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329" r:id="rId3"/>
    <p:sldId id="332" r:id="rId4"/>
    <p:sldId id="336" r:id="rId5"/>
    <p:sldId id="334" r:id="rId6"/>
    <p:sldId id="341" r:id="rId7"/>
    <p:sldId id="364" r:id="rId8"/>
    <p:sldId id="389" r:id="rId9"/>
  </p:sldIdLst>
  <p:sldSz cx="9144000" cy="6858000" type="screen4x3"/>
  <p:notesSz cx="6858000" cy="9144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2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9AEE-56E5-C643-AFD3-B3CEDFCD85DB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F9F97-FE31-6443-A0D4-48048426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FB6D-67A8-9742-853A-977A812D2502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64DE2-3218-544F-90FE-03E11B810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46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64DE2-3218-544F-90FE-03E11B8105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64DE2-3218-544F-90FE-03E11B8105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9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8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0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6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5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2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22,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Tom Gaisser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9F05-9980-CA40-ABA5-BD20C46A9C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IceCubeLogo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50284"/>
            <a:ext cx="928116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9.wmf"/><Relationship Id="rId6" Type="http://schemas.openxmlformats.org/officeDocument/2006/relationships/image" Target="../media/image10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emf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6" y="2167123"/>
            <a:ext cx="9135254" cy="790301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Catching a neutrino!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57424"/>
            <a:ext cx="9144000" cy="2891617"/>
          </a:xfrm>
        </p:spPr>
        <p:txBody>
          <a:bodyPr>
            <a:normAutofit/>
          </a:bodyPr>
          <a:lstStyle/>
          <a:p>
            <a:r>
              <a:rPr lang="en-US" dirty="0" smtClean="0"/>
              <a:t>Prof. Tom </a:t>
            </a:r>
            <a:r>
              <a:rPr lang="en-US" dirty="0" err="1" smtClean="0"/>
              <a:t>Gaisser</a:t>
            </a:r>
            <a:r>
              <a:rPr lang="en-US" dirty="0" smtClean="0"/>
              <a:t>, University of Delaware </a:t>
            </a:r>
            <a:endParaRPr lang="en-US" dirty="0"/>
          </a:p>
        </p:txBody>
      </p:sp>
      <p:pic>
        <p:nvPicPr>
          <p:cNvPr id="4" name="Picture 3" descr="IceCube_horizont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" y="20822"/>
            <a:ext cx="8128000" cy="2146300"/>
          </a:xfrm>
          <a:prstGeom prst="rect">
            <a:avLst/>
          </a:prstGeom>
        </p:spPr>
      </p:pic>
      <p:pic>
        <p:nvPicPr>
          <p:cNvPr id="8" name="Picture 7" descr="nsf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3645"/>
            <a:ext cx="2108200" cy="21209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465" y="3711085"/>
            <a:ext cx="1725014" cy="2729839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0618" y="4109204"/>
            <a:ext cx="1786182" cy="173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0"/>
    </mc:Choice>
    <mc:Fallback xmlns="">
      <p:transition xmlns:p14="http://schemas.microsoft.com/office/powerpoint/2010/main" spd="slow" advTm="166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map_collaboration_powerpoint_0701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0"/>
    </mc:Choice>
    <mc:Fallback xmlns="">
      <p:transition xmlns:p14="http://schemas.microsoft.com/office/powerpoint/2010/main" spd="slow" advTm="230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rayWSeasonsLabelsAman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18" y="647700"/>
            <a:ext cx="7687513" cy="526114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918" y="1900793"/>
            <a:ext cx="17383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2002: proposal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2003-04 staging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2004</a:t>
            </a:r>
            <a:r>
              <a:rPr lang="en-US" b="1" dirty="0">
                <a:solidFill>
                  <a:srgbClr val="0000FF"/>
                </a:solidFill>
              </a:rPr>
              <a:t>-05    1     </a:t>
            </a:r>
            <a:r>
              <a:rPr lang="en-US" b="1" dirty="0" smtClean="0">
                <a:solidFill>
                  <a:srgbClr val="0000FF"/>
                </a:solidFill>
              </a:rPr>
              <a:t>4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2005-06    </a:t>
            </a:r>
            <a:r>
              <a:rPr lang="en-US" b="1" dirty="0" smtClean="0">
                <a:solidFill>
                  <a:srgbClr val="0000FF"/>
                </a:solidFill>
              </a:rPr>
              <a:t>9   16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2006-07  </a:t>
            </a:r>
            <a:r>
              <a:rPr lang="en-US" b="1" dirty="0" smtClean="0">
                <a:solidFill>
                  <a:srgbClr val="0000FF"/>
                </a:solidFill>
              </a:rPr>
              <a:t>22   26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2007-08  </a:t>
            </a:r>
            <a:r>
              <a:rPr lang="en-US" b="1" dirty="0" smtClean="0">
                <a:solidFill>
                  <a:srgbClr val="0000FF"/>
                </a:solidFill>
              </a:rPr>
              <a:t>40   </a:t>
            </a:r>
            <a:r>
              <a:rPr lang="en-US" b="1" dirty="0">
                <a:solidFill>
                  <a:srgbClr val="0000FF"/>
                </a:solidFill>
              </a:rPr>
              <a:t>40</a:t>
            </a:r>
          </a:p>
          <a:p>
            <a:r>
              <a:rPr lang="en-US" b="1" dirty="0">
                <a:solidFill>
                  <a:srgbClr val="0000FF"/>
                </a:solidFill>
              </a:rPr>
              <a:t>2008-09  </a:t>
            </a:r>
            <a:r>
              <a:rPr lang="en-US" b="1" dirty="0" smtClean="0">
                <a:solidFill>
                  <a:srgbClr val="0000FF"/>
                </a:solidFill>
              </a:rPr>
              <a:t>59   </a:t>
            </a:r>
            <a:r>
              <a:rPr lang="en-US" b="1" dirty="0">
                <a:solidFill>
                  <a:srgbClr val="0000FF"/>
                </a:solidFill>
              </a:rPr>
              <a:t>59</a:t>
            </a:r>
          </a:p>
          <a:p>
            <a:r>
              <a:rPr lang="en-US" b="1" dirty="0">
                <a:solidFill>
                  <a:srgbClr val="0000FF"/>
                </a:solidFill>
              </a:rPr>
              <a:t>2009-10  </a:t>
            </a:r>
            <a:r>
              <a:rPr lang="en-US" b="1" dirty="0" smtClean="0">
                <a:solidFill>
                  <a:srgbClr val="0000FF"/>
                </a:solidFill>
              </a:rPr>
              <a:t>79   73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2010-11   86   81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50926" y="4387358"/>
            <a:ext cx="0" cy="647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8396" y="492225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strings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83143" y="4387358"/>
            <a:ext cx="0" cy="1355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1049" y="5636627"/>
            <a:ext cx="167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stations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1440" y="1440696"/>
            <a:ext cx="2336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Deployment history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pic>
        <p:nvPicPr>
          <p:cNvPr id="19" name="Sound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00" y="87595"/>
            <a:ext cx="854839" cy="9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2"/>
    </mc:Choice>
    <mc:Fallback xmlns="">
      <p:transition xmlns:p14="http://schemas.microsoft.com/office/powerpoint/2010/main" spd="slow" advTm="3969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255E-80ED-6F41-BAE3-C015ED476EB8}" type="slidenum">
              <a:rPr lang="en-US"/>
              <a:pPr/>
              <a:t>4</a:t>
            </a:fld>
            <a:endParaRPr 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996" y="214001"/>
            <a:ext cx="6230897" cy="1143000"/>
          </a:xfrm>
          <a:ln w="9525" cmpd="sng">
            <a:noFill/>
          </a:ln>
        </p:spPr>
        <p:txBody>
          <a:bodyPr>
            <a:normAutofit fontScale="90000"/>
          </a:bodyPr>
          <a:lstStyle/>
          <a:p>
            <a:r>
              <a:rPr lang="en-US" sz="4000" dirty="0"/>
              <a:t>IceCube Digital Optical Module and </a:t>
            </a:r>
            <a:r>
              <a:rPr lang="en-US" sz="4000" dirty="0" smtClean="0"/>
              <a:t>Deployment</a:t>
            </a:r>
            <a:endParaRPr lang="en-US" sz="4000" dirty="0"/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3301"/>
            <a:ext cx="3843338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6" y="1447800"/>
            <a:ext cx="31019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909" name="Line 5"/>
          <p:cNvSpPr>
            <a:spLocks noChangeShapeType="1"/>
          </p:cNvSpPr>
          <p:nvPr/>
        </p:nvSpPr>
        <p:spPr bwMode="auto">
          <a:xfrm flipH="1">
            <a:off x="2209800" y="1905000"/>
            <a:ext cx="609600" cy="9906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0" name="Line 6"/>
          <p:cNvSpPr>
            <a:spLocks noChangeShapeType="1"/>
          </p:cNvSpPr>
          <p:nvPr/>
        </p:nvSpPr>
        <p:spPr bwMode="auto">
          <a:xfrm>
            <a:off x="609600" y="1981200"/>
            <a:ext cx="838200" cy="19050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 flipV="1">
            <a:off x="1143000" y="4800600"/>
            <a:ext cx="762000" cy="10668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136524" y="1644650"/>
            <a:ext cx="1681548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 dirty="0"/>
              <a:t>LED f</a:t>
            </a:r>
            <a:r>
              <a:rPr lang="en-US" sz="1600" b="1" dirty="0" smtClean="0"/>
              <a:t>lasher </a:t>
            </a:r>
            <a:r>
              <a:rPr lang="en-US" sz="1600" b="1" dirty="0"/>
              <a:t>board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2803525" y="1720850"/>
            <a:ext cx="986546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HV board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457201" y="5851525"/>
            <a:ext cx="3929259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 dirty="0"/>
              <a:t>Main board for digitizing </a:t>
            </a:r>
            <a:r>
              <a:rPr lang="en-US" sz="1600" b="1" dirty="0" smtClean="0"/>
              <a:t>and </a:t>
            </a:r>
            <a:r>
              <a:rPr lang="en-US" sz="1600" b="1" dirty="0"/>
              <a:t>time stamping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800" y="102194"/>
            <a:ext cx="854838" cy="9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8"/>
    </mc:Choice>
    <mc:Fallback xmlns="">
      <p:transition xmlns:p14="http://schemas.microsoft.com/office/powerpoint/2010/main" spd="slow" advTm="432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3062-DFF8-B64E-920B-25EBB072640A}" type="slidenum">
              <a:rPr lang="en-US"/>
              <a:pPr/>
              <a:t>5</a:t>
            </a:fld>
            <a:endParaRPr lang="en-US"/>
          </a:p>
        </p:txBody>
      </p:sp>
      <p:pic>
        <p:nvPicPr>
          <p:cNvPr id="172034" name="Picture 2" descr="STA_04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1895" y="6497053"/>
            <a:ext cx="333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Tom Gaisser, IceCube/NSF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42591" cy="1042681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7599" y="14598"/>
            <a:ext cx="739914" cy="81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9"/>
    </mc:Choice>
    <mc:Fallback xmlns="">
      <p:transition xmlns:p14="http://schemas.microsoft.com/office/powerpoint/2010/main" spd="slow" advTm="4908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1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0FB4-826A-5F48-B21F-D906916396A5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-1066799"/>
            <a:ext cx="9144000" cy="6100763"/>
            <a:chOff x="0" y="0"/>
            <a:chExt cx="5760" cy="3843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1508" name="Group 4"/>
            <p:cNvGrpSpPr>
              <a:grpSpLocks/>
            </p:cNvGrpSpPr>
            <p:nvPr/>
          </p:nvGrpSpPr>
          <p:grpSpPr bwMode="auto">
            <a:xfrm>
              <a:off x="2448" y="1680"/>
              <a:ext cx="3216" cy="1104"/>
              <a:chOff x="2256" y="1632"/>
              <a:chExt cx="3216" cy="1104"/>
            </a:xfrm>
          </p:grpSpPr>
          <p:sp>
            <p:nvSpPr>
              <p:cNvPr id="21509" name="Line 5"/>
              <p:cNvSpPr>
                <a:spLocks noChangeShapeType="1"/>
              </p:cNvSpPr>
              <p:nvPr/>
            </p:nvSpPr>
            <p:spPr bwMode="auto">
              <a:xfrm flipV="1">
                <a:off x="2256" y="1680"/>
                <a:ext cx="72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 flipV="1">
                <a:off x="2976" y="1632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4560" y="1632"/>
                <a:ext cx="91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2" name="Line 8"/>
              <p:cNvSpPr>
                <a:spLocks noChangeShapeType="1"/>
              </p:cNvSpPr>
              <p:nvPr/>
            </p:nvSpPr>
            <p:spPr bwMode="auto">
              <a:xfrm flipH="1">
                <a:off x="4752" y="2160"/>
                <a:ext cx="72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3" name="Line 9"/>
              <p:cNvSpPr>
                <a:spLocks noChangeShapeType="1"/>
              </p:cNvSpPr>
              <p:nvPr/>
            </p:nvSpPr>
            <p:spPr bwMode="auto">
              <a:xfrm>
                <a:off x="2256" y="2256"/>
                <a:ext cx="91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3962401" y="1600200"/>
            <a:ext cx="5043488" cy="4724400"/>
            <a:chOff x="2496" y="1008"/>
            <a:chExt cx="3177" cy="2976"/>
          </a:xfrm>
        </p:grpSpPr>
        <p:pic>
          <p:nvPicPr>
            <p:cNvPr id="21516" name="Picture 12" descr="Array-Publication-cropp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008"/>
              <a:ext cx="3072" cy="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992" y="1488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IceTop</a:t>
              </a:r>
            </a:p>
          </p:txBody>
        </p:sp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5088" y="2640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1450 m</a:t>
              </a:r>
            </a:p>
          </p:txBody>
        </p:sp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5078" y="3457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2450 m</a:t>
              </a:r>
            </a:p>
          </p:txBody>
        </p:sp>
      </p:grpSp>
      <p:grpSp>
        <p:nvGrpSpPr>
          <p:cNvPr id="21520" name="Group 16"/>
          <p:cNvGrpSpPr>
            <a:grpSpLocks/>
          </p:cNvGrpSpPr>
          <p:nvPr/>
        </p:nvGrpSpPr>
        <p:grpSpPr bwMode="auto">
          <a:xfrm>
            <a:off x="4572000" y="-609600"/>
            <a:ext cx="3810000" cy="7239000"/>
            <a:chOff x="2832" y="-384"/>
            <a:chExt cx="2400" cy="4560"/>
          </a:xfrm>
        </p:grpSpPr>
        <p:grpSp>
          <p:nvGrpSpPr>
            <p:cNvPr id="21521" name="Group 17"/>
            <p:cNvGrpSpPr>
              <a:grpSpLocks/>
            </p:cNvGrpSpPr>
            <p:nvPr/>
          </p:nvGrpSpPr>
          <p:grpSpPr bwMode="auto">
            <a:xfrm>
              <a:off x="3199" y="-384"/>
              <a:ext cx="2033" cy="4560"/>
              <a:chOff x="3024" y="-240"/>
              <a:chExt cx="2033" cy="4560"/>
            </a:xfrm>
          </p:grpSpPr>
          <p:grpSp>
            <p:nvGrpSpPr>
              <p:cNvPr id="21522" name="Group 18"/>
              <p:cNvGrpSpPr>
                <a:grpSpLocks/>
              </p:cNvGrpSpPr>
              <p:nvPr/>
            </p:nvGrpSpPr>
            <p:grpSpPr bwMode="auto">
              <a:xfrm rot="-681421">
                <a:off x="3761" y="-240"/>
                <a:ext cx="1296" cy="1887"/>
                <a:chOff x="624" y="-528"/>
                <a:chExt cx="2976" cy="4157"/>
              </a:xfrm>
            </p:grpSpPr>
            <p:grpSp>
              <p:nvGrpSpPr>
                <p:cNvPr id="21523" name="Group 19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24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2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26" name="Line 2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7" name="Line 23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8" name="Line 2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9" name="Line 2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0" name="Line 2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1" name="Line 2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2" name="Line 2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3" name="Line 2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4" name="Line 3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5" name="Line 3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6" name="Line 3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7" name="Line 3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8" name="Line 3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9" name="Line 3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0" name="Line 3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1" name="Line 3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2" name="Line 3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3" name="Line 3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4" name="Line 4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5" name="Line 4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6" name="Line 4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7" name="Line 4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8" name="Line 4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9" name="Line 4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0" name="Line 4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1" name="Line 4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2" name="Line 4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3" name="Line 4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4" name="Line 5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5" name="Line 5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6" name="Line 5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7" name="Line 5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8" name="Line 5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9" name="Line 5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0" name="Line 5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1" name="Line 5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2" name="AutoShape 58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63" name="Line 59"/>
              <p:cNvSpPr>
                <a:spLocks noChangeShapeType="1"/>
              </p:cNvSpPr>
              <p:nvPr/>
            </p:nvSpPr>
            <p:spPr bwMode="auto">
              <a:xfrm flipH="1">
                <a:off x="3024" y="1712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Line 60"/>
              <p:cNvSpPr>
                <a:spLocks noChangeShapeType="1"/>
              </p:cNvSpPr>
              <p:nvPr/>
            </p:nvSpPr>
            <p:spPr bwMode="auto">
              <a:xfrm flipH="1">
                <a:off x="3312" y="1761"/>
                <a:ext cx="672" cy="16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2832" y="96"/>
              <a:ext cx="172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Cosmic </a:t>
              </a:r>
              <a:r>
                <a:rPr lang="en-US" dirty="0" smtClean="0"/>
                <a:t>rays </a:t>
              </a:r>
              <a:r>
                <a:rPr lang="en-US" dirty="0"/>
                <a:t>from above</a:t>
              </a:r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374650" y="3352800"/>
            <a:ext cx="8769350" cy="3276600"/>
            <a:chOff x="236" y="2112"/>
            <a:chExt cx="5524" cy="2064"/>
          </a:xfrm>
        </p:grpSpPr>
        <p:grpSp>
          <p:nvGrpSpPr>
            <p:cNvPr id="21567" name="Group 63"/>
            <p:cNvGrpSpPr>
              <a:grpSpLocks/>
            </p:cNvGrpSpPr>
            <p:nvPr/>
          </p:nvGrpSpPr>
          <p:grpSpPr bwMode="auto">
            <a:xfrm rot="-6481382">
              <a:off x="2733" y="1149"/>
              <a:ext cx="1346" cy="4708"/>
              <a:chOff x="826" y="158"/>
              <a:chExt cx="1346" cy="4708"/>
            </a:xfrm>
          </p:grpSpPr>
          <p:grpSp>
            <p:nvGrpSpPr>
              <p:cNvPr id="21568" name="Group 64"/>
              <p:cNvGrpSpPr>
                <a:grpSpLocks/>
              </p:cNvGrpSpPr>
              <p:nvPr/>
            </p:nvGrpSpPr>
            <p:grpSpPr bwMode="auto">
              <a:xfrm rot="-2138939">
                <a:off x="826" y="158"/>
                <a:ext cx="1296" cy="1887"/>
                <a:chOff x="624" y="-528"/>
                <a:chExt cx="2976" cy="4157"/>
              </a:xfrm>
            </p:grpSpPr>
            <p:grpSp>
              <p:nvGrpSpPr>
                <p:cNvPr id="21569" name="Group 65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70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7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72" name="Line 6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3" name="Line 69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4" name="Line 7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5" name="Line 7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6" name="Line 7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7" name="Line 7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8" name="Line 7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9" name="Line 7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0" name="Line 7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1" name="Line 7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2" name="Line 7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3" name="Line 7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4" name="Line 8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5" name="Line 8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6" name="Line 8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7" name="Line 8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8" name="Line 8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9" name="Line 8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0" name="Line 8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1" name="Line 8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2" name="Line 8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3" name="Line 8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4" name="Line 9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5" name="Line 9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6" name="Line 9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7" name="Line 9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8" name="Line 9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9" name="Line 9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0" name="Line 9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1" name="Line 9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2" name="Line 9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3" name="Line 9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4" name="Line 10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5" name="Line 10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6" name="Line 10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7" name="Line 10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608" name="AutoShape 104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609" name="Line 105"/>
              <p:cNvSpPr>
                <a:spLocks noChangeShapeType="1"/>
              </p:cNvSpPr>
              <p:nvPr/>
            </p:nvSpPr>
            <p:spPr bwMode="auto">
              <a:xfrm rot="20142481" flipH="1">
                <a:off x="1116" y="2258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610" name="Text Box 106"/>
            <p:cNvSpPr txBox="1">
              <a:spLocks noChangeArrowheads="1"/>
            </p:cNvSpPr>
            <p:nvPr/>
          </p:nvSpPr>
          <p:spPr bwMode="auto">
            <a:xfrm>
              <a:off x="236" y="2112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1" y="152400"/>
            <a:ext cx="184644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b="1" dirty="0" smtClean="0">
                <a:latin typeface="Courier New" charset="0"/>
              </a:rPr>
              <a:t> </a:t>
            </a:r>
            <a:endParaRPr lang="en-US" b="1" dirty="0">
              <a:latin typeface="Courier New" charset="0"/>
            </a:endParaRP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7985125" y="4802188"/>
            <a:ext cx="1046558" cy="61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>
                <a:latin typeface="Courier New" charset="0"/>
              </a:rPr>
              <a:t>IceCube</a:t>
            </a:r>
          </a:p>
          <a:p>
            <a:endParaRPr lang="en-US"/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593726" y="2474913"/>
            <a:ext cx="1972806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dirty="0"/>
              <a:t>South </a:t>
            </a:r>
            <a:r>
              <a:rPr lang="en-US" dirty="0" smtClean="0"/>
              <a:t>Pole Station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altitude: 10,000 ft.</a:t>
            </a:r>
            <a:endParaRPr lang="en-US" dirty="0"/>
          </a:p>
        </p:txBody>
      </p:sp>
      <p:sp>
        <p:nvSpPr>
          <p:cNvPr id="155" name="AutoShape 104"/>
          <p:cNvSpPr>
            <a:spLocks noChangeArrowheads="1"/>
          </p:cNvSpPr>
          <p:nvPr/>
        </p:nvSpPr>
        <p:spPr bwMode="auto">
          <a:xfrm rot="12979679">
            <a:off x="6344271" y="5177102"/>
            <a:ext cx="300038" cy="311307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8" y="18056"/>
            <a:ext cx="914255" cy="89523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4464" y="29198"/>
            <a:ext cx="880077" cy="884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6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18"/>
    </mc:Choice>
    <mc:Fallback xmlns="">
      <p:transition xmlns:p14="http://schemas.microsoft.com/office/powerpoint/2010/main" spd="slow" advTm="649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612" grpId="0"/>
      <p:bldP spid="1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events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223" y="1463924"/>
            <a:ext cx="6619425" cy="1816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325" y="3728150"/>
            <a:ext cx="2686218" cy="2376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196" y="3728149"/>
            <a:ext cx="2674008" cy="2376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3367" y="6105045"/>
            <a:ext cx="3830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Physical Review Letters </a:t>
            </a:r>
            <a:r>
              <a:rPr lang="en-US" sz="1600" b="1" i="1" dirty="0" smtClean="0"/>
              <a:t>111,</a:t>
            </a:r>
            <a:r>
              <a:rPr lang="en-US" sz="1600" i="1" dirty="0" smtClean="0"/>
              <a:t> 021103 (2013)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5465" y="3280023"/>
            <a:ext cx="852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PeV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6</a:t>
            </a:r>
            <a:r>
              <a:rPr lang="en-US" sz="2000" dirty="0" smtClean="0">
                <a:solidFill>
                  <a:srgbClr val="FF0000"/>
                </a:solidFill>
              </a:rPr>
              <a:t> GeV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15</a:t>
            </a:r>
            <a:r>
              <a:rPr lang="en-US" sz="2000" dirty="0" smtClean="0">
                <a:solidFill>
                  <a:srgbClr val="FF0000"/>
                </a:solidFill>
              </a:rPr>
              <a:t> eV.  These are the highest energy neutrinos ever detected!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2047" y="43797"/>
            <a:ext cx="959180" cy="963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74"/>
    </mc:Choice>
    <mc:Fallback xmlns="">
      <p:transition xmlns:p14="http://schemas.microsoft.com/office/powerpoint/2010/main" spd="slow" advTm="607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L_Lindstr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" y="6818"/>
            <a:ext cx="9130794" cy="60919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November 22,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0712" y="5588569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Sven </a:t>
            </a:r>
            <a:r>
              <a:rPr lang="en-US" dirty="0" err="1" smtClean="0"/>
              <a:t>Lidstrom</a:t>
            </a:r>
            <a:r>
              <a:rPr lang="en-US" dirty="0" smtClean="0"/>
              <a:t>, IceCube/NSF</a:t>
            </a:r>
            <a:endParaRPr lang="en-US" dirty="0"/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599"/>
            <a:ext cx="1023635" cy="931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668" y="29198"/>
            <a:ext cx="913232" cy="9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5"/>
    </mc:Choice>
    <mc:Fallback xmlns="">
      <p:transition xmlns:p14="http://schemas.microsoft.com/office/powerpoint/2010/main" spd="slow" advTm="4442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6|15|5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200</Words>
  <Application>Microsoft Macintosh PowerPoint</Application>
  <PresentationFormat>On-screen Show (4:3)</PresentationFormat>
  <Paragraphs>57</Paragraphs>
  <Slides>8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Catching a neutrino!</vt:lpstr>
      <vt:lpstr>PowerPoint Presentation</vt:lpstr>
      <vt:lpstr>PowerPoint Presentation</vt:lpstr>
      <vt:lpstr>IceCube Digital Optical Module and Deployment</vt:lpstr>
      <vt:lpstr>PowerPoint Presentation</vt:lpstr>
      <vt:lpstr>PowerPoint Presentation</vt:lpstr>
      <vt:lpstr>Neutrino events</vt:lpstr>
      <vt:lpstr>PowerPoint Presentation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IceCube Collaboration</dc:title>
  <dc:creator>Tom Gaisser</dc:creator>
  <cp:lastModifiedBy>Tracey  Bryant</cp:lastModifiedBy>
  <cp:revision>163</cp:revision>
  <cp:lastPrinted>2013-09-23T14:24:41Z</cp:lastPrinted>
  <dcterms:created xsi:type="dcterms:W3CDTF">2012-07-09T20:46:50Z</dcterms:created>
  <dcterms:modified xsi:type="dcterms:W3CDTF">2013-11-20T19:34:10Z</dcterms:modified>
</cp:coreProperties>
</file>