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256" r:id="rId2"/>
    <p:sldId id="258" r:id="rId3"/>
    <p:sldId id="259" r:id="rId4"/>
    <p:sldId id="305" r:id="rId5"/>
    <p:sldId id="257" r:id="rId6"/>
    <p:sldId id="280" r:id="rId7"/>
    <p:sldId id="313" r:id="rId8"/>
    <p:sldId id="282" r:id="rId9"/>
    <p:sldId id="281" r:id="rId10"/>
    <p:sldId id="285" r:id="rId11"/>
    <p:sldId id="278" r:id="rId12"/>
    <p:sldId id="294" r:id="rId13"/>
    <p:sldId id="279" r:id="rId14"/>
    <p:sldId id="268" r:id="rId15"/>
    <p:sldId id="284" r:id="rId16"/>
    <p:sldId id="307" r:id="rId17"/>
    <p:sldId id="308" r:id="rId18"/>
    <p:sldId id="310" r:id="rId19"/>
    <p:sldId id="309" r:id="rId20"/>
    <p:sldId id="283" r:id="rId21"/>
    <p:sldId id="286" r:id="rId22"/>
    <p:sldId id="291" r:id="rId23"/>
    <p:sldId id="287" r:id="rId24"/>
    <p:sldId id="290" r:id="rId25"/>
    <p:sldId id="288" r:id="rId26"/>
    <p:sldId id="289" r:id="rId27"/>
    <p:sldId id="292" r:id="rId28"/>
    <p:sldId id="311" r:id="rId29"/>
    <p:sldId id="293" r:id="rId30"/>
    <p:sldId id="295" r:id="rId31"/>
    <p:sldId id="299" r:id="rId32"/>
    <p:sldId id="312" r:id="rId33"/>
    <p:sldId id="300" r:id="rId34"/>
    <p:sldId id="301" r:id="rId35"/>
    <p:sldId id="315" r:id="rId36"/>
    <p:sldId id="302" r:id="rId37"/>
    <p:sldId id="303" r:id="rId38"/>
    <p:sldId id="304" r:id="rId39"/>
    <p:sldId id="306" r:id="rId40"/>
    <p:sldId id="327" r:id="rId41"/>
    <p:sldId id="325" r:id="rId42"/>
    <p:sldId id="267" r:id="rId43"/>
    <p:sldId id="272" r:id="rId44"/>
    <p:sldId id="276" r:id="rId45"/>
    <p:sldId id="262" r:id="rId46"/>
    <p:sldId id="319" r:id="rId47"/>
    <p:sldId id="320" r:id="rId48"/>
    <p:sldId id="321" r:id="rId49"/>
    <p:sldId id="322" r:id="rId50"/>
    <p:sldId id="323" r:id="rId51"/>
    <p:sldId id="324" r:id="rId52"/>
    <p:sldId id="328" r:id="rId53"/>
    <p:sldId id="329" r:id="rId54"/>
    <p:sldId id="335" r:id="rId55"/>
    <p:sldId id="333" r:id="rId56"/>
    <p:sldId id="331" r:id="rId57"/>
    <p:sldId id="334" r:id="rId58"/>
    <p:sldId id="332" r:id="rId59"/>
    <p:sldId id="298" r:id="rId60"/>
    <p:sldId id="326" r:id="rId61"/>
    <p:sldId id="336"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081" autoAdjust="0"/>
  </p:normalViewPr>
  <p:slideViewPr>
    <p:cSldViewPr>
      <p:cViewPr>
        <p:scale>
          <a:sx n="80" d="100"/>
          <a:sy n="80" d="100"/>
        </p:scale>
        <p:origin x="-114" y="4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167A4F-6CCF-4211-A083-3F079254A413}" type="datetimeFigureOut">
              <a:rPr lang="en-US" smtClean="0"/>
              <a:t>8/17/2016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E3C6DF-D14E-4F45-B393-AA7F06204720}" type="slidenum">
              <a:rPr lang="en-US" smtClean="0"/>
              <a:t>‹#›</a:t>
            </a:fld>
            <a:endParaRPr lang="en-US"/>
          </a:p>
        </p:txBody>
      </p:sp>
    </p:spTree>
    <p:extLst>
      <p:ext uri="{BB962C8B-B14F-4D97-AF65-F5344CB8AC3E}">
        <p14:creationId xmlns:p14="http://schemas.microsoft.com/office/powerpoint/2010/main" val="1640071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72E3C6DF-D14E-4F45-B393-AA7F06204720}" type="slidenum">
              <a:rPr lang="en-US" smtClean="0"/>
              <a:t>15</a:t>
            </a:fld>
            <a:endParaRPr lang="en-US"/>
          </a:p>
        </p:txBody>
      </p:sp>
    </p:spTree>
    <p:extLst>
      <p:ext uri="{BB962C8B-B14F-4D97-AF65-F5344CB8AC3E}">
        <p14:creationId xmlns:p14="http://schemas.microsoft.com/office/powerpoint/2010/main" val="4221175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3C6DF-D14E-4F45-B393-AA7F06204720}" type="slidenum">
              <a:rPr lang="en-US" smtClean="0"/>
              <a:t>28</a:t>
            </a:fld>
            <a:endParaRPr lang="en-US"/>
          </a:p>
        </p:txBody>
      </p:sp>
    </p:spTree>
    <p:extLst>
      <p:ext uri="{BB962C8B-B14F-4D97-AF65-F5344CB8AC3E}">
        <p14:creationId xmlns:p14="http://schemas.microsoft.com/office/powerpoint/2010/main" val="1858108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582529A-9A5D-41EC-B047-6517A27C9281}"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50847-5C22-44B5-98B9-68AB7D85CC51}" type="slidenum">
              <a:rPr lang="en-US" smtClean="0"/>
              <a:t>‹#›</a:t>
            </a:fld>
            <a:endParaRPr lang="en-US"/>
          </a:p>
        </p:txBody>
      </p:sp>
    </p:spTree>
    <p:extLst>
      <p:ext uri="{BB962C8B-B14F-4D97-AF65-F5344CB8AC3E}">
        <p14:creationId xmlns:p14="http://schemas.microsoft.com/office/powerpoint/2010/main" val="1056489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82529A-9A5D-41EC-B047-6517A27C9281}"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50847-5C22-44B5-98B9-68AB7D85CC51}" type="slidenum">
              <a:rPr lang="en-US" smtClean="0"/>
              <a:t>‹#›</a:t>
            </a:fld>
            <a:endParaRPr lang="en-US"/>
          </a:p>
        </p:txBody>
      </p:sp>
    </p:spTree>
    <p:extLst>
      <p:ext uri="{BB962C8B-B14F-4D97-AF65-F5344CB8AC3E}">
        <p14:creationId xmlns:p14="http://schemas.microsoft.com/office/powerpoint/2010/main" val="445826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82529A-9A5D-41EC-B047-6517A27C9281}"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50847-5C22-44B5-98B9-68AB7D85CC51}" type="slidenum">
              <a:rPr lang="en-US" smtClean="0"/>
              <a:t>‹#›</a:t>
            </a:fld>
            <a:endParaRPr lang="en-US"/>
          </a:p>
        </p:txBody>
      </p:sp>
    </p:spTree>
    <p:extLst>
      <p:ext uri="{BB962C8B-B14F-4D97-AF65-F5344CB8AC3E}">
        <p14:creationId xmlns:p14="http://schemas.microsoft.com/office/powerpoint/2010/main" val="652818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82529A-9A5D-41EC-B047-6517A27C9281}"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50847-5C22-44B5-98B9-68AB7D85CC51}" type="slidenum">
              <a:rPr lang="en-US" smtClean="0"/>
              <a:t>‹#›</a:t>
            </a:fld>
            <a:endParaRPr lang="en-US"/>
          </a:p>
        </p:txBody>
      </p:sp>
    </p:spTree>
    <p:extLst>
      <p:ext uri="{BB962C8B-B14F-4D97-AF65-F5344CB8AC3E}">
        <p14:creationId xmlns:p14="http://schemas.microsoft.com/office/powerpoint/2010/main" val="3461225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82529A-9A5D-41EC-B047-6517A27C9281}"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50847-5C22-44B5-98B9-68AB7D85CC51}" type="slidenum">
              <a:rPr lang="en-US" smtClean="0"/>
              <a:t>‹#›</a:t>
            </a:fld>
            <a:endParaRPr lang="en-US"/>
          </a:p>
        </p:txBody>
      </p:sp>
    </p:spTree>
    <p:extLst>
      <p:ext uri="{BB962C8B-B14F-4D97-AF65-F5344CB8AC3E}">
        <p14:creationId xmlns:p14="http://schemas.microsoft.com/office/powerpoint/2010/main" val="3170044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582529A-9A5D-41EC-B047-6517A27C9281}"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150847-5C22-44B5-98B9-68AB7D85CC51}" type="slidenum">
              <a:rPr lang="en-US" smtClean="0"/>
              <a:t>‹#›</a:t>
            </a:fld>
            <a:endParaRPr lang="en-US"/>
          </a:p>
        </p:txBody>
      </p:sp>
    </p:spTree>
    <p:extLst>
      <p:ext uri="{BB962C8B-B14F-4D97-AF65-F5344CB8AC3E}">
        <p14:creationId xmlns:p14="http://schemas.microsoft.com/office/powerpoint/2010/main" val="1763810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582529A-9A5D-41EC-B047-6517A27C9281}" type="datetimeFigureOut">
              <a:rPr lang="en-US" smtClean="0"/>
              <a:t>8/17/2016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150847-5C22-44B5-98B9-68AB7D85CC51}" type="slidenum">
              <a:rPr lang="en-US" smtClean="0"/>
              <a:t>‹#›</a:t>
            </a:fld>
            <a:endParaRPr lang="en-US"/>
          </a:p>
        </p:txBody>
      </p:sp>
    </p:spTree>
    <p:extLst>
      <p:ext uri="{BB962C8B-B14F-4D97-AF65-F5344CB8AC3E}">
        <p14:creationId xmlns:p14="http://schemas.microsoft.com/office/powerpoint/2010/main" val="1627308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82529A-9A5D-41EC-B047-6517A27C9281}"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150847-5C22-44B5-98B9-68AB7D85CC51}" type="slidenum">
              <a:rPr lang="en-US" smtClean="0"/>
              <a:t>‹#›</a:t>
            </a:fld>
            <a:endParaRPr lang="en-US"/>
          </a:p>
        </p:txBody>
      </p:sp>
    </p:spTree>
    <p:extLst>
      <p:ext uri="{BB962C8B-B14F-4D97-AF65-F5344CB8AC3E}">
        <p14:creationId xmlns:p14="http://schemas.microsoft.com/office/powerpoint/2010/main" val="1561809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82529A-9A5D-41EC-B047-6517A27C9281}" type="datetimeFigureOut">
              <a:rPr lang="en-US" smtClean="0"/>
              <a:t>8/17/2016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150847-5C22-44B5-98B9-68AB7D85CC51}" type="slidenum">
              <a:rPr lang="en-US" smtClean="0"/>
              <a:t>‹#›</a:t>
            </a:fld>
            <a:endParaRPr lang="en-US"/>
          </a:p>
        </p:txBody>
      </p:sp>
    </p:spTree>
    <p:extLst>
      <p:ext uri="{BB962C8B-B14F-4D97-AF65-F5344CB8AC3E}">
        <p14:creationId xmlns:p14="http://schemas.microsoft.com/office/powerpoint/2010/main" val="1437699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82529A-9A5D-41EC-B047-6517A27C9281}"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150847-5C22-44B5-98B9-68AB7D85CC51}" type="slidenum">
              <a:rPr lang="en-US" smtClean="0"/>
              <a:t>‹#›</a:t>
            </a:fld>
            <a:endParaRPr lang="en-US"/>
          </a:p>
        </p:txBody>
      </p:sp>
    </p:spTree>
    <p:extLst>
      <p:ext uri="{BB962C8B-B14F-4D97-AF65-F5344CB8AC3E}">
        <p14:creationId xmlns:p14="http://schemas.microsoft.com/office/powerpoint/2010/main" val="2344647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82529A-9A5D-41EC-B047-6517A27C9281}"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150847-5C22-44B5-98B9-68AB7D85CC51}" type="slidenum">
              <a:rPr lang="en-US" smtClean="0"/>
              <a:t>‹#›</a:t>
            </a:fld>
            <a:endParaRPr lang="en-US"/>
          </a:p>
        </p:txBody>
      </p:sp>
    </p:spTree>
    <p:extLst>
      <p:ext uri="{BB962C8B-B14F-4D97-AF65-F5344CB8AC3E}">
        <p14:creationId xmlns:p14="http://schemas.microsoft.com/office/powerpoint/2010/main" val="3932690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82529A-9A5D-41EC-B047-6517A27C9281}" type="datetimeFigureOut">
              <a:rPr lang="en-US" smtClean="0"/>
              <a:t>8/17/2016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150847-5C22-44B5-98B9-68AB7D85CC51}" type="slidenum">
              <a:rPr lang="en-US" smtClean="0"/>
              <a:t>‹#›</a:t>
            </a:fld>
            <a:endParaRPr lang="en-US"/>
          </a:p>
        </p:txBody>
      </p:sp>
    </p:spTree>
    <p:extLst>
      <p:ext uri="{BB962C8B-B14F-4D97-AF65-F5344CB8AC3E}">
        <p14:creationId xmlns:p14="http://schemas.microsoft.com/office/powerpoint/2010/main" val="33439252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jpeg"/><Relationship Id="rId7" Type="http://schemas.openxmlformats.org/officeDocument/2006/relationships/image" Target="../media/image3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6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44775"/>
            <a:ext cx="7772400" cy="1470025"/>
          </a:xfrm>
        </p:spPr>
        <p:txBody>
          <a:bodyPr>
            <a:normAutofit/>
          </a:bodyPr>
          <a:lstStyle/>
          <a:p>
            <a:r>
              <a:rPr lang="en-US" sz="3600" dirty="0" smtClean="0"/>
              <a:t>A Practical Workshop </a:t>
            </a:r>
            <a:r>
              <a:rPr lang="en-US" sz="3600" dirty="0"/>
              <a:t>on EXAFS </a:t>
            </a:r>
            <a:r>
              <a:rPr lang="en-US" sz="3600" dirty="0" smtClean="0"/>
              <a:t>Shell Fitting for Environmental Samples</a:t>
            </a:r>
            <a:endParaRPr lang="en-US" sz="3600" dirty="0"/>
          </a:p>
        </p:txBody>
      </p:sp>
      <p:sp>
        <p:nvSpPr>
          <p:cNvPr id="3" name="Subtitle 2"/>
          <p:cNvSpPr>
            <a:spLocks noGrp="1"/>
          </p:cNvSpPr>
          <p:nvPr>
            <p:ph type="subTitle" idx="1"/>
          </p:nvPr>
        </p:nvSpPr>
        <p:spPr>
          <a:xfrm>
            <a:off x="1371600" y="4800600"/>
            <a:ext cx="6400800" cy="1752600"/>
          </a:xfrm>
        </p:spPr>
        <p:txBody>
          <a:bodyPr>
            <a:normAutofit/>
          </a:bodyPr>
          <a:lstStyle/>
          <a:p>
            <a:r>
              <a:rPr lang="en-US" sz="2400" dirty="0" smtClean="0"/>
              <a:t>Matt Siebecker, PhD</a:t>
            </a:r>
          </a:p>
          <a:p>
            <a:r>
              <a:rPr lang="en-US" sz="2400" dirty="0" smtClean="0"/>
              <a:t>Delaware Environmental Institute</a:t>
            </a:r>
          </a:p>
          <a:p>
            <a:r>
              <a:rPr lang="en-US" sz="2400" dirty="0" smtClean="0"/>
              <a:t>August 17, 2016</a:t>
            </a:r>
          </a:p>
        </p:txBody>
      </p:sp>
      <p:pic>
        <p:nvPicPr>
          <p:cNvPr id="1026" name="Picture 2" descr="D:\Usuarios\Mateo\Presentations\logos\DENINLogo.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684101"/>
            <a:ext cx="2743200" cy="122089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Usuarios\Mateo\Presentations\logos\ESCU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785369"/>
            <a:ext cx="2743200" cy="1018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57826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19639"/>
            <a:ext cx="5486400" cy="2261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28600" y="381000"/>
            <a:ext cx="8686800" cy="533400"/>
          </a:xfrm>
        </p:spPr>
        <p:txBody>
          <a:bodyPr>
            <a:normAutofit fontScale="90000"/>
          </a:bodyPr>
          <a:lstStyle/>
          <a:p>
            <a:r>
              <a:rPr lang="en-US" dirty="0" smtClean="0"/>
              <a:t>What is a “shell” and how do we “fit it”</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4267200"/>
            <a:ext cx="5486400" cy="2260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4" descr="https://upload.wikimedia.org/wikipedia/commons/5/57/Nickel_chun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56120" y="1828800"/>
            <a:ext cx="1554480" cy="163738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http://alexnld.com/wp-content/uploads/2016/02/8a81c1b7-7493-300c-2cb8-5f94f17e095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40880" y="3657600"/>
            <a:ext cx="1645920" cy="164592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953095" y="1524000"/>
            <a:ext cx="1657505" cy="369332"/>
          </a:xfrm>
          <a:prstGeom prst="rect">
            <a:avLst/>
          </a:prstGeom>
        </p:spPr>
        <p:txBody>
          <a:bodyPr wrap="none">
            <a:spAutoFit/>
          </a:bodyPr>
          <a:lstStyle/>
          <a:p>
            <a:r>
              <a:rPr lang="en-US" dirty="0" smtClean="0"/>
              <a:t>nickel metal foil</a:t>
            </a:r>
            <a:endParaRPr lang="en-US" dirty="0"/>
          </a:p>
        </p:txBody>
      </p:sp>
      <p:sp>
        <p:nvSpPr>
          <p:cNvPr id="4" name="Oval 3"/>
          <p:cNvSpPr/>
          <p:nvPr/>
        </p:nvSpPr>
        <p:spPr>
          <a:xfrm>
            <a:off x="2438400" y="3200400"/>
            <a:ext cx="13716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4432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dirty="0" smtClean="0"/>
              <a:t>How do we do EXAFS shell fitting?</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152479"/>
            <a:ext cx="6400800" cy="2638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57200" y="1189037"/>
            <a:ext cx="8229600" cy="4525963"/>
          </a:xfrm>
        </p:spPr>
        <p:txBody>
          <a:bodyPr>
            <a:normAutofit/>
          </a:bodyPr>
          <a:lstStyle/>
          <a:p>
            <a:r>
              <a:rPr lang="en-US" sz="2000" dirty="0"/>
              <a:t>Try to get the squiggly lines to lie on top of each </a:t>
            </a:r>
            <a:r>
              <a:rPr lang="en-US" sz="2000" dirty="0" smtClean="0"/>
              <a:t>other</a:t>
            </a:r>
          </a:p>
          <a:p>
            <a:r>
              <a:rPr lang="en-US" sz="2000" dirty="0"/>
              <a:t>Get the red line [the fit] follow the blue line [the data]</a:t>
            </a:r>
          </a:p>
          <a:p>
            <a:r>
              <a:rPr lang="en-US" sz="2000" dirty="0" smtClean="0"/>
              <a:t>Create a model that “fits” the data</a:t>
            </a:r>
          </a:p>
          <a:p>
            <a:endParaRPr lang="en-US" sz="2000" dirty="0" smtClean="0"/>
          </a:p>
          <a:p>
            <a:endParaRPr lang="en-US" sz="2000" dirty="0" smtClean="0"/>
          </a:p>
          <a:p>
            <a:endParaRPr lang="en-US" sz="2000" dirty="0"/>
          </a:p>
          <a:p>
            <a:endParaRPr lang="en-US" sz="2000" dirty="0" smtClean="0"/>
          </a:p>
          <a:p>
            <a:pPr>
              <a:lnSpc>
                <a:spcPct val="150000"/>
              </a:lnSpc>
            </a:pPr>
            <a:r>
              <a:rPr lang="en-US" sz="2000" b="1" i="1" dirty="0">
                <a:solidFill>
                  <a:srgbClr val="000000"/>
                </a:solidFill>
                <a:highlight>
                  <a:srgbClr val="FFFF00"/>
                </a:highlight>
              </a:rPr>
              <a:t>A graphically (visually) “good” fit is not definitive. The statistical results and calculated values tell the real story of the fit (quantitative results).</a:t>
            </a:r>
          </a:p>
        </p:txBody>
      </p:sp>
    </p:spTree>
    <p:extLst>
      <p:ext uri="{BB962C8B-B14F-4D97-AF65-F5344CB8AC3E}">
        <p14:creationId xmlns:p14="http://schemas.microsoft.com/office/powerpoint/2010/main" val="615710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35999"/>
            <a:ext cx="9144000" cy="3769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txBox="1">
            <a:spLocks/>
          </p:cNvSpPr>
          <p:nvPr/>
        </p:nvSpPr>
        <p:spPr>
          <a:xfrm>
            <a:off x="457200" y="0"/>
            <a:ext cx="8229600" cy="762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How do we do EXAFS shell fitting?</a:t>
            </a:r>
            <a:endParaRPr lang="en-US" dirty="0"/>
          </a:p>
        </p:txBody>
      </p:sp>
      <p:sp>
        <p:nvSpPr>
          <p:cNvPr id="5" name="Rectangle 4"/>
          <p:cNvSpPr/>
          <p:nvPr/>
        </p:nvSpPr>
        <p:spPr>
          <a:xfrm>
            <a:off x="571500" y="1219201"/>
            <a:ext cx="8001000" cy="1600199"/>
          </a:xfrm>
          <a:prstGeom prst="rect">
            <a:avLst/>
          </a:prstGeom>
        </p:spPr>
        <p:txBody>
          <a:bodyPr wrap="square">
            <a:normAutofit fontScale="62500" lnSpcReduction="20000"/>
          </a:bodyPr>
          <a:lstStyle/>
          <a:p>
            <a:pPr>
              <a:lnSpc>
                <a:spcPct val="170000"/>
              </a:lnSpc>
            </a:pPr>
            <a:r>
              <a:rPr lang="en-US" sz="3200" b="1" i="1" dirty="0">
                <a:solidFill>
                  <a:srgbClr val="000000"/>
                </a:solidFill>
                <a:highlight>
                  <a:srgbClr val="FFFF00"/>
                </a:highlight>
              </a:rPr>
              <a:t>A graphically (visually) “good” fit is not definitive. The statistical results and calculated values tell the real story of the fit (quantitative results).</a:t>
            </a:r>
          </a:p>
        </p:txBody>
      </p:sp>
    </p:spTree>
    <p:extLst>
      <p:ext uri="{BB962C8B-B14F-4D97-AF65-F5344CB8AC3E}">
        <p14:creationId xmlns:p14="http://schemas.microsoft.com/office/powerpoint/2010/main" val="27607901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686800" cy="1143000"/>
          </a:xfrm>
        </p:spPr>
        <p:txBody>
          <a:bodyPr>
            <a:noAutofit/>
          </a:bodyPr>
          <a:lstStyle/>
          <a:p>
            <a:r>
              <a:rPr lang="en-US" sz="3600" dirty="0" smtClean="0"/>
              <a:t>What statistical </a:t>
            </a:r>
            <a:r>
              <a:rPr lang="en-US" sz="3600" dirty="0"/>
              <a:t>results and calculated </a:t>
            </a:r>
            <a:r>
              <a:rPr lang="en-US" sz="3600" dirty="0" smtClean="0"/>
              <a:t>values? </a:t>
            </a:r>
            <a:endParaRPr lang="en-US" sz="3600" dirty="0"/>
          </a:p>
        </p:txBody>
      </p:sp>
      <p:sp>
        <p:nvSpPr>
          <p:cNvPr id="3" name="Content Placeholder 2"/>
          <p:cNvSpPr>
            <a:spLocks noGrp="1"/>
          </p:cNvSpPr>
          <p:nvPr>
            <p:ph idx="1"/>
          </p:nvPr>
        </p:nvSpPr>
        <p:spPr>
          <a:xfrm>
            <a:off x="228600" y="1447800"/>
            <a:ext cx="8458200" cy="5105400"/>
          </a:xfrm>
        </p:spPr>
        <p:txBody>
          <a:bodyPr>
            <a:normAutofit/>
          </a:bodyPr>
          <a:lstStyle/>
          <a:p>
            <a:r>
              <a:rPr lang="en-US" sz="2000" dirty="0" smtClean="0"/>
              <a:t>There are in general five (5) variables that you fit.  These variables are part of the EXAFS equation.</a:t>
            </a:r>
          </a:p>
          <a:p>
            <a:r>
              <a:rPr lang="en-US" sz="2000" dirty="0" smtClean="0"/>
              <a:t>The EXAFS equation describes the features seen in EXAFS data (e.g., amplitude and frequency of oscillations)</a:t>
            </a:r>
          </a:p>
          <a:p>
            <a:pPr lvl="1"/>
            <a:r>
              <a:rPr lang="en-US" sz="1800" dirty="0" smtClean="0"/>
              <a:t>to </a:t>
            </a:r>
            <a:r>
              <a:rPr lang="en-US" sz="1800" dirty="0"/>
              <a:t>determine interatomic distances and coordination number we fit five variables that are part of the EXAFS equation</a:t>
            </a:r>
            <a:r>
              <a:rPr lang="en-US" sz="1800" dirty="0" smtClean="0"/>
              <a:t>.</a:t>
            </a:r>
          </a:p>
          <a:p>
            <a:r>
              <a:rPr lang="en-US" sz="2000" dirty="0" smtClean="0"/>
              <a:t>Create </a:t>
            </a:r>
            <a:r>
              <a:rPr lang="en-US" sz="2000" dirty="0"/>
              <a:t>the best fit possible </a:t>
            </a:r>
            <a:r>
              <a:rPr lang="en-US" sz="2000" dirty="0" smtClean="0"/>
              <a:t>with </a:t>
            </a:r>
            <a:r>
              <a:rPr lang="en-US" sz="2000" dirty="0"/>
              <a:t>the least number of fitted </a:t>
            </a:r>
            <a:r>
              <a:rPr lang="en-US" sz="2000" dirty="0" smtClean="0"/>
              <a:t>variables</a:t>
            </a:r>
          </a:p>
          <a:p>
            <a:pPr lvl="1"/>
            <a:r>
              <a:rPr lang="en-US" sz="1800" dirty="0" smtClean="0"/>
              <a:t>“BEST FIT” = physically realistic values with lowest amount of misfit using least amount of fitted variables</a:t>
            </a:r>
          </a:p>
          <a:p>
            <a:pPr lvl="1"/>
            <a:r>
              <a:rPr lang="en-US" sz="1800" dirty="0" smtClean="0"/>
              <a:t>R-factor, “chi square” (</a:t>
            </a:r>
            <a:r>
              <a:rPr lang="el-GR" sz="1800" dirty="0" smtClean="0"/>
              <a:t>χ</a:t>
            </a:r>
            <a:r>
              <a:rPr lang="es-CL" sz="1800" baseline="30000" dirty="0" smtClean="0"/>
              <a:t>2</a:t>
            </a:r>
            <a:r>
              <a:rPr lang="en-US" sz="1800" dirty="0" smtClean="0"/>
              <a:t>), “reduced chi square” (</a:t>
            </a:r>
            <a:r>
              <a:rPr lang="el-GR" sz="1800" dirty="0"/>
              <a:t>χ</a:t>
            </a:r>
            <a:r>
              <a:rPr lang="es-CL" sz="1800" baseline="30000" dirty="0" smtClean="0"/>
              <a:t>2</a:t>
            </a:r>
            <a:r>
              <a:rPr lang="es-CL" sz="1800" baseline="-25000" dirty="0" smtClean="0"/>
              <a:t>v</a:t>
            </a:r>
            <a:r>
              <a:rPr lang="en-US" sz="1800" dirty="0" smtClean="0"/>
              <a:t>)</a:t>
            </a:r>
          </a:p>
          <a:p>
            <a:pPr lvl="1"/>
            <a:r>
              <a:rPr lang="en-US" sz="1800" dirty="0" smtClean="0"/>
              <a:t>“chi” is pronounced “</a:t>
            </a:r>
            <a:r>
              <a:rPr lang="en-US" sz="1800" dirty="0" err="1" smtClean="0"/>
              <a:t>kahy</a:t>
            </a:r>
            <a:r>
              <a:rPr lang="en-US" sz="1800" dirty="0" smtClean="0"/>
              <a:t>”</a:t>
            </a:r>
            <a:endParaRPr lang="en-US" sz="1800" dirty="0"/>
          </a:p>
          <a:p>
            <a:pPr lvl="1"/>
            <a:r>
              <a:rPr lang="en-US" sz="1800" dirty="0"/>
              <a:t>Using constraints based on prior knowledge about the sample</a:t>
            </a:r>
          </a:p>
          <a:p>
            <a:pPr lvl="2"/>
            <a:r>
              <a:rPr lang="en-US" sz="1600" dirty="0"/>
              <a:t>Crystal structure, predicted interatomic distances, disorder (amorphous </a:t>
            </a:r>
            <a:r>
              <a:rPr lang="en-US" sz="1600" dirty="0" smtClean="0"/>
              <a:t>vs, </a:t>
            </a:r>
            <a:r>
              <a:rPr lang="en-US" sz="1600" dirty="0"/>
              <a:t>crystalline)</a:t>
            </a:r>
          </a:p>
          <a:p>
            <a:endParaRPr lang="en-US" sz="2000" dirty="0"/>
          </a:p>
        </p:txBody>
      </p:sp>
    </p:spTree>
    <p:extLst>
      <p:ext uri="{BB962C8B-B14F-4D97-AF65-F5344CB8AC3E}">
        <p14:creationId xmlns:p14="http://schemas.microsoft.com/office/powerpoint/2010/main" val="1842336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28403"/>
            <a:ext cx="7662552"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2"/>
          <p:cNvGrpSpPr/>
          <p:nvPr/>
        </p:nvGrpSpPr>
        <p:grpSpPr>
          <a:xfrm>
            <a:off x="5730241" y="3048000"/>
            <a:ext cx="3413759" cy="3810000"/>
            <a:chOff x="5730241" y="3048000"/>
            <a:chExt cx="3413759" cy="3810000"/>
          </a:xfrm>
        </p:grpSpPr>
        <p:pic>
          <p:nvPicPr>
            <p:cNvPr id="30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0241" y="4297680"/>
              <a:ext cx="3413759" cy="256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8111745" y="3048000"/>
              <a:ext cx="498855" cy="1200329"/>
            </a:xfrm>
            <a:prstGeom prst="rect">
              <a:avLst/>
            </a:prstGeom>
            <a:noFill/>
          </p:spPr>
          <p:txBody>
            <a:bodyPr wrap="none" rtlCol="0">
              <a:spAutoFit/>
            </a:bodyPr>
            <a:lstStyle/>
            <a:p>
              <a:r>
                <a:rPr lang="en-US" sz="1200" b="1" dirty="0" smtClean="0"/>
                <a:t>2000</a:t>
              </a:r>
            </a:p>
            <a:p>
              <a:endParaRPr lang="en-US" sz="1200" b="1" dirty="0" smtClean="0"/>
            </a:p>
            <a:p>
              <a:r>
                <a:rPr lang="en-US" sz="1200" b="1" dirty="0" smtClean="0"/>
                <a:t>5000</a:t>
              </a:r>
            </a:p>
            <a:p>
              <a:endParaRPr lang="en-US" sz="1200" b="1" dirty="0" smtClean="0"/>
            </a:p>
            <a:p>
              <a:endParaRPr lang="en-US" sz="1200" b="1" dirty="0"/>
            </a:p>
            <a:p>
              <a:r>
                <a:rPr lang="en-US" sz="1200" b="1" dirty="0" smtClean="0"/>
                <a:t>IR</a:t>
              </a:r>
              <a:endParaRPr lang="en-US" sz="1200" b="1" dirty="0"/>
            </a:p>
          </p:txBody>
        </p:sp>
        <p:cxnSp>
          <p:nvCxnSpPr>
            <p:cNvPr id="7" name="Straight Arrow Connector 6"/>
            <p:cNvCxnSpPr/>
            <p:nvPr/>
          </p:nvCxnSpPr>
          <p:spPr>
            <a:xfrm>
              <a:off x="7848600" y="3998521"/>
              <a:ext cx="1066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pic>
        <p:nvPicPr>
          <p:cNvPr id="3080" name="Picture 8"/>
          <p:cNvPicPr>
            <a:picLocks noChangeAspect="1" noChangeArrowheads="1"/>
          </p:cNvPicPr>
          <p:nvPr/>
        </p:nvPicPr>
        <p:blipFill rotWithShape="1">
          <a:blip r:embed="rId4">
            <a:extLst>
              <a:ext uri="{28A0092B-C50C-407E-A947-70E740481C1C}">
                <a14:useLocalDpi xmlns:a14="http://schemas.microsoft.com/office/drawing/2010/main" val="0"/>
              </a:ext>
            </a:extLst>
          </a:blip>
          <a:srcRect l="5848" t="6613" r="6437" b="35606"/>
          <a:stretch/>
        </p:blipFill>
        <p:spPr bwMode="auto">
          <a:xfrm>
            <a:off x="152400" y="4442460"/>
            <a:ext cx="5073269" cy="2339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1"/>
          <p:cNvSpPr txBox="1">
            <a:spLocks/>
          </p:cNvSpPr>
          <p:nvPr/>
        </p:nvSpPr>
        <p:spPr>
          <a:xfrm>
            <a:off x="457200" y="12700"/>
            <a:ext cx="8229600" cy="7921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What is an EXAFS spectrum?</a:t>
            </a:r>
            <a:endParaRPr lang="en-US" dirty="0"/>
          </a:p>
        </p:txBody>
      </p:sp>
    </p:spTree>
    <p:extLst>
      <p:ext uri="{BB962C8B-B14F-4D97-AF65-F5344CB8AC3E}">
        <p14:creationId xmlns:p14="http://schemas.microsoft.com/office/powerpoint/2010/main" val="3481703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700"/>
            <a:ext cx="8229600" cy="792162"/>
          </a:xfrm>
        </p:spPr>
        <p:txBody>
          <a:bodyPr/>
          <a:lstStyle/>
          <a:p>
            <a:r>
              <a:rPr lang="en-US" dirty="0"/>
              <a:t>What is an EXAFS spectrum?</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9360" y="685800"/>
            <a:ext cx="5577840" cy="4561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 name="Group 9"/>
          <p:cNvGrpSpPr/>
          <p:nvPr/>
        </p:nvGrpSpPr>
        <p:grpSpPr>
          <a:xfrm>
            <a:off x="1114425" y="5229225"/>
            <a:ext cx="7267575" cy="1628775"/>
            <a:chOff x="1114425" y="5229225"/>
            <a:chExt cx="7267575" cy="1628775"/>
          </a:xfrm>
        </p:grpSpPr>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4425" y="5229225"/>
              <a:ext cx="7267575" cy="162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4619625" y="5614989"/>
              <a:ext cx="2590800" cy="40481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p:cNvSpPr txBox="1"/>
          <p:nvPr/>
        </p:nvSpPr>
        <p:spPr>
          <a:xfrm>
            <a:off x="152400" y="3593068"/>
            <a:ext cx="1737079" cy="369332"/>
          </a:xfrm>
          <a:prstGeom prst="rect">
            <a:avLst/>
          </a:prstGeom>
          <a:noFill/>
        </p:spPr>
        <p:txBody>
          <a:bodyPr wrap="none" rtlCol="0">
            <a:spAutoFit/>
          </a:bodyPr>
          <a:lstStyle/>
          <a:p>
            <a:r>
              <a:rPr lang="en-US" dirty="0" smtClean="0"/>
              <a:t>Absorption edge</a:t>
            </a:r>
            <a:endParaRPr lang="en-US" dirty="0"/>
          </a:p>
        </p:txBody>
      </p:sp>
      <p:cxnSp>
        <p:nvCxnSpPr>
          <p:cNvPr id="7" name="Straight Arrow Connector 6"/>
          <p:cNvCxnSpPr/>
          <p:nvPr/>
        </p:nvCxnSpPr>
        <p:spPr>
          <a:xfrm>
            <a:off x="1752600" y="3777734"/>
            <a:ext cx="19050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0" y="6492240"/>
            <a:ext cx="2590800" cy="365760"/>
          </a:xfrm>
          <a:prstGeom prst="rect">
            <a:avLst/>
          </a:prstGeom>
        </p:spPr>
        <p:txBody>
          <a:bodyPr wrap="square">
            <a:spAutoFit/>
          </a:bodyPr>
          <a:lstStyle/>
          <a:p>
            <a:r>
              <a:rPr lang="en-US" sz="1000" dirty="0"/>
              <a:t>Kelly et al 2008 SSSA book chapter </a:t>
            </a:r>
            <a:r>
              <a:rPr lang="en-US" sz="1000" dirty="0" smtClean="0"/>
              <a:t>14</a:t>
            </a:r>
          </a:p>
          <a:p>
            <a:r>
              <a:rPr lang="en-US" sz="1000" dirty="0"/>
              <a:t>http://halas.rice.edu/conversions</a:t>
            </a:r>
          </a:p>
          <a:p>
            <a:endParaRPr lang="en-US" sz="1000" dirty="0"/>
          </a:p>
        </p:txBody>
      </p:sp>
    </p:spTree>
    <p:extLst>
      <p:ext uri="{BB962C8B-B14F-4D97-AF65-F5344CB8AC3E}">
        <p14:creationId xmlns:p14="http://schemas.microsoft.com/office/powerpoint/2010/main" val="3026920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232" b="6760"/>
          <a:stretch/>
        </p:blipFill>
        <p:spPr bwMode="auto">
          <a:xfrm>
            <a:off x="1371600" y="1109821"/>
            <a:ext cx="6400800" cy="125237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648387"/>
            <a:ext cx="6400800" cy="192361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100"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9858" b="6953"/>
          <a:stretch/>
        </p:blipFill>
        <p:spPr bwMode="auto">
          <a:xfrm>
            <a:off x="1371600" y="5257801"/>
            <a:ext cx="6400800" cy="79894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Rectangle 8"/>
          <p:cNvSpPr/>
          <p:nvPr/>
        </p:nvSpPr>
        <p:spPr>
          <a:xfrm>
            <a:off x="0" y="6581000"/>
            <a:ext cx="2525948" cy="276999"/>
          </a:xfrm>
          <a:prstGeom prst="rect">
            <a:avLst/>
          </a:prstGeom>
        </p:spPr>
        <p:txBody>
          <a:bodyPr wrap="none">
            <a:spAutoFit/>
          </a:bodyPr>
          <a:lstStyle/>
          <a:p>
            <a:r>
              <a:rPr lang="en-US" sz="1200" dirty="0"/>
              <a:t>Kelly et al 2008 SSSA book chapter 14</a:t>
            </a:r>
          </a:p>
        </p:txBody>
      </p:sp>
      <p:sp>
        <p:nvSpPr>
          <p:cNvPr id="7" name="Title 1"/>
          <p:cNvSpPr txBox="1">
            <a:spLocks/>
          </p:cNvSpPr>
          <p:nvPr/>
        </p:nvSpPr>
        <p:spPr>
          <a:xfrm>
            <a:off x="457200" y="12700"/>
            <a:ext cx="8229600" cy="7921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What is an EXAFS spectrum?</a:t>
            </a:r>
            <a:endParaRPr lang="en-US" dirty="0"/>
          </a:p>
        </p:txBody>
      </p:sp>
    </p:spTree>
    <p:extLst>
      <p:ext uri="{BB962C8B-B14F-4D97-AF65-F5344CB8AC3E}">
        <p14:creationId xmlns:p14="http://schemas.microsoft.com/office/powerpoint/2010/main" val="1142246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685800"/>
            <a:ext cx="3352800" cy="2436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290568"/>
            <a:ext cx="4297680" cy="3415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txBox="1">
            <a:spLocks/>
          </p:cNvSpPr>
          <p:nvPr/>
        </p:nvSpPr>
        <p:spPr>
          <a:xfrm>
            <a:off x="457200" y="12700"/>
            <a:ext cx="8229600" cy="7921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What is an EXAFS spectrum?</a:t>
            </a:r>
            <a:endParaRPr lang="en-US" dirty="0"/>
          </a:p>
        </p:txBody>
      </p:sp>
      <p:sp>
        <p:nvSpPr>
          <p:cNvPr id="8" name="Rectangle 7"/>
          <p:cNvSpPr/>
          <p:nvPr/>
        </p:nvSpPr>
        <p:spPr>
          <a:xfrm>
            <a:off x="0" y="6581000"/>
            <a:ext cx="2525948" cy="276999"/>
          </a:xfrm>
          <a:prstGeom prst="rect">
            <a:avLst/>
          </a:prstGeom>
        </p:spPr>
        <p:txBody>
          <a:bodyPr wrap="none">
            <a:spAutoFit/>
          </a:bodyPr>
          <a:lstStyle/>
          <a:p>
            <a:r>
              <a:rPr lang="en-US" sz="1200" dirty="0"/>
              <a:t>Kelly et al 2008 SSSA book chapter 14</a:t>
            </a:r>
          </a:p>
        </p:txBody>
      </p:sp>
      <p:sp>
        <p:nvSpPr>
          <p:cNvPr id="4" name="Rectangle 3"/>
          <p:cNvSpPr/>
          <p:nvPr/>
        </p:nvSpPr>
        <p:spPr>
          <a:xfrm>
            <a:off x="4770120" y="5181600"/>
            <a:ext cx="4373880" cy="16763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723893" y="1905000"/>
            <a:ext cx="1496307" cy="369332"/>
          </a:xfrm>
          <a:prstGeom prst="rect">
            <a:avLst/>
          </a:prstGeom>
        </p:spPr>
        <p:txBody>
          <a:bodyPr wrap="none">
            <a:spAutoFit/>
          </a:bodyPr>
          <a:lstStyle/>
          <a:p>
            <a:r>
              <a:rPr lang="en-US" i="1" dirty="0" smtClean="0"/>
              <a:t>photoelectron</a:t>
            </a:r>
            <a:endParaRPr lang="en-US" dirty="0"/>
          </a:p>
        </p:txBody>
      </p:sp>
      <p:sp>
        <p:nvSpPr>
          <p:cNvPr id="3" name="Content Placeholder 2"/>
          <p:cNvSpPr>
            <a:spLocks noGrp="1"/>
          </p:cNvSpPr>
          <p:nvPr>
            <p:ph idx="1"/>
          </p:nvPr>
        </p:nvSpPr>
        <p:spPr>
          <a:xfrm>
            <a:off x="76200" y="1219200"/>
            <a:ext cx="4953000" cy="4724400"/>
          </a:xfrm>
        </p:spPr>
        <p:txBody>
          <a:bodyPr>
            <a:normAutofit fontScale="92500" lnSpcReduction="10000"/>
          </a:bodyPr>
          <a:lstStyle/>
          <a:p>
            <a:r>
              <a:rPr lang="en-US" sz="1600" dirty="0"/>
              <a:t>The main “step-like” feature of the absorption edge is due to the excitation of the photoelectron into the </a:t>
            </a:r>
            <a:r>
              <a:rPr lang="en-US" sz="1600" dirty="0" smtClean="0"/>
              <a:t>continuum</a:t>
            </a:r>
          </a:p>
          <a:p>
            <a:endParaRPr lang="en-US" sz="1600" dirty="0"/>
          </a:p>
          <a:p>
            <a:r>
              <a:rPr lang="en-US" sz="1600" dirty="0" smtClean="0"/>
              <a:t>The </a:t>
            </a:r>
            <a:r>
              <a:rPr lang="en-US" sz="1600" dirty="0"/>
              <a:t>excited electrons are termed </a:t>
            </a:r>
            <a:r>
              <a:rPr lang="en-US" sz="1600" i="1" dirty="0"/>
              <a:t>photoelectrons </a:t>
            </a:r>
            <a:r>
              <a:rPr lang="en-US" sz="1600" dirty="0"/>
              <a:t>because the absorbed X-ray is a photon</a:t>
            </a:r>
            <a:r>
              <a:rPr lang="en-US" sz="1600" dirty="0" smtClean="0"/>
              <a:t>.</a:t>
            </a:r>
          </a:p>
          <a:p>
            <a:endParaRPr lang="en-US" sz="1600" dirty="0" smtClean="0"/>
          </a:p>
          <a:p>
            <a:r>
              <a:rPr lang="en-US" sz="1600" dirty="0"/>
              <a:t>The photoelectrons can be described as </a:t>
            </a:r>
            <a:r>
              <a:rPr lang="en-US" sz="1600" b="1" dirty="0"/>
              <a:t>spherical waves </a:t>
            </a:r>
            <a:r>
              <a:rPr lang="en-US" sz="1600" dirty="0"/>
              <a:t>propagating outward from the absorber atoms</a:t>
            </a:r>
          </a:p>
          <a:p>
            <a:r>
              <a:rPr lang="en-US" sz="1600" dirty="0"/>
              <a:t>These photoelectron waves are scattered from the atoms surrounding the </a:t>
            </a:r>
            <a:r>
              <a:rPr lang="en-US" sz="1600" dirty="0" smtClean="0"/>
              <a:t>absorber</a:t>
            </a:r>
          </a:p>
          <a:p>
            <a:endParaRPr lang="en-US" sz="1600" dirty="0" smtClean="0"/>
          </a:p>
          <a:p>
            <a:r>
              <a:rPr lang="en-US" sz="1600" dirty="0" smtClean="0"/>
              <a:t>Different </a:t>
            </a:r>
            <a:r>
              <a:rPr lang="en-US" sz="1600" dirty="0"/>
              <a:t>features are caused by differences in </a:t>
            </a:r>
            <a:r>
              <a:rPr lang="en-US" sz="1600" dirty="0" smtClean="0"/>
              <a:t>the density </a:t>
            </a:r>
            <a:r>
              <a:rPr lang="en-US" sz="1600" dirty="0"/>
              <a:t>of unoccupied electron orbitals that can be occupied by the excited photoelectron</a:t>
            </a:r>
            <a:r>
              <a:rPr lang="en-US" sz="1600" dirty="0" smtClean="0"/>
              <a:t>.</a:t>
            </a:r>
          </a:p>
          <a:p>
            <a:endParaRPr lang="en-US" sz="1600" dirty="0" smtClean="0"/>
          </a:p>
          <a:p>
            <a:r>
              <a:rPr lang="en-US" sz="1600" dirty="0" smtClean="0"/>
              <a:t>The </a:t>
            </a:r>
            <a:r>
              <a:rPr lang="en-US" sz="1600" dirty="0"/>
              <a:t>relative phase of the outgoing photoelectron wave and the scattered wave at the absorbing atom affects the probability for X-ray absorption by the absorber atom</a:t>
            </a:r>
            <a:r>
              <a:rPr lang="en-US" sz="1600" dirty="0" smtClean="0"/>
              <a:t>.</a:t>
            </a:r>
          </a:p>
        </p:txBody>
      </p:sp>
    </p:spTree>
    <p:extLst>
      <p:ext uri="{BB962C8B-B14F-4D97-AF65-F5344CB8AC3E}">
        <p14:creationId xmlns:p14="http://schemas.microsoft.com/office/powerpoint/2010/main" val="1076276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xit"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773648"/>
            <a:ext cx="4480560" cy="3560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a:xfrm>
            <a:off x="457200" y="12700"/>
            <a:ext cx="8229600" cy="7921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What is an EXAFS spectrum?</a:t>
            </a:r>
            <a:endParaRPr lang="en-US" dirty="0"/>
          </a:p>
        </p:txBody>
      </p:sp>
      <p:sp>
        <p:nvSpPr>
          <p:cNvPr id="6" name="Rectangle 5"/>
          <p:cNvSpPr/>
          <p:nvPr/>
        </p:nvSpPr>
        <p:spPr>
          <a:xfrm>
            <a:off x="0" y="6581000"/>
            <a:ext cx="2525948" cy="276999"/>
          </a:xfrm>
          <a:prstGeom prst="rect">
            <a:avLst/>
          </a:prstGeom>
        </p:spPr>
        <p:txBody>
          <a:bodyPr wrap="none">
            <a:spAutoFit/>
          </a:bodyPr>
          <a:lstStyle/>
          <a:p>
            <a:r>
              <a:rPr lang="en-US" sz="1200" dirty="0"/>
              <a:t>Kelly et al 2008 SSSA book chapter 14</a:t>
            </a:r>
          </a:p>
        </p:txBody>
      </p:sp>
      <p:sp>
        <p:nvSpPr>
          <p:cNvPr id="2" name="Rectangle 1"/>
          <p:cNvSpPr/>
          <p:nvPr/>
        </p:nvSpPr>
        <p:spPr>
          <a:xfrm>
            <a:off x="4876800" y="5638800"/>
            <a:ext cx="4572000" cy="923330"/>
          </a:xfrm>
          <a:prstGeom prst="rect">
            <a:avLst/>
          </a:prstGeom>
        </p:spPr>
        <p:txBody>
          <a:bodyPr>
            <a:spAutoFit/>
          </a:bodyPr>
          <a:lstStyle/>
          <a:p>
            <a:r>
              <a:rPr lang="en-US" dirty="0"/>
              <a:t>Nickel absorber atom (gray filled circle) and four of six neighboring oxygen atoms (black filled circles). </a:t>
            </a:r>
          </a:p>
        </p:txBody>
      </p:sp>
      <p:sp>
        <p:nvSpPr>
          <p:cNvPr id="7" name="Rectangle 6"/>
          <p:cNvSpPr/>
          <p:nvPr/>
        </p:nvSpPr>
        <p:spPr>
          <a:xfrm>
            <a:off x="4495800" y="3810000"/>
            <a:ext cx="160020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108700" y="3886200"/>
            <a:ext cx="160020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9" name="Rectangle 8"/>
          <p:cNvSpPr/>
          <p:nvPr/>
        </p:nvSpPr>
        <p:spPr>
          <a:xfrm>
            <a:off x="7708900" y="3822700"/>
            <a:ext cx="143510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6200" y="838199"/>
            <a:ext cx="4648200" cy="5262266"/>
          </a:xfrm>
        </p:spPr>
        <p:txBody>
          <a:bodyPr lIns="91440">
            <a:noAutofit/>
          </a:bodyPr>
          <a:lstStyle/>
          <a:p>
            <a:pPr marL="114300" indent="-114300">
              <a:spcBef>
                <a:spcPts val="1200"/>
              </a:spcBef>
            </a:pPr>
            <a:r>
              <a:rPr lang="en-US" sz="1600" dirty="0" smtClean="0"/>
              <a:t>An illustration </a:t>
            </a:r>
            <a:r>
              <a:rPr lang="en-US" sz="1600" dirty="0"/>
              <a:t>of the X-ray absorption process</a:t>
            </a:r>
            <a:r>
              <a:rPr lang="en-US" sz="1600" dirty="0" smtClean="0"/>
              <a:t>.</a:t>
            </a:r>
          </a:p>
          <a:p>
            <a:pPr marL="114300" indent="-114300">
              <a:spcBef>
                <a:spcPts val="1200"/>
              </a:spcBef>
            </a:pPr>
            <a:r>
              <a:rPr lang="en-US" sz="1600" dirty="0" smtClean="0"/>
              <a:t>(A) Nickel </a:t>
            </a:r>
            <a:r>
              <a:rPr lang="en-US" sz="1600" dirty="0"/>
              <a:t>K-edge X-ray absorption </a:t>
            </a:r>
            <a:r>
              <a:rPr lang="en-US" sz="1600" dirty="0" smtClean="0"/>
              <a:t>spectrum of </a:t>
            </a:r>
            <a:r>
              <a:rPr lang="en-US" sz="1600" dirty="0" err="1"/>
              <a:t>NiO</a:t>
            </a:r>
            <a:r>
              <a:rPr lang="en-US" sz="1600" dirty="0"/>
              <a:t>. </a:t>
            </a:r>
            <a:endParaRPr lang="en-US" sz="1600" dirty="0" smtClean="0"/>
          </a:p>
          <a:p>
            <a:pPr marL="114300" indent="-114300">
              <a:spcBef>
                <a:spcPts val="1200"/>
              </a:spcBef>
            </a:pPr>
            <a:r>
              <a:rPr lang="en-US" sz="1600" dirty="0" smtClean="0"/>
              <a:t>(</a:t>
            </a:r>
            <a:r>
              <a:rPr lang="en-US" sz="1600" dirty="0"/>
              <a:t>B) At X-ray energies below the absorption edge no photoelectron is produced</a:t>
            </a:r>
            <a:r>
              <a:rPr lang="en-US" sz="1600" dirty="0" smtClean="0"/>
              <a:t>.</a:t>
            </a:r>
            <a:endParaRPr lang="en-US" sz="1600" dirty="0"/>
          </a:p>
          <a:p>
            <a:pPr marL="114300" indent="-114300">
              <a:spcBef>
                <a:spcPts val="1200"/>
              </a:spcBef>
            </a:pPr>
            <a:r>
              <a:rPr lang="en-US" sz="1600" dirty="0"/>
              <a:t>(C) At X-ray energies </a:t>
            </a:r>
            <a:r>
              <a:rPr lang="en-US" sz="1600" dirty="0" smtClean="0"/>
              <a:t>above the </a:t>
            </a:r>
            <a:r>
              <a:rPr lang="en-US" sz="1600" dirty="0"/>
              <a:t>absorption edge </a:t>
            </a:r>
            <a:r>
              <a:rPr lang="en-US" sz="1600" dirty="0" smtClean="0"/>
              <a:t>photoelectrons are produced</a:t>
            </a:r>
            <a:r>
              <a:rPr lang="en-US" sz="1600" dirty="0"/>
              <a:t>.</a:t>
            </a:r>
            <a:endParaRPr lang="en-US" sz="1600" dirty="0" smtClean="0"/>
          </a:p>
          <a:p>
            <a:pPr marL="514350" lvl="1" indent="-114300">
              <a:spcBef>
                <a:spcPts val="1200"/>
              </a:spcBef>
            </a:pPr>
            <a:r>
              <a:rPr lang="en-US" sz="1200" dirty="0" smtClean="0">
                <a:solidFill>
                  <a:schemeClr val="bg1">
                    <a:lumMod val="75000"/>
                  </a:schemeClr>
                </a:solidFill>
              </a:rPr>
              <a:t>The </a:t>
            </a:r>
            <a:r>
              <a:rPr lang="en-US" sz="1200" dirty="0">
                <a:solidFill>
                  <a:schemeClr val="bg1">
                    <a:lumMod val="75000"/>
                  </a:schemeClr>
                </a:solidFill>
              </a:rPr>
              <a:t>crests of photoelectron waves produced by X-ray absorption by the absorber atom (Ni) and by scattering from neighboring oxygen atoms are shown as concentric circles about Ni and O atoms, respectively. </a:t>
            </a:r>
          </a:p>
          <a:p>
            <a:pPr marL="514350" lvl="1" indent="-114300">
              <a:spcBef>
                <a:spcPts val="1200"/>
              </a:spcBef>
            </a:pPr>
            <a:r>
              <a:rPr lang="en-US" sz="1200" dirty="0" smtClean="0">
                <a:solidFill>
                  <a:schemeClr val="bg1">
                    <a:lumMod val="75000"/>
                  </a:schemeClr>
                </a:solidFill>
              </a:rPr>
              <a:t>A minimum </a:t>
            </a:r>
            <a:r>
              <a:rPr lang="en-US" sz="1200" dirty="0">
                <a:solidFill>
                  <a:schemeClr val="bg1">
                    <a:lumMod val="75000"/>
                  </a:schemeClr>
                </a:solidFill>
              </a:rPr>
              <a:t>in the oscillatory part of the absorption </a:t>
            </a:r>
            <a:r>
              <a:rPr lang="en-US" sz="1200" dirty="0" smtClean="0">
                <a:solidFill>
                  <a:schemeClr val="bg1">
                    <a:lumMod val="75000"/>
                  </a:schemeClr>
                </a:solidFill>
              </a:rPr>
              <a:t>coefficient is produced because </a:t>
            </a:r>
            <a:r>
              <a:rPr lang="en-US" sz="1200" dirty="0">
                <a:solidFill>
                  <a:schemeClr val="bg1">
                    <a:lumMod val="75000"/>
                  </a:schemeClr>
                </a:solidFill>
              </a:rPr>
              <a:t>the outgoing and scattered parts of the photoelectron meet at a minimum at the </a:t>
            </a:r>
            <a:r>
              <a:rPr lang="en-US" sz="1200" dirty="0" smtClean="0">
                <a:solidFill>
                  <a:schemeClr val="bg1">
                    <a:lumMod val="75000"/>
                  </a:schemeClr>
                </a:solidFill>
              </a:rPr>
              <a:t>absorbing atom (the </a:t>
            </a:r>
            <a:r>
              <a:rPr lang="en-US" sz="1200" dirty="0">
                <a:solidFill>
                  <a:schemeClr val="bg1">
                    <a:lumMod val="75000"/>
                  </a:schemeClr>
                </a:solidFill>
              </a:rPr>
              <a:t>peak crests are completely out of phase at the center of the absorber </a:t>
            </a:r>
            <a:r>
              <a:rPr lang="en-US" sz="1200" dirty="0" smtClean="0">
                <a:solidFill>
                  <a:schemeClr val="bg1">
                    <a:lumMod val="75000"/>
                  </a:schemeClr>
                </a:solidFill>
              </a:rPr>
              <a:t>atom)</a:t>
            </a:r>
          </a:p>
          <a:p>
            <a:pPr marL="114300" indent="-114300">
              <a:spcBef>
                <a:spcPts val="1200"/>
              </a:spcBef>
            </a:pPr>
            <a:r>
              <a:rPr lang="en-US" sz="1600" dirty="0" smtClean="0"/>
              <a:t>(</a:t>
            </a:r>
            <a:r>
              <a:rPr lang="en-US" sz="1600" dirty="0"/>
              <a:t>D) </a:t>
            </a:r>
            <a:r>
              <a:rPr lang="en-US" sz="1600" dirty="0" smtClean="0"/>
              <a:t>A maximum </a:t>
            </a:r>
            <a:r>
              <a:rPr lang="en-US" sz="1600" dirty="0"/>
              <a:t>in the oscillatory part of the absorption coefficient </a:t>
            </a:r>
            <a:r>
              <a:rPr lang="en-US" sz="1600" dirty="0" smtClean="0"/>
              <a:t>is produced because </a:t>
            </a:r>
            <a:r>
              <a:rPr lang="en-US" sz="1600" dirty="0"/>
              <a:t>the outgoing </a:t>
            </a:r>
            <a:r>
              <a:rPr lang="en-US" sz="1600" dirty="0" smtClean="0"/>
              <a:t>and scattered </a:t>
            </a:r>
            <a:r>
              <a:rPr lang="en-US" sz="1600" dirty="0"/>
              <a:t>parts of the photoelectron are in phase and meet at a maximum at the absorber </a:t>
            </a:r>
            <a:r>
              <a:rPr lang="en-US" sz="1600" dirty="0" smtClean="0"/>
              <a:t>atom (in phase)</a:t>
            </a:r>
            <a:endParaRPr lang="en-US" sz="1600" dirty="0"/>
          </a:p>
        </p:txBody>
      </p:sp>
    </p:spTree>
    <p:extLst>
      <p:ext uri="{BB962C8B-B14F-4D97-AF65-F5344CB8AC3E}">
        <p14:creationId xmlns:p14="http://schemas.microsoft.com/office/powerpoint/2010/main" val="1349836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xit"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3" presetClass="emph" presetSubtype="1" nodeType="clickEffect">
                                  <p:stCondLst>
                                    <p:cond delay="0"/>
                                  </p:stCondLst>
                                  <p:childTnLst>
                                    <p:set>
                                      <p:cBhvr override="childStyle">
                                        <p:cTn id="24" dur="indefinite"/>
                                        <p:tgtEl>
                                          <p:spTgt spid="3">
                                            <p:txEl>
                                              <p:pRg st="4" end="4"/>
                                            </p:txEl>
                                          </p:spTgt>
                                        </p:tgtEl>
                                        <p:attrNameLst>
                                          <p:attrName>style.color</p:attrName>
                                        </p:attrNameLst>
                                      </p:cBhvr>
                                      <p:to>
                                        <p:clrVal>
                                          <a:schemeClr val="tx1"/>
                                        </p:clrVal>
                                      </p:to>
                                    </p:set>
                                  </p:childTnLst>
                                </p:cTn>
                              </p:par>
                            </p:childTnLst>
                          </p:cTn>
                        </p:par>
                      </p:childTnLst>
                    </p:cTn>
                  </p:par>
                  <p:par>
                    <p:cTn id="25" fill="hold">
                      <p:stCondLst>
                        <p:cond delay="indefinite"/>
                      </p:stCondLst>
                      <p:childTnLst>
                        <p:par>
                          <p:cTn id="26" fill="hold">
                            <p:stCondLst>
                              <p:cond delay="0"/>
                            </p:stCondLst>
                            <p:childTnLst>
                              <p:par>
                                <p:cTn id="27" presetID="3" presetClass="emph" presetSubtype="1" nodeType="clickEffect">
                                  <p:stCondLst>
                                    <p:cond delay="0"/>
                                  </p:stCondLst>
                                  <p:childTnLst>
                                    <p:set>
                                      <p:cBhvr override="childStyle">
                                        <p:cTn id="28" dur="indefinite"/>
                                        <p:tgtEl>
                                          <p:spTgt spid="3">
                                            <p:txEl>
                                              <p:pRg st="5" end="5"/>
                                            </p:txEl>
                                          </p:spTgt>
                                        </p:tgtEl>
                                        <p:attrNameLst>
                                          <p:attrName>style.color</p:attrName>
                                        </p:attrNameLst>
                                      </p:cBhvr>
                                      <p:to>
                                        <p:clrVal>
                                          <a:schemeClr val="tx1"/>
                                        </p:clrVal>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par>
                                <p:cTn id="33" presetID="1" presetClass="exit"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0"/>
            <a:ext cx="4724400" cy="4495800"/>
          </a:xfrm>
        </p:spPr>
        <p:txBody>
          <a:bodyPr>
            <a:noAutofit/>
          </a:bodyPr>
          <a:lstStyle/>
          <a:p>
            <a:pPr marL="171450" indent="-171450"/>
            <a:r>
              <a:rPr lang="en-US" sz="1400" dirty="0" smtClean="0"/>
              <a:t>Phase </a:t>
            </a:r>
            <a:r>
              <a:rPr lang="en-US" sz="1400" dirty="0"/>
              <a:t>is determined by the photoelectron wavelength and the interatomic distances between the absorber and scattering atoms. </a:t>
            </a:r>
            <a:endParaRPr lang="en-US" sz="1400" dirty="0" smtClean="0"/>
          </a:p>
          <a:p>
            <a:pPr marL="171450" indent="-171450"/>
            <a:endParaRPr lang="en-US" sz="1400" dirty="0" smtClean="0"/>
          </a:p>
          <a:p>
            <a:pPr marL="171450" indent="-171450"/>
            <a:r>
              <a:rPr lang="en-US" sz="1400" dirty="0" smtClean="0"/>
              <a:t>When </a:t>
            </a:r>
            <a:r>
              <a:rPr lang="en-US" sz="1400" dirty="0"/>
              <a:t>the waves are out of </a:t>
            </a:r>
            <a:r>
              <a:rPr lang="en-US" sz="1400" dirty="0" smtClean="0"/>
              <a:t>phase, a </a:t>
            </a:r>
            <a:r>
              <a:rPr lang="en-US" sz="1400" dirty="0"/>
              <a:t>minimum in absorption occurs, causing a drop in the oscillatory part of the absorption coefficient. </a:t>
            </a:r>
            <a:endParaRPr lang="en-US" sz="1400" dirty="0" smtClean="0"/>
          </a:p>
          <a:p>
            <a:pPr marL="171450" indent="-171450"/>
            <a:endParaRPr lang="en-US" sz="1400" dirty="0" smtClean="0"/>
          </a:p>
          <a:p>
            <a:pPr marL="171450" indent="-171450"/>
            <a:r>
              <a:rPr lang="en-US" sz="1400" dirty="0" smtClean="0"/>
              <a:t>As </a:t>
            </a:r>
            <a:r>
              <a:rPr lang="en-US" sz="1400" dirty="0"/>
              <a:t>the incident X-ray energy is increased above the </a:t>
            </a:r>
            <a:r>
              <a:rPr lang="en-US" sz="1400" dirty="0" smtClean="0"/>
              <a:t>edge the </a:t>
            </a:r>
            <a:r>
              <a:rPr lang="en-US" sz="1400" dirty="0"/>
              <a:t>photoelectron wavelength becomes </a:t>
            </a:r>
            <a:r>
              <a:rPr lang="en-US" sz="1400" dirty="0" smtClean="0"/>
              <a:t>shorter. </a:t>
            </a:r>
          </a:p>
          <a:p>
            <a:pPr marL="171450" indent="-171450"/>
            <a:endParaRPr lang="en-US" sz="1400" dirty="0" smtClean="0"/>
          </a:p>
          <a:p>
            <a:pPr marL="171450" indent="-171450"/>
            <a:r>
              <a:rPr lang="en-US" sz="1400" dirty="0" smtClean="0"/>
              <a:t>Because </a:t>
            </a:r>
            <a:r>
              <a:rPr lang="en-US" sz="1400" dirty="0"/>
              <a:t>the average distance between the absorber and the neighboring atoms does not change, the waves will progressively become in </a:t>
            </a:r>
            <a:r>
              <a:rPr lang="en-US" sz="1400" dirty="0" smtClean="0"/>
              <a:t>phase, </a:t>
            </a:r>
            <a:r>
              <a:rPr lang="en-US" sz="1400" dirty="0"/>
              <a:t>causing a maximum in the </a:t>
            </a:r>
            <a:r>
              <a:rPr lang="en-US" sz="1400" dirty="0" smtClean="0"/>
              <a:t>oscillatory </a:t>
            </a:r>
            <a:r>
              <a:rPr lang="en-US" sz="1400" dirty="0"/>
              <a:t>part of the absorption coefficient. </a:t>
            </a:r>
            <a:endParaRPr lang="en-US" sz="1400" dirty="0" smtClean="0"/>
          </a:p>
          <a:p>
            <a:pPr marL="171450" indent="-171450"/>
            <a:endParaRPr lang="en-US" sz="1400" dirty="0" smtClean="0"/>
          </a:p>
          <a:p>
            <a:pPr marL="171450" indent="-171450"/>
            <a:r>
              <a:rPr lang="en-US" sz="1400" dirty="0" smtClean="0"/>
              <a:t>As </a:t>
            </a:r>
            <a:r>
              <a:rPr lang="en-US" sz="1400" dirty="0"/>
              <a:t>the incident X-ray energy </a:t>
            </a:r>
            <a:r>
              <a:rPr lang="en-US" sz="1400" dirty="0" smtClean="0"/>
              <a:t>increases, </a:t>
            </a:r>
            <a:r>
              <a:rPr lang="en-US" sz="1400" dirty="0"/>
              <a:t>the </a:t>
            </a:r>
            <a:r>
              <a:rPr lang="en-US" sz="1400" dirty="0" smtClean="0"/>
              <a:t>photoelectron wavelength </a:t>
            </a:r>
            <a:r>
              <a:rPr lang="en-US" sz="1400" dirty="0"/>
              <a:t>progressively decreases, and the sum of the outgoing photoelectron wave and the scattered waves at the absorber atom oscillate with a periodicity that is related to the average distances between the absorber and coordinating atoms</a:t>
            </a:r>
            <a:r>
              <a:rPr lang="en-US" sz="1400" dirty="0" smtClean="0"/>
              <a:t>.</a:t>
            </a:r>
            <a:endParaRPr lang="en-US" sz="1400" dirty="0"/>
          </a:p>
          <a:p>
            <a:endParaRPr lang="en-US" sz="1400" dirty="0"/>
          </a:p>
        </p:txBody>
      </p:sp>
      <p:sp>
        <p:nvSpPr>
          <p:cNvPr id="7" name="Title 1"/>
          <p:cNvSpPr txBox="1">
            <a:spLocks/>
          </p:cNvSpPr>
          <p:nvPr/>
        </p:nvSpPr>
        <p:spPr>
          <a:xfrm>
            <a:off x="457200" y="12700"/>
            <a:ext cx="8229600" cy="7921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What is an EXAFS spectrum?</a:t>
            </a:r>
            <a:endParaRPr lang="en-US" dirty="0"/>
          </a:p>
        </p:txBody>
      </p:sp>
      <p:sp>
        <p:nvSpPr>
          <p:cNvPr id="8" name="Rectangle 7"/>
          <p:cNvSpPr/>
          <p:nvPr/>
        </p:nvSpPr>
        <p:spPr>
          <a:xfrm>
            <a:off x="0" y="6629400"/>
            <a:ext cx="2525948" cy="276999"/>
          </a:xfrm>
          <a:prstGeom prst="rect">
            <a:avLst/>
          </a:prstGeom>
        </p:spPr>
        <p:txBody>
          <a:bodyPr wrap="none">
            <a:spAutoFit/>
          </a:bodyPr>
          <a:lstStyle/>
          <a:p>
            <a:r>
              <a:rPr lang="en-US" sz="1200" dirty="0"/>
              <a:t>Kelly et al 2008 SSSA book chapter 14</a:t>
            </a:r>
          </a:p>
        </p:txBody>
      </p:sp>
      <p:pic>
        <p:nvPicPr>
          <p:cNvPr id="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773648"/>
            <a:ext cx="4480560" cy="3560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4876800" y="5410200"/>
            <a:ext cx="4114800" cy="523220"/>
          </a:xfrm>
          <a:prstGeom prst="rect">
            <a:avLst/>
          </a:prstGeom>
        </p:spPr>
        <p:txBody>
          <a:bodyPr wrap="square">
            <a:spAutoFit/>
          </a:bodyPr>
          <a:lstStyle/>
          <a:p>
            <a:r>
              <a:rPr lang="en-US" sz="1400" dirty="0"/>
              <a:t>Nickel absorber atom (gray filled circle) and four of six neighboring oxygen atoms (black filled circles). </a:t>
            </a:r>
          </a:p>
        </p:txBody>
      </p:sp>
      <p:sp>
        <p:nvSpPr>
          <p:cNvPr id="10" name="TextBox 9"/>
          <p:cNvSpPr txBox="1"/>
          <p:nvPr/>
        </p:nvSpPr>
        <p:spPr>
          <a:xfrm>
            <a:off x="2525948" y="6096000"/>
            <a:ext cx="4724400" cy="646331"/>
          </a:xfrm>
          <a:prstGeom prst="rect">
            <a:avLst/>
          </a:prstGeom>
          <a:noFill/>
          <a:ln>
            <a:solidFill>
              <a:srgbClr val="FF0000"/>
            </a:solidFill>
          </a:ln>
        </p:spPr>
        <p:txBody>
          <a:bodyPr wrap="square" rtlCol="0">
            <a:spAutoFit/>
          </a:bodyPr>
          <a:lstStyle/>
          <a:p>
            <a:pPr algn="ctr"/>
            <a:r>
              <a:rPr lang="en-US" dirty="0" smtClean="0">
                <a:solidFill>
                  <a:srgbClr val="FF0000"/>
                </a:solidFill>
              </a:rPr>
              <a:t>We “fit” scattering paths of the photoelectrons.</a:t>
            </a:r>
            <a:endParaRPr lang="en-US" dirty="0">
              <a:solidFill>
                <a:srgbClr val="FF0000"/>
              </a:solidFill>
            </a:endParaRPr>
          </a:p>
          <a:p>
            <a:pPr algn="ctr"/>
            <a:r>
              <a:rPr lang="en-US" dirty="0" smtClean="0">
                <a:solidFill>
                  <a:srgbClr val="FF0000"/>
                </a:solidFill>
              </a:rPr>
              <a:t>Those paths are based of off models.</a:t>
            </a:r>
            <a:endParaRPr lang="en-US" dirty="0">
              <a:solidFill>
                <a:srgbClr val="FF0000"/>
              </a:solidFill>
            </a:endParaRPr>
          </a:p>
        </p:txBody>
      </p:sp>
    </p:spTree>
    <p:extLst>
      <p:ext uri="{BB962C8B-B14F-4D97-AF65-F5344CB8AC3E}">
        <p14:creationId xmlns:p14="http://schemas.microsoft.com/office/powerpoint/2010/main" val="1819289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Outline for Today’s Workshop</a:t>
            </a:r>
            <a:endParaRPr lang="en-US" dirty="0"/>
          </a:p>
        </p:txBody>
      </p:sp>
      <p:sp>
        <p:nvSpPr>
          <p:cNvPr id="3" name="Content Placeholder 2"/>
          <p:cNvSpPr>
            <a:spLocks noGrp="1"/>
          </p:cNvSpPr>
          <p:nvPr>
            <p:ph idx="1"/>
          </p:nvPr>
        </p:nvSpPr>
        <p:spPr>
          <a:xfrm>
            <a:off x="1028700" y="1295400"/>
            <a:ext cx="7086600" cy="4953000"/>
          </a:xfrm>
        </p:spPr>
        <p:txBody>
          <a:bodyPr>
            <a:normAutofit fontScale="62500" lnSpcReduction="20000"/>
          </a:bodyPr>
          <a:lstStyle/>
          <a:p>
            <a:r>
              <a:rPr lang="en-US" dirty="0" smtClean="0">
                <a:solidFill>
                  <a:schemeClr val="bg1">
                    <a:lumMod val="75000"/>
                  </a:schemeClr>
                </a:solidFill>
              </a:rPr>
              <a:t>Three hour morning session</a:t>
            </a:r>
          </a:p>
          <a:p>
            <a:pPr lvl="1"/>
            <a:r>
              <a:rPr lang="en-US" dirty="0" smtClean="0">
                <a:solidFill>
                  <a:schemeClr val="bg1">
                    <a:lumMod val="75000"/>
                  </a:schemeClr>
                </a:solidFill>
              </a:rPr>
              <a:t>Goal for this workshop</a:t>
            </a:r>
          </a:p>
          <a:p>
            <a:pPr lvl="1"/>
            <a:r>
              <a:rPr lang="en-US" dirty="0">
                <a:solidFill>
                  <a:schemeClr val="bg1">
                    <a:lumMod val="75000"/>
                  </a:schemeClr>
                </a:solidFill>
              </a:rPr>
              <a:t>Purpose of shell fitting</a:t>
            </a:r>
          </a:p>
          <a:p>
            <a:pPr lvl="1"/>
            <a:r>
              <a:rPr lang="en-US" dirty="0" smtClean="0">
                <a:solidFill>
                  <a:schemeClr val="bg1">
                    <a:lumMod val="75000"/>
                  </a:schemeClr>
                </a:solidFill>
              </a:rPr>
              <a:t>How do we do shell fitting</a:t>
            </a:r>
          </a:p>
          <a:p>
            <a:pPr lvl="1"/>
            <a:r>
              <a:rPr lang="en-US" dirty="0" smtClean="0">
                <a:solidFill>
                  <a:schemeClr val="bg1">
                    <a:lumMod val="75000"/>
                  </a:schemeClr>
                </a:solidFill>
              </a:rPr>
              <a:t>EXAFS signal &amp; Fourier Transform</a:t>
            </a:r>
          </a:p>
          <a:p>
            <a:pPr lvl="1"/>
            <a:r>
              <a:rPr lang="en-US" dirty="0" smtClean="0">
                <a:solidFill>
                  <a:schemeClr val="bg1">
                    <a:lumMod val="75000"/>
                  </a:schemeClr>
                </a:solidFill>
              </a:rPr>
              <a:t>EXAFS equation and it’s variables</a:t>
            </a:r>
          </a:p>
          <a:p>
            <a:pPr lvl="1"/>
            <a:r>
              <a:rPr lang="en-US" dirty="0" smtClean="0">
                <a:solidFill>
                  <a:schemeClr val="bg1">
                    <a:lumMod val="75000"/>
                  </a:schemeClr>
                </a:solidFill>
              </a:rPr>
              <a:t>Five variables generally fit by user</a:t>
            </a:r>
          </a:p>
          <a:p>
            <a:pPr lvl="1"/>
            <a:r>
              <a:rPr lang="en-US" dirty="0" smtClean="0">
                <a:solidFill>
                  <a:schemeClr val="bg1">
                    <a:lumMod val="75000"/>
                  </a:schemeClr>
                </a:solidFill>
              </a:rPr>
              <a:t>Knowing when the fit is done</a:t>
            </a:r>
          </a:p>
          <a:p>
            <a:pPr lvl="2"/>
            <a:r>
              <a:rPr lang="en-US" dirty="0" smtClean="0">
                <a:solidFill>
                  <a:schemeClr val="bg1">
                    <a:lumMod val="75000"/>
                  </a:schemeClr>
                </a:solidFill>
              </a:rPr>
              <a:t>Hamilton test</a:t>
            </a:r>
          </a:p>
          <a:p>
            <a:pPr lvl="1"/>
            <a:r>
              <a:rPr lang="en-US" dirty="0" smtClean="0">
                <a:solidFill>
                  <a:schemeClr val="bg1">
                    <a:lumMod val="75000"/>
                  </a:schemeClr>
                </a:solidFill>
              </a:rPr>
              <a:t>What parameters to publish?</a:t>
            </a:r>
          </a:p>
          <a:p>
            <a:pPr lvl="1"/>
            <a:r>
              <a:rPr lang="en-US" dirty="0">
                <a:solidFill>
                  <a:schemeClr val="bg1">
                    <a:lumMod val="75000"/>
                  </a:schemeClr>
                </a:solidFill>
              </a:rPr>
              <a:t>Example (Ni-foil</a:t>
            </a:r>
            <a:r>
              <a:rPr lang="en-US" dirty="0" smtClean="0">
                <a:solidFill>
                  <a:schemeClr val="bg1">
                    <a:lumMod val="75000"/>
                  </a:schemeClr>
                </a:solidFill>
              </a:rPr>
              <a:t>)</a:t>
            </a:r>
            <a:endParaRPr lang="en-US" dirty="0">
              <a:solidFill>
                <a:schemeClr val="bg1">
                  <a:lumMod val="75000"/>
                </a:schemeClr>
              </a:solidFill>
            </a:endParaRPr>
          </a:p>
          <a:p>
            <a:pPr lvl="1"/>
            <a:endParaRPr lang="en-US" dirty="0" smtClean="0">
              <a:solidFill>
                <a:schemeClr val="bg1">
                  <a:lumMod val="75000"/>
                </a:schemeClr>
              </a:solidFill>
            </a:endParaRPr>
          </a:p>
          <a:p>
            <a:r>
              <a:rPr lang="en-US" dirty="0" smtClean="0">
                <a:solidFill>
                  <a:schemeClr val="bg1">
                    <a:lumMod val="75000"/>
                  </a:schemeClr>
                </a:solidFill>
              </a:rPr>
              <a:t>Three hour afternoon session</a:t>
            </a:r>
          </a:p>
          <a:p>
            <a:pPr lvl="1"/>
            <a:r>
              <a:rPr lang="en-US" dirty="0" smtClean="0">
                <a:solidFill>
                  <a:schemeClr val="bg1">
                    <a:lumMod val="75000"/>
                  </a:schemeClr>
                </a:solidFill>
              </a:rPr>
              <a:t>Small group practice – nickel foil</a:t>
            </a:r>
          </a:p>
          <a:p>
            <a:pPr lvl="1"/>
            <a:r>
              <a:rPr lang="en-US" dirty="0" smtClean="0">
                <a:solidFill>
                  <a:schemeClr val="bg1">
                    <a:lumMod val="75000"/>
                  </a:schemeClr>
                </a:solidFill>
              </a:rPr>
              <a:t>Small group practice – nickel hydroxide</a:t>
            </a:r>
          </a:p>
          <a:p>
            <a:pPr lvl="1"/>
            <a:r>
              <a:rPr lang="en-US" dirty="0" smtClean="0">
                <a:solidFill>
                  <a:schemeClr val="bg1">
                    <a:lumMod val="75000"/>
                  </a:schemeClr>
                </a:solidFill>
              </a:rPr>
              <a:t>Small group practice – nickel reacted with pyrophyllite (6 </a:t>
            </a:r>
            <a:r>
              <a:rPr lang="en-US" dirty="0" err="1" smtClean="0">
                <a:solidFill>
                  <a:schemeClr val="bg1">
                    <a:lumMod val="75000"/>
                  </a:schemeClr>
                </a:solidFill>
              </a:rPr>
              <a:t>yrs</a:t>
            </a:r>
            <a:r>
              <a:rPr lang="en-US" dirty="0" smtClean="0">
                <a:solidFill>
                  <a:schemeClr val="bg1">
                    <a:lumMod val="75000"/>
                  </a:schemeClr>
                </a:solidFill>
              </a:rPr>
              <a:t>)</a:t>
            </a:r>
          </a:p>
          <a:p>
            <a:pPr lvl="1"/>
            <a:endParaRPr lang="en-US" dirty="0"/>
          </a:p>
        </p:txBody>
      </p:sp>
    </p:spTree>
    <p:extLst>
      <p:ext uri="{BB962C8B-B14F-4D97-AF65-F5344CB8AC3E}">
        <p14:creationId xmlns:p14="http://schemas.microsoft.com/office/powerpoint/2010/main" val="2311433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1" nodeType="clickEffect">
                                  <p:stCondLst>
                                    <p:cond delay="0"/>
                                  </p:stCondLst>
                                  <p:childTnLst>
                                    <p:set>
                                      <p:cBhvr override="childStyle">
                                        <p:cTn id="6" dur="indefinite"/>
                                        <p:tgtEl>
                                          <p:spTgt spid="3">
                                            <p:txEl>
                                              <p:pRg st="0" end="0"/>
                                            </p:txEl>
                                          </p:spTgt>
                                        </p:tgtEl>
                                        <p:attrNameLst>
                                          <p:attrName>style.color</p:attrName>
                                        </p:attrNameLst>
                                      </p:cBhvr>
                                      <p:to>
                                        <p:clrVal>
                                          <a:schemeClr val="tx1"/>
                                        </p:clrVal>
                                      </p:to>
                                    </p:set>
                                  </p:childTnLst>
                                </p:cTn>
                              </p:par>
                            </p:childTnLst>
                          </p:cTn>
                        </p:par>
                      </p:childTnLst>
                    </p:cTn>
                  </p:par>
                  <p:par>
                    <p:cTn id="7" fill="hold">
                      <p:stCondLst>
                        <p:cond delay="indefinite"/>
                      </p:stCondLst>
                      <p:childTnLst>
                        <p:par>
                          <p:cTn id="8" fill="hold">
                            <p:stCondLst>
                              <p:cond delay="0"/>
                            </p:stCondLst>
                            <p:childTnLst>
                              <p:par>
                                <p:cTn id="9" presetID="3" presetClass="emph" presetSubtype="1" nodeType="clickEffect">
                                  <p:stCondLst>
                                    <p:cond delay="0"/>
                                  </p:stCondLst>
                                  <p:childTnLst>
                                    <p:set>
                                      <p:cBhvr override="childStyle">
                                        <p:cTn id="10" dur="indefinite"/>
                                        <p:tgtEl>
                                          <p:spTgt spid="3">
                                            <p:txEl>
                                              <p:pRg st="1" end="1"/>
                                            </p:txEl>
                                          </p:spTgt>
                                        </p:tgtEl>
                                        <p:attrNameLst>
                                          <p:attrName>style.color</p:attrName>
                                        </p:attrNameLst>
                                      </p:cBhvr>
                                      <p:to>
                                        <p:clrVal>
                                          <a:schemeClr val="tx1"/>
                                        </p:clrVal>
                                      </p:to>
                                    </p:set>
                                  </p:childTnLst>
                                </p:cTn>
                              </p:par>
                            </p:childTnLst>
                          </p:cTn>
                        </p:par>
                      </p:childTnLst>
                    </p:cTn>
                  </p:par>
                  <p:par>
                    <p:cTn id="11" fill="hold">
                      <p:stCondLst>
                        <p:cond delay="indefinite"/>
                      </p:stCondLst>
                      <p:childTnLst>
                        <p:par>
                          <p:cTn id="12" fill="hold">
                            <p:stCondLst>
                              <p:cond delay="0"/>
                            </p:stCondLst>
                            <p:childTnLst>
                              <p:par>
                                <p:cTn id="13" presetID="3" presetClass="emph" presetSubtype="1" nodeType="clickEffect">
                                  <p:stCondLst>
                                    <p:cond delay="0"/>
                                  </p:stCondLst>
                                  <p:childTnLst>
                                    <p:set>
                                      <p:cBhvr override="childStyle">
                                        <p:cTn id="14" dur="indefinite"/>
                                        <p:tgtEl>
                                          <p:spTgt spid="3">
                                            <p:txEl>
                                              <p:pRg st="2" end="2"/>
                                            </p:txEl>
                                          </p:spTgt>
                                        </p:tgtEl>
                                        <p:attrNameLst>
                                          <p:attrName>style.color</p:attrName>
                                        </p:attrNameLst>
                                      </p:cBhvr>
                                      <p:to>
                                        <p:clrVal>
                                          <a:schemeClr val="tx1"/>
                                        </p:clrVal>
                                      </p:to>
                                    </p:set>
                                  </p:childTnLst>
                                </p:cTn>
                              </p:par>
                            </p:childTnLst>
                          </p:cTn>
                        </p:par>
                      </p:childTnLst>
                    </p:cTn>
                  </p:par>
                  <p:par>
                    <p:cTn id="15" fill="hold">
                      <p:stCondLst>
                        <p:cond delay="indefinite"/>
                      </p:stCondLst>
                      <p:childTnLst>
                        <p:par>
                          <p:cTn id="16" fill="hold">
                            <p:stCondLst>
                              <p:cond delay="0"/>
                            </p:stCondLst>
                            <p:childTnLst>
                              <p:par>
                                <p:cTn id="17" presetID="3" presetClass="emph" presetSubtype="1" nodeType="clickEffect">
                                  <p:stCondLst>
                                    <p:cond delay="0"/>
                                  </p:stCondLst>
                                  <p:childTnLst>
                                    <p:set>
                                      <p:cBhvr override="childStyle">
                                        <p:cTn id="18" dur="indefinite"/>
                                        <p:tgtEl>
                                          <p:spTgt spid="3">
                                            <p:txEl>
                                              <p:pRg st="3" end="3"/>
                                            </p:txEl>
                                          </p:spTgt>
                                        </p:tgtEl>
                                        <p:attrNameLst>
                                          <p:attrName>style.color</p:attrName>
                                        </p:attrNameLst>
                                      </p:cBhvr>
                                      <p:to>
                                        <p:clrVal>
                                          <a:schemeClr val="tx1"/>
                                        </p:clrVal>
                                      </p:to>
                                    </p:set>
                                  </p:childTnLst>
                                </p:cTn>
                              </p:par>
                            </p:childTnLst>
                          </p:cTn>
                        </p:par>
                      </p:childTnLst>
                    </p:cTn>
                  </p:par>
                  <p:par>
                    <p:cTn id="19" fill="hold">
                      <p:stCondLst>
                        <p:cond delay="indefinite"/>
                      </p:stCondLst>
                      <p:childTnLst>
                        <p:par>
                          <p:cTn id="20" fill="hold">
                            <p:stCondLst>
                              <p:cond delay="0"/>
                            </p:stCondLst>
                            <p:childTnLst>
                              <p:par>
                                <p:cTn id="21" presetID="3" presetClass="emph" presetSubtype="1" nodeType="clickEffect">
                                  <p:stCondLst>
                                    <p:cond delay="0"/>
                                  </p:stCondLst>
                                  <p:childTnLst>
                                    <p:set>
                                      <p:cBhvr override="childStyle">
                                        <p:cTn id="22" dur="indefinite"/>
                                        <p:tgtEl>
                                          <p:spTgt spid="3">
                                            <p:txEl>
                                              <p:pRg st="4" end="4"/>
                                            </p:txEl>
                                          </p:spTgt>
                                        </p:tgtEl>
                                        <p:attrNameLst>
                                          <p:attrName>style.color</p:attrName>
                                        </p:attrNameLst>
                                      </p:cBhvr>
                                      <p:to>
                                        <p:clrVal>
                                          <a:schemeClr val="tx1"/>
                                        </p:clrVal>
                                      </p:to>
                                    </p:set>
                                  </p:childTnLst>
                                </p:cTn>
                              </p:par>
                            </p:childTnLst>
                          </p:cTn>
                        </p:par>
                      </p:childTnLst>
                    </p:cTn>
                  </p:par>
                  <p:par>
                    <p:cTn id="23" fill="hold">
                      <p:stCondLst>
                        <p:cond delay="indefinite"/>
                      </p:stCondLst>
                      <p:childTnLst>
                        <p:par>
                          <p:cTn id="24" fill="hold">
                            <p:stCondLst>
                              <p:cond delay="0"/>
                            </p:stCondLst>
                            <p:childTnLst>
                              <p:par>
                                <p:cTn id="25" presetID="3" presetClass="emph" presetSubtype="1" nodeType="clickEffect">
                                  <p:stCondLst>
                                    <p:cond delay="0"/>
                                  </p:stCondLst>
                                  <p:childTnLst>
                                    <p:set>
                                      <p:cBhvr override="childStyle">
                                        <p:cTn id="26" dur="indefinite"/>
                                        <p:tgtEl>
                                          <p:spTgt spid="3">
                                            <p:txEl>
                                              <p:pRg st="5" end="5"/>
                                            </p:txEl>
                                          </p:spTgt>
                                        </p:tgtEl>
                                        <p:attrNameLst>
                                          <p:attrName>style.color</p:attrName>
                                        </p:attrNameLst>
                                      </p:cBhvr>
                                      <p:to>
                                        <p:clrVal>
                                          <a:schemeClr val="tx1"/>
                                        </p:clrVal>
                                      </p:to>
                                    </p:set>
                                  </p:childTnLst>
                                </p:cTn>
                              </p:par>
                            </p:childTnLst>
                          </p:cTn>
                        </p:par>
                      </p:childTnLst>
                    </p:cTn>
                  </p:par>
                  <p:par>
                    <p:cTn id="27" fill="hold">
                      <p:stCondLst>
                        <p:cond delay="indefinite"/>
                      </p:stCondLst>
                      <p:childTnLst>
                        <p:par>
                          <p:cTn id="28" fill="hold">
                            <p:stCondLst>
                              <p:cond delay="0"/>
                            </p:stCondLst>
                            <p:childTnLst>
                              <p:par>
                                <p:cTn id="29" presetID="3" presetClass="emph" presetSubtype="1" nodeType="clickEffect">
                                  <p:stCondLst>
                                    <p:cond delay="0"/>
                                  </p:stCondLst>
                                  <p:childTnLst>
                                    <p:set>
                                      <p:cBhvr override="childStyle">
                                        <p:cTn id="30" dur="indefinite"/>
                                        <p:tgtEl>
                                          <p:spTgt spid="3">
                                            <p:txEl>
                                              <p:pRg st="6" end="6"/>
                                            </p:txEl>
                                          </p:spTgt>
                                        </p:tgtEl>
                                        <p:attrNameLst>
                                          <p:attrName>style.color</p:attrName>
                                        </p:attrNameLst>
                                      </p:cBhvr>
                                      <p:to>
                                        <p:clrVal>
                                          <a:schemeClr val="tx1"/>
                                        </p:clrVal>
                                      </p:to>
                                    </p:set>
                                  </p:childTnLst>
                                </p:cTn>
                              </p:par>
                            </p:childTnLst>
                          </p:cTn>
                        </p:par>
                      </p:childTnLst>
                    </p:cTn>
                  </p:par>
                  <p:par>
                    <p:cTn id="31" fill="hold">
                      <p:stCondLst>
                        <p:cond delay="indefinite"/>
                      </p:stCondLst>
                      <p:childTnLst>
                        <p:par>
                          <p:cTn id="32" fill="hold">
                            <p:stCondLst>
                              <p:cond delay="0"/>
                            </p:stCondLst>
                            <p:childTnLst>
                              <p:par>
                                <p:cTn id="33" presetID="3" presetClass="emph" presetSubtype="1" nodeType="clickEffect">
                                  <p:stCondLst>
                                    <p:cond delay="0"/>
                                  </p:stCondLst>
                                  <p:childTnLst>
                                    <p:set>
                                      <p:cBhvr override="childStyle">
                                        <p:cTn id="34" dur="indefinite"/>
                                        <p:tgtEl>
                                          <p:spTgt spid="3">
                                            <p:txEl>
                                              <p:pRg st="7" end="7"/>
                                            </p:txEl>
                                          </p:spTgt>
                                        </p:tgtEl>
                                        <p:attrNameLst>
                                          <p:attrName>style.color</p:attrName>
                                        </p:attrNameLst>
                                      </p:cBhvr>
                                      <p:to>
                                        <p:clrVal>
                                          <a:schemeClr val="tx1"/>
                                        </p:clrVal>
                                      </p:to>
                                    </p:set>
                                  </p:childTnLst>
                                </p:cTn>
                              </p:par>
                              <p:par>
                                <p:cTn id="35" presetID="3" presetClass="emph" presetSubtype="1" nodeType="withEffect">
                                  <p:stCondLst>
                                    <p:cond delay="0"/>
                                  </p:stCondLst>
                                  <p:childTnLst>
                                    <p:set>
                                      <p:cBhvr override="childStyle">
                                        <p:cTn id="36" dur="indefinite"/>
                                        <p:tgtEl>
                                          <p:spTgt spid="3">
                                            <p:txEl>
                                              <p:pRg st="8" end="8"/>
                                            </p:txEl>
                                          </p:spTgt>
                                        </p:tgtEl>
                                        <p:attrNameLst>
                                          <p:attrName>style.color</p:attrName>
                                        </p:attrNameLst>
                                      </p:cBhvr>
                                      <p:to>
                                        <p:clrVal>
                                          <a:schemeClr val="tx1"/>
                                        </p:clrVal>
                                      </p:to>
                                    </p:set>
                                  </p:childTnLst>
                                </p:cTn>
                              </p:par>
                            </p:childTnLst>
                          </p:cTn>
                        </p:par>
                      </p:childTnLst>
                    </p:cTn>
                  </p:par>
                  <p:par>
                    <p:cTn id="37" fill="hold">
                      <p:stCondLst>
                        <p:cond delay="indefinite"/>
                      </p:stCondLst>
                      <p:childTnLst>
                        <p:par>
                          <p:cTn id="38" fill="hold">
                            <p:stCondLst>
                              <p:cond delay="0"/>
                            </p:stCondLst>
                            <p:childTnLst>
                              <p:par>
                                <p:cTn id="39" presetID="3" presetClass="emph" presetSubtype="1" nodeType="clickEffect">
                                  <p:stCondLst>
                                    <p:cond delay="0"/>
                                  </p:stCondLst>
                                  <p:childTnLst>
                                    <p:set>
                                      <p:cBhvr override="childStyle">
                                        <p:cTn id="40" dur="indefinite"/>
                                        <p:tgtEl>
                                          <p:spTgt spid="3">
                                            <p:txEl>
                                              <p:pRg st="9" end="9"/>
                                            </p:txEl>
                                          </p:spTgt>
                                        </p:tgtEl>
                                        <p:attrNameLst>
                                          <p:attrName>style.color</p:attrName>
                                        </p:attrNameLst>
                                      </p:cBhvr>
                                      <p:to>
                                        <p:clrVal>
                                          <a:schemeClr val="tx1"/>
                                        </p:clrVal>
                                      </p:to>
                                    </p:set>
                                  </p:childTnLst>
                                </p:cTn>
                              </p:par>
                            </p:childTnLst>
                          </p:cTn>
                        </p:par>
                      </p:childTnLst>
                    </p:cTn>
                  </p:par>
                  <p:par>
                    <p:cTn id="41" fill="hold">
                      <p:stCondLst>
                        <p:cond delay="indefinite"/>
                      </p:stCondLst>
                      <p:childTnLst>
                        <p:par>
                          <p:cTn id="42" fill="hold">
                            <p:stCondLst>
                              <p:cond delay="0"/>
                            </p:stCondLst>
                            <p:childTnLst>
                              <p:par>
                                <p:cTn id="43" presetID="3" presetClass="emph" presetSubtype="1" nodeType="clickEffect">
                                  <p:stCondLst>
                                    <p:cond delay="0"/>
                                  </p:stCondLst>
                                  <p:childTnLst>
                                    <p:set>
                                      <p:cBhvr override="childStyle">
                                        <p:cTn id="44" dur="indefinite"/>
                                        <p:tgtEl>
                                          <p:spTgt spid="3">
                                            <p:txEl>
                                              <p:pRg st="10" end="10"/>
                                            </p:txEl>
                                          </p:spTgt>
                                        </p:tgtEl>
                                        <p:attrNameLst>
                                          <p:attrName>style.color</p:attrName>
                                        </p:attrNameLst>
                                      </p:cBhvr>
                                      <p:to>
                                        <p:clrVal>
                                          <a:schemeClr val="tx1"/>
                                        </p:clrVal>
                                      </p:to>
                                    </p:set>
                                  </p:childTnLst>
                                </p:cTn>
                              </p:par>
                            </p:childTnLst>
                          </p:cTn>
                        </p:par>
                      </p:childTnLst>
                    </p:cTn>
                  </p:par>
                  <p:par>
                    <p:cTn id="45" fill="hold">
                      <p:stCondLst>
                        <p:cond delay="indefinite"/>
                      </p:stCondLst>
                      <p:childTnLst>
                        <p:par>
                          <p:cTn id="46" fill="hold">
                            <p:stCondLst>
                              <p:cond delay="0"/>
                            </p:stCondLst>
                            <p:childTnLst>
                              <p:par>
                                <p:cTn id="47" presetID="3" presetClass="emph" presetSubtype="1" nodeType="clickEffect">
                                  <p:stCondLst>
                                    <p:cond delay="0"/>
                                  </p:stCondLst>
                                  <p:childTnLst>
                                    <p:set>
                                      <p:cBhvr override="childStyle">
                                        <p:cTn id="48" dur="indefinite"/>
                                        <p:tgtEl>
                                          <p:spTgt spid="3">
                                            <p:txEl>
                                              <p:pRg st="12" end="12"/>
                                            </p:txEl>
                                          </p:spTgt>
                                        </p:tgtEl>
                                        <p:attrNameLst>
                                          <p:attrName>style.color</p:attrName>
                                        </p:attrNameLst>
                                      </p:cBhvr>
                                      <p:to>
                                        <p:clrVal>
                                          <a:schemeClr val="tx1"/>
                                        </p:clrVal>
                                      </p:to>
                                    </p:set>
                                  </p:childTnLst>
                                </p:cTn>
                              </p:par>
                            </p:childTnLst>
                          </p:cTn>
                        </p:par>
                      </p:childTnLst>
                    </p:cTn>
                  </p:par>
                  <p:par>
                    <p:cTn id="49" fill="hold">
                      <p:stCondLst>
                        <p:cond delay="indefinite"/>
                      </p:stCondLst>
                      <p:childTnLst>
                        <p:par>
                          <p:cTn id="50" fill="hold">
                            <p:stCondLst>
                              <p:cond delay="0"/>
                            </p:stCondLst>
                            <p:childTnLst>
                              <p:par>
                                <p:cTn id="51" presetID="3" presetClass="emph" presetSubtype="1" nodeType="clickEffect">
                                  <p:stCondLst>
                                    <p:cond delay="0"/>
                                  </p:stCondLst>
                                  <p:childTnLst>
                                    <p:set>
                                      <p:cBhvr override="childStyle">
                                        <p:cTn id="52" dur="indefinite"/>
                                        <p:tgtEl>
                                          <p:spTgt spid="3">
                                            <p:txEl>
                                              <p:pRg st="13" end="13"/>
                                            </p:txEl>
                                          </p:spTgt>
                                        </p:tgtEl>
                                        <p:attrNameLst>
                                          <p:attrName>style.color</p:attrName>
                                        </p:attrNameLst>
                                      </p:cBhvr>
                                      <p:to>
                                        <p:clrVal>
                                          <a:schemeClr val="tx1"/>
                                        </p:clrVal>
                                      </p:to>
                                    </p:set>
                                  </p:childTnLst>
                                </p:cTn>
                              </p:par>
                            </p:childTnLst>
                          </p:cTn>
                        </p:par>
                      </p:childTnLst>
                    </p:cTn>
                  </p:par>
                  <p:par>
                    <p:cTn id="53" fill="hold">
                      <p:stCondLst>
                        <p:cond delay="indefinite"/>
                      </p:stCondLst>
                      <p:childTnLst>
                        <p:par>
                          <p:cTn id="54" fill="hold">
                            <p:stCondLst>
                              <p:cond delay="0"/>
                            </p:stCondLst>
                            <p:childTnLst>
                              <p:par>
                                <p:cTn id="55" presetID="3" presetClass="emph" presetSubtype="1" nodeType="clickEffect">
                                  <p:stCondLst>
                                    <p:cond delay="0"/>
                                  </p:stCondLst>
                                  <p:childTnLst>
                                    <p:set>
                                      <p:cBhvr override="childStyle">
                                        <p:cTn id="56" dur="indefinite"/>
                                        <p:tgtEl>
                                          <p:spTgt spid="3">
                                            <p:txEl>
                                              <p:pRg st="14" end="14"/>
                                            </p:txEl>
                                          </p:spTgt>
                                        </p:tgtEl>
                                        <p:attrNameLst>
                                          <p:attrName>style.color</p:attrName>
                                        </p:attrNameLst>
                                      </p:cBhvr>
                                      <p:to>
                                        <p:clrVal>
                                          <a:schemeClr val="tx1"/>
                                        </p:clrVal>
                                      </p:to>
                                    </p:set>
                                  </p:childTnLst>
                                </p:cTn>
                              </p:par>
                            </p:childTnLst>
                          </p:cTn>
                        </p:par>
                      </p:childTnLst>
                    </p:cTn>
                  </p:par>
                  <p:par>
                    <p:cTn id="57" fill="hold">
                      <p:stCondLst>
                        <p:cond delay="indefinite"/>
                      </p:stCondLst>
                      <p:childTnLst>
                        <p:par>
                          <p:cTn id="58" fill="hold">
                            <p:stCondLst>
                              <p:cond delay="0"/>
                            </p:stCondLst>
                            <p:childTnLst>
                              <p:par>
                                <p:cTn id="59" presetID="3" presetClass="emph" presetSubtype="1" nodeType="clickEffect">
                                  <p:stCondLst>
                                    <p:cond delay="0"/>
                                  </p:stCondLst>
                                  <p:childTnLst>
                                    <p:set>
                                      <p:cBhvr override="childStyle">
                                        <p:cTn id="60" dur="indefinite"/>
                                        <p:tgtEl>
                                          <p:spTgt spid="3">
                                            <p:txEl>
                                              <p:pRg st="15" end="15"/>
                                            </p:txEl>
                                          </p:spTgt>
                                        </p:tgtEl>
                                        <p:attrNameLst>
                                          <p:attrName>style.color</p:attrName>
                                        </p:attrNameLst>
                                      </p:cBhvr>
                                      <p:to>
                                        <p:clrVal>
                                          <a:schemeClr val="tx1"/>
                                        </p:clrVal>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600"/>
            <a:ext cx="9144000" cy="3769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0"/>
            <a:ext cx="8229600" cy="838200"/>
          </a:xfrm>
        </p:spPr>
        <p:txBody>
          <a:bodyPr/>
          <a:lstStyle/>
          <a:p>
            <a:r>
              <a:rPr lang="en-US" dirty="0"/>
              <a:t>What is an EXAFS spectrum?</a:t>
            </a:r>
          </a:p>
        </p:txBody>
      </p:sp>
      <p:sp>
        <p:nvSpPr>
          <p:cNvPr id="3" name="Rectangle 2"/>
          <p:cNvSpPr/>
          <p:nvPr/>
        </p:nvSpPr>
        <p:spPr>
          <a:xfrm>
            <a:off x="6618052" y="6581001"/>
            <a:ext cx="2525948" cy="276999"/>
          </a:xfrm>
          <a:prstGeom prst="rect">
            <a:avLst/>
          </a:prstGeom>
        </p:spPr>
        <p:txBody>
          <a:bodyPr wrap="none">
            <a:spAutoFit/>
          </a:bodyPr>
          <a:lstStyle/>
          <a:p>
            <a:r>
              <a:rPr lang="en-US" sz="1200" dirty="0"/>
              <a:t>Kelly et al 2008 SSSA book chapter 14</a:t>
            </a:r>
          </a:p>
        </p:txBody>
      </p:sp>
      <p:grpSp>
        <p:nvGrpSpPr>
          <p:cNvPr id="15" name="Group 14"/>
          <p:cNvGrpSpPr>
            <a:grpSpLocks noChangeAspect="1"/>
          </p:cNvGrpSpPr>
          <p:nvPr/>
        </p:nvGrpSpPr>
        <p:grpSpPr>
          <a:xfrm>
            <a:off x="1082040" y="4910371"/>
            <a:ext cx="6766560" cy="1338029"/>
            <a:chOff x="0" y="4592665"/>
            <a:chExt cx="9144000" cy="1808135"/>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92665"/>
              <a:ext cx="9144000" cy="1808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Connector 6"/>
            <p:cNvCxnSpPr/>
            <p:nvPr/>
          </p:nvCxnSpPr>
          <p:spPr>
            <a:xfrm>
              <a:off x="5486400" y="4876800"/>
              <a:ext cx="3429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28600" y="5181600"/>
              <a:ext cx="4953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914400" y="6096000"/>
              <a:ext cx="2057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577979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dirty="0" smtClean="0"/>
              <a:t>Fourier Transformation</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6800"/>
            <a:ext cx="8229600" cy="578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07304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9675"/>
            <a:ext cx="8229600" cy="578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a:xfrm>
            <a:off x="457200" y="0"/>
            <a:ext cx="8229600" cy="762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Fourier Transformation</a:t>
            </a:r>
            <a:endParaRPr lang="en-US" dirty="0"/>
          </a:p>
        </p:txBody>
      </p:sp>
    </p:spTree>
    <p:extLst>
      <p:ext uri="{BB962C8B-B14F-4D97-AF65-F5344CB8AC3E}">
        <p14:creationId xmlns:p14="http://schemas.microsoft.com/office/powerpoint/2010/main" val="20399091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9675"/>
            <a:ext cx="8229600" cy="578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a:xfrm>
            <a:off x="457200" y="0"/>
            <a:ext cx="8229600" cy="762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Fourier Transformation</a:t>
            </a:r>
            <a:endParaRPr lang="en-US" dirty="0"/>
          </a:p>
        </p:txBody>
      </p:sp>
    </p:spTree>
    <p:extLst>
      <p:ext uri="{BB962C8B-B14F-4D97-AF65-F5344CB8AC3E}">
        <p14:creationId xmlns:p14="http://schemas.microsoft.com/office/powerpoint/2010/main" val="4407619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9675"/>
            <a:ext cx="8229600" cy="578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txBox="1">
            <a:spLocks/>
          </p:cNvSpPr>
          <p:nvPr/>
        </p:nvSpPr>
        <p:spPr>
          <a:xfrm>
            <a:off x="457200" y="0"/>
            <a:ext cx="8229600" cy="762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Fourier Transformation</a:t>
            </a:r>
            <a:endParaRPr lang="en-US" dirty="0"/>
          </a:p>
        </p:txBody>
      </p:sp>
    </p:spTree>
    <p:extLst>
      <p:ext uri="{BB962C8B-B14F-4D97-AF65-F5344CB8AC3E}">
        <p14:creationId xmlns:p14="http://schemas.microsoft.com/office/powerpoint/2010/main" val="27637307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9675"/>
            <a:ext cx="8229600" cy="578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txBox="1">
            <a:spLocks/>
          </p:cNvSpPr>
          <p:nvPr/>
        </p:nvSpPr>
        <p:spPr>
          <a:xfrm>
            <a:off x="457200" y="0"/>
            <a:ext cx="8229600" cy="762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Fourier Transformation</a:t>
            </a:r>
            <a:endParaRPr lang="en-US" dirty="0"/>
          </a:p>
        </p:txBody>
      </p:sp>
    </p:spTree>
    <p:extLst>
      <p:ext uri="{BB962C8B-B14F-4D97-AF65-F5344CB8AC3E}">
        <p14:creationId xmlns:p14="http://schemas.microsoft.com/office/powerpoint/2010/main" val="6811058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066800"/>
            <a:ext cx="8229600" cy="578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a:xfrm>
            <a:off x="457200" y="0"/>
            <a:ext cx="8229600" cy="762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Fourier Transformation</a:t>
            </a:r>
            <a:endParaRPr lang="en-US" dirty="0"/>
          </a:p>
        </p:txBody>
      </p:sp>
    </p:spTree>
    <p:extLst>
      <p:ext uri="{BB962C8B-B14F-4D97-AF65-F5344CB8AC3E}">
        <p14:creationId xmlns:p14="http://schemas.microsoft.com/office/powerpoint/2010/main" val="39422307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6397"/>
          <a:stretch/>
        </p:blipFill>
        <p:spPr bwMode="auto">
          <a:xfrm>
            <a:off x="609600" y="250061"/>
            <a:ext cx="8229600" cy="3102739"/>
          </a:xfrm>
          <a:prstGeom prst="rect">
            <a:avLst/>
          </a:prstGeom>
          <a:noFill/>
          <a:ln w="76200">
            <a:solidFill>
              <a:schemeClr val="bg1"/>
            </a:solidFill>
          </a:ln>
          <a:extLst>
            <a:ext uri="{909E8E84-426E-40DD-AFC4-6F175D3DCCD1}">
              <a14:hiddenFill xmlns:a14="http://schemas.microsoft.com/office/drawing/2010/main">
                <a:solidFill>
                  <a:schemeClr val="accent1"/>
                </a:solidFill>
              </a14:hiddenFill>
            </a:ext>
          </a:extLst>
        </p:spPr>
      </p:pic>
      <p:sp>
        <p:nvSpPr>
          <p:cNvPr id="3" name="Title 1"/>
          <p:cNvSpPr txBox="1">
            <a:spLocks/>
          </p:cNvSpPr>
          <p:nvPr/>
        </p:nvSpPr>
        <p:spPr>
          <a:xfrm>
            <a:off x="457200" y="0"/>
            <a:ext cx="8229600" cy="762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Fourier Transformation</a:t>
            </a:r>
            <a:endParaRPr lang="en-US" dirty="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465359"/>
            <a:ext cx="8229600" cy="3392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Freeform 6"/>
          <p:cNvSpPr/>
          <p:nvPr/>
        </p:nvSpPr>
        <p:spPr>
          <a:xfrm>
            <a:off x="1295400" y="2657309"/>
            <a:ext cx="1366658" cy="719415"/>
          </a:xfrm>
          <a:custGeom>
            <a:avLst/>
            <a:gdLst>
              <a:gd name="connsiteX0" fmla="*/ 0 w 1366658"/>
              <a:gd name="connsiteY0" fmla="*/ 366879 h 719415"/>
              <a:gd name="connsiteX1" fmla="*/ 123825 w 1366658"/>
              <a:gd name="connsiteY1" fmla="*/ 95416 h 719415"/>
              <a:gd name="connsiteX2" fmla="*/ 171450 w 1366658"/>
              <a:gd name="connsiteY2" fmla="*/ 71604 h 719415"/>
              <a:gd name="connsiteX3" fmla="*/ 195263 w 1366658"/>
              <a:gd name="connsiteY3" fmla="*/ 33504 h 719415"/>
              <a:gd name="connsiteX4" fmla="*/ 252413 w 1366658"/>
              <a:gd name="connsiteY4" fmla="*/ 166 h 719415"/>
              <a:gd name="connsiteX5" fmla="*/ 300038 w 1366658"/>
              <a:gd name="connsiteY5" fmla="*/ 47791 h 719415"/>
              <a:gd name="connsiteX6" fmla="*/ 366713 w 1366658"/>
              <a:gd name="connsiteY6" fmla="*/ 128754 h 719415"/>
              <a:gd name="connsiteX7" fmla="*/ 419100 w 1366658"/>
              <a:gd name="connsiteY7" fmla="*/ 252579 h 719415"/>
              <a:gd name="connsiteX8" fmla="*/ 442913 w 1366658"/>
              <a:gd name="connsiteY8" fmla="*/ 309729 h 719415"/>
              <a:gd name="connsiteX9" fmla="*/ 495300 w 1366658"/>
              <a:gd name="connsiteY9" fmla="*/ 381166 h 719415"/>
              <a:gd name="connsiteX10" fmla="*/ 538163 w 1366658"/>
              <a:gd name="connsiteY10" fmla="*/ 476416 h 719415"/>
              <a:gd name="connsiteX11" fmla="*/ 561975 w 1366658"/>
              <a:gd name="connsiteY11" fmla="*/ 576429 h 719415"/>
              <a:gd name="connsiteX12" fmla="*/ 600075 w 1366658"/>
              <a:gd name="connsiteY12" fmla="*/ 638341 h 719415"/>
              <a:gd name="connsiteX13" fmla="*/ 638175 w 1366658"/>
              <a:gd name="connsiteY13" fmla="*/ 690729 h 719415"/>
              <a:gd name="connsiteX14" fmla="*/ 681038 w 1366658"/>
              <a:gd name="connsiteY14" fmla="*/ 700254 h 719415"/>
              <a:gd name="connsiteX15" fmla="*/ 795338 w 1366658"/>
              <a:gd name="connsiteY15" fmla="*/ 719304 h 719415"/>
              <a:gd name="connsiteX16" fmla="*/ 842963 w 1366658"/>
              <a:gd name="connsiteY16" fmla="*/ 690729 h 719415"/>
              <a:gd name="connsiteX17" fmla="*/ 847725 w 1366658"/>
              <a:gd name="connsiteY17" fmla="*/ 671679 h 719415"/>
              <a:gd name="connsiteX18" fmla="*/ 809625 w 1366658"/>
              <a:gd name="connsiteY18" fmla="*/ 685966 h 719415"/>
              <a:gd name="connsiteX19" fmla="*/ 881063 w 1366658"/>
              <a:gd name="connsiteY19" fmla="*/ 619291 h 719415"/>
              <a:gd name="connsiteX20" fmla="*/ 885825 w 1366658"/>
              <a:gd name="connsiteY20" fmla="*/ 595479 h 719415"/>
              <a:gd name="connsiteX21" fmla="*/ 895350 w 1366658"/>
              <a:gd name="connsiteY21" fmla="*/ 552616 h 719415"/>
              <a:gd name="connsiteX22" fmla="*/ 895350 w 1366658"/>
              <a:gd name="connsiteY22" fmla="*/ 533566 h 719415"/>
              <a:gd name="connsiteX23" fmla="*/ 942975 w 1366658"/>
              <a:gd name="connsiteY23" fmla="*/ 476416 h 719415"/>
              <a:gd name="connsiteX24" fmla="*/ 962025 w 1366658"/>
              <a:gd name="connsiteY24" fmla="*/ 438316 h 719415"/>
              <a:gd name="connsiteX25" fmla="*/ 1004888 w 1366658"/>
              <a:gd name="connsiteY25" fmla="*/ 333541 h 719415"/>
              <a:gd name="connsiteX26" fmla="*/ 1019175 w 1366658"/>
              <a:gd name="connsiteY26" fmla="*/ 276391 h 719415"/>
              <a:gd name="connsiteX27" fmla="*/ 1052513 w 1366658"/>
              <a:gd name="connsiteY27" fmla="*/ 209716 h 719415"/>
              <a:gd name="connsiteX28" fmla="*/ 1066800 w 1366658"/>
              <a:gd name="connsiteY28" fmla="*/ 166854 h 719415"/>
              <a:gd name="connsiteX29" fmla="*/ 1095375 w 1366658"/>
              <a:gd name="connsiteY29" fmla="*/ 119229 h 719415"/>
              <a:gd name="connsiteX30" fmla="*/ 1119188 w 1366658"/>
              <a:gd name="connsiteY30" fmla="*/ 71604 h 719415"/>
              <a:gd name="connsiteX31" fmla="*/ 1171575 w 1366658"/>
              <a:gd name="connsiteY31" fmla="*/ 33504 h 719415"/>
              <a:gd name="connsiteX32" fmla="*/ 1262063 w 1366658"/>
              <a:gd name="connsiteY32" fmla="*/ 14454 h 719415"/>
              <a:gd name="connsiteX33" fmla="*/ 1281113 w 1366658"/>
              <a:gd name="connsiteY33" fmla="*/ 19216 h 719415"/>
              <a:gd name="connsiteX34" fmla="*/ 1295400 w 1366658"/>
              <a:gd name="connsiteY34" fmla="*/ 43029 h 719415"/>
              <a:gd name="connsiteX35" fmla="*/ 1314450 w 1366658"/>
              <a:gd name="connsiteY35" fmla="*/ 95416 h 719415"/>
              <a:gd name="connsiteX36" fmla="*/ 1362075 w 1366658"/>
              <a:gd name="connsiteY36" fmla="*/ 133516 h 719415"/>
              <a:gd name="connsiteX37" fmla="*/ 1362075 w 1366658"/>
              <a:gd name="connsiteY37" fmla="*/ 138279 h 71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366658" h="719415">
                <a:moveTo>
                  <a:pt x="0" y="366879"/>
                </a:moveTo>
                <a:cubicBezTo>
                  <a:pt x="47625" y="255753"/>
                  <a:pt x="95250" y="144628"/>
                  <a:pt x="123825" y="95416"/>
                </a:cubicBezTo>
                <a:cubicBezTo>
                  <a:pt x="152400" y="46203"/>
                  <a:pt x="159544" y="81923"/>
                  <a:pt x="171450" y="71604"/>
                </a:cubicBezTo>
                <a:cubicBezTo>
                  <a:pt x="183356" y="61285"/>
                  <a:pt x="181769" y="45410"/>
                  <a:pt x="195263" y="33504"/>
                </a:cubicBezTo>
                <a:cubicBezTo>
                  <a:pt x="208757" y="21598"/>
                  <a:pt x="234951" y="-2215"/>
                  <a:pt x="252413" y="166"/>
                </a:cubicBezTo>
                <a:cubicBezTo>
                  <a:pt x="269875" y="2547"/>
                  <a:pt x="280988" y="26360"/>
                  <a:pt x="300038" y="47791"/>
                </a:cubicBezTo>
                <a:cubicBezTo>
                  <a:pt x="319088" y="69222"/>
                  <a:pt x="346869" y="94623"/>
                  <a:pt x="366713" y="128754"/>
                </a:cubicBezTo>
                <a:cubicBezTo>
                  <a:pt x="386557" y="162885"/>
                  <a:pt x="406400" y="222416"/>
                  <a:pt x="419100" y="252579"/>
                </a:cubicBezTo>
                <a:cubicBezTo>
                  <a:pt x="431800" y="282741"/>
                  <a:pt x="430213" y="288298"/>
                  <a:pt x="442913" y="309729"/>
                </a:cubicBezTo>
                <a:cubicBezTo>
                  <a:pt x="455613" y="331160"/>
                  <a:pt x="479425" y="353385"/>
                  <a:pt x="495300" y="381166"/>
                </a:cubicBezTo>
                <a:cubicBezTo>
                  <a:pt x="511175" y="408947"/>
                  <a:pt x="527051" y="443872"/>
                  <a:pt x="538163" y="476416"/>
                </a:cubicBezTo>
                <a:cubicBezTo>
                  <a:pt x="549275" y="508960"/>
                  <a:pt x="551656" y="549441"/>
                  <a:pt x="561975" y="576429"/>
                </a:cubicBezTo>
                <a:cubicBezTo>
                  <a:pt x="572294" y="603417"/>
                  <a:pt x="587375" y="619291"/>
                  <a:pt x="600075" y="638341"/>
                </a:cubicBezTo>
                <a:cubicBezTo>
                  <a:pt x="612775" y="657391"/>
                  <a:pt x="624681" y="680410"/>
                  <a:pt x="638175" y="690729"/>
                </a:cubicBezTo>
                <a:cubicBezTo>
                  <a:pt x="651669" y="701048"/>
                  <a:pt x="654844" y="695492"/>
                  <a:pt x="681038" y="700254"/>
                </a:cubicBezTo>
                <a:cubicBezTo>
                  <a:pt x="707232" y="705016"/>
                  <a:pt x="768351" y="720891"/>
                  <a:pt x="795338" y="719304"/>
                </a:cubicBezTo>
                <a:cubicBezTo>
                  <a:pt x="822325" y="717717"/>
                  <a:pt x="834232" y="698666"/>
                  <a:pt x="842963" y="690729"/>
                </a:cubicBezTo>
                <a:cubicBezTo>
                  <a:pt x="851694" y="682792"/>
                  <a:pt x="853281" y="672473"/>
                  <a:pt x="847725" y="671679"/>
                </a:cubicBezTo>
                <a:cubicBezTo>
                  <a:pt x="842169" y="670885"/>
                  <a:pt x="804069" y="694697"/>
                  <a:pt x="809625" y="685966"/>
                </a:cubicBezTo>
                <a:cubicBezTo>
                  <a:pt x="815181" y="677235"/>
                  <a:pt x="868363" y="634372"/>
                  <a:pt x="881063" y="619291"/>
                </a:cubicBezTo>
                <a:cubicBezTo>
                  <a:pt x="893763" y="604210"/>
                  <a:pt x="883444" y="606592"/>
                  <a:pt x="885825" y="595479"/>
                </a:cubicBezTo>
                <a:cubicBezTo>
                  <a:pt x="888206" y="584367"/>
                  <a:pt x="893763" y="562935"/>
                  <a:pt x="895350" y="552616"/>
                </a:cubicBezTo>
                <a:cubicBezTo>
                  <a:pt x="896938" y="542297"/>
                  <a:pt x="887413" y="546266"/>
                  <a:pt x="895350" y="533566"/>
                </a:cubicBezTo>
                <a:cubicBezTo>
                  <a:pt x="903287" y="520866"/>
                  <a:pt x="931863" y="492291"/>
                  <a:pt x="942975" y="476416"/>
                </a:cubicBezTo>
                <a:cubicBezTo>
                  <a:pt x="954088" y="460541"/>
                  <a:pt x="951706" y="462128"/>
                  <a:pt x="962025" y="438316"/>
                </a:cubicBezTo>
                <a:cubicBezTo>
                  <a:pt x="972344" y="414504"/>
                  <a:pt x="995363" y="360528"/>
                  <a:pt x="1004888" y="333541"/>
                </a:cubicBezTo>
                <a:cubicBezTo>
                  <a:pt x="1014413" y="306554"/>
                  <a:pt x="1011238" y="297028"/>
                  <a:pt x="1019175" y="276391"/>
                </a:cubicBezTo>
                <a:cubicBezTo>
                  <a:pt x="1027113" y="255753"/>
                  <a:pt x="1044576" y="227972"/>
                  <a:pt x="1052513" y="209716"/>
                </a:cubicBezTo>
                <a:cubicBezTo>
                  <a:pt x="1060450" y="191460"/>
                  <a:pt x="1059656" y="181935"/>
                  <a:pt x="1066800" y="166854"/>
                </a:cubicBezTo>
                <a:cubicBezTo>
                  <a:pt x="1073944" y="151773"/>
                  <a:pt x="1086644" y="135104"/>
                  <a:pt x="1095375" y="119229"/>
                </a:cubicBezTo>
                <a:cubicBezTo>
                  <a:pt x="1104106" y="103354"/>
                  <a:pt x="1106488" y="85891"/>
                  <a:pt x="1119188" y="71604"/>
                </a:cubicBezTo>
                <a:cubicBezTo>
                  <a:pt x="1131888" y="57316"/>
                  <a:pt x="1147763" y="43029"/>
                  <a:pt x="1171575" y="33504"/>
                </a:cubicBezTo>
                <a:cubicBezTo>
                  <a:pt x="1195388" y="23979"/>
                  <a:pt x="1243807" y="16835"/>
                  <a:pt x="1262063" y="14454"/>
                </a:cubicBezTo>
                <a:cubicBezTo>
                  <a:pt x="1280319" y="12073"/>
                  <a:pt x="1275557" y="14454"/>
                  <a:pt x="1281113" y="19216"/>
                </a:cubicBezTo>
                <a:cubicBezTo>
                  <a:pt x="1286669" y="23978"/>
                  <a:pt x="1289844" y="30329"/>
                  <a:pt x="1295400" y="43029"/>
                </a:cubicBezTo>
                <a:cubicBezTo>
                  <a:pt x="1300956" y="55729"/>
                  <a:pt x="1303337" y="80335"/>
                  <a:pt x="1314450" y="95416"/>
                </a:cubicBezTo>
                <a:cubicBezTo>
                  <a:pt x="1325563" y="110497"/>
                  <a:pt x="1354138" y="126372"/>
                  <a:pt x="1362075" y="133516"/>
                </a:cubicBezTo>
                <a:cubicBezTo>
                  <a:pt x="1370013" y="140660"/>
                  <a:pt x="1366044" y="139469"/>
                  <a:pt x="1362075" y="138279"/>
                </a:cubicBezTo>
              </a:path>
            </a:pathLst>
          </a:cu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643188" y="2786063"/>
            <a:ext cx="285750" cy="585787"/>
          </a:xfrm>
          <a:custGeom>
            <a:avLst/>
            <a:gdLst>
              <a:gd name="connsiteX0" fmla="*/ 0 w 285750"/>
              <a:gd name="connsiteY0" fmla="*/ 0 h 585787"/>
              <a:gd name="connsiteX1" fmla="*/ 285750 w 285750"/>
              <a:gd name="connsiteY1" fmla="*/ 585787 h 585787"/>
            </a:gdLst>
            <a:ahLst/>
            <a:cxnLst>
              <a:cxn ang="0">
                <a:pos x="connsiteX0" y="connsiteY0"/>
              </a:cxn>
              <a:cxn ang="0">
                <a:pos x="connsiteX1" y="connsiteY1"/>
              </a:cxn>
            </a:cxnLst>
            <a:rect l="l" t="t" r="r" b="b"/>
            <a:pathLst>
              <a:path w="285750" h="585787">
                <a:moveTo>
                  <a:pt x="0" y="0"/>
                </a:moveTo>
                <a:lnTo>
                  <a:pt x="285750" y="585787"/>
                </a:lnTo>
              </a:path>
            </a:pathLst>
          </a:cu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3095625" y="2671763"/>
            <a:ext cx="371475" cy="685800"/>
          </a:xfrm>
          <a:custGeom>
            <a:avLst/>
            <a:gdLst>
              <a:gd name="connsiteX0" fmla="*/ 0 w 371475"/>
              <a:gd name="connsiteY0" fmla="*/ 685800 h 685800"/>
              <a:gd name="connsiteX1" fmla="*/ 271463 w 371475"/>
              <a:gd name="connsiteY1" fmla="*/ 123825 h 685800"/>
              <a:gd name="connsiteX2" fmla="*/ 271463 w 371475"/>
              <a:gd name="connsiteY2" fmla="*/ 123825 h 685800"/>
              <a:gd name="connsiteX3" fmla="*/ 371475 w 371475"/>
              <a:gd name="connsiteY3" fmla="*/ 0 h 685800"/>
            </a:gdLst>
            <a:ahLst/>
            <a:cxnLst>
              <a:cxn ang="0">
                <a:pos x="connsiteX0" y="connsiteY0"/>
              </a:cxn>
              <a:cxn ang="0">
                <a:pos x="connsiteX1" y="connsiteY1"/>
              </a:cxn>
              <a:cxn ang="0">
                <a:pos x="connsiteX2" y="connsiteY2"/>
              </a:cxn>
              <a:cxn ang="0">
                <a:pos x="connsiteX3" y="connsiteY3"/>
              </a:cxn>
            </a:cxnLst>
            <a:rect l="l" t="t" r="r" b="b"/>
            <a:pathLst>
              <a:path w="371475" h="685800">
                <a:moveTo>
                  <a:pt x="0" y="685800"/>
                </a:moveTo>
                <a:lnTo>
                  <a:pt x="271463" y="123825"/>
                </a:lnTo>
                <a:lnTo>
                  <a:pt x="271463" y="123825"/>
                </a:lnTo>
                <a:lnTo>
                  <a:pt x="371475" y="0"/>
                </a:lnTo>
              </a:path>
            </a:pathLst>
          </a:cu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466059" y="2658009"/>
            <a:ext cx="439191" cy="693746"/>
          </a:xfrm>
          <a:custGeom>
            <a:avLst/>
            <a:gdLst>
              <a:gd name="connsiteX0" fmla="*/ 439191 w 439191"/>
              <a:gd name="connsiteY0" fmla="*/ 685266 h 693746"/>
              <a:gd name="connsiteX1" fmla="*/ 391566 w 439191"/>
              <a:gd name="connsiteY1" fmla="*/ 618591 h 693746"/>
              <a:gd name="connsiteX2" fmla="*/ 167729 w 439191"/>
              <a:gd name="connsiteY2" fmla="*/ 137579 h 693746"/>
              <a:gd name="connsiteX3" fmla="*/ 39141 w 439191"/>
              <a:gd name="connsiteY3" fmla="*/ 18516 h 693746"/>
              <a:gd name="connsiteX4" fmla="*/ 1041 w 439191"/>
              <a:gd name="connsiteY4" fmla="*/ 80429 h 693746"/>
              <a:gd name="connsiteX5" fmla="*/ 15329 w 439191"/>
              <a:gd name="connsiteY5" fmla="*/ 4229 h 693746"/>
              <a:gd name="connsiteX6" fmla="*/ 62954 w 439191"/>
              <a:gd name="connsiteY6" fmla="*/ 13754 h 693746"/>
              <a:gd name="connsiteX7" fmla="*/ 72479 w 439191"/>
              <a:gd name="connsiteY7" fmla="*/ 47091 h 693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9191" h="693746">
                <a:moveTo>
                  <a:pt x="439191" y="685266"/>
                </a:moveTo>
                <a:cubicBezTo>
                  <a:pt x="438000" y="697569"/>
                  <a:pt x="436810" y="709872"/>
                  <a:pt x="391566" y="618591"/>
                </a:cubicBezTo>
                <a:cubicBezTo>
                  <a:pt x="346322" y="527310"/>
                  <a:pt x="226466" y="237591"/>
                  <a:pt x="167729" y="137579"/>
                </a:cubicBezTo>
                <a:cubicBezTo>
                  <a:pt x="108991" y="37566"/>
                  <a:pt x="66922" y="28041"/>
                  <a:pt x="39141" y="18516"/>
                </a:cubicBezTo>
                <a:cubicBezTo>
                  <a:pt x="11360" y="8991"/>
                  <a:pt x="5010" y="82810"/>
                  <a:pt x="1041" y="80429"/>
                </a:cubicBezTo>
                <a:cubicBezTo>
                  <a:pt x="-2928" y="78048"/>
                  <a:pt x="5010" y="15341"/>
                  <a:pt x="15329" y="4229"/>
                </a:cubicBezTo>
                <a:cubicBezTo>
                  <a:pt x="25648" y="-6883"/>
                  <a:pt x="53429" y="6610"/>
                  <a:pt x="62954" y="13754"/>
                </a:cubicBezTo>
                <a:cubicBezTo>
                  <a:pt x="72479" y="20898"/>
                  <a:pt x="72479" y="33994"/>
                  <a:pt x="72479" y="47091"/>
                </a:cubicBezTo>
              </a:path>
            </a:pathLst>
          </a:cu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3871913" y="2716855"/>
            <a:ext cx="523875" cy="651428"/>
          </a:xfrm>
          <a:custGeom>
            <a:avLst/>
            <a:gdLst>
              <a:gd name="connsiteX0" fmla="*/ 0 w 523875"/>
              <a:gd name="connsiteY0" fmla="*/ 597845 h 651428"/>
              <a:gd name="connsiteX1" fmla="*/ 71437 w 523875"/>
              <a:gd name="connsiteY1" fmla="*/ 650233 h 651428"/>
              <a:gd name="connsiteX2" fmla="*/ 214312 w 523875"/>
              <a:gd name="connsiteY2" fmla="*/ 631183 h 651428"/>
              <a:gd name="connsiteX3" fmla="*/ 214312 w 523875"/>
              <a:gd name="connsiteY3" fmla="*/ 593083 h 651428"/>
              <a:gd name="connsiteX4" fmla="*/ 233362 w 523875"/>
              <a:gd name="connsiteY4" fmla="*/ 607370 h 651428"/>
              <a:gd name="connsiteX5" fmla="*/ 471487 w 523875"/>
              <a:gd name="connsiteY5" fmla="*/ 64445 h 651428"/>
              <a:gd name="connsiteX6" fmla="*/ 523875 w 523875"/>
              <a:gd name="connsiteY6" fmla="*/ 31108 h 651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875" h="651428">
                <a:moveTo>
                  <a:pt x="0" y="597845"/>
                </a:moveTo>
                <a:cubicBezTo>
                  <a:pt x="17859" y="621261"/>
                  <a:pt x="35718" y="644677"/>
                  <a:pt x="71437" y="650233"/>
                </a:cubicBezTo>
                <a:cubicBezTo>
                  <a:pt x="107156" y="655789"/>
                  <a:pt x="190500" y="640708"/>
                  <a:pt x="214312" y="631183"/>
                </a:cubicBezTo>
                <a:cubicBezTo>
                  <a:pt x="238125" y="621658"/>
                  <a:pt x="211137" y="597052"/>
                  <a:pt x="214312" y="593083"/>
                </a:cubicBezTo>
                <a:cubicBezTo>
                  <a:pt x="217487" y="589114"/>
                  <a:pt x="190500" y="695476"/>
                  <a:pt x="233362" y="607370"/>
                </a:cubicBezTo>
                <a:cubicBezTo>
                  <a:pt x="276225" y="519264"/>
                  <a:pt x="423068" y="160489"/>
                  <a:pt x="471487" y="64445"/>
                </a:cubicBezTo>
                <a:cubicBezTo>
                  <a:pt x="519906" y="-31599"/>
                  <a:pt x="521890" y="-246"/>
                  <a:pt x="523875" y="31108"/>
                </a:cubicBezTo>
              </a:path>
            </a:pathLst>
          </a:cu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4414838" y="2669580"/>
            <a:ext cx="471487" cy="683220"/>
          </a:xfrm>
          <a:custGeom>
            <a:avLst/>
            <a:gdLst>
              <a:gd name="connsiteX0" fmla="*/ 471487 w 471487"/>
              <a:gd name="connsiteY0" fmla="*/ 683220 h 683220"/>
              <a:gd name="connsiteX1" fmla="*/ 171450 w 471487"/>
              <a:gd name="connsiteY1" fmla="*/ 78383 h 683220"/>
              <a:gd name="connsiteX2" fmla="*/ 0 w 471487"/>
              <a:gd name="connsiteY2" fmla="*/ 25995 h 683220"/>
            </a:gdLst>
            <a:ahLst/>
            <a:cxnLst>
              <a:cxn ang="0">
                <a:pos x="connsiteX0" y="connsiteY0"/>
              </a:cxn>
              <a:cxn ang="0">
                <a:pos x="connsiteX1" y="connsiteY1"/>
              </a:cxn>
              <a:cxn ang="0">
                <a:pos x="connsiteX2" y="connsiteY2"/>
              </a:cxn>
            </a:cxnLst>
            <a:rect l="l" t="t" r="r" b="b"/>
            <a:pathLst>
              <a:path w="471487" h="683220">
                <a:moveTo>
                  <a:pt x="471487" y="683220"/>
                </a:moveTo>
                <a:cubicBezTo>
                  <a:pt x="360759" y="435570"/>
                  <a:pt x="250031" y="187920"/>
                  <a:pt x="171450" y="78383"/>
                </a:cubicBezTo>
                <a:cubicBezTo>
                  <a:pt x="92869" y="-31155"/>
                  <a:pt x="46434" y="-2580"/>
                  <a:pt x="0" y="25995"/>
                </a:cubicBezTo>
              </a:path>
            </a:pathLst>
          </a:cu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5057775" y="2653391"/>
            <a:ext cx="1282524" cy="750005"/>
          </a:xfrm>
          <a:custGeom>
            <a:avLst/>
            <a:gdLst>
              <a:gd name="connsiteX0" fmla="*/ 0 w 1282524"/>
              <a:gd name="connsiteY0" fmla="*/ 689884 h 750005"/>
              <a:gd name="connsiteX1" fmla="*/ 323850 w 1282524"/>
              <a:gd name="connsiteY1" fmla="*/ 51709 h 750005"/>
              <a:gd name="connsiteX2" fmla="*/ 519113 w 1282524"/>
              <a:gd name="connsiteY2" fmla="*/ 113622 h 750005"/>
              <a:gd name="connsiteX3" fmla="*/ 809625 w 1282524"/>
              <a:gd name="connsiteY3" fmla="*/ 713697 h 750005"/>
              <a:gd name="connsiteX4" fmla="*/ 1047750 w 1282524"/>
              <a:gd name="connsiteY4" fmla="*/ 613684 h 750005"/>
              <a:gd name="connsiteX5" fmla="*/ 1266825 w 1282524"/>
              <a:gd name="connsiteY5" fmla="*/ 42184 h 750005"/>
              <a:gd name="connsiteX6" fmla="*/ 1247775 w 1282524"/>
              <a:gd name="connsiteY6" fmla="*/ 180297 h 750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2524" h="750005">
                <a:moveTo>
                  <a:pt x="0" y="689884"/>
                </a:moveTo>
                <a:cubicBezTo>
                  <a:pt x="118665" y="418818"/>
                  <a:pt x="237331" y="147753"/>
                  <a:pt x="323850" y="51709"/>
                </a:cubicBezTo>
                <a:cubicBezTo>
                  <a:pt x="410369" y="-44335"/>
                  <a:pt x="438151" y="3291"/>
                  <a:pt x="519113" y="113622"/>
                </a:cubicBezTo>
                <a:cubicBezTo>
                  <a:pt x="600076" y="223953"/>
                  <a:pt x="721519" y="630353"/>
                  <a:pt x="809625" y="713697"/>
                </a:cubicBezTo>
                <a:cubicBezTo>
                  <a:pt x="897731" y="797041"/>
                  <a:pt x="971550" y="725603"/>
                  <a:pt x="1047750" y="613684"/>
                </a:cubicBezTo>
                <a:cubicBezTo>
                  <a:pt x="1123950" y="501765"/>
                  <a:pt x="1233488" y="114415"/>
                  <a:pt x="1266825" y="42184"/>
                </a:cubicBezTo>
                <a:cubicBezTo>
                  <a:pt x="1300162" y="-30047"/>
                  <a:pt x="1273968" y="75125"/>
                  <a:pt x="1247775" y="180297"/>
                </a:cubicBezTo>
              </a:path>
            </a:pathLst>
          </a:cu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6367463" y="2662225"/>
            <a:ext cx="1185862" cy="728729"/>
          </a:xfrm>
          <a:custGeom>
            <a:avLst/>
            <a:gdLst>
              <a:gd name="connsiteX0" fmla="*/ 0 w 1185862"/>
              <a:gd name="connsiteY0" fmla="*/ 66688 h 728729"/>
              <a:gd name="connsiteX1" fmla="*/ 52387 w 1185862"/>
              <a:gd name="connsiteY1" fmla="*/ 13 h 728729"/>
              <a:gd name="connsiteX2" fmla="*/ 176212 w 1185862"/>
              <a:gd name="connsiteY2" fmla="*/ 71450 h 728729"/>
              <a:gd name="connsiteX3" fmla="*/ 357187 w 1185862"/>
              <a:gd name="connsiteY3" fmla="*/ 466738 h 728729"/>
              <a:gd name="connsiteX4" fmla="*/ 481012 w 1185862"/>
              <a:gd name="connsiteY4" fmla="*/ 695338 h 728729"/>
              <a:gd name="connsiteX5" fmla="*/ 671512 w 1185862"/>
              <a:gd name="connsiteY5" fmla="*/ 681050 h 728729"/>
              <a:gd name="connsiteX6" fmla="*/ 847725 w 1185862"/>
              <a:gd name="connsiteY6" fmla="*/ 261950 h 728729"/>
              <a:gd name="connsiteX7" fmla="*/ 1023937 w 1185862"/>
              <a:gd name="connsiteY7" fmla="*/ 9538 h 728729"/>
              <a:gd name="connsiteX8" fmla="*/ 1185862 w 1185862"/>
              <a:gd name="connsiteY8" fmla="*/ 104788 h 728729"/>
              <a:gd name="connsiteX9" fmla="*/ 1081087 w 1185862"/>
              <a:gd name="connsiteY9" fmla="*/ 42875 h 728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5862" h="728729">
                <a:moveTo>
                  <a:pt x="0" y="66688"/>
                </a:moveTo>
                <a:cubicBezTo>
                  <a:pt x="11509" y="32953"/>
                  <a:pt x="23018" y="-781"/>
                  <a:pt x="52387" y="13"/>
                </a:cubicBezTo>
                <a:cubicBezTo>
                  <a:pt x="81756" y="807"/>
                  <a:pt x="125412" y="-6338"/>
                  <a:pt x="176212" y="71450"/>
                </a:cubicBezTo>
                <a:cubicBezTo>
                  <a:pt x="227012" y="149238"/>
                  <a:pt x="306387" y="362757"/>
                  <a:pt x="357187" y="466738"/>
                </a:cubicBezTo>
                <a:cubicBezTo>
                  <a:pt x="407987" y="570719"/>
                  <a:pt x="428624" y="659619"/>
                  <a:pt x="481012" y="695338"/>
                </a:cubicBezTo>
                <a:cubicBezTo>
                  <a:pt x="533400" y="731057"/>
                  <a:pt x="610393" y="753281"/>
                  <a:pt x="671512" y="681050"/>
                </a:cubicBezTo>
                <a:cubicBezTo>
                  <a:pt x="732631" y="608819"/>
                  <a:pt x="788987" y="373869"/>
                  <a:pt x="847725" y="261950"/>
                </a:cubicBezTo>
                <a:cubicBezTo>
                  <a:pt x="906463" y="150031"/>
                  <a:pt x="967581" y="35732"/>
                  <a:pt x="1023937" y="9538"/>
                </a:cubicBezTo>
                <a:cubicBezTo>
                  <a:pt x="1080293" y="-16656"/>
                  <a:pt x="1185862" y="104788"/>
                  <a:pt x="1185862" y="104788"/>
                </a:cubicBezTo>
                <a:lnTo>
                  <a:pt x="1081087" y="42875"/>
                </a:lnTo>
              </a:path>
            </a:pathLst>
          </a:cu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957464" y="3429000"/>
            <a:ext cx="5499519" cy="369332"/>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rtlCol="0">
            <a:spAutoFit/>
          </a:bodyPr>
          <a:lstStyle/>
          <a:p>
            <a:r>
              <a:rPr lang="en-US" dirty="0" smtClean="0">
                <a:solidFill>
                  <a:srgbClr val="FF0000"/>
                </a:solidFill>
              </a:rPr>
              <a:t>load old </a:t>
            </a:r>
            <a:r>
              <a:rPr lang="en-US" dirty="0">
                <a:solidFill>
                  <a:srgbClr val="FF0000"/>
                </a:solidFill>
              </a:rPr>
              <a:t>Athena, https://sourceforge.net/projects/ifeffit/</a:t>
            </a:r>
          </a:p>
        </p:txBody>
      </p:sp>
      <p:pic>
        <p:nvPicPr>
          <p:cNvPr id="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 y="40399"/>
            <a:ext cx="8138160" cy="3354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3118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ig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82" y="3276600"/>
            <a:ext cx="5618076" cy="329184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958" t="66819" r="14660" b="9125"/>
          <a:stretch/>
        </p:blipFill>
        <p:spPr bwMode="auto">
          <a:xfrm>
            <a:off x="6879771" y="1661092"/>
            <a:ext cx="1959429" cy="1005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288" t="10279" b="12321"/>
          <a:stretch/>
        </p:blipFill>
        <p:spPr bwMode="auto">
          <a:xfrm>
            <a:off x="6695621" y="2652485"/>
            <a:ext cx="1838779" cy="928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439" b="76260"/>
          <a:stretch/>
        </p:blipFill>
        <p:spPr bwMode="auto">
          <a:xfrm>
            <a:off x="6781800" y="3581400"/>
            <a:ext cx="2278063" cy="1612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6581001"/>
            <a:ext cx="3423373" cy="276999"/>
          </a:xfrm>
          <a:prstGeom prst="rect">
            <a:avLst/>
          </a:prstGeom>
        </p:spPr>
        <p:txBody>
          <a:bodyPr wrap="none">
            <a:spAutoFit/>
          </a:bodyPr>
          <a:lstStyle/>
          <a:p>
            <a:r>
              <a:rPr lang="en-US" sz="1200" dirty="0" err="1" smtClean="0"/>
              <a:t>Funke</a:t>
            </a:r>
            <a:r>
              <a:rPr lang="en-US" sz="1200" dirty="0" smtClean="0"/>
              <a:t> et al 2007, doi:10.1107/S0909049507031901</a:t>
            </a:r>
            <a:endParaRPr lang="en-US" sz="1200" dirty="0"/>
          </a:p>
        </p:txBody>
      </p:sp>
      <p:pic>
        <p:nvPicPr>
          <p:cNvPr id="10" name="Picture 5"/>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77090" b="2439"/>
          <a:stretch/>
        </p:blipFill>
        <p:spPr bwMode="auto">
          <a:xfrm>
            <a:off x="6705600" y="5155808"/>
            <a:ext cx="2278063" cy="1549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875" t="7810" r="20091" b="69281"/>
          <a:stretch/>
        </p:blipFill>
        <p:spPr bwMode="auto">
          <a:xfrm>
            <a:off x="6843486" y="609600"/>
            <a:ext cx="1843314" cy="957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descr="D:\Usuarios\Mateo\PostDoc_2\XASworkshop\XAFSforEveryoneFigures\single scattering.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1000" y="870856"/>
            <a:ext cx="3330741" cy="148091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6347" y="2373868"/>
            <a:ext cx="3923703" cy="369332"/>
          </a:xfrm>
          <a:prstGeom prst="rect">
            <a:avLst/>
          </a:prstGeom>
          <a:noFill/>
        </p:spPr>
        <p:txBody>
          <a:bodyPr wrap="none" rtlCol="0">
            <a:spAutoFit/>
          </a:bodyPr>
          <a:lstStyle/>
          <a:p>
            <a:r>
              <a:rPr lang="en-US" dirty="0" smtClean="0"/>
              <a:t>A single scattering path (back and forth)</a:t>
            </a:r>
            <a:endParaRPr lang="en-US" dirty="0"/>
          </a:p>
        </p:txBody>
      </p:sp>
      <p:sp>
        <p:nvSpPr>
          <p:cNvPr id="9" name="Rectangle 8"/>
          <p:cNvSpPr/>
          <p:nvPr/>
        </p:nvSpPr>
        <p:spPr>
          <a:xfrm>
            <a:off x="7467600" y="6581001"/>
            <a:ext cx="947695" cy="276999"/>
          </a:xfrm>
          <a:prstGeom prst="rect">
            <a:avLst/>
          </a:prstGeom>
        </p:spPr>
        <p:txBody>
          <a:bodyPr wrap="none">
            <a:spAutoFit/>
          </a:bodyPr>
          <a:lstStyle/>
          <a:p>
            <a:r>
              <a:rPr lang="en-US" sz="1200" dirty="0"/>
              <a:t>Calvin, 2013</a:t>
            </a:r>
          </a:p>
        </p:txBody>
      </p:sp>
      <p:grpSp>
        <p:nvGrpSpPr>
          <p:cNvPr id="13" name="Group 12"/>
          <p:cNvGrpSpPr/>
          <p:nvPr/>
        </p:nvGrpSpPr>
        <p:grpSpPr>
          <a:xfrm>
            <a:off x="3740788" y="1140332"/>
            <a:ext cx="2969273" cy="1095036"/>
            <a:chOff x="3740788" y="1140332"/>
            <a:chExt cx="2969273" cy="1095036"/>
          </a:xfrm>
        </p:grpSpPr>
        <p:pic>
          <p:nvPicPr>
            <p:cNvPr id="18" name="Picture 17"/>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60077"/>
            <a:stretch/>
          </p:blipFill>
          <p:spPr bwMode="auto">
            <a:xfrm>
              <a:off x="3740788" y="1140332"/>
              <a:ext cx="2969273" cy="941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4395196" y="2004536"/>
              <a:ext cx="920445" cy="230832"/>
            </a:xfrm>
            <a:prstGeom prst="rect">
              <a:avLst/>
            </a:prstGeom>
          </p:spPr>
          <p:txBody>
            <a:bodyPr wrap="none">
              <a:spAutoFit/>
            </a:bodyPr>
            <a:lstStyle/>
            <a:p>
              <a:r>
                <a:rPr lang="en-US" sz="900" dirty="0"/>
                <a:t>Kelly et al 2008 </a:t>
              </a:r>
            </a:p>
          </p:txBody>
        </p:sp>
      </p:grpSp>
      <p:pic>
        <p:nvPicPr>
          <p:cNvPr id="14" name="Picture 6" descr="D:\Usuarios\Mateo\PostDoc_2\XASworkshop\XAFSforEveryoneFigures\single scattering.png"/>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1000" y="870856"/>
            <a:ext cx="3330741" cy="148091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D:\Usuarios\Mateo\PostDoc_2\XASworkshop\XAFSforEveryoneFigures\single scattering.png"/>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1000" y="881290"/>
            <a:ext cx="3330741" cy="1480910"/>
          </a:xfrm>
          <a:prstGeom prst="rect">
            <a:avLst/>
          </a:prstGeom>
          <a:noFill/>
          <a:extLst>
            <a:ext uri="{909E8E84-426E-40DD-AFC4-6F175D3DCCD1}">
              <a14:hiddenFill xmlns:a14="http://schemas.microsoft.com/office/drawing/2010/main">
                <a:solidFill>
                  <a:srgbClr val="FFFFFF"/>
                </a:solidFill>
              </a14:hiddenFill>
            </a:ext>
          </a:extLst>
        </p:spPr>
      </p:pic>
      <p:sp>
        <p:nvSpPr>
          <p:cNvPr id="20" name="Title 1"/>
          <p:cNvSpPr>
            <a:spLocks noGrp="1"/>
          </p:cNvSpPr>
          <p:nvPr>
            <p:ph type="title"/>
          </p:nvPr>
        </p:nvSpPr>
        <p:spPr>
          <a:xfrm>
            <a:off x="457200" y="-76200"/>
            <a:ext cx="8229600" cy="762000"/>
          </a:xfrm>
        </p:spPr>
        <p:txBody>
          <a:bodyPr/>
          <a:lstStyle/>
          <a:p>
            <a:r>
              <a:rPr lang="en-US" dirty="0" smtClean="0"/>
              <a:t>What do we fit?</a:t>
            </a:r>
            <a:endParaRPr lang="en-US" dirty="0"/>
          </a:p>
        </p:txBody>
      </p:sp>
      <p:sp>
        <p:nvSpPr>
          <p:cNvPr id="22" name="TextBox 21"/>
          <p:cNvSpPr txBox="1"/>
          <p:nvPr/>
        </p:nvSpPr>
        <p:spPr>
          <a:xfrm>
            <a:off x="1711686" y="3588213"/>
            <a:ext cx="5222514" cy="707886"/>
          </a:xfrm>
          <a:prstGeom prst="rect">
            <a:avLst/>
          </a:prstGeom>
          <a:solidFill>
            <a:schemeClr val="bg1"/>
          </a:solidFill>
          <a:ln>
            <a:solidFill>
              <a:srgbClr val="FF0000"/>
            </a:solidFill>
          </a:ln>
        </p:spPr>
        <p:txBody>
          <a:bodyPr wrap="square" rtlCol="0">
            <a:spAutoFit/>
          </a:bodyPr>
          <a:lstStyle/>
          <a:p>
            <a:pPr algn="ctr"/>
            <a:r>
              <a:rPr lang="en-US" sz="2000" dirty="0" smtClean="0">
                <a:solidFill>
                  <a:srgbClr val="FF0000"/>
                </a:solidFill>
              </a:rPr>
              <a:t>We “fit” scattering paths of the photoelectrons.</a:t>
            </a:r>
            <a:endParaRPr lang="en-US" sz="2000" dirty="0">
              <a:solidFill>
                <a:srgbClr val="FF0000"/>
              </a:solidFill>
            </a:endParaRPr>
          </a:p>
          <a:p>
            <a:pPr algn="ctr"/>
            <a:r>
              <a:rPr lang="en-US" sz="2000" dirty="0" smtClean="0">
                <a:solidFill>
                  <a:srgbClr val="FF0000"/>
                </a:solidFill>
              </a:rPr>
              <a:t>Those paths are based of off models.</a:t>
            </a:r>
            <a:endParaRPr lang="en-US" sz="2000" dirty="0">
              <a:solidFill>
                <a:srgbClr val="FF0000"/>
              </a:solidFill>
            </a:endParaRPr>
          </a:p>
        </p:txBody>
      </p:sp>
    </p:spTree>
    <p:extLst>
      <p:ext uri="{BB962C8B-B14F-4D97-AF65-F5344CB8AC3E}">
        <p14:creationId xmlns:p14="http://schemas.microsoft.com/office/powerpoint/2010/main" val="3499266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fill="hold" grpId="1" nodeType="clickEffect">
                                  <p:stCondLst>
                                    <p:cond delay="0"/>
                                  </p:stCondLst>
                                  <p:childTnLst>
                                    <p:animMotion origin="layout" path="M -3.05556E-6 1.48148E-6 L -0.31441 -0.51921 " pathEditMode="relative" rAng="0" ptsTypes="AA">
                                      <p:cBhvr>
                                        <p:cTn id="6" dur="1000" fill="hold"/>
                                        <p:tgtEl>
                                          <p:spTgt spid="22"/>
                                        </p:tgtEl>
                                        <p:attrNameLst>
                                          <p:attrName>ppt_x</p:attrName>
                                          <p:attrName>ppt_y</p:attrName>
                                        </p:attrNameLst>
                                      </p:cBhvr>
                                      <p:rCtr x="-15729" y="-25972"/>
                                    </p:animMotion>
                                  </p:childTnLst>
                                </p:cTn>
                              </p:par>
                              <p:par>
                                <p:cTn id="7" presetID="6" presetClass="emph" presetSubtype="0" fill="hold" grpId="0" nodeType="withEffect">
                                  <p:stCondLst>
                                    <p:cond delay="0"/>
                                  </p:stCondLst>
                                  <p:childTnLst>
                                    <p:animScale>
                                      <p:cBhvr>
                                        <p:cTn id="8" dur="1000" fill="hold"/>
                                        <p:tgtEl>
                                          <p:spTgt spid="22"/>
                                        </p:tgtEl>
                                      </p:cBhvr>
                                      <p:by x="50000" y="50000"/>
                                    </p:animScale>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14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path" presetSubtype="0" fill="hold" nodeType="clickEffect">
                                  <p:stCondLst>
                                    <p:cond delay="0"/>
                                  </p:stCondLst>
                                  <p:childTnLst>
                                    <p:animMotion origin="layout" path="M -4.72222E-6 -3.7037E-6 L 0.10955 0.52061 " pathEditMode="relative" rAng="0" ptsTypes="AA">
                                      <p:cBhvr>
                                        <p:cTn id="18" dur="2000" fill="hold"/>
                                        <p:tgtEl>
                                          <p:spTgt spid="14"/>
                                        </p:tgtEl>
                                        <p:attrNameLst>
                                          <p:attrName>ppt_x</p:attrName>
                                          <p:attrName>ppt_y</p:attrName>
                                        </p:attrNameLst>
                                      </p:cBhvr>
                                      <p:rCtr x="5469" y="26019"/>
                                    </p:animMotion>
                                  </p:childTnLst>
                                </p:cTn>
                              </p:par>
                              <p:par>
                                <p:cTn id="19" presetID="6" presetClass="emph" presetSubtype="0" fill="hold" nodeType="withEffect">
                                  <p:stCondLst>
                                    <p:cond delay="0"/>
                                  </p:stCondLst>
                                  <p:childTnLst>
                                    <p:animScale>
                                      <p:cBhvr>
                                        <p:cTn id="20" dur="2000" fill="hold"/>
                                        <p:tgtEl>
                                          <p:spTgt spid="14"/>
                                        </p:tgtEl>
                                      </p:cBhvr>
                                      <p:by x="25000" y="25000"/>
                                    </p:animScale>
                                  </p:childTnLst>
                                </p:cTn>
                              </p:par>
                            </p:childTnLst>
                          </p:cTn>
                        </p:par>
                      </p:childTnLst>
                    </p:cTn>
                  </p:par>
                  <p:par>
                    <p:cTn id="21" fill="hold">
                      <p:stCondLst>
                        <p:cond delay="indefinite"/>
                      </p:stCondLst>
                      <p:childTnLst>
                        <p:par>
                          <p:cTn id="22" fill="hold">
                            <p:stCondLst>
                              <p:cond delay="0"/>
                            </p:stCondLst>
                            <p:childTnLst>
                              <p:par>
                                <p:cTn id="23" presetID="42" presetClass="path" presetSubtype="0" fill="hold" nodeType="clickEffect">
                                  <p:stCondLst>
                                    <p:cond delay="0"/>
                                  </p:stCondLst>
                                  <p:childTnLst>
                                    <p:animMotion origin="layout" path="M -4.72222E-6 -2.59259E-6 L 0.07622 0.49699 " pathEditMode="relative" rAng="0" ptsTypes="AA">
                                      <p:cBhvr>
                                        <p:cTn id="24" dur="2000" fill="hold"/>
                                        <p:tgtEl>
                                          <p:spTgt spid="21"/>
                                        </p:tgtEl>
                                        <p:attrNameLst>
                                          <p:attrName>ppt_x</p:attrName>
                                          <p:attrName>ppt_y</p:attrName>
                                        </p:attrNameLst>
                                      </p:cBhvr>
                                      <p:rCtr x="3802" y="24838"/>
                                    </p:animMotion>
                                  </p:childTnLst>
                                </p:cTn>
                              </p:par>
                              <p:par>
                                <p:cTn id="25" presetID="6" presetClass="emph" presetSubtype="0" fill="hold" nodeType="withEffect">
                                  <p:stCondLst>
                                    <p:cond delay="0"/>
                                  </p:stCondLst>
                                  <p:childTnLst>
                                    <p:animScale>
                                      <p:cBhvr>
                                        <p:cTn id="26" dur="2000" fill="hold"/>
                                        <p:tgtEl>
                                          <p:spTgt spid="21"/>
                                        </p:tgtEl>
                                      </p:cBhvr>
                                      <p:by x="15000" y="15000"/>
                                    </p:animScale>
                                  </p:childTnLst>
                                </p:cTn>
                              </p:par>
                              <p:par>
                                <p:cTn id="27" presetID="8" presetClass="emph" presetSubtype="0" fill="hold" nodeType="withEffect">
                                  <p:stCondLst>
                                    <p:cond delay="0"/>
                                  </p:stCondLst>
                                  <p:childTnLst>
                                    <p:animRot by="-5400000">
                                      <p:cBhvr>
                                        <p:cTn id="28" dur="2000" fill="hold"/>
                                        <p:tgtEl>
                                          <p:spTgt spid="21"/>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14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14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614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2" grpId="0" animBg="1"/>
      <p:bldP spid="22"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715000"/>
          </a:xfrm>
        </p:spPr>
        <p:txBody>
          <a:bodyPr>
            <a:normAutofit fontScale="92500" lnSpcReduction="10000"/>
          </a:bodyPr>
          <a:lstStyle/>
          <a:p>
            <a:r>
              <a:rPr lang="en-US" sz="2200" dirty="0"/>
              <a:t>There are in general five (5) variables that you fit.  These variables are part of the EXAFS equation</a:t>
            </a:r>
            <a:r>
              <a:rPr lang="en-US" sz="2200" dirty="0" smtClean="0"/>
              <a:t>.</a:t>
            </a:r>
          </a:p>
          <a:p>
            <a:endParaRPr lang="en-US" dirty="0"/>
          </a:p>
          <a:p>
            <a:endParaRPr lang="en-US" dirty="0" smtClean="0"/>
          </a:p>
          <a:p>
            <a:endParaRPr lang="en-US" dirty="0"/>
          </a:p>
          <a:p>
            <a:endParaRPr lang="en-US" dirty="0" smtClean="0"/>
          </a:p>
          <a:p>
            <a:endParaRPr lang="en-US" dirty="0"/>
          </a:p>
          <a:p>
            <a:endParaRPr lang="en-US" dirty="0" smtClean="0"/>
          </a:p>
          <a:p>
            <a:pPr marL="0" indent="0">
              <a:buNone/>
            </a:pPr>
            <a:endParaRPr lang="en-US" dirty="0"/>
          </a:p>
          <a:p>
            <a:r>
              <a:rPr lang="en-US" sz="2400" dirty="0" smtClean="0"/>
              <a:t>To </a:t>
            </a:r>
            <a:r>
              <a:rPr lang="en-US" sz="2200" dirty="0" smtClean="0"/>
              <a:t>know specifically what each variable stand for in the EXAFS equation, see Kelly et al 2008.</a:t>
            </a:r>
          </a:p>
          <a:p>
            <a:r>
              <a:rPr lang="en-US" sz="2200" dirty="0" smtClean="0"/>
              <a:t>Many of the terms can be calculated </a:t>
            </a:r>
            <a:r>
              <a:rPr lang="en-US" sz="2200" dirty="0"/>
              <a:t>by a computer program such as </a:t>
            </a:r>
            <a:r>
              <a:rPr lang="en-US" sz="2200" dirty="0" smtClean="0"/>
              <a:t>FEFF, we are only going to focus on the five generally concern us as users</a:t>
            </a:r>
            <a:endParaRPr lang="en-US" sz="2200" dirty="0"/>
          </a:p>
        </p:txBody>
      </p:sp>
      <p:sp>
        <p:nvSpPr>
          <p:cNvPr id="2" name="Title 1"/>
          <p:cNvSpPr>
            <a:spLocks noGrp="1"/>
          </p:cNvSpPr>
          <p:nvPr>
            <p:ph type="title"/>
          </p:nvPr>
        </p:nvSpPr>
        <p:spPr>
          <a:xfrm>
            <a:off x="457200" y="-76200"/>
            <a:ext cx="8229600" cy="762000"/>
          </a:xfrm>
        </p:spPr>
        <p:txBody>
          <a:bodyPr/>
          <a:lstStyle/>
          <a:p>
            <a:r>
              <a:rPr lang="en-US" dirty="0" smtClean="0"/>
              <a:t>What do we fit?</a:t>
            </a:r>
            <a:endParaRPr lang="en-US" dirty="0"/>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108" y="1802171"/>
            <a:ext cx="7955280" cy="3074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2" name="Group 11"/>
          <p:cNvGrpSpPr/>
          <p:nvPr/>
        </p:nvGrpSpPr>
        <p:grpSpPr>
          <a:xfrm>
            <a:off x="5029200" y="2440346"/>
            <a:ext cx="4038600" cy="2512654"/>
            <a:chOff x="5029200" y="2440346"/>
            <a:chExt cx="4038600" cy="2512654"/>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2440346"/>
              <a:ext cx="2103120" cy="105156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3873705"/>
              <a:ext cx="2743200" cy="107929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11" name="Straight Arrow Connector 10"/>
            <p:cNvCxnSpPr>
              <a:endCxn id="1026" idx="1"/>
            </p:cNvCxnSpPr>
            <p:nvPr/>
          </p:nvCxnSpPr>
          <p:spPr>
            <a:xfrm flipV="1">
              <a:off x="5638800" y="2966126"/>
              <a:ext cx="762000" cy="91948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029200" y="4294744"/>
              <a:ext cx="1295400" cy="11860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5" name="Group 4"/>
          <p:cNvGrpSpPr/>
          <p:nvPr/>
        </p:nvGrpSpPr>
        <p:grpSpPr>
          <a:xfrm>
            <a:off x="1447800" y="2971800"/>
            <a:ext cx="7432469" cy="1688566"/>
            <a:chOff x="1447800" y="2971800"/>
            <a:chExt cx="7432469" cy="1688566"/>
          </a:xfrm>
        </p:grpSpPr>
        <p:sp>
          <p:nvSpPr>
            <p:cNvPr id="4" name="Oval 3"/>
            <p:cNvSpPr/>
            <p:nvPr/>
          </p:nvSpPr>
          <p:spPr>
            <a:xfrm>
              <a:off x="1447800" y="3896070"/>
              <a:ext cx="685800" cy="685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648200" y="4054718"/>
              <a:ext cx="304800" cy="45095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7690262" y="2971800"/>
              <a:ext cx="691738" cy="45095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8188531" y="4124670"/>
              <a:ext cx="691738" cy="53569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1447800" y="2526268"/>
            <a:ext cx="7165892" cy="1576864"/>
            <a:chOff x="1489014" y="2656701"/>
            <a:chExt cx="7165892" cy="1576864"/>
          </a:xfrm>
        </p:grpSpPr>
        <p:sp>
          <p:nvSpPr>
            <p:cNvPr id="21" name="TextBox 20"/>
            <p:cNvSpPr txBox="1"/>
            <p:nvPr/>
          </p:nvSpPr>
          <p:spPr>
            <a:xfrm>
              <a:off x="1489014" y="3559433"/>
              <a:ext cx="894156" cy="369332"/>
            </a:xfrm>
            <a:prstGeom prst="rect">
              <a:avLst/>
            </a:prstGeom>
            <a:solidFill>
              <a:schemeClr val="bg1"/>
            </a:solidFill>
          </p:spPr>
          <p:txBody>
            <a:bodyPr wrap="none" lIns="365760" tIns="0" rIns="365760" bIns="0" rtlCol="0">
              <a:spAutoFit/>
            </a:bodyPr>
            <a:lstStyle/>
            <a:p>
              <a:r>
                <a:rPr lang="en-US" sz="2400" b="1" dirty="0" smtClean="0">
                  <a:solidFill>
                    <a:srgbClr val="FF0000"/>
                  </a:solidFill>
                </a:rPr>
                <a:t>2</a:t>
              </a:r>
              <a:endParaRPr lang="en-US" sz="2400" b="1" dirty="0">
                <a:solidFill>
                  <a:srgbClr val="FF0000"/>
                </a:solidFill>
              </a:endParaRPr>
            </a:p>
          </p:txBody>
        </p:sp>
        <p:sp>
          <p:nvSpPr>
            <p:cNvPr id="22" name="TextBox 21"/>
            <p:cNvSpPr txBox="1"/>
            <p:nvPr/>
          </p:nvSpPr>
          <p:spPr>
            <a:xfrm>
              <a:off x="4762522" y="3711833"/>
              <a:ext cx="155492" cy="369332"/>
            </a:xfrm>
            <a:prstGeom prst="rect">
              <a:avLst/>
            </a:prstGeom>
            <a:solidFill>
              <a:schemeClr val="bg1"/>
            </a:solidFill>
          </p:spPr>
          <p:txBody>
            <a:bodyPr wrap="none" lIns="0" tIns="0" rIns="0" bIns="0" rtlCol="0">
              <a:spAutoFit/>
            </a:bodyPr>
            <a:lstStyle/>
            <a:p>
              <a:r>
                <a:rPr lang="en-US" sz="2400" b="1" dirty="0" smtClean="0">
                  <a:solidFill>
                    <a:srgbClr val="FF0000"/>
                  </a:solidFill>
                </a:rPr>
                <a:t>3</a:t>
              </a:r>
              <a:endParaRPr lang="en-US" sz="2400" b="1" dirty="0">
                <a:solidFill>
                  <a:srgbClr val="FF0000"/>
                </a:solidFill>
              </a:endParaRPr>
            </a:p>
          </p:txBody>
        </p:sp>
        <p:sp>
          <p:nvSpPr>
            <p:cNvPr id="23" name="TextBox 22"/>
            <p:cNvSpPr txBox="1"/>
            <p:nvPr/>
          </p:nvSpPr>
          <p:spPr>
            <a:xfrm>
              <a:off x="8499414" y="3864233"/>
              <a:ext cx="155492" cy="369332"/>
            </a:xfrm>
            <a:prstGeom prst="rect">
              <a:avLst/>
            </a:prstGeom>
            <a:solidFill>
              <a:schemeClr val="bg1"/>
            </a:solidFill>
          </p:spPr>
          <p:txBody>
            <a:bodyPr wrap="none" lIns="0" tIns="0" rIns="0" bIns="0" rtlCol="0">
              <a:spAutoFit/>
            </a:bodyPr>
            <a:lstStyle/>
            <a:p>
              <a:r>
                <a:rPr lang="en-US" sz="2400" b="1" dirty="0" smtClean="0">
                  <a:solidFill>
                    <a:srgbClr val="FF0000"/>
                  </a:solidFill>
                </a:rPr>
                <a:t>4</a:t>
              </a:r>
              <a:endParaRPr lang="en-US" sz="2400" b="1" dirty="0">
                <a:solidFill>
                  <a:srgbClr val="FF0000"/>
                </a:solidFill>
              </a:endParaRPr>
            </a:p>
          </p:txBody>
        </p:sp>
        <p:sp>
          <p:nvSpPr>
            <p:cNvPr id="24" name="TextBox 23"/>
            <p:cNvSpPr txBox="1"/>
            <p:nvPr/>
          </p:nvSpPr>
          <p:spPr>
            <a:xfrm>
              <a:off x="8039122" y="2656701"/>
              <a:ext cx="155492" cy="369332"/>
            </a:xfrm>
            <a:prstGeom prst="rect">
              <a:avLst/>
            </a:prstGeom>
            <a:solidFill>
              <a:schemeClr val="bg1"/>
            </a:solidFill>
          </p:spPr>
          <p:txBody>
            <a:bodyPr wrap="none" lIns="0" tIns="0" rIns="0" bIns="0" rtlCol="0">
              <a:spAutoFit/>
            </a:bodyPr>
            <a:lstStyle/>
            <a:p>
              <a:r>
                <a:rPr lang="en-US" sz="2400" b="1" dirty="0" smtClean="0">
                  <a:solidFill>
                    <a:srgbClr val="FF0000"/>
                  </a:solidFill>
                </a:rPr>
                <a:t>5</a:t>
              </a:r>
              <a:endParaRPr lang="en-US" sz="2400" b="1" dirty="0">
                <a:solidFill>
                  <a:srgbClr val="FF0000"/>
                </a:solidFill>
              </a:endParaRPr>
            </a:p>
          </p:txBody>
        </p:sp>
        <p:sp>
          <p:nvSpPr>
            <p:cNvPr id="20" name="TextBox 19"/>
            <p:cNvSpPr txBox="1"/>
            <p:nvPr/>
          </p:nvSpPr>
          <p:spPr>
            <a:xfrm>
              <a:off x="1641414" y="3559433"/>
              <a:ext cx="155492" cy="369332"/>
            </a:xfrm>
            <a:prstGeom prst="rect">
              <a:avLst/>
            </a:prstGeom>
            <a:solidFill>
              <a:schemeClr val="bg1"/>
            </a:solidFill>
          </p:spPr>
          <p:txBody>
            <a:bodyPr wrap="none" lIns="0" tIns="0" rIns="0" bIns="0" rtlCol="0">
              <a:spAutoFit/>
            </a:bodyPr>
            <a:lstStyle/>
            <a:p>
              <a:r>
                <a:rPr lang="en-US" sz="2400" b="1" dirty="0" smtClean="0">
                  <a:solidFill>
                    <a:srgbClr val="FF0000"/>
                  </a:solidFill>
                </a:rPr>
                <a:t>1</a:t>
              </a:r>
              <a:endParaRPr lang="en-US" sz="2400" b="1" dirty="0">
                <a:solidFill>
                  <a:srgbClr val="FF0000"/>
                </a:solidFill>
              </a:endParaRPr>
            </a:p>
          </p:txBody>
        </p:sp>
      </p:grpSp>
    </p:spTree>
    <p:extLst>
      <p:ext uri="{BB962C8B-B14F-4D97-AF65-F5344CB8AC3E}">
        <p14:creationId xmlns:p14="http://schemas.microsoft.com/office/powerpoint/2010/main" val="2793777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Goals for this Workshop</a:t>
            </a:r>
            <a:endParaRPr lang="en-US" dirty="0"/>
          </a:p>
        </p:txBody>
      </p:sp>
      <p:sp>
        <p:nvSpPr>
          <p:cNvPr id="3" name="Content Placeholder 2"/>
          <p:cNvSpPr>
            <a:spLocks noGrp="1"/>
          </p:cNvSpPr>
          <p:nvPr>
            <p:ph idx="1"/>
          </p:nvPr>
        </p:nvSpPr>
        <p:spPr>
          <a:xfrm>
            <a:off x="685800" y="1600200"/>
            <a:ext cx="7848600" cy="4191000"/>
          </a:xfrm>
        </p:spPr>
        <p:txBody>
          <a:bodyPr>
            <a:normAutofit fontScale="77500" lnSpcReduction="20000"/>
          </a:bodyPr>
          <a:lstStyle/>
          <a:p>
            <a:r>
              <a:rPr lang="en-US" dirty="0" smtClean="0"/>
              <a:t>#1 goal is to learn the basics of how to perform shell fitting of EXAFS data using Artemis</a:t>
            </a:r>
          </a:p>
          <a:p>
            <a:pPr lvl="1"/>
            <a:r>
              <a:rPr lang="en-US" dirty="0" smtClean="0">
                <a:solidFill>
                  <a:schemeClr val="bg1">
                    <a:lumMod val="75000"/>
                  </a:schemeClr>
                </a:solidFill>
              </a:rPr>
              <a:t>Ask questions, promote discussion</a:t>
            </a:r>
          </a:p>
          <a:p>
            <a:r>
              <a:rPr lang="en-US" dirty="0" smtClean="0"/>
              <a:t>Present basic techniques to fit “shells” of a Fourier transformed EXAFS spectrum</a:t>
            </a:r>
          </a:p>
          <a:p>
            <a:pPr lvl="1"/>
            <a:r>
              <a:rPr lang="en-US" dirty="0">
                <a:solidFill>
                  <a:schemeClr val="bg1">
                    <a:lumMod val="75000"/>
                  </a:schemeClr>
                </a:solidFill>
              </a:rPr>
              <a:t>Briefly illustrate background subtraction &amp; normalization</a:t>
            </a:r>
          </a:p>
          <a:p>
            <a:pPr lvl="1"/>
            <a:r>
              <a:rPr lang="en-US" dirty="0" smtClean="0">
                <a:solidFill>
                  <a:schemeClr val="bg1">
                    <a:lumMod val="75000"/>
                  </a:schemeClr>
                </a:solidFill>
              </a:rPr>
              <a:t>Provide a basic “protocol” for getting data loaded and starting a fit</a:t>
            </a:r>
          </a:p>
          <a:p>
            <a:r>
              <a:rPr lang="en-US" dirty="0" smtClean="0"/>
              <a:t>A </a:t>
            </a:r>
            <a:r>
              <a:rPr lang="en-US" dirty="0"/>
              <a:t>“crash course” to give you the skills to learn </a:t>
            </a:r>
            <a:r>
              <a:rPr lang="en-US" dirty="0" smtClean="0"/>
              <a:t>how to fit and provide learning resources</a:t>
            </a:r>
          </a:p>
          <a:p>
            <a:pPr lvl="1"/>
            <a:r>
              <a:rPr lang="en-US" dirty="0" smtClean="0">
                <a:solidFill>
                  <a:schemeClr val="bg1">
                    <a:lumMod val="75000"/>
                  </a:schemeClr>
                </a:solidFill>
              </a:rPr>
              <a:t>Cannot be learned in one day, or several days</a:t>
            </a:r>
          </a:p>
          <a:p>
            <a:pPr lvl="1"/>
            <a:r>
              <a:rPr lang="en-US" dirty="0" smtClean="0">
                <a:solidFill>
                  <a:schemeClr val="bg1">
                    <a:lumMod val="75000"/>
                  </a:schemeClr>
                </a:solidFill>
              </a:rPr>
              <a:t>Each system is distinct (crystalline, amorphous, sorption …)</a:t>
            </a:r>
            <a:endParaRPr lang="en-US" dirty="0">
              <a:solidFill>
                <a:schemeClr val="bg1">
                  <a:lumMod val="75000"/>
                </a:schemeClr>
              </a:solidFill>
            </a:endParaRPr>
          </a:p>
          <a:p>
            <a:endParaRPr lang="en-US" dirty="0" smtClean="0"/>
          </a:p>
        </p:txBody>
      </p:sp>
    </p:spTree>
    <p:extLst>
      <p:ext uri="{BB962C8B-B14F-4D97-AF65-F5344CB8AC3E}">
        <p14:creationId xmlns:p14="http://schemas.microsoft.com/office/powerpoint/2010/main" val="341767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3" presetClass="emph" presetSubtype="1" nodeType="clickEffect">
                                  <p:stCondLst>
                                    <p:cond delay="0"/>
                                  </p:stCondLst>
                                  <p:childTnLst>
                                    <p:set>
                                      <p:cBhvr override="childStyle">
                                        <p:cTn id="12" dur="indefinite"/>
                                        <p:tgtEl>
                                          <p:spTgt spid="3">
                                            <p:txEl>
                                              <p:pRg st="1" end="1"/>
                                            </p:txEl>
                                          </p:spTgt>
                                        </p:tgtEl>
                                        <p:attrNameLst>
                                          <p:attrName>style.color</p:attrName>
                                        </p:attrNameLst>
                                      </p:cBhvr>
                                      <p:to>
                                        <p:clrVal>
                                          <a:schemeClr val="tx1"/>
                                        </p:clrVal>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3" presetClass="emph" presetSubtype="1" nodeType="clickEffect">
                                  <p:stCondLst>
                                    <p:cond delay="0"/>
                                  </p:stCondLst>
                                  <p:childTnLst>
                                    <p:set>
                                      <p:cBhvr override="childStyle">
                                        <p:cTn id="24" dur="indefinite"/>
                                        <p:tgtEl>
                                          <p:spTgt spid="3">
                                            <p:txEl>
                                              <p:pRg st="3" end="3"/>
                                            </p:txEl>
                                          </p:spTgt>
                                        </p:tgtEl>
                                        <p:attrNameLst>
                                          <p:attrName>style.color</p:attrName>
                                        </p:attrNameLst>
                                      </p:cBhvr>
                                      <p:to>
                                        <p:clrVal>
                                          <a:schemeClr val="tx1"/>
                                        </p:clrVal>
                                      </p:to>
                                    </p:set>
                                  </p:childTnLst>
                                </p:cTn>
                              </p:par>
                            </p:childTnLst>
                          </p:cTn>
                        </p:par>
                      </p:childTnLst>
                    </p:cTn>
                  </p:par>
                  <p:par>
                    <p:cTn id="25" fill="hold">
                      <p:stCondLst>
                        <p:cond delay="indefinite"/>
                      </p:stCondLst>
                      <p:childTnLst>
                        <p:par>
                          <p:cTn id="26" fill="hold">
                            <p:stCondLst>
                              <p:cond delay="0"/>
                            </p:stCondLst>
                            <p:childTnLst>
                              <p:par>
                                <p:cTn id="27" presetID="3" presetClass="emph" presetSubtype="1" nodeType="clickEffect">
                                  <p:stCondLst>
                                    <p:cond delay="0"/>
                                  </p:stCondLst>
                                  <p:childTnLst>
                                    <p:set>
                                      <p:cBhvr override="childStyle">
                                        <p:cTn id="28" dur="indefinite"/>
                                        <p:tgtEl>
                                          <p:spTgt spid="3">
                                            <p:txEl>
                                              <p:pRg st="4" end="4"/>
                                            </p:txEl>
                                          </p:spTgt>
                                        </p:tgtEl>
                                        <p:attrNameLst>
                                          <p:attrName>style.color</p:attrName>
                                        </p:attrNameLst>
                                      </p:cBhvr>
                                      <p:to>
                                        <p:clrVal>
                                          <a:schemeClr val="tx1"/>
                                        </p:clrVal>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3" presetClass="emph" presetSubtype="1" nodeType="clickEffect">
                                  <p:stCondLst>
                                    <p:cond delay="0"/>
                                  </p:stCondLst>
                                  <p:childTnLst>
                                    <p:set>
                                      <p:cBhvr override="childStyle">
                                        <p:cTn id="40" dur="indefinite"/>
                                        <p:tgtEl>
                                          <p:spTgt spid="3">
                                            <p:txEl>
                                              <p:pRg st="6" end="6"/>
                                            </p:txEl>
                                          </p:spTgt>
                                        </p:tgtEl>
                                        <p:attrNameLst>
                                          <p:attrName>style.color</p:attrName>
                                        </p:attrNameLst>
                                      </p:cBhvr>
                                      <p:to>
                                        <p:clrVal>
                                          <a:schemeClr val="tx1"/>
                                        </p:clrVal>
                                      </p:to>
                                    </p:set>
                                  </p:childTnLst>
                                </p:cTn>
                              </p:par>
                            </p:childTnLst>
                          </p:cTn>
                        </p:par>
                      </p:childTnLst>
                    </p:cTn>
                  </p:par>
                  <p:par>
                    <p:cTn id="41" fill="hold">
                      <p:stCondLst>
                        <p:cond delay="indefinite"/>
                      </p:stCondLst>
                      <p:childTnLst>
                        <p:par>
                          <p:cTn id="42" fill="hold">
                            <p:stCondLst>
                              <p:cond delay="0"/>
                            </p:stCondLst>
                            <p:childTnLst>
                              <p:par>
                                <p:cTn id="43" presetID="3" presetClass="emph" presetSubtype="1" nodeType="clickEffect">
                                  <p:stCondLst>
                                    <p:cond delay="0"/>
                                  </p:stCondLst>
                                  <p:childTnLst>
                                    <p:set>
                                      <p:cBhvr override="childStyle">
                                        <p:cTn id="44" dur="indefinite"/>
                                        <p:tgtEl>
                                          <p:spTgt spid="3">
                                            <p:txEl>
                                              <p:pRg st="7" end="7"/>
                                            </p:txEl>
                                          </p:spTgt>
                                        </p:tgtEl>
                                        <p:attrNameLst>
                                          <p:attrName>style.color</p:attrName>
                                        </p:attrNameLst>
                                      </p:cBhvr>
                                      <p:to>
                                        <p:clrVal>
                                          <a:schemeClr val="tx1"/>
                                        </p:clrVal>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2895600" y="4507468"/>
            <a:ext cx="340158" cy="461665"/>
          </a:xfrm>
          <a:prstGeom prst="rect">
            <a:avLst/>
          </a:prstGeom>
          <a:solidFill>
            <a:schemeClr val="bg1"/>
          </a:solidFill>
        </p:spPr>
        <p:txBody>
          <a:bodyPr wrap="none" rtlCol="0">
            <a:spAutoFit/>
          </a:bodyPr>
          <a:lstStyle/>
          <a:p>
            <a:r>
              <a:rPr lang="en-US" sz="2400" b="1" dirty="0" smtClean="0"/>
              <a:t>3</a:t>
            </a:r>
            <a:endParaRPr lang="en-US" sz="2400" b="1" dirty="0"/>
          </a:p>
        </p:txBody>
      </p:sp>
      <p:sp>
        <p:nvSpPr>
          <p:cNvPr id="12" name="TextBox 11"/>
          <p:cNvSpPr txBox="1"/>
          <p:nvPr/>
        </p:nvSpPr>
        <p:spPr>
          <a:xfrm>
            <a:off x="2171700" y="4419600"/>
            <a:ext cx="340158" cy="461665"/>
          </a:xfrm>
          <a:prstGeom prst="rect">
            <a:avLst/>
          </a:prstGeom>
          <a:solidFill>
            <a:schemeClr val="bg1"/>
          </a:solidFill>
        </p:spPr>
        <p:txBody>
          <a:bodyPr wrap="none" rtlCol="0">
            <a:spAutoFit/>
          </a:bodyPr>
          <a:lstStyle/>
          <a:p>
            <a:r>
              <a:rPr lang="en-US" sz="2400" b="1" dirty="0" smtClean="0"/>
              <a:t>2</a:t>
            </a:r>
            <a:endParaRPr lang="en-US" sz="2400" b="1" dirty="0"/>
          </a:p>
        </p:txBody>
      </p:sp>
      <p:grpSp>
        <p:nvGrpSpPr>
          <p:cNvPr id="4" name="Group 3"/>
          <p:cNvGrpSpPr/>
          <p:nvPr/>
        </p:nvGrpSpPr>
        <p:grpSpPr>
          <a:xfrm>
            <a:off x="6248400" y="4495800"/>
            <a:ext cx="1102158" cy="461665"/>
            <a:chOff x="6248400" y="4495800"/>
            <a:chExt cx="1102158" cy="461665"/>
          </a:xfrm>
        </p:grpSpPr>
        <p:sp>
          <p:nvSpPr>
            <p:cNvPr id="24" name="TextBox 23"/>
            <p:cNvSpPr txBox="1"/>
            <p:nvPr/>
          </p:nvSpPr>
          <p:spPr>
            <a:xfrm>
              <a:off x="6248400" y="4495800"/>
              <a:ext cx="340158" cy="461665"/>
            </a:xfrm>
            <a:prstGeom prst="rect">
              <a:avLst/>
            </a:prstGeom>
            <a:solidFill>
              <a:schemeClr val="bg1"/>
            </a:solidFill>
          </p:spPr>
          <p:txBody>
            <a:bodyPr wrap="none" rtlCol="0">
              <a:spAutoFit/>
            </a:bodyPr>
            <a:lstStyle/>
            <a:p>
              <a:r>
                <a:rPr lang="en-US" sz="2400" b="1" dirty="0" smtClean="0"/>
                <a:t>4</a:t>
              </a:r>
              <a:endParaRPr lang="en-US" sz="2400" b="1" dirty="0"/>
            </a:p>
          </p:txBody>
        </p:sp>
        <p:sp>
          <p:nvSpPr>
            <p:cNvPr id="25" name="TextBox 24"/>
            <p:cNvSpPr txBox="1"/>
            <p:nvPr/>
          </p:nvSpPr>
          <p:spPr>
            <a:xfrm>
              <a:off x="7010400" y="4495800"/>
              <a:ext cx="340158" cy="461665"/>
            </a:xfrm>
            <a:prstGeom prst="rect">
              <a:avLst/>
            </a:prstGeom>
            <a:solidFill>
              <a:schemeClr val="bg1"/>
            </a:solidFill>
          </p:spPr>
          <p:txBody>
            <a:bodyPr wrap="none" rtlCol="0">
              <a:spAutoFit/>
            </a:bodyPr>
            <a:lstStyle/>
            <a:p>
              <a:r>
                <a:rPr lang="en-US" sz="2400" b="1" dirty="0" smtClean="0"/>
                <a:t>5</a:t>
              </a:r>
              <a:endParaRPr lang="en-US" sz="2400" b="1" dirty="0"/>
            </a:p>
          </p:txBody>
        </p:sp>
      </p:grpSp>
      <p:sp>
        <p:nvSpPr>
          <p:cNvPr id="8" name="TextBox 7"/>
          <p:cNvSpPr txBox="1"/>
          <p:nvPr/>
        </p:nvSpPr>
        <p:spPr>
          <a:xfrm>
            <a:off x="1752600" y="4267200"/>
            <a:ext cx="340158" cy="461665"/>
          </a:xfrm>
          <a:prstGeom prst="rect">
            <a:avLst/>
          </a:prstGeom>
          <a:solidFill>
            <a:schemeClr val="bg1"/>
          </a:solidFill>
        </p:spPr>
        <p:txBody>
          <a:bodyPr wrap="none" rtlCol="0">
            <a:spAutoFit/>
          </a:bodyPr>
          <a:lstStyle/>
          <a:p>
            <a:r>
              <a:rPr lang="en-US" sz="2400" b="1" dirty="0" smtClean="0"/>
              <a:t>1</a:t>
            </a:r>
            <a:endParaRPr lang="en-US" sz="2400" b="1" dirty="0"/>
          </a:p>
        </p:txBody>
      </p:sp>
      <p:sp>
        <p:nvSpPr>
          <p:cNvPr id="2" name="Title 1"/>
          <p:cNvSpPr>
            <a:spLocks noGrp="1"/>
          </p:cNvSpPr>
          <p:nvPr>
            <p:ph type="title"/>
          </p:nvPr>
        </p:nvSpPr>
        <p:spPr>
          <a:xfrm>
            <a:off x="457200" y="-152400"/>
            <a:ext cx="8229600" cy="914400"/>
          </a:xfrm>
        </p:spPr>
        <p:txBody>
          <a:bodyPr>
            <a:normAutofit/>
          </a:bodyPr>
          <a:lstStyle/>
          <a:p>
            <a:r>
              <a:rPr lang="en-US" dirty="0"/>
              <a:t>What do we fit?</a:t>
            </a:r>
          </a:p>
        </p:txBody>
      </p:sp>
      <p:pic>
        <p:nvPicPr>
          <p:cNvPr id="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64981" r="30875"/>
          <a:stretch/>
        </p:blipFill>
        <p:spPr bwMode="auto">
          <a:xfrm>
            <a:off x="152400" y="618499"/>
            <a:ext cx="8905699" cy="1743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788" y="2814638"/>
            <a:ext cx="8734425" cy="122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a:xfrm flipV="1">
            <a:off x="1981200" y="3962401"/>
            <a:ext cx="360579" cy="53339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2362200" y="3998047"/>
            <a:ext cx="298222" cy="52586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3046894" y="3962401"/>
            <a:ext cx="0" cy="56151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6400800" y="4043363"/>
            <a:ext cx="0" cy="56151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7162800" y="3998047"/>
            <a:ext cx="0" cy="56151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748278" y="5223808"/>
            <a:ext cx="7328922" cy="1253192"/>
          </a:xfrm>
          <a:prstGeom prst="rect">
            <a:avLst/>
          </a:prstGeom>
          <a:noFill/>
        </p:spPr>
        <p:txBody>
          <a:bodyPr wrap="none" rtlCol="0">
            <a:normAutofit fontScale="77500" lnSpcReduction="20000"/>
          </a:bodyPr>
          <a:lstStyle/>
          <a:p>
            <a:r>
              <a:rPr lang="en-US" sz="2400" b="1" dirty="0" smtClean="0">
                <a:solidFill>
                  <a:schemeClr val="bg1">
                    <a:lumMod val="85000"/>
                  </a:schemeClr>
                </a:solidFill>
                <a:cs typeface="Times New Roman" panose="02020603050405020304" pitchFamily="18" charset="0"/>
              </a:rPr>
              <a:t>(1)  </a:t>
            </a:r>
            <a:r>
              <a:rPr lang="en-US" sz="2400" b="1" dirty="0">
                <a:solidFill>
                  <a:schemeClr val="bg1">
                    <a:lumMod val="85000"/>
                  </a:schemeClr>
                </a:solidFill>
                <a:cs typeface="Times New Roman" panose="02020603050405020304" pitchFamily="18" charset="0"/>
              </a:rPr>
              <a:t>N – coordination </a:t>
            </a:r>
            <a:r>
              <a:rPr lang="en-US" sz="2400" b="1" dirty="0" smtClean="0">
                <a:solidFill>
                  <a:schemeClr val="bg1">
                    <a:lumMod val="85000"/>
                  </a:schemeClr>
                </a:solidFill>
                <a:cs typeface="Times New Roman" panose="02020603050405020304" pitchFamily="18" charset="0"/>
              </a:rPr>
              <a:t>number (CN), (4, tetrahedral, 6 octahedral)</a:t>
            </a:r>
          </a:p>
          <a:p>
            <a:r>
              <a:rPr lang="en-US" sz="2400" b="1" dirty="0" smtClean="0">
                <a:solidFill>
                  <a:schemeClr val="bg1">
                    <a:lumMod val="85000"/>
                  </a:schemeClr>
                </a:solidFill>
                <a:cs typeface="Times New Roman" panose="02020603050405020304" pitchFamily="18" charset="0"/>
              </a:rPr>
              <a:t>(2)  S</a:t>
            </a:r>
            <a:r>
              <a:rPr lang="en-US" sz="2400" b="1" baseline="-25000" dirty="0" smtClean="0">
                <a:solidFill>
                  <a:schemeClr val="bg1">
                    <a:lumMod val="85000"/>
                  </a:schemeClr>
                </a:solidFill>
                <a:cs typeface="Times New Roman" panose="02020603050405020304" pitchFamily="18" charset="0"/>
              </a:rPr>
              <a:t>o</a:t>
            </a:r>
            <a:r>
              <a:rPr lang="en-US" sz="2400" b="1" baseline="30000" dirty="0" smtClean="0">
                <a:solidFill>
                  <a:schemeClr val="bg1">
                    <a:lumMod val="85000"/>
                  </a:schemeClr>
                </a:solidFill>
                <a:cs typeface="Times New Roman" panose="02020603050405020304" pitchFamily="18" charset="0"/>
              </a:rPr>
              <a:t>2</a:t>
            </a:r>
            <a:r>
              <a:rPr lang="en-US" sz="2400" b="1" dirty="0">
                <a:solidFill>
                  <a:schemeClr val="bg1">
                    <a:lumMod val="85000"/>
                  </a:schemeClr>
                </a:solidFill>
                <a:cs typeface="Times New Roman" panose="02020603050405020304" pitchFamily="18" charset="0"/>
              </a:rPr>
              <a:t> – Amplitude </a:t>
            </a:r>
            <a:r>
              <a:rPr lang="en-US" sz="2400" b="1" dirty="0" smtClean="0">
                <a:solidFill>
                  <a:schemeClr val="bg1">
                    <a:lumMod val="85000"/>
                  </a:schemeClr>
                </a:solidFill>
                <a:cs typeface="Times New Roman" panose="02020603050405020304" pitchFamily="18" charset="0"/>
              </a:rPr>
              <a:t>reduction factor (“</a:t>
            </a:r>
            <a:r>
              <a:rPr lang="en-US" sz="2400" b="1" dirty="0" err="1" smtClean="0">
                <a:solidFill>
                  <a:schemeClr val="bg1">
                    <a:lumMod val="85000"/>
                  </a:schemeClr>
                </a:solidFill>
                <a:cs typeface="Times New Roman" panose="02020603050405020304" pitchFamily="18" charset="0"/>
              </a:rPr>
              <a:t>es</a:t>
            </a:r>
            <a:r>
              <a:rPr lang="en-US" sz="2400" b="1" dirty="0" smtClean="0">
                <a:solidFill>
                  <a:schemeClr val="bg1">
                    <a:lumMod val="85000"/>
                  </a:schemeClr>
                </a:solidFill>
                <a:cs typeface="Times New Roman" panose="02020603050405020304" pitchFamily="18" charset="0"/>
              </a:rPr>
              <a:t>-oh-</a:t>
            </a:r>
            <a:r>
              <a:rPr lang="en-US" sz="2400" b="1" dirty="0" err="1" smtClean="0">
                <a:solidFill>
                  <a:schemeClr val="bg1">
                    <a:lumMod val="85000"/>
                  </a:schemeClr>
                </a:solidFill>
                <a:cs typeface="Times New Roman" panose="02020603050405020304" pitchFamily="18" charset="0"/>
              </a:rPr>
              <a:t>tu</a:t>
            </a:r>
            <a:r>
              <a:rPr lang="en-US" sz="2400" b="1" dirty="0" smtClean="0">
                <a:solidFill>
                  <a:schemeClr val="bg1">
                    <a:lumMod val="85000"/>
                  </a:schemeClr>
                </a:solidFill>
                <a:cs typeface="Times New Roman" panose="02020603050405020304" pitchFamily="18" charset="0"/>
              </a:rPr>
              <a:t>”)</a:t>
            </a:r>
          </a:p>
          <a:p>
            <a:r>
              <a:rPr lang="en-US" sz="2400" b="1" dirty="0" smtClean="0">
                <a:solidFill>
                  <a:schemeClr val="bg1">
                    <a:lumMod val="85000"/>
                  </a:schemeClr>
                </a:solidFill>
                <a:cs typeface="Times New Roman" panose="02020603050405020304" pitchFamily="18" charset="0"/>
              </a:rPr>
              <a:t>(3)  σ</a:t>
            </a:r>
            <a:r>
              <a:rPr lang="en-US" sz="2400" b="1" baseline="30000" dirty="0" smtClean="0">
                <a:solidFill>
                  <a:schemeClr val="bg1">
                    <a:lumMod val="85000"/>
                  </a:schemeClr>
                </a:solidFill>
                <a:cs typeface="Times New Roman" panose="02020603050405020304" pitchFamily="18" charset="0"/>
              </a:rPr>
              <a:t>2</a:t>
            </a:r>
            <a:r>
              <a:rPr lang="en-US" sz="2400" b="1" dirty="0" smtClean="0">
                <a:solidFill>
                  <a:schemeClr val="bg1">
                    <a:lumMod val="85000"/>
                  </a:schemeClr>
                </a:solidFill>
                <a:cs typeface="Times New Roman" panose="02020603050405020304" pitchFamily="18" charset="0"/>
              </a:rPr>
              <a:t> – the disorder </a:t>
            </a:r>
            <a:r>
              <a:rPr lang="en-US" sz="2400" b="1" dirty="0">
                <a:solidFill>
                  <a:schemeClr val="bg1">
                    <a:lumMod val="85000"/>
                  </a:schemeClr>
                </a:solidFill>
                <a:cs typeface="Times New Roman" panose="02020603050405020304" pitchFamily="18" charset="0"/>
              </a:rPr>
              <a:t>term </a:t>
            </a:r>
            <a:r>
              <a:rPr lang="en-US" sz="2400" b="1" dirty="0" smtClean="0">
                <a:solidFill>
                  <a:schemeClr val="bg1">
                    <a:lumMod val="85000"/>
                  </a:schemeClr>
                </a:solidFill>
                <a:cs typeface="Times New Roman" panose="02020603050405020304" pitchFamily="18" charset="0"/>
              </a:rPr>
              <a:t>(“sigma squared”)</a:t>
            </a:r>
            <a:endParaRPr lang="en-US" sz="2400" b="1" baseline="30000" dirty="0" smtClean="0">
              <a:solidFill>
                <a:schemeClr val="bg1">
                  <a:lumMod val="85000"/>
                </a:schemeClr>
              </a:solidFill>
              <a:cs typeface="Times New Roman" panose="02020603050405020304" pitchFamily="18" charset="0"/>
            </a:endParaRPr>
          </a:p>
          <a:p>
            <a:r>
              <a:rPr lang="en-US" sz="2400" b="1" dirty="0" smtClean="0">
                <a:solidFill>
                  <a:schemeClr val="bg1">
                    <a:lumMod val="85000"/>
                  </a:schemeClr>
                </a:solidFill>
                <a:cs typeface="Times New Roman" panose="02020603050405020304" pitchFamily="18" charset="0"/>
              </a:rPr>
              <a:t>(4)  </a:t>
            </a:r>
            <a:r>
              <a:rPr lang="el-GR" sz="2400" b="1" dirty="0" smtClean="0">
                <a:solidFill>
                  <a:schemeClr val="bg1">
                    <a:lumMod val="85000"/>
                  </a:schemeClr>
                </a:solidFill>
                <a:cs typeface="Times New Roman" panose="02020603050405020304" pitchFamily="18" charset="0"/>
              </a:rPr>
              <a:t>Δ</a:t>
            </a:r>
            <a:r>
              <a:rPr lang="es-CL" sz="2400" b="1" dirty="0" smtClean="0">
                <a:solidFill>
                  <a:schemeClr val="bg1">
                    <a:lumMod val="85000"/>
                  </a:schemeClr>
                </a:solidFill>
                <a:cs typeface="Times New Roman" panose="02020603050405020304" pitchFamily="18" charset="0"/>
              </a:rPr>
              <a:t>E </a:t>
            </a:r>
            <a:r>
              <a:rPr lang="en-US" sz="2400" b="1" dirty="0" smtClean="0">
                <a:solidFill>
                  <a:schemeClr val="bg1">
                    <a:lumMod val="85000"/>
                  </a:schemeClr>
                </a:solidFill>
                <a:cs typeface="Times New Roman" panose="02020603050405020304" pitchFamily="18" charset="0"/>
              </a:rPr>
              <a:t>– the change in energy from theoretical data (“</a:t>
            </a:r>
            <a:r>
              <a:rPr lang="en-US" sz="2400" b="1" dirty="0">
                <a:solidFill>
                  <a:schemeClr val="bg1">
                    <a:lumMod val="85000"/>
                  </a:schemeClr>
                </a:solidFill>
                <a:cs typeface="Times New Roman" panose="02020603050405020304" pitchFamily="18" charset="0"/>
              </a:rPr>
              <a:t>delta </a:t>
            </a:r>
            <a:r>
              <a:rPr lang="en-US" sz="2400" b="1" dirty="0" smtClean="0">
                <a:solidFill>
                  <a:schemeClr val="bg1">
                    <a:lumMod val="85000"/>
                  </a:schemeClr>
                </a:solidFill>
                <a:cs typeface="Times New Roman" panose="02020603050405020304" pitchFamily="18" charset="0"/>
              </a:rPr>
              <a:t>E”)</a:t>
            </a:r>
          </a:p>
          <a:p>
            <a:r>
              <a:rPr lang="en-US" sz="2400" b="1" dirty="0" smtClean="0">
                <a:solidFill>
                  <a:schemeClr val="bg1">
                    <a:lumMod val="85000"/>
                  </a:schemeClr>
                </a:solidFill>
                <a:cs typeface="Times New Roman" panose="02020603050405020304" pitchFamily="18" charset="0"/>
              </a:rPr>
              <a:t>(5)  </a:t>
            </a:r>
            <a:r>
              <a:rPr lang="el-GR" sz="2400" b="1" dirty="0" smtClean="0">
                <a:solidFill>
                  <a:schemeClr val="bg1">
                    <a:lumMod val="85000"/>
                  </a:schemeClr>
                </a:solidFill>
                <a:cs typeface="Times New Roman" panose="02020603050405020304" pitchFamily="18" charset="0"/>
              </a:rPr>
              <a:t>Δ</a:t>
            </a:r>
            <a:r>
              <a:rPr lang="es-CL" sz="2400" b="1" dirty="0" smtClean="0">
                <a:solidFill>
                  <a:schemeClr val="bg1">
                    <a:lumMod val="85000"/>
                  </a:schemeClr>
                </a:solidFill>
                <a:cs typeface="Times New Roman" panose="02020603050405020304" pitchFamily="18" charset="0"/>
              </a:rPr>
              <a:t>R</a:t>
            </a:r>
            <a:r>
              <a:rPr lang="en-US" sz="2400" b="1" dirty="0">
                <a:solidFill>
                  <a:schemeClr val="bg1">
                    <a:lumMod val="85000"/>
                  </a:schemeClr>
                </a:solidFill>
                <a:cs typeface="Times New Roman" panose="02020603050405020304" pitchFamily="18" charset="0"/>
              </a:rPr>
              <a:t> </a:t>
            </a:r>
            <a:r>
              <a:rPr lang="en-US" sz="2400" b="1" dirty="0" smtClean="0">
                <a:solidFill>
                  <a:schemeClr val="bg1">
                    <a:lumMod val="85000"/>
                  </a:schemeClr>
                </a:solidFill>
                <a:cs typeface="Times New Roman" panose="02020603050405020304" pitchFamily="18" charset="0"/>
              </a:rPr>
              <a:t>– the change in interatomic </a:t>
            </a:r>
            <a:r>
              <a:rPr lang="en-US" sz="2400" b="1" dirty="0">
                <a:solidFill>
                  <a:schemeClr val="bg1">
                    <a:lumMod val="85000"/>
                  </a:schemeClr>
                </a:solidFill>
                <a:cs typeface="Times New Roman" panose="02020603050405020304" pitchFamily="18" charset="0"/>
              </a:rPr>
              <a:t>distance </a:t>
            </a:r>
            <a:r>
              <a:rPr lang="en-US" sz="2400" b="1" dirty="0" smtClean="0">
                <a:solidFill>
                  <a:schemeClr val="bg1">
                    <a:lumMod val="85000"/>
                  </a:schemeClr>
                </a:solidFill>
                <a:cs typeface="Times New Roman" panose="02020603050405020304" pitchFamily="18" charset="0"/>
              </a:rPr>
              <a:t>(“</a:t>
            </a:r>
            <a:r>
              <a:rPr lang="en-US" sz="2400" b="1" dirty="0">
                <a:solidFill>
                  <a:schemeClr val="bg1">
                    <a:lumMod val="85000"/>
                  </a:schemeClr>
                </a:solidFill>
                <a:cs typeface="Times New Roman" panose="02020603050405020304" pitchFamily="18" charset="0"/>
              </a:rPr>
              <a:t>delta </a:t>
            </a:r>
            <a:r>
              <a:rPr lang="en-US" sz="2400" b="1" dirty="0" smtClean="0">
                <a:solidFill>
                  <a:schemeClr val="bg1">
                    <a:lumMod val="85000"/>
                  </a:schemeClr>
                </a:solidFill>
                <a:cs typeface="Times New Roman" panose="02020603050405020304" pitchFamily="18" charset="0"/>
              </a:rPr>
              <a:t>R”)</a:t>
            </a:r>
            <a:endParaRPr lang="en-US" sz="2400" b="1" dirty="0">
              <a:solidFill>
                <a:schemeClr val="bg1">
                  <a:lumMod val="85000"/>
                </a:schemeClr>
              </a:solidFill>
              <a:cs typeface="Times New Roman" panose="02020603050405020304" pitchFamily="18" charset="0"/>
            </a:endParaRPr>
          </a:p>
        </p:txBody>
      </p:sp>
    </p:spTree>
    <p:extLst>
      <p:ext uri="{BB962C8B-B14F-4D97-AF65-F5344CB8AC3E}">
        <p14:creationId xmlns:p14="http://schemas.microsoft.com/office/powerpoint/2010/main" val="1934829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1" nodeType="clickEffect">
                                  <p:stCondLst>
                                    <p:cond delay="0"/>
                                  </p:stCondLst>
                                  <p:childTnLst>
                                    <p:set>
                                      <p:cBhvr override="childStyle">
                                        <p:cTn id="6" dur="indefinite"/>
                                        <p:tgtEl>
                                          <p:spTgt spid="3">
                                            <p:txEl>
                                              <p:pRg st="0" end="0"/>
                                            </p:txEl>
                                          </p:spTgt>
                                        </p:tgtEl>
                                        <p:attrNameLst>
                                          <p:attrName>style.color</p:attrName>
                                        </p:attrNameLst>
                                      </p:cBhvr>
                                      <p:to>
                                        <p:clrVal>
                                          <a:schemeClr val="tx1"/>
                                        </p:clrVal>
                                      </p:to>
                                    </p:set>
                                  </p:childTnLst>
                                </p:cTn>
                              </p:par>
                            </p:childTnLst>
                          </p:cTn>
                        </p:par>
                      </p:childTnLst>
                    </p:cTn>
                  </p:par>
                  <p:par>
                    <p:cTn id="7" fill="hold">
                      <p:stCondLst>
                        <p:cond delay="indefinite"/>
                      </p:stCondLst>
                      <p:childTnLst>
                        <p:par>
                          <p:cTn id="8" fill="hold">
                            <p:stCondLst>
                              <p:cond delay="0"/>
                            </p:stCondLst>
                            <p:childTnLst>
                              <p:par>
                                <p:cTn id="9" presetID="3" presetClass="emph" presetSubtype="1" nodeType="clickEffect">
                                  <p:stCondLst>
                                    <p:cond delay="0"/>
                                  </p:stCondLst>
                                  <p:childTnLst>
                                    <p:set>
                                      <p:cBhvr override="childStyle">
                                        <p:cTn id="10" dur="indefinite"/>
                                        <p:tgtEl>
                                          <p:spTgt spid="3">
                                            <p:txEl>
                                              <p:pRg st="1" end="1"/>
                                            </p:txEl>
                                          </p:spTgt>
                                        </p:tgtEl>
                                        <p:attrNameLst>
                                          <p:attrName>style.color</p:attrName>
                                        </p:attrNameLst>
                                      </p:cBhvr>
                                      <p:to>
                                        <p:clrVal>
                                          <a:schemeClr val="tx1"/>
                                        </p:clrVal>
                                      </p:to>
                                    </p:set>
                                  </p:childTnLst>
                                </p:cTn>
                              </p:par>
                            </p:childTnLst>
                          </p:cTn>
                        </p:par>
                      </p:childTnLst>
                    </p:cTn>
                  </p:par>
                  <p:par>
                    <p:cTn id="11" fill="hold">
                      <p:stCondLst>
                        <p:cond delay="indefinite"/>
                      </p:stCondLst>
                      <p:childTnLst>
                        <p:par>
                          <p:cTn id="12" fill="hold">
                            <p:stCondLst>
                              <p:cond delay="0"/>
                            </p:stCondLst>
                            <p:childTnLst>
                              <p:par>
                                <p:cTn id="13" presetID="3" presetClass="emph" presetSubtype="1" nodeType="clickEffect">
                                  <p:stCondLst>
                                    <p:cond delay="0"/>
                                  </p:stCondLst>
                                  <p:childTnLst>
                                    <p:set>
                                      <p:cBhvr override="childStyle">
                                        <p:cTn id="14" dur="indefinite"/>
                                        <p:tgtEl>
                                          <p:spTgt spid="3">
                                            <p:txEl>
                                              <p:pRg st="2" end="2"/>
                                            </p:txEl>
                                          </p:spTgt>
                                        </p:tgtEl>
                                        <p:attrNameLst>
                                          <p:attrName>style.color</p:attrName>
                                        </p:attrNameLst>
                                      </p:cBhvr>
                                      <p:to>
                                        <p:clrVal>
                                          <a:schemeClr val="tx1"/>
                                        </p:clrVal>
                                      </p:to>
                                    </p:set>
                                  </p:childTnLst>
                                </p:cTn>
                              </p:par>
                            </p:childTnLst>
                          </p:cTn>
                        </p:par>
                      </p:childTnLst>
                    </p:cTn>
                  </p:par>
                  <p:par>
                    <p:cTn id="15" fill="hold">
                      <p:stCondLst>
                        <p:cond delay="indefinite"/>
                      </p:stCondLst>
                      <p:childTnLst>
                        <p:par>
                          <p:cTn id="16" fill="hold">
                            <p:stCondLst>
                              <p:cond delay="0"/>
                            </p:stCondLst>
                            <p:childTnLst>
                              <p:par>
                                <p:cTn id="17" presetID="3" presetClass="emph" presetSubtype="1" nodeType="clickEffect">
                                  <p:stCondLst>
                                    <p:cond delay="0"/>
                                  </p:stCondLst>
                                  <p:childTnLst>
                                    <p:set>
                                      <p:cBhvr override="childStyle">
                                        <p:cTn id="18" dur="indefinite"/>
                                        <p:tgtEl>
                                          <p:spTgt spid="3">
                                            <p:txEl>
                                              <p:pRg st="3" end="3"/>
                                            </p:txEl>
                                          </p:spTgt>
                                        </p:tgtEl>
                                        <p:attrNameLst>
                                          <p:attrName>style.color</p:attrName>
                                        </p:attrNameLst>
                                      </p:cBhvr>
                                      <p:to>
                                        <p:clrVal>
                                          <a:schemeClr val="tx1"/>
                                        </p:clrVal>
                                      </p:to>
                                    </p:set>
                                  </p:childTnLst>
                                </p:cTn>
                              </p:par>
                            </p:childTnLst>
                          </p:cTn>
                        </p:par>
                      </p:childTnLst>
                    </p:cTn>
                  </p:par>
                  <p:par>
                    <p:cTn id="19" fill="hold">
                      <p:stCondLst>
                        <p:cond delay="indefinite"/>
                      </p:stCondLst>
                      <p:childTnLst>
                        <p:par>
                          <p:cTn id="20" fill="hold">
                            <p:stCondLst>
                              <p:cond delay="0"/>
                            </p:stCondLst>
                            <p:childTnLst>
                              <p:par>
                                <p:cTn id="21" presetID="3" presetClass="emph" presetSubtype="1" nodeType="clickEffect">
                                  <p:stCondLst>
                                    <p:cond delay="0"/>
                                  </p:stCondLst>
                                  <p:childTnLst>
                                    <p:set>
                                      <p:cBhvr override="childStyle">
                                        <p:cTn id="22" dur="indefinite"/>
                                        <p:tgtEl>
                                          <p:spTgt spid="3">
                                            <p:txEl>
                                              <p:pRg st="4" end="4"/>
                                            </p:txEl>
                                          </p:spTgt>
                                        </p:tgtEl>
                                        <p:attrNameLst>
                                          <p:attrName>style.color</p:attrName>
                                        </p:attrNameLst>
                                      </p:cBhvr>
                                      <p:to>
                                        <p:clrVal>
                                          <a:schemeClr val="tx1"/>
                                        </p:clrVal>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0"/>
            <a:ext cx="8229600" cy="13716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5" name="Title 4"/>
          <p:cNvSpPr>
            <a:spLocks noGrp="1"/>
          </p:cNvSpPr>
          <p:nvPr>
            <p:ph type="title"/>
          </p:nvPr>
        </p:nvSpPr>
        <p:spPr>
          <a:xfrm>
            <a:off x="457200" y="76200"/>
            <a:ext cx="8229600" cy="1143000"/>
          </a:xfrm>
        </p:spPr>
        <p:txBody>
          <a:bodyPr>
            <a:noAutofit/>
          </a:bodyPr>
          <a:lstStyle/>
          <a:p>
            <a:r>
              <a:rPr lang="en-US" dirty="0" smtClean="0"/>
              <a:t>What do we fit?</a:t>
            </a:r>
            <a:br>
              <a:rPr lang="en-US" dirty="0" smtClean="0"/>
            </a:br>
            <a:r>
              <a:rPr lang="en-US" dirty="0" smtClean="0"/>
              <a:t>N - coordination number (CN)</a:t>
            </a:r>
            <a:endParaRPr lang="en-US" dirty="0"/>
          </a:p>
        </p:txBody>
      </p:sp>
      <p:sp>
        <p:nvSpPr>
          <p:cNvPr id="6" name="Content Placeholder 5"/>
          <p:cNvSpPr>
            <a:spLocks noGrp="1"/>
          </p:cNvSpPr>
          <p:nvPr>
            <p:ph idx="1"/>
          </p:nvPr>
        </p:nvSpPr>
        <p:spPr>
          <a:xfrm>
            <a:off x="762000" y="1905000"/>
            <a:ext cx="7239000" cy="4343400"/>
          </a:xfrm>
        </p:spPr>
        <p:txBody>
          <a:bodyPr>
            <a:normAutofit fontScale="70000" lnSpcReduction="20000"/>
          </a:bodyPr>
          <a:lstStyle/>
          <a:p>
            <a:r>
              <a:rPr lang="en-US" dirty="0" smtClean="0"/>
              <a:t>Degeneracy (the number of equal path lengths)</a:t>
            </a:r>
          </a:p>
          <a:p>
            <a:pPr lvl="1"/>
            <a:r>
              <a:rPr lang="en-US" dirty="0" smtClean="0">
                <a:solidFill>
                  <a:schemeClr val="bg1">
                    <a:lumMod val="85000"/>
                  </a:schemeClr>
                </a:solidFill>
              </a:rPr>
              <a:t>For tetrahedrally coordinated atoms (arsenate, </a:t>
            </a:r>
            <a:r>
              <a:rPr lang="en-US" dirty="0" err="1" smtClean="0">
                <a:solidFill>
                  <a:schemeClr val="bg1">
                    <a:lumMod val="85000"/>
                  </a:schemeClr>
                </a:solidFill>
              </a:rPr>
              <a:t>arsenite</a:t>
            </a:r>
            <a:r>
              <a:rPr lang="en-US" dirty="0" smtClean="0">
                <a:solidFill>
                  <a:schemeClr val="bg1">
                    <a:lumMod val="85000"/>
                  </a:schemeClr>
                </a:solidFill>
              </a:rPr>
              <a:t>, phosphate), CN=4</a:t>
            </a:r>
          </a:p>
          <a:p>
            <a:pPr lvl="1"/>
            <a:r>
              <a:rPr lang="en-US" dirty="0" smtClean="0">
                <a:solidFill>
                  <a:schemeClr val="bg1">
                    <a:lumMod val="85000"/>
                  </a:schemeClr>
                </a:solidFill>
              </a:rPr>
              <a:t>For octahedrally coordinated atoms (hydroxide sheets, many aqueous metal ions), CN=6</a:t>
            </a:r>
          </a:p>
          <a:p>
            <a:r>
              <a:rPr lang="en-US" dirty="0" smtClean="0"/>
              <a:t>Typical values – never negative, generally less than 8 for oxides for single scattering</a:t>
            </a:r>
          </a:p>
          <a:p>
            <a:r>
              <a:rPr lang="en-US" dirty="0" smtClean="0"/>
              <a:t>When fitting a “standard” this value can be constrained to equal the CN of the model to determine S</a:t>
            </a:r>
            <a:r>
              <a:rPr lang="en-US" baseline="-25000" dirty="0" smtClean="0"/>
              <a:t>o</a:t>
            </a:r>
            <a:r>
              <a:rPr lang="en-US" baseline="30000" dirty="0" smtClean="0"/>
              <a:t>2</a:t>
            </a:r>
          </a:p>
          <a:p>
            <a:r>
              <a:rPr lang="en-US" dirty="0" smtClean="0"/>
              <a:t>Generally for the first shell, we have a good idea if it is 4 or close to 6 (tetrahedral or octahedral)</a:t>
            </a:r>
          </a:p>
          <a:p>
            <a:pPr lvl="1"/>
            <a:r>
              <a:rPr lang="en-US" dirty="0" smtClean="0">
                <a:solidFill>
                  <a:schemeClr val="bg1">
                    <a:lumMod val="85000"/>
                  </a:schemeClr>
                </a:solidFill>
              </a:rPr>
              <a:t>For the second shell, It is guessed when fitting an unknown CN (e.g., sorption sample or precipitate)</a:t>
            </a:r>
          </a:p>
        </p:txBody>
      </p:sp>
    </p:spTree>
    <p:extLst>
      <p:ext uri="{BB962C8B-B14F-4D97-AF65-F5344CB8AC3E}">
        <p14:creationId xmlns:p14="http://schemas.microsoft.com/office/powerpoint/2010/main" val="2391545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mph" presetSubtype="1" nodeType="clickEffect">
                                  <p:stCondLst>
                                    <p:cond delay="0"/>
                                  </p:stCondLst>
                                  <p:childTnLst>
                                    <p:set>
                                      <p:cBhvr override="childStyle">
                                        <p:cTn id="14" dur="indefinite"/>
                                        <p:tgtEl>
                                          <p:spTgt spid="6">
                                            <p:txEl>
                                              <p:pRg st="1" end="1"/>
                                            </p:txEl>
                                          </p:spTgt>
                                        </p:tgtEl>
                                        <p:attrNameLst>
                                          <p:attrName>style.color</p:attrName>
                                        </p:attrNameLst>
                                      </p:cBhvr>
                                      <p:to>
                                        <p:clrVal>
                                          <a:schemeClr val="tx1"/>
                                        </p:clrVal>
                                      </p:to>
                                    </p:set>
                                  </p:childTnLst>
                                </p:cTn>
                              </p:par>
                            </p:childTnLst>
                          </p:cTn>
                        </p:par>
                      </p:childTnLst>
                    </p:cTn>
                  </p:par>
                  <p:par>
                    <p:cTn id="15" fill="hold">
                      <p:stCondLst>
                        <p:cond delay="indefinite"/>
                      </p:stCondLst>
                      <p:childTnLst>
                        <p:par>
                          <p:cTn id="16" fill="hold">
                            <p:stCondLst>
                              <p:cond delay="0"/>
                            </p:stCondLst>
                            <p:childTnLst>
                              <p:par>
                                <p:cTn id="17" presetID="3" presetClass="emph" presetSubtype="1" nodeType="clickEffect">
                                  <p:stCondLst>
                                    <p:cond delay="0"/>
                                  </p:stCondLst>
                                  <p:childTnLst>
                                    <p:set>
                                      <p:cBhvr override="childStyle">
                                        <p:cTn id="18" dur="indefinite"/>
                                        <p:tgtEl>
                                          <p:spTgt spid="6">
                                            <p:txEl>
                                              <p:pRg st="2" end="2"/>
                                            </p:txEl>
                                          </p:spTgt>
                                        </p:tgtEl>
                                        <p:attrNameLst>
                                          <p:attrName>style.color</p:attrName>
                                        </p:attrNameLst>
                                      </p:cBhvr>
                                      <p:to>
                                        <p:clrVal>
                                          <a:schemeClr val="tx1"/>
                                        </p:clrVal>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3" presetClass="emph" presetSubtype="1" nodeType="clickEffect">
                                  <p:stCondLst>
                                    <p:cond delay="0"/>
                                  </p:stCondLst>
                                  <p:childTnLst>
                                    <p:set>
                                      <p:cBhvr override="childStyle">
                                        <p:cTn id="36" dur="indefinite"/>
                                        <p:tgtEl>
                                          <p:spTgt spid="6">
                                            <p:txEl>
                                              <p:pRg st="6" end="6"/>
                                            </p:txEl>
                                          </p:spTgt>
                                        </p:tgtEl>
                                        <p:attrNameLst>
                                          <p:attrName>style.color</p:attrName>
                                        </p:attrNameLst>
                                      </p:cBhvr>
                                      <p:to>
                                        <p:clrVal>
                                          <a:schemeClr val="tx1"/>
                                        </p:clrVal>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4800600"/>
            <a:ext cx="1905000" cy="1781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52400" y="5582299"/>
            <a:ext cx="2055243" cy="369332"/>
          </a:xfrm>
          <a:prstGeom prst="rect">
            <a:avLst/>
          </a:prstGeom>
          <a:noFill/>
        </p:spPr>
        <p:txBody>
          <a:bodyPr wrap="none" rtlCol="0">
            <a:spAutoFit/>
          </a:bodyPr>
          <a:lstStyle/>
          <a:p>
            <a:r>
              <a:rPr lang="en-US" dirty="0" smtClean="0"/>
              <a:t>Arsenic tetrahedron</a:t>
            </a:r>
            <a:endParaRPr lang="en-US" dirty="0"/>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574233"/>
            <a:ext cx="3657600" cy="2531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descr="D:\Usuarios\Mateo\McGill\presentations\images_for_presentations\gsoil\tetrahedra_octahedra_gsoil.wordpress.co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1830398"/>
            <a:ext cx="3657600" cy="2665402"/>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4"/>
          <p:cNvSpPr txBox="1">
            <a:spLocks/>
          </p:cNvSpPr>
          <p:nvPr/>
        </p:nvSpPr>
        <p:spPr>
          <a:xfrm>
            <a:off x="457200" y="-76200"/>
            <a:ext cx="82296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What do we fit?</a:t>
            </a:r>
            <a:br>
              <a:rPr lang="en-US" dirty="0" smtClean="0"/>
            </a:br>
            <a:r>
              <a:rPr lang="en-US" dirty="0"/>
              <a:t>N - coordination number (CN</a:t>
            </a:r>
            <a:r>
              <a:rPr lang="en-US" dirty="0" smtClean="0"/>
              <a:t>)</a:t>
            </a:r>
            <a:endParaRPr lang="en-US" dirty="0"/>
          </a:p>
        </p:txBody>
      </p:sp>
    </p:spTree>
    <p:extLst>
      <p:ext uri="{BB962C8B-B14F-4D97-AF65-F5344CB8AC3E}">
        <p14:creationId xmlns:p14="http://schemas.microsoft.com/office/powerpoint/2010/main" val="2494455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447800"/>
            <a:ext cx="7924800" cy="4114800"/>
          </a:xfrm>
        </p:spPr>
        <p:txBody>
          <a:bodyPr>
            <a:normAutofit fontScale="55000" lnSpcReduction="20000"/>
          </a:bodyPr>
          <a:lstStyle/>
          <a:p>
            <a:r>
              <a:rPr lang="en-US" dirty="0" smtClean="0"/>
              <a:t>Accounts </a:t>
            </a:r>
            <a:r>
              <a:rPr lang="en-US" dirty="0"/>
              <a:t>for the slight relaxation of the remaining electrons in the presence of the core hole vacated by the photoelectron</a:t>
            </a:r>
          </a:p>
          <a:p>
            <a:r>
              <a:rPr lang="en-US" dirty="0" smtClean="0"/>
              <a:t>Is </a:t>
            </a:r>
            <a:r>
              <a:rPr lang="en-US" dirty="0"/>
              <a:t>different for different elements, but the value is generally transferable between different species from the same element and the same edge (chemically transferable)</a:t>
            </a:r>
          </a:p>
          <a:p>
            <a:r>
              <a:rPr lang="en-US" dirty="0" smtClean="0"/>
              <a:t>Acceptable values</a:t>
            </a:r>
          </a:p>
          <a:p>
            <a:pPr lvl="1"/>
            <a:r>
              <a:rPr lang="en-US" dirty="0" smtClean="0"/>
              <a:t>Should be “a bit less than 1”</a:t>
            </a:r>
          </a:p>
          <a:p>
            <a:pPr lvl="1"/>
            <a:r>
              <a:rPr lang="en-US" dirty="0" smtClean="0"/>
              <a:t>0.7 to 1.05 are reasonable, normal values commonly seen between 0.8 an 1</a:t>
            </a:r>
          </a:p>
          <a:p>
            <a:r>
              <a:rPr lang="en-US" dirty="0" smtClean="0"/>
              <a:t>Constraint: it should be the </a:t>
            </a:r>
            <a:r>
              <a:rPr lang="en-US" b="1" dirty="0" smtClean="0"/>
              <a:t>same</a:t>
            </a:r>
            <a:r>
              <a:rPr lang="en-US" dirty="0" smtClean="0"/>
              <a:t> value for every scattering path (all paths use the same value)</a:t>
            </a:r>
          </a:p>
          <a:p>
            <a:r>
              <a:rPr lang="en-US" dirty="0" smtClean="0"/>
              <a:t>Can be determined from the fit of a “standard” (e.g., well defined mineral or aqueous ion)</a:t>
            </a:r>
          </a:p>
          <a:p>
            <a:r>
              <a:rPr lang="en-US" dirty="0" smtClean="0"/>
              <a:t>Can be fixed to 0.9 but you </a:t>
            </a:r>
            <a:r>
              <a:rPr lang="en-US" b="1" i="1" dirty="0" smtClean="0"/>
              <a:t>must</a:t>
            </a:r>
            <a:r>
              <a:rPr lang="en-US" dirty="0" smtClean="0"/>
              <a:t> account for the added uncertainty to the CN (see how to do this in Calvin, 2013)</a:t>
            </a:r>
          </a:p>
          <a:p>
            <a:endParaRPr lang="en-US" dirty="0" smtClean="0"/>
          </a:p>
          <a:p>
            <a:r>
              <a:rPr lang="en-US" dirty="0" smtClean="0"/>
              <a:t>Directly correlated to CN!</a:t>
            </a:r>
          </a:p>
        </p:txBody>
      </p:sp>
      <p:sp>
        <p:nvSpPr>
          <p:cNvPr id="9" name="Title 1"/>
          <p:cNvSpPr txBox="1">
            <a:spLocks/>
          </p:cNvSpPr>
          <p:nvPr/>
        </p:nvSpPr>
        <p:spPr>
          <a:xfrm>
            <a:off x="457200" y="0"/>
            <a:ext cx="8229600" cy="1371600"/>
          </a:xfrm>
          <a:prstGeom prst="rect">
            <a:avLst/>
          </a:prstGeom>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What do we fit?</a:t>
            </a:r>
          </a:p>
          <a:p>
            <a:r>
              <a:rPr lang="en-US" dirty="0" smtClean="0">
                <a:cs typeface="Times New Roman" panose="02020603050405020304" pitchFamily="18" charset="0"/>
              </a:rPr>
              <a:t>S</a:t>
            </a:r>
            <a:r>
              <a:rPr lang="en-US" baseline="-25000" dirty="0">
                <a:cs typeface="Times New Roman" panose="02020603050405020304" pitchFamily="18" charset="0"/>
              </a:rPr>
              <a:t>o</a:t>
            </a:r>
            <a:r>
              <a:rPr lang="en-US" baseline="30000" dirty="0" smtClean="0">
                <a:cs typeface="Times New Roman" panose="02020603050405020304" pitchFamily="18" charset="0"/>
              </a:rPr>
              <a:t>2</a:t>
            </a:r>
            <a:r>
              <a:rPr lang="en-US" dirty="0" smtClean="0">
                <a:cs typeface="Times New Roman" panose="02020603050405020304" pitchFamily="18" charset="0"/>
              </a:rPr>
              <a:t> </a:t>
            </a:r>
            <a:r>
              <a:rPr lang="en-US" dirty="0">
                <a:cs typeface="Times New Roman" panose="02020603050405020304" pitchFamily="18" charset="0"/>
              </a:rPr>
              <a:t>- Amplitude reduction factor</a:t>
            </a:r>
            <a:endParaRPr lang="en-US" dirty="0"/>
          </a:p>
        </p:txBody>
      </p:sp>
      <p:grpSp>
        <p:nvGrpSpPr>
          <p:cNvPr id="12" name="Group 11"/>
          <p:cNvGrpSpPr/>
          <p:nvPr/>
        </p:nvGrpSpPr>
        <p:grpSpPr>
          <a:xfrm>
            <a:off x="3352800" y="5222269"/>
            <a:ext cx="5638800" cy="1559531"/>
            <a:chOff x="3526134" y="5381496"/>
            <a:chExt cx="5465466" cy="1400304"/>
          </a:xfrm>
        </p:grpSpPr>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64981" r="30875"/>
            <a:stretch/>
          </p:blipFill>
          <p:spPr bwMode="auto">
            <a:xfrm>
              <a:off x="3840387" y="5773213"/>
              <a:ext cx="5151213" cy="1008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4648200" y="5867399"/>
              <a:ext cx="838200" cy="59161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rot="979527">
              <a:off x="3526134" y="5381496"/>
              <a:ext cx="1189168" cy="392192"/>
            </a:xfrm>
            <a:custGeom>
              <a:avLst/>
              <a:gdLst>
                <a:gd name="connsiteX0" fmla="*/ 0 w 882503"/>
                <a:gd name="connsiteY0" fmla="*/ 45595 h 120023"/>
                <a:gd name="connsiteX1" fmla="*/ 552893 w 882503"/>
                <a:gd name="connsiteY1" fmla="*/ 3065 h 120023"/>
                <a:gd name="connsiteX2" fmla="*/ 882503 w 882503"/>
                <a:gd name="connsiteY2" fmla="*/ 120023 h 120023"/>
              </a:gdLst>
              <a:ahLst/>
              <a:cxnLst>
                <a:cxn ang="0">
                  <a:pos x="connsiteX0" y="connsiteY0"/>
                </a:cxn>
                <a:cxn ang="0">
                  <a:pos x="connsiteX1" y="connsiteY1"/>
                </a:cxn>
                <a:cxn ang="0">
                  <a:pos x="connsiteX2" y="connsiteY2"/>
                </a:cxn>
              </a:cxnLst>
              <a:rect l="l" t="t" r="r" b="b"/>
              <a:pathLst>
                <a:path w="882503" h="120023">
                  <a:moveTo>
                    <a:pt x="0" y="45595"/>
                  </a:moveTo>
                  <a:cubicBezTo>
                    <a:pt x="202904" y="18127"/>
                    <a:pt x="405809" y="-9340"/>
                    <a:pt x="552893" y="3065"/>
                  </a:cubicBezTo>
                  <a:cubicBezTo>
                    <a:pt x="699977" y="15470"/>
                    <a:pt x="791240" y="67746"/>
                    <a:pt x="882503" y="120023"/>
                  </a:cubicBezTo>
                </a:path>
              </a:pathLst>
            </a:custGeom>
            <a:noFill/>
            <a:ln w="38100">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53640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9" end="9"/>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0"/>
            <a:ext cx="8229600" cy="1371600"/>
          </a:xfrm>
          <a:prstGeom prst="rect">
            <a:avLst/>
          </a:prstGeom>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What do we fit?</a:t>
            </a:r>
          </a:p>
          <a:p>
            <a:r>
              <a:rPr lang="en-US" dirty="0">
                <a:cs typeface="Times New Roman" panose="02020603050405020304" pitchFamily="18" charset="0"/>
              </a:rPr>
              <a:t>σ</a:t>
            </a:r>
            <a:r>
              <a:rPr lang="en-US" baseline="30000" dirty="0">
                <a:cs typeface="Times New Roman" panose="02020603050405020304" pitchFamily="18" charset="0"/>
              </a:rPr>
              <a:t>2</a:t>
            </a:r>
            <a:r>
              <a:rPr lang="en-US" dirty="0">
                <a:cs typeface="Times New Roman" panose="02020603050405020304" pitchFamily="18" charset="0"/>
              </a:rPr>
              <a:t> - Sigma </a:t>
            </a:r>
            <a:r>
              <a:rPr lang="en-US" dirty="0" smtClean="0">
                <a:cs typeface="Times New Roman" panose="02020603050405020304" pitchFamily="18" charset="0"/>
              </a:rPr>
              <a:t>squared, </a:t>
            </a:r>
            <a:r>
              <a:rPr lang="en-US" dirty="0"/>
              <a:t>MSRD</a:t>
            </a:r>
          </a:p>
        </p:txBody>
      </p:sp>
      <p:sp>
        <p:nvSpPr>
          <p:cNvPr id="6" name="Content Placeholder 5"/>
          <p:cNvSpPr>
            <a:spLocks noGrp="1"/>
          </p:cNvSpPr>
          <p:nvPr>
            <p:ph idx="1"/>
          </p:nvPr>
        </p:nvSpPr>
        <p:spPr>
          <a:xfrm>
            <a:off x="414378" y="1523999"/>
            <a:ext cx="7129422" cy="1600201"/>
          </a:xfrm>
        </p:spPr>
        <p:txBody>
          <a:bodyPr>
            <a:normAutofit fontScale="55000" lnSpcReduction="20000"/>
          </a:bodyPr>
          <a:lstStyle/>
          <a:p>
            <a:r>
              <a:rPr lang="en-US" dirty="0" smtClean="0"/>
              <a:t>the Mean Square Relative Displacement (MSRD)</a:t>
            </a:r>
          </a:p>
          <a:p>
            <a:pPr lvl="1"/>
            <a:r>
              <a:rPr lang="en-US" dirty="0" smtClean="0"/>
              <a:t>aka Debye-Waller factor</a:t>
            </a:r>
          </a:p>
          <a:p>
            <a:r>
              <a:rPr lang="en-US" dirty="0" smtClean="0"/>
              <a:t>It is the variance in the half path length</a:t>
            </a:r>
          </a:p>
          <a:p>
            <a:pPr lvl="1"/>
            <a:r>
              <a:rPr lang="en-US" dirty="0" smtClean="0"/>
              <a:t>the square of the standard deviation of the half path length</a:t>
            </a:r>
          </a:p>
          <a:p>
            <a:r>
              <a:rPr lang="en-US" dirty="0" smtClean="0"/>
              <a:t>Static and or thermal disorder term</a:t>
            </a:r>
          </a:p>
          <a:p>
            <a:pPr lvl="1"/>
            <a:r>
              <a:rPr lang="en-US" dirty="0" smtClean="0"/>
              <a:t>a measure of these kinds of disorder</a:t>
            </a:r>
          </a:p>
          <a:p>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4061817"/>
            <a:ext cx="2176422" cy="2638425"/>
          </a:xfrm>
          <a:prstGeom prst="rect">
            <a:avLst/>
          </a:prstGeom>
        </p:spPr>
      </p:pic>
      <p:sp>
        <p:nvSpPr>
          <p:cNvPr id="3" name="TextBox 2"/>
          <p:cNvSpPr txBox="1"/>
          <p:nvPr/>
        </p:nvSpPr>
        <p:spPr>
          <a:xfrm>
            <a:off x="1295400" y="6333530"/>
            <a:ext cx="2199064" cy="338554"/>
          </a:xfrm>
          <a:prstGeom prst="rect">
            <a:avLst/>
          </a:prstGeom>
          <a:noFill/>
        </p:spPr>
        <p:txBody>
          <a:bodyPr wrap="none" rtlCol="0">
            <a:spAutoFit/>
          </a:bodyPr>
          <a:lstStyle/>
          <a:p>
            <a:r>
              <a:rPr lang="en-US" sz="1600" dirty="0" smtClean="0"/>
              <a:t>oxygen  	   manganese</a:t>
            </a:r>
            <a:endParaRPr lang="en-US" sz="1600" dirty="0"/>
          </a:p>
        </p:txBody>
      </p:sp>
      <p:sp>
        <p:nvSpPr>
          <p:cNvPr id="7" name="Rectangle 6"/>
          <p:cNvSpPr/>
          <p:nvPr/>
        </p:nvSpPr>
        <p:spPr>
          <a:xfrm>
            <a:off x="1480532" y="3733800"/>
            <a:ext cx="1828800" cy="369332"/>
          </a:xfrm>
          <a:prstGeom prst="rect">
            <a:avLst/>
          </a:prstGeom>
        </p:spPr>
        <p:txBody>
          <a:bodyPr wrap="square">
            <a:spAutoFit/>
          </a:bodyPr>
          <a:lstStyle/>
          <a:p>
            <a:r>
              <a:rPr lang="en-US" dirty="0" smtClean="0"/>
              <a:t>STATIC DISORDER</a:t>
            </a:r>
            <a:endParaRPr lang="en-US" dirty="0"/>
          </a:p>
        </p:txBody>
      </p:sp>
      <p:cxnSp>
        <p:nvCxnSpPr>
          <p:cNvPr id="9" name="Straight Arrow Connector 8"/>
          <p:cNvCxnSpPr/>
          <p:nvPr/>
        </p:nvCxnSpPr>
        <p:spPr>
          <a:xfrm flipV="1">
            <a:off x="2459811" y="4504730"/>
            <a:ext cx="740589" cy="533400"/>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697811" y="5038130"/>
            <a:ext cx="740589" cy="533400"/>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rot="19588674">
            <a:off x="2445567" y="4505648"/>
            <a:ext cx="655949" cy="307777"/>
          </a:xfrm>
          <a:prstGeom prst="rect">
            <a:avLst/>
          </a:prstGeom>
        </p:spPr>
        <p:txBody>
          <a:bodyPr wrap="none">
            <a:spAutoFit/>
          </a:bodyPr>
          <a:lstStyle/>
          <a:p>
            <a:r>
              <a:rPr lang="en-US" sz="1400" b="1" dirty="0" smtClean="0">
                <a:ln>
                  <a:solidFill>
                    <a:sysClr val="windowText" lastClr="000000"/>
                  </a:solidFill>
                </a:ln>
                <a:solidFill>
                  <a:srgbClr val="FF0000"/>
                </a:solidFill>
              </a:rPr>
              <a:t>1.97 Å</a:t>
            </a:r>
            <a:endParaRPr lang="en-US" sz="1400" b="1" dirty="0">
              <a:ln>
                <a:solidFill>
                  <a:sysClr val="windowText" lastClr="000000"/>
                </a:solidFill>
              </a:ln>
              <a:solidFill>
                <a:srgbClr val="FF0000"/>
              </a:solidFill>
            </a:endParaRPr>
          </a:p>
        </p:txBody>
      </p:sp>
      <p:sp>
        <p:nvSpPr>
          <p:cNvPr id="13" name="Rectangle 12"/>
          <p:cNvSpPr/>
          <p:nvPr/>
        </p:nvSpPr>
        <p:spPr>
          <a:xfrm rot="19588674">
            <a:off x="1706836" y="5032022"/>
            <a:ext cx="655949" cy="307777"/>
          </a:xfrm>
          <a:prstGeom prst="rect">
            <a:avLst/>
          </a:prstGeom>
        </p:spPr>
        <p:txBody>
          <a:bodyPr wrap="none">
            <a:spAutoFit/>
          </a:bodyPr>
          <a:lstStyle/>
          <a:p>
            <a:r>
              <a:rPr lang="en-US" sz="1400" b="1" dirty="0" smtClean="0">
                <a:ln>
                  <a:solidFill>
                    <a:sysClr val="windowText" lastClr="000000"/>
                  </a:solidFill>
                </a:ln>
                <a:solidFill>
                  <a:srgbClr val="FF0000"/>
                </a:solidFill>
              </a:rPr>
              <a:t>1.97 Å</a:t>
            </a:r>
            <a:endParaRPr lang="en-US" sz="1400" b="1" dirty="0">
              <a:ln>
                <a:solidFill>
                  <a:sysClr val="windowText" lastClr="000000"/>
                </a:solidFill>
              </a:ln>
              <a:solidFill>
                <a:srgbClr val="FF0000"/>
              </a:solidFill>
            </a:endParaRPr>
          </a:p>
        </p:txBody>
      </p:sp>
      <p:grpSp>
        <p:nvGrpSpPr>
          <p:cNvPr id="30" name="Group 29"/>
          <p:cNvGrpSpPr/>
          <p:nvPr/>
        </p:nvGrpSpPr>
        <p:grpSpPr>
          <a:xfrm>
            <a:off x="2057400" y="4232484"/>
            <a:ext cx="834931" cy="1491446"/>
            <a:chOff x="1524000" y="3537754"/>
            <a:chExt cx="834931" cy="1491446"/>
          </a:xfrm>
        </p:grpSpPr>
        <p:sp>
          <p:nvSpPr>
            <p:cNvPr id="12" name="Rectangle 11"/>
            <p:cNvSpPr/>
            <p:nvPr/>
          </p:nvSpPr>
          <p:spPr>
            <a:xfrm rot="3553333">
              <a:off x="1877068" y="4456211"/>
              <a:ext cx="655949" cy="307777"/>
            </a:xfrm>
            <a:prstGeom prst="rect">
              <a:avLst/>
            </a:prstGeom>
          </p:spPr>
          <p:txBody>
            <a:bodyPr wrap="none">
              <a:spAutoFit/>
            </a:bodyPr>
            <a:lstStyle/>
            <a:p>
              <a:r>
                <a:rPr lang="en-US" sz="1400" b="1" dirty="0">
                  <a:ln>
                    <a:solidFill>
                      <a:sysClr val="windowText" lastClr="000000"/>
                    </a:solidFill>
                  </a:ln>
                  <a:solidFill>
                    <a:srgbClr val="FF0000"/>
                  </a:solidFill>
                </a:rPr>
                <a:t>1.92 Å</a:t>
              </a:r>
            </a:p>
          </p:txBody>
        </p:sp>
        <p:cxnSp>
          <p:nvCxnSpPr>
            <p:cNvPr id="14" name="Straight Arrow Connector 13"/>
            <p:cNvCxnSpPr/>
            <p:nvPr/>
          </p:nvCxnSpPr>
          <p:spPr>
            <a:xfrm>
              <a:off x="1905000" y="4343400"/>
              <a:ext cx="391705" cy="685800"/>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rot="3553333">
              <a:off x="1505583" y="3711840"/>
              <a:ext cx="655949" cy="307777"/>
            </a:xfrm>
            <a:prstGeom prst="rect">
              <a:avLst/>
            </a:prstGeom>
          </p:spPr>
          <p:txBody>
            <a:bodyPr wrap="none">
              <a:spAutoFit/>
            </a:bodyPr>
            <a:lstStyle/>
            <a:p>
              <a:r>
                <a:rPr lang="en-US" sz="1400" b="1" dirty="0">
                  <a:ln>
                    <a:solidFill>
                      <a:sysClr val="windowText" lastClr="000000"/>
                    </a:solidFill>
                  </a:ln>
                  <a:solidFill>
                    <a:srgbClr val="FF0000"/>
                  </a:solidFill>
                </a:rPr>
                <a:t>1.92 Å</a:t>
              </a:r>
            </a:p>
          </p:txBody>
        </p:sp>
        <p:cxnSp>
          <p:nvCxnSpPr>
            <p:cNvPr id="17" name="Straight Arrow Connector 16"/>
            <p:cNvCxnSpPr/>
            <p:nvPr/>
          </p:nvCxnSpPr>
          <p:spPr>
            <a:xfrm>
              <a:off x="1524000" y="3675229"/>
              <a:ext cx="391705" cy="685800"/>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0" y="4103132"/>
            <a:ext cx="2176422" cy="2638425"/>
          </a:xfrm>
          <a:prstGeom prst="rect">
            <a:avLst/>
          </a:prstGeom>
        </p:spPr>
      </p:pic>
      <p:sp>
        <p:nvSpPr>
          <p:cNvPr id="19" name="Rectangle 18"/>
          <p:cNvSpPr/>
          <p:nvPr/>
        </p:nvSpPr>
        <p:spPr>
          <a:xfrm>
            <a:off x="5257800" y="3742730"/>
            <a:ext cx="2209800" cy="369332"/>
          </a:xfrm>
          <a:prstGeom prst="rect">
            <a:avLst/>
          </a:prstGeom>
        </p:spPr>
        <p:txBody>
          <a:bodyPr wrap="square">
            <a:spAutoFit/>
          </a:bodyPr>
          <a:lstStyle/>
          <a:p>
            <a:r>
              <a:rPr lang="en-US" dirty="0" smtClean="0"/>
              <a:t>THERMAL DISORDER</a:t>
            </a:r>
            <a:endParaRPr lang="en-US" dirty="0"/>
          </a:p>
        </p:txBody>
      </p:sp>
      <p:sp>
        <p:nvSpPr>
          <p:cNvPr id="20" name="TextBox 19"/>
          <p:cNvSpPr txBox="1"/>
          <p:nvPr/>
        </p:nvSpPr>
        <p:spPr>
          <a:xfrm>
            <a:off x="5039936" y="6375976"/>
            <a:ext cx="2199064" cy="338554"/>
          </a:xfrm>
          <a:prstGeom prst="rect">
            <a:avLst/>
          </a:prstGeom>
          <a:noFill/>
        </p:spPr>
        <p:txBody>
          <a:bodyPr wrap="none" rtlCol="0">
            <a:spAutoFit/>
          </a:bodyPr>
          <a:lstStyle/>
          <a:p>
            <a:r>
              <a:rPr lang="en-US" sz="1600" dirty="0" smtClean="0"/>
              <a:t>oxygen  	   manganese</a:t>
            </a:r>
            <a:endParaRPr lang="en-US" sz="1600" dirty="0"/>
          </a:p>
        </p:txBody>
      </p:sp>
      <p:pic>
        <p:nvPicPr>
          <p:cNvPr id="23" name="Picture 22"/>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906" t="75422" r="75275" b="4628"/>
          <a:stretch/>
        </p:blipFill>
        <p:spPr>
          <a:xfrm>
            <a:off x="5229225" y="5434549"/>
            <a:ext cx="409575" cy="526373"/>
          </a:xfrm>
          <a:prstGeom prst="rect">
            <a:avLst/>
          </a:prstGeom>
        </p:spPr>
      </p:pic>
      <p:pic>
        <p:nvPicPr>
          <p:cNvPr id="24" name="Picture 23"/>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906" t="75422" r="75275" b="4628"/>
          <a:stretch/>
        </p:blipFill>
        <p:spPr>
          <a:xfrm>
            <a:off x="6296025" y="5495330"/>
            <a:ext cx="409575" cy="526373"/>
          </a:xfrm>
          <a:prstGeom prst="rect">
            <a:avLst/>
          </a:prstGeom>
        </p:spPr>
      </p:pic>
      <p:pic>
        <p:nvPicPr>
          <p:cNvPr id="25" name="Picture 24"/>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906" t="75422" r="75275" b="4628"/>
          <a:stretch/>
        </p:blipFill>
        <p:spPr>
          <a:xfrm>
            <a:off x="5366385" y="4369959"/>
            <a:ext cx="409575" cy="526373"/>
          </a:xfrm>
          <a:prstGeom prst="rect">
            <a:avLst/>
          </a:prstGeom>
        </p:spPr>
      </p:pic>
      <p:pic>
        <p:nvPicPr>
          <p:cNvPr id="26" name="Picture 25"/>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906" t="75422" r="75275" b="4628"/>
          <a:stretch/>
        </p:blipFill>
        <p:spPr>
          <a:xfrm>
            <a:off x="5686425" y="4207550"/>
            <a:ext cx="409575" cy="526373"/>
          </a:xfrm>
          <a:prstGeom prst="rect">
            <a:avLst/>
          </a:prstGeom>
        </p:spPr>
      </p:pic>
      <p:pic>
        <p:nvPicPr>
          <p:cNvPr id="27" name="Picture 26"/>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906" t="75422" r="75275" b="4628"/>
          <a:stretch/>
        </p:blipFill>
        <p:spPr>
          <a:xfrm>
            <a:off x="6629400" y="5381029"/>
            <a:ext cx="409575" cy="526373"/>
          </a:xfrm>
          <a:prstGeom prst="rect">
            <a:avLst/>
          </a:prstGeom>
        </p:spPr>
      </p:pic>
      <p:pic>
        <p:nvPicPr>
          <p:cNvPr id="28" name="Picture 27"/>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906" t="75422" r="75275" b="4628"/>
          <a:stretch/>
        </p:blipFill>
        <p:spPr>
          <a:xfrm>
            <a:off x="6753225" y="4276130"/>
            <a:ext cx="409575" cy="526373"/>
          </a:xfrm>
          <a:prstGeom prst="rect">
            <a:avLst/>
          </a:prstGeom>
        </p:spPr>
      </p:pic>
      <p:pic>
        <p:nvPicPr>
          <p:cNvPr id="29" name="Picture 28"/>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61270" t="75591" r="19365" b="7347"/>
          <a:stretch/>
        </p:blipFill>
        <p:spPr>
          <a:xfrm>
            <a:off x="5982880" y="4876491"/>
            <a:ext cx="421461" cy="450173"/>
          </a:xfrm>
          <a:prstGeom prst="rect">
            <a:avLst/>
          </a:prstGeom>
        </p:spPr>
      </p:pic>
    </p:spTree>
    <p:extLst>
      <p:ext uri="{BB962C8B-B14F-4D97-AF65-F5344CB8AC3E}">
        <p14:creationId xmlns:p14="http://schemas.microsoft.com/office/powerpoint/2010/main" val="240234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0" presetClass="path" presetSubtype="0" repeatCount="5000" fill="hold" nodeType="withEffect">
                                  <p:stCondLst>
                                    <p:cond delay="0"/>
                                  </p:stCondLst>
                                  <p:childTnLst>
                                    <p:animMotion origin="layout" path="M 2.5E-6 -4.81481E-6 L -0.00209 -0.00069 L 0.00243 -0.00254 L 0.00243 0.00348 L 0.0052 0.00139 L 0.00503 -0.00324 L -0.00278 -0.00555 L -0.00365 0.00093 L -0.0007 0.00486 L 0.00399 0.00486 L 2.5E-6 -4.81481E-6 Z " pathEditMode="relative" ptsTypes="AAAAAAAAAAA">
                                      <p:cBhvr>
                                        <p:cTn id="24" dur="500" fill="hold"/>
                                        <p:tgtEl>
                                          <p:spTgt spid="23"/>
                                        </p:tgtEl>
                                        <p:attrNameLst>
                                          <p:attrName>ppt_x</p:attrName>
                                          <p:attrName>ppt_y</p:attrName>
                                        </p:attrNameLst>
                                      </p:cBhvr>
                                    </p:animMotion>
                                  </p:childTnLst>
                                </p:cTn>
                              </p:par>
                              <p:par>
                                <p:cTn id="25" presetID="0" presetClass="path" presetSubtype="0" repeatCount="5000" fill="hold" nodeType="withEffect">
                                  <p:stCondLst>
                                    <p:cond delay="0"/>
                                  </p:stCondLst>
                                  <p:childTnLst>
                                    <p:animMotion origin="layout" path="M -2.77778E-7 -2.96296E-6 L 0.00069 0.00301 L -0.00312 -0.00092 L 0.00069 -0.0044 L -0.00226 -0.00625 L -0.00486 -0.00347 L -0.00191 0.00648 L 0.00243 0.00348 L 0.00313 -0.00162 L 0.00052 -0.00671 L -2.77778E-7 -2.96296E-6 Z " pathEditMode="relative" rAng="14137180" ptsTypes="AAAAAAAAAAA">
                                      <p:cBhvr>
                                        <p:cTn id="26" dur="500" fill="hold"/>
                                        <p:tgtEl>
                                          <p:spTgt spid="24"/>
                                        </p:tgtEl>
                                        <p:attrNameLst>
                                          <p:attrName>ppt_x</p:attrName>
                                          <p:attrName>ppt_y</p:attrName>
                                        </p:attrNameLst>
                                      </p:cBhvr>
                                      <p:rCtr x="-87" y="-46"/>
                                    </p:animMotion>
                                  </p:childTnLst>
                                </p:cTn>
                              </p:par>
                              <p:par>
                                <p:cTn id="27" presetID="0" presetClass="path" presetSubtype="0" repeatCount="5000" fill="hold" nodeType="withEffect">
                                  <p:stCondLst>
                                    <p:cond delay="0"/>
                                  </p:stCondLst>
                                  <p:childTnLst>
                                    <p:animMotion origin="layout" path="M 0.00035 0.00046 L -0.00139 0.00208 L 0.00035 -0.00371 L 0.00399 4.44444E-6 L 0.00451 -0.00417 L 0.00173 -0.00695 L -0.00452 -0.00024 L -0.00139 0.00486 L 0.00278 0.00416 L 0.00573 -0.0007 L 0.00035 0.00046 Z " pathEditMode="relative" rAng="-3067566" ptsTypes="AAAAAAAAAAA">
                                      <p:cBhvr>
                                        <p:cTn id="28" dur="500" fill="hold"/>
                                        <p:tgtEl>
                                          <p:spTgt spid="25"/>
                                        </p:tgtEl>
                                        <p:attrNameLst>
                                          <p:attrName>ppt_x</p:attrName>
                                          <p:attrName>ppt_y</p:attrName>
                                        </p:attrNameLst>
                                      </p:cBhvr>
                                      <p:rCtr x="35" y="-93"/>
                                    </p:animMotion>
                                  </p:childTnLst>
                                </p:cTn>
                              </p:par>
                              <p:par>
                                <p:cTn id="29" presetID="0" presetClass="path" presetSubtype="0" repeatCount="5000" fill="hold" nodeType="withEffect">
                                  <p:stCondLst>
                                    <p:cond delay="0"/>
                                  </p:stCondLst>
                                  <p:childTnLst>
                                    <p:animMotion origin="layout" path="M 0.00121 0.00023 L 0.00191 0.00301 L -0.00174 -0.00115 L 0.00208 -0.0044 L -0.0007 -0.00648 L -0.00347 -0.0037 L -0.00087 0.00625 L 0.00364 0.00394 L 0.00469 -0.00162 L 0.00225 -0.00694 L 0.00121 0.00023 Z " pathEditMode="relative" rAng="14286552" ptsTypes="AAAAAAAAAAA">
                                      <p:cBhvr>
                                        <p:cTn id="30" dur="500" fill="hold"/>
                                        <p:tgtEl>
                                          <p:spTgt spid="26"/>
                                        </p:tgtEl>
                                        <p:attrNameLst>
                                          <p:attrName>ppt_x</p:attrName>
                                          <p:attrName>ppt_y</p:attrName>
                                        </p:attrNameLst>
                                      </p:cBhvr>
                                      <p:rCtr x="-52" y="-69"/>
                                    </p:animMotion>
                                  </p:childTnLst>
                                </p:cTn>
                              </p:par>
                              <p:par>
                                <p:cTn id="31" presetID="0" presetClass="path" presetSubtype="0" repeatCount="5000" fill="hold" nodeType="withEffect">
                                  <p:stCondLst>
                                    <p:cond delay="0"/>
                                  </p:stCondLst>
                                  <p:childTnLst>
                                    <p:animMotion origin="layout" path="M 0.00122 -0.00116 L 0.00347 -0.00116 L -0.00069 0.00208 L -0.00173 -0.0037 L -0.00399 -0.00093 L -0.00312 0.00347 L 0.00486 0.00347 L 0.00469 -0.00301 L 0.00122 -0.00602 L -0.00347 -0.00463 L 0.00122 -0.00116 Z " pathEditMode="relative" rAng="10034066" ptsTypes="AAAAAAAAAAA">
                                      <p:cBhvr>
                                        <p:cTn id="32" dur="500" fill="hold"/>
                                        <p:tgtEl>
                                          <p:spTgt spid="27"/>
                                        </p:tgtEl>
                                        <p:attrNameLst>
                                          <p:attrName>ppt_x</p:attrName>
                                          <p:attrName>ppt_y</p:attrName>
                                        </p:attrNameLst>
                                      </p:cBhvr>
                                      <p:rCtr x="-52" y="69"/>
                                    </p:animMotion>
                                  </p:childTnLst>
                                </p:cTn>
                              </p:par>
                              <p:par>
                                <p:cTn id="33" presetID="0" presetClass="path" presetSubtype="0" repeatCount="5000" fill="hold" nodeType="withEffect">
                                  <p:stCondLst>
                                    <p:cond delay="0"/>
                                  </p:stCondLst>
                                  <p:childTnLst>
                                    <p:animMotion origin="layout" path="M 0.0007 -0.00139 L 0.00191 -0.00394 L 0.00174 0.00254 L -0.00243 0.00069 L -0.00191 0.00486 L 0.00157 0.00602 L 0.00556 -0.00324 L 0.00122 -0.00625 L -0.0026 -0.00371 L -0.00399 0.00208 L 0.0007 -0.00139 Z " pathEditMode="relative" rAng="6464680" ptsTypes="AAAAAAAAAAA">
                                      <p:cBhvr>
                                        <p:cTn id="34" dur="500" fill="hold"/>
                                        <p:tgtEl>
                                          <p:spTgt spid="28"/>
                                        </p:tgtEl>
                                        <p:attrNameLst>
                                          <p:attrName>ppt_x</p:attrName>
                                          <p:attrName>ppt_y</p:attrName>
                                        </p:attrNameLst>
                                      </p:cBhvr>
                                      <p:rCtr x="0" y="93"/>
                                    </p:animMotion>
                                  </p:childTnLst>
                                </p:cTn>
                              </p:par>
                              <p:par>
                                <p:cTn id="35" presetID="0" presetClass="path" presetSubtype="0" repeatCount="5000" fill="hold" nodeType="withEffect">
                                  <p:stCondLst>
                                    <p:cond delay="0"/>
                                  </p:stCondLst>
                                  <p:childTnLst>
                                    <p:animMotion origin="layout" path="M 6.38889E-6 -3.7037E-7 L 0.00279 -3.7037E-7 L 0.00174 -0.00393 L 0.00417 -0.00393 L -0.00086 -0.00416 L -0.00242 0.00162 L 0.00105 0.00486 L 0.00053 0.00232 L 0.00105 -0.00185 " pathEditMode="relative" ptsTypes="AAAAAAAAA">
                                      <p:cBhvr>
                                        <p:cTn id="36" dur="500" fill="hold"/>
                                        <p:tgtEl>
                                          <p:spTgt spid="2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0"/>
            <a:ext cx="8229600" cy="1371600"/>
          </a:xfrm>
          <a:prstGeom prst="rect">
            <a:avLst/>
          </a:prstGeom>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What do we fit?</a:t>
            </a:r>
          </a:p>
          <a:p>
            <a:r>
              <a:rPr lang="en-US" dirty="0">
                <a:cs typeface="Times New Roman" panose="02020603050405020304" pitchFamily="18" charset="0"/>
              </a:rPr>
              <a:t>σ</a:t>
            </a:r>
            <a:r>
              <a:rPr lang="en-US" baseline="30000" dirty="0">
                <a:cs typeface="Times New Roman" panose="02020603050405020304" pitchFamily="18" charset="0"/>
              </a:rPr>
              <a:t>2</a:t>
            </a:r>
            <a:r>
              <a:rPr lang="en-US" dirty="0">
                <a:cs typeface="Times New Roman" panose="02020603050405020304" pitchFamily="18" charset="0"/>
              </a:rPr>
              <a:t> - Sigma </a:t>
            </a:r>
            <a:r>
              <a:rPr lang="en-US" dirty="0" smtClean="0">
                <a:cs typeface="Times New Roman" panose="02020603050405020304" pitchFamily="18" charset="0"/>
              </a:rPr>
              <a:t>squared, </a:t>
            </a:r>
            <a:r>
              <a:rPr lang="en-US" dirty="0"/>
              <a:t>MSRD</a:t>
            </a:r>
          </a:p>
        </p:txBody>
      </p:sp>
      <p:sp>
        <p:nvSpPr>
          <p:cNvPr id="7" name="Content Placeholder 6"/>
          <p:cNvSpPr>
            <a:spLocks noGrp="1"/>
          </p:cNvSpPr>
          <p:nvPr>
            <p:ph idx="1"/>
          </p:nvPr>
        </p:nvSpPr>
        <p:spPr>
          <a:xfrm>
            <a:off x="685800" y="1828800"/>
            <a:ext cx="7467600" cy="4114800"/>
          </a:xfrm>
        </p:spPr>
        <p:txBody>
          <a:bodyPr>
            <a:normAutofit fontScale="70000" lnSpcReduction="20000"/>
          </a:bodyPr>
          <a:lstStyle/>
          <a:p>
            <a:r>
              <a:rPr lang="en-US" dirty="0"/>
              <a:t>In general, the values for </a:t>
            </a:r>
            <a:r>
              <a:rPr lang="en-US" dirty="0">
                <a:cs typeface="Times New Roman" panose="02020603050405020304" pitchFamily="18" charset="0"/>
              </a:rPr>
              <a:t>σ</a:t>
            </a:r>
            <a:r>
              <a:rPr lang="en-US" baseline="30000" dirty="0">
                <a:cs typeface="Times New Roman" panose="02020603050405020304" pitchFamily="18" charset="0"/>
              </a:rPr>
              <a:t>2</a:t>
            </a:r>
            <a:r>
              <a:rPr lang="en-US" dirty="0"/>
              <a:t> become bigger with increasing bond length or shell number (Kelly et al., 2008</a:t>
            </a:r>
            <a:r>
              <a:rPr lang="en-US" dirty="0" smtClean="0"/>
              <a:t>)</a:t>
            </a:r>
          </a:p>
          <a:p>
            <a:pPr lvl="1"/>
            <a:r>
              <a:rPr lang="en-US" dirty="0" smtClean="0">
                <a:solidFill>
                  <a:schemeClr val="bg1">
                    <a:lumMod val="85000"/>
                  </a:schemeClr>
                </a:solidFill>
              </a:rPr>
              <a:t>E.g., 0.006 for first shell, 0.01 for second shell</a:t>
            </a:r>
            <a:endParaRPr lang="en-US" dirty="0">
              <a:solidFill>
                <a:schemeClr val="bg1">
                  <a:lumMod val="85000"/>
                </a:schemeClr>
              </a:solidFill>
            </a:endParaRPr>
          </a:p>
          <a:p>
            <a:r>
              <a:rPr lang="en-US" dirty="0"/>
              <a:t>Typical values: 0.002 to 0.03 </a:t>
            </a:r>
            <a:r>
              <a:rPr lang="en-US" dirty="0" smtClean="0"/>
              <a:t>Å</a:t>
            </a:r>
            <a:r>
              <a:rPr lang="en-US" baseline="30000" dirty="0" smtClean="0"/>
              <a:t>2</a:t>
            </a:r>
            <a:r>
              <a:rPr lang="en-US" dirty="0"/>
              <a:t>, if any larger, the path is so disordered that it is contributing little to the fit which can be a sign the model is wrong in some way (Calvin, 2013)</a:t>
            </a:r>
          </a:p>
          <a:p>
            <a:r>
              <a:rPr lang="en-US" dirty="0"/>
              <a:t>There are many, many ways to constrain this </a:t>
            </a:r>
            <a:r>
              <a:rPr lang="en-US" dirty="0" smtClean="0"/>
              <a:t>variable:</a:t>
            </a:r>
          </a:p>
          <a:p>
            <a:pPr lvl="1"/>
            <a:r>
              <a:rPr lang="en-US" dirty="0" smtClean="0">
                <a:solidFill>
                  <a:schemeClr val="bg1">
                    <a:lumMod val="85000"/>
                  </a:schemeClr>
                </a:solidFill>
              </a:rPr>
              <a:t>Use one value “constrain” for atoms of similar type (Z) and similar distance</a:t>
            </a:r>
          </a:p>
          <a:p>
            <a:pPr lvl="1"/>
            <a:r>
              <a:rPr lang="en-US" dirty="0" smtClean="0">
                <a:solidFill>
                  <a:schemeClr val="bg1">
                    <a:lumMod val="85000"/>
                  </a:schemeClr>
                </a:solidFill>
              </a:rPr>
              <a:t>Constrain values for atoms overlapping in their error bars</a:t>
            </a:r>
          </a:p>
          <a:p>
            <a:pPr lvl="1"/>
            <a:r>
              <a:rPr lang="en-US" dirty="0" smtClean="0">
                <a:solidFill>
                  <a:schemeClr val="bg1">
                    <a:lumMod val="85000"/>
                  </a:schemeClr>
                </a:solidFill>
              </a:rPr>
              <a:t>Use one value for the first shell and one value for the second shell</a:t>
            </a:r>
          </a:p>
          <a:p>
            <a:pPr lvl="1"/>
            <a:r>
              <a:rPr lang="en-US" dirty="0" smtClean="0">
                <a:solidFill>
                  <a:schemeClr val="bg1">
                    <a:lumMod val="85000"/>
                  </a:schemeClr>
                </a:solidFill>
              </a:rPr>
              <a:t>See Calvin, 2013 for more discussion</a:t>
            </a:r>
          </a:p>
        </p:txBody>
      </p:sp>
    </p:spTree>
    <p:extLst>
      <p:ext uri="{BB962C8B-B14F-4D97-AF65-F5344CB8AC3E}">
        <p14:creationId xmlns:p14="http://schemas.microsoft.com/office/powerpoint/2010/main" val="3906352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3" presetClass="emph" presetSubtype="1" nodeType="clickEffect">
                                  <p:stCondLst>
                                    <p:cond delay="0"/>
                                  </p:stCondLst>
                                  <p:childTnLst>
                                    <p:set>
                                      <p:cBhvr override="childStyle">
                                        <p:cTn id="12" dur="indefinite"/>
                                        <p:tgtEl>
                                          <p:spTgt spid="7">
                                            <p:txEl>
                                              <p:pRg st="1" end="1"/>
                                            </p:txEl>
                                          </p:spTgt>
                                        </p:tgtEl>
                                        <p:attrNameLst>
                                          <p:attrName>style.color</p:attrName>
                                        </p:attrNameLst>
                                      </p:cBhvr>
                                      <p:to>
                                        <p:clrVal>
                                          <a:schemeClr val="tx1"/>
                                        </p:clrVal>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3" presetClass="emph" presetSubtype="1" nodeType="clickEffect">
                                  <p:stCondLst>
                                    <p:cond delay="0"/>
                                  </p:stCondLst>
                                  <p:childTnLst>
                                    <p:set>
                                      <p:cBhvr override="childStyle">
                                        <p:cTn id="32" dur="indefinite"/>
                                        <p:tgtEl>
                                          <p:spTgt spid="7">
                                            <p:txEl>
                                              <p:pRg st="4" end="4"/>
                                            </p:txEl>
                                          </p:spTgt>
                                        </p:tgtEl>
                                        <p:attrNameLst>
                                          <p:attrName>style.color</p:attrName>
                                        </p:attrNameLst>
                                      </p:cBhvr>
                                      <p:to>
                                        <p:clrVal>
                                          <a:schemeClr val="tx1"/>
                                        </p:clrVal>
                                      </p:to>
                                    </p:set>
                                  </p:childTnLst>
                                </p:cTn>
                              </p:par>
                            </p:childTnLst>
                          </p:cTn>
                        </p:par>
                      </p:childTnLst>
                    </p:cTn>
                  </p:par>
                  <p:par>
                    <p:cTn id="33" fill="hold">
                      <p:stCondLst>
                        <p:cond delay="indefinite"/>
                      </p:stCondLst>
                      <p:childTnLst>
                        <p:par>
                          <p:cTn id="34" fill="hold">
                            <p:stCondLst>
                              <p:cond delay="0"/>
                            </p:stCondLst>
                            <p:childTnLst>
                              <p:par>
                                <p:cTn id="35" presetID="3" presetClass="emph" presetSubtype="1" nodeType="clickEffect">
                                  <p:stCondLst>
                                    <p:cond delay="0"/>
                                  </p:stCondLst>
                                  <p:childTnLst>
                                    <p:set>
                                      <p:cBhvr override="childStyle">
                                        <p:cTn id="36" dur="indefinite"/>
                                        <p:tgtEl>
                                          <p:spTgt spid="7">
                                            <p:txEl>
                                              <p:pRg st="5" end="5"/>
                                            </p:txEl>
                                          </p:spTgt>
                                        </p:tgtEl>
                                        <p:attrNameLst>
                                          <p:attrName>style.color</p:attrName>
                                        </p:attrNameLst>
                                      </p:cBhvr>
                                      <p:to>
                                        <p:clrVal>
                                          <a:schemeClr val="tx1"/>
                                        </p:clrVal>
                                      </p:to>
                                    </p:set>
                                  </p:childTnLst>
                                </p:cTn>
                              </p:par>
                            </p:childTnLst>
                          </p:cTn>
                        </p:par>
                      </p:childTnLst>
                    </p:cTn>
                  </p:par>
                  <p:par>
                    <p:cTn id="37" fill="hold">
                      <p:stCondLst>
                        <p:cond delay="indefinite"/>
                      </p:stCondLst>
                      <p:childTnLst>
                        <p:par>
                          <p:cTn id="38" fill="hold">
                            <p:stCondLst>
                              <p:cond delay="0"/>
                            </p:stCondLst>
                            <p:childTnLst>
                              <p:par>
                                <p:cTn id="39" presetID="3" presetClass="emph" presetSubtype="1" nodeType="clickEffect">
                                  <p:stCondLst>
                                    <p:cond delay="0"/>
                                  </p:stCondLst>
                                  <p:childTnLst>
                                    <p:set>
                                      <p:cBhvr override="childStyle">
                                        <p:cTn id="40" dur="indefinite"/>
                                        <p:tgtEl>
                                          <p:spTgt spid="7">
                                            <p:txEl>
                                              <p:pRg st="6" end="6"/>
                                            </p:txEl>
                                          </p:spTgt>
                                        </p:tgtEl>
                                        <p:attrNameLst>
                                          <p:attrName>style.color</p:attrName>
                                        </p:attrNameLst>
                                      </p:cBhvr>
                                      <p:to>
                                        <p:clrVal>
                                          <a:schemeClr val="tx1"/>
                                        </p:clrVal>
                                      </p:to>
                                    </p:set>
                                  </p:childTnLst>
                                </p:cTn>
                              </p:par>
                            </p:childTnLst>
                          </p:cTn>
                        </p:par>
                      </p:childTnLst>
                    </p:cTn>
                  </p:par>
                  <p:par>
                    <p:cTn id="41" fill="hold">
                      <p:stCondLst>
                        <p:cond delay="indefinite"/>
                      </p:stCondLst>
                      <p:childTnLst>
                        <p:par>
                          <p:cTn id="42" fill="hold">
                            <p:stCondLst>
                              <p:cond delay="0"/>
                            </p:stCondLst>
                            <p:childTnLst>
                              <p:par>
                                <p:cTn id="43" presetID="3" presetClass="emph" presetSubtype="1" nodeType="clickEffect">
                                  <p:stCondLst>
                                    <p:cond delay="0"/>
                                  </p:stCondLst>
                                  <p:childTnLst>
                                    <p:set>
                                      <p:cBhvr override="childStyle">
                                        <p:cTn id="44" dur="indefinite"/>
                                        <p:tgtEl>
                                          <p:spTgt spid="7">
                                            <p:txEl>
                                              <p:pRg st="7" end="7"/>
                                            </p:txEl>
                                          </p:spTgt>
                                        </p:tgtEl>
                                        <p:attrNameLst>
                                          <p:attrName>style.color</p:attrName>
                                        </p:attrNameLst>
                                      </p:cBhvr>
                                      <p:to>
                                        <p:clrVal>
                                          <a:schemeClr val="tx1"/>
                                        </p:clrVal>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0"/>
            <a:ext cx="8229600" cy="1371600"/>
          </a:xfrm>
          <a:prstGeom prst="rect">
            <a:avLst/>
          </a:prstGeom>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What do we fit?</a:t>
            </a:r>
          </a:p>
          <a:p>
            <a:r>
              <a:rPr lang="el-GR" dirty="0">
                <a:cs typeface="Times New Roman" panose="02020603050405020304" pitchFamily="18" charset="0"/>
              </a:rPr>
              <a:t>Δ</a:t>
            </a:r>
            <a:r>
              <a:rPr lang="es-CL" dirty="0">
                <a:cs typeface="Times New Roman" panose="02020603050405020304" pitchFamily="18" charset="0"/>
              </a:rPr>
              <a:t>E </a:t>
            </a:r>
            <a:r>
              <a:rPr lang="es-CL" dirty="0" smtClean="0">
                <a:cs typeface="Times New Roman" panose="02020603050405020304" pitchFamily="18" charset="0"/>
              </a:rPr>
              <a:t>– “</a:t>
            </a:r>
            <a:r>
              <a:rPr lang="en-US" dirty="0" smtClean="0">
                <a:cs typeface="Times New Roman" panose="02020603050405020304" pitchFamily="18" charset="0"/>
              </a:rPr>
              <a:t>delta E” (</a:t>
            </a:r>
            <a:r>
              <a:rPr lang="en-US" dirty="0" smtClean="0"/>
              <a:t>E</a:t>
            </a:r>
            <a:r>
              <a:rPr lang="en-US" baseline="-25000" dirty="0" smtClean="0"/>
              <a:t>0</a:t>
            </a:r>
            <a:r>
              <a:rPr lang="en-US" dirty="0" smtClean="0"/>
              <a:t>, “</a:t>
            </a:r>
            <a:r>
              <a:rPr lang="en-US" dirty="0" err="1" smtClean="0"/>
              <a:t>Enot</a:t>
            </a:r>
            <a:r>
              <a:rPr lang="en-US" dirty="0" smtClean="0"/>
              <a:t>”)</a:t>
            </a:r>
            <a:endParaRPr lang="en-US" dirty="0"/>
          </a:p>
        </p:txBody>
      </p:sp>
      <p:sp>
        <p:nvSpPr>
          <p:cNvPr id="3" name="Content Placeholder 2"/>
          <p:cNvSpPr>
            <a:spLocks noGrp="1"/>
          </p:cNvSpPr>
          <p:nvPr>
            <p:ph idx="1"/>
          </p:nvPr>
        </p:nvSpPr>
        <p:spPr>
          <a:xfrm>
            <a:off x="609600" y="1828800"/>
            <a:ext cx="7391400" cy="4495800"/>
          </a:xfrm>
        </p:spPr>
        <p:txBody>
          <a:bodyPr>
            <a:normAutofit fontScale="62500" lnSpcReduction="20000"/>
          </a:bodyPr>
          <a:lstStyle/>
          <a:p>
            <a:r>
              <a:rPr lang="en-US" dirty="0" smtClean="0"/>
              <a:t>This term relates to a change in the photoelectron energy and is used to align the energy scale of the theoretical spectrum to match the measured spectrum (Kelly et al., 2008)</a:t>
            </a:r>
          </a:p>
          <a:p>
            <a:pPr lvl="1"/>
            <a:r>
              <a:rPr lang="en-US" dirty="0" smtClean="0">
                <a:solidFill>
                  <a:schemeClr val="bg1">
                    <a:lumMod val="85000"/>
                  </a:schemeClr>
                </a:solidFill>
              </a:rPr>
              <a:t>https://www.researchgate.net/publication/237626147_EXAFS_Energy_Shift_and_Structural_Parameters</a:t>
            </a:r>
          </a:p>
          <a:p>
            <a:r>
              <a:rPr lang="en-US" dirty="0" smtClean="0"/>
              <a:t>In general, these shifts should be less than 2 to 3 eV</a:t>
            </a:r>
          </a:p>
          <a:p>
            <a:pPr lvl="1"/>
            <a:r>
              <a:rPr lang="en-US" dirty="0" smtClean="0">
                <a:solidFill>
                  <a:schemeClr val="bg1">
                    <a:lumMod val="85000"/>
                  </a:schemeClr>
                </a:solidFill>
              </a:rPr>
              <a:t>See “Aligning Energy Scales of Experimental and Theoretical Spectra” in Kelly et al., 2008 for adjust for shifts larger than this</a:t>
            </a:r>
          </a:p>
          <a:p>
            <a:pPr lvl="1"/>
            <a:r>
              <a:rPr lang="en-US" dirty="0" smtClean="0">
                <a:solidFill>
                  <a:schemeClr val="bg1">
                    <a:lumMod val="85000"/>
                  </a:schemeClr>
                </a:solidFill>
              </a:rPr>
              <a:t>Generally, for "decent data" and a good fit E</a:t>
            </a:r>
            <a:r>
              <a:rPr lang="en-US" baseline="-25000" dirty="0" smtClean="0">
                <a:solidFill>
                  <a:schemeClr val="bg1">
                    <a:lumMod val="85000"/>
                  </a:schemeClr>
                </a:solidFill>
              </a:rPr>
              <a:t>0</a:t>
            </a:r>
            <a:r>
              <a:rPr lang="en-US" dirty="0" smtClean="0">
                <a:solidFill>
                  <a:schemeClr val="bg1">
                    <a:lumMod val="85000"/>
                  </a:schemeClr>
                </a:solidFill>
              </a:rPr>
              <a:t> has uncertainty of 0.5 to 1.0 eV (IFEFFIT mail list)</a:t>
            </a:r>
          </a:p>
          <a:p>
            <a:r>
              <a:rPr lang="en-US" dirty="0" smtClean="0"/>
              <a:t>E</a:t>
            </a:r>
            <a:r>
              <a:rPr lang="en-US" baseline="-25000" dirty="0" smtClean="0"/>
              <a:t>0</a:t>
            </a:r>
            <a:r>
              <a:rPr lang="en-US" dirty="0" smtClean="0"/>
              <a:t> should always be on or near the rising portion of the edge, never on the smooth pre-edge or in the EXAFS region (Calvin, 2013)</a:t>
            </a:r>
          </a:p>
          <a:p>
            <a:r>
              <a:rPr lang="en-US" dirty="0" smtClean="0"/>
              <a:t>Constraint: Use one </a:t>
            </a:r>
            <a:r>
              <a:rPr lang="el-GR" dirty="0" smtClean="0"/>
              <a:t>Δ</a:t>
            </a:r>
            <a:r>
              <a:rPr lang="es-CL" dirty="0" smtClean="0"/>
              <a:t>E </a:t>
            </a:r>
            <a:r>
              <a:rPr lang="en-US" dirty="0" smtClean="0"/>
              <a:t>for all scattering paths</a:t>
            </a:r>
          </a:p>
        </p:txBody>
      </p:sp>
    </p:spTree>
    <p:extLst>
      <p:ext uri="{BB962C8B-B14F-4D97-AF65-F5344CB8AC3E}">
        <p14:creationId xmlns:p14="http://schemas.microsoft.com/office/powerpoint/2010/main" val="149474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3" presetClass="emph" presetSubtype="1" nodeType="clickEffect">
                                  <p:stCondLst>
                                    <p:cond delay="0"/>
                                  </p:stCondLst>
                                  <p:childTnLst>
                                    <p:set>
                                      <p:cBhvr override="childStyle">
                                        <p:cTn id="12" dur="indefinite"/>
                                        <p:tgtEl>
                                          <p:spTgt spid="3">
                                            <p:txEl>
                                              <p:pRg st="1" end="1"/>
                                            </p:txEl>
                                          </p:spTgt>
                                        </p:tgtEl>
                                        <p:attrNameLst>
                                          <p:attrName>style.color</p:attrName>
                                        </p:attrNameLst>
                                      </p:cBhvr>
                                      <p:to>
                                        <p:clrVal>
                                          <a:schemeClr val="tx1"/>
                                        </p:clrVal>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3" presetClass="emph" presetSubtype="1" nodeType="clickEffect">
                                  <p:stCondLst>
                                    <p:cond delay="0"/>
                                  </p:stCondLst>
                                  <p:childTnLst>
                                    <p:set>
                                      <p:cBhvr override="childStyle">
                                        <p:cTn id="24" dur="indefinite"/>
                                        <p:tgtEl>
                                          <p:spTgt spid="3">
                                            <p:txEl>
                                              <p:pRg st="3" end="3"/>
                                            </p:txEl>
                                          </p:spTgt>
                                        </p:tgtEl>
                                        <p:attrNameLst>
                                          <p:attrName>style.color</p:attrName>
                                        </p:attrNameLst>
                                      </p:cBhvr>
                                      <p:to>
                                        <p:clrVal>
                                          <a:schemeClr val="tx1"/>
                                        </p:clrVal>
                                      </p:to>
                                    </p:set>
                                  </p:childTnLst>
                                </p:cTn>
                              </p:par>
                            </p:childTnLst>
                          </p:cTn>
                        </p:par>
                      </p:childTnLst>
                    </p:cTn>
                  </p:par>
                  <p:par>
                    <p:cTn id="25" fill="hold">
                      <p:stCondLst>
                        <p:cond delay="indefinite"/>
                      </p:stCondLst>
                      <p:childTnLst>
                        <p:par>
                          <p:cTn id="26" fill="hold">
                            <p:stCondLst>
                              <p:cond delay="0"/>
                            </p:stCondLst>
                            <p:childTnLst>
                              <p:par>
                                <p:cTn id="27" presetID="3" presetClass="emph" presetSubtype="1" nodeType="clickEffect">
                                  <p:stCondLst>
                                    <p:cond delay="0"/>
                                  </p:stCondLst>
                                  <p:childTnLst>
                                    <p:set>
                                      <p:cBhvr override="childStyle">
                                        <p:cTn id="28" dur="indefinite"/>
                                        <p:tgtEl>
                                          <p:spTgt spid="3">
                                            <p:txEl>
                                              <p:pRg st="4" end="4"/>
                                            </p:txEl>
                                          </p:spTgt>
                                        </p:tgtEl>
                                        <p:attrNameLst>
                                          <p:attrName>style.color</p:attrName>
                                        </p:attrNameLst>
                                      </p:cBhvr>
                                      <p:to>
                                        <p:clrVal>
                                          <a:schemeClr val="tx1"/>
                                        </p:clrVal>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2743200"/>
          </a:xfrm>
        </p:spPr>
        <p:txBody>
          <a:bodyPr>
            <a:normAutofit fontScale="55000" lnSpcReduction="20000"/>
          </a:bodyPr>
          <a:lstStyle/>
          <a:p>
            <a:r>
              <a:rPr lang="en-US" dirty="0" smtClean="0"/>
              <a:t>This term represents a change to the interatomic distance relative to the initial path length</a:t>
            </a:r>
          </a:p>
          <a:p>
            <a:r>
              <a:rPr lang="en-US" dirty="0" smtClean="0"/>
              <a:t>Interatomic distance is the same thing as half path length, where path length is the length of the complete scattering path</a:t>
            </a:r>
          </a:p>
          <a:p>
            <a:r>
              <a:rPr lang="en-US" dirty="0" smtClean="0"/>
              <a:t>Constraints: isotropic expansion–contraction term applied to all paths (good for cubic systems) </a:t>
            </a:r>
            <a:r>
              <a:rPr lang="en-US" i="1" dirty="0" smtClean="0"/>
              <a:t>or</a:t>
            </a:r>
            <a:r>
              <a:rPr lang="en-US" dirty="0" smtClean="0"/>
              <a:t> </a:t>
            </a:r>
            <a:r>
              <a:rPr lang="en-US" dirty="0"/>
              <a:t>values can be grouped depending on path length </a:t>
            </a:r>
            <a:r>
              <a:rPr lang="en-US" dirty="0" smtClean="0"/>
              <a:t>or direction </a:t>
            </a:r>
            <a:r>
              <a:rPr lang="en-US" dirty="0"/>
              <a:t>(Kelly et al 2008</a:t>
            </a:r>
            <a:r>
              <a:rPr lang="en-US" dirty="0" smtClean="0"/>
              <a:t>)</a:t>
            </a:r>
          </a:p>
          <a:p>
            <a:r>
              <a:rPr lang="en-US" dirty="0" smtClean="0"/>
              <a:t>The </a:t>
            </a:r>
            <a:r>
              <a:rPr lang="en-US" dirty="0"/>
              <a:t>path length can be changed slightly (&lt;0.1 Å) to optimize the model to the data (Kelly et al </a:t>
            </a:r>
            <a:r>
              <a:rPr lang="en-US" dirty="0" smtClean="0"/>
              <a:t>2008</a:t>
            </a:r>
          </a:p>
          <a:p>
            <a:r>
              <a:rPr lang="en-US" dirty="0" smtClean="0"/>
              <a:t>Generally</a:t>
            </a:r>
            <a:r>
              <a:rPr lang="en-US" dirty="0"/>
              <a:t>, for "decent data" and a good fit, R has uncertainty of 0.01 or 0.02 </a:t>
            </a:r>
            <a:r>
              <a:rPr lang="en-US" dirty="0" smtClean="0"/>
              <a:t>Å (IFEFFIT mail list)</a:t>
            </a:r>
            <a:endParaRPr lang="en-US" dirty="0"/>
          </a:p>
        </p:txBody>
      </p:sp>
      <p:sp>
        <p:nvSpPr>
          <p:cNvPr id="4" name="Title 1"/>
          <p:cNvSpPr txBox="1">
            <a:spLocks/>
          </p:cNvSpPr>
          <p:nvPr/>
        </p:nvSpPr>
        <p:spPr>
          <a:xfrm>
            <a:off x="457200" y="0"/>
            <a:ext cx="8229600" cy="1371600"/>
          </a:xfrm>
          <a:prstGeom prst="rect">
            <a:avLst/>
          </a:prstGeom>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What do we fit?</a:t>
            </a:r>
          </a:p>
          <a:p>
            <a:r>
              <a:rPr lang="el-GR" dirty="0">
                <a:cs typeface="Times New Roman" panose="02020603050405020304" pitchFamily="18" charset="0"/>
              </a:rPr>
              <a:t>Δ</a:t>
            </a:r>
            <a:r>
              <a:rPr lang="es-CL" dirty="0">
                <a:cs typeface="Times New Roman" panose="02020603050405020304" pitchFamily="18" charset="0"/>
              </a:rPr>
              <a:t>R</a:t>
            </a:r>
            <a:r>
              <a:rPr lang="en-US" dirty="0">
                <a:cs typeface="Times New Roman" panose="02020603050405020304" pitchFamily="18" charset="0"/>
              </a:rPr>
              <a:t> - delta R</a:t>
            </a:r>
            <a:endParaRPr lang="en-US" dirty="0"/>
          </a:p>
        </p:txBody>
      </p:sp>
      <p:grpSp>
        <p:nvGrpSpPr>
          <p:cNvPr id="22" name="Group 21"/>
          <p:cNvGrpSpPr/>
          <p:nvPr/>
        </p:nvGrpSpPr>
        <p:grpSpPr>
          <a:xfrm>
            <a:off x="5356059" y="4419600"/>
            <a:ext cx="3330741" cy="1480910"/>
            <a:chOff x="5356059" y="4800600"/>
            <a:chExt cx="3330741" cy="1480910"/>
          </a:xfrm>
        </p:grpSpPr>
        <p:pic>
          <p:nvPicPr>
            <p:cNvPr id="6" name="Picture 6" descr="D:\Usuarios\Mateo\PostDoc_2\XASworkshop\XAFSforEveryoneFigures\single scattering.pn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56059" y="4800600"/>
              <a:ext cx="3330741" cy="148091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a:off x="5867400" y="5638800"/>
              <a:ext cx="2438400" cy="1"/>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6875656" y="5253335"/>
              <a:ext cx="535724" cy="461665"/>
            </a:xfrm>
            <a:prstGeom prst="rect">
              <a:avLst/>
            </a:prstGeom>
          </p:spPr>
          <p:txBody>
            <a:bodyPr wrap="none">
              <a:spAutoFit/>
            </a:bodyPr>
            <a:lstStyle/>
            <a:p>
              <a:r>
                <a:rPr lang="el-GR" sz="2400" b="1" dirty="0">
                  <a:solidFill>
                    <a:srgbClr val="FF0000"/>
                  </a:solidFill>
                  <a:cs typeface="Times New Roman" panose="02020603050405020304" pitchFamily="18" charset="0"/>
                </a:rPr>
                <a:t>Δ</a:t>
              </a:r>
              <a:r>
                <a:rPr lang="es-CL" sz="2400" b="1" dirty="0">
                  <a:solidFill>
                    <a:srgbClr val="FF0000"/>
                  </a:solidFill>
                  <a:cs typeface="Times New Roman" panose="02020603050405020304" pitchFamily="18" charset="0"/>
                </a:rPr>
                <a:t>R</a:t>
              </a:r>
              <a:endParaRPr lang="en-US" sz="2400" b="1" dirty="0">
                <a:solidFill>
                  <a:srgbClr val="FF0000"/>
                </a:solidFill>
              </a:endParaRPr>
            </a:p>
          </p:txBody>
        </p:sp>
      </p:grpSp>
      <p:grpSp>
        <p:nvGrpSpPr>
          <p:cNvPr id="2" name="Group 1"/>
          <p:cNvGrpSpPr/>
          <p:nvPr/>
        </p:nvGrpSpPr>
        <p:grpSpPr>
          <a:xfrm>
            <a:off x="457200" y="4038600"/>
            <a:ext cx="2252622" cy="2638425"/>
            <a:chOff x="609600" y="4219575"/>
            <a:chExt cx="2252622" cy="2638425"/>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4219575"/>
              <a:ext cx="2176422" cy="2638425"/>
            </a:xfrm>
            <a:prstGeom prst="rect">
              <a:avLst/>
            </a:prstGeom>
          </p:spPr>
        </p:pic>
        <p:sp>
          <p:nvSpPr>
            <p:cNvPr id="11" name="TextBox 10"/>
            <p:cNvSpPr txBox="1"/>
            <p:nvPr/>
          </p:nvSpPr>
          <p:spPr>
            <a:xfrm>
              <a:off x="609600" y="6491288"/>
              <a:ext cx="2199064" cy="338554"/>
            </a:xfrm>
            <a:prstGeom prst="rect">
              <a:avLst/>
            </a:prstGeom>
            <a:noFill/>
          </p:spPr>
          <p:txBody>
            <a:bodyPr wrap="none" rtlCol="0">
              <a:spAutoFit/>
            </a:bodyPr>
            <a:lstStyle/>
            <a:p>
              <a:r>
                <a:rPr lang="en-US" sz="1600" dirty="0" smtClean="0"/>
                <a:t>oxygen  	   manganese</a:t>
              </a:r>
              <a:endParaRPr lang="en-US" sz="1600" dirty="0"/>
            </a:p>
          </p:txBody>
        </p:sp>
        <p:cxnSp>
          <p:nvCxnSpPr>
            <p:cNvPr id="12" name="Straight Arrow Connector 11"/>
            <p:cNvCxnSpPr/>
            <p:nvPr/>
          </p:nvCxnSpPr>
          <p:spPr>
            <a:xfrm flipV="1">
              <a:off x="1774011" y="4662488"/>
              <a:ext cx="740589" cy="533400"/>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rot="19588674">
              <a:off x="1759767" y="4663406"/>
              <a:ext cx="655949" cy="307777"/>
            </a:xfrm>
            <a:prstGeom prst="rect">
              <a:avLst/>
            </a:prstGeom>
          </p:spPr>
          <p:txBody>
            <a:bodyPr wrap="none">
              <a:spAutoFit/>
            </a:bodyPr>
            <a:lstStyle/>
            <a:p>
              <a:r>
                <a:rPr lang="en-US" sz="1400" b="1" dirty="0" smtClean="0">
                  <a:ln>
                    <a:solidFill>
                      <a:sysClr val="windowText" lastClr="000000"/>
                    </a:solidFill>
                  </a:ln>
                  <a:solidFill>
                    <a:srgbClr val="FF0000"/>
                  </a:solidFill>
                </a:rPr>
                <a:t>1.97 Å</a:t>
              </a:r>
              <a:endParaRPr lang="en-US" sz="1400" b="1" dirty="0">
                <a:ln>
                  <a:solidFill>
                    <a:sysClr val="windowText" lastClr="000000"/>
                  </a:solidFill>
                </a:ln>
                <a:solidFill>
                  <a:srgbClr val="FF0000"/>
                </a:solidFill>
              </a:endParaRPr>
            </a:p>
          </p:txBody>
        </p:sp>
      </p:grpSp>
      <p:sp>
        <p:nvSpPr>
          <p:cNvPr id="21" name="TextBox 20"/>
          <p:cNvSpPr txBox="1"/>
          <p:nvPr/>
        </p:nvSpPr>
        <p:spPr>
          <a:xfrm>
            <a:off x="3124200" y="4495800"/>
            <a:ext cx="1576072" cy="1477328"/>
          </a:xfrm>
          <a:prstGeom prst="rect">
            <a:avLst/>
          </a:prstGeom>
          <a:noFill/>
        </p:spPr>
        <p:txBody>
          <a:bodyPr wrap="none" rtlCol="0">
            <a:spAutoFit/>
          </a:bodyPr>
          <a:lstStyle/>
          <a:p>
            <a:r>
              <a:rPr lang="en-US" dirty="0" smtClean="0"/>
              <a:t>For example:</a:t>
            </a:r>
          </a:p>
          <a:p>
            <a:r>
              <a:rPr lang="en-US" dirty="0" smtClean="0"/>
              <a:t>if </a:t>
            </a:r>
            <a:r>
              <a:rPr lang="en-US" dirty="0" err="1" smtClean="0"/>
              <a:t>R</a:t>
            </a:r>
            <a:r>
              <a:rPr lang="en-US" baseline="-25000" dirty="0" err="1" smtClean="0"/>
              <a:t>i</a:t>
            </a:r>
            <a:r>
              <a:rPr lang="en-US" dirty="0" smtClean="0"/>
              <a:t> = 1.97</a:t>
            </a:r>
          </a:p>
          <a:p>
            <a:r>
              <a:rPr lang="en-US" dirty="0" smtClean="0"/>
              <a:t>and R = 2.04</a:t>
            </a:r>
          </a:p>
          <a:p>
            <a:r>
              <a:rPr lang="es-CL" dirty="0" err="1" smtClean="0">
                <a:cs typeface="Times New Roman" panose="02020603050405020304" pitchFamily="18" charset="0"/>
              </a:rPr>
              <a:t>then</a:t>
            </a:r>
            <a:r>
              <a:rPr lang="es-CL" b="1" dirty="0" smtClean="0">
                <a:solidFill>
                  <a:srgbClr val="FF0000"/>
                </a:solidFill>
                <a:cs typeface="Times New Roman" panose="02020603050405020304" pitchFamily="18" charset="0"/>
              </a:rPr>
              <a:t> </a:t>
            </a:r>
            <a:r>
              <a:rPr lang="el-GR" b="1" dirty="0" smtClean="0">
                <a:solidFill>
                  <a:srgbClr val="FF0000"/>
                </a:solidFill>
                <a:cs typeface="Times New Roman" panose="02020603050405020304" pitchFamily="18" charset="0"/>
              </a:rPr>
              <a:t>Δ</a:t>
            </a:r>
            <a:r>
              <a:rPr lang="es-CL" b="1" dirty="0" smtClean="0">
                <a:solidFill>
                  <a:srgbClr val="FF0000"/>
                </a:solidFill>
                <a:cs typeface="Times New Roman" panose="02020603050405020304" pitchFamily="18" charset="0"/>
              </a:rPr>
              <a:t>R = 0.07</a:t>
            </a:r>
            <a:endParaRPr lang="en-US" b="1" dirty="0">
              <a:solidFill>
                <a:srgbClr val="FF0000"/>
              </a:solidFill>
            </a:endParaRPr>
          </a:p>
          <a:p>
            <a:endParaRPr lang="en-US" dirty="0"/>
          </a:p>
        </p:txBody>
      </p:sp>
    </p:spTree>
    <p:extLst>
      <p:ext uri="{BB962C8B-B14F-4D97-AF65-F5344CB8AC3E}">
        <p14:creationId xmlns:p14="http://schemas.microsoft.com/office/powerpoint/2010/main" val="2354401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mtClean="0"/>
              <a:t>Constraints - Why would constraining your fit be a good idea?</a:t>
            </a:r>
            <a:endParaRPr lang="en-US" dirty="0"/>
          </a:p>
        </p:txBody>
      </p:sp>
      <p:sp>
        <p:nvSpPr>
          <p:cNvPr id="4" name="Content Placeholder 3"/>
          <p:cNvSpPr>
            <a:spLocks noGrp="1"/>
          </p:cNvSpPr>
          <p:nvPr>
            <p:ph idx="1"/>
          </p:nvPr>
        </p:nvSpPr>
        <p:spPr>
          <a:xfrm>
            <a:off x="457200" y="1981200"/>
            <a:ext cx="7696200" cy="4572000"/>
          </a:xfrm>
        </p:spPr>
        <p:txBody>
          <a:bodyPr>
            <a:normAutofit fontScale="70000" lnSpcReduction="20000"/>
          </a:bodyPr>
          <a:lstStyle/>
          <a:p>
            <a:r>
              <a:rPr lang="en-US" dirty="0" smtClean="0">
                <a:solidFill>
                  <a:schemeClr val="bg1">
                    <a:lumMod val="75000"/>
                  </a:schemeClr>
                </a:solidFill>
              </a:rPr>
              <a:t>A constrained fit shows that your model and data are in good agreement (i.e., the data are what you thought they were)</a:t>
            </a:r>
          </a:p>
          <a:p>
            <a:r>
              <a:rPr lang="en-US" dirty="0" smtClean="0">
                <a:solidFill>
                  <a:schemeClr val="bg1">
                    <a:lumMod val="75000"/>
                  </a:schemeClr>
                </a:solidFill>
              </a:rPr>
              <a:t>A constrained fit reduces the number of fitted variables, which supports your argument that your data are similar to the model you’ve chosen</a:t>
            </a:r>
          </a:p>
          <a:p>
            <a:r>
              <a:rPr lang="en-US" dirty="0" smtClean="0">
                <a:solidFill>
                  <a:schemeClr val="bg1">
                    <a:lumMod val="75000"/>
                  </a:schemeClr>
                </a:solidFill>
              </a:rPr>
              <a:t>A constrained fit decreases your reduced chi square value (a statistical parameter used to measure goodness-of-fit)</a:t>
            </a:r>
          </a:p>
          <a:p>
            <a:r>
              <a:rPr lang="en-US" dirty="0" smtClean="0">
                <a:solidFill>
                  <a:schemeClr val="bg1">
                    <a:lumMod val="75000"/>
                  </a:schemeClr>
                </a:solidFill>
              </a:rPr>
              <a:t>A constrained fit can help keep variables in a physically realistic range of results</a:t>
            </a:r>
          </a:p>
          <a:p>
            <a:pPr lvl="1"/>
            <a:r>
              <a:rPr lang="en-US" dirty="0" smtClean="0">
                <a:solidFill>
                  <a:schemeClr val="bg1">
                    <a:lumMod val="75000"/>
                  </a:schemeClr>
                </a:solidFill>
              </a:rPr>
              <a:t>sometimes variables, when given too much freedom, will change too much and move out of acceptable ranges in order to improve the fit.  By constraining them, you keep them where they should be while maintaining reasonable fitting parameters</a:t>
            </a:r>
          </a:p>
          <a:p>
            <a:endParaRPr lang="en-US" dirty="0" smtClean="0"/>
          </a:p>
          <a:p>
            <a:endParaRPr lang="en-US" dirty="0"/>
          </a:p>
        </p:txBody>
      </p:sp>
    </p:spTree>
    <p:extLst>
      <p:ext uri="{BB962C8B-B14F-4D97-AF65-F5344CB8AC3E}">
        <p14:creationId xmlns:p14="http://schemas.microsoft.com/office/powerpoint/2010/main" val="2558644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1" nodeType="clickEffect">
                                  <p:stCondLst>
                                    <p:cond delay="0"/>
                                  </p:stCondLst>
                                  <p:childTnLst>
                                    <p:set>
                                      <p:cBhvr override="childStyle">
                                        <p:cTn id="6" dur="indefinite"/>
                                        <p:tgtEl>
                                          <p:spTgt spid="4">
                                            <p:txEl>
                                              <p:pRg st="0" end="0"/>
                                            </p:txEl>
                                          </p:spTgt>
                                        </p:tgtEl>
                                        <p:attrNameLst>
                                          <p:attrName>style.color</p:attrName>
                                        </p:attrNameLst>
                                      </p:cBhvr>
                                      <p:to>
                                        <p:clrVal>
                                          <a:schemeClr val="tx1"/>
                                        </p:clrVal>
                                      </p:to>
                                    </p:set>
                                  </p:childTnLst>
                                </p:cTn>
                              </p:par>
                            </p:childTnLst>
                          </p:cTn>
                        </p:par>
                      </p:childTnLst>
                    </p:cTn>
                  </p:par>
                  <p:par>
                    <p:cTn id="7" fill="hold">
                      <p:stCondLst>
                        <p:cond delay="indefinite"/>
                      </p:stCondLst>
                      <p:childTnLst>
                        <p:par>
                          <p:cTn id="8" fill="hold">
                            <p:stCondLst>
                              <p:cond delay="0"/>
                            </p:stCondLst>
                            <p:childTnLst>
                              <p:par>
                                <p:cTn id="9" presetID="3" presetClass="emph" presetSubtype="1" nodeType="clickEffect">
                                  <p:stCondLst>
                                    <p:cond delay="0"/>
                                  </p:stCondLst>
                                  <p:childTnLst>
                                    <p:set>
                                      <p:cBhvr override="childStyle">
                                        <p:cTn id="10" dur="indefinite"/>
                                        <p:tgtEl>
                                          <p:spTgt spid="4">
                                            <p:txEl>
                                              <p:pRg st="1" end="1"/>
                                            </p:txEl>
                                          </p:spTgt>
                                        </p:tgtEl>
                                        <p:attrNameLst>
                                          <p:attrName>style.color</p:attrName>
                                        </p:attrNameLst>
                                      </p:cBhvr>
                                      <p:to>
                                        <p:clrVal>
                                          <a:schemeClr val="tx1"/>
                                        </p:clrVal>
                                      </p:to>
                                    </p:set>
                                  </p:childTnLst>
                                </p:cTn>
                              </p:par>
                            </p:childTnLst>
                          </p:cTn>
                        </p:par>
                      </p:childTnLst>
                    </p:cTn>
                  </p:par>
                  <p:par>
                    <p:cTn id="11" fill="hold">
                      <p:stCondLst>
                        <p:cond delay="indefinite"/>
                      </p:stCondLst>
                      <p:childTnLst>
                        <p:par>
                          <p:cTn id="12" fill="hold">
                            <p:stCondLst>
                              <p:cond delay="0"/>
                            </p:stCondLst>
                            <p:childTnLst>
                              <p:par>
                                <p:cTn id="13" presetID="3" presetClass="emph" presetSubtype="1" nodeType="clickEffect">
                                  <p:stCondLst>
                                    <p:cond delay="0"/>
                                  </p:stCondLst>
                                  <p:childTnLst>
                                    <p:set>
                                      <p:cBhvr override="childStyle">
                                        <p:cTn id="14" dur="indefinite"/>
                                        <p:tgtEl>
                                          <p:spTgt spid="4">
                                            <p:txEl>
                                              <p:pRg st="2" end="2"/>
                                            </p:txEl>
                                          </p:spTgt>
                                        </p:tgtEl>
                                        <p:attrNameLst>
                                          <p:attrName>style.color</p:attrName>
                                        </p:attrNameLst>
                                      </p:cBhvr>
                                      <p:to>
                                        <p:clrVal>
                                          <a:schemeClr val="tx1"/>
                                        </p:clrVal>
                                      </p:to>
                                    </p:set>
                                  </p:childTnLst>
                                </p:cTn>
                              </p:par>
                            </p:childTnLst>
                          </p:cTn>
                        </p:par>
                      </p:childTnLst>
                    </p:cTn>
                  </p:par>
                  <p:par>
                    <p:cTn id="15" fill="hold">
                      <p:stCondLst>
                        <p:cond delay="indefinite"/>
                      </p:stCondLst>
                      <p:childTnLst>
                        <p:par>
                          <p:cTn id="16" fill="hold">
                            <p:stCondLst>
                              <p:cond delay="0"/>
                            </p:stCondLst>
                            <p:childTnLst>
                              <p:par>
                                <p:cTn id="17" presetID="3" presetClass="emph" presetSubtype="1" nodeType="clickEffect">
                                  <p:stCondLst>
                                    <p:cond delay="0"/>
                                  </p:stCondLst>
                                  <p:childTnLst>
                                    <p:set>
                                      <p:cBhvr override="childStyle">
                                        <p:cTn id="18" dur="indefinite"/>
                                        <p:tgtEl>
                                          <p:spTgt spid="4">
                                            <p:txEl>
                                              <p:pRg st="3" end="3"/>
                                            </p:txEl>
                                          </p:spTgt>
                                        </p:tgtEl>
                                        <p:attrNameLst>
                                          <p:attrName>style.color</p:attrName>
                                        </p:attrNameLst>
                                      </p:cBhvr>
                                      <p:to>
                                        <p:clrVal>
                                          <a:schemeClr val="tx1"/>
                                        </p:clrVal>
                                      </p:to>
                                    </p:set>
                                  </p:childTnLst>
                                </p:cTn>
                              </p:par>
                            </p:childTnLst>
                          </p:cTn>
                        </p:par>
                      </p:childTnLst>
                    </p:cTn>
                  </p:par>
                  <p:par>
                    <p:cTn id="19" fill="hold">
                      <p:stCondLst>
                        <p:cond delay="indefinite"/>
                      </p:stCondLst>
                      <p:childTnLst>
                        <p:par>
                          <p:cTn id="20" fill="hold">
                            <p:stCondLst>
                              <p:cond delay="0"/>
                            </p:stCondLst>
                            <p:childTnLst>
                              <p:par>
                                <p:cTn id="21" presetID="3" presetClass="emph" presetSubtype="1" nodeType="clickEffect">
                                  <p:stCondLst>
                                    <p:cond delay="0"/>
                                  </p:stCondLst>
                                  <p:childTnLst>
                                    <p:set>
                                      <p:cBhvr override="childStyle">
                                        <p:cTn id="22" dur="indefinite"/>
                                        <p:tgtEl>
                                          <p:spTgt spid="4">
                                            <p:txEl>
                                              <p:pRg st="4" end="4"/>
                                            </p:txEl>
                                          </p:spTgt>
                                        </p:tgtEl>
                                        <p:attrNameLst>
                                          <p:attrName>style.color</p:attrName>
                                        </p:attrNameLst>
                                      </p:cBhvr>
                                      <p:to>
                                        <p:clrVal>
                                          <a:schemeClr val="tx1"/>
                                        </p:clrVal>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15962"/>
          </a:xfrm>
        </p:spPr>
        <p:txBody>
          <a:bodyPr>
            <a:normAutofit fontScale="90000"/>
          </a:bodyPr>
          <a:lstStyle/>
          <a:p>
            <a:r>
              <a:rPr lang="en-US" dirty="0" smtClean="0"/>
              <a:t>Fit statistics – How good is the fit?</a:t>
            </a:r>
            <a:endParaRPr lang="en-US" dirty="0"/>
          </a:p>
        </p:txBody>
      </p:sp>
      <p:sp>
        <p:nvSpPr>
          <p:cNvPr id="3" name="Content Placeholder 2"/>
          <p:cNvSpPr>
            <a:spLocks noGrp="1"/>
          </p:cNvSpPr>
          <p:nvPr>
            <p:ph idx="1"/>
          </p:nvPr>
        </p:nvSpPr>
        <p:spPr>
          <a:xfrm>
            <a:off x="1219200" y="1447800"/>
            <a:ext cx="6705600" cy="4724400"/>
          </a:xfrm>
        </p:spPr>
        <p:txBody>
          <a:bodyPr>
            <a:normAutofit fontScale="62500" lnSpcReduction="20000"/>
          </a:bodyPr>
          <a:lstStyle/>
          <a:p>
            <a:r>
              <a:rPr lang="en-US" dirty="0" smtClean="0"/>
              <a:t>Statistical </a:t>
            </a:r>
            <a:r>
              <a:rPr lang="en-US" dirty="0"/>
              <a:t>parameters </a:t>
            </a:r>
            <a:r>
              <a:rPr lang="en-US" dirty="0" smtClean="0"/>
              <a:t>(the standard </a:t>
            </a:r>
            <a:r>
              <a:rPr lang="en-US" dirty="0"/>
              <a:t>goodness-of fit </a:t>
            </a:r>
            <a:r>
              <a:rPr lang="en-US" dirty="0" smtClean="0"/>
              <a:t>parameters) include:</a:t>
            </a:r>
          </a:p>
          <a:p>
            <a:pPr lvl="1"/>
            <a:r>
              <a:rPr lang="en-US" dirty="0" smtClean="0">
                <a:solidFill>
                  <a:schemeClr val="bg1">
                    <a:lumMod val="75000"/>
                  </a:schemeClr>
                </a:solidFill>
              </a:rPr>
              <a:t>the </a:t>
            </a:r>
            <a:r>
              <a:rPr lang="en-US" dirty="0">
                <a:solidFill>
                  <a:schemeClr val="bg1">
                    <a:lumMod val="75000"/>
                  </a:schemeClr>
                </a:solidFill>
              </a:rPr>
              <a:t>number </a:t>
            </a:r>
            <a:r>
              <a:rPr lang="en-US" dirty="0" smtClean="0">
                <a:solidFill>
                  <a:schemeClr val="bg1">
                    <a:lumMod val="75000"/>
                  </a:schemeClr>
                </a:solidFill>
              </a:rPr>
              <a:t>of independent </a:t>
            </a:r>
            <a:r>
              <a:rPr lang="en-US" dirty="0">
                <a:solidFill>
                  <a:schemeClr val="bg1">
                    <a:lumMod val="75000"/>
                  </a:schemeClr>
                </a:solidFill>
              </a:rPr>
              <a:t>points, </a:t>
            </a:r>
            <a:r>
              <a:rPr lang="en-US" i="1" dirty="0" err="1" smtClean="0">
                <a:solidFill>
                  <a:schemeClr val="bg1">
                    <a:lumMod val="75000"/>
                  </a:schemeClr>
                </a:solidFill>
              </a:rPr>
              <a:t>N</a:t>
            </a:r>
            <a:r>
              <a:rPr lang="en-US" baseline="-25000" dirty="0" err="1" smtClean="0">
                <a:solidFill>
                  <a:schemeClr val="bg1">
                    <a:lumMod val="75000"/>
                  </a:schemeClr>
                </a:solidFill>
              </a:rPr>
              <a:t>idp</a:t>
            </a:r>
            <a:endParaRPr lang="en-US" dirty="0" smtClean="0">
              <a:solidFill>
                <a:schemeClr val="bg1">
                  <a:lumMod val="75000"/>
                </a:schemeClr>
              </a:solidFill>
            </a:endParaRPr>
          </a:p>
          <a:p>
            <a:pPr lvl="1"/>
            <a:r>
              <a:rPr lang="en-US" dirty="0" smtClean="0">
                <a:solidFill>
                  <a:schemeClr val="bg1">
                    <a:lumMod val="75000"/>
                  </a:schemeClr>
                </a:solidFill>
              </a:rPr>
              <a:t>the </a:t>
            </a:r>
            <a:r>
              <a:rPr lang="en-US" dirty="0">
                <a:solidFill>
                  <a:schemeClr val="bg1">
                    <a:lumMod val="75000"/>
                  </a:schemeClr>
                </a:solidFill>
              </a:rPr>
              <a:t>number of </a:t>
            </a:r>
            <a:r>
              <a:rPr lang="en-US" dirty="0" smtClean="0">
                <a:solidFill>
                  <a:schemeClr val="bg1">
                    <a:lumMod val="75000"/>
                  </a:schemeClr>
                </a:solidFill>
              </a:rPr>
              <a:t>variables, </a:t>
            </a:r>
            <a:r>
              <a:rPr lang="en-US" i="1" dirty="0" err="1" smtClean="0">
                <a:solidFill>
                  <a:schemeClr val="bg1">
                    <a:lumMod val="75000"/>
                  </a:schemeClr>
                </a:solidFill>
              </a:rPr>
              <a:t>N</a:t>
            </a:r>
            <a:r>
              <a:rPr lang="en-US" baseline="-25000" dirty="0" err="1" smtClean="0">
                <a:solidFill>
                  <a:schemeClr val="bg1">
                    <a:lumMod val="75000"/>
                  </a:schemeClr>
                </a:solidFill>
              </a:rPr>
              <a:t>var</a:t>
            </a:r>
            <a:endParaRPr lang="en-US" dirty="0">
              <a:solidFill>
                <a:schemeClr val="bg1">
                  <a:lumMod val="75000"/>
                </a:schemeClr>
              </a:solidFill>
            </a:endParaRPr>
          </a:p>
          <a:p>
            <a:pPr lvl="2"/>
            <a:r>
              <a:rPr lang="en-US" dirty="0" smtClean="0">
                <a:solidFill>
                  <a:schemeClr val="bg1">
                    <a:lumMod val="75000"/>
                  </a:schemeClr>
                </a:solidFill>
              </a:rPr>
              <a:t>must </a:t>
            </a:r>
            <a:r>
              <a:rPr lang="en-US" dirty="0">
                <a:solidFill>
                  <a:schemeClr val="bg1">
                    <a:lumMod val="75000"/>
                  </a:schemeClr>
                </a:solidFill>
              </a:rPr>
              <a:t>be less than </a:t>
            </a:r>
            <a:r>
              <a:rPr lang="en-US" i="1" dirty="0" err="1" smtClean="0">
                <a:solidFill>
                  <a:schemeClr val="bg1">
                    <a:lumMod val="75000"/>
                  </a:schemeClr>
                </a:solidFill>
              </a:rPr>
              <a:t>N</a:t>
            </a:r>
            <a:r>
              <a:rPr lang="en-US" baseline="-25000" dirty="0" err="1" smtClean="0">
                <a:solidFill>
                  <a:schemeClr val="bg1">
                    <a:lumMod val="75000"/>
                  </a:schemeClr>
                </a:solidFill>
              </a:rPr>
              <a:t>idp</a:t>
            </a:r>
            <a:endParaRPr lang="en-US" dirty="0" smtClean="0">
              <a:solidFill>
                <a:schemeClr val="bg1">
                  <a:lumMod val="75000"/>
                </a:schemeClr>
              </a:solidFill>
            </a:endParaRPr>
          </a:p>
          <a:p>
            <a:pPr lvl="1"/>
            <a:r>
              <a:rPr lang="en-US" dirty="0">
                <a:solidFill>
                  <a:schemeClr val="bg1">
                    <a:lumMod val="75000"/>
                  </a:schemeClr>
                </a:solidFill>
              </a:rPr>
              <a:t>“chi square” (</a:t>
            </a:r>
            <a:r>
              <a:rPr lang="el-GR" dirty="0">
                <a:solidFill>
                  <a:schemeClr val="bg1">
                    <a:lumMod val="75000"/>
                  </a:schemeClr>
                </a:solidFill>
              </a:rPr>
              <a:t>χ</a:t>
            </a:r>
            <a:r>
              <a:rPr lang="es-CL" baseline="30000" dirty="0">
                <a:solidFill>
                  <a:schemeClr val="bg1">
                    <a:lumMod val="75000"/>
                  </a:schemeClr>
                </a:solidFill>
              </a:rPr>
              <a:t>2</a:t>
            </a:r>
            <a:r>
              <a:rPr lang="en-US" dirty="0" smtClean="0">
                <a:solidFill>
                  <a:schemeClr val="bg1">
                    <a:lumMod val="75000"/>
                  </a:schemeClr>
                </a:solidFill>
              </a:rPr>
              <a:t>) </a:t>
            </a:r>
          </a:p>
          <a:p>
            <a:pPr lvl="1"/>
            <a:r>
              <a:rPr lang="en-US" dirty="0">
                <a:solidFill>
                  <a:schemeClr val="bg1">
                    <a:lumMod val="75000"/>
                  </a:schemeClr>
                </a:solidFill>
              </a:rPr>
              <a:t>“reduced chi square” (</a:t>
            </a:r>
            <a:r>
              <a:rPr lang="el-GR" dirty="0">
                <a:solidFill>
                  <a:schemeClr val="bg1">
                    <a:lumMod val="75000"/>
                  </a:schemeClr>
                </a:solidFill>
              </a:rPr>
              <a:t>χ</a:t>
            </a:r>
            <a:r>
              <a:rPr lang="es-CL" baseline="30000" dirty="0" smtClean="0">
                <a:solidFill>
                  <a:schemeClr val="bg1">
                    <a:lumMod val="75000"/>
                  </a:schemeClr>
                </a:solidFill>
              </a:rPr>
              <a:t>2</a:t>
            </a:r>
            <a:r>
              <a:rPr lang="es-CL" baseline="-25000" dirty="0" smtClean="0">
                <a:solidFill>
                  <a:schemeClr val="bg1">
                    <a:lumMod val="75000"/>
                  </a:schemeClr>
                </a:solidFill>
              </a:rPr>
              <a:t>v</a:t>
            </a:r>
            <a:r>
              <a:rPr lang="es-CL" dirty="0" smtClean="0">
                <a:solidFill>
                  <a:schemeClr val="bg1">
                    <a:lumMod val="75000"/>
                  </a:schemeClr>
                </a:solidFill>
              </a:rPr>
              <a:t>)</a:t>
            </a:r>
          </a:p>
          <a:p>
            <a:pPr lvl="1"/>
            <a:r>
              <a:rPr lang="en-US" dirty="0" smtClean="0">
                <a:solidFill>
                  <a:schemeClr val="bg1">
                    <a:lumMod val="75000"/>
                  </a:schemeClr>
                </a:solidFill>
              </a:rPr>
              <a:t>R-factor</a:t>
            </a:r>
          </a:p>
          <a:p>
            <a:pPr lvl="1"/>
            <a:r>
              <a:rPr lang="en-US" dirty="0" smtClean="0">
                <a:solidFill>
                  <a:schemeClr val="bg1">
                    <a:lumMod val="75000"/>
                  </a:schemeClr>
                </a:solidFill>
              </a:rPr>
              <a:t>All these values are calculated by the software (except </a:t>
            </a:r>
            <a:r>
              <a:rPr lang="en-US" dirty="0" err="1" smtClean="0">
                <a:solidFill>
                  <a:schemeClr val="bg1">
                    <a:lumMod val="75000"/>
                  </a:schemeClr>
                </a:solidFill>
              </a:rPr>
              <a:t>N</a:t>
            </a:r>
            <a:r>
              <a:rPr lang="en-US" baseline="-25000" dirty="0" err="1" smtClean="0">
                <a:solidFill>
                  <a:schemeClr val="bg1">
                    <a:lumMod val="75000"/>
                  </a:schemeClr>
                </a:solidFill>
              </a:rPr>
              <a:t>var</a:t>
            </a:r>
            <a:r>
              <a:rPr lang="en-US" dirty="0" smtClean="0">
                <a:solidFill>
                  <a:schemeClr val="bg1">
                    <a:lumMod val="75000"/>
                  </a:schemeClr>
                </a:solidFill>
              </a:rPr>
              <a:t>)</a:t>
            </a:r>
          </a:p>
          <a:p>
            <a:r>
              <a:rPr lang="en-US" dirty="0"/>
              <a:t>The isolated EXAFS signal is denoted as </a:t>
            </a:r>
            <a:r>
              <a:rPr lang="el-GR" dirty="0"/>
              <a:t>χ</a:t>
            </a:r>
            <a:r>
              <a:rPr lang="en-US" dirty="0" smtClean="0"/>
              <a:t>(</a:t>
            </a:r>
            <a:r>
              <a:rPr lang="en-US" i="1" dirty="0" smtClean="0"/>
              <a:t>k</a:t>
            </a:r>
            <a:r>
              <a:rPr lang="en-US" dirty="0"/>
              <a:t>) and should not be confused with the goodness-of-fit parameter </a:t>
            </a:r>
            <a:r>
              <a:rPr lang="el-GR" dirty="0"/>
              <a:t>χ</a:t>
            </a:r>
            <a:r>
              <a:rPr lang="es-CL" baseline="30000" dirty="0" smtClean="0"/>
              <a:t>2</a:t>
            </a:r>
          </a:p>
          <a:p>
            <a:r>
              <a:rPr lang="en-US" dirty="0" smtClean="0"/>
              <a:t>Changes </a:t>
            </a:r>
            <a:r>
              <a:rPr lang="en-US" dirty="0"/>
              <a:t>in the goodness-of-fit </a:t>
            </a:r>
            <a:r>
              <a:rPr lang="en-US" dirty="0" smtClean="0"/>
              <a:t>parameter </a:t>
            </a:r>
            <a:r>
              <a:rPr lang="el-GR" dirty="0" smtClean="0"/>
              <a:t>χ</a:t>
            </a:r>
            <a:r>
              <a:rPr lang="es-CL" baseline="30000" dirty="0" smtClean="0"/>
              <a:t>2</a:t>
            </a:r>
            <a:r>
              <a:rPr lang="es-CL" baseline="-25000" dirty="0" smtClean="0"/>
              <a:t>v</a:t>
            </a:r>
            <a:r>
              <a:rPr lang="en-US" dirty="0" smtClean="0"/>
              <a:t> </a:t>
            </a:r>
            <a:r>
              <a:rPr lang="en-US" dirty="0"/>
              <a:t>are used to compare </a:t>
            </a:r>
            <a:r>
              <a:rPr lang="en-US" dirty="0" smtClean="0"/>
              <a:t>fits with different number of variables (</a:t>
            </a:r>
            <a:r>
              <a:rPr lang="en-US" dirty="0" err="1" smtClean="0"/>
              <a:t>N</a:t>
            </a:r>
            <a:r>
              <a:rPr lang="en-US" baseline="-25000" dirty="0" err="1" smtClean="0"/>
              <a:t>var</a:t>
            </a:r>
            <a:r>
              <a:rPr lang="en-US" dirty="0" smtClean="0"/>
              <a:t>)</a:t>
            </a:r>
          </a:p>
          <a:p>
            <a:r>
              <a:rPr lang="en-US" b="1" dirty="0" smtClean="0"/>
              <a:t>The </a:t>
            </a:r>
            <a:r>
              <a:rPr lang="en-US" b="1" i="1" dirty="0"/>
              <a:t>R </a:t>
            </a:r>
            <a:r>
              <a:rPr lang="en-US" b="1" dirty="0"/>
              <a:t>factor </a:t>
            </a:r>
            <a:r>
              <a:rPr lang="en-US" b="1" dirty="0" smtClean="0"/>
              <a:t>is a major fit parameter that needs to be included in the published table</a:t>
            </a:r>
          </a:p>
        </p:txBody>
      </p:sp>
    </p:spTree>
    <p:extLst>
      <p:ext uri="{BB962C8B-B14F-4D97-AF65-F5344CB8AC3E}">
        <p14:creationId xmlns:p14="http://schemas.microsoft.com/office/powerpoint/2010/main" val="330443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3" presetClass="emph" presetSubtype="1" nodeType="clickEffect">
                                  <p:stCondLst>
                                    <p:cond delay="0"/>
                                  </p:stCondLst>
                                  <p:childTnLst>
                                    <p:set>
                                      <p:cBhvr override="childStyle">
                                        <p:cTn id="24" dur="indefinite"/>
                                        <p:tgtEl>
                                          <p:spTgt spid="3">
                                            <p:txEl>
                                              <p:pRg st="1" end="1"/>
                                            </p:txEl>
                                          </p:spTgt>
                                        </p:tgtEl>
                                        <p:attrNameLst>
                                          <p:attrName>style.color</p:attrName>
                                        </p:attrNameLst>
                                      </p:cBhvr>
                                      <p:to>
                                        <p:clrVal>
                                          <a:schemeClr val="tx1"/>
                                        </p:clrVal>
                                      </p:to>
                                    </p:set>
                                  </p:childTnLst>
                                </p:cTn>
                              </p:par>
                            </p:childTnLst>
                          </p:cTn>
                        </p:par>
                      </p:childTnLst>
                    </p:cTn>
                  </p:par>
                  <p:par>
                    <p:cTn id="25" fill="hold">
                      <p:stCondLst>
                        <p:cond delay="indefinite"/>
                      </p:stCondLst>
                      <p:childTnLst>
                        <p:par>
                          <p:cTn id="26" fill="hold">
                            <p:stCondLst>
                              <p:cond delay="0"/>
                            </p:stCondLst>
                            <p:childTnLst>
                              <p:par>
                                <p:cTn id="27" presetID="3" presetClass="emph" presetSubtype="1" nodeType="clickEffect">
                                  <p:stCondLst>
                                    <p:cond delay="0"/>
                                  </p:stCondLst>
                                  <p:childTnLst>
                                    <p:set>
                                      <p:cBhvr override="childStyle">
                                        <p:cTn id="28" dur="indefinite"/>
                                        <p:tgtEl>
                                          <p:spTgt spid="3">
                                            <p:txEl>
                                              <p:pRg st="2" end="2"/>
                                            </p:txEl>
                                          </p:spTgt>
                                        </p:tgtEl>
                                        <p:attrNameLst>
                                          <p:attrName>style.color</p:attrName>
                                        </p:attrNameLst>
                                      </p:cBhvr>
                                      <p:to>
                                        <p:clrVal>
                                          <a:schemeClr val="tx1"/>
                                        </p:clrVal>
                                      </p:to>
                                    </p:set>
                                  </p:childTnLst>
                                </p:cTn>
                              </p:par>
                              <p:par>
                                <p:cTn id="29" presetID="3" presetClass="emph" presetSubtype="1" nodeType="withEffect">
                                  <p:stCondLst>
                                    <p:cond delay="0"/>
                                  </p:stCondLst>
                                  <p:childTnLst>
                                    <p:set>
                                      <p:cBhvr override="childStyle">
                                        <p:cTn id="30" dur="indefinite"/>
                                        <p:tgtEl>
                                          <p:spTgt spid="3">
                                            <p:txEl>
                                              <p:pRg st="3" end="3"/>
                                            </p:txEl>
                                          </p:spTgt>
                                        </p:tgtEl>
                                        <p:attrNameLst>
                                          <p:attrName>style.color</p:attrName>
                                        </p:attrNameLst>
                                      </p:cBhvr>
                                      <p:to>
                                        <p:clrVal>
                                          <a:schemeClr val="tx1"/>
                                        </p:clrVal>
                                      </p:to>
                                    </p:set>
                                  </p:childTnLst>
                                </p:cTn>
                              </p:par>
                            </p:childTnLst>
                          </p:cTn>
                        </p:par>
                      </p:childTnLst>
                    </p:cTn>
                  </p:par>
                  <p:par>
                    <p:cTn id="31" fill="hold">
                      <p:stCondLst>
                        <p:cond delay="indefinite"/>
                      </p:stCondLst>
                      <p:childTnLst>
                        <p:par>
                          <p:cTn id="32" fill="hold">
                            <p:stCondLst>
                              <p:cond delay="0"/>
                            </p:stCondLst>
                            <p:childTnLst>
                              <p:par>
                                <p:cTn id="33" presetID="3" presetClass="emph" presetSubtype="1" nodeType="clickEffect">
                                  <p:stCondLst>
                                    <p:cond delay="0"/>
                                  </p:stCondLst>
                                  <p:childTnLst>
                                    <p:set>
                                      <p:cBhvr override="childStyle">
                                        <p:cTn id="34" dur="indefinite"/>
                                        <p:tgtEl>
                                          <p:spTgt spid="3">
                                            <p:txEl>
                                              <p:pRg st="4" end="4"/>
                                            </p:txEl>
                                          </p:spTgt>
                                        </p:tgtEl>
                                        <p:attrNameLst>
                                          <p:attrName>style.color</p:attrName>
                                        </p:attrNameLst>
                                      </p:cBhvr>
                                      <p:to>
                                        <p:clrVal>
                                          <a:schemeClr val="tx1"/>
                                        </p:clrVal>
                                      </p:to>
                                    </p:set>
                                  </p:childTnLst>
                                </p:cTn>
                              </p:par>
                            </p:childTnLst>
                          </p:cTn>
                        </p:par>
                      </p:childTnLst>
                    </p:cTn>
                  </p:par>
                  <p:par>
                    <p:cTn id="35" fill="hold">
                      <p:stCondLst>
                        <p:cond delay="indefinite"/>
                      </p:stCondLst>
                      <p:childTnLst>
                        <p:par>
                          <p:cTn id="36" fill="hold">
                            <p:stCondLst>
                              <p:cond delay="0"/>
                            </p:stCondLst>
                            <p:childTnLst>
                              <p:par>
                                <p:cTn id="37" presetID="3" presetClass="emph" presetSubtype="1" nodeType="clickEffect">
                                  <p:stCondLst>
                                    <p:cond delay="0"/>
                                  </p:stCondLst>
                                  <p:childTnLst>
                                    <p:set>
                                      <p:cBhvr override="childStyle">
                                        <p:cTn id="38" dur="indefinite"/>
                                        <p:tgtEl>
                                          <p:spTgt spid="3">
                                            <p:txEl>
                                              <p:pRg st="5" end="5"/>
                                            </p:txEl>
                                          </p:spTgt>
                                        </p:tgtEl>
                                        <p:attrNameLst>
                                          <p:attrName>style.color</p:attrName>
                                        </p:attrNameLst>
                                      </p:cBhvr>
                                      <p:to>
                                        <p:clrVal>
                                          <a:schemeClr val="tx1"/>
                                        </p:clrVal>
                                      </p:to>
                                    </p:set>
                                  </p:childTnLst>
                                </p:cTn>
                              </p:par>
                            </p:childTnLst>
                          </p:cTn>
                        </p:par>
                      </p:childTnLst>
                    </p:cTn>
                  </p:par>
                  <p:par>
                    <p:cTn id="39" fill="hold">
                      <p:stCondLst>
                        <p:cond delay="indefinite"/>
                      </p:stCondLst>
                      <p:childTnLst>
                        <p:par>
                          <p:cTn id="40" fill="hold">
                            <p:stCondLst>
                              <p:cond delay="0"/>
                            </p:stCondLst>
                            <p:childTnLst>
                              <p:par>
                                <p:cTn id="41" presetID="3" presetClass="emph" presetSubtype="1" nodeType="clickEffect">
                                  <p:stCondLst>
                                    <p:cond delay="0"/>
                                  </p:stCondLst>
                                  <p:childTnLst>
                                    <p:set>
                                      <p:cBhvr override="childStyle">
                                        <p:cTn id="42" dur="indefinite"/>
                                        <p:tgtEl>
                                          <p:spTgt spid="3">
                                            <p:txEl>
                                              <p:pRg st="6" end="6"/>
                                            </p:txEl>
                                          </p:spTgt>
                                        </p:tgtEl>
                                        <p:attrNameLst>
                                          <p:attrName>style.color</p:attrName>
                                        </p:attrNameLst>
                                      </p:cBhvr>
                                      <p:to>
                                        <p:clrVal>
                                          <a:schemeClr val="tx1"/>
                                        </p:clrVal>
                                      </p:to>
                                    </p:set>
                                  </p:childTnLst>
                                </p:cTn>
                              </p:par>
                            </p:childTnLst>
                          </p:cTn>
                        </p:par>
                      </p:childTnLst>
                    </p:cTn>
                  </p:par>
                  <p:par>
                    <p:cTn id="43" fill="hold">
                      <p:stCondLst>
                        <p:cond delay="indefinite"/>
                      </p:stCondLst>
                      <p:childTnLst>
                        <p:par>
                          <p:cTn id="44" fill="hold">
                            <p:stCondLst>
                              <p:cond delay="0"/>
                            </p:stCondLst>
                            <p:childTnLst>
                              <p:par>
                                <p:cTn id="45" presetID="3" presetClass="emph" presetSubtype="1" nodeType="clickEffect">
                                  <p:stCondLst>
                                    <p:cond delay="0"/>
                                  </p:stCondLst>
                                  <p:childTnLst>
                                    <p:set>
                                      <p:cBhvr override="childStyle">
                                        <p:cTn id="46" dur="indefinite"/>
                                        <p:tgtEl>
                                          <p:spTgt spid="3">
                                            <p:txEl>
                                              <p:pRg st="7" end="7"/>
                                            </p:txEl>
                                          </p:spTgt>
                                        </p:tgtEl>
                                        <p:attrNameLst>
                                          <p:attrName>style.color</p:attrName>
                                        </p:attrNameLst>
                                      </p:cBhvr>
                                      <p:to>
                                        <p:clrVal>
                                          <a:schemeClr val="tx1"/>
                                        </p:clrVal>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dirty="0" smtClean="0"/>
              <a:t>Resources</a:t>
            </a:r>
            <a:endParaRPr lang="en-US" dirty="0"/>
          </a:p>
        </p:txBody>
      </p:sp>
      <p:sp>
        <p:nvSpPr>
          <p:cNvPr id="3" name="Content Placeholder 2"/>
          <p:cNvSpPr>
            <a:spLocks noGrp="1"/>
          </p:cNvSpPr>
          <p:nvPr>
            <p:ph idx="1"/>
          </p:nvPr>
        </p:nvSpPr>
        <p:spPr>
          <a:xfrm>
            <a:off x="76200" y="1219200"/>
            <a:ext cx="7137442" cy="4267200"/>
          </a:xfrm>
        </p:spPr>
        <p:txBody>
          <a:bodyPr>
            <a:normAutofit fontScale="92500" lnSpcReduction="10000"/>
          </a:bodyPr>
          <a:lstStyle/>
          <a:p>
            <a:pPr>
              <a:spcBef>
                <a:spcPts val="1200"/>
              </a:spcBef>
            </a:pPr>
            <a:r>
              <a:rPr lang="en-US" sz="2000" dirty="0" smtClean="0"/>
              <a:t>Software help with Demeter (Athena, Artemis)</a:t>
            </a:r>
          </a:p>
          <a:p>
            <a:pPr lvl="1">
              <a:spcBef>
                <a:spcPts val="1200"/>
              </a:spcBef>
            </a:pPr>
            <a:r>
              <a:rPr lang="en-US" sz="1800" dirty="0" smtClean="0"/>
              <a:t>http://bruceravel.github.io/demeter</a:t>
            </a:r>
          </a:p>
          <a:p>
            <a:pPr>
              <a:spcBef>
                <a:spcPts val="1200"/>
              </a:spcBef>
            </a:pPr>
            <a:r>
              <a:rPr lang="en-US" sz="2000" dirty="0" smtClean="0"/>
              <a:t>Video tutorials on Artemis</a:t>
            </a:r>
          </a:p>
          <a:p>
            <a:pPr lvl="1">
              <a:spcBef>
                <a:spcPts val="1200"/>
              </a:spcBef>
            </a:pPr>
            <a:r>
              <a:rPr lang="en-US" sz="1800" dirty="0" smtClean="0"/>
              <a:t>https://vimeo.com/channels/exafs</a:t>
            </a:r>
          </a:p>
          <a:p>
            <a:pPr>
              <a:spcBef>
                <a:spcPts val="1200"/>
              </a:spcBef>
            </a:pPr>
            <a:r>
              <a:rPr lang="en-US" sz="2000" dirty="0" smtClean="0"/>
              <a:t>IFEFFIT Mailing list</a:t>
            </a:r>
          </a:p>
          <a:p>
            <a:pPr lvl="1">
              <a:spcBef>
                <a:spcPts val="1200"/>
              </a:spcBef>
            </a:pPr>
            <a:r>
              <a:rPr lang="en-US" sz="1800" dirty="0" smtClean="0"/>
              <a:t>https://www.mail-archive.com/ifeffit@millenia.cars.aps.anl.gov</a:t>
            </a:r>
            <a:endParaRPr lang="en-US" sz="2000" dirty="0" smtClean="0"/>
          </a:p>
          <a:p>
            <a:pPr>
              <a:spcBef>
                <a:spcPts val="1200"/>
              </a:spcBef>
            </a:pPr>
            <a:r>
              <a:rPr lang="en-US" sz="2000" dirty="0" smtClean="0"/>
              <a:t>*Shelly Kelly </a:t>
            </a:r>
            <a:r>
              <a:rPr lang="en-US" sz="2000" dirty="0"/>
              <a:t>et </a:t>
            </a:r>
            <a:r>
              <a:rPr lang="en-US" sz="2000" dirty="0" smtClean="0"/>
              <a:t>al., 2008.  </a:t>
            </a:r>
            <a:r>
              <a:rPr lang="en-US" sz="2000" dirty="0"/>
              <a:t>Soil Science Society of America</a:t>
            </a:r>
            <a:r>
              <a:rPr lang="en-US" sz="2000" dirty="0" smtClean="0"/>
              <a:t>, Methods </a:t>
            </a:r>
            <a:r>
              <a:rPr lang="en-US" sz="2000" dirty="0"/>
              <a:t>of Soil Analysis. Part 5. Mineralogical </a:t>
            </a:r>
            <a:r>
              <a:rPr lang="en-US" sz="2000" dirty="0" smtClean="0"/>
              <a:t>Methods. </a:t>
            </a:r>
            <a:r>
              <a:rPr lang="en-US" sz="2000" dirty="0"/>
              <a:t>Analysis of Soils and Minerals Using X-ray Absorption Spectroscopy, Chapter </a:t>
            </a:r>
            <a:r>
              <a:rPr lang="en-US" sz="2000" dirty="0" smtClean="0"/>
              <a:t>14</a:t>
            </a:r>
          </a:p>
          <a:p>
            <a:pPr>
              <a:spcBef>
                <a:spcPts val="1200"/>
              </a:spcBef>
            </a:pPr>
            <a:r>
              <a:rPr lang="en-US" sz="2000" dirty="0" smtClean="0"/>
              <a:t>*XAFS </a:t>
            </a:r>
            <a:r>
              <a:rPr lang="en-US" sz="2000" dirty="0"/>
              <a:t>for Everyone (2013) by Scott </a:t>
            </a:r>
            <a:r>
              <a:rPr lang="en-US" sz="2000" dirty="0" smtClean="0"/>
              <a:t>Calvin</a:t>
            </a:r>
          </a:p>
          <a:p>
            <a:pPr>
              <a:spcBef>
                <a:spcPts val="1200"/>
              </a:spcBef>
            </a:pPr>
            <a:r>
              <a:rPr lang="en-US" sz="2000" b="1" dirty="0" smtClean="0"/>
              <a:t>Many more resources listed at end of presentation</a:t>
            </a:r>
          </a:p>
        </p:txBody>
      </p:sp>
      <p:sp>
        <p:nvSpPr>
          <p:cNvPr id="4" name="TextBox 3"/>
          <p:cNvSpPr txBox="1"/>
          <p:nvPr/>
        </p:nvSpPr>
        <p:spPr>
          <a:xfrm>
            <a:off x="25359" y="6488668"/>
            <a:ext cx="7213641" cy="369332"/>
          </a:xfrm>
          <a:prstGeom prst="rect">
            <a:avLst/>
          </a:prstGeom>
          <a:noFill/>
        </p:spPr>
        <p:txBody>
          <a:bodyPr wrap="none" rtlCol="0">
            <a:spAutoFit/>
          </a:bodyPr>
          <a:lstStyle/>
          <a:p>
            <a:r>
              <a:rPr lang="en-US" dirty="0" smtClean="0"/>
              <a:t>*many figures in this presentation are copied straight from these resources</a:t>
            </a:r>
            <a:endParaRPr lang="en-US" dirty="0"/>
          </a:p>
        </p:txBody>
      </p:sp>
      <p:pic>
        <p:nvPicPr>
          <p:cNvPr id="3076" name="Picture 4" descr="https://dl.sciencesocieties.org/images/publications/books/sssabookseries/methodsofsoilan5/cover.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457200"/>
            <a:ext cx="1828800" cy="268940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images.tandf.co.uk/common/jackets/amazon/978143987/978143987863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3730609"/>
            <a:ext cx="1828800" cy="2365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4788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7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07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447800"/>
            <a:ext cx="7239000" cy="4876800"/>
          </a:xfrm>
        </p:spPr>
        <p:txBody>
          <a:bodyPr>
            <a:normAutofit fontScale="55000" lnSpcReduction="20000"/>
          </a:bodyPr>
          <a:lstStyle/>
          <a:p>
            <a:r>
              <a:rPr lang="en-US" b="1" dirty="0"/>
              <a:t>The </a:t>
            </a:r>
            <a:r>
              <a:rPr lang="en-US" b="1" i="1" dirty="0"/>
              <a:t>R </a:t>
            </a:r>
            <a:r>
              <a:rPr lang="en-US" b="1" dirty="0"/>
              <a:t>factor is a major fit parameter that needs to be included in the published table</a:t>
            </a:r>
          </a:p>
          <a:p>
            <a:pPr lvl="1"/>
            <a:r>
              <a:rPr lang="en-US" dirty="0" smtClean="0">
                <a:solidFill>
                  <a:schemeClr val="bg1">
                    <a:lumMod val="75000"/>
                  </a:schemeClr>
                </a:solidFill>
              </a:rPr>
              <a:t>is the sum of the squares of the differences between the data and the fit at each data point, divided by the sum of the squares of the data at each corresponding point.</a:t>
            </a:r>
          </a:p>
          <a:p>
            <a:pPr lvl="1"/>
            <a:r>
              <a:rPr lang="en-US" dirty="0" smtClean="0">
                <a:solidFill>
                  <a:schemeClr val="bg1">
                    <a:lumMod val="75000"/>
                  </a:schemeClr>
                </a:solidFill>
              </a:rPr>
              <a:t>It represents the mean square misfit between the data and the fit for </a:t>
            </a:r>
            <a:r>
              <a:rPr lang="en-US" i="1" dirty="0" smtClean="0">
                <a:solidFill>
                  <a:schemeClr val="bg1">
                    <a:lumMod val="75000"/>
                  </a:schemeClr>
                </a:solidFill>
              </a:rPr>
              <a:t>both</a:t>
            </a:r>
            <a:r>
              <a:rPr lang="en-US" dirty="0" smtClean="0">
                <a:solidFill>
                  <a:schemeClr val="bg1">
                    <a:lumMod val="75000"/>
                  </a:schemeClr>
                </a:solidFill>
              </a:rPr>
              <a:t> the </a:t>
            </a:r>
            <a:r>
              <a:rPr lang="en-US" i="1" dirty="0" smtClean="0">
                <a:solidFill>
                  <a:schemeClr val="bg1">
                    <a:lumMod val="75000"/>
                  </a:schemeClr>
                </a:solidFill>
              </a:rPr>
              <a:t>real</a:t>
            </a:r>
            <a:r>
              <a:rPr lang="en-US" dirty="0" smtClean="0">
                <a:solidFill>
                  <a:schemeClr val="bg1">
                    <a:lumMod val="75000"/>
                  </a:schemeClr>
                </a:solidFill>
              </a:rPr>
              <a:t> and </a:t>
            </a:r>
            <a:r>
              <a:rPr lang="en-US" i="1" dirty="0" smtClean="0">
                <a:solidFill>
                  <a:schemeClr val="bg1">
                    <a:lumMod val="75000"/>
                  </a:schemeClr>
                </a:solidFill>
              </a:rPr>
              <a:t>imaginary</a:t>
            </a:r>
            <a:r>
              <a:rPr lang="en-US" dirty="0" smtClean="0">
                <a:solidFill>
                  <a:schemeClr val="bg1">
                    <a:lumMod val="75000"/>
                  </a:schemeClr>
                </a:solidFill>
              </a:rPr>
              <a:t> parts of the Fourier transform </a:t>
            </a:r>
          </a:p>
          <a:p>
            <a:pPr lvl="1"/>
            <a:endParaRPr lang="en-US" dirty="0">
              <a:solidFill>
                <a:schemeClr val="bg1">
                  <a:lumMod val="75000"/>
                </a:schemeClr>
              </a:solidFill>
            </a:endParaRPr>
          </a:p>
          <a:p>
            <a:endParaRPr lang="en-US" dirty="0" smtClean="0"/>
          </a:p>
          <a:p>
            <a:endParaRPr lang="en-US" dirty="0" smtClean="0"/>
          </a:p>
          <a:p>
            <a:endParaRPr lang="en-US" dirty="0"/>
          </a:p>
          <a:p>
            <a:endParaRPr lang="en-US" dirty="0" smtClean="0"/>
          </a:p>
          <a:p>
            <a:endParaRPr lang="en-US" dirty="0" smtClean="0"/>
          </a:p>
          <a:p>
            <a:endParaRPr lang="en-US" dirty="0"/>
          </a:p>
          <a:p>
            <a:r>
              <a:rPr lang="en-US" dirty="0" smtClean="0"/>
              <a:t>R </a:t>
            </a:r>
            <a:r>
              <a:rPr lang="en-US" dirty="0"/>
              <a:t>factor values less than 0.05 are considered to reflect a reasonable </a:t>
            </a:r>
            <a:r>
              <a:rPr lang="en-US" dirty="0" smtClean="0"/>
              <a:t>fit</a:t>
            </a:r>
            <a:endParaRPr lang="en-US" dirty="0"/>
          </a:p>
          <a:p>
            <a:r>
              <a:rPr lang="en-US" dirty="0"/>
              <a:t>For mathematical definitions of </a:t>
            </a:r>
            <a:r>
              <a:rPr lang="el-GR" dirty="0"/>
              <a:t>χ</a:t>
            </a:r>
            <a:r>
              <a:rPr lang="es-CL" baseline="30000" dirty="0"/>
              <a:t>2</a:t>
            </a:r>
            <a:r>
              <a:rPr lang="es-CL" baseline="-25000" dirty="0"/>
              <a:t>v</a:t>
            </a:r>
            <a:r>
              <a:rPr lang="en-US" dirty="0"/>
              <a:t> , </a:t>
            </a:r>
            <a:r>
              <a:rPr lang="el-GR" dirty="0"/>
              <a:t>χ</a:t>
            </a:r>
            <a:r>
              <a:rPr lang="es-CL" baseline="30000" dirty="0"/>
              <a:t>2</a:t>
            </a:r>
            <a:r>
              <a:rPr lang="es-CL" baseline="-25000" dirty="0"/>
              <a:t>,</a:t>
            </a:r>
            <a:r>
              <a:rPr lang="es-CL" dirty="0"/>
              <a:t> and R-factor, </a:t>
            </a:r>
            <a:r>
              <a:rPr lang="en-US" dirty="0"/>
              <a:t>see</a:t>
            </a:r>
            <a:r>
              <a:rPr lang="es-CL" dirty="0"/>
              <a:t> Kelly et al, 2008; Calvin 2013; and IFEFFIT manual </a:t>
            </a:r>
            <a:r>
              <a:rPr lang="es-CL" sz="2200" dirty="0"/>
              <a:t>(http://cars.uchicago.edu/~newville/feffit/feffit.pdf</a:t>
            </a:r>
            <a:r>
              <a:rPr lang="es-CL" sz="2200" dirty="0" smtClean="0"/>
              <a:t>)</a:t>
            </a:r>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3429000"/>
            <a:ext cx="3276600" cy="1363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txBox="1">
            <a:spLocks/>
          </p:cNvSpPr>
          <p:nvPr/>
        </p:nvSpPr>
        <p:spPr>
          <a:xfrm>
            <a:off x="457200" y="228600"/>
            <a:ext cx="8229600" cy="715962"/>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Fit statistics – How good is the fit?</a:t>
            </a:r>
            <a:endParaRPr lang="en-US" dirty="0"/>
          </a:p>
        </p:txBody>
      </p:sp>
    </p:spTree>
    <p:extLst>
      <p:ext uri="{BB962C8B-B14F-4D97-AF65-F5344CB8AC3E}">
        <p14:creationId xmlns:p14="http://schemas.microsoft.com/office/powerpoint/2010/main" val="335538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1" nodeType="clickEffect">
                                  <p:stCondLst>
                                    <p:cond delay="0"/>
                                  </p:stCondLst>
                                  <p:childTnLst>
                                    <p:set>
                                      <p:cBhvr override="childStyle">
                                        <p:cTn id="6" dur="indefinite"/>
                                        <p:tgtEl>
                                          <p:spTgt spid="3">
                                            <p:txEl>
                                              <p:pRg st="1" end="1"/>
                                            </p:txEl>
                                          </p:spTgt>
                                        </p:tgtEl>
                                        <p:attrNameLst>
                                          <p:attrName>style.color</p:attrName>
                                        </p:attrNameLst>
                                      </p:cBhvr>
                                      <p:to>
                                        <p:clrVal>
                                          <a:schemeClr val="tx1"/>
                                        </p:clrVal>
                                      </p:to>
                                    </p:set>
                                  </p:childTnLst>
                                </p:cTn>
                              </p:par>
                              <p:par>
                                <p:cTn id="7" presetID="3" presetClass="emph" presetSubtype="1" nodeType="withEffect">
                                  <p:stCondLst>
                                    <p:cond delay="0"/>
                                  </p:stCondLst>
                                  <p:childTnLst>
                                    <p:set>
                                      <p:cBhvr override="childStyle">
                                        <p:cTn id="8" dur="indefinite"/>
                                        <p:tgtEl>
                                          <p:spTgt spid="3">
                                            <p:txEl>
                                              <p:pRg st="2" end="2"/>
                                            </p:txEl>
                                          </p:spTgt>
                                        </p:tgtEl>
                                        <p:attrNameLst>
                                          <p:attrName>style.color</p:attrName>
                                        </p:attrNameLst>
                                      </p:cBhvr>
                                      <p:to>
                                        <p:clrVal>
                                          <a:schemeClr val="tx1"/>
                                        </p:clrVal>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0"/>
            <a:ext cx="8229600" cy="1143000"/>
          </a:xfrm>
        </p:spPr>
        <p:txBody>
          <a:bodyPr>
            <a:normAutofit fontScale="90000"/>
          </a:bodyPr>
          <a:lstStyle/>
          <a:p>
            <a:r>
              <a:rPr lang="en-US" dirty="0" smtClean="0"/>
              <a:t>Knowing when the fit is done:</a:t>
            </a:r>
            <a:br>
              <a:rPr lang="en-US" dirty="0" smtClean="0"/>
            </a:br>
            <a:r>
              <a:rPr lang="en-US" dirty="0" smtClean="0"/>
              <a:t>the Hamilton test</a:t>
            </a:r>
            <a:endParaRPr lang="en-US" dirty="0"/>
          </a:p>
        </p:txBody>
      </p:sp>
      <p:sp>
        <p:nvSpPr>
          <p:cNvPr id="3" name="Content Placeholder 2"/>
          <p:cNvSpPr>
            <a:spLocks noGrp="1"/>
          </p:cNvSpPr>
          <p:nvPr>
            <p:ph idx="1"/>
          </p:nvPr>
        </p:nvSpPr>
        <p:spPr>
          <a:xfrm>
            <a:off x="838200" y="1676400"/>
            <a:ext cx="7239000" cy="4343400"/>
          </a:xfrm>
        </p:spPr>
        <p:txBody>
          <a:bodyPr>
            <a:normAutofit fontScale="55000" lnSpcReduction="20000"/>
          </a:bodyPr>
          <a:lstStyle/>
          <a:p>
            <a:pPr>
              <a:spcBef>
                <a:spcPts val="1200"/>
              </a:spcBef>
            </a:pPr>
            <a:r>
              <a:rPr lang="en-US" dirty="0" smtClean="0"/>
              <a:t>Adding more variables will always improve the fit, so how can you tell if you are really making progress?</a:t>
            </a:r>
          </a:p>
          <a:p>
            <a:pPr>
              <a:spcBef>
                <a:spcPts val="1200"/>
              </a:spcBef>
            </a:pPr>
            <a:r>
              <a:rPr lang="en-US" dirty="0" smtClean="0"/>
              <a:t>The Hamilton test is a very useful tool to determine if your fits are statistically improving or not when add more variables</a:t>
            </a:r>
          </a:p>
          <a:p>
            <a:pPr lvl="1">
              <a:spcBef>
                <a:spcPts val="1200"/>
              </a:spcBef>
            </a:pPr>
            <a:r>
              <a:rPr lang="en-US" dirty="0" smtClean="0">
                <a:solidFill>
                  <a:schemeClr val="bg1">
                    <a:lumMod val="75000"/>
                  </a:schemeClr>
                </a:solidFill>
              </a:rPr>
              <a:t>reducing </a:t>
            </a:r>
            <a:r>
              <a:rPr lang="en-US" dirty="0" err="1" smtClean="0">
                <a:solidFill>
                  <a:schemeClr val="bg1">
                    <a:lumMod val="75000"/>
                  </a:schemeClr>
                </a:solidFill>
              </a:rPr>
              <a:t>N</a:t>
            </a:r>
            <a:r>
              <a:rPr lang="en-US" baseline="-25000" dirty="0" err="1" smtClean="0">
                <a:solidFill>
                  <a:schemeClr val="bg1">
                    <a:lumMod val="75000"/>
                  </a:schemeClr>
                </a:solidFill>
              </a:rPr>
              <a:t>var</a:t>
            </a:r>
            <a:r>
              <a:rPr lang="en-US" dirty="0" smtClean="0">
                <a:solidFill>
                  <a:schemeClr val="bg1">
                    <a:lumMod val="75000"/>
                  </a:schemeClr>
                </a:solidFill>
              </a:rPr>
              <a:t> by using the Hamilton test</a:t>
            </a:r>
          </a:p>
          <a:p>
            <a:pPr lvl="1">
              <a:spcBef>
                <a:spcPts val="1200"/>
              </a:spcBef>
            </a:pPr>
            <a:r>
              <a:rPr lang="en-US" dirty="0" smtClean="0">
                <a:solidFill>
                  <a:schemeClr val="bg1">
                    <a:lumMod val="75000"/>
                  </a:schemeClr>
                </a:solidFill>
              </a:rPr>
              <a:t>useful when testing constraints on fits</a:t>
            </a:r>
          </a:p>
          <a:p>
            <a:pPr>
              <a:spcBef>
                <a:spcPts val="1200"/>
              </a:spcBef>
            </a:pPr>
            <a:r>
              <a:rPr lang="en-US" dirty="0" smtClean="0"/>
              <a:t>Regularized Lower Incomplete Beta Function Calculator</a:t>
            </a:r>
          </a:p>
          <a:p>
            <a:pPr lvl="1">
              <a:spcBef>
                <a:spcPts val="1200"/>
              </a:spcBef>
            </a:pPr>
            <a:r>
              <a:rPr lang="en-US" sz="2100" dirty="0" smtClean="0"/>
              <a:t>http://www.danielsoper.com/statcalc/calculator.aspx?id=37</a:t>
            </a:r>
          </a:p>
          <a:p>
            <a:pPr lvl="1">
              <a:spcBef>
                <a:spcPts val="1200"/>
              </a:spcBef>
            </a:pPr>
            <a:endParaRPr lang="en-US" sz="2100" dirty="0" smtClean="0"/>
          </a:p>
          <a:p>
            <a:pPr marL="404813" marR="0" indent="-404813">
              <a:spcBef>
                <a:spcPts val="0"/>
              </a:spcBef>
              <a:spcAft>
                <a:spcPts val="0"/>
              </a:spcAft>
            </a:pPr>
            <a:r>
              <a:rPr lang="en-US" dirty="0" smtClean="0"/>
              <a:t>This test is also applicable to </a:t>
            </a:r>
            <a:r>
              <a:rPr lang="en-US" dirty="0">
                <a:solidFill>
                  <a:srgbClr val="000000"/>
                </a:solidFill>
                <a:highlight>
                  <a:srgbClr val="FFFF00"/>
                </a:highlight>
              </a:rPr>
              <a:t>linear combination </a:t>
            </a:r>
            <a:r>
              <a:rPr lang="en-US" dirty="0" smtClean="0">
                <a:solidFill>
                  <a:srgbClr val="000000"/>
                </a:solidFill>
                <a:highlight>
                  <a:srgbClr val="FFFF00"/>
                </a:highlight>
              </a:rPr>
              <a:t>fitting</a:t>
            </a:r>
            <a:r>
              <a:rPr lang="en-US" sz="1600" dirty="0" smtClean="0">
                <a:highlight>
                  <a:srgbClr val="FFFF00"/>
                </a:highlight>
                <a:latin typeface="Times New Roman"/>
                <a:cs typeface="Times New Roman"/>
              </a:rPr>
              <a:t> </a:t>
            </a:r>
            <a:r>
              <a:rPr lang="en-US" dirty="0" smtClean="0"/>
              <a:t>of EXAFS data, where you also have the same problem of adding more variables (standards)</a:t>
            </a:r>
          </a:p>
          <a:p>
            <a:pPr>
              <a:spcBef>
                <a:spcPts val="1200"/>
              </a:spcBef>
            </a:pPr>
            <a:r>
              <a:rPr lang="en-US" dirty="0" smtClean="0"/>
              <a:t>See Calvin, 2013 for many examples of how to use this test (plus we’ll illustrate it today)</a:t>
            </a:r>
            <a:endParaRPr lang="en-US" dirty="0"/>
          </a:p>
        </p:txBody>
      </p:sp>
    </p:spTree>
    <p:extLst>
      <p:ext uri="{BB962C8B-B14F-4D97-AF65-F5344CB8AC3E}">
        <p14:creationId xmlns:p14="http://schemas.microsoft.com/office/powerpoint/2010/main" val="3151256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mph" presetSubtype="1" nodeType="clickEffect">
                                  <p:stCondLst>
                                    <p:cond delay="0"/>
                                  </p:stCondLst>
                                  <p:childTnLst>
                                    <p:set>
                                      <p:cBhvr override="childStyle">
                                        <p:cTn id="14" dur="indefinite"/>
                                        <p:tgtEl>
                                          <p:spTgt spid="3">
                                            <p:txEl>
                                              <p:pRg st="2" end="2"/>
                                            </p:txEl>
                                          </p:spTgt>
                                        </p:tgtEl>
                                        <p:attrNameLst>
                                          <p:attrName>style.color</p:attrName>
                                        </p:attrNameLst>
                                      </p:cBhvr>
                                      <p:to>
                                        <p:clrVal>
                                          <a:schemeClr val="tx1"/>
                                        </p:clrVal>
                                      </p:to>
                                    </p:set>
                                  </p:childTnLst>
                                </p:cTn>
                              </p:par>
                              <p:par>
                                <p:cTn id="15" presetID="3" presetClass="emph" presetSubtype="1" nodeType="withEffect">
                                  <p:stCondLst>
                                    <p:cond delay="0"/>
                                  </p:stCondLst>
                                  <p:childTnLst>
                                    <p:set>
                                      <p:cBhvr override="childStyle">
                                        <p:cTn id="16" dur="indefinite"/>
                                        <p:tgtEl>
                                          <p:spTgt spid="3">
                                            <p:txEl>
                                              <p:pRg st="3" end="3"/>
                                            </p:txEl>
                                          </p:spTgt>
                                        </p:tgtEl>
                                        <p:attrNameLst>
                                          <p:attrName>style.color</p:attrName>
                                        </p:attrNameLst>
                                      </p:cBhvr>
                                      <p:to>
                                        <p:clrVal>
                                          <a:schemeClr val="tx1"/>
                                        </p:clrVal>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143000"/>
            <a:ext cx="8763000" cy="4191000"/>
          </a:xfrm>
        </p:spPr>
        <p:txBody>
          <a:bodyPr>
            <a:normAutofit fontScale="55000" lnSpcReduction="20000"/>
          </a:bodyPr>
          <a:lstStyle/>
          <a:p>
            <a:r>
              <a:rPr lang="en-US" dirty="0" smtClean="0"/>
              <a:t>Need several values: </a:t>
            </a:r>
          </a:p>
          <a:p>
            <a:pPr lvl="1"/>
            <a:r>
              <a:rPr lang="en-US" dirty="0" smtClean="0"/>
              <a:t>R-factor for each fit</a:t>
            </a:r>
          </a:p>
          <a:p>
            <a:pPr lvl="1"/>
            <a:r>
              <a:rPr lang="en-US" dirty="0" smtClean="0"/>
              <a:t>the degrees of freedom for the fits</a:t>
            </a:r>
          </a:p>
          <a:p>
            <a:pPr lvl="1"/>
            <a:r>
              <a:rPr lang="en-US" dirty="0" smtClean="0"/>
              <a:t>the number of variables used in each fit.</a:t>
            </a:r>
          </a:p>
          <a:p>
            <a:pPr lvl="1"/>
            <a:endParaRPr lang="en-US" dirty="0" smtClean="0"/>
          </a:p>
          <a:p>
            <a:r>
              <a:rPr lang="en-US" dirty="0" smtClean="0"/>
              <a:t>Degrees-of-freedom is defined as the number of independent points in the measured spectra minus the number of variables fit in the model </a:t>
            </a:r>
            <a:r>
              <a:rPr lang="en-US" dirty="0"/>
              <a:t> (</a:t>
            </a:r>
            <a:r>
              <a:rPr lang="en-US" dirty="0" err="1"/>
              <a:t>N</a:t>
            </a:r>
            <a:r>
              <a:rPr lang="en-US" baseline="-25000" dirty="0" err="1"/>
              <a:t>idp</a:t>
            </a:r>
            <a:r>
              <a:rPr lang="en-US" dirty="0"/>
              <a:t> – </a:t>
            </a:r>
            <a:r>
              <a:rPr lang="en-US" dirty="0" err="1"/>
              <a:t>N</a:t>
            </a:r>
            <a:r>
              <a:rPr lang="en-US" baseline="-25000" dirty="0" err="1"/>
              <a:t>var</a:t>
            </a:r>
            <a:r>
              <a:rPr lang="en-US" dirty="0"/>
              <a:t>) </a:t>
            </a:r>
            <a:r>
              <a:rPr lang="en-US" dirty="0" smtClean="0"/>
              <a:t>(Kelly et al., 2008)</a:t>
            </a:r>
          </a:p>
          <a:p>
            <a:r>
              <a:rPr lang="en-US" dirty="0" smtClean="0"/>
              <a:t>How to do Hamilton Test:</a:t>
            </a:r>
          </a:p>
          <a:p>
            <a:pPr lvl="1"/>
            <a:r>
              <a:rPr lang="en-US" dirty="0" smtClean="0"/>
              <a:t>Calculate ratio of R-factors between two fits, better fit in numerator (Ratio &lt; 1)</a:t>
            </a:r>
          </a:p>
          <a:p>
            <a:pPr lvl="1"/>
            <a:r>
              <a:rPr lang="en-US" dirty="0" smtClean="0"/>
              <a:t>For the better (closer) fit, divide # degrees of freedom by 2.  This = a.</a:t>
            </a:r>
          </a:p>
          <a:p>
            <a:pPr lvl="1"/>
            <a:r>
              <a:rPr lang="en-US" dirty="0" smtClean="0"/>
              <a:t>Divide the difference in </a:t>
            </a:r>
            <a:r>
              <a:rPr lang="en-US" dirty="0" err="1"/>
              <a:t>N</a:t>
            </a:r>
            <a:r>
              <a:rPr lang="en-US" baseline="-25000" dirty="0" err="1"/>
              <a:t>var</a:t>
            </a:r>
            <a:r>
              <a:rPr lang="en-US" dirty="0"/>
              <a:t> </a:t>
            </a:r>
            <a:r>
              <a:rPr lang="en-US" dirty="0" smtClean="0"/>
              <a:t> (i.e., the difference between </a:t>
            </a:r>
            <a:r>
              <a:rPr lang="en-US" dirty="0" err="1"/>
              <a:t>N</a:t>
            </a:r>
            <a:r>
              <a:rPr lang="en-US" baseline="-25000" dirty="0" err="1"/>
              <a:t>var</a:t>
            </a:r>
            <a:r>
              <a:rPr lang="en-US" baseline="-25000" dirty="0"/>
              <a:t> </a:t>
            </a:r>
            <a:r>
              <a:rPr lang="en-US" dirty="0" smtClean="0"/>
              <a:t> used in each fit) by 2.  This = b.</a:t>
            </a:r>
          </a:p>
          <a:p>
            <a:pPr lvl="1"/>
            <a:r>
              <a:rPr lang="en-US" dirty="0" smtClean="0"/>
              <a:t>Plug values into online calculator</a:t>
            </a:r>
          </a:p>
          <a:p>
            <a:pPr lvl="2"/>
            <a:r>
              <a:rPr lang="en-US" dirty="0"/>
              <a:t>http://</a:t>
            </a:r>
            <a:r>
              <a:rPr lang="en-US" dirty="0" smtClean="0"/>
              <a:t>www.danielsoper.com/statcalc/calculator.aspx?id=37</a:t>
            </a:r>
          </a:p>
          <a:p>
            <a:pPr lvl="2"/>
            <a:r>
              <a:rPr lang="en-US" dirty="0" smtClean="0"/>
              <a:t>Employ a 95% confidence interval</a:t>
            </a:r>
          </a:p>
          <a:p>
            <a:pPr lvl="2"/>
            <a:r>
              <a:rPr lang="en-US" dirty="0" smtClean="0"/>
              <a:t>Anything below 0.05 (5%) indicates a statistically significant improvement in the fit</a:t>
            </a:r>
          </a:p>
          <a:p>
            <a:pPr lvl="2"/>
            <a:r>
              <a:rPr lang="en-US" dirty="0" smtClean="0"/>
              <a:t>There is less than a 5% chance that the difference between the fits would occur by random variation</a:t>
            </a:r>
          </a:p>
          <a:p>
            <a:pPr lvl="2"/>
            <a:r>
              <a:rPr lang="en-US" dirty="0"/>
              <a:t>There is less than a 5% chance </a:t>
            </a:r>
            <a:r>
              <a:rPr lang="en-US" dirty="0" smtClean="0"/>
              <a:t>that </a:t>
            </a:r>
            <a:r>
              <a:rPr lang="en-US" dirty="0"/>
              <a:t>the difference is just due to noise in the data</a:t>
            </a:r>
          </a:p>
        </p:txBody>
      </p:sp>
      <p:sp>
        <p:nvSpPr>
          <p:cNvPr id="6" name="Title 1"/>
          <p:cNvSpPr>
            <a:spLocks noGrp="1"/>
          </p:cNvSpPr>
          <p:nvPr>
            <p:ph type="title"/>
          </p:nvPr>
        </p:nvSpPr>
        <p:spPr>
          <a:xfrm>
            <a:off x="457200" y="0"/>
            <a:ext cx="8229600" cy="1143000"/>
          </a:xfrm>
        </p:spPr>
        <p:txBody>
          <a:bodyPr>
            <a:normAutofit fontScale="90000"/>
          </a:bodyPr>
          <a:lstStyle/>
          <a:p>
            <a:r>
              <a:rPr lang="en-US" dirty="0" smtClean="0"/>
              <a:t>Knowing when the fit is done:</a:t>
            </a:r>
            <a:br>
              <a:rPr lang="en-US" dirty="0" smtClean="0"/>
            </a:br>
            <a:r>
              <a:rPr lang="en-US" dirty="0" smtClean="0"/>
              <a:t>the Hamilton test</a:t>
            </a:r>
            <a:endParaRPr lang="en-US" dirty="0"/>
          </a:p>
        </p:txBody>
      </p:sp>
      <p:grpSp>
        <p:nvGrpSpPr>
          <p:cNvPr id="8" name="Group 7"/>
          <p:cNvGrpSpPr/>
          <p:nvPr/>
        </p:nvGrpSpPr>
        <p:grpSpPr>
          <a:xfrm>
            <a:off x="2057400" y="5257800"/>
            <a:ext cx="4249737" cy="1546033"/>
            <a:chOff x="2057400" y="5257800"/>
            <a:chExt cx="4249737" cy="1546033"/>
          </a:xfrm>
        </p:grpSpPr>
        <p:pic>
          <p:nvPicPr>
            <p:cNvPr id="5122" name="Picture 2" descr="D:\Usuarios\Mateo\PostDoc_2\XASworkshop\images for presentation\hamilt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5257800"/>
              <a:ext cx="4249737" cy="154603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590800" y="5791200"/>
              <a:ext cx="2209800" cy="646331"/>
            </a:xfrm>
            <a:prstGeom prst="rect">
              <a:avLst/>
            </a:prstGeom>
            <a:noFill/>
          </p:spPr>
          <p:txBody>
            <a:bodyPr wrap="square" rtlCol="0">
              <a:spAutoFit/>
            </a:bodyPr>
            <a:lstStyle/>
            <a:p>
              <a:r>
                <a:rPr lang="en-US" dirty="0" smtClean="0"/>
                <a:t>Example pg. 218 Calvin, 2013</a:t>
              </a:r>
              <a:endParaRPr lang="en-US" dirty="0"/>
            </a:p>
          </p:txBody>
        </p:sp>
      </p:grpSp>
    </p:spTree>
    <p:extLst>
      <p:ext uri="{BB962C8B-B14F-4D97-AF65-F5344CB8AC3E}">
        <p14:creationId xmlns:p14="http://schemas.microsoft.com/office/powerpoint/2010/main" val="1106552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4" end="1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5" end="1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parameters to publish</a:t>
            </a:r>
            <a:r>
              <a:rPr lang="en-US" dirty="0" smtClean="0"/>
              <a:t>?</a:t>
            </a:r>
            <a:endParaRPr lang="en-US" dirty="0"/>
          </a:p>
        </p:txBody>
      </p:sp>
      <p:sp>
        <p:nvSpPr>
          <p:cNvPr id="3" name="Content Placeholder 2"/>
          <p:cNvSpPr>
            <a:spLocks noGrp="1"/>
          </p:cNvSpPr>
          <p:nvPr>
            <p:ph idx="1"/>
          </p:nvPr>
        </p:nvSpPr>
        <p:spPr>
          <a:xfrm>
            <a:off x="685800" y="1981201"/>
            <a:ext cx="6858000" cy="1828799"/>
          </a:xfrm>
        </p:spPr>
        <p:txBody>
          <a:bodyPr>
            <a:normAutofit fontScale="62500" lnSpcReduction="20000"/>
          </a:bodyPr>
          <a:lstStyle/>
          <a:p>
            <a:r>
              <a:rPr lang="en-US" dirty="0" smtClean="0"/>
              <a:t>See Kelly et al., 2008 and Calvin, 2013 for exhaustive lists in terms of:</a:t>
            </a:r>
          </a:p>
          <a:p>
            <a:pPr lvl="1"/>
            <a:r>
              <a:rPr lang="en-US" dirty="0" smtClean="0"/>
              <a:t>Beamline characteristics and light sources</a:t>
            </a:r>
          </a:p>
          <a:p>
            <a:pPr lvl="1"/>
            <a:r>
              <a:rPr lang="en-US" dirty="0" smtClean="0"/>
              <a:t>Fitting statistics</a:t>
            </a:r>
          </a:p>
          <a:p>
            <a:pPr lvl="1"/>
            <a:endParaRPr lang="en-US" dirty="0" smtClean="0"/>
          </a:p>
          <a:p>
            <a:r>
              <a:rPr lang="en-US" dirty="0" smtClean="0"/>
              <a:t>Example table header &amp; data</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053204752"/>
              </p:ext>
            </p:extLst>
          </p:nvPr>
        </p:nvGraphicFramePr>
        <p:xfrm>
          <a:off x="457202" y="3810000"/>
          <a:ext cx="8229598" cy="2162174"/>
        </p:xfrm>
        <a:graphic>
          <a:graphicData uri="http://schemas.openxmlformats.org/drawingml/2006/table">
            <a:tbl>
              <a:tblPr>
                <a:tableStyleId>{5C22544A-7EE6-4342-B048-85BDC9FD1C3A}</a:tableStyleId>
              </a:tblPr>
              <a:tblGrid>
                <a:gridCol w="1268729"/>
                <a:gridCol w="563880"/>
                <a:gridCol w="777240"/>
                <a:gridCol w="720091"/>
                <a:gridCol w="537210"/>
                <a:gridCol w="899159"/>
                <a:gridCol w="396241"/>
                <a:gridCol w="537210"/>
                <a:gridCol w="518159"/>
                <a:gridCol w="381000"/>
                <a:gridCol w="320040"/>
                <a:gridCol w="487679"/>
                <a:gridCol w="487679"/>
                <a:gridCol w="335281"/>
              </a:tblGrid>
              <a:tr h="841762">
                <a:tc>
                  <a:txBody>
                    <a:bodyPr/>
                    <a:lstStyle/>
                    <a:p>
                      <a:pPr algn="ctr" fontAlgn="ctr"/>
                      <a:r>
                        <a:rPr lang="en-US" sz="1100" u="none" strike="noStrike" dirty="0">
                          <a:effectLst/>
                        </a:rPr>
                        <a:t>Sample &amp; </a:t>
                      </a:r>
                      <a:br>
                        <a:rPr lang="en-US" sz="1100" u="none" strike="noStrike" dirty="0">
                          <a:effectLst/>
                        </a:rPr>
                      </a:br>
                      <a:r>
                        <a:rPr lang="en-US" sz="1100" u="none" strike="noStrike" dirty="0">
                          <a:effectLst/>
                        </a:rPr>
                        <a:t>CIF reference</a:t>
                      </a:r>
                      <a:endParaRPr lang="en-US" sz="11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u="none" strike="noStrike" dirty="0">
                          <a:effectLst/>
                        </a:rPr>
                        <a:t>R-factor &amp; # in Table 5</a:t>
                      </a:r>
                      <a:endParaRPr lang="en-US" sz="11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u="none" strike="noStrike" dirty="0" err="1">
                          <a:effectLst/>
                        </a:rPr>
                        <a:t>N</a:t>
                      </a:r>
                      <a:r>
                        <a:rPr lang="en-US" sz="1100" u="none" strike="noStrike" baseline="-25000" dirty="0" err="1">
                          <a:effectLst/>
                        </a:rPr>
                        <a:t>idp</a:t>
                      </a:r>
                      <a:r>
                        <a:rPr lang="en-US" sz="1100" u="none" strike="noStrike" baseline="-25000" dirty="0">
                          <a:effectLst/>
                        </a:rPr>
                        <a:t> </a:t>
                      </a:r>
                      <a:r>
                        <a:rPr lang="en-US" sz="1100" u="none" strike="noStrike" dirty="0">
                          <a:effectLst/>
                        </a:rPr>
                        <a:t>&amp;</a:t>
                      </a:r>
                      <a:br>
                        <a:rPr lang="en-US" sz="1100" u="none" strike="noStrike" dirty="0">
                          <a:effectLst/>
                        </a:rPr>
                      </a:br>
                      <a:r>
                        <a:rPr lang="en-US" sz="1100" u="none" strike="noStrike" dirty="0">
                          <a:effectLst/>
                        </a:rPr>
                        <a:t> k-range fit</a:t>
                      </a:r>
                      <a:endParaRPr lang="en-US" sz="11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u="none" strike="noStrike" dirty="0" err="1">
                          <a:effectLst/>
                        </a:rPr>
                        <a:t>N</a:t>
                      </a:r>
                      <a:r>
                        <a:rPr lang="en-US" sz="1100" u="none" strike="noStrike" baseline="-25000" dirty="0" err="1">
                          <a:effectLst/>
                        </a:rPr>
                        <a:t>var</a:t>
                      </a:r>
                      <a:r>
                        <a:rPr lang="en-US" sz="1100" u="none" strike="noStrike" dirty="0">
                          <a:effectLst/>
                        </a:rPr>
                        <a:t> &amp;</a:t>
                      </a:r>
                      <a:br>
                        <a:rPr lang="en-US" sz="1100" u="none" strike="noStrike" dirty="0">
                          <a:effectLst/>
                        </a:rPr>
                      </a:br>
                      <a:r>
                        <a:rPr lang="en-US" sz="1100" u="none" strike="noStrike" dirty="0">
                          <a:effectLst/>
                        </a:rPr>
                        <a:t> R-range fit</a:t>
                      </a:r>
                      <a:endParaRPr lang="en-US" sz="11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l-GR" sz="1100" u="none" strike="noStrike" dirty="0">
                          <a:effectLst/>
                        </a:rPr>
                        <a:t>χ</a:t>
                      </a:r>
                      <a:r>
                        <a:rPr lang="el-GR" sz="1100" u="none" strike="noStrike" baseline="30000" dirty="0">
                          <a:effectLst/>
                        </a:rPr>
                        <a:t>2</a:t>
                      </a:r>
                      <a:r>
                        <a:rPr lang="el-GR" sz="1100" u="none" strike="noStrike" dirty="0">
                          <a:effectLst/>
                        </a:rPr>
                        <a:t>   &amp;</a:t>
                      </a:r>
                      <a:br>
                        <a:rPr lang="el-GR" sz="1100" u="none" strike="noStrike" dirty="0">
                          <a:effectLst/>
                        </a:rPr>
                      </a:br>
                      <a:r>
                        <a:rPr lang="el-GR" sz="1100" u="none" strike="noStrike" dirty="0">
                          <a:effectLst/>
                        </a:rPr>
                        <a:t>χ</a:t>
                      </a:r>
                      <a:r>
                        <a:rPr lang="el-GR" sz="1100" u="none" strike="noStrike" baseline="30000" dirty="0">
                          <a:effectLst/>
                        </a:rPr>
                        <a:t>2</a:t>
                      </a:r>
                      <a:r>
                        <a:rPr lang="en-US" sz="1100" u="none" strike="noStrike" baseline="-25000" dirty="0">
                          <a:effectLst/>
                        </a:rPr>
                        <a:t>n</a:t>
                      </a:r>
                      <a:endParaRPr lang="en-US" sz="11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u="none" strike="noStrike" dirty="0">
                          <a:effectLst/>
                        </a:rPr>
                        <a:t>Path</a:t>
                      </a:r>
                      <a:endParaRPr lang="en-US" sz="11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u="none" strike="noStrike" dirty="0">
                          <a:effectLst/>
                        </a:rPr>
                        <a:t>CN</a:t>
                      </a:r>
                      <a:endParaRPr lang="en-US" sz="11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u="none" strike="noStrike" dirty="0">
                          <a:effectLst/>
                        </a:rPr>
                        <a:t>R (Å)</a:t>
                      </a:r>
                      <a:endParaRPr lang="en-US" sz="11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l-GR" sz="1100" u="none" strike="noStrike" dirty="0">
                          <a:effectLst/>
                        </a:rPr>
                        <a:t>σ</a:t>
                      </a:r>
                      <a:r>
                        <a:rPr lang="el-GR" sz="1100" u="none" strike="noStrike" baseline="30000" dirty="0">
                          <a:effectLst/>
                        </a:rPr>
                        <a:t>2</a:t>
                      </a:r>
                      <a:r>
                        <a:rPr lang="el-GR" sz="1100" u="none" strike="noStrike" dirty="0">
                          <a:effectLst/>
                        </a:rPr>
                        <a:t> (</a:t>
                      </a:r>
                      <a:r>
                        <a:rPr lang="en-US" sz="1100" u="none" strike="noStrike" dirty="0">
                          <a:effectLst/>
                        </a:rPr>
                        <a:t>Å</a:t>
                      </a:r>
                      <a:r>
                        <a:rPr lang="en-US" sz="1100" u="none" strike="noStrike" baseline="30000" dirty="0">
                          <a:effectLst/>
                        </a:rPr>
                        <a:t>2</a:t>
                      </a:r>
                      <a:r>
                        <a:rPr lang="en-US" sz="1100" u="none" strike="noStrike" dirty="0">
                          <a:effectLst/>
                        </a:rPr>
                        <a:t>)</a:t>
                      </a:r>
                      <a:endParaRPr lang="en-US" sz="11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l-GR" sz="1100" u="none" strike="noStrike" dirty="0">
                          <a:effectLst/>
                        </a:rPr>
                        <a:t>Δ</a:t>
                      </a:r>
                      <a:r>
                        <a:rPr lang="en-US" sz="1100" u="none" strike="noStrike" dirty="0">
                          <a:effectLst/>
                        </a:rPr>
                        <a:t>E (eV)</a:t>
                      </a:r>
                      <a:endParaRPr lang="en-US" sz="11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u="none" strike="noStrike" dirty="0">
                          <a:effectLst/>
                        </a:rPr>
                        <a:t>±CN</a:t>
                      </a:r>
                      <a:endParaRPr lang="en-US" sz="11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u="none" strike="noStrike" dirty="0">
                          <a:effectLst/>
                        </a:rPr>
                        <a:t>±R (Å)</a:t>
                      </a:r>
                      <a:endParaRPr lang="en-US" sz="11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l-GR" sz="1100" u="none" strike="noStrike" dirty="0">
                          <a:effectLst/>
                        </a:rPr>
                        <a:t>±σ</a:t>
                      </a:r>
                      <a:r>
                        <a:rPr lang="el-GR" sz="1100" u="none" strike="noStrike" baseline="30000" dirty="0">
                          <a:effectLst/>
                        </a:rPr>
                        <a:t>2</a:t>
                      </a:r>
                      <a:r>
                        <a:rPr lang="el-GR" sz="1100" u="none" strike="noStrike" dirty="0">
                          <a:effectLst/>
                        </a:rPr>
                        <a:t>(</a:t>
                      </a:r>
                      <a:r>
                        <a:rPr lang="en-US" sz="1100" u="none" strike="noStrike" dirty="0">
                          <a:effectLst/>
                        </a:rPr>
                        <a:t>Å</a:t>
                      </a:r>
                      <a:r>
                        <a:rPr lang="en-US" sz="1100" u="none" strike="noStrike" baseline="30000" dirty="0">
                          <a:effectLst/>
                        </a:rPr>
                        <a:t>2</a:t>
                      </a:r>
                      <a:r>
                        <a:rPr lang="en-US" sz="1100" u="none" strike="noStrike" dirty="0">
                          <a:effectLst/>
                        </a:rPr>
                        <a:t>) x10</a:t>
                      </a:r>
                      <a:r>
                        <a:rPr lang="en-US" sz="1100" u="none" strike="noStrike" baseline="30000" dirty="0">
                          <a:effectLst/>
                        </a:rPr>
                        <a:t>-3</a:t>
                      </a:r>
                      <a:endParaRPr lang="en-US" sz="11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l-GR" sz="1100" u="none" strike="noStrike" dirty="0">
                          <a:effectLst/>
                        </a:rPr>
                        <a:t>±Δ</a:t>
                      </a:r>
                      <a:r>
                        <a:rPr lang="en-US" sz="1100" u="none" strike="noStrike" dirty="0">
                          <a:effectLst/>
                        </a:rPr>
                        <a:t>E (eV)</a:t>
                      </a:r>
                      <a:endParaRPr lang="en-US" sz="11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103">
                <a:tc>
                  <a:txBody>
                    <a:bodyPr/>
                    <a:lstStyle/>
                    <a:p>
                      <a:pPr algn="l" fontAlgn="b"/>
                      <a:endParaRPr lang="en-US" sz="1600" b="0" i="0" u="none" strike="noStrike">
                        <a:solidFill>
                          <a:srgbClr val="00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r h="330103">
                <a:tc>
                  <a:txBody>
                    <a:bodyPr/>
                    <a:lstStyle/>
                    <a:p>
                      <a:pPr algn="l" fontAlgn="b"/>
                      <a:r>
                        <a:rPr lang="en-US" sz="1200" u="none" strike="noStrike" dirty="0">
                          <a:effectLst/>
                        </a:rPr>
                        <a:t>Ni-Acid </a:t>
                      </a:r>
                      <a:r>
                        <a:rPr lang="en-US" sz="1200" u="none" strike="noStrike" dirty="0" err="1">
                          <a:effectLst/>
                        </a:rPr>
                        <a:t>birn</a:t>
                      </a:r>
                      <a:r>
                        <a:rPr lang="en-US" sz="1200" u="none" strike="noStrike" dirty="0">
                          <a:effectLst/>
                        </a:rPr>
                        <a:t>.</a:t>
                      </a:r>
                      <a:endParaRPr lang="en-US" sz="1200" b="0" i="0" u="none" strike="noStrike" dirty="0">
                        <a:solidFill>
                          <a:srgbClr val="00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200" u="none" strike="noStrike" dirty="0">
                          <a:effectLst/>
                        </a:rPr>
                        <a:t>0.007</a:t>
                      </a:r>
                      <a:endParaRPr lang="en-US" sz="1200" b="0" i="0" u="none" strike="noStrike" dirty="0">
                        <a:solidFill>
                          <a:srgbClr val="00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200" u="none" strike="noStrike" dirty="0">
                          <a:effectLst/>
                        </a:rPr>
                        <a:t>13.5</a:t>
                      </a:r>
                      <a:endParaRPr lang="en-US" sz="1200" b="0" i="0" u="none" strike="noStrike" dirty="0">
                        <a:solidFill>
                          <a:srgbClr val="00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200" u="none" strike="noStrike" dirty="0">
                          <a:effectLst/>
                        </a:rPr>
                        <a:t>9</a:t>
                      </a:r>
                      <a:endParaRPr lang="en-US" sz="1200" b="0" i="0" u="none" strike="noStrike" dirty="0">
                        <a:solidFill>
                          <a:srgbClr val="00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200" u="none" strike="noStrike">
                          <a:effectLst/>
                        </a:rPr>
                        <a:t>3674</a:t>
                      </a:r>
                      <a:endParaRPr lang="en-US" sz="1200" b="0" i="0" u="none" strike="noStrike">
                        <a:solidFill>
                          <a:srgbClr val="00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200" u="none" strike="noStrike">
                          <a:effectLst/>
                        </a:rPr>
                        <a:t>Ni-O</a:t>
                      </a:r>
                      <a:endParaRPr lang="en-US" sz="1200" b="0" i="0" u="none" strike="noStrike">
                        <a:solidFill>
                          <a:srgbClr val="00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200" u="none" strike="noStrike">
                          <a:effectLst/>
                        </a:rPr>
                        <a:t>6.4</a:t>
                      </a:r>
                      <a:endParaRPr lang="en-US" sz="1200" b="0" i="0" u="none" strike="noStrike">
                        <a:solidFill>
                          <a:srgbClr val="00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200" u="none" strike="noStrike">
                          <a:effectLst/>
                        </a:rPr>
                        <a:t>2.055</a:t>
                      </a:r>
                      <a:endParaRPr lang="en-US" sz="1200" b="0" i="0" u="none" strike="noStrike">
                        <a:solidFill>
                          <a:srgbClr val="00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200" u="none" strike="noStrike">
                          <a:effectLst/>
                        </a:rPr>
                        <a:t>0.006</a:t>
                      </a:r>
                      <a:endParaRPr lang="en-US" sz="1200" b="0" i="0" u="none" strike="noStrike">
                        <a:solidFill>
                          <a:srgbClr val="00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200" u="none" strike="noStrike">
                          <a:effectLst/>
                        </a:rPr>
                        <a:t>0.9</a:t>
                      </a:r>
                      <a:endParaRPr lang="en-US" sz="1200" b="0" i="0" u="none" strike="noStrike">
                        <a:solidFill>
                          <a:srgbClr val="00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200" u="none" strike="noStrike">
                          <a:effectLst/>
                        </a:rPr>
                        <a:t>1.1</a:t>
                      </a:r>
                      <a:endParaRPr lang="en-US" sz="1200" b="0" i="0" u="none" strike="noStrike">
                        <a:solidFill>
                          <a:srgbClr val="00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200" u="none" strike="noStrike">
                          <a:effectLst/>
                        </a:rPr>
                        <a:t>0.010</a:t>
                      </a:r>
                      <a:endParaRPr lang="en-US" sz="1200" b="0" i="0" u="none" strike="noStrike">
                        <a:solidFill>
                          <a:srgbClr val="00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200" u="none" strike="noStrike">
                          <a:effectLst/>
                        </a:rPr>
                        <a:t>2</a:t>
                      </a:r>
                      <a:endParaRPr lang="en-US" sz="1200" b="0" i="0" u="none" strike="noStrike">
                        <a:solidFill>
                          <a:srgbClr val="00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200" u="none" strike="noStrike">
                          <a:effectLst/>
                        </a:rPr>
                        <a:t>1.0</a:t>
                      </a:r>
                      <a:endParaRPr lang="en-US" sz="1200" b="0" i="0" u="none" strike="noStrike">
                        <a:solidFill>
                          <a:srgbClr val="00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330103">
                <a:tc rowSpan="2">
                  <a:txBody>
                    <a:bodyPr/>
                    <a:lstStyle/>
                    <a:p>
                      <a:pPr algn="ctr" fontAlgn="b"/>
                      <a:r>
                        <a:rPr lang="en-US" sz="1200" u="none" strike="noStrike">
                          <a:effectLst/>
                        </a:rPr>
                        <a:t>(Post and Veblen, 1990)</a:t>
                      </a:r>
                      <a:endParaRPr lang="en-US" sz="1200" b="0" i="0" u="none" strike="noStrike">
                        <a:solidFill>
                          <a:srgbClr val="00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200" u="none" strike="noStrike">
                          <a:effectLst/>
                        </a:rPr>
                        <a:t>8</a:t>
                      </a:r>
                      <a:endParaRPr lang="en-US" sz="1200" b="0" i="0" u="none" strike="noStrike">
                        <a:solidFill>
                          <a:srgbClr val="00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200" u="none" strike="noStrike" dirty="0">
                          <a:effectLst/>
                        </a:rPr>
                        <a:t>2.5 - 11.5</a:t>
                      </a:r>
                      <a:endParaRPr lang="en-US" sz="1200" b="0" i="0" u="none" strike="noStrike" dirty="0">
                        <a:solidFill>
                          <a:srgbClr val="00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200" u="none" strike="noStrike">
                          <a:effectLst/>
                        </a:rPr>
                        <a:t>1.2 - 3.6</a:t>
                      </a:r>
                      <a:endParaRPr lang="en-US" sz="1200" b="0" i="0" u="none" strike="noStrike">
                        <a:solidFill>
                          <a:srgbClr val="00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200" u="none" strike="noStrike" dirty="0">
                          <a:effectLst/>
                        </a:rPr>
                        <a:t>823</a:t>
                      </a:r>
                      <a:endParaRPr lang="en-US" sz="1200" b="0" i="0" u="none" strike="noStrike" dirty="0">
                        <a:solidFill>
                          <a:srgbClr val="00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200" u="none" strike="noStrike" dirty="0">
                          <a:effectLst/>
                        </a:rPr>
                        <a:t>Ni-</a:t>
                      </a:r>
                      <a:r>
                        <a:rPr lang="en-US" sz="1200" u="none" strike="noStrike" dirty="0" err="1">
                          <a:effectLst/>
                        </a:rPr>
                        <a:t>Mn</a:t>
                      </a:r>
                      <a:endParaRPr lang="en-US" sz="1200" b="0" i="0" u="none" strike="noStrike" dirty="0">
                        <a:solidFill>
                          <a:srgbClr val="00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200" u="none" strike="noStrike" dirty="0">
                          <a:effectLst/>
                        </a:rPr>
                        <a:t>1.2</a:t>
                      </a:r>
                      <a:endParaRPr lang="en-US" sz="1200" b="0" i="0" u="none" strike="noStrike" dirty="0">
                        <a:solidFill>
                          <a:srgbClr val="00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200" u="none" strike="noStrike" dirty="0">
                          <a:effectLst/>
                        </a:rPr>
                        <a:t>2.886</a:t>
                      </a:r>
                      <a:endParaRPr lang="en-US" sz="1200" b="0" i="0" u="none" strike="noStrike" dirty="0">
                        <a:solidFill>
                          <a:srgbClr val="00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200" u="none" strike="noStrike" dirty="0">
                          <a:effectLst/>
                        </a:rPr>
                        <a:t>0.008</a:t>
                      </a:r>
                      <a:endParaRPr lang="en-US" sz="1200" b="0" i="0" u="none" strike="noStrike" dirty="0">
                        <a:solidFill>
                          <a:srgbClr val="00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200" u="none" strike="noStrike" dirty="0">
                          <a:effectLst/>
                        </a:rPr>
                        <a:t>0.9</a:t>
                      </a:r>
                      <a:endParaRPr lang="en-US" sz="1200" b="0" i="0" u="none" strike="noStrike" dirty="0">
                        <a:solidFill>
                          <a:srgbClr val="00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200" u="none" strike="noStrike" dirty="0">
                          <a:effectLst/>
                        </a:rPr>
                        <a:t>0.5</a:t>
                      </a:r>
                      <a:endParaRPr lang="en-US" sz="1200" b="0" i="0" u="none" strike="noStrike" dirty="0">
                        <a:solidFill>
                          <a:srgbClr val="00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200" u="none" strike="noStrike">
                          <a:effectLst/>
                        </a:rPr>
                        <a:t>0.030</a:t>
                      </a:r>
                      <a:endParaRPr lang="en-US" sz="1200" b="0" i="0" u="none" strike="noStrike">
                        <a:solidFill>
                          <a:srgbClr val="00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200" u="none" strike="noStrike">
                          <a:effectLst/>
                        </a:rPr>
                        <a:t>3</a:t>
                      </a:r>
                      <a:endParaRPr lang="en-US" sz="1200" b="0" i="0" u="none" strike="noStrike">
                        <a:solidFill>
                          <a:srgbClr val="00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200" u="none" strike="noStrike">
                          <a:effectLst/>
                        </a:rPr>
                        <a:t>1.0</a:t>
                      </a:r>
                      <a:endParaRPr lang="en-US" sz="1200" b="0" i="0" u="none" strike="noStrike">
                        <a:solidFill>
                          <a:srgbClr val="00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330103">
                <a:tc vMerge="1">
                  <a:txBody>
                    <a:bodyPr/>
                    <a:lstStyle/>
                    <a:p>
                      <a:endParaRPr lang="en-US"/>
                    </a:p>
                  </a:txBody>
                  <a:tcPr/>
                </a:tc>
                <a:tc>
                  <a:txBody>
                    <a:bodyPr/>
                    <a:lstStyle/>
                    <a:p>
                      <a:pPr algn="ctr" fontAlgn="b"/>
                      <a:endParaRPr lang="en-US" sz="1200" b="0" i="0" u="none" strike="noStrike">
                        <a:solidFill>
                          <a:srgbClr val="00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endParaRPr lang="en-US" sz="1200" b="0" i="0" u="none" strike="noStrike">
                        <a:solidFill>
                          <a:srgbClr val="00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endParaRPr lang="en-US" sz="1200" b="0" i="0" u="none" strike="noStrike">
                        <a:solidFill>
                          <a:srgbClr val="00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endParaRPr lang="en-US" sz="1200" b="0" i="0" u="none" strike="noStrike">
                        <a:solidFill>
                          <a:srgbClr val="00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200" u="none" strike="noStrike">
                          <a:effectLst/>
                        </a:rPr>
                        <a:t>Ni-Mn</a:t>
                      </a:r>
                      <a:endParaRPr lang="en-US" sz="1200" b="0" i="0" u="none" strike="noStrike">
                        <a:solidFill>
                          <a:srgbClr val="00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200" u="none" strike="noStrike">
                          <a:effectLst/>
                        </a:rPr>
                        <a:t>5.5</a:t>
                      </a:r>
                      <a:endParaRPr lang="en-US" sz="1200" b="0" i="0" u="none" strike="noStrike">
                        <a:solidFill>
                          <a:srgbClr val="00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200" u="none" strike="noStrike">
                          <a:effectLst/>
                        </a:rPr>
                        <a:t>3.494</a:t>
                      </a:r>
                      <a:endParaRPr lang="en-US" sz="1200" b="0" i="0" u="none" strike="noStrike">
                        <a:solidFill>
                          <a:srgbClr val="00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200" u="none" strike="noStrike">
                          <a:effectLst/>
                        </a:rPr>
                        <a:t>0.008</a:t>
                      </a:r>
                      <a:endParaRPr lang="en-US" sz="1200" b="0" i="0" u="none" strike="noStrike">
                        <a:solidFill>
                          <a:srgbClr val="00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200" u="none" strike="noStrike">
                          <a:effectLst/>
                        </a:rPr>
                        <a:t>0.9</a:t>
                      </a:r>
                      <a:endParaRPr lang="en-US" sz="1200" b="0" i="0" u="none" strike="noStrike">
                        <a:solidFill>
                          <a:srgbClr val="00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200" u="none" strike="noStrike" dirty="0">
                          <a:effectLst/>
                        </a:rPr>
                        <a:t>1.7</a:t>
                      </a:r>
                      <a:endParaRPr lang="en-US" sz="1200" b="0" i="0" u="none" strike="noStrike" dirty="0">
                        <a:solidFill>
                          <a:srgbClr val="00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200" u="none" strike="noStrike" dirty="0">
                          <a:effectLst/>
                        </a:rPr>
                        <a:t>0.014</a:t>
                      </a:r>
                      <a:endParaRPr lang="en-US" sz="1200" b="0" i="0" u="none" strike="noStrike" dirty="0">
                        <a:solidFill>
                          <a:srgbClr val="00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200" u="none" strike="noStrike" dirty="0">
                          <a:effectLst/>
                        </a:rPr>
                        <a:t>3</a:t>
                      </a:r>
                      <a:endParaRPr lang="en-US" sz="1200" b="0" i="0" u="none" strike="noStrike" dirty="0">
                        <a:solidFill>
                          <a:srgbClr val="00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200" u="none" strike="noStrike" dirty="0">
                          <a:effectLst/>
                        </a:rPr>
                        <a:t>1.0</a:t>
                      </a:r>
                      <a:endParaRPr lang="en-US" sz="1200" b="0" i="0" u="none" strike="noStrike" dirty="0">
                        <a:solidFill>
                          <a:srgbClr val="000000"/>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360357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a:xfrm>
            <a:off x="1485900" y="1981200"/>
            <a:ext cx="6172200" cy="3763963"/>
          </a:xfrm>
        </p:spPr>
        <p:txBody>
          <a:bodyPr>
            <a:normAutofit fontScale="77500" lnSpcReduction="20000"/>
          </a:bodyPr>
          <a:lstStyle/>
          <a:p>
            <a:r>
              <a:rPr lang="en-US" dirty="0" smtClean="0"/>
              <a:t>Software help</a:t>
            </a:r>
          </a:p>
          <a:p>
            <a:pPr lvl="1"/>
            <a:r>
              <a:rPr lang="en-US" dirty="0" smtClean="0"/>
              <a:t>http://bruceravel.github.io/demeter/</a:t>
            </a:r>
          </a:p>
          <a:p>
            <a:r>
              <a:rPr lang="en-US" dirty="0" smtClean="0"/>
              <a:t>Video tutorials</a:t>
            </a:r>
          </a:p>
          <a:p>
            <a:pPr lvl="1"/>
            <a:r>
              <a:rPr lang="en-US" dirty="0" smtClean="0"/>
              <a:t>https://vimeo.com/channels/exafs</a:t>
            </a:r>
          </a:p>
          <a:p>
            <a:r>
              <a:rPr lang="en-US" dirty="0" smtClean="0"/>
              <a:t>Mailing list</a:t>
            </a:r>
          </a:p>
          <a:p>
            <a:pPr lvl="1"/>
            <a:r>
              <a:rPr lang="en-US" dirty="0" smtClean="0"/>
              <a:t>https://www.mail-archive.com/ifeffit@millenia.cars.aps.anl.gov/</a:t>
            </a:r>
          </a:p>
          <a:p>
            <a:r>
              <a:rPr lang="en-US" dirty="0" smtClean="0"/>
              <a:t>Hamilton Test calculator</a:t>
            </a:r>
          </a:p>
          <a:p>
            <a:pPr lvl="1"/>
            <a:r>
              <a:rPr lang="en-US" dirty="0" smtClean="0"/>
              <a:t>http://www.danielsoper.com/statcalc/calculator.aspx?id=37</a:t>
            </a:r>
          </a:p>
          <a:p>
            <a:endParaRPr lang="en-US" dirty="0"/>
          </a:p>
        </p:txBody>
      </p:sp>
    </p:spTree>
    <p:extLst>
      <p:ext uri="{BB962C8B-B14F-4D97-AF65-F5344CB8AC3E}">
        <p14:creationId xmlns:p14="http://schemas.microsoft.com/office/powerpoint/2010/main" val="307941107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3400" y="-21771"/>
            <a:ext cx="4800600" cy="914400"/>
          </a:xfrm>
        </p:spPr>
        <p:txBody>
          <a:bodyPr/>
          <a:lstStyle/>
          <a:p>
            <a:r>
              <a:rPr lang="en-US" dirty="0" smtClean="0"/>
              <a:t>Resources</a:t>
            </a:r>
            <a:endParaRPr lang="en-US" dirty="0"/>
          </a:p>
        </p:txBody>
      </p:sp>
      <p:pic>
        <p:nvPicPr>
          <p:cNvPr id="1024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650" r="1592" b="4046"/>
          <a:stretch/>
        </p:blipFill>
        <p:spPr bwMode="auto">
          <a:xfrm>
            <a:off x="0" y="0"/>
            <a:ext cx="421244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276600" y="6596390"/>
            <a:ext cx="885179" cy="261610"/>
          </a:xfrm>
          <a:prstGeom prst="rect">
            <a:avLst/>
          </a:prstGeom>
          <a:noFill/>
        </p:spPr>
        <p:txBody>
          <a:bodyPr wrap="none" rtlCol="0">
            <a:spAutoFit/>
          </a:bodyPr>
          <a:lstStyle/>
          <a:p>
            <a:r>
              <a:rPr lang="en-US" sz="1050" dirty="0" smtClean="0"/>
              <a:t>Calvin, 2013</a:t>
            </a:r>
            <a:endParaRPr lang="en-US" sz="1050" dirty="0"/>
          </a:p>
        </p:txBody>
      </p:sp>
    </p:spTree>
    <p:extLst>
      <p:ext uri="{BB962C8B-B14F-4D97-AF65-F5344CB8AC3E}">
        <p14:creationId xmlns:p14="http://schemas.microsoft.com/office/powerpoint/2010/main" val="120579433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Resources – XAFS.org</a:t>
            </a:r>
            <a:endParaRPr lang="en-US" dirty="0"/>
          </a:p>
        </p:txBody>
      </p:sp>
      <p:sp>
        <p:nvSpPr>
          <p:cNvPr id="3" name="Content Placeholder 2"/>
          <p:cNvSpPr>
            <a:spLocks noGrp="1"/>
          </p:cNvSpPr>
          <p:nvPr>
            <p:ph idx="1"/>
          </p:nvPr>
        </p:nvSpPr>
        <p:spPr>
          <a:xfrm>
            <a:off x="304800" y="990600"/>
            <a:ext cx="8229600" cy="5562600"/>
          </a:xfrm>
        </p:spPr>
        <p:txBody>
          <a:bodyPr>
            <a:normAutofit fontScale="55000" lnSpcReduction="20000"/>
          </a:bodyPr>
          <a:lstStyle/>
          <a:p>
            <a:r>
              <a:rPr lang="en-US" dirty="0" smtClean="0"/>
              <a:t>http://www.xafs.org/Tutorials</a:t>
            </a:r>
            <a:br>
              <a:rPr lang="en-US" dirty="0" smtClean="0"/>
            </a:br>
            <a:r>
              <a:rPr lang="en-US" dirty="0" smtClean="0"/>
              <a:t> - XAFS Online Orientation, in interactive Flash-based tutorial produced by the National Synchrotron Light Source </a:t>
            </a:r>
            <a:br>
              <a:rPr lang="en-US" dirty="0" smtClean="0"/>
            </a:br>
            <a:r>
              <a:rPr lang="en-US" dirty="0" smtClean="0"/>
              <a:t> - XAFS Tutorials from Grant Bunker, at IIT </a:t>
            </a:r>
          </a:p>
          <a:p>
            <a:r>
              <a:rPr lang="en-US" dirty="0" smtClean="0"/>
              <a:t>Videos of lectures and demonstrations from an XAS training course at the Diamond Light Source, November 2011  </a:t>
            </a:r>
          </a:p>
          <a:p>
            <a:r>
              <a:rPr lang="en-US" dirty="0" smtClean="0"/>
              <a:t>Matt Newville's Tutorials </a:t>
            </a:r>
          </a:p>
          <a:p>
            <a:r>
              <a:rPr lang="en-US" dirty="0" smtClean="0"/>
              <a:t>Shelly Kelly's Tutorials</a:t>
            </a:r>
          </a:p>
          <a:p>
            <a:r>
              <a:rPr lang="en-US" dirty="0" smtClean="0"/>
              <a:t>Bruce Ravel documentation</a:t>
            </a:r>
          </a:p>
          <a:p>
            <a:pPr lvl="1"/>
            <a:r>
              <a:rPr lang="en-US" dirty="0" smtClean="0"/>
              <a:t>http://bruceravel.github.com/demeter</a:t>
            </a:r>
          </a:p>
          <a:p>
            <a:pPr lvl="2"/>
            <a:r>
              <a:rPr lang="en-US" dirty="0" smtClean="0"/>
              <a:t>Athena: A User's Guide </a:t>
            </a:r>
          </a:p>
          <a:p>
            <a:pPr lvl="2"/>
            <a:r>
              <a:rPr lang="en-US" dirty="0" smtClean="0"/>
              <a:t>Artemis Users' Guide </a:t>
            </a:r>
          </a:p>
          <a:p>
            <a:pPr lvl="2"/>
            <a:r>
              <a:rPr lang="en-US" dirty="0" smtClean="0"/>
              <a:t>http://vimeo.com/channels/exafs</a:t>
            </a:r>
          </a:p>
          <a:p>
            <a:pPr lvl="2"/>
            <a:r>
              <a:rPr lang="en-US" dirty="0" smtClean="0"/>
              <a:t>http://www.diamond.ac.uk/Home/Events/Past_events/XAS-workshop-2011.html?mgnlCK=1339516257183</a:t>
            </a:r>
          </a:p>
          <a:p>
            <a:pPr lvl="2"/>
            <a:r>
              <a:rPr lang="en-US" dirty="0" smtClean="0"/>
              <a:t>https://speakerdeck.com/bruceravel</a:t>
            </a:r>
          </a:p>
          <a:p>
            <a:pPr lvl="2"/>
            <a:r>
              <a:rPr lang="en-US" dirty="0" smtClean="0"/>
              <a:t>http://bruceravel.github.com/XAS-Education</a:t>
            </a:r>
          </a:p>
          <a:p>
            <a:r>
              <a:rPr lang="en-US" dirty="0" smtClean="0"/>
              <a:t>Six pack documentation</a:t>
            </a:r>
          </a:p>
          <a:p>
            <a:pPr lvl="1"/>
            <a:r>
              <a:rPr lang="en-US" dirty="0" smtClean="0"/>
              <a:t>http://www-ssrl.slac.stanford.edu/xraywiki/xraywiki.php?n=BeamLine02.SIXPACK</a:t>
            </a:r>
          </a:p>
          <a:p>
            <a:pPr lvl="2"/>
            <a:endParaRPr lang="en-US" dirty="0" smtClean="0"/>
          </a:p>
          <a:p>
            <a:r>
              <a:rPr lang="en-US" dirty="0" smtClean="0"/>
              <a:t>Databases for crystal structure files</a:t>
            </a:r>
          </a:p>
          <a:p>
            <a:pPr lvl="1"/>
            <a:r>
              <a:rPr lang="en-US" dirty="0" smtClean="0"/>
              <a:t>http://www.xafs.org/Databases</a:t>
            </a:r>
          </a:p>
          <a:p>
            <a:pPr lvl="1"/>
            <a:r>
              <a:rPr lang="en-US" dirty="0" smtClean="0"/>
              <a:t>http://rruff.geo.arizona.edu/AMS/amcsd.php</a:t>
            </a:r>
          </a:p>
          <a:p>
            <a:pPr lvl="1"/>
            <a:r>
              <a:rPr lang="en-US" dirty="0" smtClean="0"/>
              <a:t>http://cars.uchicago.edu/ifeffit/FAQ/RunningFeff#crystal</a:t>
            </a:r>
          </a:p>
        </p:txBody>
      </p:sp>
    </p:spTree>
    <p:extLst>
      <p:ext uri="{BB962C8B-B14F-4D97-AF65-F5344CB8AC3E}">
        <p14:creationId xmlns:p14="http://schemas.microsoft.com/office/powerpoint/2010/main" val="363572190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Resources – IFEFFIT home page</a:t>
            </a:r>
            <a:endParaRPr lang="en-US" dirty="0"/>
          </a:p>
        </p:txBody>
      </p:sp>
      <p:sp>
        <p:nvSpPr>
          <p:cNvPr id="3" name="Content Placeholder 2"/>
          <p:cNvSpPr>
            <a:spLocks noGrp="1"/>
          </p:cNvSpPr>
          <p:nvPr>
            <p:ph idx="1"/>
          </p:nvPr>
        </p:nvSpPr>
        <p:spPr>
          <a:xfrm>
            <a:off x="228600" y="960437"/>
            <a:ext cx="8686800" cy="5668963"/>
          </a:xfrm>
        </p:spPr>
        <p:txBody>
          <a:bodyPr>
            <a:normAutofit fontScale="77500" lnSpcReduction="20000"/>
          </a:bodyPr>
          <a:lstStyle/>
          <a:p>
            <a:r>
              <a:rPr lang="en-US" dirty="0" smtClean="0"/>
              <a:t>http://cars.uchicago.edu/ifeffit/Ifeffit</a:t>
            </a:r>
          </a:p>
          <a:p>
            <a:pPr lvl="1"/>
            <a:r>
              <a:rPr lang="en-US" dirty="0" smtClean="0"/>
              <a:t>Frequently Asked Questions</a:t>
            </a:r>
          </a:p>
          <a:p>
            <a:pPr lvl="2"/>
            <a:r>
              <a:rPr lang="en-US" dirty="0" smtClean="0"/>
              <a:t>http://cars9.uchicago.edu/ifeffit/FAQ</a:t>
            </a:r>
          </a:p>
          <a:p>
            <a:pPr lvl="3"/>
            <a:r>
              <a:rPr lang="en-US" dirty="0" smtClean="0"/>
              <a:t>General Questions about </a:t>
            </a:r>
            <a:r>
              <a:rPr lang="en-US" dirty="0" err="1" smtClean="0"/>
              <a:t>Ifeffit</a:t>
            </a:r>
            <a:r>
              <a:rPr lang="en-US" dirty="0" smtClean="0"/>
              <a:t> and XAFS</a:t>
            </a:r>
          </a:p>
          <a:p>
            <a:pPr lvl="3"/>
            <a:r>
              <a:rPr lang="en-US" dirty="0" smtClean="0"/>
              <a:t>Getting and Installing </a:t>
            </a:r>
            <a:r>
              <a:rPr lang="en-US" dirty="0" err="1" smtClean="0"/>
              <a:t>Ifeffit</a:t>
            </a:r>
            <a:endParaRPr lang="en-US" dirty="0" smtClean="0"/>
          </a:p>
          <a:p>
            <a:pPr lvl="3"/>
            <a:r>
              <a:rPr lang="en-US" dirty="0" smtClean="0"/>
              <a:t>Basic Data handling in </a:t>
            </a:r>
            <a:r>
              <a:rPr lang="en-US" dirty="0" err="1" smtClean="0"/>
              <a:t>Ifeffit</a:t>
            </a:r>
            <a:endParaRPr lang="en-US" dirty="0" smtClean="0"/>
          </a:p>
          <a:p>
            <a:pPr lvl="3"/>
            <a:r>
              <a:rPr lang="en-US" dirty="0" smtClean="0"/>
              <a:t>Plotting Issues with </a:t>
            </a:r>
            <a:r>
              <a:rPr lang="en-US" dirty="0" err="1" smtClean="0"/>
              <a:t>Ifeffit</a:t>
            </a:r>
            <a:endParaRPr lang="en-US" dirty="0" smtClean="0"/>
          </a:p>
          <a:p>
            <a:pPr lvl="3"/>
            <a:r>
              <a:rPr lang="en-US" dirty="0" smtClean="0"/>
              <a:t>Running and Using FEFF</a:t>
            </a:r>
          </a:p>
          <a:p>
            <a:pPr lvl="3"/>
            <a:r>
              <a:rPr lang="en-US" dirty="0" smtClean="0"/>
              <a:t>Background subtraction (</a:t>
            </a:r>
            <a:r>
              <a:rPr lang="en-US" dirty="0" err="1" smtClean="0"/>
              <a:t>Autobk</a:t>
            </a:r>
            <a:r>
              <a:rPr lang="en-US" dirty="0" smtClean="0"/>
              <a:t>, Athena, </a:t>
            </a:r>
            <a:r>
              <a:rPr lang="en-US" dirty="0" err="1" smtClean="0"/>
              <a:t>SixPack</a:t>
            </a:r>
            <a:r>
              <a:rPr lang="en-US" dirty="0" smtClean="0"/>
              <a:t>)</a:t>
            </a:r>
          </a:p>
          <a:p>
            <a:pPr lvl="3"/>
            <a:r>
              <a:rPr lang="en-US" dirty="0" smtClean="0"/>
              <a:t>Modeling XAFS with </a:t>
            </a:r>
            <a:r>
              <a:rPr lang="en-US" dirty="0" err="1" smtClean="0"/>
              <a:t>Feffit</a:t>
            </a:r>
            <a:r>
              <a:rPr lang="en-US" dirty="0" smtClean="0"/>
              <a:t>, Artemis, and </a:t>
            </a:r>
            <a:r>
              <a:rPr lang="en-US" dirty="0" err="1" smtClean="0"/>
              <a:t>SixPack</a:t>
            </a:r>
            <a:endParaRPr lang="en-US" dirty="0" smtClean="0"/>
          </a:p>
          <a:p>
            <a:pPr lvl="4"/>
            <a:r>
              <a:rPr lang="en-US" dirty="0" smtClean="0"/>
              <a:t>http://cars9.uchicago.edu/ifeffit/FAQ/FeffitModeling</a:t>
            </a:r>
          </a:p>
          <a:p>
            <a:pPr lvl="3"/>
            <a:r>
              <a:rPr lang="en-US" dirty="0" smtClean="0"/>
              <a:t>Running and using Athena, Artemis, and Hephaestus</a:t>
            </a:r>
          </a:p>
          <a:p>
            <a:pPr lvl="3"/>
            <a:r>
              <a:rPr lang="en-US" dirty="0" smtClean="0"/>
              <a:t>Modeling and Interpreting XANES</a:t>
            </a:r>
          </a:p>
          <a:p>
            <a:pPr lvl="3"/>
            <a:r>
              <a:rPr lang="en-US" dirty="0" smtClean="0"/>
              <a:t>Scripting and Programming </a:t>
            </a:r>
            <a:r>
              <a:rPr lang="en-US" dirty="0" err="1" smtClean="0"/>
              <a:t>Ifeffit</a:t>
            </a:r>
            <a:endParaRPr lang="en-US" dirty="0" smtClean="0"/>
          </a:p>
          <a:p>
            <a:pPr lvl="1"/>
            <a:r>
              <a:rPr lang="en-US" dirty="0" smtClean="0"/>
              <a:t>http://cars9.uchicago.edu/ifeffit/HoraeTipOfTheWeek</a:t>
            </a:r>
          </a:p>
          <a:p>
            <a:pPr lvl="1"/>
            <a:endParaRPr lang="en-US" dirty="0" smtClean="0"/>
          </a:p>
          <a:p>
            <a:r>
              <a:rPr lang="en-US" dirty="0" smtClean="0"/>
              <a:t>ATOMS on the web (i.e., the program incorporated into Artemis, but on the web)</a:t>
            </a:r>
          </a:p>
          <a:p>
            <a:pPr lvl="1"/>
            <a:r>
              <a:rPr lang="en-US" dirty="0" smtClean="0"/>
              <a:t>http://cars9.uchicago.edu/cgi-bin/atoms/atoms.cgi</a:t>
            </a:r>
          </a:p>
          <a:p>
            <a:pPr lvl="1"/>
            <a:endParaRPr lang="en-US" dirty="0" smtClean="0"/>
          </a:p>
          <a:p>
            <a:endParaRPr lang="en-US" dirty="0" smtClean="0"/>
          </a:p>
          <a:p>
            <a:endParaRPr lang="en-US" dirty="0"/>
          </a:p>
        </p:txBody>
      </p:sp>
    </p:spTree>
    <p:extLst>
      <p:ext uri="{BB962C8B-B14F-4D97-AF65-F5344CB8AC3E}">
        <p14:creationId xmlns:p14="http://schemas.microsoft.com/office/powerpoint/2010/main" val="38036126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Resources – Mail List</a:t>
            </a:r>
            <a:endParaRPr lang="en-US" dirty="0"/>
          </a:p>
        </p:txBody>
      </p:sp>
      <p:sp>
        <p:nvSpPr>
          <p:cNvPr id="3" name="Content Placeholder 2"/>
          <p:cNvSpPr>
            <a:spLocks noGrp="1"/>
          </p:cNvSpPr>
          <p:nvPr>
            <p:ph idx="1"/>
          </p:nvPr>
        </p:nvSpPr>
        <p:spPr>
          <a:xfrm>
            <a:off x="228600" y="1828800"/>
            <a:ext cx="8686800" cy="3810000"/>
          </a:xfrm>
        </p:spPr>
        <p:txBody>
          <a:bodyPr>
            <a:normAutofit fontScale="70000" lnSpcReduction="20000"/>
          </a:bodyPr>
          <a:lstStyle/>
          <a:p>
            <a:r>
              <a:rPr lang="en-US" dirty="0" err="1" smtClean="0"/>
              <a:t>Ifeffit</a:t>
            </a:r>
            <a:r>
              <a:rPr lang="en-US" dirty="0" smtClean="0"/>
              <a:t> mail list discussions (very informal – human voice)</a:t>
            </a:r>
          </a:p>
          <a:p>
            <a:pPr lvl="1"/>
            <a:r>
              <a:rPr lang="en-US" dirty="0" smtClean="0"/>
              <a:t>http://cars.uchicago.edu/ifeffit/Mailing_List</a:t>
            </a:r>
          </a:p>
          <a:p>
            <a:pPr lvl="1"/>
            <a:r>
              <a:rPr lang="en-US" dirty="0" smtClean="0"/>
              <a:t>Join it to get the emails</a:t>
            </a:r>
          </a:p>
          <a:p>
            <a:r>
              <a:rPr lang="en-US" dirty="0" smtClean="0"/>
              <a:t>Search the archive at The Mail Archive. </a:t>
            </a:r>
          </a:p>
          <a:p>
            <a:pPr lvl="1"/>
            <a:r>
              <a:rPr lang="en-US" dirty="0" smtClean="0"/>
              <a:t>http://www.mail-archive.com/ifeffit@millenia.cars.aps.anl.gov/</a:t>
            </a:r>
          </a:p>
          <a:p>
            <a:r>
              <a:rPr lang="en-US" dirty="0" smtClean="0"/>
              <a:t>Search mail list public archive for older/all messages with the following Google search:</a:t>
            </a:r>
          </a:p>
          <a:p>
            <a:pPr lvl="1"/>
            <a:r>
              <a:rPr lang="en-US" dirty="0" smtClean="0"/>
              <a:t>“use of constraints” </a:t>
            </a:r>
            <a:r>
              <a:rPr lang="en-US" dirty="0" err="1" smtClean="0"/>
              <a:t>site:http</a:t>
            </a:r>
            <a:r>
              <a:rPr lang="en-US" dirty="0" smtClean="0"/>
              <a:t>://millenia.cars.aps.anl.gov/</a:t>
            </a:r>
            <a:r>
              <a:rPr lang="en-US" dirty="0" err="1" smtClean="0"/>
              <a:t>pipermail</a:t>
            </a:r>
            <a:r>
              <a:rPr lang="en-US" dirty="0" smtClean="0"/>
              <a:t>/</a:t>
            </a:r>
            <a:r>
              <a:rPr lang="en-US" dirty="0" err="1" smtClean="0"/>
              <a:t>ifeffit</a:t>
            </a:r>
            <a:r>
              <a:rPr lang="en-US" dirty="0" smtClean="0"/>
              <a:t>/</a:t>
            </a:r>
          </a:p>
          <a:p>
            <a:pPr lvl="1"/>
            <a:r>
              <a:rPr lang="en-US" dirty="0" smtClean="0"/>
              <a:t>“so2” </a:t>
            </a:r>
            <a:r>
              <a:rPr lang="en-US" dirty="0" err="1" smtClean="0"/>
              <a:t>site:http</a:t>
            </a:r>
            <a:r>
              <a:rPr lang="en-US" dirty="0" smtClean="0"/>
              <a:t>://millenia.cars.aps.anl.gov/</a:t>
            </a:r>
            <a:r>
              <a:rPr lang="en-US" dirty="0" err="1" smtClean="0"/>
              <a:t>pipermail</a:t>
            </a:r>
            <a:r>
              <a:rPr lang="en-US" dirty="0" smtClean="0"/>
              <a:t>/</a:t>
            </a:r>
            <a:r>
              <a:rPr lang="en-US" dirty="0" err="1" smtClean="0"/>
              <a:t>ifeffit</a:t>
            </a:r>
            <a:r>
              <a:rPr lang="en-US" dirty="0" smtClean="0"/>
              <a:t>/</a:t>
            </a:r>
          </a:p>
          <a:p>
            <a:pPr lvl="1"/>
            <a:r>
              <a:rPr lang="en-US" dirty="0" smtClean="0"/>
              <a:t>Other examples: Linear combination fitting, negative sigma square values</a:t>
            </a:r>
            <a:endParaRPr lang="en-US" dirty="0"/>
          </a:p>
        </p:txBody>
      </p:sp>
    </p:spTree>
    <p:extLst>
      <p:ext uri="{BB962C8B-B14F-4D97-AF65-F5344CB8AC3E}">
        <p14:creationId xmlns:p14="http://schemas.microsoft.com/office/powerpoint/2010/main" val="366414591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229600" cy="1143000"/>
          </a:xfrm>
        </p:spPr>
        <p:txBody>
          <a:bodyPr/>
          <a:lstStyle/>
          <a:p>
            <a:r>
              <a:rPr lang="en-US" dirty="0" smtClean="0"/>
              <a:t>Resources – Mail List</a:t>
            </a:r>
            <a:endParaRPr lang="en-US" dirty="0"/>
          </a:p>
        </p:txBody>
      </p:sp>
      <p:sp>
        <p:nvSpPr>
          <p:cNvPr id="5" name="Content Placeholder 4"/>
          <p:cNvSpPr>
            <a:spLocks noGrp="1"/>
          </p:cNvSpPr>
          <p:nvPr>
            <p:ph idx="1"/>
          </p:nvPr>
        </p:nvSpPr>
        <p:spPr>
          <a:xfrm>
            <a:off x="762000" y="1447800"/>
            <a:ext cx="8001000" cy="5257800"/>
          </a:xfrm>
        </p:spPr>
        <p:txBody>
          <a:bodyPr>
            <a:normAutofit fontScale="62500" lnSpcReduction="20000"/>
          </a:bodyPr>
          <a:lstStyle/>
          <a:p>
            <a:r>
              <a:rPr lang="en-US" b="1" dirty="0" smtClean="0"/>
              <a:t>Fitting procedure</a:t>
            </a:r>
          </a:p>
          <a:p>
            <a:pPr lvl="1"/>
            <a:r>
              <a:rPr lang="en-US" dirty="0" smtClean="0"/>
              <a:t>http://www.mail-archive.com/ifeffit@millenia.cars.aps.anl.gov/msg01694.html</a:t>
            </a:r>
          </a:p>
          <a:p>
            <a:r>
              <a:rPr lang="en-US" b="1" dirty="0"/>
              <a:t>Coordination Number</a:t>
            </a:r>
          </a:p>
          <a:p>
            <a:pPr lvl="1"/>
            <a:r>
              <a:rPr lang="en-US" dirty="0" smtClean="0"/>
              <a:t>http://millenia.cars.aps.anl.gov/pipermail/ifeffit/2002-October/000151.html</a:t>
            </a:r>
          </a:p>
          <a:p>
            <a:pPr lvl="1"/>
            <a:r>
              <a:rPr lang="en-US" dirty="0" smtClean="0"/>
              <a:t>http://www.mail-archive.com/ifeffit@millenia.cars.aps.anl.gov/msg03435.html</a:t>
            </a:r>
          </a:p>
          <a:p>
            <a:r>
              <a:rPr lang="en-US" b="1" dirty="0"/>
              <a:t>Guide Lines for acceptable fitting parameter values</a:t>
            </a:r>
          </a:p>
          <a:p>
            <a:pPr lvl="1"/>
            <a:r>
              <a:rPr lang="en-US" dirty="0" smtClean="0"/>
              <a:t>http://www.mail-archive.com/ifeffit@millenia.cars.aps.anl.gov/msg01861.html</a:t>
            </a:r>
          </a:p>
          <a:p>
            <a:r>
              <a:rPr lang="en-US" b="1" dirty="0"/>
              <a:t>The use of constraints &amp; restraints in fitting, use of dopants*, other good techniques</a:t>
            </a:r>
          </a:p>
          <a:p>
            <a:pPr lvl="1"/>
            <a:r>
              <a:rPr lang="en-US" dirty="0" smtClean="0"/>
              <a:t>http://millenia.cars.aps.anl.gov/pipermail/ifeffit/2010-May/009446.html</a:t>
            </a:r>
          </a:p>
          <a:p>
            <a:pPr lvl="1"/>
            <a:r>
              <a:rPr lang="en-US" dirty="0" smtClean="0"/>
              <a:t>http://cars9.uchicago.edu/feff/feffusers/msg00047.html</a:t>
            </a:r>
          </a:p>
          <a:p>
            <a:r>
              <a:rPr lang="en-US" b="1" dirty="0"/>
              <a:t>* - very useful knowledge when you need to </a:t>
            </a:r>
            <a:r>
              <a:rPr lang="en-US" b="1" dirty="0" smtClean="0"/>
              <a:t>substitute </a:t>
            </a:r>
            <a:r>
              <a:rPr lang="en-US" b="1" dirty="0"/>
              <a:t>atoms into/out of </a:t>
            </a:r>
            <a:r>
              <a:rPr lang="en-US" b="1" dirty="0" err="1"/>
              <a:t>feff.inp</a:t>
            </a:r>
            <a:r>
              <a:rPr lang="en-US" b="1" dirty="0"/>
              <a:t> files – most of you will need to do this at some point</a:t>
            </a:r>
          </a:p>
        </p:txBody>
      </p:sp>
    </p:spTree>
    <p:extLst>
      <p:ext uri="{BB962C8B-B14F-4D97-AF65-F5344CB8AC3E}">
        <p14:creationId xmlns:p14="http://schemas.microsoft.com/office/powerpoint/2010/main" val="14098620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Purpose of EXAFS Shell Fitting</a:t>
            </a:r>
            <a:endParaRPr lang="en-US" dirty="0"/>
          </a:p>
        </p:txBody>
      </p:sp>
      <p:sp>
        <p:nvSpPr>
          <p:cNvPr id="3" name="Content Placeholder 2"/>
          <p:cNvSpPr>
            <a:spLocks noGrp="1"/>
          </p:cNvSpPr>
          <p:nvPr>
            <p:ph idx="1"/>
          </p:nvPr>
        </p:nvSpPr>
        <p:spPr>
          <a:xfrm>
            <a:off x="457200" y="1295400"/>
            <a:ext cx="8077200" cy="4724400"/>
          </a:xfrm>
        </p:spPr>
        <p:txBody>
          <a:bodyPr>
            <a:normAutofit fontScale="62500" lnSpcReduction="20000"/>
          </a:bodyPr>
          <a:lstStyle/>
          <a:p>
            <a:r>
              <a:rPr lang="en-US" dirty="0" smtClean="0"/>
              <a:t>What is the purpose of EXAFS shell fitting?</a:t>
            </a:r>
          </a:p>
          <a:p>
            <a:pPr lvl="1"/>
            <a:r>
              <a:rPr lang="en-US" dirty="0" smtClean="0"/>
              <a:t>determine inter atomic distances (distances between neighboring atoms)</a:t>
            </a:r>
          </a:p>
          <a:p>
            <a:pPr lvl="1"/>
            <a:r>
              <a:rPr lang="en-US" dirty="0" smtClean="0"/>
              <a:t>determine coordination number (number of atoms at a specific distance)</a:t>
            </a:r>
          </a:p>
          <a:p>
            <a:pPr lvl="1"/>
            <a:endParaRPr lang="en-US" dirty="0" smtClean="0"/>
          </a:p>
          <a:p>
            <a:pPr lvl="1"/>
            <a:endParaRPr lang="en-US" dirty="0" smtClean="0"/>
          </a:p>
          <a:p>
            <a:r>
              <a:rPr lang="en-US" dirty="0" smtClean="0"/>
              <a:t>What can we do with this information?</a:t>
            </a:r>
          </a:p>
          <a:p>
            <a:pPr lvl="1"/>
            <a:r>
              <a:rPr lang="en-US" dirty="0" smtClean="0"/>
              <a:t>confirm or disprove our hypotheses about the chemical species in which we are interested</a:t>
            </a:r>
          </a:p>
          <a:p>
            <a:pPr lvl="1"/>
            <a:endParaRPr lang="en-US" dirty="0" smtClean="0"/>
          </a:p>
          <a:p>
            <a:pPr lvl="1"/>
            <a:endParaRPr lang="en-US" dirty="0" smtClean="0"/>
          </a:p>
          <a:p>
            <a:r>
              <a:rPr lang="en-US" dirty="0" smtClean="0"/>
              <a:t>For our environmental samples, we generally employ the polyhedral approach to understanding sorption, </a:t>
            </a:r>
            <a:r>
              <a:rPr lang="en-US" dirty="0"/>
              <a:t>molecular bonding on mineral </a:t>
            </a:r>
            <a:r>
              <a:rPr lang="en-US" dirty="0" smtClean="0"/>
              <a:t>surfaces, and crystal structure</a:t>
            </a:r>
          </a:p>
          <a:p>
            <a:pPr lvl="1"/>
            <a:r>
              <a:rPr lang="en-US" dirty="0" smtClean="0">
                <a:solidFill>
                  <a:schemeClr val="bg1">
                    <a:lumMod val="85000"/>
                  </a:schemeClr>
                </a:solidFill>
              </a:rPr>
              <a:t>Monodentate mono nuclear, bidentate binuclear, bidentate mononuclear, edge sharing, double corner sharing, triple corner sharing, atomic substitution into mineral lattice structure</a:t>
            </a:r>
          </a:p>
        </p:txBody>
      </p:sp>
    </p:spTree>
    <p:extLst>
      <p:ext uri="{BB962C8B-B14F-4D97-AF65-F5344CB8AC3E}">
        <p14:creationId xmlns:p14="http://schemas.microsoft.com/office/powerpoint/2010/main" val="44570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3" presetClass="emph" presetSubtype="1" nodeType="clickEffect">
                                  <p:stCondLst>
                                    <p:cond delay="0"/>
                                  </p:stCondLst>
                                  <p:childTnLst>
                                    <p:set>
                                      <p:cBhvr override="childStyle">
                                        <p:cTn id="26" dur="indefinite"/>
                                        <p:tgtEl>
                                          <p:spTgt spid="3">
                                            <p:txEl>
                                              <p:pRg st="10" end="10"/>
                                            </p:txEl>
                                          </p:spTgt>
                                        </p:tgtEl>
                                        <p:attrNameLst>
                                          <p:attrName>style.color</p:attrName>
                                        </p:attrNameLst>
                                      </p:cBhvr>
                                      <p:to>
                                        <p:clrVal>
                                          <a:schemeClr val="tx1"/>
                                        </p:clrVal>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smtClean="0"/>
              <a:t>Resources – book chapters &amp; papers</a:t>
            </a:r>
            <a:endParaRPr lang="en-US" dirty="0"/>
          </a:p>
        </p:txBody>
      </p:sp>
      <p:sp>
        <p:nvSpPr>
          <p:cNvPr id="3" name="Content Placeholder 2"/>
          <p:cNvSpPr>
            <a:spLocks noGrp="1"/>
          </p:cNvSpPr>
          <p:nvPr>
            <p:ph idx="1"/>
          </p:nvPr>
        </p:nvSpPr>
        <p:spPr>
          <a:xfrm>
            <a:off x="533400" y="1295400"/>
            <a:ext cx="8077200" cy="4876800"/>
          </a:xfrm>
        </p:spPr>
        <p:txBody>
          <a:bodyPr>
            <a:normAutofit/>
          </a:bodyPr>
          <a:lstStyle/>
          <a:p>
            <a:r>
              <a:rPr lang="en-US" sz="1600" dirty="0" smtClean="0"/>
              <a:t>***Kelly</a:t>
            </a:r>
            <a:r>
              <a:rPr lang="en-US" sz="1600" dirty="0"/>
              <a:t>, S. D., </a:t>
            </a:r>
            <a:r>
              <a:rPr lang="en-US" sz="1600" dirty="0" err="1"/>
              <a:t>Hesterberg</a:t>
            </a:r>
            <a:r>
              <a:rPr lang="en-US" sz="1600" dirty="0"/>
              <a:t>, D. and Ravel, B. (2008). Analysis of soils </a:t>
            </a:r>
            <a:r>
              <a:rPr lang="en-US" sz="1600" dirty="0" smtClean="0"/>
              <a:t>and minerals </a:t>
            </a:r>
            <a:r>
              <a:rPr lang="en-US" sz="1600" dirty="0"/>
              <a:t>using X-ray absorption spectroscopy. </a:t>
            </a:r>
            <a:r>
              <a:rPr lang="en-US" sz="1600" u="sng" dirty="0"/>
              <a:t>Methods of soil </a:t>
            </a:r>
            <a:r>
              <a:rPr lang="en-US" sz="1600" u="sng" dirty="0" smtClean="0"/>
              <a:t>analysis</a:t>
            </a:r>
            <a:r>
              <a:rPr lang="en-US" sz="1600" dirty="0" smtClean="0"/>
              <a:t>, Part </a:t>
            </a:r>
            <a:r>
              <a:rPr lang="en-US" sz="1600" dirty="0"/>
              <a:t>5 -Mineralogical methods. </a:t>
            </a:r>
            <a:r>
              <a:rPr lang="en-US" sz="1600" dirty="0" err="1"/>
              <a:t>Ulery</a:t>
            </a:r>
            <a:r>
              <a:rPr lang="en-US" sz="1600" dirty="0"/>
              <a:t>, A. L. and </a:t>
            </a:r>
            <a:r>
              <a:rPr lang="en-US" sz="1600" dirty="0" err="1"/>
              <a:t>Drees</a:t>
            </a:r>
            <a:r>
              <a:rPr lang="en-US" sz="1600" dirty="0"/>
              <a:t>, L. R. Madison, </a:t>
            </a:r>
            <a:r>
              <a:rPr lang="en-US" sz="1600" dirty="0" smtClean="0"/>
              <a:t>WI</a:t>
            </a:r>
            <a:r>
              <a:rPr lang="en-US" sz="1600" dirty="0"/>
              <a:t>, USA, Soil Science Society of America: 367-463</a:t>
            </a:r>
            <a:r>
              <a:rPr lang="en-US" sz="1600" dirty="0" smtClean="0"/>
              <a:t>.</a:t>
            </a:r>
          </a:p>
          <a:p>
            <a:endParaRPr lang="en-US" sz="1600" dirty="0"/>
          </a:p>
          <a:p>
            <a:r>
              <a:rPr lang="en-US" sz="1600" dirty="0"/>
              <a:t>Quantitative speciation of heavy metals in soils and sediments by synchrotron X-ray </a:t>
            </a:r>
            <a:r>
              <a:rPr lang="en-US" sz="1600" dirty="0" smtClean="0"/>
              <a:t>techniques. Author(s</a:t>
            </a:r>
            <a:r>
              <a:rPr lang="en-US" sz="1600" dirty="0"/>
              <a:t>): </a:t>
            </a:r>
            <a:r>
              <a:rPr lang="en-US" sz="1600" dirty="0" err="1"/>
              <a:t>Manceau</a:t>
            </a:r>
            <a:r>
              <a:rPr lang="en-US" sz="1600" dirty="0"/>
              <a:t>, A; Marcus, MA; Tamura, </a:t>
            </a:r>
            <a:r>
              <a:rPr lang="en-US" sz="1600" dirty="0" smtClean="0"/>
              <a:t>N Book </a:t>
            </a:r>
            <a:r>
              <a:rPr lang="en-US" sz="1600" dirty="0"/>
              <a:t>Editor(s): </a:t>
            </a:r>
            <a:r>
              <a:rPr lang="en-US" sz="1600" dirty="0" err="1"/>
              <a:t>Fenter</a:t>
            </a:r>
            <a:r>
              <a:rPr lang="en-US" sz="1600" dirty="0"/>
              <a:t>, PA; Rivers, ML; </a:t>
            </a:r>
            <a:r>
              <a:rPr lang="en-US" sz="1600" dirty="0" err="1"/>
              <a:t>Sturchio</a:t>
            </a:r>
            <a:r>
              <a:rPr lang="en-US" sz="1600" dirty="0"/>
              <a:t>, NC; et </a:t>
            </a:r>
            <a:r>
              <a:rPr lang="en-US" sz="1600" dirty="0" smtClean="0"/>
              <a:t>al. Source</a:t>
            </a:r>
            <a:r>
              <a:rPr lang="en-US" sz="1600" dirty="0"/>
              <a:t>: APPLICATIONS OF SYNCHROTRON RADIATION IN LOW-TEMPERATURE GEOCHEMISTRY AND ENVIRONMENTAL SCIENCES  Book Series: </a:t>
            </a:r>
            <a:r>
              <a:rPr lang="en-US" sz="1600" u="sng" dirty="0"/>
              <a:t>Reviews in Mineralogy &amp; Geochemistry   </a:t>
            </a:r>
            <a:r>
              <a:rPr lang="en-US" sz="1600" dirty="0"/>
              <a:t>Volume: 49   Pages: 341-428   DOI: 10.2138/gsrmg.49.1.341   Published: </a:t>
            </a:r>
            <a:r>
              <a:rPr lang="en-US" sz="1600" dirty="0" smtClean="0"/>
              <a:t>2002</a:t>
            </a:r>
          </a:p>
          <a:p>
            <a:endParaRPr lang="en-US" sz="1600" dirty="0" smtClean="0"/>
          </a:p>
          <a:p>
            <a:r>
              <a:rPr lang="en-US" sz="1600" dirty="0" err="1"/>
              <a:t>Fendorf</a:t>
            </a:r>
            <a:r>
              <a:rPr lang="en-US" sz="1600" dirty="0"/>
              <a:t>, S.E., and D.L. Sparks. 1996. X-ray absorption fine structure spectroscopy.  In </a:t>
            </a:r>
            <a:r>
              <a:rPr lang="en-US" sz="1600" u="sng" dirty="0"/>
              <a:t>Methods of Soil Analysis</a:t>
            </a:r>
            <a:r>
              <a:rPr lang="en-US" sz="1600" dirty="0"/>
              <a:t>: Chemical Methods. J.M. </a:t>
            </a:r>
            <a:r>
              <a:rPr lang="en-US" sz="1600" dirty="0" err="1"/>
              <a:t>Bigham</a:t>
            </a:r>
            <a:r>
              <a:rPr lang="en-US" sz="1600" dirty="0"/>
              <a:t> (Ed), ASA, Madison, WI..   : p. 377-416</a:t>
            </a:r>
            <a:r>
              <a:rPr lang="en-US" sz="1600" dirty="0" smtClean="0"/>
              <a:t>.</a:t>
            </a:r>
          </a:p>
          <a:p>
            <a:endParaRPr lang="en-US" sz="1600" dirty="0"/>
          </a:p>
          <a:p>
            <a:r>
              <a:rPr lang="en-US" sz="1600" dirty="0"/>
              <a:t>J. Am. Chem. SOC. 1994,116, </a:t>
            </a:r>
            <a:r>
              <a:rPr lang="en-US" sz="1600" dirty="0" smtClean="0"/>
              <a:t>2938-2949 </a:t>
            </a:r>
            <a:r>
              <a:rPr lang="en-US" sz="1600" u="sng" dirty="0" smtClean="0"/>
              <a:t>Extended </a:t>
            </a:r>
            <a:r>
              <a:rPr lang="en-US" sz="1600" u="sng" dirty="0"/>
              <a:t>X-ray Absorption Fine Structure (EXAFS) </a:t>
            </a:r>
            <a:r>
              <a:rPr lang="en-US" sz="1600" u="sng" dirty="0" smtClean="0"/>
              <a:t>Analysis of </a:t>
            </a:r>
            <a:r>
              <a:rPr lang="en-US" sz="1600" u="sng" dirty="0"/>
              <a:t>Disorder and Multiple-Scattering in Complex </a:t>
            </a:r>
            <a:r>
              <a:rPr lang="en-US" sz="1600" u="sng" dirty="0" smtClean="0"/>
              <a:t>Crystalline Solids</a:t>
            </a:r>
            <a:r>
              <a:rPr lang="en-US" sz="1600" dirty="0" smtClean="0"/>
              <a:t> P</a:t>
            </a:r>
            <a:r>
              <a:rPr lang="en-US" sz="1600" dirty="0"/>
              <a:t>. A. </a:t>
            </a:r>
            <a:r>
              <a:rPr lang="en-US" sz="1600" dirty="0" err="1" smtClean="0"/>
              <a:t>O'Day</a:t>
            </a:r>
            <a:r>
              <a:rPr lang="en-US" sz="1600" dirty="0" smtClean="0"/>
              <a:t>. </a:t>
            </a:r>
            <a:r>
              <a:rPr lang="en-US" sz="1600" dirty="0"/>
              <a:t>J. </a:t>
            </a:r>
            <a:r>
              <a:rPr lang="en-US" sz="1600" dirty="0" err="1"/>
              <a:t>Rehr,i</a:t>
            </a:r>
            <a:r>
              <a:rPr lang="en-US" sz="1600" dirty="0"/>
              <a:t> S. I. </a:t>
            </a:r>
            <a:r>
              <a:rPr lang="en-US" sz="1600" dirty="0" err="1"/>
              <a:t>Zabinsky,t</a:t>
            </a:r>
            <a:r>
              <a:rPr lang="en-US" sz="1600" dirty="0"/>
              <a:t> and C. E. Brown, Jr</a:t>
            </a:r>
            <a:r>
              <a:rPr lang="en-US" sz="1600" dirty="0" smtClean="0"/>
              <a:t>.</a:t>
            </a:r>
            <a:endParaRPr lang="en-US" sz="1600" dirty="0"/>
          </a:p>
        </p:txBody>
      </p:sp>
    </p:spTree>
    <p:extLst>
      <p:ext uri="{BB962C8B-B14F-4D97-AF65-F5344CB8AC3E}">
        <p14:creationId xmlns:p14="http://schemas.microsoft.com/office/powerpoint/2010/main" val="230780133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700"/>
            <a:ext cx="8229600" cy="1143000"/>
          </a:xfrm>
        </p:spPr>
        <p:txBody>
          <a:bodyPr/>
          <a:lstStyle/>
          <a:p>
            <a:r>
              <a:rPr lang="en-US" dirty="0" smtClean="0"/>
              <a:t>Resources – book chapters</a:t>
            </a:r>
            <a:endParaRPr lang="en-US" dirty="0"/>
          </a:p>
        </p:txBody>
      </p:sp>
      <p:sp>
        <p:nvSpPr>
          <p:cNvPr id="3" name="Content Placeholder 2"/>
          <p:cNvSpPr>
            <a:spLocks noGrp="1"/>
          </p:cNvSpPr>
          <p:nvPr>
            <p:ph idx="1"/>
          </p:nvPr>
        </p:nvSpPr>
        <p:spPr>
          <a:xfrm>
            <a:off x="571500" y="1219200"/>
            <a:ext cx="8001000" cy="4953000"/>
          </a:xfrm>
        </p:spPr>
        <p:txBody>
          <a:bodyPr>
            <a:normAutofit fontScale="47500" lnSpcReduction="20000"/>
          </a:bodyPr>
          <a:lstStyle/>
          <a:p>
            <a:r>
              <a:rPr lang="en-US" dirty="0" smtClean="0"/>
              <a:t>An overview of synchrotron radiation applications to low temperature geochemistry and environmental science Author(s): Brown, GE; </a:t>
            </a:r>
            <a:r>
              <a:rPr lang="en-US" dirty="0" err="1" smtClean="0"/>
              <a:t>Sturchio</a:t>
            </a:r>
            <a:r>
              <a:rPr lang="en-US" dirty="0" smtClean="0"/>
              <a:t>, NC Book Editor(s): </a:t>
            </a:r>
            <a:r>
              <a:rPr lang="en-US" dirty="0" err="1" smtClean="0"/>
              <a:t>Fenter</a:t>
            </a:r>
            <a:r>
              <a:rPr lang="en-US" dirty="0" smtClean="0"/>
              <a:t>, PA; Rivers, ML; </a:t>
            </a:r>
            <a:r>
              <a:rPr lang="en-US" dirty="0" err="1" smtClean="0"/>
              <a:t>Sturchio</a:t>
            </a:r>
            <a:r>
              <a:rPr lang="en-US" dirty="0" smtClean="0"/>
              <a:t>, NC; et al. Source: APPLICATIONS OF SYNCHROTRON RADIATION IN LOW-TEMPERATURE GEOCHEMISTRY AND ENVIRONMENTAL SCIENCES  Book Series: Reviews in Mineralogy &amp; Geochemistry   Volume: 49   Pages: 1-115   DOI: 10.2138/gsrmg.49.1.1   Published: 2002</a:t>
            </a:r>
          </a:p>
          <a:p>
            <a:endParaRPr lang="en-US" dirty="0" smtClean="0"/>
          </a:p>
          <a:p>
            <a:r>
              <a:rPr lang="en-US" dirty="0" smtClean="0"/>
              <a:t>Sorption of trace elements on mineral surfaces: Modern perspectives from spectroscopic studies, and comments on sorption in the marine environment Author(s): Brown, GE; Parks, GA Source: INTERNATIONAL GEOLOGY REVIEW  Volume: 43   Issue: 11   Pages: 963-1073   Published: NOV 2001</a:t>
            </a:r>
          </a:p>
          <a:p>
            <a:endParaRPr lang="en-US" dirty="0" smtClean="0"/>
          </a:p>
          <a:p>
            <a:r>
              <a:rPr lang="en-US" dirty="0" smtClean="0"/>
              <a:t>Molecular environmental geochemistry .Author(s): </a:t>
            </a:r>
            <a:r>
              <a:rPr lang="en-US" dirty="0" err="1" smtClean="0"/>
              <a:t>O'Day</a:t>
            </a:r>
            <a:r>
              <a:rPr lang="en-US" dirty="0" smtClean="0"/>
              <a:t>, PA Source: REVIEWS OF GEOPHYSICS  Volume: 37   Issue: 2   Pages: 249-274   DOI: 10.1029/1998RG900003   Published: MAY 1999</a:t>
            </a:r>
          </a:p>
          <a:p>
            <a:endParaRPr lang="en-US" dirty="0" smtClean="0"/>
          </a:p>
          <a:p>
            <a:r>
              <a:rPr lang="en-US" dirty="0" smtClean="0"/>
              <a:t>Mineral surfaces and bioavailability of heavy metals: A molecular-scale perspective Author(s): Brown, GE; Foster, AL; Ostergren, JD Source: PROCEEDINGS OF THE NATIONAL ACADEMY OF SCIENCES OF THE UNITED STATES OF AMERICA  Volume: 96   Issue: 7   Pages: 3388-3395   DOI: 10.1073/pnas.96.7.3388   Published: MAR 30 1999</a:t>
            </a:r>
          </a:p>
          <a:p>
            <a:endParaRPr lang="en-US" dirty="0" smtClean="0"/>
          </a:p>
          <a:p>
            <a:r>
              <a:rPr lang="en-US" dirty="0" smtClean="0"/>
              <a:t>Metal oxide surfaces and their interactions with aqueous solutions and microbial organisms Author(s): Brown, GE; </a:t>
            </a:r>
            <a:r>
              <a:rPr lang="en-US" dirty="0" err="1" smtClean="0"/>
              <a:t>Henrich</a:t>
            </a:r>
            <a:r>
              <a:rPr lang="en-US" dirty="0" smtClean="0"/>
              <a:t>, VE; Casey, WH; et al. Source: CHEMICAL REVIEWS  Volume: 99   Issue: 1   Pages: 77-174   DOI: 10.1021/cr980011z</a:t>
            </a:r>
            <a:endParaRPr lang="en-US" dirty="0"/>
          </a:p>
        </p:txBody>
      </p:sp>
    </p:spTree>
    <p:extLst>
      <p:ext uri="{BB962C8B-B14F-4D97-AF65-F5344CB8AC3E}">
        <p14:creationId xmlns:p14="http://schemas.microsoft.com/office/powerpoint/2010/main" val="128095435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Start Fitting – Ni foil</a:t>
            </a:r>
            <a:endParaRPr lang="en-US" dirty="0"/>
          </a:p>
        </p:txBody>
      </p:sp>
      <p:sp>
        <p:nvSpPr>
          <p:cNvPr id="3" name="Content Placeholder 2"/>
          <p:cNvSpPr>
            <a:spLocks noGrp="1"/>
          </p:cNvSpPr>
          <p:nvPr>
            <p:ph idx="1"/>
          </p:nvPr>
        </p:nvSpPr>
        <p:spPr>
          <a:xfrm>
            <a:off x="381000" y="1752600"/>
            <a:ext cx="6324600" cy="3962400"/>
          </a:xfrm>
        </p:spPr>
        <p:txBody>
          <a:bodyPr>
            <a:normAutofit fontScale="85000" lnSpcReduction="20000"/>
          </a:bodyPr>
          <a:lstStyle/>
          <a:p>
            <a:r>
              <a:rPr lang="en-US" dirty="0" smtClean="0"/>
              <a:t>Athena</a:t>
            </a:r>
          </a:p>
          <a:p>
            <a:pPr lvl="1"/>
            <a:r>
              <a:rPr lang="en-US" dirty="0" smtClean="0">
                <a:solidFill>
                  <a:schemeClr val="bg1">
                    <a:lumMod val="75000"/>
                  </a:schemeClr>
                </a:solidFill>
              </a:rPr>
              <a:t>Data normalization</a:t>
            </a:r>
          </a:p>
          <a:p>
            <a:pPr lvl="1"/>
            <a:r>
              <a:rPr lang="en-US" dirty="0" smtClean="0">
                <a:solidFill>
                  <a:schemeClr val="bg1">
                    <a:lumMod val="75000"/>
                  </a:schemeClr>
                </a:solidFill>
              </a:rPr>
              <a:t>Illustrate </a:t>
            </a:r>
            <a:r>
              <a:rPr lang="en-US" dirty="0">
                <a:solidFill>
                  <a:schemeClr val="bg1">
                    <a:lumMod val="75000"/>
                  </a:schemeClr>
                </a:solidFill>
              </a:rPr>
              <a:t>back </a:t>
            </a:r>
            <a:r>
              <a:rPr lang="en-US" dirty="0" smtClean="0">
                <a:solidFill>
                  <a:schemeClr val="bg1">
                    <a:lumMod val="75000"/>
                  </a:schemeClr>
                </a:solidFill>
              </a:rPr>
              <a:t>FT in Athena</a:t>
            </a:r>
            <a:endParaRPr lang="en-US" dirty="0">
              <a:solidFill>
                <a:schemeClr val="bg1">
                  <a:lumMod val="75000"/>
                </a:schemeClr>
              </a:solidFill>
            </a:endParaRPr>
          </a:p>
          <a:p>
            <a:pPr lvl="2"/>
            <a:r>
              <a:rPr lang="en-US" dirty="0">
                <a:solidFill>
                  <a:schemeClr val="bg1">
                    <a:lumMod val="75000"/>
                  </a:schemeClr>
                </a:solidFill>
              </a:rPr>
              <a:t>Expanding R- range changes the back-FT reproduce smaller feature from higher shells and MS paths</a:t>
            </a:r>
          </a:p>
          <a:p>
            <a:endParaRPr lang="en-US" sz="2800" dirty="0" smtClean="0">
              <a:solidFill>
                <a:schemeClr val="bg1">
                  <a:lumMod val="75000"/>
                </a:schemeClr>
              </a:solidFill>
            </a:endParaRPr>
          </a:p>
          <a:p>
            <a:r>
              <a:rPr lang="en-US" sz="2800" dirty="0" smtClean="0">
                <a:solidFill>
                  <a:schemeClr val="bg1">
                    <a:lumMod val="75000"/>
                  </a:schemeClr>
                </a:solidFill>
              </a:rPr>
              <a:t>Artemis</a:t>
            </a:r>
          </a:p>
          <a:p>
            <a:pPr lvl="1"/>
            <a:r>
              <a:rPr lang="en-US" sz="2400" dirty="0" smtClean="0">
                <a:solidFill>
                  <a:schemeClr val="bg1">
                    <a:lumMod val="75000"/>
                  </a:schemeClr>
                </a:solidFill>
              </a:rPr>
              <a:t>Shell Fitting</a:t>
            </a:r>
          </a:p>
          <a:p>
            <a:pPr lvl="1"/>
            <a:r>
              <a:rPr lang="en-US" sz="2400" dirty="0" smtClean="0">
                <a:solidFill>
                  <a:schemeClr val="bg1">
                    <a:lumMod val="75000"/>
                  </a:schemeClr>
                </a:solidFill>
              </a:rPr>
              <a:t>For a clear explanation of the windows and buttons used in Artemis, see videos by its author:</a:t>
            </a:r>
          </a:p>
          <a:p>
            <a:pPr lvl="2"/>
            <a:r>
              <a:rPr lang="en-US" sz="2000" dirty="0" smtClean="0">
                <a:solidFill>
                  <a:schemeClr val="bg1">
                    <a:lumMod val="75000"/>
                  </a:schemeClr>
                </a:solidFill>
              </a:rPr>
              <a:t>https</a:t>
            </a:r>
            <a:r>
              <a:rPr lang="en-US" sz="2000" dirty="0">
                <a:solidFill>
                  <a:schemeClr val="bg1">
                    <a:lumMod val="75000"/>
                  </a:schemeClr>
                </a:solidFill>
              </a:rPr>
              <a:t>://vimeo.com/channels/exafs</a:t>
            </a:r>
          </a:p>
          <a:p>
            <a:endParaRPr lang="en-US" sz="2800" dirty="0"/>
          </a:p>
          <a:p>
            <a:endParaRPr lang="en-US" sz="2800" dirty="0"/>
          </a:p>
        </p:txBody>
      </p:sp>
      <p:pic>
        <p:nvPicPr>
          <p:cNvPr id="4" name="Picture 2" descr="http://alexnld.com/wp-content/uploads/2016/02/8a81c1b7-7493-300c-2cb8-5f94f17e095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4114800"/>
            <a:ext cx="1830614" cy="183061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upload.wikimedia.org/wikipedia/commons/5/57/Nickel_chun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1828800"/>
            <a:ext cx="1838190" cy="193622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200" y="6400800"/>
            <a:ext cx="2174514" cy="307777"/>
          </a:xfrm>
          <a:prstGeom prst="rect">
            <a:avLst/>
          </a:prstGeom>
          <a:solidFill>
            <a:schemeClr val="bg1"/>
          </a:solidFill>
          <a:ln>
            <a:solidFill>
              <a:srgbClr val="FF0000"/>
            </a:solidFill>
          </a:ln>
        </p:spPr>
        <p:txBody>
          <a:bodyPr wrap="square" rtlCol="0">
            <a:spAutoFit/>
          </a:bodyPr>
          <a:lstStyle/>
          <a:p>
            <a:pPr algn="ctr"/>
            <a:r>
              <a:rPr lang="en-US" sz="1400" dirty="0" smtClean="0">
                <a:solidFill>
                  <a:srgbClr val="FF0000"/>
                </a:solidFill>
              </a:rPr>
              <a:t>open lesson plan doc</a:t>
            </a:r>
            <a:endParaRPr lang="en-US" sz="1400" dirty="0">
              <a:solidFill>
                <a:srgbClr val="FF0000"/>
              </a:solidFill>
            </a:endParaRPr>
          </a:p>
        </p:txBody>
      </p:sp>
    </p:spTree>
    <p:extLst>
      <p:ext uri="{BB962C8B-B14F-4D97-AF65-F5344CB8AC3E}">
        <p14:creationId xmlns:p14="http://schemas.microsoft.com/office/powerpoint/2010/main" val="3691321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mph" presetSubtype="1" nodeType="clickEffect">
                                  <p:stCondLst>
                                    <p:cond delay="0"/>
                                  </p:stCondLst>
                                  <p:childTnLst>
                                    <p:set>
                                      <p:cBhvr override="childStyle">
                                        <p:cTn id="10" dur="indefinite"/>
                                        <p:tgtEl>
                                          <p:spTgt spid="3">
                                            <p:txEl>
                                              <p:pRg st="1" end="1"/>
                                            </p:txEl>
                                          </p:spTgt>
                                        </p:tgtEl>
                                        <p:attrNameLst>
                                          <p:attrName>style.color</p:attrName>
                                        </p:attrNameLst>
                                      </p:cBhvr>
                                      <p:to>
                                        <p:clrVal>
                                          <a:schemeClr val="tx1"/>
                                        </p:clrVal>
                                      </p:to>
                                    </p:set>
                                  </p:childTnLst>
                                </p:cTn>
                              </p:par>
                            </p:childTnLst>
                          </p:cTn>
                        </p:par>
                      </p:childTnLst>
                    </p:cTn>
                  </p:par>
                  <p:par>
                    <p:cTn id="11" fill="hold">
                      <p:stCondLst>
                        <p:cond delay="indefinite"/>
                      </p:stCondLst>
                      <p:childTnLst>
                        <p:par>
                          <p:cTn id="12" fill="hold">
                            <p:stCondLst>
                              <p:cond delay="0"/>
                            </p:stCondLst>
                            <p:childTnLst>
                              <p:par>
                                <p:cTn id="13" presetID="3" presetClass="emph" presetSubtype="1" nodeType="clickEffect">
                                  <p:stCondLst>
                                    <p:cond delay="0"/>
                                  </p:stCondLst>
                                  <p:childTnLst>
                                    <p:set>
                                      <p:cBhvr override="childStyle">
                                        <p:cTn id="14" dur="indefinite"/>
                                        <p:tgtEl>
                                          <p:spTgt spid="3">
                                            <p:txEl>
                                              <p:pRg st="2" end="2"/>
                                            </p:txEl>
                                          </p:spTgt>
                                        </p:tgtEl>
                                        <p:attrNameLst>
                                          <p:attrName>style.color</p:attrName>
                                        </p:attrNameLst>
                                      </p:cBhvr>
                                      <p:to>
                                        <p:clrVal>
                                          <a:schemeClr val="tx1"/>
                                        </p:clrVal>
                                      </p:to>
                                    </p:set>
                                  </p:childTnLst>
                                </p:cTn>
                              </p:par>
                            </p:childTnLst>
                          </p:cTn>
                        </p:par>
                      </p:childTnLst>
                    </p:cTn>
                  </p:par>
                  <p:par>
                    <p:cTn id="15" fill="hold">
                      <p:stCondLst>
                        <p:cond delay="indefinite"/>
                      </p:stCondLst>
                      <p:childTnLst>
                        <p:par>
                          <p:cTn id="16" fill="hold">
                            <p:stCondLst>
                              <p:cond delay="0"/>
                            </p:stCondLst>
                            <p:childTnLst>
                              <p:par>
                                <p:cTn id="17" presetID="3" presetClass="emph" presetSubtype="1" nodeType="clickEffect">
                                  <p:stCondLst>
                                    <p:cond delay="0"/>
                                  </p:stCondLst>
                                  <p:childTnLst>
                                    <p:set>
                                      <p:cBhvr override="childStyle">
                                        <p:cTn id="18" dur="indefinite"/>
                                        <p:tgtEl>
                                          <p:spTgt spid="3">
                                            <p:txEl>
                                              <p:pRg st="3" end="3"/>
                                            </p:txEl>
                                          </p:spTgt>
                                        </p:tgtEl>
                                        <p:attrNameLst>
                                          <p:attrName>style.color</p:attrName>
                                        </p:attrNameLst>
                                      </p:cBhvr>
                                      <p:to>
                                        <p:clrVal>
                                          <a:schemeClr val="tx1"/>
                                        </p:clrVal>
                                      </p:to>
                                    </p:set>
                                  </p:childTnLst>
                                </p:cTn>
                              </p:par>
                            </p:childTnLst>
                          </p:cTn>
                        </p:par>
                      </p:childTnLst>
                    </p:cTn>
                  </p:par>
                  <p:par>
                    <p:cTn id="19" fill="hold">
                      <p:stCondLst>
                        <p:cond delay="indefinite"/>
                      </p:stCondLst>
                      <p:childTnLst>
                        <p:par>
                          <p:cTn id="20" fill="hold">
                            <p:stCondLst>
                              <p:cond delay="0"/>
                            </p:stCondLst>
                            <p:childTnLst>
                              <p:par>
                                <p:cTn id="21" presetID="3" presetClass="emph" presetSubtype="1" nodeType="clickEffect">
                                  <p:stCondLst>
                                    <p:cond delay="0"/>
                                  </p:stCondLst>
                                  <p:childTnLst>
                                    <p:set>
                                      <p:cBhvr override="childStyle">
                                        <p:cTn id="22" dur="indefinite"/>
                                        <p:tgtEl>
                                          <p:spTgt spid="3">
                                            <p:txEl>
                                              <p:pRg st="5" end="5"/>
                                            </p:txEl>
                                          </p:spTgt>
                                        </p:tgtEl>
                                        <p:attrNameLst>
                                          <p:attrName>style.color</p:attrName>
                                        </p:attrNameLst>
                                      </p:cBhvr>
                                      <p:to>
                                        <p:clrVal>
                                          <a:schemeClr val="tx1"/>
                                        </p:clrVal>
                                      </p:to>
                                    </p:set>
                                  </p:childTnLst>
                                </p:cTn>
                              </p:par>
                              <p:par>
                                <p:cTn id="23" presetID="3" presetClass="emph" presetSubtype="1" nodeType="withEffect">
                                  <p:stCondLst>
                                    <p:cond delay="0"/>
                                  </p:stCondLst>
                                  <p:childTnLst>
                                    <p:set>
                                      <p:cBhvr override="childStyle">
                                        <p:cTn id="24" dur="indefinite"/>
                                        <p:tgtEl>
                                          <p:spTgt spid="3">
                                            <p:txEl>
                                              <p:pRg st="6" end="6"/>
                                            </p:txEl>
                                          </p:spTgt>
                                        </p:tgtEl>
                                        <p:attrNameLst>
                                          <p:attrName>style.color</p:attrName>
                                        </p:attrNameLst>
                                      </p:cBhvr>
                                      <p:to>
                                        <p:clrVal>
                                          <a:schemeClr val="tx1"/>
                                        </p:clrVal>
                                      </p:to>
                                    </p:set>
                                  </p:childTnLst>
                                </p:cTn>
                              </p:par>
                            </p:childTnLst>
                          </p:cTn>
                        </p:par>
                      </p:childTnLst>
                    </p:cTn>
                  </p:par>
                  <p:par>
                    <p:cTn id="25" fill="hold">
                      <p:stCondLst>
                        <p:cond delay="indefinite"/>
                      </p:stCondLst>
                      <p:childTnLst>
                        <p:par>
                          <p:cTn id="26" fill="hold">
                            <p:stCondLst>
                              <p:cond delay="0"/>
                            </p:stCondLst>
                            <p:childTnLst>
                              <p:par>
                                <p:cTn id="27" presetID="3" presetClass="emph" presetSubtype="1" nodeType="clickEffect">
                                  <p:stCondLst>
                                    <p:cond delay="0"/>
                                  </p:stCondLst>
                                  <p:childTnLst>
                                    <p:set>
                                      <p:cBhvr override="childStyle">
                                        <p:cTn id="28" dur="indefinite"/>
                                        <p:tgtEl>
                                          <p:spTgt spid="3">
                                            <p:txEl>
                                              <p:pRg st="7" end="7"/>
                                            </p:txEl>
                                          </p:spTgt>
                                        </p:tgtEl>
                                        <p:attrNameLst>
                                          <p:attrName>style.color</p:attrName>
                                        </p:attrNameLst>
                                      </p:cBhvr>
                                      <p:to>
                                        <p:clrVal>
                                          <a:schemeClr val="tx1"/>
                                        </p:clrVal>
                                      </p:to>
                                    </p:set>
                                  </p:childTnLst>
                                </p:cTn>
                              </p:par>
                              <p:par>
                                <p:cTn id="29" presetID="3" presetClass="emph" presetSubtype="1" nodeType="withEffect">
                                  <p:stCondLst>
                                    <p:cond delay="0"/>
                                  </p:stCondLst>
                                  <p:childTnLst>
                                    <p:set>
                                      <p:cBhvr override="childStyle">
                                        <p:cTn id="30" dur="indefinite"/>
                                        <p:tgtEl>
                                          <p:spTgt spid="3">
                                            <p:txEl>
                                              <p:pRg st="8" end="8"/>
                                            </p:txEl>
                                          </p:spTgt>
                                        </p:tgtEl>
                                        <p:attrNameLst>
                                          <p:attrName>style.color</p:attrName>
                                        </p:attrNameLst>
                                      </p:cBhvr>
                                      <p:to>
                                        <p:clrVal>
                                          <a:schemeClr val="tx1"/>
                                        </p:clrVal>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“Protocol” for shell-by-shell fitting</a:t>
            </a:r>
            <a:endParaRPr lang="en-US" dirty="0"/>
          </a:p>
        </p:txBody>
      </p:sp>
      <p:sp>
        <p:nvSpPr>
          <p:cNvPr id="3" name="Content Placeholder 2"/>
          <p:cNvSpPr>
            <a:spLocks noGrp="1"/>
          </p:cNvSpPr>
          <p:nvPr>
            <p:ph idx="1"/>
          </p:nvPr>
        </p:nvSpPr>
        <p:spPr>
          <a:xfrm>
            <a:off x="838200" y="1295400"/>
            <a:ext cx="7467600" cy="4648200"/>
          </a:xfrm>
        </p:spPr>
        <p:txBody>
          <a:bodyPr>
            <a:normAutofit fontScale="62500" lnSpcReduction="20000"/>
          </a:bodyPr>
          <a:lstStyle/>
          <a:p>
            <a:pPr marL="0" indent="0">
              <a:spcBef>
                <a:spcPts val="1200"/>
              </a:spcBef>
              <a:buNone/>
            </a:pPr>
            <a:r>
              <a:rPr lang="en-US" dirty="0" smtClean="0"/>
              <a:t>This “protocol” is a general step-by-step process for loading data and getting started on the fit</a:t>
            </a:r>
          </a:p>
          <a:p>
            <a:pPr marL="514350" indent="-514350">
              <a:spcBef>
                <a:spcPts val="1200"/>
              </a:spcBef>
              <a:buFont typeface="+mj-lt"/>
              <a:buAutoNum type="arabicPeriod"/>
            </a:pPr>
            <a:r>
              <a:rPr lang="en-US" dirty="0" smtClean="0">
                <a:solidFill>
                  <a:schemeClr val="bg1">
                    <a:lumMod val="85000"/>
                  </a:schemeClr>
                </a:solidFill>
              </a:rPr>
              <a:t>Identify a crystal structure file [Crystallographic Information File (CIF)] as a model that is suitable to fit your data.  Results from density functional theory (DFT) are also suitable.</a:t>
            </a:r>
          </a:p>
          <a:p>
            <a:pPr marL="914400" lvl="1" indent="-514350">
              <a:spcBef>
                <a:spcPts val="1200"/>
              </a:spcBef>
            </a:pPr>
            <a:r>
              <a:rPr lang="en-US" dirty="0" smtClean="0">
                <a:solidFill>
                  <a:schemeClr val="bg1">
                    <a:lumMod val="85000"/>
                  </a:schemeClr>
                </a:solidFill>
              </a:rPr>
              <a:t>http://rruff.geo.arizona.edu/AMS/amcsd.php</a:t>
            </a:r>
          </a:p>
          <a:p>
            <a:pPr marL="914400" lvl="1" indent="-514350">
              <a:spcBef>
                <a:spcPts val="1200"/>
              </a:spcBef>
            </a:pPr>
            <a:r>
              <a:rPr lang="en-US" dirty="0" smtClean="0">
                <a:solidFill>
                  <a:schemeClr val="bg1">
                    <a:lumMod val="85000"/>
                  </a:schemeClr>
                </a:solidFill>
              </a:rPr>
              <a:t>http://www.crystallography.net/</a:t>
            </a:r>
          </a:p>
          <a:p>
            <a:pPr marL="914400" lvl="1" indent="-514350">
              <a:spcBef>
                <a:spcPts val="1200"/>
              </a:spcBef>
            </a:pPr>
            <a:r>
              <a:rPr lang="en-US" dirty="0">
                <a:solidFill>
                  <a:schemeClr val="bg1">
                    <a:lumMod val="85000"/>
                  </a:schemeClr>
                </a:solidFill>
              </a:rPr>
              <a:t> </a:t>
            </a:r>
            <a:endParaRPr lang="en-US" dirty="0" smtClean="0">
              <a:solidFill>
                <a:schemeClr val="bg1">
                  <a:lumMod val="85000"/>
                </a:schemeClr>
              </a:solidFill>
            </a:endParaRPr>
          </a:p>
          <a:p>
            <a:pPr marL="514350" indent="-514350">
              <a:spcBef>
                <a:spcPts val="1200"/>
              </a:spcBef>
              <a:buFont typeface="+mj-lt"/>
              <a:buAutoNum type="arabicPeriod"/>
            </a:pPr>
            <a:r>
              <a:rPr lang="en-US" dirty="0" smtClean="0">
                <a:solidFill>
                  <a:schemeClr val="bg1">
                    <a:lumMod val="85000"/>
                  </a:schemeClr>
                </a:solidFill>
              </a:rPr>
              <a:t>Load your chi weighted data into Artemis</a:t>
            </a:r>
          </a:p>
          <a:p>
            <a:pPr marL="514350" indent="-514350">
              <a:spcBef>
                <a:spcPts val="1200"/>
              </a:spcBef>
              <a:buFont typeface="+mj-lt"/>
              <a:buAutoNum type="arabicPeriod"/>
            </a:pPr>
            <a:r>
              <a:rPr lang="en-US" dirty="0" smtClean="0">
                <a:solidFill>
                  <a:schemeClr val="bg1">
                    <a:lumMod val="85000"/>
                  </a:schemeClr>
                </a:solidFill>
              </a:rPr>
              <a:t>Load your CIF file into Artemis</a:t>
            </a:r>
          </a:p>
          <a:p>
            <a:pPr lvl="1">
              <a:spcBef>
                <a:spcPts val="1200"/>
              </a:spcBef>
            </a:pPr>
            <a:r>
              <a:rPr lang="en-US" dirty="0">
                <a:solidFill>
                  <a:schemeClr val="bg1">
                    <a:lumMod val="85000"/>
                  </a:schemeClr>
                </a:solidFill>
              </a:rPr>
              <a:t>Some CIF files have partial occupancy of atoms (</a:t>
            </a:r>
            <a:r>
              <a:rPr lang="en-US" dirty="0" err="1">
                <a:solidFill>
                  <a:schemeClr val="bg1">
                    <a:lumMod val="85000"/>
                  </a:schemeClr>
                </a:solidFill>
              </a:rPr>
              <a:t>eg</a:t>
            </a:r>
            <a:r>
              <a:rPr lang="en-US" dirty="0">
                <a:solidFill>
                  <a:schemeClr val="bg1">
                    <a:lumMod val="85000"/>
                  </a:schemeClr>
                </a:solidFill>
              </a:rPr>
              <a:t> Na-birnessite).  The Na atom can be removed so that Atoms can perform its operation of making a cluster.  It will not function with partial vacancies because it needs to have an atom be present or absent, not partial filled</a:t>
            </a:r>
            <a:r>
              <a:rPr lang="en-US" dirty="0" smtClean="0">
                <a:solidFill>
                  <a:schemeClr val="bg1">
                    <a:lumMod val="85000"/>
                  </a:schemeClr>
                </a:solidFill>
              </a:rPr>
              <a:t>.</a:t>
            </a:r>
          </a:p>
        </p:txBody>
      </p:sp>
      <p:sp>
        <p:nvSpPr>
          <p:cNvPr id="4" name="TextBox 3"/>
          <p:cNvSpPr txBox="1"/>
          <p:nvPr/>
        </p:nvSpPr>
        <p:spPr>
          <a:xfrm>
            <a:off x="5486400" y="6553200"/>
            <a:ext cx="3655616" cy="307777"/>
          </a:xfrm>
          <a:prstGeom prst="rect">
            <a:avLst/>
          </a:prstGeom>
          <a:noFill/>
        </p:spPr>
        <p:txBody>
          <a:bodyPr wrap="none" rtlCol="0">
            <a:spAutoFit/>
          </a:bodyPr>
          <a:lstStyle/>
          <a:p>
            <a:r>
              <a:rPr lang="en-US" sz="1400" dirty="0" smtClean="0"/>
              <a:t>slide accompanied by hands on work in Artemis</a:t>
            </a:r>
            <a:endParaRPr lang="en-US" sz="1400" dirty="0"/>
          </a:p>
        </p:txBody>
      </p:sp>
    </p:spTree>
    <p:extLst>
      <p:ext uri="{BB962C8B-B14F-4D97-AF65-F5344CB8AC3E}">
        <p14:creationId xmlns:p14="http://schemas.microsoft.com/office/powerpoint/2010/main" val="817941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1" nodeType="clickEffect">
                                  <p:stCondLst>
                                    <p:cond delay="0"/>
                                  </p:stCondLst>
                                  <p:childTnLst>
                                    <p:set>
                                      <p:cBhvr override="childStyle">
                                        <p:cTn id="6" dur="indefinite"/>
                                        <p:tgtEl>
                                          <p:spTgt spid="3">
                                            <p:txEl>
                                              <p:pRg st="1" end="1"/>
                                            </p:txEl>
                                          </p:spTgt>
                                        </p:tgtEl>
                                        <p:attrNameLst>
                                          <p:attrName>style.color</p:attrName>
                                        </p:attrNameLst>
                                      </p:cBhvr>
                                      <p:to>
                                        <p:clrVal>
                                          <a:schemeClr val="tx1"/>
                                        </p:clrVal>
                                      </p:to>
                                    </p:set>
                                  </p:childTnLst>
                                </p:cTn>
                              </p:par>
                              <p:par>
                                <p:cTn id="7" presetID="3" presetClass="emph" presetSubtype="1" nodeType="withEffect">
                                  <p:stCondLst>
                                    <p:cond delay="0"/>
                                  </p:stCondLst>
                                  <p:childTnLst>
                                    <p:set>
                                      <p:cBhvr override="childStyle">
                                        <p:cTn id="8" dur="indefinite"/>
                                        <p:tgtEl>
                                          <p:spTgt spid="3">
                                            <p:txEl>
                                              <p:pRg st="2" end="2"/>
                                            </p:txEl>
                                          </p:spTgt>
                                        </p:tgtEl>
                                        <p:attrNameLst>
                                          <p:attrName>style.color</p:attrName>
                                        </p:attrNameLst>
                                      </p:cBhvr>
                                      <p:to>
                                        <p:clrVal>
                                          <a:schemeClr val="tx1"/>
                                        </p:clrVal>
                                      </p:to>
                                    </p:set>
                                  </p:childTnLst>
                                </p:cTn>
                              </p:par>
                              <p:par>
                                <p:cTn id="9" presetID="3" presetClass="emph" presetSubtype="1" nodeType="withEffect">
                                  <p:stCondLst>
                                    <p:cond delay="0"/>
                                  </p:stCondLst>
                                  <p:childTnLst>
                                    <p:set>
                                      <p:cBhvr override="childStyle">
                                        <p:cTn id="10" dur="indefinite"/>
                                        <p:tgtEl>
                                          <p:spTgt spid="3">
                                            <p:txEl>
                                              <p:pRg st="3" end="3"/>
                                            </p:txEl>
                                          </p:spTgt>
                                        </p:tgtEl>
                                        <p:attrNameLst>
                                          <p:attrName>style.color</p:attrName>
                                        </p:attrNameLst>
                                      </p:cBhvr>
                                      <p:to>
                                        <p:clrVal>
                                          <a:schemeClr val="tx1"/>
                                        </p:clrVal>
                                      </p:to>
                                    </p:set>
                                  </p:childTnLst>
                                </p:cTn>
                              </p:par>
                            </p:childTnLst>
                          </p:cTn>
                        </p:par>
                      </p:childTnLst>
                    </p:cTn>
                  </p:par>
                  <p:par>
                    <p:cTn id="11" fill="hold">
                      <p:stCondLst>
                        <p:cond delay="indefinite"/>
                      </p:stCondLst>
                      <p:childTnLst>
                        <p:par>
                          <p:cTn id="12" fill="hold">
                            <p:stCondLst>
                              <p:cond delay="0"/>
                            </p:stCondLst>
                            <p:childTnLst>
                              <p:par>
                                <p:cTn id="13" presetID="3" presetClass="emph" presetSubtype="1" nodeType="clickEffect">
                                  <p:stCondLst>
                                    <p:cond delay="0"/>
                                  </p:stCondLst>
                                  <p:childTnLst>
                                    <p:set>
                                      <p:cBhvr override="childStyle">
                                        <p:cTn id="14" dur="indefinite"/>
                                        <p:tgtEl>
                                          <p:spTgt spid="3">
                                            <p:txEl>
                                              <p:pRg st="5" end="5"/>
                                            </p:txEl>
                                          </p:spTgt>
                                        </p:tgtEl>
                                        <p:attrNameLst>
                                          <p:attrName>style.color</p:attrName>
                                        </p:attrNameLst>
                                      </p:cBhvr>
                                      <p:to>
                                        <p:clrVal>
                                          <a:schemeClr val="tx1"/>
                                        </p:clrVal>
                                      </p:to>
                                    </p:set>
                                  </p:childTnLst>
                                </p:cTn>
                              </p:par>
                            </p:childTnLst>
                          </p:cTn>
                        </p:par>
                      </p:childTnLst>
                    </p:cTn>
                  </p:par>
                  <p:par>
                    <p:cTn id="15" fill="hold">
                      <p:stCondLst>
                        <p:cond delay="indefinite"/>
                      </p:stCondLst>
                      <p:childTnLst>
                        <p:par>
                          <p:cTn id="16" fill="hold">
                            <p:stCondLst>
                              <p:cond delay="0"/>
                            </p:stCondLst>
                            <p:childTnLst>
                              <p:par>
                                <p:cTn id="17" presetID="3" presetClass="emph" presetSubtype="1" nodeType="clickEffect">
                                  <p:stCondLst>
                                    <p:cond delay="0"/>
                                  </p:stCondLst>
                                  <p:childTnLst>
                                    <p:set>
                                      <p:cBhvr override="childStyle">
                                        <p:cTn id="18" dur="indefinite"/>
                                        <p:tgtEl>
                                          <p:spTgt spid="3">
                                            <p:txEl>
                                              <p:pRg st="6" end="6"/>
                                            </p:txEl>
                                          </p:spTgt>
                                        </p:tgtEl>
                                        <p:attrNameLst>
                                          <p:attrName>style.color</p:attrName>
                                        </p:attrNameLst>
                                      </p:cBhvr>
                                      <p:to>
                                        <p:clrVal>
                                          <a:schemeClr val="tx1"/>
                                        </p:clrVal>
                                      </p:to>
                                    </p:set>
                                  </p:childTnLst>
                                </p:cTn>
                              </p:par>
                              <p:par>
                                <p:cTn id="19" presetID="3" presetClass="emph" presetSubtype="1" nodeType="withEffect">
                                  <p:stCondLst>
                                    <p:cond delay="0"/>
                                  </p:stCondLst>
                                  <p:childTnLst>
                                    <p:set>
                                      <p:cBhvr override="childStyle">
                                        <p:cTn id="20" dur="indefinite"/>
                                        <p:tgtEl>
                                          <p:spTgt spid="3">
                                            <p:txEl>
                                              <p:pRg st="7" end="7"/>
                                            </p:txEl>
                                          </p:spTgt>
                                        </p:tgtEl>
                                        <p:attrNameLst>
                                          <p:attrName>style.color</p:attrName>
                                        </p:attrNameLst>
                                      </p:cBhvr>
                                      <p:to>
                                        <p:clrVal>
                                          <a:schemeClr val="tx1"/>
                                        </p:clrVal>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1"/>
            <a:ext cx="8229600" cy="4495800"/>
          </a:xfrm>
        </p:spPr>
        <p:txBody>
          <a:bodyPr>
            <a:normAutofit fontScale="47500" lnSpcReduction="20000"/>
          </a:bodyPr>
          <a:lstStyle/>
          <a:p>
            <a:pPr marL="514350" indent="-514350">
              <a:spcBef>
                <a:spcPts val="1200"/>
              </a:spcBef>
              <a:buFont typeface="+mj-lt"/>
              <a:buAutoNum type="arabicPeriod" startAt="4"/>
            </a:pPr>
            <a:r>
              <a:rPr lang="en-US" dirty="0"/>
              <a:t>Run ATOMS with 9 angstrom cluster and 6 angstrom scattering path</a:t>
            </a:r>
          </a:p>
          <a:p>
            <a:pPr marL="914400" lvl="1" indent="-514350">
              <a:spcBef>
                <a:spcPts val="1200"/>
              </a:spcBef>
            </a:pPr>
            <a:r>
              <a:rPr lang="en-US" dirty="0">
                <a:solidFill>
                  <a:schemeClr val="bg1">
                    <a:lumMod val="85000"/>
                  </a:schemeClr>
                </a:solidFill>
              </a:rPr>
              <a:t>cluster needs to be bigger than scattering paths so atoms have well defined boundaries</a:t>
            </a:r>
          </a:p>
          <a:p>
            <a:pPr marL="914400" lvl="1" indent="-514350">
              <a:spcBef>
                <a:spcPts val="1200"/>
              </a:spcBef>
            </a:pPr>
            <a:r>
              <a:rPr lang="en-US" dirty="0">
                <a:solidFill>
                  <a:schemeClr val="bg1">
                    <a:lumMod val="85000"/>
                  </a:schemeClr>
                </a:solidFill>
              </a:rPr>
              <a:t>modify atom list to include the ones you need (doping)</a:t>
            </a:r>
          </a:p>
          <a:p>
            <a:pPr marL="914400" lvl="1" indent="-514350">
              <a:spcBef>
                <a:spcPts val="1200"/>
              </a:spcBef>
            </a:pPr>
            <a:r>
              <a:rPr lang="en-US" dirty="0">
                <a:solidFill>
                  <a:schemeClr val="bg1">
                    <a:lumMod val="85000"/>
                  </a:schemeClr>
                </a:solidFill>
              </a:rPr>
              <a:t>change absorbing atom </a:t>
            </a:r>
            <a:r>
              <a:rPr lang="en-US" dirty="0" smtClean="0">
                <a:solidFill>
                  <a:schemeClr val="bg1">
                    <a:lumMod val="85000"/>
                  </a:schemeClr>
                </a:solidFill>
              </a:rPr>
              <a:t>(</a:t>
            </a:r>
            <a:r>
              <a:rPr lang="en-US" dirty="0" err="1" smtClean="0">
                <a:solidFill>
                  <a:schemeClr val="bg1">
                    <a:lumMod val="85000"/>
                  </a:schemeClr>
                </a:solidFill>
              </a:rPr>
              <a:t>ipot</a:t>
            </a:r>
            <a:r>
              <a:rPr lang="en-US" dirty="0" smtClean="0">
                <a:solidFill>
                  <a:schemeClr val="bg1">
                    <a:lumMod val="85000"/>
                  </a:schemeClr>
                </a:solidFill>
              </a:rPr>
              <a:t> value) to </a:t>
            </a:r>
            <a:r>
              <a:rPr lang="en-US" dirty="0">
                <a:solidFill>
                  <a:schemeClr val="bg1">
                    <a:lumMod val="85000"/>
                  </a:schemeClr>
                </a:solidFill>
              </a:rPr>
              <a:t>the one you </a:t>
            </a:r>
            <a:r>
              <a:rPr lang="en-US" dirty="0" smtClean="0">
                <a:solidFill>
                  <a:schemeClr val="bg1">
                    <a:lumMod val="85000"/>
                  </a:schemeClr>
                </a:solidFill>
              </a:rPr>
              <a:t>need</a:t>
            </a:r>
            <a:endParaRPr lang="en-US" dirty="0">
              <a:solidFill>
                <a:schemeClr val="bg1">
                  <a:lumMod val="85000"/>
                </a:schemeClr>
              </a:solidFill>
            </a:endParaRPr>
          </a:p>
          <a:p>
            <a:pPr marL="1314450" lvl="2" indent="-514350">
              <a:spcBef>
                <a:spcPts val="1200"/>
              </a:spcBef>
            </a:pPr>
            <a:r>
              <a:rPr lang="en-US" dirty="0">
                <a:solidFill>
                  <a:schemeClr val="bg1">
                    <a:lumMod val="85000"/>
                  </a:schemeClr>
                </a:solidFill>
              </a:rPr>
              <a:t>e.g. for a </a:t>
            </a:r>
            <a:r>
              <a:rPr lang="en-US" dirty="0" smtClean="0">
                <a:solidFill>
                  <a:schemeClr val="bg1">
                    <a:lumMod val="85000"/>
                  </a:schemeClr>
                </a:solidFill>
              </a:rPr>
              <a:t>nickel-doped manganese </a:t>
            </a:r>
            <a:r>
              <a:rPr lang="en-US" dirty="0">
                <a:solidFill>
                  <a:schemeClr val="bg1">
                    <a:lumMod val="85000"/>
                  </a:schemeClr>
                </a:solidFill>
              </a:rPr>
              <a:t>or iron oxide , you change the absorbing atom from </a:t>
            </a:r>
            <a:r>
              <a:rPr lang="en-US" dirty="0" err="1">
                <a:solidFill>
                  <a:schemeClr val="bg1">
                    <a:lumMod val="85000"/>
                  </a:schemeClr>
                </a:solidFill>
              </a:rPr>
              <a:t>Mn</a:t>
            </a:r>
            <a:r>
              <a:rPr lang="en-US" dirty="0">
                <a:solidFill>
                  <a:schemeClr val="bg1">
                    <a:lumMod val="85000"/>
                  </a:schemeClr>
                </a:solidFill>
              </a:rPr>
              <a:t> or Fe to Ni (</a:t>
            </a:r>
            <a:r>
              <a:rPr lang="en-US" dirty="0" err="1" smtClean="0">
                <a:solidFill>
                  <a:schemeClr val="bg1">
                    <a:lumMod val="85000"/>
                  </a:schemeClr>
                </a:solidFill>
              </a:rPr>
              <a:t>ipot</a:t>
            </a:r>
            <a:r>
              <a:rPr lang="en-US" dirty="0" smtClean="0">
                <a:solidFill>
                  <a:schemeClr val="bg1">
                    <a:lumMod val="85000"/>
                  </a:schemeClr>
                </a:solidFill>
              </a:rPr>
              <a:t> line </a:t>
            </a:r>
            <a:r>
              <a:rPr lang="en-US" dirty="0">
                <a:solidFill>
                  <a:schemeClr val="bg1">
                    <a:lumMod val="85000"/>
                  </a:schemeClr>
                </a:solidFill>
              </a:rPr>
              <a:t>will be 0  28  Ni, not 0  25  </a:t>
            </a:r>
            <a:r>
              <a:rPr lang="en-US" dirty="0" err="1">
                <a:solidFill>
                  <a:schemeClr val="bg1">
                    <a:lumMod val="85000"/>
                  </a:schemeClr>
                </a:solidFill>
              </a:rPr>
              <a:t>Mn</a:t>
            </a:r>
            <a:r>
              <a:rPr lang="en-US" dirty="0" smtClean="0">
                <a:solidFill>
                  <a:schemeClr val="bg1">
                    <a:lumMod val="85000"/>
                  </a:schemeClr>
                </a:solidFill>
              </a:rPr>
              <a:t>)</a:t>
            </a:r>
          </a:p>
          <a:p>
            <a:pPr marL="1314450" lvl="2" indent="-514350">
              <a:spcBef>
                <a:spcPts val="1200"/>
              </a:spcBef>
            </a:pPr>
            <a:r>
              <a:rPr lang="en-US" dirty="0" smtClean="0">
                <a:solidFill>
                  <a:schemeClr val="bg1">
                    <a:lumMod val="85000"/>
                  </a:schemeClr>
                </a:solidFill>
              </a:rPr>
              <a:t>………………..run </a:t>
            </a:r>
            <a:r>
              <a:rPr lang="en-US" dirty="0" err="1" smtClean="0">
                <a:solidFill>
                  <a:schemeClr val="bg1">
                    <a:lumMod val="85000"/>
                  </a:schemeClr>
                </a:solidFill>
              </a:rPr>
              <a:t>Feff</a:t>
            </a:r>
            <a:endParaRPr lang="en-US" dirty="0">
              <a:solidFill>
                <a:schemeClr val="bg1">
                  <a:lumMod val="85000"/>
                </a:schemeClr>
              </a:solidFill>
            </a:endParaRPr>
          </a:p>
          <a:p>
            <a:pPr marL="514350" indent="-514350">
              <a:spcBef>
                <a:spcPts val="1200"/>
              </a:spcBef>
              <a:buFont typeface="+mj-lt"/>
              <a:buAutoNum type="arabicPeriod" startAt="4"/>
            </a:pPr>
            <a:r>
              <a:rPr lang="en-US" dirty="0">
                <a:solidFill>
                  <a:schemeClr val="bg1">
                    <a:lumMod val="85000"/>
                  </a:schemeClr>
                </a:solidFill>
              </a:rPr>
              <a:t>Start </a:t>
            </a:r>
            <a:r>
              <a:rPr lang="en-US" dirty="0" smtClean="0">
                <a:solidFill>
                  <a:schemeClr val="bg1">
                    <a:lumMod val="85000"/>
                  </a:schemeClr>
                </a:solidFill>
              </a:rPr>
              <a:t>fitting the </a:t>
            </a:r>
            <a:r>
              <a:rPr lang="en-US" dirty="0">
                <a:solidFill>
                  <a:schemeClr val="bg1">
                    <a:lumMod val="85000"/>
                  </a:schemeClr>
                </a:solidFill>
              </a:rPr>
              <a:t>first shell </a:t>
            </a:r>
            <a:r>
              <a:rPr lang="en-US" dirty="0" smtClean="0">
                <a:solidFill>
                  <a:schemeClr val="bg1">
                    <a:lumMod val="85000"/>
                  </a:schemeClr>
                </a:solidFill>
              </a:rPr>
              <a:t>until satisfactory </a:t>
            </a:r>
            <a:r>
              <a:rPr lang="en-US" dirty="0">
                <a:solidFill>
                  <a:schemeClr val="bg1">
                    <a:lumMod val="85000"/>
                  </a:schemeClr>
                </a:solidFill>
              </a:rPr>
              <a:t>values are </a:t>
            </a:r>
            <a:r>
              <a:rPr lang="en-US" dirty="0" smtClean="0">
                <a:solidFill>
                  <a:schemeClr val="bg1">
                    <a:lumMod val="85000"/>
                  </a:schemeClr>
                </a:solidFill>
              </a:rPr>
              <a:t>determined</a:t>
            </a:r>
          </a:p>
          <a:p>
            <a:pPr marL="914400" lvl="1" indent="-514350">
              <a:spcBef>
                <a:spcPts val="1200"/>
              </a:spcBef>
            </a:pPr>
            <a:r>
              <a:rPr lang="en-US" dirty="0" smtClean="0">
                <a:solidFill>
                  <a:schemeClr val="bg1">
                    <a:lumMod val="85000"/>
                  </a:schemeClr>
                </a:solidFill>
              </a:rPr>
              <a:t>See previous slides and resources for what “satisfactory values” are</a:t>
            </a:r>
            <a:endParaRPr lang="en-US" dirty="0">
              <a:solidFill>
                <a:schemeClr val="bg1">
                  <a:lumMod val="85000"/>
                </a:schemeClr>
              </a:solidFill>
            </a:endParaRPr>
          </a:p>
          <a:p>
            <a:pPr marL="514350" indent="-514350">
              <a:spcBef>
                <a:spcPts val="1200"/>
              </a:spcBef>
              <a:buFont typeface="+mj-lt"/>
              <a:buAutoNum type="arabicPeriod" startAt="4"/>
            </a:pPr>
            <a:r>
              <a:rPr lang="en-US" dirty="0">
                <a:solidFill>
                  <a:schemeClr val="bg1">
                    <a:lumMod val="85000"/>
                  </a:schemeClr>
                </a:solidFill>
              </a:rPr>
              <a:t>F</a:t>
            </a:r>
            <a:r>
              <a:rPr lang="en-US" dirty="0" smtClean="0">
                <a:solidFill>
                  <a:schemeClr val="bg1">
                    <a:lumMod val="85000"/>
                  </a:schemeClr>
                </a:solidFill>
              </a:rPr>
              <a:t>it </a:t>
            </a:r>
            <a:r>
              <a:rPr lang="en-US" dirty="0">
                <a:solidFill>
                  <a:schemeClr val="bg1">
                    <a:lumMod val="85000"/>
                  </a:schemeClr>
                </a:solidFill>
              </a:rPr>
              <a:t>higher shells by expanding </a:t>
            </a:r>
            <a:r>
              <a:rPr lang="en-US" dirty="0" smtClean="0">
                <a:solidFill>
                  <a:schemeClr val="bg1">
                    <a:lumMod val="85000"/>
                  </a:schemeClr>
                </a:solidFill>
              </a:rPr>
              <a:t>R-range</a:t>
            </a:r>
          </a:p>
          <a:p>
            <a:pPr lvl="1">
              <a:spcBef>
                <a:spcPts val="1200"/>
              </a:spcBef>
            </a:pPr>
            <a:r>
              <a:rPr lang="en-US" dirty="0" smtClean="0">
                <a:solidFill>
                  <a:schemeClr val="bg1">
                    <a:lumMod val="85000"/>
                  </a:schemeClr>
                </a:solidFill>
              </a:rPr>
              <a:t>show </a:t>
            </a:r>
            <a:r>
              <a:rPr lang="en-US" dirty="0">
                <a:solidFill>
                  <a:schemeClr val="bg1">
                    <a:lumMod val="85000"/>
                  </a:schemeClr>
                </a:solidFill>
              </a:rPr>
              <a:t>how individual paths contribute to EXAFS spectra and how sine wave interact</a:t>
            </a:r>
          </a:p>
          <a:p>
            <a:pPr lvl="1"/>
            <a:r>
              <a:rPr lang="en-US" dirty="0">
                <a:solidFill>
                  <a:schemeClr val="bg1">
                    <a:lumMod val="85000"/>
                  </a:schemeClr>
                </a:solidFill>
              </a:rPr>
              <a:t>make sum of all paths (</a:t>
            </a:r>
            <a:r>
              <a:rPr lang="en-US" dirty="0" err="1">
                <a:solidFill>
                  <a:schemeClr val="bg1">
                    <a:lumMod val="85000"/>
                  </a:schemeClr>
                </a:solidFill>
              </a:rPr>
              <a:t>V</a:t>
            </a:r>
            <a:r>
              <a:rPr lang="en-US" baseline="-25000" dirty="0" err="1">
                <a:solidFill>
                  <a:schemeClr val="bg1">
                    <a:lumMod val="85000"/>
                  </a:schemeClr>
                </a:solidFill>
              </a:rPr>
              <a:t>path</a:t>
            </a:r>
            <a:r>
              <a:rPr lang="en-US" dirty="0">
                <a:solidFill>
                  <a:schemeClr val="bg1">
                    <a:lumMod val="85000"/>
                  </a:schemeClr>
                </a:solidFill>
              </a:rPr>
              <a:t> and plot in R and q)</a:t>
            </a:r>
          </a:p>
          <a:p>
            <a:pPr lvl="1"/>
            <a:r>
              <a:rPr lang="en-US" dirty="0" smtClean="0">
                <a:solidFill>
                  <a:schemeClr val="bg1">
                    <a:lumMod val="85000"/>
                  </a:schemeClr>
                </a:solidFill>
              </a:rPr>
              <a:t>careful</a:t>
            </a:r>
            <a:r>
              <a:rPr lang="en-US" dirty="0">
                <a:solidFill>
                  <a:schemeClr val="bg1">
                    <a:lumMod val="85000"/>
                  </a:schemeClr>
                </a:solidFill>
              </a:rPr>
              <a:t>: program can crash with too many clicks</a:t>
            </a:r>
          </a:p>
          <a:p>
            <a:pPr marL="514350" indent="-514350">
              <a:spcBef>
                <a:spcPts val="1200"/>
              </a:spcBef>
              <a:buFont typeface="+mj-lt"/>
              <a:buAutoNum type="arabicPeriod" startAt="4"/>
            </a:pPr>
            <a:endParaRPr lang="en-US" dirty="0" smtClean="0">
              <a:solidFill>
                <a:schemeClr val="bg1">
                  <a:lumMod val="85000"/>
                </a:schemeClr>
              </a:solidFill>
            </a:endParaRPr>
          </a:p>
          <a:p>
            <a:pPr marL="514350" indent="-514350">
              <a:spcBef>
                <a:spcPts val="1200"/>
              </a:spcBef>
              <a:buFont typeface="+mj-lt"/>
              <a:buAutoNum type="arabicPeriod" startAt="4"/>
            </a:pPr>
            <a:r>
              <a:rPr lang="en-US" dirty="0" smtClean="0">
                <a:solidFill>
                  <a:schemeClr val="bg1">
                    <a:lumMod val="85000"/>
                  </a:schemeClr>
                </a:solidFill>
              </a:rPr>
              <a:t>Test different constraints on </a:t>
            </a:r>
            <a:r>
              <a:rPr lang="en-US" dirty="0" err="1" smtClean="0">
                <a:solidFill>
                  <a:schemeClr val="bg1">
                    <a:lumMod val="85000"/>
                  </a:schemeClr>
                </a:solidFill>
              </a:rPr>
              <a:t>delr</a:t>
            </a:r>
            <a:r>
              <a:rPr lang="en-US" dirty="0" smtClean="0">
                <a:solidFill>
                  <a:schemeClr val="bg1">
                    <a:lumMod val="85000"/>
                  </a:schemeClr>
                </a:solidFill>
              </a:rPr>
              <a:t>, </a:t>
            </a:r>
            <a:r>
              <a:rPr lang="el-GR" dirty="0" smtClean="0">
                <a:solidFill>
                  <a:schemeClr val="bg1">
                    <a:lumMod val="85000"/>
                  </a:schemeClr>
                </a:solidFill>
              </a:rPr>
              <a:t>σ</a:t>
            </a:r>
            <a:r>
              <a:rPr lang="es-CL" baseline="30000" dirty="0" smtClean="0">
                <a:solidFill>
                  <a:schemeClr val="bg1">
                    <a:lumMod val="85000"/>
                  </a:schemeClr>
                </a:solidFill>
              </a:rPr>
              <a:t>2</a:t>
            </a:r>
            <a:r>
              <a:rPr lang="en-US" dirty="0" smtClean="0">
                <a:solidFill>
                  <a:schemeClr val="bg1">
                    <a:lumMod val="85000"/>
                  </a:schemeClr>
                </a:solidFill>
              </a:rPr>
              <a:t>, and MSRD to reduce fitted variables</a:t>
            </a:r>
            <a:endParaRPr lang="en-US" dirty="0">
              <a:solidFill>
                <a:schemeClr val="bg1">
                  <a:lumMod val="85000"/>
                </a:schemeClr>
              </a:solidFill>
            </a:endParaRPr>
          </a:p>
        </p:txBody>
      </p:sp>
      <p:sp>
        <p:nvSpPr>
          <p:cNvPr id="4" name="Title 1"/>
          <p:cNvSpPr>
            <a:spLocks noGrp="1"/>
          </p:cNvSpPr>
          <p:nvPr>
            <p:ph type="title"/>
          </p:nvPr>
        </p:nvSpPr>
        <p:spPr>
          <a:xfrm>
            <a:off x="457200" y="0"/>
            <a:ext cx="8229600" cy="1143000"/>
          </a:xfrm>
        </p:spPr>
        <p:txBody>
          <a:bodyPr/>
          <a:lstStyle/>
          <a:p>
            <a:r>
              <a:rPr lang="en-US" dirty="0" smtClean="0"/>
              <a:t>“Protocol” for shell-by-shell fitting</a:t>
            </a:r>
            <a:endParaRPr lang="en-US" dirty="0"/>
          </a:p>
        </p:txBody>
      </p:sp>
      <p:sp>
        <p:nvSpPr>
          <p:cNvPr id="5" name="TextBox 4"/>
          <p:cNvSpPr txBox="1"/>
          <p:nvPr/>
        </p:nvSpPr>
        <p:spPr>
          <a:xfrm>
            <a:off x="5486400" y="6553200"/>
            <a:ext cx="3655616" cy="307777"/>
          </a:xfrm>
          <a:prstGeom prst="rect">
            <a:avLst/>
          </a:prstGeom>
          <a:noFill/>
        </p:spPr>
        <p:txBody>
          <a:bodyPr wrap="none" rtlCol="0">
            <a:spAutoFit/>
          </a:bodyPr>
          <a:lstStyle/>
          <a:p>
            <a:r>
              <a:rPr lang="en-US" sz="1400" dirty="0" smtClean="0"/>
              <a:t>slide accompanied by hands on work in Artemis</a:t>
            </a:r>
            <a:endParaRPr lang="en-US" sz="1400" dirty="0"/>
          </a:p>
        </p:txBody>
      </p:sp>
    </p:spTree>
    <p:extLst>
      <p:ext uri="{BB962C8B-B14F-4D97-AF65-F5344CB8AC3E}">
        <p14:creationId xmlns:p14="http://schemas.microsoft.com/office/powerpoint/2010/main" val="288170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1" nodeType="clickEffect">
                                  <p:stCondLst>
                                    <p:cond delay="0"/>
                                  </p:stCondLst>
                                  <p:childTnLst>
                                    <p:set>
                                      <p:cBhvr override="childStyle">
                                        <p:cTn id="6" dur="indefinite"/>
                                        <p:tgtEl>
                                          <p:spTgt spid="3">
                                            <p:txEl>
                                              <p:pRg st="1" end="1"/>
                                            </p:txEl>
                                          </p:spTgt>
                                        </p:tgtEl>
                                        <p:attrNameLst>
                                          <p:attrName>style.color</p:attrName>
                                        </p:attrNameLst>
                                      </p:cBhvr>
                                      <p:to>
                                        <p:clrVal>
                                          <a:schemeClr val="tx1"/>
                                        </p:clrVal>
                                      </p:to>
                                    </p:set>
                                  </p:childTnLst>
                                </p:cTn>
                              </p:par>
                            </p:childTnLst>
                          </p:cTn>
                        </p:par>
                      </p:childTnLst>
                    </p:cTn>
                  </p:par>
                  <p:par>
                    <p:cTn id="7" fill="hold">
                      <p:stCondLst>
                        <p:cond delay="indefinite"/>
                      </p:stCondLst>
                      <p:childTnLst>
                        <p:par>
                          <p:cTn id="8" fill="hold">
                            <p:stCondLst>
                              <p:cond delay="0"/>
                            </p:stCondLst>
                            <p:childTnLst>
                              <p:par>
                                <p:cTn id="9" presetID="3" presetClass="emph" presetSubtype="1" nodeType="clickEffect">
                                  <p:stCondLst>
                                    <p:cond delay="0"/>
                                  </p:stCondLst>
                                  <p:childTnLst>
                                    <p:set>
                                      <p:cBhvr override="childStyle">
                                        <p:cTn id="10" dur="indefinite"/>
                                        <p:tgtEl>
                                          <p:spTgt spid="3">
                                            <p:txEl>
                                              <p:pRg st="2" end="2"/>
                                            </p:txEl>
                                          </p:spTgt>
                                        </p:tgtEl>
                                        <p:attrNameLst>
                                          <p:attrName>style.color</p:attrName>
                                        </p:attrNameLst>
                                      </p:cBhvr>
                                      <p:to>
                                        <p:clrVal>
                                          <a:schemeClr val="tx1"/>
                                        </p:clrVal>
                                      </p:to>
                                    </p:set>
                                  </p:childTnLst>
                                </p:cTn>
                              </p:par>
                            </p:childTnLst>
                          </p:cTn>
                        </p:par>
                      </p:childTnLst>
                    </p:cTn>
                  </p:par>
                  <p:par>
                    <p:cTn id="11" fill="hold">
                      <p:stCondLst>
                        <p:cond delay="indefinite"/>
                      </p:stCondLst>
                      <p:childTnLst>
                        <p:par>
                          <p:cTn id="12" fill="hold">
                            <p:stCondLst>
                              <p:cond delay="0"/>
                            </p:stCondLst>
                            <p:childTnLst>
                              <p:par>
                                <p:cTn id="13" presetID="3" presetClass="emph" presetSubtype="1" nodeType="clickEffect">
                                  <p:stCondLst>
                                    <p:cond delay="0"/>
                                  </p:stCondLst>
                                  <p:childTnLst>
                                    <p:set>
                                      <p:cBhvr override="childStyle">
                                        <p:cTn id="14" dur="indefinite"/>
                                        <p:tgtEl>
                                          <p:spTgt spid="3">
                                            <p:txEl>
                                              <p:pRg st="3" end="3"/>
                                            </p:txEl>
                                          </p:spTgt>
                                        </p:tgtEl>
                                        <p:attrNameLst>
                                          <p:attrName>style.color</p:attrName>
                                        </p:attrNameLst>
                                      </p:cBhvr>
                                      <p:to>
                                        <p:clrVal>
                                          <a:schemeClr val="tx1"/>
                                        </p:clrVal>
                                      </p:to>
                                    </p:set>
                                  </p:childTnLst>
                                </p:cTn>
                              </p:par>
                              <p:par>
                                <p:cTn id="15" presetID="3" presetClass="emph" presetSubtype="1" nodeType="withEffect">
                                  <p:stCondLst>
                                    <p:cond delay="0"/>
                                  </p:stCondLst>
                                  <p:childTnLst>
                                    <p:set>
                                      <p:cBhvr override="childStyle">
                                        <p:cTn id="16" dur="indefinite"/>
                                        <p:tgtEl>
                                          <p:spTgt spid="3">
                                            <p:txEl>
                                              <p:pRg st="4" end="4"/>
                                            </p:txEl>
                                          </p:spTgt>
                                        </p:tgtEl>
                                        <p:attrNameLst>
                                          <p:attrName>style.color</p:attrName>
                                        </p:attrNameLst>
                                      </p:cBhvr>
                                      <p:to>
                                        <p:clrVal>
                                          <a:schemeClr val="tx1"/>
                                        </p:clrVal>
                                      </p:to>
                                    </p:set>
                                  </p:childTnLst>
                                </p:cTn>
                              </p:par>
                              <p:par>
                                <p:cTn id="17" presetID="3" presetClass="emph" presetSubtype="1" nodeType="withEffect">
                                  <p:stCondLst>
                                    <p:cond delay="0"/>
                                  </p:stCondLst>
                                  <p:childTnLst>
                                    <p:set>
                                      <p:cBhvr override="childStyle">
                                        <p:cTn id="18" dur="indefinite"/>
                                        <p:tgtEl>
                                          <p:spTgt spid="3">
                                            <p:txEl>
                                              <p:pRg st="5" end="5"/>
                                            </p:txEl>
                                          </p:spTgt>
                                        </p:tgtEl>
                                        <p:attrNameLst>
                                          <p:attrName>style.color</p:attrName>
                                        </p:attrNameLst>
                                      </p:cBhvr>
                                      <p:to>
                                        <p:clrVal>
                                          <a:schemeClr val="tx1"/>
                                        </p:clrVal>
                                      </p:to>
                                    </p:set>
                                  </p:childTnLst>
                                </p:cTn>
                              </p:par>
                            </p:childTnLst>
                          </p:cTn>
                        </p:par>
                      </p:childTnLst>
                    </p:cTn>
                  </p:par>
                  <p:par>
                    <p:cTn id="19" fill="hold">
                      <p:stCondLst>
                        <p:cond delay="indefinite"/>
                      </p:stCondLst>
                      <p:childTnLst>
                        <p:par>
                          <p:cTn id="20" fill="hold">
                            <p:stCondLst>
                              <p:cond delay="0"/>
                            </p:stCondLst>
                            <p:childTnLst>
                              <p:par>
                                <p:cTn id="21" presetID="3" presetClass="emph" presetSubtype="1" nodeType="clickEffect">
                                  <p:stCondLst>
                                    <p:cond delay="0"/>
                                  </p:stCondLst>
                                  <p:childTnLst>
                                    <p:set>
                                      <p:cBhvr override="childStyle">
                                        <p:cTn id="22" dur="indefinite"/>
                                        <p:tgtEl>
                                          <p:spTgt spid="3">
                                            <p:txEl>
                                              <p:pRg st="6" end="6"/>
                                            </p:txEl>
                                          </p:spTgt>
                                        </p:tgtEl>
                                        <p:attrNameLst>
                                          <p:attrName>style.color</p:attrName>
                                        </p:attrNameLst>
                                      </p:cBhvr>
                                      <p:to>
                                        <p:clrVal>
                                          <a:schemeClr val="tx1"/>
                                        </p:clrVal>
                                      </p:to>
                                    </p:set>
                                  </p:childTnLst>
                                </p:cTn>
                              </p:par>
                              <p:par>
                                <p:cTn id="23" presetID="3" presetClass="emph" presetSubtype="1" nodeType="withEffect">
                                  <p:stCondLst>
                                    <p:cond delay="0"/>
                                  </p:stCondLst>
                                  <p:childTnLst>
                                    <p:set>
                                      <p:cBhvr override="childStyle">
                                        <p:cTn id="24" dur="indefinite"/>
                                        <p:tgtEl>
                                          <p:spTgt spid="3">
                                            <p:txEl>
                                              <p:pRg st="7" end="7"/>
                                            </p:txEl>
                                          </p:spTgt>
                                        </p:tgtEl>
                                        <p:attrNameLst>
                                          <p:attrName>style.color</p:attrName>
                                        </p:attrNameLst>
                                      </p:cBhvr>
                                      <p:to>
                                        <p:clrVal>
                                          <a:schemeClr val="tx1"/>
                                        </p:clrVal>
                                      </p:to>
                                    </p:set>
                                  </p:childTnLst>
                                </p:cTn>
                              </p:par>
                            </p:childTnLst>
                          </p:cTn>
                        </p:par>
                      </p:childTnLst>
                    </p:cTn>
                  </p:par>
                  <p:par>
                    <p:cTn id="25" fill="hold">
                      <p:stCondLst>
                        <p:cond delay="indefinite"/>
                      </p:stCondLst>
                      <p:childTnLst>
                        <p:par>
                          <p:cTn id="26" fill="hold">
                            <p:stCondLst>
                              <p:cond delay="0"/>
                            </p:stCondLst>
                            <p:childTnLst>
                              <p:par>
                                <p:cTn id="27" presetID="3" presetClass="emph" presetSubtype="1" nodeType="clickEffect">
                                  <p:stCondLst>
                                    <p:cond delay="0"/>
                                  </p:stCondLst>
                                  <p:childTnLst>
                                    <p:set>
                                      <p:cBhvr override="childStyle">
                                        <p:cTn id="28" dur="indefinite"/>
                                        <p:tgtEl>
                                          <p:spTgt spid="3">
                                            <p:txEl>
                                              <p:pRg st="8" end="8"/>
                                            </p:txEl>
                                          </p:spTgt>
                                        </p:tgtEl>
                                        <p:attrNameLst>
                                          <p:attrName>style.color</p:attrName>
                                        </p:attrNameLst>
                                      </p:cBhvr>
                                      <p:to>
                                        <p:clrVal>
                                          <a:schemeClr val="tx1"/>
                                        </p:clrVal>
                                      </p:to>
                                    </p:set>
                                  </p:childTnLst>
                                </p:cTn>
                              </p:par>
                            </p:childTnLst>
                          </p:cTn>
                        </p:par>
                      </p:childTnLst>
                    </p:cTn>
                  </p:par>
                  <p:par>
                    <p:cTn id="29" fill="hold">
                      <p:stCondLst>
                        <p:cond delay="indefinite"/>
                      </p:stCondLst>
                      <p:childTnLst>
                        <p:par>
                          <p:cTn id="30" fill="hold">
                            <p:stCondLst>
                              <p:cond delay="0"/>
                            </p:stCondLst>
                            <p:childTnLst>
                              <p:par>
                                <p:cTn id="31" presetID="3" presetClass="emph" presetSubtype="1" nodeType="clickEffect">
                                  <p:stCondLst>
                                    <p:cond delay="0"/>
                                  </p:stCondLst>
                                  <p:childTnLst>
                                    <p:set>
                                      <p:cBhvr override="childStyle">
                                        <p:cTn id="32" dur="indefinite"/>
                                        <p:tgtEl>
                                          <p:spTgt spid="3">
                                            <p:txEl>
                                              <p:pRg st="9" end="9"/>
                                            </p:txEl>
                                          </p:spTgt>
                                        </p:tgtEl>
                                        <p:attrNameLst>
                                          <p:attrName>style.color</p:attrName>
                                        </p:attrNameLst>
                                      </p:cBhvr>
                                      <p:to>
                                        <p:clrVal>
                                          <a:schemeClr val="tx1"/>
                                        </p:clrVal>
                                      </p:to>
                                    </p:set>
                                  </p:childTnLst>
                                </p:cTn>
                              </p:par>
                            </p:childTnLst>
                          </p:cTn>
                        </p:par>
                      </p:childTnLst>
                    </p:cTn>
                  </p:par>
                  <p:par>
                    <p:cTn id="33" fill="hold">
                      <p:stCondLst>
                        <p:cond delay="indefinite"/>
                      </p:stCondLst>
                      <p:childTnLst>
                        <p:par>
                          <p:cTn id="34" fill="hold">
                            <p:stCondLst>
                              <p:cond delay="0"/>
                            </p:stCondLst>
                            <p:childTnLst>
                              <p:par>
                                <p:cTn id="35" presetID="3" presetClass="emph" presetSubtype="1" nodeType="clickEffect">
                                  <p:stCondLst>
                                    <p:cond delay="0"/>
                                  </p:stCondLst>
                                  <p:childTnLst>
                                    <p:set>
                                      <p:cBhvr override="childStyle">
                                        <p:cTn id="36" dur="indefinite"/>
                                        <p:tgtEl>
                                          <p:spTgt spid="3">
                                            <p:txEl>
                                              <p:pRg st="10" end="10"/>
                                            </p:txEl>
                                          </p:spTgt>
                                        </p:tgtEl>
                                        <p:attrNameLst>
                                          <p:attrName>style.color</p:attrName>
                                        </p:attrNameLst>
                                      </p:cBhvr>
                                      <p:to>
                                        <p:clrVal>
                                          <a:schemeClr val="tx1"/>
                                        </p:clrVal>
                                      </p:to>
                                    </p:set>
                                  </p:childTnLst>
                                </p:cTn>
                              </p:par>
                            </p:childTnLst>
                          </p:cTn>
                        </p:par>
                      </p:childTnLst>
                    </p:cTn>
                  </p:par>
                  <p:par>
                    <p:cTn id="37" fill="hold">
                      <p:stCondLst>
                        <p:cond delay="indefinite"/>
                      </p:stCondLst>
                      <p:childTnLst>
                        <p:par>
                          <p:cTn id="38" fill="hold">
                            <p:stCondLst>
                              <p:cond delay="0"/>
                            </p:stCondLst>
                            <p:childTnLst>
                              <p:par>
                                <p:cTn id="39" presetID="3" presetClass="emph" presetSubtype="1" nodeType="clickEffect">
                                  <p:stCondLst>
                                    <p:cond delay="0"/>
                                  </p:stCondLst>
                                  <p:childTnLst>
                                    <p:set>
                                      <p:cBhvr override="childStyle">
                                        <p:cTn id="40" dur="indefinite"/>
                                        <p:tgtEl>
                                          <p:spTgt spid="3">
                                            <p:txEl>
                                              <p:pRg st="11" end="11"/>
                                            </p:txEl>
                                          </p:spTgt>
                                        </p:tgtEl>
                                        <p:attrNameLst>
                                          <p:attrName>style.color</p:attrName>
                                        </p:attrNameLst>
                                      </p:cBhvr>
                                      <p:to>
                                        <p:clrVal>
                                          <a:schemeClr val="tx1"/>
                                        </p:clrVal>
                                      </p:to>
                                    </p:set>
                                  </p:childTnLst>
                                </p:cTn>
                              </p:par>
                            </p:childTnLst>
                          </p:cTn>
                        </p:par>
                      </p:childTnLst>
                    </p:cTn>
                  </p:par>
                  <p:par>
                    <p:cTn id="41" fill="hold">
                      <p:stCondLst>
                        <p:cond delay="indefinite"/>
                      </p:stCondLst>
                      <p:childTnLst>
                        <p:par>
                          <p:cTn id="42" fill="hold">
                            <p:stCondLst>
                              <p:cond delay="0"/>
                            </p:stCondLst>
                            <p:childTnLst>
                              <p:par>
                                <p:cTn id="43" presetID="3" presetClass="emph" presetSubtype="1" nodeType="clickEffect">
                                  <p:stCondLst>
                                    <p:cond delay="0"/>
                                  </p:stCondLst>
                                  <p:childTnLst>
                                    <p:set>
                                      <p:cBhvr override="childStyle">
                                        <p:cTn id="44" dur="indefinite"/>
                                        <p:tgtEl>
                                          <p:spTgt spid="3">
                                            <p:txEl>
                                              <p:pRg st="13" end="13"/>
                                            </p:txEl>
                                          </p:spTgt>
                                        </p:tgtEl>
                                        <p:attrNameLst>
                                          <p:attrName>style.color</p:attrName>
                                        </p:attrNameLst>
                                      </p:cBhvr>
                                      <p:to>
                                        <p:clrVal>
                                          <a:schemeClr val="tx1"/>
                                        </p:clrVal>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950023"/>
          </a:xfrm>
        </p:spPr>
        <p:txBody>
          <a:bodyPr>
            <a:normAutofit fontScale="62500" lnSpcReduction="20000"/>
          </a:bodyPr>
          <a:lstStyle/>
          <a:p>
            <a:r>
              <a:rPr lang="en-US" dirty="0"/>
              <a:t>After fitting with </a:t>
            </a:r>
            <a:r>
              <a:rPr lang="en-US" dirty="0" smtClean="0"/>
              <a:t>multiple independent </a:t>
            </a:r>
            <a:r>
              <a:rPr lang="en-US" dirty="0"/>
              <a:t>variables, try to combine overlapping values to reduce the number of variables (this will bring down reduced chi square </a:t>
            </a:r>
            <a:r>
              <a:rPr lang="en-US" dirty="0" smtClean="0"/>
              <a:t>value)</a:t>
            </a:r>
          </a:p>
          <a:p>
            <a:pPr lvl="1"/>
            <a:r>
              <a:rPr lang="en-US" dirty="0" smtClean="0">
                <a:solidFill>
                  <a:schemeClr val="bg1">
                    <a:lumMod val="85000"/>
                  </a:schemeClr>
                </a:solidFill>
              </a:rPr>
              <a:t>This is called constraining the fit</a:t>
            </a:r>
          </a:p>
          <a:p>
            <a:pPr lvl="1"/>
            <a:r>
              <a:rPr lang="en-US" dirty="0" smtClean="0">
                <a:solidFill>
                  <a:schemeClr val="bg1">
                    <a:lumMod val="85000"/>
                  </a:schemeClr>
                </a:solidFill>
              </a:rPr>
              <a:t>You can also start with a more constrained fit and relax (add) more variables if necessary and defendable</a:t>
            </a:r>
          </a:p>
          <a:p>
            <a:pPr lvl="1"/>
            <a:r>
              <a:rPr lang="en-US" dirty="0" smtClean="0">
                <a:solidFill>
                  <a:schemeClr val="bg1">
                    <a:lumMod val="85000"/>
                  </a:schemeClr>
                </a:solidFill>
              </a:rPr>
              <a:t>look </a:t>
            </a:r>
            <a:r>
              <a:rPr lang="en-US" dirty="0">
                <a:solidFill>
                  <a:schemeClr val="bg1">
                    <a:lumMod val="85000"/>
                  </a:schemeClr>
                </a:solidFill>
              </a:rPr>
              <a:t>for variables that have overlapping values like </a:t>
            </a:r>
            <a:r>
              <a:rPr lang="en-US" dirty="0" err="1">
                <a:solidFill>
                  <a:schemeClr val="bg1">
                    <a:lumMod val="85000"/>
                  </a:schemeClr>
                </a:solidFill>
              </a:rPr>
              <a:t>delr</a:t>
            </a:r>
            <a:r>
              <a:rPr lang="en-US" dirty="0">
                <a:solidFill>
                  <a:schemeClr val="bg1">
                    <a:lumMod val="85000"/>
                  </a:schemeClr>
                </a:solidFill>
              </a:rPr>
              <a:t> or </a:t>
            </a:r>
            <a:r>
              <a:rPr lang="en-US" dirty="0" err="1">
                <a:solidFill>
                  <a:schemeClr val="bg1">
                    <a:lumMod val="85000"/>
                  </a:schemeClr>
                </a:solidFill>
              </a:rPr>
              <a:t>ss</a:t>
            </a:r>
            <a:r>
              <a:rPr lang="en-US" dirty="0">
                <a:solidFill>
                  <a:schemeClr val="bg1">
                    <a:lumMod val="85000"/>
                  </a:schemeClr>
                </a:solidFill>
              </a:rPr>
              <a:t> that are in the same </a:t>
            </a:r>
            <a:r>
              <a:rPr lang="en-US" dirty="0" smtClean="0">
                <a:solidFill>
                  <a:schemeClr val="bg1">
                    <a:lumMod val="85000"/>
                  </a:schemeClr>
                </a:solidFill>
              </a:rPr>
              <a:t>shell, </a:t>
            </a:r>
            <a:r>
              <a:rPr lang="en-US" dirty="0">
                <a:solidFill>
                  <a:schemeClr val="bg1">
                    <a:lumMod val="85000"/>
                  </a:schemeClr>
                </a:solidFill>
              </a:rPr>
              <a:t>close together </a:t>
            </a:r>
            <a:r>
              <a:rPr lang="en-US" dirty="0" smtClean="0">
                <a:solidFill>
                  <a:schemeClr val="bg1">
                    <a:lumMod val="85000"/>
                  </a:schemeClr>
                </a:solidFill>
              </a:rPr>
              <a:t>physically.  See previous comments in presentation about constraints.  See Kelly et al., 2008 and Calvin, 2013 for good recourses on constraints.</a:t>
            </a:r>
          </a:p>
          <a:p>
            <a:r>
              <a:rPr lang="en-US" dirty="0">
                <a:solidFill>
                  <a:schemeClr val="bg1">
                    <a:lumMod val="85000"/>
                  </a:schemeClr>
                </a:solidFill>
              </a:rPr>
              <a:t>For difficult fits sometimes you have to set a parameter </a:t>
            </a:r>
            <a:r>
              <a:rPr lang="en-US" dirty="0" smtClean="0">
                <a:solidFill>
                  <a:schemeClr val="bg1">
                    <a:lumMod val="85000"/>
                  </a:schemeClr>
                </a:solidFill>
              </a:rPr>
              <a:t>(e.g., </a:t>
            </a:r>
            <a:r>
              <a:rPr lang="en-US" dirty="0" err="1" smtClean="0">
                <a:solidFill>
                  <a:schemeClr val="bg1">
                    <a:lumMod val="85000"/>
                  </a:schemeClr>
                </a:solidFill>
              </a:rPr>
              <a:t>delr</a:t>
            </a:r>
            <a:r>
              <a:rPr lang="en-US" dirty="0" smtClean="0">
                <a:solidFill>
                  <a:schemeClr val="bg1">
                    <a:lumMod val="85000"/>
                  </a:schemeClr>
                </a:solidFill>
              </a:rPr>
              <a:t> set at 0 or at -0.1) to </a:t>
            </a:r>
            <a:r>
              <a:rPr lang="en-US" dirty="0">
                <a:solidFill>
                  <a:schemeClr val="bg1">
                    <a:lumMod val="85000"/>
                  </a:schemeClr>
                </a:solidFill>
              </a:rPr>
              <a:t>force the fit to go a certain way.  Afterwards release the “set” and change all to </a:t>
            </a:r>
            <a:r>
              <a:rPr lang="en-US" dirty="0" smtClean="0">
                <a:solidFill>
                  <a:schemeClr val="bg1">
                    <a:lumMod val="85000"/>
                  </a:schemeClr>
                </a:solidFill>
              </a:rPr>
              <a:t>“guess” </a:t>
            </a:r>
            <a:r>
              <a:rPr lang="en-US" dirty="0">
                <a:solidFill>
                  <a:schemeClr val="bg1">
                    <a:lumMod val="85000"/>
                  </a:schemeClr>
                </a:solidFill>
              </a:rPr>
              <a:t>to make sure the fit is </a:t>
            </a:r>
            <a:r>
              <a:rPr lang="en-US" dirty="0" smtClean="0">
                <a:solidFill>
                  <a:schemeClr val="bg1">
                    <a:lumMod val="85000"/>
                  </a:schemeClr>
                </a:solidFill>
              </a:rPr>
              <a:t>stable</a:t>
            </a:r>
          </a:p>
          <a:p>
            <a:r>
              <a:rPr lang="en-US" dirty="0" smtClean="0">
                <a:solidFill>
                  <a:schemeClr val="bg1">
                    <a:lumMod val="85000"/>
                  </a:schemeClr>
                </a:solidFill>
              </a:rPr>
              <a:t>For adsorbed or amorphous samples, you don’t have CIF files as a base for your model, that is OK</a:t>
            </a:r>
          </a:p>
          <a:p>
            <a:pPr lvl="1"/>
            <a:r>
              <a:rPr lang="en-US" dirty="0" smtClean="0">
                <a:solidFill>
                  <a:schemeClr val="bg1">
                    <a:lumMod val="85000"/>
                  </a:schemeClr>
                </a:solidFill>
              </a:rPr>
              <a:t>You can use related crystal structures and dope atoms into them (e.g., Ni adsorbed on to gibbsite, use the gibbsite CIF and change the absorbing atom to Ni and several of the  atoms in Al positions to Ni.</a:t>
            </a:r>
            <a:endParaRPr lang="en-US" dirty="0">
              <a:solidFill>
                <a:schemeClr val="bg1">
                  <a:lumMod val="85000"/>
                </a:schemeClr>
              </a:solidFill>
            </a:endParaRPr>
          </a:p>
          <a:p>
            <a:endParaRPr lang="en-US" dirty="0"/>
          </a:p>
          <a:p>
            <a:endParaRPr lang="en-US" dirty="0"/>
          </a:p>
        </p:txBody>
      </p:sp>
      <p:sp>
        <p:nvSpPr>
          <p:cNvPr id="4" name="Title 1"/>
          <p:cNvSpPr>
            <a:spLocks noGrp="1"/>
          </p:cNvSpPr>
          <p:nvPr>
            <p:ph type="title"/>
          </p:nvPr>
        </p:nvSpPr>
        <p:spPr>
          <a:xfrm>
            <a:off x="457200" y="0"/>
            <a:ext cx="8229600" cy="1143000"/>
          </a:xfrm>
        </p:spPr>
        <p:txBody>
          <a:bodyPr/>
          <a:lstStyle/>
          <a:p>
            <a:r>
              <a:rPr lang="en-US" dirty="0" smtClean="0"/>
              <a:t>“Protocol” for shell-by-shell fitting</a:t>
            </a:r>
            <a:endParaRPr lang="en-US" dirty="0"/>
          </a:p>
        </p:txBody>
      </p:sp>
      <p:sp>
        <p:nvSpPr>
          <p:cNvPr id="5" name="TextBox 4"/>
          <p:cNvSpPr txBox="1"/>
          <p:nvPr/>
        </p:nvSpPr>
        <p:spPr>
          <a:xfrm>
            <a:off x="5486400" y="6550223"/>
            <a:ext cx="3655616" cy="307777"/>
          </a:xfrm>
          <a:prstGeom prst="rect">
            <a:avLst/>
          </a:prstGeom>
          <a:noFill/>
        </p:spPr>
        <p:txBody>
          <a:bodyPr wrap="none" rtlCol="0">
            <a:spAutoFit/>
          </a:bodyPr>
          <a:lstStyle/>
          <a:p>
            <a:r>
              <a:rPr lang="en-US" sz="1400" dirty="0" smtClean="0"/>
              <a:t>slide accompanied by hands on work in Artemis</a:t>
            </a:r>
            <a:endParaRPr lang="en-US" sz="1400" dirty="0"/>
          </a:p>
        </p:txBody>
      </p:sp>
    </p:spTree>
    <p:extLst>
      <p:ext uri="{BB962C8B-B14F-4D97-AF65-F5344CB8AC3E}">
        <p14:creationId xmlns:p14="http://schemas.microsoft.com/office/powerpoint/2010/main" val="166107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1" nodeType="clickEffect">
                                  <p:stCondLst>
                                    <p:cond delay="0"/>
                                  </p:stCondLst>
                                  <p:childTnLst>
                                    <p:set>
                                      <p:cBhvr override="childStyle">
                                        <p:cTn id="6" dur="indefinite"/>
                                        <p:tgtEl>
                                          <p:spTgt spid="3">
                                            <p:txEl>
                                              <p:pRg st="1" end="1"/>
                                            </p:txEl>
                                          </p:spTgt>
                                        </p:tgtEl>
                                        <p:attrNameLst>
                                          <p:attrName>style.color</p:attrName>
                                        </p:attrNameLst>
                                      </p:cBhvr>
                                      <p:to>
                                        <p:clrVal>
                                          <a:schemeClr val="tx1"/>
                                        </p:clrVal>
                                      </p:to>
                                    </p:set>
                                  </p:childTnLst>
                                </p:cTn>
                              </p:par>
                            </p:childTnLst>
                          </p:cTn>
                        </p:par>
                      </p:childTnLst>
                    </p:cTn>
                  </p:par>
                  <p:par>
                    <p:cTn id="7" fill="hold">
                      <p:stCondLst>
                        <p:cond delay="indefinite"/>
                      </p:stCondLst>
                      <p:childTnLst>
                        <p:par>
                          <p:cTn id="8" fill="hold">
                            <p:stCondLst>
                              <p:cond delay="0"/>
                            </p:stCondLst>
                            <p:childTnLst>
                              <p:par>
                                <p:cTn id="9" presetID="3" presetClass="emph" presetSubtype="1" nodeType="clickEffect">
                                  <p:stCondLst>
                                    <p:cond delay="0"/>
                                  </p:stCondLst>
                                  <p:childTnLst>
                                    <p:set>
                                      <p:cBhvr override="childStyle">
                                        <p:cTn id="10" dur="indefinite"/>
                                        <p:tgtEl>
                                          <p:spTgt spid="3">
                                            <p:txEl>
                                              <p:pRg st="2" end="2"/>
                                            </p:txEl>
                                          </p:spTgt>
                                        </p:tgtEl>
                                        <p:attrNameLst>
                                          <p:attrName>style.color</p:attrName>
                                        </p:attrNameLst>
                                      </p:cBhvr>
                                      <p:to>
                                        <p:clrVal>
                                          <a:schemeClr val="tx1"/>
                                        </p:clrVal>
                                      </p:to>
                                    </p:set>
                                  </p:childTnLst>
                                </p:cTn>
                              </p:par>
                            </p:childTnLst>
                          </p:cTn>
                        </p:par>
                      </p:childTnLst>
                    </p:cTn>
                  </p:par>
                  <p:par>
                    <p:cTn id="11" fill="hold">
                      <p:stCondLst>
                        <p:cond delay="indefinite"/>
                      </p:stCondLst>
                      <p:childTnLst>
                        <p:par>
                          <p:cTn id="12" fill="hold">
                            <p:stCondLst>
                              <p:cond delay="0"/>
                            </p:stCondLst>
                            <p:childTnLst>
                              <p:par>
                                <p:cTn id="13" presetID="3" presetClass="emph" presetSubtype="1" nodeType="clickEffect">
                                  <p:stCondLst>
                                    <p:cond delay="0"/>
                                  </p:stCondLst>
                                  <p:childTnLst>
                                    <p:set>
                                      <p:cBhvr override="childStyle">
                                        <p:cTn id="14" dur="indefinite"/>
                                        <p:tgtEl>
                                          <p:spTgt spid="3">
                                            <p:txEl>
                                              <p:pRg st="3" end="3"/>
                                            </p:txEl>
                                          </p:spTgt>
                                        </p:tgtEl>
                                        <p:attrNameLst>
                                          <p:attrName>style.color</p:attrName>
                                        </p:attrNameLst>
                                      </p:cBhvr>
                                      <p:to>
                                        <p:clrVal>
                                          <a:schemeClr val="tx1"/>
                                        </p:clrVal>
                                      </p:to>
                                    </p:set>
                                  </p:childTnLst>
                                </p:cTn>
                              </p:par>
                            </p:childTnLst>
                          </p:cTn>
                        </p:par>
                      </p:childTnLst>
                    </p:cTn>
                  </p:par>
                  <p:par>
                    <p:cTn id="15" fill="hold">
                      <p:stCondLst>
                        <p:cond delay="indefinite"/>
                      </p:stCondLst>
                      <p:childTnLst>
                        <p:par>
                          <p:cTn id="16" fill="hold">
                            <p:stCondLst>
                              <p:cond delay="0"/>
                            </p:stCondLst>
                            <p:childTnLst>
                              <p:par>
                                <p:cTn id="17" presetID="3" presetClass="emph" presetSubtype="1" nodeType="clickEffect">
                                  <p:stCondLst>
                                    <p:cond delay="0"/>
                                  </p:stCondLst>
                                  <p:childTnLst>
                                    <p:set>
                                      <p:cBhvr override="childStyle">
                                        <p:cTn id="18" dur="indefinite"/>
                                        <p:tgtEl>
                                          <p:spTgt spid="3">
                                            <p:txEl>
                                              <p:pRg st="4" end="4"/>
                                            </p:txEl>
                                          </p:spTgt>
                                        </p:tgtEl>
                                        <p:attrNameLst>
                                          <p:attrName>style.color</p:attrName>
                                        </p:attrNameLst>
                                      </p:cBhvr>
                                      <p:to>
                                        <p:clrVal>
                                          <a:schemeClr val="tx1"/>
                                        </p:clrVal>
                                      </p:to>
                                    </p:set>
                                  </p:childTnLst>
                                </p:cTn>
                              </p:par>
                            </p:childTnLst>
                          </p:cTn>
                        </p:par>
                      </p:childTnLst>
                    </p:cTn>
                  </p:par>
                  <p:par>
                    <p:cTn id="19" fill="hold">
                      <p:stCondLst>
                        <p:cond delay="indefinite"/>
                      </p:stCondLst>
                      <p:childTnLst>
                        <p:par>
                          <p:cTn id="20" fill="hold">
                            <p:stCondLst>
                              <p:cond delay="0"/>
                            </p:stCondLst>
                            <p:childTnLst>
                              <p:par>
                                <p:cTn id="21" presetID="3" presetClass="emph" presetSubtype="1" nodeType="clickEffect">
                                  <p:stCondLst>
                                    <p:cond delay="0"/>
                                  </p:stCondLst>
                                  <p:childTnLst>
                                    <p:set>
                                      <p:cBhvr override="childStyle">
                                        <p:cTn id="22" dur="indefinite"/>
                                        <p:tgtEl>
                                          <p:spTgt spid="3">
                                            <p:txEl>
                                              <p:pRg st="5" end="5"/>
                                            </p:txEl>
                                          </p:spTgt>
                                        </p:tgtEl>
                                        <p:attrNameLst>
                                          <p:attrName>style.color</p:attrName>
                                        </p:attrNameLst>
                                      </p:cBhvr>
                                      <p:to>
                                        <p:clrVal>
                                          <a:schemeClr val="tx1"/>
                                        </p:clrVal>
                                      </p:to>
                                    </p:set>
                                  </p:childTnLst>
                                </p:cTn>
                              </p:par>
                            </p:childTnLst>
                          </p:cTn>
                        </p:par>
                      </p:childTnLst>
                    </p:cTn>
                  </p:par>
                  <p:par>
                    <p:cTn id="23" fill="hold">
                      <p:stCondLst>
                        <p:cond delay="indefinite"/>
                      </p:stCondLst>
                      <p:childTnLst>
                        <p:par>
                          <p:cTn id="24" fill="hold">
                            <p:stCondLst>
                              <p:cond delay="0"/>
                            </p:stCondLst>
                            <p:childTnLst>
                              <p:par>
                                <p:cTn id="25" presetID="3" presetClass="emph" presetSubtype="1" nodeType="clickEffect">
                                  <p:stCondLst>
                                    <p:cond delay="0"/>
                                  </p:stCondLst>
                                  <p:childTnLst>
                                    <p:set>
                                      <p:cBhvr override="childStyle">
                                        <p:cTn id="26" dur="indefinite"/>
                                        <p:tgtEl>
                                          <p:spTgt spid="3">
                                            <p:txEl>
                                              <p:pRg st="6" end="6"/>
                                            </p:txEl>
                                          </p:spTgt>
                                        </p:tgtEl>
                                        <p:attrNameLst>
                                          <p:attrName>style.color</p:attrName>
                                        </p:attrNameLst>
                                      </p:cBhvr>
                                      <p:to>
                                        <p:clrVal>
                                          <a:schemeClr val="tx1"/>
                                        </p:clrVal>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0"/>
            <a:ext cx="8229600" cy="1143000"/>
          </a:xfrm>
        </p:spPr>
        <p:txBody>
          <a:bodyPr/>
          <a:lstStyle/>
          <a:p>
            <a:r>
              <a:rPr lang="en-US" dirty="0" smtClean="0"/>
              <a:t>“Protocol” for shell-by-shell fitting</a:t>
            </a:r>
            <a:endParaRPr lang="en-US" dirty="0"/>
          </a:p>
        </p:txBody>
      </p:sp>
      <p:sp>
        <p:nvSpPr>
          <p:cNvPr id="3" name="Content Placeholder 2"/>
          <p:cNvSpPr>
            <a:spLocks noGrp="1"/>
          </p:cNvSpPr>
          <p:nvPr>
            <p:ph idx="1"/>
          </p:nvPr>
        </p:nvSpPr>
        <p:spPr>
          <a:xfrm>
            <a:off x="457200" y="1265237"/>
            <a:ext cx="8229600" cy="4983163"/>
          </a:xfrm>
        </p:spPr>
        <p:txBody>
          <a:bodyPr>
            <a:normAutofit fontScale="62500" lnSpcReduction="20000"/>
          </a:bodyPr>
          <a:lstStyle/>
          <a:p>
            <a:r>
              <a:rPr lang="en-US" dirty="0" smtClean="0"/>
              <a:t>For each shell:</a:t>
            </a:r>
          </a:p>
          <a:p>
            <a:pPr lvl="1"/>
            <a:r>
              <a:rPr lang="en-US" dirty="0" smtClean="0"/>
              <a:t>select paths that are major contributors to scattering (single scattering) first</a:t>
            </a:r>
          </a:p>
          <a:p>
            <a:pPr lvl="1"/>
            <a:r>
              <a:rPr lang="en-US" dirty="0" smtClean="0"/>
              <a:t>Multiple scattering is important for some structures, like tetrahedral structures (arsenate, </a:t>
            </a:r>
            <a:r>
              <a:rPr lang="en-US" dirty="0" err="1" smtClean="0"/>
              <a:t>arsenite</a:t>
            </a:r>
            <a:r>
              <a:rPr lang="en-US" dirty="0" smtClean="0"/>
              <a:t>, phosphate) and some distorted octahedra</a:t>
            </a:r>
          </a:p>
          <a:p>
            <a:pPr lvl="1"/>
            <a:endParaRPr lang="en-US" dirty="0" smtClean="0"/>
          </a:p>
          <a:p>
            <a:r>
              <a:rPr lang="en-US" dirty="0" smtClean="0">
                <a:solidFill>
                  <a:schemeClr val="bg1">
                    <a:lumMod val="85000"/>
                  </a:schemeClr>
                </a:solidFill>
              </a:rPr>
              <a:t>Phase Shift</a:t>
            </a:r>
          </a:p>
          <a:p>
            <a:pPr lvl="1"/>
            <a:r>
              <a:rPr lang="en-US" dirty="0" smtClean="0">
                <a:solidFill>
                  <a:schemeClr val="bg1">
                    <a:lumMod val="85000"/>
                  </a:schemeClr>
                </a:solidFill>
              </a:rPr>
              <a:t>The distances you see in R-space are a little shorter than what are in the CIF file and thus in the FEFF path lengths.  This is called “phase shift”.  </a:t>
            </a:r>
          </a:p>
          <a:p>
            <a:pPr lvl="1"/>
            <a:r>
              <a:rPr lang="en-US" dirty="0" smtClean="0">
                <a:solidFill>
                  <a:schemeClr val="bg1">
                    <a:lumMod val="85000"/>
                  </a:schemeClr>
                </a:solidFill>
              </a:rPr>
              <a:t>Normally in papers you show figures that are UN-corrected for phase shift (i.e., exactly what you see on your computer) and you label the graphs accordingly. The tabulated data show the real distances. </a:t>
            </a:r>
          </a:p>
          <a:p>
            <a:pPr lvl="1"/>
            <a:r>
              <a:rPr lang="en-US" dirty="0" smtClean="0">
                <a:solidFill>
                  <a:schemeClr val="bg1">
                    <a:lumMod val="85000"/>
                  </a:schemeClr>
                </a:solidFill>
              </a:rPr>
              <a:t>It is normally about a -0.5 angstrom shift in the graph to the </a:t>
            </a:r>
            <a:r>
              <a:rPr lang="en-US" dirty="0" err="1" smtClean="0">
                <a:solidFill>
                  <a:schemeClr val="bg1">
                    <a:lumMod val="85000"/>
                  </a:schemeClr>
                </a:solidFill>
              </a:rPr>
              <a:t>R</a:t>
            </a:r>
            <a:r>
              <a:rPr lang="en-US" baseline="-25000" dirty="0" err="1" smtClean="0">
                <a:solidFill>
                  <a:schemeClr val="bg1">
                    <a:lumMod val="85000"/>
                  </a:schemeClr>
                </a:solidFill>
              </a:rPr>
              <a:t>eff</a:t>
            </a:r>
            <a:r>
              <a:rPr lang="en-US" baseline="-25000" dirty="0" smtClean="0">
                <a:solidFill>
                  <a:schemeClr val="bg1">
                    <a:lumMod val="85000"/>
                  </a:schemeClr>
                </a:solidFill>
              </a:rPr>
              <a:t> </a:t>
            </a:r>
            <a:r>
              <a:rPr lang="en-US" dirty="0" smtClean="0">
                <a:solidFill>
                  <a:schemeClr val="bg1">
                    <a:lumMod val="85000"/>
                  </a:schemeClr>
                </a:solidFill>
              </a:rPr>
              <a:t>value</a:t>
            </a:r>
          </a:p>
          <a:p>
            <a:pPr lvl="2"/>
            <a:endParaRPr lang="en-US" dirty="0" smtClean="0">
              <a:solidFill>
                <a:schemeClr val="bg1">
                  <a:lumMod val="85000"/>
                </a:schemeClr>
              </a:solidFill>
            </a:endParaRPr>
          </a:p>
          <a:p>
            <a:r>
              <a:rPr lang="en-US" dirty="0" smtClean="0">
                <a:solidFill>
                  <a:schemeClr val="bg1">
                    <a:lumMod val="85000"/>
                  </a:schemeClr>
                </a:solidFill>
              </a:rPr>
              <a:t>Graphical results of the fit serve as a visual aid, but the data tables tell the real story.  </a:t>
            </a:r>
          </a:p>
          <a:p>
            <a:pPr lvl="1"/>
            <a:r>
              <a:rPr lang="en-US" dirty="0" smtClean="0">
                <a:solidFill>
                  <a:schemeClr val="bg1">
                    <a:lumMod val="85000"/>
                  </a:schemeClr>
                </a:solidFill>
              </a:rPr>
              <a:t>You can have a great looking fit but with e.g., unrealistic sigma squared values.  “Happiness factor” helps detect unrealistic values,  but you still have to keep a watchful eye on all the parameters</a:t>
            </a:r>
          </a:p>
          <a:p>
            <a:pPr lvl="1"/>
            <a:endParaRPr lang="en-US" dirty="0" smtClean="0"/>
          </a:p>
          <a:p>
            <a:pPr lvl="1"/>
            <a:endParaRPr lang="en-US" dirty="0"/>
          </a:p>
        </p:txBody>
      </p:sp>
      <p:sp>
        <p:nvSpPr>
          <p:cNvPr id="4" name="TextBox 3"/>
          <p:cNvSpPr txBox="1"/>
          <p:nvPr/>
        </p:nvSpPr>
        <p:spPr>
          <a:xfrm>
            <a:off x="5486400" y="6550223"/>
            <a:ext cx="3655616" cy="307777"/>
          </a:xfrm>
          <a:prstGeom prst="rect">
            <a:avLst/>
          </a:prstGeom>
          <a:noFill/>
        </p:spPr>
        <p:txBody>
          <a:bodyPr wrap="none" rtlCol="0">
            <a:spAutoFit/>
          </a:bodyPr>
          <a:lstStyle/>
          <a:p>
            <a:r>
              <a:rPr lang="en-US" sz="1400" dirty="0" smtClean="0"/>
              <a:t>slide accompanied by hands on work in Artemis</a:t>
            </a:r>
            <a:endParaRPr lang="en-US" sz="1400" dirty="0"/>
          </a:p>
        </p:txBody>
      </p:sp>
    </p:spTree>
    <p:extLst>
      <p:ext uri="{BB962C8B-B14F-4D97-AF65-F5344CB8AC3E}">
        <p14:creationId xmlns:p14="http://schemas.microsoft.com/office/powerpoint/2010/main" val="2981834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1" nodeType="clickEffect">
                                  <p:stCondLst>
                                    <p:cond delay="0"/>
                                  </p:stCondLst>
                                  <p:childTnLst>
                                    <p:set>
                                      <p:cBhvr override="childStyle">
                                        <p:cTn id="6" dur="indefinite"/>
                                        <p:tgtEl>
                                          <p:spTgt spid="3">
                                            <p:txEl>
                                              <p:pRg st="4" end="4"/>
                                            </p:txEl>
                                          </p:spTgt>
                                        </p:tgtEl>
                                        <p:attrNameLst>
                                          <p:attrName>style.color</p:attrName>
                                        </p:attrNameLst>
                                      </p:cBhvr>
                                      <p:to>
                                        <p:clrVal>
                                          <a:schemeClr val="tx1"/>
                                        </p:clrVal>
                                      </p:to>
                                    </p:set>
                                  </p:childTnLst>
                                </p:cTn>
                              </p:par>
                              <p:par>
                                <p:cTn id="7" presetID="3" presetClass="emph" presetSubtype="1" nodeType="withEffect">
                                  <p:stCondLst>
                                    <p:cond delay="0"/>
                                  </p:stCondLst>
                                  <p:childTnLst>
                                    <p:set>
                                      <p:cBhvr override="childStyle">
                                        <p:cTn id="8" dur="indefinite"/>
                                        <p:tgtEl>
                                          <p:spTgt spid="3">
                                            <p:txEl>
                                              <p:pRg st="5" end="5"/>
                                            </p:txEl>
                                          </p:spTgt>
                                        </p:tgtEl>
                                        <p:attrNameLst>
                                          <p:attrName>style.color</p:attrName>
                                        </p:attrNameLst>
                                      </p:cBhvr>
                                      <p:to>
                                        <p:clrVal>
                                          <a:schemeClr val="tx1"/>
                                        </p:clrVal>
                                      </p:to>
                                    </p:set>
                                  </p:childTnLst>
                                </p:cTn>
                              </p:par>
                              <p:par>
                                <p:cTn id="9" presetID="3" presetClass="emph" presetSubtype="1" nodeType="withEffect">
                                  <p:stCondLst>
                                    <p:cond delay="0"/>
                                  </p:stCondLst>
                                  <p:childTnLst>
                                    <p:set>
                                      <p:cBhvr override="childStyle">
                                        <p:cTn id="10" dur="indefinite"/>
                                        <p:tgtEl>
                                          <p:spTgt spid="3">
                                            <p:txEl>
                                              <p:pRg st="6" end="6"/>
                                            </p:txEl>
                                          </p:spTgt>
                                        </p:tgtEl>
                                        <p:attrNameLst>
                                          <p:attrName>style.color</p:attrName>
                                        </p:attrNameLst>
                                      </p:cBhvr>
                                      <p:to>
                                        <p:clrVal>
                                          <a:schemeClr val="tx1"/>
                                        </p:clrVal>
                                      </p:to>
                                    </p:set>
                                  </p:childTnLst>
                                </p:cTn>
                              </p:par>
                              <p:par>
                                <p:cTn id="11" presetID="3" presetClass="emph" presetSubtype="1" nodeType="withEffect">
                                  <p:stCondLst>
                                    <p:cond delay="0"/>
                                  </p:stCondLst>
                                  <p:childTnLst>
                                    <p:set>
                                      <p:cBhvr override="childStyle">
                                        <p:cTn id="12" dur="indefinite"/>
                                        <p:tgtEl>
                                          <p:spTgt spid="3">
                                            <p:txEl>
                                              <p:pRg st="7" end="7"/>
                                            </p:txEl>
                                          </p:spTgt>
                                        </p:tgtEl>
                                        <p:attrNameLst>
                                          <p:attrName>style.color</p:attrName>
                                        </p:attrNameLst>
                                      </p:cBhvr>
                                      <p:to>
                                        <p:clrVal>
                                          <a:schemeClr val="tx1"/>
                                        </p:clrVal>
                                      </p:to>
                                    </p:set>
                                  </p:childTnLst>
                                </p:cTn>
                              </p:par>
                            </p:childTnLst>
                          </p:cTn>
                        </p:par>
                      </p:childTnLst>
                    </p:cTn>
                  </p:par>
                  <p:par>
                    <p:cTn id="13" fill="hold">
                      <p:stCondLst>
                        <p:cond delay="indefinite"/>
                      </p:stCondLst>
                      <p:childTnLst>
                        <p:par>
                          <p:cTn id="14" fill="hold">
                            <p:stCondLst>
                              <p:cond delay="0"/>
                            </p:stCondLst>
                            <p:childTnLst>
                              <p:par>
                                <p:cTn id="15" presetID="3" presetClass="emph" presetSubtype="1" nodeType="clickEffect">
                                  <p:stCondLst>
                                    <p:cond delay="0"/>
                                  </p:stCondLst>
                                  <p:childTnLst>
                                    <p:set>
                                      <p:cBhvr override="childStyle">
                                        <p:cTn id="16" dur="indefinite"/>
                                        <p:tgtEl>
                                          <p:spTgt spid="3">
                                            <p:txEl>
                                              <p:pRg st="9" end="9"/>
                                            </p:txEl>
                                          </p:spTgt>
                                        </p:tgtEl>
                                        <p:attrNameLst>
                                          <p:attrName>style.color</p:attrName>
                                        </p:attrNameLst>
                                      </p:cBhvr>
                                      <p:to>
                                        <p:clrVal>
                                          <a:schemeClr val="tx1"/>
                                        </p:clrVal>
                                      </p:to>
                                    </p:set>
                                  </p:childTnLst>
                                </p:cTn>
                              </p:par>
                              <p:par>
                                <p:cTn id="17" presetID="3" presetClass="emph" presetSubtype="1" nodeType="withEffect">
                                  <p:stCondLst>
                                    <p:cond delay="0"/>
                                  </p:stCondLst>
                                  <p:childTnLst>
                                    <p:set>
                                      <p:cBhvr override="childStyle">
                                        <p:cTn id="18" dur="indefinite"/>
                                        <p:tgtEl>
                                          <p:spTgt spid="3">
                                            <p:txEl>
                                              <p:pRg st="10" end="10"/>
                                            </p:txEl>
                                          </p:spTgt>
                                        </p:tgtEl>
                                        <p:attrNameLst>
                                          <p:attrName>style.color</p:attrName>
                                        </p:attrNameLst>
                                      </p:cBhvr>
                                      <p:to>
                                        <p:clrVal>
                                          <a:schemeClr val="tx1"/>
                                        </p:clrVal>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3581400"/>
          </a:xfrm>
        </p:spPr>
        <p:txBody>
          <a:bodyPr>
            <a:normAutofit fontScale="92500" lnSpcReduction="20000"/>
          </a:bodyPr>
          <a:lstStyle/>
          <a:p>
            <a:r>
              <a:rPr lang="en-US" dirty="0"/>
              <a:t>What is the “phase shift” ?</a:t>
            </a:r>
          </a:p>
          <a:p>
            <a:pPr lvl="1"/>
            <a:r>
              <a:rPr lang="en-US" dirty="0" smtClean="0">
                <a:solidFill>
                  <a:schemeClr val="bg1">
                    <a:lumMod val="85000"/>
                  </a:schemeClr>
                </a:solidFill>
              </a:rPr>
              <a:t>A phase </a:t>
            </a:r>
            <a:r>
              <a:rPr lang="en-US" dirty="0">
                <a:solidFill>
                  <a:schemeClr val="bg1">
                    <a:lumMod val="85000"/>
                  </a:schemeClr>
                </a:solidFill>
              </a:rPr>
              <a:t>shift of the photoelectron caused by the interaction of the photoelectron with the nuclei of the absorber </a:t>
            </a:r>
            <a:r>
              <a:rPr lang="en-US" dirty="0" smtClean="0">
                <a:solidFill>
                  <a:schemeClr val="bg1">
                    <a:lumMod val="85000"/>
                  </a:schemeClr>
                </a:solidFill>
              </a:rPr>
              <a:t>atom and </a:t>
            </a:r>
            <a:r>
              <a:rPr lang="en-US" dirty="0">
                <a:solidFill>
                  <a:schemeClr val="bg1">
                    <a:lumMod val="85000"/>
                  </a:schemeClr>
                </a:solidFill>
              </a:rPr>
              <a:t>the interaction with the nuclei of the coordinating atoms of the photoelectron path. Because the photoelectron has a negative charge and the nucleus is positively charged, the photoelectron loses energy and its wavelength lengthens as it interacts with the coordinating atoms and the absorber </a:t>
            </a:r>
            <a:r>
              <a:rPr lang="en-US" dirty="0" smtClean="0">
                <a:solidFill>
                  <a:schemeClr val="bg1">
                    <a:lumMod val="85000"/>
                  </a:schemeClr>
                </a:solidFill>
              </a:rPr>
              <a:t>atom (Kelly </a:t>
            </a:r>
            <a:r>
              <a:rPr lang="en-US" dirty="0">
                <a:solidFill>
                  <a:schemeClr val="bg1">
                    <a:lumMod val="85000"/>
                  </a:schemeClr>
                </a:solidFill>
              </a:rPr>
              <a:t>et </a:t>
            </a:r>
            <a:r>
              <a:rPr lang="en-US" dirty="0" smtClean="0">
                <a:solidFill>
                  <a:schemeClr val="bg1">
                    <a:lumMod val="85000"/>
                  </a:schemeClr>
                </a:solidFill>
              </a:rPr>
              <a:t>al., 2008)</a:t>
            </a:r>
            <a:endParaRPr lang="en-US" dirty="0">
              <a:solidFill>
                <a:schemeClr val="bg1">
                  <a:lumMod val="85000"/>
                </a:schemeClr>
              </a:solidFill>
            </a:endParaRPr>
          </a:p>
          <a:p>
            <a:endParaRPr lang="en-US" dirty="0"/>
          </a:p>
        </p:txBody>
      </p:sp>
      <p:sp>
        <p:nvSpPr>
          <p:cNvPr id="4" name="Title 1"/>
          <p:cNvSpPr txBox="1">
            <a:spLocks/>
          </p:cNvSpPr>
          <p:nvPr/>
        </p:nvSpPr>
        <p:spPr>
          <a:xfrm>
            <a:off x="457200"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“Protocol” for shell-by-shell fitting</a:t>
            </a:r>
            <a:endParaRPr lang="en-US" dirty="0"/>
          </a:p>
        </p:txBody>
      </p:sp>
      <p:sp>
        <p:nvSpPr>
          <p:cNvPr id="5" name="TextBox 4"/>
          <p:cNvSpPr txBox="1"/>
          <p:nvPr/>
        </p:nvSpPr>
        <p:spPr>
          <a:xfrm>
            <a:off x="5486400" y="6550223"/>
            <a:ext cx="3655616" cy="307777"/>
          </a:xfrm>
          <a:prstGeom prst="rect">
            <a:avLst/>
          </a:prstGeom>
          <a:noFill/>
        </p:spPr>
        <p:txBody>
          <a:bodyPr wrap="none" rtlCol="0">
            <a:spAutoFit/>
          </a:bodyPr>
          <a:lstStyle/>
          <a:p>
            <a:r>
              <a:rPr lang="en-US" sz="1400" dirty="0" smtClean="0"/>
              <a:t>slide accompanied by hands on work in Artemis</a:t>
            </a:r>
            <a:endParaRPr lang="en-US" sz="1400" dirty="0"/>
          </a:p>
        </p:txBody>
      </p:sp>
    </p:spTree>
    <p:extLst>
      <p:ext uri="{BB962C8B-B14F-4D97-AF65-F5344CB8AC3E}">
        <p14:creationId xmlns:p14="http://schemas.microsoft.com/office/powerpoint/2010/main" val="3642234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1" nodeType="clickEffect">
                                  <p:stCondLst>
                                    <p:cond delay="0"/>
                                  </p:stCondLst>
                                  <p:childTnLst>
                                    <p:set>
                                      <p:cBhvr override="childStyle">
                                        <p:cTn id="6" dur="indefinite"/>
                                        <p:tgtEl>
                                          <p:spTgt spid="3">
                                            <p:txEl>
                                              <p:pRg st="1" end="1"/>
                                            </p:txEl>
                                          </p:spTgt>
                                        </p:tgtEl>
                                        <p:attrNameLst>
                                          <p:attrName>style.color</p:attrName>
                                        </p:attrNameLst>
                                      </p:cBhvr>
                                      <p:to>
                                        <p:clrVal>
                                          <a:schemeClr val="tx1"/>
                                        </p:clrVal>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“How do I do </a:t>
            </a:r>
            <a:r>
              <a:rPr lang="en-US" b="1" i="1" dirty="0" smtClean="0"/>
              <a:t>x</a:t>
            </a:r>
            <a:r>
              <a:rPr lang="en-US" dirty="0" smtClean="0"/>
              <a:t>?”</a:t>
            </a:r>
            <a:endParaRPr lang="en-US" dirty="0"/>
          </a:p>
        </p:txBody>
      </p:sp>
      <p:sp>
        <p:nvSpPr>
          <p:cNvPr id="3" name="Content Placeholder 2"/>
          <p:cNvSpPr>
            <a:spLocks noGrp="1"/>
          </p:cNvSpPr>
          <p:nvPr>
            <p:ph idx="1"/>
          </p:nvPr>
        </p:nvSpPr>
        <p:spPr>
          <a:xfrm>
            <a:off x="457200" y="1143000"/>
            <a:ext cx="8229600" cy="5105400"/>
          </a:xfrm>
        </p:spPr>
        <p:txBody>
          <a:bodyPr>
            <a:normAutofit fontScale="47500" lnSpcReduction="20000"/>
          </a:bodyPr>
          <a:lstStyle/>
          <a:p>
            <a:r>
              <a:rPr lang="en-US" dirty="0"/>
              <a:t>How to calculate uncertainties in CN (searched </a:t>
            </a:r>
            <a:r>
              <a:rPr lang="en-US" dirty="0" err="1"/>
              <a:t>coordination+number+uncertainty</a:t>
            </a:r>
            <a:r>
              <a:rPr lang="en-US" dirty="0"/>
              <a:t>)</a:t>
            </a:r>
          </a:p>
          <a:p>
            <a:pPr lvl="1"/>
            <a:r>
              <a:rPr lang="en-US" dirty="0"/>
              <a:t>https://</a:t>
            </a:r>
            <a:r>
              <a:rPr lang="en-US" dirty="0" smtClean="0"/>
              <a:t>www.mail-archive.com/ifeffit%40millenia.cars.aps.anl.gov/msg04767.html</a:t>
            </a:r>
          </a:p>
          <a:p>
            <a:pPr lvl="1"/>
            <a:endParaRPr lang="en-US" dirty="0">
              <a:solidFill>
                <a:schemeClr val="bg1">
                  <a:lumMod val="85000"/>
                </a:schemeClr>
              </a:solidFill>
            </a:endParaRPr>
          </a:p>
          <a:p>
            <a:r>
              <a:rPr lang="en-US" dirty="0">
                <a:solidFill>
                  <a:schemeClr val="bg1">
                    <a:lumMod val="85000"/>
                  </a:schemeClr>
                </a:solidFill>
              </a:rPr>
              <a:t>Significance of correlation values</a:t>
            </a:r>
          </a:p>
          <a:p>
            <a:pPr lvl="1"/>
            <a:r>
              <a:rPr lang="en-US" dirty="0">
                <a:solidFill>
                  <a:schemeClr val="bg1">
                    <a:lumMod val="85000"/>
                  </a:schemeClr>
                </a:solidFill>
              </a:rPr>
              <a:t>https://</a:t>
            </a:r>
            <a:r>
              <a:rPr lang="en-US" dirty="0" smtClean="0">
                <a:solidFill>
                  <a:schemeClr val="bg1">
                    <a:lumMod val="85000"/>
                  </a:schemeClr>
                </a:solidFill>
              </a:rPr>
              <a:t>www.mail-archive.com/ifeffit%40millenia.cars.aps.anl.gov/msg05364.html</a:t>
            </a:r>
          </a:p>
          <a:p>
            <a:pPr lvl="1"/>
            <a:endParaRPr lang="en-US" dirty="0">
              <a:solidFill>
                <a:schemeClr val="bg1">
                  <a:lumMod val="85000"/>
                </a:schemeClr>
              </a:solidFill>
            </a:endParaRPr>
          </a:p>
          <a:p>
            <a:r>
              <a:rPr lang="en-US" dirty="0" smtClean="0">
                <a:solidFill>
                  <a:schemeClr val="bg1">
                    <a:lumMod val="85000"/>
                  </a:schemeClr>
                </a:solidFill>
              </a:rPr>
              <a:t>How do I do the Hamilton </a:t>
            </a:r>
            <a:r>
              <a:rPr lang="en-US" dirty="0">
                <a:solidFill>
                  <a:schemeClr val="bg1">
                    <a:lumMod val="85000"/>
                  </a:schemeClr>
                </a:solidFill>
              </a:rPr>
              <a:t>test </a:t>
            </a:r>
            <a:r>
              <a:rPr lang="en-US" dirty="0" smtClean="0">
                <a:solidFill>
                  <a:schemeClr val="bg1">
                    <a:lumMod val="85000"/>
                  </a:schemeClr>
                </a:solidFill>
              </a:rPr>
              <a:t>(example)</a:t>
            </a:r>
            <a:endParaRPr lang="en-US" dirty="0">
              <a:solidFill>
                <a:schemeClr val="bg1">
                  <a:lumMod val="85000"/>
                </a:schemeClr>
              </a:solidFill>
            </a:endParaRPr>
          </a:p>
          <a:p>
            <a:pPr lvl="1"/>
            <a:r>
              <a:rPr lang="en-US" dirty="0">
                <a:solidFill>
                  <a:schemeClr val="bg1">
                    <a:lumMod val="85000"/>
                  </a:schemeClr>
                </a:solidFill>
              </a:rPr>
              <a:t>https://</a:t>
            </a:r>
            <a:r>
              <a:rPr lang="en-US" dirty="0" smtClean="0">
                <a:solidFill>
                  <a:schemeClr val="bg1">
                    <a:lumMod val="85000"/>
                  </a:schemeClr>
                </a:solidFill>
              </a:rPr>
              <a:t>www.mail-archive.com/ifeffit%40millenia.cars.aps.anl.gov/msg04931.html</a:t>
            </a:r>
          </a:p>
          <a:p>
            <a:pPr lvl="1"/>
            <a:endParaRPr lang="en-US" dirty="0">
              <a:solidFill>
                <a:schemeClr val="bg1">
                  <a:lumMod val="85000"/>
                </a:schemeClr>
              </a:solidFill>
            </a:endParaRPr>
          </a:p>
          <a:p>
            <a:r>
              <a:rPr lang="en-US" dirty="0">
                <a:solidFill>
                  <a:schemeClr val="bg1">
                    <a:lumMod val="85000"/>
                  </a:schemeClr>
                </a:solidFill>
              </a:rPr>
              <a:t>How </a:t>
            </a:r>
            <a:r>
              <a:rPr lang="en-US" dirty="0" smtClean="0">
                <a:solidFill>
                  <a:schemeClr val="bg1">
                    <a:lumMod val="85000"/>
                  </a:schemeClr>
                </a:solidFill>
              </a:rPr>
              <a:t>to </a:t>
            </a:r>
            <a:r>
              <a:rPr lang="en-US" dirty="0">
                <a:solidFill>
                  <a:schemeClr val="bg1">
                    <a:lumMod val="85000"/>
                  </a:schemeClr>
                </a:solidFill>
              </a:rPr>
              <a:t>fit coordination number </a:t>
            </a:r>
          </a:p>
          <a:p>
            <a:pPr lvl="1"/>
            <a:r>
              <a:rPr lang="en-US" dirty="0">
                <a:solidFill>
                  <a:schemeClr val="bg1">
                    <a:lumMod val="85000"/>
                  </a:schemeClr>
                </a:solidFill>
              </a:rPr>
              <a:t>https://</a:t>
            </a:r>
            <a:r>
              <a:rPr lang="en-US" dirty="0" smtClean="0">
                <a:solidFill>
                  <a:schemeClr val="bg1">
                    <a:lumMod val="85000"/>
                  </a:schemeClr>
                </a:solidFill>
              </a:rPr>
              <a:t>www.mail-archive.com/ifeffit%40millenia.cars.aps.anl.gov/msg03650.html</a:t>
            </a:r>
          </a:p>
          <a:p>
            <a:pPr lvl="1"/>
            <a:endParaRPr lang="en-US" dirty="0">
              <a:solidFill>
                <a:schemeClr val="bg1">
                  <a:lumMod val="85000"/>
                </a:schemeClr>
              </a:solidFill>
            </a:endParaRPr>
          </a:p>
          <a:p>
            <a:r>
              <a:rPr lang="en-US" dirty="0">
                <a:solidFill>
                  <a:schemeClr val="bg1">
                    <a:lumMod val="85000"/>
                  </a:schemeClr>
                </a:solidFill>
              </a:rPr>
              <a:t>How to use restraints:</a:t>
            </a:r>
          </a:p>
          <a:p>
            <a:pPr lvl="1"/>
            <a:r>
              <a:rPr lang="en-US" dirty="0">
                <a:solidFill>
                  <a:schemeClr val="bg1">
                    <a:lumMod val="85000"/>
                  </a:schemeClr>
                </a:solidFill>
              </a:rPr>
              <a:t>https://www.mail-archive.com/ifeffit%40millenia.cars.aps.anl.gov/msg02299.html</a:t>
            </a:r>
          </a:p>
          <a:p>
            <a:pPr lvl="1"/>
            <a:r>
              <a:rPr lang="en-US" dirty="0">
                <a:solidFill>
                  <a:schemeClr val="bg1">
                    <a:lumMod val="85000"/>
                  </a:schemeClr>
                </a:solidFill>
              </a:rPr>
              <a:t>https://www.mail-archive.com/ifeffit%40millenia.cars.aps.anl.gov/msg01444.html</a:t>
            </a:r>
          </a:p>
          <a:p>
            <a:pPr lvl="1"/>
            <a:r>
              <a:rPr lang="en-US" dirty="0">
                <a:solidFill>
                  <a:schemeClr val="bg1">
                    <a:lumMod val="85000"/>
                  </a:schemeClr>
                </a:solidFill>
              </a:rPr>
              <a:t>http://</a:t>
            </a:r>
            <a:r>
              <a:rPr lang="en-US" dirty="0" smtClean="0">
                <a:solidFill>
                  <a:schemeClr val="bg1">
                    <a:lumMod val="85000"/>
                  </a:schemeClr>
                </a:solidFill>
              </a:rPr>
              <a:t>millenia.cars.aps.anl.gov/pipermail/ifeffit/2003-July/000401.html</a:t>
            </a:r>
          </a:p>
          <a:p>
            <a:pPr lvl="1"/>
            <a:endParaRPr lang="en-US" dirty="0">
              <a:solidFill>
                <a:schemeClr val="bg1">
                  <a:lumMod val="85000"/>
                </a:schemeClr>
              </a:solidFill>
            </a:endParaRPr>
          </a:p>
          <a:p>
            <a:r>
              <a:rPr lang="en-US" dirty="0" smtClean="0">
                <a:solidFill>
                  <a:schemeClr val="bg1">
                    <a:lumMod val="85000"/>
                  </a:schemeClr>
                </a:solidFill>
              </a:rPr>
              <a:t>How do I do dopants</a:t>
            </a:r>
          </a:p>
          <a:p>
            <a:pPr lvl="1"/>
            <a:r>
              <a:rPr lang="en-US" dirty="0" smtClean="0">
                <a:solidFill>
                  <a:schemeClr val="bg1">
                    <a:lumMod val="85000"/>
                  </a:schemeClr>
                </a:solidFill>
              </a:rPr>
              <a:t>https</a:t>
            </a:r>
            <a:r>
              <a:rPr lang="en-US" dirty="0">
                <a:solidFill>
                  <a:schemeClr val="bg1">
                    <a:lumMod val="85000"/>
                  </a:schemeClr>
                </a:solidFill>
              </a:rPr>
              <a:t>://bruceravel.github.io/demeter/documents/Artemis/extended/dopants.html</a:t>
            </a:r>
          </a:p>
          <a:p>
            <a:pPr lvl="1"/>
            <a:r>
              <a:rPr lang="en-US" dirty="0">
                <a:solidFill>
                  <a:schemeClr val="bg1">
                    <a:lumMod val="85000"/>
                  </a:schemeClr>
                </a:solidFill>
              </a:rPr>
              <a:t>https://</a:t>
            </a:r>
            <a:r>
              <a:rPr lang="en-US" dirty="0" smtClean="0">
                <a:solidFill>
                  <a:schemeClr val="bg1">
                    <a:lumMod val="85000"/>
                  </a:schemeClr>
                </a:solidFill>
              </a:rPr>
              <a:t>bruceravel.github.io/demeter/artug/extended/dopants.html</a:t>
            </a:r>
          </a:p>
          <a:p>
            <a:pPr lvl="1"/>
            <a:endParaRPr lang="en-US" dirty="0">
              <a:solidFill>
                <a:schemeClr val="bg1">
                  <a:lumMod val="85000"/>
                </a:schemeClr>
              </a:solidFill>
            </a:endParaRPr>
          </a:p>
          <a:p>
            <a:r>
              <a:rPr lang="en-US" dirty="0" smtClean="0">
                <a:solidFill>
                  <a:schemeClr val="bg1">
                    <a:lumMod val="85000"/>
                  </a:schemeClr>
                </a:solidFill>
              </a:rPr>
              <a:t>How do I do “</a:t>
            </a:r>
            <a:r>
              <a:rPr lang="en-US" b="1" i="1" dirty="0" smtClean="0">
                <a:solidFill>
                  <a:schemeClr val="bg1">
                    <a:lumMod val="85000"/>
                  </a:schemeClr>
                </a:solidFill>
              </a:rPr>
              <a:t>X</a:t>
            </a:r>
            <a:r>
              <a:rPr lang="en-US" i="1" dirty="0" smtClean="0">
                <a:solidFill>
                  <a:schemeClr val="bg1">
                    <a:lumMod val="85000"/>
                  </a:schemeClr>
                </a:solidFill>
              </a:rPr>
              <a:t>”</a:t>
            </a:r>
            <a:r>
              <a:rPr lang="en-US" dirty="0" smtClean="0">
                <a:solidFill>
                  <a:schemeClr val="bg1">
                    <a:lumMod val="85000"/>
                  </a:schemeClr>
                </a:solidFill>
              </a:rPr>
              <a:t>? </a:t>
            </a:r>
          </a:p>
          <a:p>
            <a:pPr lvl="1"/>
            <a:r>
              <a:rPr lang="en-US" dirty="0" smtClean="0">
                <a:solidFill>
                  <a:schemeClr val="bg1">
                    <a:lumMod val="85000"/>
                  </a:schemeClr>
                </a:solidFill>
              </a:rPr>
              <a:t>Search  the internet and/or IFEFFIT mail list and /or post questions</a:t>
            </a:r>
            <a:endParaRPr lang="en-US" dirty="0">
              <a:solidFill>
                <a:schemeClr val="bg1">
                  <a:lumMod val="85000"/>
                </a:schemeClr>
              </a:solidFill>
            </a:endParaRPr>
          </a:p>
        </p:txBody>
      </p:sp>
    </p:spTree>
    <p:extLst>
      <p:ext uri="{BB962C8B-B14F-4D97-AF65-F5344CB8AC3E}">
        <p14:creationId xmlns:p14="http://schemas.microsoft.com/office/powerpoint/2010/main" val="265185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1" nodeType="clickEffect">
                                  <p:stCondLst>
                                    <p:cond delay="0"/>
                                  </p:stCondLst>
                                  <p:childTnLst>
                                    <p:set>
                                      <p:cBhvr override="childStyle">
                                        <p:cTn id="6" dur="indefinite"/>
                                        <p:tgtEl>
                                          <p:spTgt spid="3">
                                            <p:txEl>
                                              <p:pRg st="3" end="3"/>
                                            </p:txEl>
                                          </p:spTgt>
                                        </p:tgtEl>
                                        <p:attrNameLst>
                                          <p:attrName>style.color</p:attrName>
                                        </p:attrNameLst>
                                      </p:cBhvr>
                                      <p:to>
                                        <p:clrVal>
                                          <a:schemeClr val="tx1"/>
                                        </p:clrVal>
                                      </p:to>
                                    </p:set>
                                  </p:childTnLst>
                                </p:cTn>
                              </p:par>
                              <p:par>
                                <p:cTn id="7" presetID="3" presetClass="emph" presetSubtype="1" nodeType="withEffect">
                                  <p:stCondLst>
                                    <p:cond delay="0"/>
                                  </p:stCondLst>
                                  <p:childTnLst>
                                    <p:set>
                                      <p:cBhvr override="childStyle">
                                        <p:cTn id="8" dur="indefinite"/>
                                        <p:tgtEl>
                                          <p:spTgt spid="3">
                                            <p:txEl>
                                              <p:pRg st="4" end="4"/>
                                            </p:txEl>
                                          </p:spTgt>
                                        </p:tgtEl>
                                        <p:attrNameLst>
                                          <p:attrName>style.color</p:attrName>
                                        </p:attrNameLst>
                                      </p:cBhvr>
                                      <p:to>
                                        <p:clrVal>
                                          <a:schemeClr val="tx1"/>
                                        </p:clrVal>
                                      </p:to>
                                    </p:set>
                                  </p:childTnLst>
                                </p:cTn>
                              </p:par>
                            </p:childTnLst>
                          </p:cTn>
                        </p:par>
                      </p:childTnLst>
                    </p:cTn>
                  </p:par>
                  <p:par>
                    <p:cTn id="9" fill="hold">
                      <p:stCondLst>
                        <p:cond delay="indefinite"/>
                      </p:stCondLst>
                      <p:childTnLst>
                        <p:par>
                          <p:cTn id="10" fill="hold">
                            <p:stCondLst>
                              <p:cond delay="0"/>
                            </p:stCondLst>
                            <p:childTnLst>
                              <p:par>
                                <p:cTn id="11" presetID="3" presetClass="emph" presetSubtype="1" nodeType="clickEffect">
                                  <p:stCondLst>
                                    <p:cond delay="0"/>
                                  </p:stCondLst>
                                  <p:childTnLst>
                                    <p:set>
                                      <p:cBhvr override="childStyle">
                                        <p:cTn id="12" dur="indefinite"/>
                                        <p:tgtEl>
                                          <p:spTgt spid="3">
                                            <p:txEl>
                                              <p:pRg st="6" end="6"/>
                                            </p:txEl>
                                          </p:spTgt>
                                        </p:tgtEl>
                                        <p:attrNameLst>
                                          <p:attrName>style.color</p:attrName>
                                        </p:attrNameLst>
                                      </p:cBhvr>
                                      <p:to>
                                        <p:clrVal>
                                          <a:schemeClr val="tx1"/>
                                        </p:clrVal>
                                      </p:to>
                                    </p:set>
                                  </p:childTnLst>
                                </p:cTn>
                              </p:par>
                              <p:par>
                                <p:cTn id="13" presetID="3" presetClass="emph" presetSubtype="1" nodeType="withEffect">
                                  <p:stCondLst>
                                    <p:cond delay="0"/>
                                  </p:stCondLst>
                                  <p:childTnLst>
                                    <p:set>
                                      <p:cBhvr override="childStyle">
                                        <p:cTn id="14" dur="indefinite"/>
                                        <p:tgtEl>
                                          <p:spTgt spid="3">
                                            <p:txEl>
                                              <p:pRg st="7" end="7"/>
                                            </p:txEl>
                                          </p:spTgt>
                                        </p:tgtEl>
                                        <p:attrNameLst>
                                          <p:attrName>style.color</p:attrName>
                                        </p:attrNameLst>
                                      </p:cBhvr>
                                      <p:to>
                                        <p:clrVal>
                                          <a:schemeClr val="tx1"/>
                                        </p:clrVal>
                                      </p:to>
                                    </p:set>
                                  </p:childTnLst>
                                </p:cTn>
                              </p:par>
                            </p:childTnLst>
                          </p:cTn>
                        </p:par>
                      </p:childTnLst>
                    </p:cTn>
                  </p:par>
                  <p:par>
                    <p:cTn id="15" fill="hold">
                      <p:stCondLst>
                        <p:cond delay="indefinite"/>
                      </p:stCondLst>
                      <p:childTnLst>
                        <p:par>
                          <p:cTn id="16" fill="hold">
                            <p:stCondLst>
                              <p:cond delay="0"/>
                            </p:stCondLst>
                            <p:childTnLst>
                              <p:par>
                                <p:cTn id="17" presetID="3" presetClass="emph" presetSubtype="1" nodeType="clickEffect">
                                  <p:stCondLst>
                                    <p:cond delay="0"/>
                                  </p:stCondLst>
                                  <p:childTnLst>
                                    <p:set>
                                      <p:cBhvr override="childStyle">
                                        <p:cTn id="18" dur="indefinite"/>
                                        <p:tgtEl>
                                          <p:spTgt spid="3">
                                            <p:txEl>
                                              <p:pRg st="9" end="9"/>
                                            </p:txEl>
                                          </p:spTgt>
                                        </p:tgtEl>
                                        <p:attrNameLst>
                                          <p:attrName>style.color</p:attrName>
                                        </p:attrNameLst>
                                      </p:cBhvr>
                                      <p:to>
                                        <p:clrVal>
                                          <a:schemeClr val="tx1"/>
                                        </p:clrVal>
                                      </p:to>
                                    </p:set>
                                  </p:childTnLst>
                                </p:cTn>
                              </p:par>
                              <p:par>
                                <p:cTn id="19" presetID="3" presetClass="emph" presetSubtype="1" nodeType="withEffect">
                                  <p:stCondLst>
                                    <p:cond delay="0"/>
                                  </p:stCondLst>
                                  <p:childTnLst>
                                    <p:set>
                                      <p:cBhvr override="childStyle">
                                        <p:cTn id="20" dur="indefinite"/>
                                        <p:tgtEl>
                                          <p:spTgt spid="3">
                                            <p:txEl>
                                              <p:pRg st="10" end="10"/>
                                            </p:txEl>
                                          </p:spTgt>
                                        </p:tgtEl>
                                        <p:attrNameLst>
                                          <p:attrName>style.color</p:attrName>
                                        </p:attrNameLst>
                                      </p:cBhvr>
                                      <p:to>
                                        <p:clrVal>
                                          <a:schemeClr val="tx1"/>
                                        </p:clrVal>
                                      </p:to>
                                    </p:set>
                                  </p:childTnLst>
                                </p:cTn>
                              </p:par>
                            </p:childTnLst>
                          </p:cTn>
                        </p:par>
                      </p:childTnLst>
                    </p:cTn>
                  </p:par>
                  <p:par>
                    <p:cTn id="21" fill="hold">
                      <p:stCondLst>
                        <p:cond delay="indefinite"/>
                      </p:stCondLst>
                      <p:childTnLst>
                        <p:par>
                          <p:cTn id="22" fill="hold">
                            <p:stCondLst>
                              <p:cond delay="0"/>
                            </p:stCondLst>
                            <p:childTnLst>
                              <p:par>
                                <p:cTn id="23" presetID="3" presetClass="emph" presetSubtype="1" nodeType="clickEffect">
                                  <p:stCondLst>
                                    <p:cond delay="0"/>
                                  </p:stCondLst>
                                  <p:childTnLst>
                                    <p:set>
                                      <p:cBhvr override="childStyle">
                                        <p:cTn id="24" dur="indefinite"/>
                                        <p:tgtEl>
                                          <p:spTgt spid="3">
                                            <p:txEl>
                                              <p:pRg st="12" end="12"/>
                                            </p:txEl>
                                          </p:spTgt>
                                        </p:tgtEl>
                                        <p:attrNameLst>
                                          <p:attrName>style.color</p:attrName>
                                        </p:attrNameLst>
                                      </p:cBhvr>
                                      <p:to>
                                        <p:clrVal>
                                          <a:schemeClr val="tx1"/>
                                        </p:clrVal>
                                      </p:to>
                                    </p:set>
                                  </p:childTnLst>
                                </p:cTn>
                              </p:par>
                              <p:par>
                                <p:cTn id="25" presetID="3" presetClass="emph" presetSubtype="1" nodeType="withEffect">
                                  <p:stCondLst>
                                    <p:cond delay="0"/>
                                  </p:stCondLst>
                                  <p:childTnLst>
                                    <p:set>
                                      <p:cBhvr override="childStyle">
                                        <p:cTn id="26" dur="indefinite"/>
                                        <p:tgtEl>
                                          <p:spTgt spid="3">
                                            <p:txEl>
                                              <p:pRg st="13" end="13"/>
                                            </p:txEl>
                                          </p:spTgt>
                                        </p:tgtEl>
                                        <p:attrNameLst>
                                          <p:attrName>style.color</p:attrName>
                                        </p:attrNameLst>
                                      </p:cBhvr>
                                      <p:to>
                                        <p:clrVal>
                                          <a:schemeClr val="tx1"/>
                                        </p:clrVal>
                                      </p:to>
                                    </p:set>
                                  </p:childTnLst>
                                </p:cTn>
                              </p:par>
                              <p:par>
                                <p:cTn id="27" presetID="3" presetClass="emph" presetSubtype="1" nodeType="withEffect">
                                  <p:stCondLst>
                                    <p:cond delay="0"/>
                                  </p:stCondLst>
                                  <p:childTnLst>
                                    <p:set>
                                      <p:cBhvr override="childStyle">
                                        <p:cTn id="28" dur="indefinite"/>
                                        <p:tgtEl>
                                          <p:spTgt spid="3">
                                            <p:txEl>
                                              <p:pRg st="14" end="14"/>
                                            </p:txEl>
                                          </p:spTgt>
                                        </p:tgtEl>
                                        <p:attrNameLst>
                                          <p:attrName>style.color</p:attrName>
                                        </p:attrNameLst>
                                      </p:cBhvr>
                                      <p:to>
                                        <p:clrVal>
                                          <a:schemeClr val="tx1"/>
                                        </p:clrVal>
                                      </p:to>
                                    </p:set>
                                  </p:childTnLst>
                                </p:cTn>
                              </p:par>
                              <p:par>
                                <p:cTn id="29" presetID="3" presetClass="emph" presetSubtype="1" nodeType="withEffect">
                                  <p:stCondLst>
                                    <p:cond delay="0"/>
                                  </p:stCondLst>
                                  <p:childTnLst>
                                    <p:set>
                                      <p:cBhvr override="childStyle">
                                        <p:cTn id="30" dur="indefinite"/>
                                        <p:tgtEl>
                                          <p:spTgt spid="3">
                                            <p:txEl>
                                              <p:pRg st="15" end="15"/>
                                            </p:txEl>
                                          </p:spTgt>
                                        </p:tgtEl>
                                        <p:attrNameLst>
                                          <p:attrName>style.color</p:attrName>
                                        </p:attrNameLst>
                                      </p:cBhvr>
                                      <p:to>
                                        <p:clrVal>
                                          <a:schemeClr val="tx1"/>
                                        </p:clrVal>
                                      </p:to>
                                    </p:set>
                                  </p:childTnLst>
                                </p:cTn>
                              </p:par>
                            </p:childTnLst>
                          </p:cTn>
                        </p:par>
                      </p:childTnLst>
                    </p:cTn>
                  </p:par>
                  <p:par>
                    <p:cTn id="31" fill="hold">
                      <p:stCondLst>
                        <p:cond delay="indefinite"/>
                      </p:stCondLst>
                      <p:childTnLst>
                        <p:par>
                          <p:cTn id="32" fill="hold">
                            <p:stCondLst>
                              <p:cond delay="0"/>
                            </p:stCondLst>
                            <p:childTnLst>
                              <p:par>
                                <p:cTn id="33" presetID="3" presetClass="emph" presetSubtype="1" nodeType="clickEffect">
                                  <p:stCondLst>
                                    <p:cond delay="0"/>
                                  </p:stCondLst>
                                  <p:childTnLst>
                                    <p:set>
                                      <p:cBhvr override="childStyle">
                                        <p:cTn id="34" dur="indefinite"/>
                                        <p:tgtEl>
                                          <p:spTgt spid="3">
                                            <p:txEl>
                                              <p:pRg st="17" end="17"/>
                                            </p:txEl>
                                          </p:spTgt>
                                        </p:tgtEl>
                                        <p:attrNameLst>
                                          <p:attrName>style.color</p:attrName>
                                        </p:attrNameLst>
                                      </p:cBhvr>
                                      <p:to>
                                        <p:clrVal>
                                          <a:schemeClr val="tx1"/>
                                        </p:clrVal>
                                      </p:to>
                                    </p:set>
                                  </p:childTnLst>
                                </p:cTn>
                              </p:par>
                              <p:par>
                                <p:cTn id="35" presetID="3" presetClass="emph" presetSubtype="1" nodeType="withEffect">
                                  <p:stCondLst>
                                    <p:cond delay="0"/>
                                  </p:stCondLst>
                                  <p:childTnLst>
                                    <p:set>
                                      <p:cBhvr override="childStyle">
                                        <p:cTn id="36" dur="indefinite"/>
                                        <p:tgtEl>
                                          <p:spTgt spid="3">
                                            <p:txEl>
                                              <p:pRg st="18" end="18"/>
                                            </p:txEl>
                                          </p:spTgt>
                                        </p:tgtEl>
                                        <p:attrNameLst>
                                          <p:attrName>style.color</p:attrName>
                                        </p:attrNameLst>
                                      </p:cBhvr>
                                      <p:to>
                                        <p:clrVal>
                                          <a:schemeClr val="tx1"/>
                                        </p:clrVal>
                                      </p:to>
                                    </p:set>
                                  </p:childTnLst>
                                </p:cTn>
                              </p:par>
                              <p:par>
                                <p:cTn id="37" presetID="3" presetClass="emph" presetSubtype="1" nodeType="withEffect">
                                  <p:stCondLst>
                                    <p:cond delay="0"/>
                                  </p:stCondLst>
                                  <p:childTnLst>
                                    <p:set>
                                      <p:cBhvr override="childStyle">
                                        <p:cTn id="38" dur="indefinite"/>
                                        <p:tgtEl>
                                          <p:spTgt spid="3">
                                            <p:txEl>
                                              <p:pRg st="19" end="19"/>
                                            </p:txEl>
                                          </p:spTgt>
                                        </p:tgtEl>
                                        <p:attrNameLst>
                                          <p:attrName>style.color</p:attrName>
                                        </p:attrNameLst>
                                      </p:cBhvr>
                                      <p:to>
                                        <p:clrVal>
                                          <a:schemeClr val="tx1"/>
                                        </p:clrVal>
                                      </p:to>
                                    </p:set>
                                  </p:childTnLst>
                                </p:cTn>
                              </p:par>
                            </p:childTnLst>
                          </p:cTn>
                        </p:par>
                      </p:childTnLst>
                    </p:cTn>
                  </p:par>
                  <p:par>
                    <p:cTn id="39" fill="hold">
                      <p:stCondLst>
                        <p:cond delay="indefinite"/>
                      </p:stCondLst>
                      <p:childTnLst>
                        <p:par>
                          <p:cTn id="40" fill="hold">
                            <p:stCondLst>
                              <p:cond delay="0"/>
                            </p:stCondLst>
                            <p:childTnLst>
                              <p:par>
                                <p:cTn id="41" presetID="3" presetClass="emph" presetSubtype="1" nodeType="clickEffect">
                                  <p:stCondLst>
                                    <p:cond delay="0"/>
                                  </p:stCondLst>
                                  <p:childTnLst>
                                    <p:set>
                                      <p:cBhvr override="childStyle">
                                        <p:cTn id="42" dur="indefinite"/>
                                        <p:tgtEl>
                                          <p:spTgt spid="3">
                                            <p:txEl>
                                              <p:pRg st="21" end="21"/>
                                            </p:txEl>
                                          </p:spTgt>
                                        </p:tgtEl>
                                        <p:attrNameLst>
                                          <p:attrName>style.color</p:attrName>
                                        </p:attrNameLst>
                                      </p:cBhvr>
                                      <p:to>
                                        <p:clrVal>
                                          <a:schemeClr val="tx1"/>
                                        </p:clrVal>
                                      </p:to>
                                    </p:set>
                                  </p:childTnLst>
                                </p:cTn>
                              </p:par>
                              <p:par>
                                <p:cTn id="43" presetID="3" presetClass="emph" presetSubtype="1" nodeType="withEffect">
                                  <p:stCondLst>
                                    <p:cond delay="0"/>
                                  </p:stCondLst>
                                  <p:childTnLst>
                                    <p:set>
                                      <p:cBhvr override="childStyle">
                                        <p:cTn id="44" dur="indefinite"/>
                                        <p:tgtEl>
                                          <p:spTgt spid="3">
                                            <p:txEl>
                                              <p:pRg st="22" end="22"/>
                                            </p:txEl>
                                          </p:spTgt>
                                        </p:tgtEl>
                                        <p:attrNameLst>
                                          <p:attrName>style.color</p:attrName>
                                        </p:attrNameLst>
                                      </p:cBhvr>
                                      <p:to>
                                        <p:clrVal>
                                          <a:schemeClr val="tx1"/>
                                        </p:clrVal>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EXTRAS</a:t>
            </a:r>
            <a:endParaRPr lang="en-US" dirty="0"/>
          </a:p>
        </p:txBody>
      </p:sp>
    </p:spTree>
    <p:extLst>
      <p:ext uri="{BB962C8B-B14F-4D97-AF65-F5344CB8AC3E}">
        <p14:creationId xmlns:p14="http://schemas.microsoft.com/office/powerpoint/2010/main" val="35900651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138" y="0"/>
            <a:ext cx="8229600" cy="806355"/>
          </a:xfrm>
        </p:spPr>
        <p:txBody>
          <a:bodyPr/>
          <a:lstStyle/>
          <a:p>
            <a:r>
              <a:rPr lang="en-US" dirty="0"/>
              <a:t>The </a:t>
            </a:r>
            <a:r>
              <a:rPr lang="en-US" dirty="0" smtClean="0"/>
              <a:t>Polyhedral Approach</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4965952"/>
            <a:ext cx="1371600" cy="128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85800" y="4355068"/>
            <a:ext cx="2055243" cy="369332"/>
          </a:xfrm>
          <a:prstGeom prst="rect">
            <a:avLst/>
          </a:prstGeom>
          <a:solidFill>
            <a:schemeClr val="bg1"/>
          </a:solidFill>
        </p:spPr>
        <p:txBody>
          <a:bodyPr wrap="none" rtlCol="0">
            <a:spAutoFit/>
          </a:bodyPr>
          <a:lstStyle/>
          <a:p>
            <a:r>
              <a:rPr lang="en-US" dirty="0" smtClean="0"/>
              <a:t>Arsenic tetrahedron</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227151"/>
            <a:ext cx="3291840" cy="2278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p:cNvGrpSpPr>
            <a:grpSpLocks noChangeAspect="1"/>
          </p:cNvGrpSpPr>
          <p:nvPr/>
        </p:nvGrpSpPr>
        <p:grpSpPr>
          <a:xfrm>
            <a:off x="4358640" y="3905250"/>
            <a:ext cx="4480560" cy="2800350"/>
            <a:chOff x="76200" y="990600"/>
            <a:chExt cx="4754880" cy="2971800"/>
          </a:xfrm>
        </p:grpSpPr>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990600"/>
              <a:ext cx="4754880" cy="2915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1752600" y="3685401"/>
              <a:ext cx="979948" cy="276999"/>
            </a:xfrm>
            <a:prstGeom prst="rect">
              <a:avLst/>
            </a:prstGeom>
            <a:noFill/>
          </p:spPr>
          <p:txBody>
            <a:bodyPr wrap="none" rtlCol="0">
              <a:spAutoFit/>
            </a:bodyPr>
            <a:lstStyle/>
            <a:p>
              <a:r>
                <a:rPr lang="en-US" sz="1200" dirty="0" smtClean="0"/>
                <a:t>Sparks, 2002</a:t>
              </a:r>
              <a:endParaRPr lang="en-US" sz="1200" dirty="0"/>
            </a:p>
          </p:txBody>
        </p:sp>
      </p:grpSp>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 y="1249174"/>
            <a:ext cx="3200400" cy="2332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2949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extBox 3"/>
          <p:cNvSpPr txBox="1"/>
          <p:nvPr/>
        </p:nvSpPr>
        <p:spPr>
          <a:xfrm>
            <a:off x="1295400" y="5984446"/>
            <a:ext cx="1739579" cy="261610"/>
          </a:xfrm>
          <a:prstGeom prst="rect">
            <a:avLst/>
          </a:prstGeom>
          <a:noFill/>
        </p:spPr>
        <p:txBody>
          <a:bodyPr wrap="none" rtlCol="0">
            <a:spAutoFit/>
          </a:bodyPr>
          <a:lstStyle/>
          <a:p>
            <a:r>
              <a:rPr lang="en-US" sz="1100" dirty="0" smtClean="0"/>
              <a:t>Newville – </a:t>
            </a:r>
            <a:r>
              <a:rPr lang="en-US" sz="1100" dirty="0" err="1" smtClean="0"/>
              <a:t>ifeffit</a:t>
            </a:r>
            <a:r>
              <a:rPr lang="en-US" sz="1100" dirty="0" smtClean="0"/>
              <a:t> document</a:t>
            </a:r>
            <a:endParaRPr lang="en-US" sz="11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442" y="5029200"/>
            <a:ext cx="6932104" cy="955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894919"/>
            <a:ext cx="2970206"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676400"/>
            <a:ext cx="2185191" cy="218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1765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88399"/>
            <a:ext cx="9144000" cy="3769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p:cNvGrpSpPr/>
          <p:nvPr/>
        </p:nvGrpSpPr>
        <p:grpSpPr>
          <a:xfrm>
            <a:off x="1527114" y="3733800"/>
            <a:ext cx="3727572" cy="2093201"/>
            <a:chOff x="1527114" y="3733800"/>
            <a:chExt cx="3727572" cy="2093201"/>
          </a:xfrm>
        </p:grpSpPr>
        <p:cxnSp>
          <p:nvCxnSpPr>
            <p:cNvPr id="6" name="Straight Arrow Connector 5"/>
            <p:cNvCxnSpPr/>
            <p:nvPr/>
          </p:nvCxnSpPr>
          <p:spPr>
            <a:xfrm>
              <a:off x="1828800" y="3980300"/>
              <a:ext cx="685800" cy="18820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527114" y="3733800"/>
              <a:ext cx="301686" cy="369332"/>
            </a:xfrm>
            <a:prstGeom prst="rect">
              <a:avLst/>
            </a:prstGeom>
            <a:solidFill>
              <a:schemeClr val="bg1"/>
            </a:solidFill>
          </p:spPr>
          <p:txBody>
            <a:bodyPr wrap="none" rtlCol="0">
              <a:spAutoFit/>
            </a:bodyPr>
            <a:lstStyle/>
            <a:p>
              <a:r>
                <a:rPr lang="en-US" dirty="0" smtClean="0"/>
                <a:t>1</a:t>
              </a:r>
              <a:endParaRPr lang="en-US" dirty="0"/>
            </a:p>
          </p:txBody>
        </p:sp>
        <p:cxnSp>
          <p:nvCxnSpPr>
            <p:cNvPr id="8" name="Straight Arrow Connector 7"/>
            <p:cNvCxnSpPr/>
            <p:nvPr/>
          </p:nvCxnSpPr>
          <p:spPr>
            <a:xfrm>
              <a:off x="3810000" y="5334000"/>
              <a:ext cx="152400" cy="49300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584514" y="4964668"/>
              <a:ext cx="301686" cy="369332"/>
            </a:xfrm>
            <a:prstGeom prst="rect">
              <a:avLst/>
            </a:prstGeom>
            <a:solidFill>
              <a:schemeClr val="bg1"/>
            </a:solidFill>
          </p:spPr>
          <p:txBody>
            <a:bodyPr wrap="none" rtlCol="0">
              <a:spAutoFit/>
            </a:bodyPr>
            <a:lstStyle/>
            <a:p>
              <a:r>
                <a:rPr lang="en-US" dirty="0" smtClean="0"/>
                <a:t>2</a:t>
              </a:r>
              <a:endParaRPr lang="en-US" dirty="0"/>
            </a:p>
          </p:txBody>
        </p:sp>
        <p:cxnSp>
          <p:nvCxnSpPr>
            <p:cNvPr id="10" name="Straight Arrow Connector 9"/>
            <p:cNvCxnSpPr/>
            <p:nvPr/>
          </p:nvCxnSpPr>
          <p:spPr>
            <a:xfrm>
              <a:off x="4416486" y="4788932"/>
              <a:ext cx="152400" cy="49300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191000" y="4419600"/>
              <a:ext cx="301686" cy="369332"/>
            </a:xfrm>
            <a:prstGeom prst="rect">
              <a:avLst/>
            </a:prstGeom>
            <a:solidFill>
              <a:schemeClr val="bg1"/>
            </a:solidFill>
          </p:spPr>
          <p:txBody>
            <a:bodyPr wrap="none" rtlCol="0">
              <a:spAutoFit/>
            </a:bodyPr>
            <a:lstStyle/>
            <a:p>
              <a:r>
                <a:rPr lang="en-US" dirty="0" smtClean="0"/>
                <a:t>3</a:t>
              </a:r>
              <a:endParaRPr lang="en-US" dirty="0"/>
            </a:p>
          </p:txBody>
        </p:sp>
        <p:cxnSp>
          <p:nvCxnSpPr>
            <p:cNvPr id="12" name="Straight Arrow Connector 11"/>
            <p:cNvCxnSpPr/>
            <p:nvPr/>
          </p:nvCxnSpPr>
          <p:spPr>
            <a:xfrm>
              <a:off x="5102286" y="4865132"/>
              <a:ext cx="152400" cy="49300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876800" y="4495800"/>
              <a:ext cx="301686" cy="369332"/>
            </a:xfrm>
            <a:prstGeom prst="rect">
              <a:avLst/>
            </a:prstGeom>
            <a:solidFill>
              <a:schemeClr val="bg1"/>
            </a:solidFill>
          </p:spPr>
          <p:txBody>
            <a:bodyPr wrap="none" rtlCol="0">
              <a:spAutoFit/>
            </a:bodyPr>
            <a:lstStyle/>
            <a:p>
              <a:r>
                <a:rPr lang="en-US" dirty="0" smtClean="0"/>
                <a:t>4</a:t>
              </a:r>
              <a:endParaRPr lang="en-US" dirty="0"/>
            </a:p>
          </p:txBody>
        </p:sp>
      </p:grpSp>
    </p:spTree>
    <p:extLst>
      <p:ext uri="{BB962C8B-B14F-4D97-AF65-F5344CB8AC3E}">
        <p14:creationId xmlns:p14="http://schemas.microsoft.com/office/powerpoint/2010/main" val="651511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Usuarios\Mateo\McGill\presentations\images_for_presentations\scans_from_textbooks\SparksEnvSoilChem\p146.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43246"/>
          <a:stretch/>
        </p:blipFill>
        <p:spPr bwMode="auto">
          <a:xfrm>
            <a:off x="762000" y="2057400"/>
            <a:ext cx="3017520" cy="3016270"/>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pic>
        <p:nvPicPr>
          <p:cNvPr id="5" name="Picture 4" descr="D:\Usuarios\Mateo\McGill\presentations\images_for_presentations\scans_from_textbooks\SparksEnvSoilChem\p146.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6754"/>
          <a:stretch/>
        </p:blipFill>
        <p:spPr bwMode="auto">
          <a:xfrm>
            <a:off x="4907280" y="2438400"/>
            <a:ext cx="3017520" cy="2298354"/>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499138" y="31845"/>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The Polyhedral Approach</a:t>
            </a:r>
            <a:endParaRPr lang="en-US" dirty="0"/>
          </a:p>
        </p:txBody>
      </p:sp>
      <p:sp>
        <p:nvSpPr>
          <p:cNvPr id="7" name="TextBox 6"/>
          <p:cNvSpPr txBox="1"/>
          <p:nvPr/>
        </p:nvSpPr>
        <p:spPr>
          <a:xfrm>
            <a:off x="10652" y="6553200"/>
            <a:ext cx="979948" cy="276999"/>
          </a:xfrm>
          <a:prstGeom prst="rect">
            <a:avLst/>
          </a:prstGeom>
          <a:noFill/>
        </p:spPr>
        <p:txBody>
          <a:bodyPr wrap="none" rtlCol="0">
            <a:spAutoFit/>
          </a:bodyPr>
          <a:lstStyle/>
          <a:p>
            <a:r>
              <a:rPr lang="en-US" sz="1200" dirty="0" smtClean="0"/>
              <a:t>Sparks, 2002</a:t>
            </a:r>
            <a:endParaRPr lang="en-US" sz="1200" dirty="0"/>
          </a:p>
        </p:txBody>
      </p:sp>
    </p:spTree>
    <p:extLst>
      <p:ext uri="{BB962C8B-B14F-4D97-AF65-F5344CB8AC3E}">
        <p14:creationId xmlns:p14="http://schemas.microsoft.com/office/powerpoint/2010/main" val="8343221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838200"/>
          </a:xfrm>
        </p:spPr>
        <p:txBody>
          <a:bodyPr/>
          <a:lstStyle/>
          <a:p>
            <a:r>
              <a:rPr lang="en-US" dirty="0"/>
              <a:t>The Polyhedral Approach</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800" y="838200"/>
            <a:ext cx="8963200" cy="594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8001000" y="6581001"/>
            <a:ext cx="659348" cy="276999"/>
          </a:xfrm>
          <a:prstGeom prst="rect">
            <a:avLst/>
          </a:prstGeom>
          <a:noFill/>
        </p:spPr>
        <p:txBody>
          <a:bodyPr wrap="none" rtlCol="0">
            <a:spAutoFit/>
          </a:bodyPr>
          <a:lstStyle/>
          <a:p>
            <a:r>
              <a:rPr lang="en-US" sz="1200" dirty="0" smtClean="0"/>
              <a:t>Lafferty</a:t>
            </a:r>
            <a:endParaRPr lang="en-US" sz="1200" dirty="0"/>
          </a:p>
        </p:txBody>
      </p:sp>
    </p:spTree>
    <p:extLst>
      <p:ext uri="{BB962C8B-B14F-4D97-AF65-F5344CB8AC3E}">
        <p14:creationId xmlns:p14="http://schemas.microsoft.com/office/powerpoint/2010/main" val="15474211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7183"/>
          <a:stretch/>
        </p:blipFill>
        <p:spPr bwMode="auto">
          <a:xfrm>
            <a:off x="0" y="5093664"/>
            <a:ext cx="9144000" cy="773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3"/>
          <p:cNvSpPr>
            <a:spLocks noGrp="1"/>
          </p:cNvSpPr>
          <p:nvPr>
            <p:ph type="title"/>
          </p:nvPr>
        </p:nvSpPr>
        <p:spPr/>
        <p:txBody>
          <a:bodyPr/>
          <a:lstStyle/>
          <a:p>
            <a:r>
              <a:rPr lang="en-US" dirty="0"/>
              <a:t>The Polyhedral Approach</a:t>
            </a: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117" r="11645" b="23572"/>
          <a:stretch/>
        </p:blipFill>
        <p:spPr bwMode="auto">
          <a:xfrm>
            <a:off x="-1" y="1521422"/>
            <a:ext cx="9144000" cy="3355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8377443" y="6581001"/>
            <a:ext cx="766557" cy="276999"/>
          </a:xfrm>
          <a:prstGeom prst="rect">
            <a:avLst/>
          </a:prstGeom>
          <a:noFill/>
        </p:spPr>
        <p:txBody>
          <a:bodyPr wrap="none" rtlCol="0">
            <a:spAutoFit/>
          </a:bodyPr>
          <a:lstStyle/>
          <a:p>
            <a:r>
              <a:rPr lang="en-US" sz="1200" dirty="0" err="1" smtClean="0"/>
              <a:t>Manceau</a:t>
            </a:r>
            <a:endParaRPr lang="en-US" sz="1200" dirty="0"/>
          </a:p>
        </p:txBody>
      </p:sp>
    </p:spTree>
    <p:extLst>
      <p:ext uri="{BB962C8B-B14F-4D97-AF65-F5344CB8AC3E}">
        <p14:creationId xmlns:p14="http://schemas.microsoft.com/office/powerpoint/2010/main" val="26998010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3083</TotalTime>
  <Words>4811</Words>
  <Application>Microsoft Office PowerPoint</Application>
  <PresentationFormat>On-screen Show (4:3)</PresentationFormat>
  <Paragraphs>552</Paragraphs>
  <Slides>61</Slides>
  <Notes>2</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Office Theme</vt:lpstr>
      <vt:lpstr>A Practical Workshop on EXAFS Shell Fitting for Environmental Samples</vt:lpstr>
      <vt:lpstr>Outline for Today’s Workshop</vt:lpstr>
      <vt:lpstr>Goals for this Workshop</vt:lpstr>
      <vt:lpstr>Resources</vt:lpstr>
      <vt:lpstr>Purpose of EXAFS Shell Fitting</vt:lpstr>
      <vt:lpstr>The Polyhedral Approach</vt:lpstr>
      <vt:lpstr>PowerPoint Presentation</vt:lpstr>
      <vt:lpstr>The Polyhedral Approach</vt:lpstr>
      <vt:lpstr>The Polyhedral Approach</vt:lpstr>
      <vt:lpstr>What is a “shell” and how do we “fit it”</vt:lpstr>
      <vt:lpstr>How do we do EXAFS shell fitting?</vt:lpstr>
      <vt:lpstr>PowerPoint Presentation</vt:lpstr>
      <vt:lpstr>What statistical results and calculated values? </vt:lpstr>
      <vt:lpstr>PowerPoint Presentation</vt:lpstr>
      <vt:lpstr>What is an EXAFS spectrum?</vt:lpstr>
      <vt:lpstr>PowerPoint Presentation</vt:lpstr>
      <vt:lpstr>PowerPoint Presentation</vt:lpstr>
      <vt:lpstr>PowerPoint Presentation</vt:lpstr>
      <vt:lpstr>PowerPoint Presentation</vt:lpstr>
      <vt:lpstr>What is an EXAFS spectrum?</vt:lpstr>
      <vt:lpstr>Fourier Transformation</vt:lpstr>
      <vt:lpstr>PowerPoint Presentation</vt:lpstr>
      <vt:lpstr>PowerPoint Presentation</vt:lpstr>
      <vt:lpstr>PowerPoint Presentation</vt:lpstr>
      <vt:lpstr>PowerPoint Presentation</vt:lpstr>
      <vt:lpstr>PowerPoint Presentation</vt:lpstr>
      <vt:lpstr>PowerPoint Presentation</vt:lpstr>
      <vt:lpstr>What do we fit?</vt:lpstr>
      <vt:lpstr>What do we fit?</vt:lpstr>
      <vt:lpstr>What do we fit?</vt:lpstr>
      <vt:lpstr>What do we fit? N - coordination number (CN)</vt:lpstr>
      <vt:lpstr>PowerPoint Presentation</vt:lpstr>
      <vt:lpstr>PowerPoint Presentation</vt:lpstr>
      <vt:lpstr>PowerPoint Presentation</vt:lpstr>
      <vt:lpstr>PowerPoint Presentation</vt:lpstr>
      <vt:lpstr>PowerPoint Presentation</vt:lpstr>
      <vt:lpstr>PowerPoint Presentation</vt:lpstr>
      <vt:lpstr>Constraints - Why would constraining your fit be a good idea?</vt:lpstr>
      <vt:lpstr>Fit statistics – How good is the fit?</vt:lpstr>
      <vt:lpstr>PowerPoint Presentation</vt:lpstr>
      <vt:lpstr>Knowing when the fit is done: the Hamilton test</vt:lpstr>
      <vt:lpstr>Knowing when the fit is done: the Hamilton test</vt:lpstr>
      <vt:lpstr>What parameters to publish?</vt:lpstr>
      <vt:lpstr>Resources</vt:lpstr>
      <vt:lpstr>Resources</vt:lpstr>
      <vt:lpstr>Resources – XAFS.org</vt:lpstr>
      <vt:lpstr>Resources – IFEFFIT home page</vt:lpstr>
      <vt:lpstr>Resources – Mail List</vt:lpstr>
      <vt:lpstr>Resources – Mail List</vt:lpstr>
      <vt:lpstr>Resources – book chapters &amp; papers</vt:lpstr>
      <vt:lpstr>Resources – book chapters</vt:lpstr>
      <vt:lpstr>Let’s Start Fitting – Ni foil</vt:lpstr>
      <vt:lpstr>“Protocol” for shell-by-shell fitting</vt:lpstr>
      <vt:lpstr>“Protocol” for shell-by-shell fitting</vt:lpstr>
      <vt:lpstr>“Protocol” for shell-by-shell fitting</vt:lpstr>
      <vt:lpstr>“Protocol” for shell-by-shell fitting</vt:lpstr>
      <vt:lpstr>PowerPoint Presentation</vt:lpstr>
      <vt:lpstr>“How do I do x?”</vt:lpstr>
      <vt:lpstr>EXTRAS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Practical Workshop on EXAFS Shell Fitting for Environmental Samples</dc:title>
  <dc:creator>Matt</dc:creator>
  <cp:lastModifiedBy>Matt</cp:lastModifiedBy>
  <cp:revision>149</cp:revision>
  <dcterms:created xsi:type="dcterms:W3CDTF">2016-06-29T20:39:47Z</dcterms:created>
  <dcterms:modified xsi:type="dcterms:W3CDTF">2016-08-17T20:12:29Z</dcterms:modified>
</cp:coreProperties>
</file>