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0"/>
  </p:notesMasterIdLst>
  <p:sldIdLst>
    <p:sldId id="256" r:id="rId2"/>
    <p:sldId id="257" r:id="rId3"/>
    <p:sldId id="262" r:id="rId4"/>
    <p:sldId id="261" r:id="rId5"/>
    <p:sldId id="267" r:id="rId6"/>
    <p:sldId id="263" r:id="rId7"/>
    <p:sldId id="281" r:id="rId8"/>
    <p:sldId id="282" r:id="rId9"/>
    <p:sldId id="283" r:id="rId10"/>
    <p:sldId id="268" r:id="rId11"/>
    <p:sldId id="284" r:id="rId12"/>
    <p:sldId id="264" r:id="rId13"/>
    <p:sldId id="266" r:id="rId14"/>
    <p:sldId id="265" r:id="rId15"/>
    <p:sldId id="278" r:id="rId16"/>
    <p:sldId id="269" r:id="rId17"/>
    <p:sldId id="285" r:id="rId18"/>
    <p:sldId id="270" r:id="rId19"/>
    <p:sldId id="286" r:id="rId20"/>
    <p:sldId id="275" r:id="rId21"/>
    <p:sldId id="276" r:id="rId22"/>
    <p:sldId id="271" r:id="rId23"/>
    <p:sldId id="287" r:id="rId24"/>
    <p:sldId id="272" r:id="rId25"/>
    <p:sldId id="288" r:id="rId26"/>
    <p:sldId id="273" r:id="rId27"/>
    <p:sldId id="274" r:id="rId28"/>
    <p:sldId id="289"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63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615" autoAdjust="0"/>
    <p:restoredTop sz="86444" autoAdjust="0"/>
  </p:normalViewPr>
  <p:slideViewPr>
    <p:cSldViewPr>
      <p:cViewPr>
        <p:scale>
          <a:sx n="77" d="100"/>
          <a:sy n="77" d="100"/>
        </p:scale>
        <p:origin x="-688" y="384"/>
      </p:cViewPr>
      <p:guideLst>
        <p:guide orient="horz" pos="2160"/>
        <p:guide pos="2880"/>
      </p:guideLst>
    </p:cSldViewPr>
  </p:slideViewPr>
  <p:outlineViewPr>
    <p:cViewPr>
      <p:scale>
        <a:sx n="33" d="100"/>
        <a:sy n="33" d="100"/>
      </p:scale>
      <p:origin x="0" y="1614"/>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6D4B308-042C-43EF-8567-754467BB5C49}"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E2F07A67-8000-41C4-A584-1542223405EE}">
      <dgm:prSet phldrT="[Text]" custT="1"/>
      <dgm:spPr/>
      <dgm:t>
        <a:bodyPr/>
        <a:lstStyle/>
        <a:p>
          <a:r>
            <a:rPr lang="en-US" sz="4000" dirty="0" smtClean="0"/>
            <a:t>Proposed</a:t>
          </a:r>
          <a:endParaRPr lang="en-US" sz="4000" dirty="0"/>
        </a:p>
      </dgm:t>
    </dgm:pt>
    <dgm:pt modelId="{61532C35-351A-4871-A24C-AC6DF2729DE8}" type="parTrans" cxnId="{CF92787F-EA5B-425D-8357-9CAF41BB9BAB}">
      <dgm:prSet/>
      <dgm:spPr/>
      <dgm:t>
        <a:bodyPr/>
        <a:lstStyle/>
        <a:p>
          <a:endParaRPr lang="en-US"/>
        </a:p>
      </dgm:t>
    </dgm:pt>
    <dgm:pt modelId="{716EBB30-6B93-4894-A660-8E845FB2C681}" type="sibTrans" cxnId="{CF92787F-EA5B-425D-8357-9CAF41BB9BAB}">
      <dgm:prSet/>
      <dgm:spPr/>
      <dgm:t>
        <a:bodyPr/>
        <a:lstStyle/>
        <a:p>
          <a:endParaRPr lang="en-US"/>
        </a:p>
      </dgm:t>
    </dgm:pt>
    <dgm:pt modelId="{3212FFB0-1F01-4F18-BAFB-9FF2160CB7E6}">
      <dgm:prSet phldrT="[Text]" custT="1"/>
      <dgm:spPr/>
      <dgm:t>
        <a:bodyPr/>
        <a:lstStyle/>
        <a:p>
          <a:r>
            <a:rPr lang="en-US" sz="2200" dirty="0" smtClean="0"/>
            <a:t>Planned or budgeted</a:t>
          </a:r>
          <a:endParaRPr lang="en-US" sz="2200" dirty="0"/>
        </a:p>
      </dgm:t>
    </dgm:pt>
    <dgm:pt modelId="{C9E98CB5-6848-414B-B57E-17F44F25AA3D}" type="parTrans" cxnId="{51F114E1-C68B-45B0-AF56-7339D5ECEF3B}">
      <dgm:prSet/>
      <dgm:spPr/>
      <dgm:t>
        <a:bodyPr/>
        <a:lstStyle/>
        <a:p>
          <a:endParaRPr lang="en-US"/>
        </a:p>
      </dgm:t>
    </dgm:pt>
    <dgm:pt modelId="{D2F2CE47-4CEA-4B5A-BEFA-675F59D7E26D}" type="sibTrans" cxnId="{51F114E1-C68B-45B0-AF56-7339D5ECEF3B}">
      <dgm:prSet/>
      <dgm:spPr/>
      <dgm:t>
        <a:bodyPr/>
        <a:lstStyle/>
        <a:p>
          <a:endParaRPr lang="en-US"/>
        </a:p>
      </dgm:t>
    </dgm:pt>
    <dgm:pt modelId="{DAE64C3F-3F4A-40BF-A0EC-BFBFE73A43FB}">
      <dgm:prSet phldrT="[Text]" custT="1"/>
      <dgm:spPr/>
      <dgm:t>
        <a:bodyPr/>
        <a:lstStyle/>
        <a:p>
          <a:r>
            <a:rPr lang="en-US" sz="2200" dirty="0" smtClean="0"/>
            <a:t>Determined prior to work</a:t>
          </a:r>
          <a:endParaRPr lang="en-US" sz="2200" dirty="0"/>
        </a:p>
      </dgm:t>
    </dgm:pt>
    <dgm:pt modelId="{0B94C3A9-5170-4730-B77E-F63C0A86DDF8}" type="parTrans" cxnId="{C04ACF10-5E8D-46A2-A4DE-415CAED8801C}">
      <dgm:prSet/>
      <dgm:spPr/>
      <dgm:t>
        <a:bodyPr/>
        <a:lstStyle/>
        <a:p>
          <a:endParaRPr lang="en-US"/>
        </a:p>
      </dgm:t>
    </dgm:pt>
    <dgm:pt modelId="{67240110-25FD-41C4-A007-355CC7FBBD7C}" type="sibTrans" cxnId="{C04ACF10-5E8D-46A2-A4DE-415CAED8801C}">
      <dgm:prSet/>
      <dgm:spPr/>
      <dgm:t>
        <a:bodyPr/>
        <a:lstStyle/>
        <a:p>
          <a:endParaRPr lang="en-US"/>
        </a:p>
      </dgm:t>
    </dgm:pt>
    <dgm:pt modelId="{6C513130-1E62-4E66-A78D-418A173E316B}">
      <dgm:prSet phldrT="[Text]" custT="1"/>
      <dgm:spPr/>
      <dgm:t>
        <a:bodyPr/>
        <a:lstStyle/>
        <a:p>
          <a:r>
            <a:rPr lang="en-US" sz="4000" dirty="0" smtClean="0"/>
            <a:t>Actual</a:t>
          </a:r>
          <a:endParaRPr lang="en-US" sz="4000" dirty="0"/>
        </a:p>
      </dgm:t>
    </dgm:pt>
    <dgm:pt modelId="{9E1B0359-E3E9-402E-BF67-8BBDF1CEBB8A}" type="parTrans" cxnId="{9B4873E0-AC76-48D9-AE83-A1F34AF8BD8D}">
      <dgm:prSet/>
      <dgm:spPr/>
      <dgm:t>
        <a:bodyPr/>
        <a:lstStyle/>
        <a:p>
          <a:endParaRPr lang="en-US"/>
        </a:p>
      </dgm:t>
    </dgm:pt>
    <dgm:pt modelId="{8DCF7D5E-C70C-4DC1-A7EC-30BA280A2AC5}" type="sibTrans" cxnId="{9B4873E0-AC76-48D9-AE83-A1F34AF8BD8D}">
      <dgm:prSet/>
      <dgm:spPr/>
      <dgm:t>
        <a:bodyPr/>
        <a:lstStyle/>
        <a:p>
          <a:endParaRPr lang="en-US"/>
        </a:p>
      </dgm:t>
    </dgm:pt>
    <dgm:pt modelId="{C14EE9D5-C3F8-460E-809C-87AF03F140B6}">
      <dgm:prSet phldrT="[Text]" custT="1"/>
      <dgm:spPr/>
      <dgm:t>
        <a:bodyPr/>
        <a:lstStyle/>
        <a:p>
          <a:r>
            <a:rPr lang="en-US" sz="2200" dirty="0" smtClean="0"/>
            <a:t>Performed &amp; reported</a:t>
          </a:r>
          <a:endParaRPr lang="en-US" sz="2200" dirty="0"/>
        </a:p>
      </dgm:t>
    </dgm:pt>
    <dgm:pt modelId="{65F27E50-D574-4EFC-B9DF-9DFD3AA331CD}" type="parTrans" cxnId="{9B3C1D1D-E08F-4471-85E4-00130383E78C}">
      <dgm:prSet/>
      <dgm:spPr/>
      <dgm:t>
        <a:bodyPr/>
        <a:lstStyle/>
        <a:p>
          <a:endParaRPr lang="en-US"/>
        </a:p>
      </dgm:t>
    </dgm:pt>
    <dgm:pt modelId="{97698D30-0E1D-4F75-A362-3FA700FEE6D9}" type="sibTrans" cxnId="{9B3C1D1D-E08F-4471-85E4-00130383E78C}">
      <dgm:prSet/>
      <dgm:spPr/>
      <dgm:t>
        <a:bodyPr/>
        <a:lstStyle/>
        <a:p>
          <a:endParaRPr lang="en-US"/>
        </a:p>
      </dgm:t>
    </dgm:pt>
    <dgm:pt modelId="{B7EEF979-BF9B-400E-876C-C814E9B421D5}">
      <dgm:prSet phldrT="[Text]" custT="1"/>
      <dgm:spPr/>
      <dgm:t>
        <a:bodyPr/>
        <a:lstStyle/>
        <a:p>
          <a:r>
            <a:rPr lang="en-US" sz="2200" dirty="0" smtClean="0"/>
            <a:t>Determined after work is done</a:t>
          </a:r>
          <a:endParaRPr lang="en-US" sz="2200" dirty="0"/>
        </a:p>
      </dgm:t>
    </dgm:pt>
    <dgm:pt modelId="{25755899-F24C-467D-B112-FC107A18C1EA}" type="parTrans" cxnId="{EFAC28DA-2C86-42F2-BDED-EC262E340EFA}">
      <dgm:prSet/>
      <dgm:spPr/>
      <dgm:t>
        <a:bodyPr/>
        <a:lstStyle/>
        <a:p>
          <a:endParaRPr lang="en-US"/>
        </a:p>
      </dgm:t>
    </dgm:pt>
    <dgm:pt modelId="{029450A9-B408-45CD-BC8B-BCE4D1833456}" type="sibTrans" cxnId="{EFAC28DA-2C86-42F2-BDED-EC262E340EFA}">
      <dgm:prSet/>
      <dgm:spPr/>
      <dgm:t>
        <a:bodyPr/>
        <a:lstStyle/>
        <a:p>
          <a:endParaRPr lang="en-US"/>
        </a:p>
      </dgm:t>
    </dgm:pt>
    <dgm:pt modelId="{8002219E-123B-4D34-88C0-90E38B696C2A}">
      <dgm:prSet phldrT="[Text]" custT="1"/>
      <dgm:spPr/>
      <dgm:t>
        <a:bodyPr/>
        <a:lstStyle/>
        <a:p>
          <a:r>
            <a:rPr lang="en-US" sz="2200" dirty="0" smtClean="0"/>
            <a:t>A commitment/ promise</a:t>
          </a:r>
          <a:endParaRPr lang="en-US" sz="2200" dirty="0"/>
        </a:p>
      </dgm:t>
    </dgm:pt>
    <dgm:pt modelId="{1722B31E-4A7D-48B6-90FB-D58375A27D0E}" type="parTrans" cxnId="{E3072D12-7582-4E80-9835-14A070D9560E}">
      <dgm:prSet/>
      <dgm:spPr/>
      <dgm:t>
        <a:bodyPr/>
        <a:lstStyle/>
        <a:p>
          <a:endParaRPr lang="en-US"/>
        </a:p>
      </dgm:t>
    </dgm:pt>
    <dgm:pt modelId="{D557B0D4-824B-483B-91DF-DA579D176731}" type="sibTrans" cxnId="{E3072D12-7582-4E80-9835-14A070D9560E}">
      <dgm:prSet/>
      <dgm:spPr/>
      <dgm:t>
        <a:bodyPr/>
        <a:lstStyle/>
        <a:p>
          <a:endParaRPr lang="en-US"/>
        </a:p>
      </dgm:t>
    </dgm:pt>
    <dgm:pt modelId="{DEA9540C-E700-45AF-94DD-9C0C90D7FA6C}">
      <dgm:prSet phldrT="[Text]" custT="1"/>
      <dgm:spPr/>
      <dgm:t>
        <a:bodyPr/>
        <a:lstStyle/>
        <a:p>
          <a:r>
            <a:rPr lang="en-US" sz="2200" dirty="0" smtClean="0"/>
            <a:t>Recorded in PS </a:t>
          </a:r>
          <a:r>
            <a:rPr lang="en-US" sz="2200" dirty="0" smtClean="0"/>
            <a:t>Grants Project team</a:t>
          </a:r>
          <a:endParaRPr lang="en-US" sz="2200" dirty="0"/>
        </a:p>
      </dgm:t>
    </dgm:pt>
    <dgm:pt modelId="{836CF38C-BCAA-4D29-B170-41572D5EB9D8}" type="parTrans" cxnId="{FD9CB3AF-A45A-4D51-A561-23ED08E64508}">
      <dgm:prSet/>
      <dgm:spPr/>
      <dgm:t>
        <a:bodyPr/>
        <a:lstStyle/>
        <a:p>
          <a:endParaRPr lang="en-US"/>
        </a:p>
      </dgm:t>
    </dgm:pt>
    <dgm:pt modelId="{967A8295-C436-4D2D-8C84-D3120F812E82}" type="sibTrans" cxnId="{FD9CB3AF-A45A-4D51-A561-23ED08E64508}">
      <dgm:prSet/>
      <dgm:spPr/>
      <dgm:t>
        <a:bodyPr/>
        <a:lstStyle/>
        <a:p>
          <a:endParaRPr lang="en-US"/>
        </a:p>
      </dgm:t>
    </dgm:pt>
    <dgm:pt modelId="{05B20C6C-39B9-4144-A984-4047C5523A2D}">
      <dgm:prSet phldrT="[Text]" custT="1"/>
      <dgm:spPr/>
      <dgm:t>
        <a:bodyPr/>
        <a:lstStyle/>
        <a:p>
          <a:r>
            <a:rPr lang="en-US" sz="2200" dirty="0" smtClean="0"/>
            <a:t>A fulfillment</a:t>
          </a:r>
          <a:endParaRPr lang="en-US" sz="2200" dirty="0"/>
        </a:p>
      </dgm:t>
    </dgm:pt>
    <dgm:pt modelId="{0D6C58A6-D8EF-4FCD-B56C-406EEE8B62FA}" type="parTrans" cxnId="{5AA1A070-161B-464F-B8BC-3B1D39D50170}">
      <dgm:prSet/>
      <dgm:spPr/>
      <dgm:t>
        <a:bodyPr/>
        <a:lstStyle/>
        <a:p>
          <a:endParaRPr lang="en-US"/>
        </a:p>
      </dgm:t>
    </dgm:pt>
    <dgm:pt modelId="{8C51FA62-8A3A-433D-A8B7-D148DEE1F411}" type="sibTrans" cxnId="{5AA1A070-161B-464F-B8BC-3B1D39D50170}">
      <dgm:prSet/>
      <dgm:spPr/>
      <dgm:t>
        <a:bodyPr/>
        <a:lstStyle/>
        <a:p>
          <a:endParaRPr lang="en-US"/>
        </a:p>
      </dgm:t>
    </dgm:pt>
    <dgm:pt modelId="{C4AF6889-5131-4DDF-9621-8089D8D9D28C}">
      <dgm:prSet phldrT="[Text]" custT="1"/>
      <dgm:spPr/>
      <dgm:t>
        <a:bodyPr/>
        <a:lstStyle/>
        <a:p>
          <a:r>
            <a:rPr lang="en-US" sz="2200" dirty="0" smtClean="0"/>
            <a:t>Recorded in PS Financials</a:t>
          </a:r>
          <a:endParaRPr lang="en-US" sz="2200" dirty="0"/>
        </a:p>
      </dgm:t>
    </dgm:pt>
    <dgm:pt modelId="{39C5C5B5-46BE-44E3-BDBB-F2B75A6D5A5A}" type="parTrans" cxnId="{99A487D1-137F-464E-B8D2-EEB34A7F81B1}">
      <dgm:prSet/>
      <dgm:spPr/>
      <dgm:t>
        <a:bodyPr/>
        <a:lstStyle/>
        <a:p>
          <a:endParaRPr lang="en-US"/>
        </a:p>
      </dgm:t>
    </dgm:pt>
    <dgm:pt modelId="{9E2DC97A-DAA9-44E0-96F0-77D4C96BCDC9}" type="sibTrans" cxnId="{99A487D1-137F-464E-B8D2-EEB34A7F81B1}">
      <dgm:prSet/>
      <dgm:spPr/>
      <dgm:t>
        <a:bodyPr/>
        <a:lstStyle/>
        <a:p>
          <a:endParaRPr lang="en-US"/>
        </a:p>
      </dgm:t>
    </dgm:pt>
    <dgm:pt modelId="{E49B03F5-7CBA-4B5D-B90F-51AE337C9E67}" type="pres">
      <dgm:prSet presAssocID="{76D4B308-042C-43EF-8567-754467BB5C49}" presName="Name0" presStyleCnt="0">
        <dgm:presLayoutVars>
          <dgm:dir/>
          <dgm:animLvl val="lvl"/>
          <dgm:resizeHandles val="exact"/>
        </dgm:presLayoutVars>
      </dgm:prSet>
      <dgm:spPr/>
      <dgm:t>
        <a:bodyPr/>
        <a:lstStyle/>
        <a:p>
          <a:endParaRPr lang="en-US"/>
        </a:p>
      </dgm:t>
    </dgm:pt>
    <dgm:pt modelId="{D6C5BF1D-A0B8-42A1-8B7F-1C819BCB7419}" type="pres">
      <dgm:prSet presAssocID="{E2F07A67-8000-41C4-A584-1542223405EE}" presName="composite" presStyleCnt="0"/>
      <dgm:spPr/>
    </dgm:pt>
    <dgm:pt modelId="{3DE7494D-ABBC-46AE-88EA-E1F900E372C9}" type="pres">
      <dgm:prSet presAssocID="{E2F07A67-8000-41C4-A584-1542223405EE}" presName="parTx" presStyleLbl="alignNode1" presStyleIdx="0" presStyleCnt="2" custScaleY="100000" custLinFactNeighborY="-11648">
        <dgm:presLayoutVars>
          <dgm:chMax val="0"/>
          <dgm:chPref val="0"/>
          <dgm:bulletEnabled val="1"/>
        </dgm:presLayoutVars>
      </dgm:prSet>
      <dgm:spPr/>
      <dgm:t>
        <a:bodyPr/>
        <a:lstStyle/>
        <a:p>
          <a:endParaRPr lang="en-US"/>
        </a:p>
      </dgm:t>
    </dgm:pt>
    <dgm:pt modelId="{A34032C7-96A3-4EE1-9F3E-0F70B753726F}" type="pres">
      <dgm:prSet presAssocID="{E2F07A67-8000-41C4-A584-1542223405EE}" presName="desTx" presStyleLbl="alignAccFollowNode1" presStyleIdx="0" presStyleCnt="2" custLinFactNeighborY="-5870">
        <dgm:presLayoutVars>
          <dgm:bulletEnabled val="1"/>
        </dgm:presLayoutVars>
      </dgm:prSet>
      <dgm:spPr/>
      <dgm:t>
        <a:bodyPr/>
        <a:lstStyle/>
        <a:p>
          <a:endParaRPr lang="en-US"/>
        </a:p>
      </dgm:t>
    </dgm:pt>
    <dgm:pt modelId="{EDD04BC4-D38C-45C6-B2C9-97E1A4986EBE}" type="pres">
      <dgm:prSet presAssocID="{716EBB30-6B93-4894-A660-8E845FB2C681}" presName="space" presStyleCnt="0"/>
      <dgm:spPr/>
    </dgm:pt>
    <dgm:pt modelId="{6D412FDB-2757-445A-89F3-AC2CC331E20C}" type="pres">
      <dgm:prSet presAssocID="{6C513130-1E62-4E66-A78D-418A173E316B}" presName="composite" presStyleCnt="0"/>
      <dgm:spPr/>
    </dgm:pt>
    <dgm:pt modelId="{E871ED0A-2E51-4143-8539-06B793CC62FA}" type="pres">
      <dgm:prSet presAssocID="{6C513130-1E62-4E66-A78D-418A173E316B}" presName="parTx" presStyleLbl="alignNode1" presStyleIdx="1" presStyleCnt="2" custLinFactNeighborX="1" custLinFactNeighborY="-12788">
        <dgm:presLayoutVars>
          <dgm:chMax val="0"/>
          <dgm:chPref val="0"/>
          <dgm:bulletEnabled val="1"/>
        </dgm:presLayoutVars>
      </dgm:prSet>
      <dgm:spPr/>
      <dgm:t>
        <a:bodyPr/>
        <a:lstStyle/>
        <a:p>
          <a:endParaRPr lang="en-US"/>
        </a:p>
      </dgm:t>
    </dgm:pt>
    <dgm:pt modelId="{A6A3E049-C276-492F-965A-A4075FBA797D}" type="pres">
      <dgm:prSet presAssocID="{6C513130-1E62-4E66-A78D-418A173E316B}" presName="desTx" presStyleLbl="alignAccFollowNode1" presStyleIdx="1" presStyleCnt="2" custLinFactNeighborY="-5870">
        <dgm:presLayoutVars>
          <dgm:bulletEnabled val="1"/>
        </dgm:presLayoutVars>
      </dgm:prSet>
      <dgm:spPr/>
      <dgm:t>
        <a:bodyPr/>
        <a:lstStyle/>
        <a:p>
          <a:endParaRPr lang="en-US"/>
        </a:p>
      </dgm:t>
    </dgm:pt>
  </dgm:ptLst>
  <dgm:cxnLst>
    <dgm:cxn modelId="{51F114E1-C68B-45B0-AF56-7339D5ECEF3B}" srcId="{E2F07A67-8000-41C4-A584-1542223405EE}" destId="{3212FFB0-1F01-4F18-BAFB-9FF2160CB7E6}" srcOrd="0" destOrd="0" parTransId="{C9E98CB5-6848-414B-B57E-17F44F25AA3D}" sibTransId="{D2F2CE47-4CEA-4B5A-BEFA-675F59D7E26D}"/>
    <dgm:cxn modelId="{5AA1A070-161B-464F-B8BC-3B1D39D50170}" srcId="{6C513130-1E62-4E66-A78D-418A173E316B}" destId="{05B20C6C-39B9-4144-A984-4047C5523A2D}" srcOrd="2" destOrd="0" parTransId="{0D6C58A6-D8EF-4FCD-B56C-406EEE8B62FA}" sibTransId="{8C51FA62-8A3A-433D-A8B7-D148DEE1F411}"/>
    <dgm:cxn modelId="{E3072D12-7582-4E80-9835-14A070D9560E}" srcId="{E2F07A67-8000-41C4-A584-1542223405EE}" destId="{8002219E-123B-4D34-88C0-90E38B696C2A}" srcOrd="2" destOrd="0" parTransId="{1722B31E-4A7D-48B6-90FB-D58375A27D0E}" sibTransId="{D557B0D4-824B-483B-91DF-DA579D176731}"/>
    <dgm:cxn modelId="{69A142BE-4653-4A13-87C1-6CEE4D599E4F}" type="presOf" srcId="{76D4B308-042C-43EF-8567-754467BB5C49}" destId="{E49B03F5-7CBA-4B5D-B90F-51AE337C9E67}" srcOrd="0" destOrd="0" presId="urn:microsoft.com/office/officeart/2005/8/layout/hList1"/>
    <dgm:cxn modelId="{99A487D1-137F-464E-B8D2-EEB34A7F81B1}" srcId="{6C513130-1E62-4E66-A78D-418A173E316B}" destId="{C4AF6889-5131-4DDF-9621-8089D8D9D28C}" srcOrd="3" destOrd="0" parTransId="{39C5C5B5-46BE-44E3-BDBB-F2B75A6D5A5A}" sibTransId="{9E2DC97A-DAA9-44E0-96F0-77D4C96BCDC9}"/>
    <dgm:cxn modelId="{ED1DD530-19C1-44BC-A3CD-0E77FE0F90E1}" type="presOf" srcId="{C4AF6889-5131-4DDF-9621-8089D8D9D28C}" destId="{A6A3E049-C276-492F-965A-A4075FBA797D}" srcOrd="0" destOrd="3" presId="urn:microsoft.com/office/officeart/2005/8/layout/hList1"/>
    <dgm:cxn modelId="{B09BCFB3-D3A4-4F22-83C3-FA1B57A15D81}" type="presOf" srcId="{DAE64C3F-3F4A-40BF-A0EC-BFBFE73A43FB}" destId="{A34032C7-96A3-4EE1-9F3E-0F70B753726F}" srcOrd="0" destOrd="1" presId="urn:microsoft.com/office/officeart/2005/8/layout/hList1"/>
    <dgm:cxn modelId="{C04ACF10-5E8D-46A2-A4DE-415CAED8801C}" srcId="{E2F07A67-8000-41C4-A584-1542223405EE}" destId="{DAE64C3F-3F4A-40BF-A0EC-BFBFE73A43FB}" srcOrd="1" destOrd="0" parTransId="{0B94C3A9-5170-4730-B77E-F63C0A86DDF8}" sibTransId="{67240110-25FD-41C4-A007-355CC7FBBD7C}"/>
    <dgm:cxn modelId="{9B3C1D1D-E08F-4471-85E4-00130383E78C}" srcId="{6C513130-1E62-4E66-A78D-418A173E316B}" destId="{C14EE9D5-C3F8-460E-809C-87AF03F140B6}" srcOrd="0" destOrd="0" parTransId="{65F27E50-D574-4EFC-B9DF-9DFD3AA331CD}" sibTransId="{97698D30-0E1D-4F75-A362-3FA700FEE6D9}"/>
    <dgm:cxn modelId="{F2378D99-68C8-47A0-9277-EF236BB80441}" type="presOf" srcId="{B7EEF979-BF9B-400E-876C-C814E9B421D5}" destId="{A6A3E049-C276-492F-965A-A4075FBA797D}" srcOrd="0" destOrd="1" presId="urn:microsoft.com/office/officeart/2005/8/layout/hList1"/>
    <dgm:cxn modelId="{FD9CB3AF-A45A-4D51-A561-23ED08E64508}" srcId="{E2F07A67-8000-41C4-A584-1542223405EE}" destId="{DEA9540C-E700-45AF-94DD-9C0C90D7FA6C}" srcOrd="3" destOrd="0" parTransId="{836CF38C-BCAA-4D29-B170-41572D5EB9D8}" sibTransId="{967A8295-C436-4D2D-8C84-D3120F812E82}"/>
    <dgm:cxn modelId="{AEE9EFAB-0A30-46C0-A27D-24DB8D4438DC}" type="presOf" srcId="{DEA9540C-E700-45AF-94DD-9C0C90D7FA6C}" destId="{A34032C7-96A3-4EE1-9F3E-0F70B753726F}" srcOrd="0" destOrd="3" presId="urn:microsoft.com/office/officeart/2005/8/layout/hList1"/>
    <dgm:cxn modelId="{3A08572B-7C77-4FF2-A68B-6DE289AF1649}" type="presOf" srcId="{E2F07A67-8000-41C4-A584-1542223405EE}" destId="{3DE7494D-ABBC-46AE-88EA-E1F900E372C9}" srcOrd="0" destOrd="0" presId="urn:microsoft.com/office/officeart/2005/8/layout/hList1"/>
    <dgm:cxn modelId="{5AD8EC85-8E1D-40A4-8D03-6F1C18403107}" type="presOf" srcId="{6C513130-1E62-4E66-A78D-418A173E316B}" destId="{E871ED0A-2E51-4143-8539-06B793CC62FA}" srcOrd="0" destOrd="0" presId="urn:microsoft.com/office/officeart/2005/8/layout/hList1"/>
    <dgm:cxn modelId="{AB93B3EE-DCE7-4EED-8E80-CA8BBA98EAF4}" type="presOf" srcId="{8002219E-123B-4D34-88C0-90E38B696C2A}" destId="{A34032C7-96A3-4EE1-9F3E-0F70B753726F}" srcOrd="0" destOrd="2" presId="urn:microsoft.com/office/officeart/2005/8/layout/hList1"/>
    <dgm:cxn modelId="{9241C1B1-C17A-481E-98B7-5B2946AF3166}" type="presOf" srcId="{05B20C6C-39B9-4144-A984-4047C5523A2D}" destId="{A6A3E049-C276-492F-965A-A4075FBA797D}" srcOrd="0" destOrd="2" presId="urn:microsoft.com/office/officeart/2005/8/layout/hList1"/>
    <dgm:cxn modelId="{9B4873E0-AC76-48D9-AE83-A1F34AF8BD8D}" srcId="{76D4B308-042C-43EF-8567-754467BB5C49}" destId="{6C513130-1E62-4E66-A78D-418A173E316B}" srcOrd="1" destOrd="0" parTransId="{9E1B0359-E3E9-402E-BF67-8BBDF1CEBB8A}" sibTransId="{8DCF7D5E-C70C-4DC1-A7EC-30BA280A2AC5}"/>
    <dgm:cxn modelId="{8197283D-1EF8-490F-AC3B-7DB1053109D7}" type="presOf" srcId="{C14EE9D5-C3F8-460E-809C-87AF03F140B6}" destId="{A6A3E049-C276-492F-965A-A4075FBA797D}" srcOrd="0" destOrd="0" presId="urn:microsoft.com/office/officeart/2005/8/layout/hList1"/>
    <dgm:cxn modelId="{EFAC28DA-2C86-42F2-BDED-EC262E340EFA}" srcId="{6C513130-1E62-4E66-A78D-418A173E316B}" destId="{B7EEF979-BF9B-400E-876C-C814E9B421D5}" srcOrd="1" destOrd="0" parTransId="{25755899-F24C-467D-B112-FC107A18C1EA}" sibTransId="{029450A9-B408-45CD-BC8B-BCE4D1833456}"/>
    <dgm:cxn modelId="{CF92787F-EA5B-425D-8357-9CAF41BB9BAB}" srcId="{76D4B308-042C-43EF-8567-754467BB5C49}" destId="{E2F07A67-8000-41C4-A584-1542223405EE}" srcOrd="0" destOrd="0" parTransId="{61532C35-351A-4871-A24C-AC6DF2729DE8}" sibTransId="{716EBB30-6B93-4894-A660-8E845FB2C681}"/>
    <dgm:cxn modelId="{CADF5114-2A20-495C-B7B9-44CE482BD0B2}" type="presOf" srcId="{3212FFB0-1F01-4F18-BAFB-9FF2160CB7E6}" destId="{A34032C7-96A3-4EE1-9F3E-0F70B753726F}" srcOrd="0" destOrd="0" presId="urn:microsoft.com/office/officeart/2005/8/layout/hList1"/>
    <dgm:cxn modelId="{345C16B3-3B01-48B2-8624-ACE069EA33C0}" type="presParOf" srcId="{E49B03F5-7CBA-4B5D-B90F-51AE337C9E67}" destId="{D6C5BF1D-A0B8-42A1-8B7F-1C819BCB7419}" srcOrd="0" destOrd="0" presId="urn:microsoft.com/office/officeart/2005/8/layout/hList1"/>
    <dgm:cxn modelId="{58A374C9-D581-45D9-B0B0-41E37DD7BD7F}" type="presParOf" srcId="{D6C5BF1D-A0B8-42A1-8B7F-1C819BCB7419}" destId="{3DE7494D-ABBC-46AE-88EA-E1F900E372C9}" srcOrd="0" destOrd="0" presId="urn:microsoft.com/office/officeart/2005/8/layout/hList1"/>
    <dgm:cxn modelId="{1CC6BA50-7859-47C4-B49C-3BB8754EC567}" type="presParOf" srcId="{D6C5BF1D-A0B8-42A1-8B7F-1C819BCB7419}" destId="{A34032C7-96A3-4EE1-9F3E-0F70B753726F}" srcOrd="1" destOrd="0" presId="urn:microsoft.com/office/officeart/2005/8/layout/hList1"/>
    <dgm:cxn modelId="{3269529F-C8EF-45F3-842A-F84D1B6A931D}" type="presParOf" srcId="{E49B03F5-7CBA-4B5D-B90F-51AE337C9E67}" destId="{EDD04BC4-D38C-45C6-B2C9-97E1A4986EBE}" srcOrd="1" destOrd="0" presId="urn:microsoft.com/office/officeart/2005/8/layout/hList1"/>
    <dgm:cxn modelId="{C81547F5-3409-4684-961D-AA68227ACE6A}" type="presParOf" srcId="{E49B03F5-7CBA-4B5D-B90F-51AE337C9E67}" destId="{6D412FDB-2757-445A-89F3-AC2CC331E20C}" srcOrd="2" destOrd="0" presId="urn:microsoft.com/office/officeart/2005/8/layout/hList1"/>
    <dgm:cxn modelId="{F71A9353-63D1-47FE-AAE7-C1B21937CAFC}" type="presParOf" srcId="{6D412FDB-2757-445A-89F3-AC2CC331E20C}" destId="{E871ED0A-2E51-4143-8539-06B793CC62FA}" srcOrd="0" destOrd="0" presId="urn:microsoft.com/office/officeart/2005/8/layout/hList1"/>
    <dgm:cxn modelId="{94C915AB-6094-4DA8-AE6C-95D5CA32186A}" type="presParOf" srcId="{6D412FDB-2757-445A-89F3-AC2CC331E20C}" destId="{A6A3E049-C276-492F-965A-A4075FBA797D}"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C9B5F3D-A0C0-4037-A1AF-41AC20C3CD7E}"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en-US"/>
        </a:p>
      </dgm:t>
    </dgm:pt>
    <dgm:pt modelId="{28E15010-D14C-4914-A277-B27F656C3ACF}">
      <dgm:prSet phldrT="[Text]"/>
      <dgm:spPr/>
      <dgm:t>
        <a:bodyPr/>
        <a:lstStyle/>
        <a:p>
          <a:r>
            <a:rPr lang="en-US" dirty="0" smtClean="0"/>
            <a:t>Q</a:t>
          </a:r>
          <a:endParaRPr lang="en-US" dirty="0"/>
        </a:p>
      </dgm:t>
    </dgm:pt>
    <dgm:pt modelId="{E6A6D7F4-FD23-44F8-9C96-C77C2BC5936D}" type="parTrans" cxnId="{0AC4B16E-2C8E-402E-B1DE-47DB41A92DE2}">
      <dgm:prSet/>
      <dgm:spPr/>
      <dgm:t>
        <a:bodyPr/>
        <a:lstStyle/>
        <a:p>
          <a:endParaRPr lang="en-US"/>
        </a:p>
      </dgm:t>
    </dgm:pt>
    <dgm:pt modelId="{3E618CE8-3724-45A1-AA2D-B57494C13113}" type="sibTrans" cxnId="{0AC4B16E-2C8E-402E-B1DE-47DB41A92DE2}">
      <dgm:prSet/>
      <dgm:spPr/>
      <dgm:t>
        <a:bodyPr/>
        <a:lstStyle/>
        <a:p>
          <a:endParaRPr lang="en-US"/>
        </a:p>
      </dgm:t>
    </dgm:pt>
    <dgm:pt modelId="{49C7A2C7-2EFC-4E01-97C2-A4D5F9565E4C}">
      <dgm:prSet phldrT="[Text]" custT="1"/>
      <dgm:spPr/>
      <dgm:t>
        <a:bodyPr/>
        <a:lstStyle/>
        <a:p>
          <a:r>
            <a:rPr lang="en-US" sz="2400" dirty="0" smtClean="0"/>
            <a:t>Report doesn’t reflect actual effort?</a:t>
          </a:r>
          <a:endParaRPr lang="en-US" sz="2400" dirty="0"/>
        </a:p>
      </dgm:t>
    </dgm:pt>
    <dgm:pt modelId="{ECD7E0DB-B4FE-4628-91D2-472832CBF3A0}" type="parTrans" cxnId="{C67339C1-ACF8-45BD-A44D-04ADECBAB334}">
      <dgm:prSet/>
      <dgm:spPr/>
      <dgm:t>
        <a:bodyPr/>
        <a:lstStyle/>
        <a:p>
          <a:endParaRPr lang="en-US"/>
        </a:p>
      </dgm:t>
    </dgm:pt>
    <dgm:pt modelId="{D480FB24-2222-447C-BE43-941EFD60EB6E}" type="sibTrans" cxnId="{C67339C1-ACF8-45BD-A44D-04ADECBAB334}">
      <dgm:prSet/>
      <dgm:spPr/>
      <dgm:t>
        <a:bodyPr/>
        <a:lstStyle/>
        <a:p>
          <a:endParaRPr lang="en-US"/>
        </a:p>
      </dgm:t>
    </dgm:pt>
    <dgm:pt modelId="{32E464D6-F650-4841-958A-DE260B2FE0EF}">
      <dgm:prSet phldrT="[Text]"/>
      <dgm:spPr/>
      <dgm:t>
        <a:bodyPr/>
        <a:lstStyle/>
        <a:p>
          <a:r>
            <a:rPr lang="en-US" dirty="0" smtClean="0"/>
            <a:t>A</a:t>
          </a:r>
          <a:endParaRPr lang="en-US" dirty="0"/>
        </a:p>
      </dgm:t>
    </dgm:pt>
    <dgm:pt modelId="{EA4BB491-05B2-4A14-8F0A-94E8EDE3C6DE}" type="parTrans" cxnId="{B462B6CC-F70E-4D57-A4B1-57EC55624012}">
      <dgm:prSet/>
      <dgm:spPr/>
      <dgm:t>
        <a:bodyPr/>
        <a:lstStyle/>
        <a:p>
          <a:endParaRPr lang="en-US"/>
        </a:p>
      </dgm:t>
    </dgm:pt>
    <dgm:pt modelId="{4424B1D3-6A6F-44FF-9192-4B698BF7C045}" type="sibTrans" cxnId="{B462B6CC-F70E-4D57-A4B1-57EC55624012}">
      <dgm:prSet/>
      <dgm:spPr/>
      <dgm:t>
        <a:bodyPr/>
        <a:lstStyle/>
        <a:p>
          <a:endParaRPr lang="en-US"/>
        </a:p>
      </dgm:t>
    </dgm:pt>
    <dgm:pt modelId="{02C442F9-F851-4D78-A724-B1F668C195C6}">
      <dgm:prSet phldrT="[Text]" custT="1"/>
      <dgm:spPr/>
      <dgm:t>
        <a:bodyPr/>
        <a:lstStyle/>
        <a:p>
          <a:r>
            <a:rPr lang="en-US" sz="2400" dirty="0" smtClean="0"/>
            <a:t>Revise via JV if not within tolerance</a:t>
          </a:r>
          <a:endParaRPr lang="en-US" sz="2400" dirty="0"/>
        </a:p>
      </dgm:t>
    </dgm:pt>
    <dgm:pt modelId="{2CA5565E-EB98-4BD9-A301-B4064EBD9A28}" type="parTrans" cxnId="{D2AAB968-E323-4A07-B144-A38549E0AA8B}">
      <dgm:prSet/>
      <dgm:spPr/>
      <dgm:t>
        <a:bodyPr/>
        <a:lstStyle/>
        <a:p>
          <a:endParaRPr lang="en-US"/>
        </a:p>
      </dgm:t>
    </dgm:pt>
    <dgm:pt modelId="{C5626116-996D-41D4-8A5F-599CC095ACFD}" type="sibTrans" cxnId="{D2AAB968-E323-4A07-B144-A38549E0AA8B}">
      <dgm:prSet/>
      <dgm:spPr/>
      <dgm:t>
        <a:bodyPr/>
        <a:lstStyle/>
        <a:p>
          <a:endParaRPr lang="en-US"/>
        </a:p>
      </dgm:t>
    </dgm:pt>
    <dgm:pt modelId="{10FF421E-4637-4C37-9FB6-8F316E200AAB}" type="pres">
      <dgm:prSet presAssocID="{9C9B5F3D-A0C0-4037-A1AF-41AC20C3CD7E}" presName="linearFlow" presStyleCnt="0">
        <dgm:presLayoutVars>
          <dgm:dir/>
          <dgm:animLvl val="lvl"/>
          <dgm:resizeHandles val="exact"/>
        </dgm:presLayoutVars>
      </dgm:prSet>
      <dgm:spPr/>
      <dgm:t>
        <a:bodyPr/>
        <a:lstStyle/>
        <a:p>
          <a:endParaRPr lang="en-US"/>
        </a:p>
      </dgm:t>
    </dgm:pt>
    <dgm:pt modelId="{A4B18402-1811-4659-80EB-3DACC532E74B}" type="pres">
      <dgm:prSet presAssocID="{28E15010-D14C-4914-A277-B27F656C3ACF}" presName="composite" presStyleCnt="0"/>
      <dgm:spPr/>
    </dgm:pt>
    <dgm:pt modelId="{E2EE4D62-0BDB-4924-A280-645CF9AC3687}" type="pres">
      <dgm:prSet presAssocID="{28E15010-D14C-4914-A277-B27F656C3ACF}" presName="parentText" presStyleLbl="alignNode1" presStyleIdx="0" presStyleCnt="2">
        <dgm:presLayoutVars>
          <dgm:chMax val="1"/>
          <dgm:bulletEnabled val="1"/>
        </dgm:presLayoutVars>
      </dgm:prSet>
      <dgm:spPr/>
      <dgm:t>
        <a:bodyPr/>
        <a:lstStyle/>
        <a:p>
          <a:endParaRPr lang="en-US"/>
        </a:p>
      </dgm:t>
    </dgm:pt>
    <dgm:pt modelId="{B6E41806-7F48-4B10-B530-F2CFE01C7CD5}" type="pres">
      <dgm:prSet presAssocID="{28E15010-D14C-4914-A277-B27F656C3ACF}" presName="descendantText" presStyleLbl="alignAcc1" presStyleIdx="0" presStyleCnt="2">
        <dgm:presLayoutVars>
          <dgm:bulletEnabled val="1"/>
        </dgm:presLayoutVars>
      </dgm:prSet>
      <dgm:spPr/>
      <dgm:t>
        <a:bodyPr/>
        <a:lstStyle/>
        <a:p>
          <a:endParaRPr lang="en-US"/>
        </a:p>
      </dgm:t>
    </dgm:pt>
    <dgm:pt modelId="{E3CAF597-D054-4921-94F6-14FCFA8B5142}" type="pres">
      <dgm:prSet presAssocID="{3E618CE8-3724-45A1-AA2D-B57494C13113}" presName="sp" presStyleCnt="0"/>
      <dgm:spPr/>
    </dgm:pt>
    <dgm:pt modelId="{B6037D1C-5957-4B9A-9915-602C8597E197}" type="pres">
      <dgm:prSet presAssocID="{32E464D6-F650-4841-958A-DE260B2FE0EF}" presName="composite" presStyleCnt="0"/>
      <dgm:spPr/>
    </dgm:pt>
    <dgm:pt modelId="{CC6E2C28-E69F-4E18-8A88-7F9654CD4818}" type="pres">
      <dgm:prSet presAssocID="{32E464D6-F650-4841-958A-DE260B2FE0EF}" presName="parentText" presStyleLbl="alignNode1" presStyleIdx="1" presStyleCnt="2">
        <dgm:presLayoutVars>
          <dgm:chMax val="1"/>
          <dgm:bulletEnabled val="1"/>
        </dgm:presLayoutVars>
      </dgm:prSet>
      <dgm:spPr/>
      <dgm:t>
        <a:bodyPr/>
        <a:lstStyle/>
        <a:p>
          <a:endParaRPr lang="en-US"/>
        </a:p>
      </dgm:t>
    </dgm:pt>
    <dgm:pt modelId="{98F4407B-0E8D-40E9-B367-B258FCBA800C}" type="pres">
      <dgm:prSet presAssocID="{32E464D6-F650-4841-958A-DE260B2FE0EF}" presName="descendantText" presStyleLbl="alignAcc1" presStyleIdx="1" presStyleCnt="2">
        <dgm:presLayoutVars>
          <dgm:bulletEnabled val="1"/>
        </dgm:presLayoutVars>
      </dgm:prSet>
      <dgm:spPr/>
      <dgm:t>
        <a:bodyPr/>
        <a:lstStyle/>
        <a:p>
          <a:endParaRPr lang="en-US"/>
        </a:p>
      </dgm:t>
    </dgm:pt>
  </dgm:ptLst>
  <dgm:cxnLst>
    <dgm:cxn modelId="{CA086C57-4FF0-4587-A143-E032E5B7EA5A}" type="presOf" srcId="{02C442F9-F851-4D78-A724-B1F668C195C6}" destId="{98F4407B-0E8D-40E9-B367-B258FCBA800C}" srcOrd="0" destOrd="0" presId="urn:microsoft.com/office/officeart/2005/8/layout/chevron2"/>
    <dgm:cxn modelId="{73880A11-CD22-4279-8304-E6137F27E334}" type="presOf" srcId="{49C7A2C7-2EFC-4E01-97C2-A4D5F9565E4C}" destId="{B6E41806-7F48-4B10-B530-F2CFE01C7CD5}" srcOrd="0" destOrd="0" presId="urn:microsoft.com/office/officeart/2005/8/layout/chevron2"/>
    <dgm:cxn modelId="{8159AA52-EA6E-415E-8BA7-D7DAFCEDD071}" type="presOf" srcId="{28E15010-D14C-4914-A277-B27F656C3ACF}" destId="{E2EE4D62-0BDB-4924-A280-645CF9AC3687}" srcOrd="0" destOrd="0" presId="urn:microsoft.com/office/officeart/2005/8/layout/chevron2"/>
    <dgm:cxn modelId="{A2888B61-BC5B-49DF-BFDF-236C34FFF2AC}" type="presOf" srcId="{9C9B5F3D-A0C0-4037-A1AF-41AC20C3CD7E}" destId="{10FF421E-4637-4C37-9FB6-8F316E200AAB}" srcOrd="0" destOrd="0" presId="urn:microsoft.com/office/officeart/2005/8/layout/chevron2"/>
    <dgm:cxn modelId="{D2AAB968-E323-4A07-B144-A38549E0AA8B}" srcId="{32E464D6-F650-4841-958A-DE260B2FE0EF}" destId="{02C442F9-F851-4D78-A724-B1F668C195C6}" srcOrd="0" destOrd="0" parTransId="{2CA5565E-EB98-4BD9-A301-B4064EBD9A28}" sibTransId="{C5626116-996D-41D4-8A5F-599CC095ACFD}"/>
    <dgm:cxn modelId="{0AC4B16E-2C8E-402E-B1DE-47DB41A92DE2}" srcId="{9C9B5F3D-A0C0-4037-A1AF-41AC20C3CD7E}" destId="{28E15010-D14C-4914-A277-B27F656C3ACF}" srcOrd="0" destOrd="0" parTransId="{E6A6D7F4-FD23-44F8-9C96-C77C2BC5936D}" sibTransId="{3E618CE8-3724-45A1-AA2D-B57494C13113}"/>
    <dgm:cxn modelId="{C67339C1-ACF8-45BD-A44D-04ADECBAB334}" srcId="{28E15010-D14C-4914-A277-B27F656C3ACF}" destId="{49C7A2C7-2EFC-4E01-97C2-A4D5F9565E4C}" srcOrd="0" destOrd="0" parTransId="{ECD7E0DB-B4FE-4628-91D2-472832CBF3A0}" sibTransId="{D480FB24-2222-447C-BE43-941EFD60EB6E}"/>
    <dgm:cxn modelId="{1D2D26A6-C173-4AE5-8434-DA5E81B26B92}" type="presOf" srcId="{32E464D6-F650-4841-958A-DE260B2FE0EF}" destId="{CC6E2C28-E69F-4E18-8A88-7F9654CD4818}" srcOrd="0" destOrd="0" presId="urn:microsoft.com/office/officeart/2005/8/layout/chevron2"/>
    <dgm:cxn modelId="{B462B6CC-F70E-4D57-A4B1-57EC55624012}" srcId="{9C9B5F3D-A0C0-4037-A1AF-41AC20C3CD7E}" destId="{32E464D6-F650-4841-958A-DE260B2FE0EF}" srcOrd="1" destOrd="0" parTransId="{EA4BB491-05B2-4A14-8F0A-94E8EDE3C6DE}" sibTransId="{4424B1D3-6A6F-44FF-9192-4B698BF7C045}"/>
    <dgm:cxn modelId="{BF6FE6B4-5AB2-4F20-88A8-145DE1AD0A1A}" type="presParOf" srcId="{10FF421E-4637-4C37-9FB6-8F316E200AAB}" destId="{A4B18402-1811-4659-80EB-3DACC532E74B}" srcOrd="0" destOrd="0" presId="urn:microsoft.com/office/officeart/2005/8/layout/chevron2"/>
    <dgm:cxn modelId="{B860C4DB-9A08-4F09-BBB2-5EFB8485E4E5}" type="presParOf" srcId="{A4B18402-1811-4659-80EB-3DACC532E74B}" destId="{E2EE4D62-0BDB-4924-A280-645CF9AC3687}" srcOrd="0" destOrd="0" presId="urn:microsoft.com/office/officeart/2005/8/layout/chevron2"/>
    <dgm:cxn modelId="{C26F9ABF-8D50-42E8-AFF6-75699390932F}" type="presParOf" srcId="{A4B18402-1811-4659-80EB-3DACC532E74B}" destId="{B6E41806-7F48-4B10-B530-F2CFE01C7CD5}" srcOrd="1" destOrd="0" presId="urn:microsoft.com/office/officeart/2005/8/layout/chevron2"/>
    <dgm:cxn modelId="{2783068E-46FE-42C3-B0B2-E0E23CFE0EF7}" type="presParOf" srcId="{10FF421E-4637-4C37-9FB6-8F316E200AAB}" destId="{E3CAF597-D054-4921-94F6-14FCFA8B5142}" srcOrd="1" destOrd="0" presId="urn:microsoft.com/office/officeart/2005/8/layout/chevron2"/>
    <dgm:cxn modelId="{23BD6382-8CF7-496B-A3C3-E9F76F5ACC49}" type="presParOf" srcId="{10FF421E-4637-4C37-9FB6-8F316E200AAB}" destId="{B6037D1C-5957-4B9A-9915-602C8597E197}" srcOrd="2" destOrd="0" presId="urn:microsoft.com/office/officeart/2005/8/layout/chevron2"/>
    <dgm:cxn modelId="{20A56596-1961-43CF-B788-F6206D578B02}" type="presParOf" srcId="{B6037D1C-5957-4B9A-9915-602C8597E197}" destId="{CC6E2C28-E69F-4E18-8A88-7F9654CD4818}" srcOrd="0" destOrd="0" presId="urn:microsoft.com/office/officeart/2005/8/layout/chevron2"/>
    <dgm:cxn modelId="{DF9EDCF3-130A-45A1-80DE-C23AE3A4CC00}" type="presParOf" srcId="{B6037D1C-5957-4B9A-9915-602C8597E197}" destId="{98F4407B-0E8D-40E9-B367-B258FCBA800C}"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C9B5F3D-A0C0-4037-A1AF-41AC20C3CD7E}"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en-US"/>
        </a:p>
      </dgm:t>
    </dgm:pt>
    <dgm:pt modelId="{28E15010-D14C-4914-A277-B27F656C3ACF}">
      <dgm:prSet phldrT="[Text]"/>
      <dgm:spPr/>
      <dgm:t>
        <a:bodyPr/>
        <a:lstStyle/>
        <a:p>
          <a:r>
            <a:rPr lang="en-US" dirty="0" smtClean="0"/>
            <a:t>Q</a:t>
          </a:r>
          <a:endParaRPr lang="en-US" dirty="0"/>
        </a:p>
      </dgm:t>
    </dgm:pt>
    <dgm:pt modelId="{E6A6D7F4-FD23-44F8-9C96-C77C2BC5936D}" type="parTrans" cxnId="{0AC4B16E-2C8E-402E-B1DE-47DB41A92DE2}">
      <dgm:prSet/>
      <dgm:spPr/>
      <dgm:t>
        <a:bodyPr/>
        <a:lstStyle/>
        <a:p>
          <a:endParaRPr lang="en-US"/>
        </a:p>
      </dgm:t>
    </dgm:pt>
    <dgm:pt modelId="{3E618CE8-3724-45A1-AA2D-B57494C13113}" type="sibTrans" cxnId="{0AC4B16E-2C8E-402E-B1DE-47DB41A92DE2}">
      <dgm:prSet/>
      <dgm:spPr/>
      <dgm:t>
        <a:bodyPr/>
        <a:lstStyle/>
        <a:p>
          <a:endParaRPr lang="en-US"/>
        </a:p>
      </dgm:t>
    </dgm:pt>
    <dgm:pt modelId="{49C7A2C7-2EFC-4E01-97C2-A4D5F9565E4C}">
      <dgm:prSet phldrT="[Text]" custT="1"/>
      <dgm:spPr/>
      <dgm:t>
        <a:bodyPr/>
        <a:lstStyle/>
        <a:p>
          <a:r>
            <a:rPr lang="en-US" sz="2400" dirty="0" smtClean="0"/>
            <a:t>Did scope of work change?</a:t>
          </a:r>
          <a:endParaRPr lang="en-US" sz="2400" dirty="0"/>
        </a:p>
      </dgm:t>
    </dgm:pt>
    <dgm:pt modelId="{ECD7E0DB-B4FE-4628-91D2-472832CBF3A0}" type="parTrans" cxnId="{C67339C1-ACF8-45BD-A44D-04ADECBAB334}">
      <dgm:prSet/>
      <dgm:spPr/>
      <dgm:t>
        <a:bodyPr/>
        <a:lstStyle/>
        <a:p>
          <a:endParaRPr lang="en-US"/>
        </a:p>
      </dgm:t>
    </dgm:pt>
    <dgm:pt modelId="{D480FB24-2222-447C-BE43-941EFD60EB6E}" type="sibTrans" cxnId="{C67339C1-ACF8-45BD-A44D-04ADECBAB334}">
      <dgm:prSet/>
      <dgm:spPr/>
      <dgm:t>
        <a:bodyPr/>
        <a:lstStyle/>
        <a:p>
          <a:endParaRPr lang="en-US"/>
        </a:p>
      </dgm:t>
    </dgm:pt>
    <dgm:pt modelId="{32E464D6-F650-4841-958A-DE260B2FE0EF}">
      <dgm:prSet phldrT="[Text]"/>
      <dgm:spPr/>
      <dgm:t>
        <a:bodyPr/>
        <a:lstStyle/>
        <a:p>
          <a:r>
            <a:rPr lang="en-US" dirty="0" smtClean="0"/>
            <a:t>A</a:t>
          </a:r>
          <a:endParaRPr lang="en-US" dirty="0"/>
        </a:p>
      </dgm:t>
    </dgm:pt>
    <dgm:pt modelId="{EA4BB491-05B2-4A14-8F0A-94E8EDE3C6DE}" type="parTrans" cxnId="{B462B6CC-F70E-4D57-A4B1-57EC55624012}">
      <dgm:prSet/>
      <dgm:spPr/>
      <dgm:t>
        <a:bodyPr/>
        <a:lstStyle/>
        <a:p>
          <a:endParaRPr lang="en-US"/>
        </a:p>
      </dgm:t>
    </dgm:pt>
    <dgm:pt modelId="{4424B1D3-6A6F-44FF-9192-4B698BF7C045}" type="sibTrans" cxnId="{B462B6CC-F70E-4D57-A4B1-57EC55624012}">
      <dgm:prSet/>
      <dgm:spPr/>
      <dgm:t>
        <a:bodyPr/>
        <a:lstStyle/>
        <a:p>
          <a:endParaRPr lang="en-US"/>
        </a:p>
      </dgm:t>
    </dgm:pt>
    <dgm:pt modelId="{02C442F9-F851-4D78-A724-B1F668C195C6}">
      <dgm:prSet phldrT="[Text]" custT="1"/>
      <dgm:spPr/>
      <dgm:t>
        <a:bodyPr/>
        <a:lstStyle/>
        <a:p>
          <a:r>
            <a:rPr lang="en-US" sz="2400" dirty="0" smtClean="0"/>
            <a:t>Obtain sponsor’s approval</a:t>
          </a:r>
          <a:endParaRPr lang="en-US" sz="2400" dirty="0"/>
        </a:p>
      </dgm:t>
    </dgm:pt>
    <dgm:pt modelId="{2CA5565E-EB98-4BD9-A301-B4064EBD9A28}" type="parTrans" cxnId="{D2AAB968-E323-4A07-B144-A38549E0AA8B}">
      <dgm:prSet/>
      <dgm:spPr/>
      <dgm:t>
        <a:bodyPr/>
        <a:lstStyle/>
        <a:p>
          <a:endParaRPr lang="en-US"/>
        </a:p>
      </dgm:t>
    </dgm:pt>
    <dgm:pt modelId="{C5626116-996D-41D4-8A5F-599CC095ACFD}" type="sibTrans" cxnId="{D2AAB968-E323-4A07-B144-A38549E0AA8B}">
      <dgm:prSet/>
      <dgm:spPr/>
      <dgm:t>
        <a:bodyPr/>
        <a:lstStyle/>
        <a:p>
          <a:endParaRPr lang="en-US"/>
        </a:p>
      </dgm:t>
    </dgm:pt>
    <dgm:pt modelId="{10FF421E-4637-4C37-9FB6-8F316E200AAB}" type="pres">
      <dgm:prSet presAssocID="{9C9B5F3D-A0C0-4037-A1AF-41AC20C3CD7E}" presName="linearFlow" presStyleCnt="0">
        <dgm:presLayoutVars>
          <dgm:dir/>
          <dgm:animLvl val="lvl"/>
          <dgm:resizeHandles val="exact"/>
        </dgm:presLayoutVars>
      </dgm:prSet>
      <dgm:spPr/>
      <dgm:t>
        <a:bodyPr/>
        <a:lstStyle/>
        <a:p>
          <a:endParaRPr lang="en-US"/>
        </a:p>
      </dgm:t>
    </dgm:pt>
    <dgm:pt modelId="{A4B18402-1811-4659-80EB-3DACC532E74B}" type="pres">
      <dgm:prSet presAssocID="{28E15010-D14C-4914-A277-B27F656C3ACF}" presName="composite" presStyleCnt="0"/>
      <dgm:spPr/>
    </dgm:pt>
    <dgm:pt modelId="{E2EE4D62-0BDB-4924-A280-645CF9AC3687}" type="pres">
      <dgm:prSet presAssocID="{28E15010-D14C-4914-A277-B27F656C3ACF}" presName="parentText" presStyleLbl="alignNode1" presStyleIdx="0" presStyleCnt="2">
        <dgm:presLayoutVars>
          <dgm:chMax val="1"/>
          <dgm:bulletEnabled val="1"/>
        </dgm:presLayoutVars>
      </dgm:prSet>
      <dgm:spPr/>
      <dgm:t>
        <a:bodyPr/>
        <a:lstStyle/>
        <a:p>
          <a:endParaRPr lang="en-US"/>
        </a:p>
      </dgm:t>
    </dgm:pt>
    <dgm:pt modelId="{B6E41806-7F48-4B10-B530-F2CFE01C7CD5}" type="pres">
      <dgm:prSet presAssocID="{28E15010-D14C-4914-A277-B27F656C3ACF}" presName="descendantText" presStyleLbl="alignAcc1" presStyleIdx="0" presStyleCnt="2">
        <dgm:presLayoutVars>
          <dgm:bulletEnabled val="1"/>
        </dgm:presLayoutVars>
      </dgm:prSet>
      <dgm:spPr/>
      <dgm:t>
        <a:bodyPr/>
        <a:lstStyle/>
        <a:p>
          <a:endParaRPr lang="en-US"/>
        </a:p>
      </dgm:t>
    </dgm:pt>
    <dgm:pt modelId="{E3CAF597-D054-4921-94F6-14FCFA8B5142}" type="pres">
      <dgm:prSet presAssocID="{3E618CE8-3724-45A1-AA2D-B57494C13113}" presName="sp" presStyleCnt="0"/>
      <dgm:spPr/>
    </dgm:pt>
    <dgm:pt modelId="{B6037D1C-5957-4B9A-9915-602C8597E197}" type="pres">
      <dgm:prSet presAssocID="{32E464D6-F650-4841-958A-DE260B2FE0EF}" presName="composite" presStyleCnt="0"/>
      <dgm:spPr/>
    </dgm:pt>
    <dgm:pt modelId="{CC6E2C28-E69F-4E18-8A88-7F9654CD4818}" type="pres">
      <dgm:prSet presAssocID="{32E464D6-F650-4841-958A-DE260B2FE0EF}" presName="parentText" presStyleLbl="alignNode1" presStyleIdx="1" presStyleCnt="2">
        <dgm:presLayoutVars>
          <dgm:chMax val="1"/>
          <dgm:bulletEnabled val="1"/>
        </dgm:presLayoutVars>
      </dgm:prSet>
      <dgm:spPr/>
      <dgm:t>
        <a:bodyPr/>
        <a:lstStyle/>
        <a:p>
          <a:endParaRPr lang="en-US"/>
        </a:p>
      </dgm:t>
    </dgm:pt>
    <dgm:pt modelId="{98F4407B-0E8D-40E9-B367-B258FCBA800C}" type="pres">
      <dgm:prSet presAssocID="{32E464D6-F650-4841-958A-DE260B2FE0EF}" presName="descendantText" presStyleLbl="alignAcc1" presStyleIdx="1" presStyleCnt="2">
        <dgm:presLayoutVars>
          <dgm:bulletEnabled val="1"/>
        </dgm:presLayoutVars>
      </dgm:prSet>
      <dgm:spPr/>
      <dgm:t>
        <a:bodyPr/>
        <a:lstStyle/>
        <a:p>
          <a:endParaRPr lang="en-US"/>
        </a:p>
      </dgm:t>
    </dgm:pt>
  </dgm:ptLst>
  <dgm:cxnLst>
    <dgm:cxn modelId="{D2AAB968-E323-4A07-B144-A38549E0AA8B}" srcId="{32E464D6-F650-4841-958A-DE260B2FE0EF}" destId="{02C442F9-F851-4D78-A724-B1F668C195C6}" srcOrd="0" destOrd="0" parTransId="{2CA5565E-EB98-4BD9-A301-B4064EBD9A28}" sibTransId="{C5626116-996D-41D4-8A5F-599CC095ACFD}"/>
    <dgm:cxn modelId="{A81B4B54-9FC3-4927-879C-EF9553112E17}" type="presOf" srcId="{32E464D6-F650-4841-958A-DE260B2FE0EF}" destId="{CC6E2C28-E69F-4E18-8A88-7F9654CD4818}" srcOrd="0" destOrd="0" presId="urn:microsoft.com/office/officeart/2005/8/layout/chevron2"/>
    <dgm:cxn modelId="{0AC4B16E-2C8E-402E-B1DE-47DB41A92DE2}" srcId="{9C9B5F3D-A0C0-4037-A1AF-41AC20C3CD7E}" destId="{28E15010-D14C-4914-A277-B27F656C3ACF}" srcOrd="0" destOrd="0" parTransId="{E6A6D7F4-FD23-44F8-9C96-C77C2BC5936D}" sibTransId="{3E618CE8-3724-45A1-AA2D-B57494C13113}"/>
    <dgm:cxn modelId="{C3235B9A-7ED9-4E40-875E-539632CD2128}" type="presOf" srcId="{9C9B5F3D-A0C0-4037-A1AF-41AC20C3CD7E}" destId="{10FF421E-4637-4C37-9FB6-8F316E200AAB}" srcOrd="0" destOrd="0" presId="urn:microsoft.com/office/officeart/2005/8/layout/chevron2"/>
    <dgm:cxn modelId="{B462B6CC-F70E-4D57-A4B1-57EC55624012}" srcId="{9C9B5F3D-A0C0-4037-A1AF-41AC20C3CD7E}" destId="{32E464D6-F650-4841-958A-DE260B2FE0EF}" srcOrd="1" destOrd="0" parTransId="{EA4BB491-05B2-4A14-8F0A-94E8EDE3C6DE}" sibTransId="{4424B1D3-6A6F-44FF-9192-4B698BF7C045}"/>
    <dgm:cxn modelId="{BC9708C6-3D0E-485F-9888-46547AEB08C5}" type="presOf" srcId="{49C7A2C7-2EFC-4E01-97C2-A4D5F9565E4C}" destId="{B6E41806-7F48-4B10-B530-F2CFE01C7CD5}" srcOrd="0" destOrd="0" presId="urn:microsoft.com/office/officeart/2005/8/layout/chevron2"/>
    <dgm:cxn modelId="{C67339C1-ACF8-45BD-A44D-04ADECBAB334}" srcId="{28E15010-D14C-4914-A277-B27F656C3ACF}" destId="{49C7A2C7-2EFC-4E01-97C2-A4D5F9565E4C}" srcOrd="0" destOrd="0" parTransId="{ECD7E0DB-B4FE-4628-91D2-472832CBF3A0}" sibTransId="{D480FB24-2222-447C-BE43-941EFD60EB6E}"/>
    <dgm:cxn modelId="{09B64A98-3631-4DF6-971A-ECE12A7C2898}" type="presOf" srcId="{02C442F9-F851-4D78-A724-B1F668C195C6}" destId="{98F4407B-0E8D-40E9-B367-B258FCBA800C}" srcOrd="0" destOrd="0" presId="urn:microsoft.com/office/officeart/2005/8/layout/chevron2"/>
    <dgm:cxn modelId="{480A399E-05EC-43C3-B6B1-D9B1D3BEF3EB}" type="presOf" srcId="{28E15010-D14C-4914-A277-B27F656C3ACF}" destId="{E2EE4D62-0BDB-4924-A280-645CF9AC3687}" srcOrd="0" destOrd="0" presId="urn:microsoft.com/office/officeart/2005/8/layout/chevron2"/>
    <dgm:cxn modelId="{8834BC3F-C070-421C-A8D0-90012C8588DF}" type="presParOf" srcId="{10FF421E-4637-4C37-9FB6-8F316E200AAB}" destId="{A4B18402-1811-4659-80EB-3DACC532E74B}" srcOrd="0" destOrd="0" presId="urn:microsoft.com/office/officeart/2005/8/layout/chevron2"/>
    <dgm:cxn modelId="{B6BD3EFD-0B16-442F-A4CA-B794EA8A2617}" type="presParOf" srcId="{A4B18402-1811-4659-80EB-3DACC532E74B}" destId="{E2EE4D62-0BDB-4924-A280-645CF9AC3687}" srcOrd="0" destOrd="0" presId="urn:microsoft.com/office/officeart/2005/8/layout/chevron2"/>
    <dgm:cxn modelId="{B8F55CD9-2151-4217-B15E-39413E9BA26E}" type="presParOf" srcId="{A4B18402-1811-4659-80EB-3DACC532E74B}" destId="{B6E41806-7F48-4B10-B530-F2CFE01C7CD5}" srcOrd="1" destOrd="0" presId="urn:microsoft.com/office/officeart/2005/8/layout/chevron2"/>
    <dgm:cxn modelId="{2C733E66-8713-4BE7-AA5B-7B2C2212A80F}" type="presParOf" srcId="{10FF421E-4637-4C37-9FB6-8F316E200AAB}" destId="{E3CAF597-D054-4921-94F6-14FCFA8B5142}" srcOrd="1" destOrd="0" presId="urn:microsoft.com/office/officeart/2005/8/layout/chevron2"/>
    <dgm:cxn modelId="{FA4C0349-4024-4B0A-B953-B4E9F3E95792}" type="presParOf" srcId="{10FF421E-4637-4C37-9FB6-8F316E200AAB}" destId="{B6037D1C-5957-4B9A-9915-602C8597E197}" srcOrd="2" destOrd="0" presId="urn:microsoft.com/office/officeart/2005/8/layout/chevron2"/>
    <dgm:cxn modelId="{70D0DCA7-7A6E-4495-AAD1-92CD9214AF16}" type="presParOf" srcId="{B6037D1C-5957-4B9A-9915-602C8597E197}" destId="{CC6E2C28-E69F-4E18-8A88-7F9654CD4818}" srcOrd="0" destOrd="0" presId="urn:microsoft.com/office/officeart/2005/8/layout/chevron2"/>
    <dgm:cxn modelId="{F1A9DF1D-7F97-4C86-87A2-7121ACF82ED5}" type="presParOf" srcId="{B6037D1C-5957-4B9A-9915-602C8597E197}" destId="{98F4407B-0E8D-40E9-B367-B258FCBA800C}" srcOrd="1" destOrd="0" presId="urn:microsoft.com/office/officeart/2005/8/layout/chevron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C9B5F3D-A0C0-4037-A1AF-41AC20C3CD7E}"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en-US"/>
        </a:p>
      </dgm:t>
    </dgm:pt>
    <dgm:pt modelId="{28E15010-D14C-4914-A277-B27F656C3ACF}">
      <dgm:prSet phldrT="[Text]"/>
      <dgm:spPr/>
      <dgm:t>
        <a:bodyPr/>
        <a:lstStyle/>
        <a:p>
          <a:r>
            <a:rPr lang="en-US" dirty="0" smtClean="0"/>
            <a:t>Q</a:t>
          </a:r>
          <a:endParaRPr lang="en-US" dirty="0"/>
        </a:p>
      </dgm:t>
    </dgm:pt>
    <dgm:pt modelId="{E6A6D7F4-FD23-44F8-9C96-C77C2BC5936D}" type="parTrans" cxnId="{0AC4B16E-2C8E-402E-B1DE-47DB41A92DE2}">
      <dgm:prSet/>
      <dgm:spPr/>
      <dgm:t>
        <a:bodyPr/>
        <a:lstStyle/>
        <a:p>
          <a:endParaRPr lang="en-US"/>
        </a:p>
      </dgm:t>
    </dgm:pt>
    <dgm:pt modelId="{3E618CE8-3724-45A1-AA2D-B57494C13113}" type="sibTrans" cxnId="{0AC4B16E-2C8E-402E-B1DE-47DB41A92DE2}">
      <dgm:prSet/>
      <dgm:spPr/>
      <dgm:t>
        <a:bodyPr/>
        <a:lstStyle/>
        <a:p>
          <a:endParaRPr lang="en-US"/>
        </a:p>
      </dgm:t>
    </dgm:pt>
    <dgm:pt modelId="{49C7A2C7-2EFC-4E01-97C2-A4D5F9565E4C}">
      <dgm:prSet phldrT="[Text]" custT="1"/>
      <dgm:spPr/>
      <dgm:t>
        <a:bodyPr/>
        <a:lstStyle/>
        <a:p>
          <a:r>
            <a:rPr lang="en-US" sz="2400" dirty="0" smtClean="0"/>
            <a:t>Is an internal rebudget appropriate?</a:t>
          </a:r>
          <a:endParaRPr lang="en-US" sz="2400" dirty="0"/>
        </a:p>
      </dgm:t>
    </dgm:pt>
    <dgm:pt modelId="{ECD7E0DB-B4FE-4628-91D2-472832CBF3A0}" type="parTrans" cxnId="{C67339C1-ACF8-45BD-A44D-04ADECBAB334}">
      <dgm:prSet/>
      <dgm:spPr/>
      <dgm:t>
        <a:bodyPr/>
        <a:lstStyle/>
        <a:p>
          <a:endParaRPr lang="en-US"/>
        </a:p>
      </dgm:t>
    </dgm:pt>
    <dgm:pt modelId="{D480FB24-2222-447C-BE43-941EFD60EB6E}" type="sibTrans" cxnId="{C67339C1-ACF8-45BD-A44D-04ADECBAB334}">
      <dgm:prSet/>
      <dgm:spPr/>
      <dgm:t>
        <a:bodyPr/>
        <a:lstStyle/>
        <a:p>
          <a:endParaRPr lang="en-US"/>
        </a:p>
      </dgm:t>
    </dgm:pt>
    <dgm:pt modelId="{32E464D6-F650-4841-958A-DE260B2FE0EF}">
      <dgm:prSet phldrT="[Text]"/>
      <dgm:spPr/>
      <dgm:t>
        <a:bodyPr/>
        <a:lstStyle/>
        <a:p>
          <a:r>
            <a:rPr lang="en-US" dirty="0" smtClean="0"/>
            <a:t>A</a:t>
          </a:r>
          <a:endParaRPr lang="en-US" dirty="0"/>
        </a:p>
      </dgm:t>
    </dgm:pt>
    <dgm:pt modelId="{EA4BB491-05B2-4A14-8F0A-94E8EDE3C6DE}" type="parTrans" cxnId="{B462B6CC-F70E-4D57-A4B1-57EC55624012}">
      <dgm:prSet/>
      <dgm:spPr/>
      <dgm:t>
        <a:bodyPr/>
        <a:lstStyle/>
        <a:p>
          <a:endParaRPr lang="en-US"/>
        </a:p>
      </dgm:t>
    </dgm:pt>
    <dgm:pt modelId="{4424B1D3-6A6F-44FF-9192-4B698BF7C045}" type="sibTrans" cxnId="{B462B6CC-F70E-4D57-A4B1-57EC55624012}">
      <dgm:prSet/>
      <dgm:spPr/>
      <dgm:t>
        <a:bodyPr/>
        <a:lstStyle/>
        <a:p>
          <a:endParaRPr lang="en-US"/>
        </a:p>
      </dgm:t>
    </dgm:pt>
    <dgm:pt modelId="{02C442F9-F851-4D78-A724-B1F668C195C6}">
      <dgm:prSet phldrT="[Text]" custT="1"/>
      <dgm:spPr/>
      <dgm:t>
        <a:bodyPr/>
        <a:lstStyle/>
        <a:p>
          <a:r>
            <a:rPr lang="en-US" sz="2400" dirty="0" smtClean="0"/>
            <a:t>Contact C&amp;G Specialist</a:t>
          </a:r>
          <a:endParaRPr lang="en-US" sz="2400" dirty="0"/>
        </a:p>
      </dgm:t>
    </dgm:pt>
    <dgm:pt modelId="{2CA5565E-EB98-4BD9-A301-B4064EBD9A28}" type="parTrans" cxnId="{D2AAB968-E323-4A07-B144-A38549E0AA8B}">
      <dgm:prSet/>
      <dgm:spPr/>
      <dgm:t>
        <a:bodyPr/>
        <a:lstStyle/>
        <a:p>
          <a:endParaRPr lang="en-US"/>
        </a:p>
      </dgm:t>
    </dgm:pt>
    <dgm:pt modelId="{C5626116-996D-41D4-8A5F-599CC095ACFD}" type="sibTrans" cxnId="{D2AAB968-E323-4A07-B144-A38549E0AA8B}">
      <dgm:prSet/>
      <dgm:spPr/>
      <dgm:t>
        <a:bodyPr/>
        <a:lstStyle/>
        <a:p>
          <a:endParaRPr lang="en-US"/>
        </a:p>
      </dgm:t>
    </dgm:pt>
    <dgm:pt modelId="{10FF421E-4637-4C37-9FB6-8F316E200AAB}" type="pres">
      <dgm:prSet presAssocID="{9C9B5F3D-A0C0-4037-A1AF-41AC20C3CD7E}" presName="linearFlow" presStyleCnt="0">
        <dgm:presLayoutVars>
          <dgm:dir/>
          <dgm:animLvl val="lvl"/>
          <dgm:resizeHandles val="exact"/>
        </dgm:presLayoutVars>
      </dgm:prSet>
      <dgm:spPr/>
      <dgm:t>
        <a:bodyPr/>
        <a:lstStyle/>
        <a:p>
          <a:endParaRPr lang="en-US"/>
        </a:p>
      </dgm:t>
    </dgm:pt>
    <dgm:pt modelId="{A4B18402-1811-4659-80EB-3DACC532E74B}" type="pres">
      <dgm:prSet presAssocID="{28E15010-D14C-4914-A277-B27F656C3ACF}" presName="composite" presStyleCnt="0"/>
      <dgm:spPr/>
    </dgm:pt>
    <dgm:pt modelId="{E2EE4D62-0BDB-4924-A280-645CF9AC3687}" type="pres">
      <dgm:prSet presAssocID="{28E15010-D14C-4914-A277-B27F656C3ACF}" presName="parentText" presStyleLbl="alignNode1" presStyleIdx="0" presStyleCnt="2">
        <dgm:presLayoutVars>
          <dgm:chMax val="1"/>
          <dgm:bulletEnabled val="1"/>
        </dgm:presLayoutVars>
      </dgm:prSet>
      <dgm:spPr/>
      <dgm:t>
        <a:bodyPr/>
        <a:lstStyle/>
        <a:p>
          <a:endParaRPr lang="en-US"/>
        </a:p>
      </dgm:t>
    </dgm:pt>
    <dgm:pt modelId="{B6E41806-7F48-4B10-B530-F2CFE01C7CD5}" type="pres">
      <dgm:prSet presAssocID="{28E15010-D14C-4914-A277-B27F656C3ACF}" presName="descendantText" presStyleLbl="alignAcc1" presStyleIdx="0" presStyleCnt="2">
        <dgm:presLayoutVars>
          <dgm:bulletEnabled val="1"/>
        </dgm:presLayoutVars>
      </dgm:prSet>
      <dgm:spPr/>
      <dgm:t>
        <a:bodyPr/>
        <a:lstStyle/>
        <a:p>
          <a:endParaRPr lang="en-US"/>
        </a:p>
      </dgm:t>
    </dgm:pt>
    <dgm:pt modelId="{E3CAF597-D054-4921-94F6-14FCFA8B5142}" type="pres">
      <dgm:prSet presAssocID="{3E618CE8-3724-45A1-AA2D-B57494C13113}" presName="sp" presStyleCnt="0"/>
      <dgm:spPr/>
    </dgm:pt>
    <dgm:pt modelId="{B6037D1C-5957-4B9A-9915-602C8597E197}" type="pres">
      <dgm:prSet presAssocID="{32E464D6-F650-4841-958A-DE260B2FE0EF}" presName="composite" presStyleCnt="0"/>
      <dgm:spPr/>
    </dgm:pt>
    <dgm:pt modelId="{CC6E2C28-E69F-4E18-8A88-7F9654CD4818}" type="pres">
      <dgm:prSet presAssocID="{32E464D6-F650-4841-958A-DE260B2FE0EF}" presName="parentText" presStyleLbl="alignNode1" presStyleIdx="1" presStyleCnt="2">
        <dgm:presLayoutVars>
          <dgm:chMax val="1"/>
          <dgm:bulletEnabled val="1"/>
        </dgm:presLayoutVars>
      </dgm:prSet>
      <dgm:spPr/>
      <dgm:t>
        <a:bodyPr/>
        <a:lstStyle/>
        <a:p>
          <a:endParaRPr lang="en-US"/>
        </a:p>
      </dgm:t>
    </dgm:pt>
    <dgm:pt modelId="{98F4407B-0E8D-40E9-B367-B258FCBA800C}" type="pres">
      <dgm:prSet presAssocID="{32E464D6-F650-4841-958A-DE260B2FE0EF}" presName="descendantText" presStyleLbl="alignAcc1" presStyleIdx="1" presStyleCnt="2">
        <dgm:presLayoutVars>
          <dgm:bulletEnabled val="1"/>
        </dgm:presLayoutVars>
      </dgm:prSet>
      <dgm:spPr/>
      <dgm:t>
        <a:bodyPr/>
        <a:lstStyle/>
        <a:p>
          <a:endParaRPr lang="en-US"/>
        </a:p>
      </dgm:t>
    </dgm:pt>
  </dgm:ptLst>
  <dgm:cxnLst>
    <dgm:cxn modelId="{34450462-7B43-47A6-AF8A-2C10CFD631F9}" type="presOf" srcId="{02C442F9-F851-4D78-A724-B1F668C195C6}" destId="{98F4407B-0E8D-40E9-B367-B258FCBA800C}" srcOrd="0" destOrd="0" presId="urn:microsoft.com/office/officeart/2005/8/layout/chevron2"/>
    <dgm:cxn modelId="{D2AAB968-E323-4A07-B144-A38549E0AA8B}" srcId="{32E464D6-F650-4841-958A-DE260B2FE0EF}" destId="{02C442F9-F851-4D78-A724-B1F668C195C6}" srcOrd="0" destOrd="0" parTransId="{2CA5565E-EB98-4BD9-A301-B4064EBD9A28}" sibTransId="{C5626116-996D-41D4-8A5F-599CC095ACFD}"/>
    <dgm:cxn modelId="{0AC4B16E-2C8E-402E-B1DE-47DB41A92DE2}" srcId="{9C9B5F3D-A0C0-4037-A1AF-41AC20C3CD7E}" destId="{28E15010-D14C-4914-A277-B27F656C3ACF}" srcOrd="0" destOrd="0" parTransId="{E6A6D7F4-FD23-44F8-9C96-C77C2BC5936D}" sibTransId="{3E618CE8-3724-45A1-AA2D-B57494C13113}"/>
    <dgm:cxn modelId="{9FCA0338-1E08-4C3D-B46E-690B34213C88}" type="presOf" srcId="{9C9B5F3D-A0C0-4037-A1AF-41AC20C3CD7E}" destId="{10FF421E-4637-4C37-9FB6-8F316E200AAB}" srcOrd="0" destOrd="0" presId="urn:microsoft.com/office/officeart/2005/8/layout/chevron2"/>
    <dgm:cxn modelId="{B462B6CC-F70E-4D57-A4B1-57EC55624012}" srcId="{9C9B5F3D-A0C0-4037-A1AF-41AC20C3CD7E}" destId="{32E464D6-F650-4841-958A-DE260B2FE0EF}" srcOrd="1" destOrd="0" parTransId="{EA4BB491-05B2-4A14-8F0A-94E8EDE3C6DE}" sibTransId="{4424B1D3-6A6F-44FF-9192-4B698BF7C045}"/>
    <dgm:cxn modelId="{F39744F3-6890-4470-AA25-8452C2B50743}" type="presOf" srcId="{32E464D6-F650-4841-958A-DE260B2FE0EF}" destId="{CC6E2C28-E69F-4E18-8A88-7F9654CD4818}" srcOrd="0" destOrd="0" presId="urn:microsoft.com/office/officeart/2005/8/layout/chevron2"/>
    <dgm:cxn modelId="{C67339C1-ACF8-45BD-A44D-04ADECBAB334}" srcId="{28E15010-D14C-4914-A277-B27F656C3ACF}" destId="{49C7A2C7-2EFC-4E01-97C2-A4D5F9565E4C}" srcOrd="0" destOrd="0" parTransId="{ECD7E0DB-B4FE-4628-91D2-472832CBF3A0}" sibTransId="{D480FB24-2222-447C-BE43-941EFD60EB6E}"/>
    <dgm:cxn modelId="{C23C1298-52FC-49E1-A484-A5A46915D0AF}" type="presOf" srcId="{28E15010-D14C-4914-A277-B27F656C3ACF}" destId="{E2EE4D62-0BDB-4924-A280-645CF9AC3687}" srcOrd="0" destOrd="0" presId="urn:microsoft.com/office/officeart/2005/8/layout/chevron2"/>
    <dgm:cxn modelId="{04C68D13-3898-4951-93BA-08AD5482F3BD}" type="presOf" srcId="{49C7A2C7-2EFC-4E01-97C2-A4D5F9565E4C}" destId="{B6E41806-7F48-4B10-B530-F2CFE01C7CD5}" srcOrd="0" destOrd="0" presId="urn:microsoft.com/office/officeart/2005/8/layout/chevron2"/>
    <dgm:cxn modelId="{402D0100-7793-4AE3-B987-250F8B1B12C3}" type="presParOf" srcId="{10FF421E-4637-4C37-9FB6-8F316E200AAB}" destId="{A4B18402-1811-4659-80EB-3DACC532E74B}" srcOrd="0" destOrd="0" presId="urn:microsoft.com/office/officeart/2005/8/layout/chevron2"/>
    <dgm:cxn modelId="{03408940-B57E-4CA3-A615-0122A7C62B10}" type="presParOf" srcId="{A4B18402-1811-4659-80EB-3DACC532E74B}" destId="{E2EE4D62-0BDB-4924-A280-645CF9AC3687}" srcOrd="0" destOrd="0" presId="urn:microsoft.com/office/officeart/2005/8/layout/chevron2"/>
    <dgm:cxn modelId="{08E9605A-28D3-49EE-A1D8-8EEBEA8C846D}" type="presParOf" srcId="{A4B18402-1811-4659-80EB-3DACC532E74B}" destId="{B6E41806-7F48-4B10-B530-F2CFE01C7CD5}" srcOrd="1" destOrd="0" presId="urn:microsoft.com/office/officeart/2005/8/layout/chevron2"/>
    <dgm:cxn modelId="{3910E7B6-92FF-4D93-9F97-1DD354DF64CF}" type="presParOf" srcId="{10FF421E-4637-4C37-9FB6-8F316E200AAB}" destId="{E3CAF597-D054-4921-94F6-14FCFA8B5142}" srcOrd="1" destOrd="0" presId="urn:microsoft.com/office/officeart/2005/8/layout/chevron2"/>
    <dgm:cxn modelId="{8FB0EC7E-8508-44D0-AD0B-FEDF757BAFD1}" type="presParOf" srcId="{10FF421E-4637-4C37-9FB6-8F316E200AAB}" destId="{B6037D1C-5957-4B9A-9915-602C8597E197}" srcOrd="2" destOrd="0" presId="urn:microsoft.com/office/officeart/2005/8/layout/chevron2"/>
    <dgm:cxn modelId="{D9202788-858F-4F7A-8EF5-70A59CC3D635}" type="presParOf" srcId="{B6037D1C-5957-4B9A-9915-602C8597E197}" destId="{CC6E2C28-E69F-4E18-8A88-7F9654CD4818}" srcOrd="0" destOrd="0" presId="urn:microsoft.com/office/officeart/2005/8/layout/chevron2"/>
    <dgm:cxn modelId="{CB0FB1A0-7245-434C-86F4-62ADCEAF8E77}" type="presParOf" srcId="{B6037D1C-5957-4B9A-9915-602C8597E197}" destId="{98F4407B-0E8D-40E9-B367-B258FCBA800C}" srcOrd="1" destOrd="0" presId="urn:microsoft.com/office/officeart/2005/8/layout/chevron2"/>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822660A3-594F-4197-ABAF-3F873CC88C9C}" type="doc">
      <dgm:prSet loTypeId="urn:microsoft.com/office/officeart/2005/8/layout/target3" loCatId="relationship" qsTypeId="urn:microsoft.com/office/officeart/2005/8/quickstyle/simple1" qsCatId="simple" csTypeId="urn:microsoft.com/office/officeart/2005/8/colors/accent1_2" csCatId="accent1"/>
      <dgm:spPr/>
      <dgm:t>
        <a:bodyPr/>
        <a:lstStyle/>
        <a:p>
          <a:endParaRPr lang="en-US"/>
        </a:p>
      </dgm:t>
    </dgm:pt>
    <dgm:pt modelId="{C954041D-88BB-402D-AECF-3A68A03F7383}">
      <dgm:prSet/>
      <dgm:spPr/>
      <dgm:t>
        <a:bodyPr/>
        <a:lstStyle/>
        <a:p>
          <a:pPr rtl="0"/>
          <a:r>
            <a:rPr lang="en-US" dirty="0" smtClean="0"/>
            <a:t>Other Considerations</a:t>
          </a:r>
          <a:endParaRPr lang="en-US" dirty="0"/>
        </a:p>
      </dgm:t>
    </dgm:pt>
    <dgm:pt modelId="{4E384CD4-3927-4A60-8556-E2FC6EB7A02F}" type="parTrans" cxnId="{6BD90ADB-9EE9-498D-8A84-C8126AC2C7E6}">
      <dgm:prSet/>
      <dgm:spPr/>
      <dgm:t>
        <a:bodyPr/>
        <a:lstStyle/>
        <a:p>
          <a:endParaRPr lang="en-US"/>
        </a:p>
      </dgm:t>
    </dgm:pt>
    <dgm:pt modelId="{EBEECD31-8487-4EBB-91CE-DE461C35C828}" type="sibTrans" cxnId="{6BD90ADB-9EE9-498D-8A84-C8126AC2C7E6}">
      <dgm:prSet/>
      <dgm:spPr/>
      <dgm:t>
        <a:bodyPr/>
        <a:lstStyle/>
        <a:p>
          <a:endParaRPr lang="en-US"/>
        </a:p>
      </dgm:t>
    </dgm:pt>
    <dgm:pt modelId="{02580F21-58E1-4697-864E-312FFA150942}" type="pres">
      <dgm:prSet presAssocID="{822660A3-594F-4197-ABAF-3F873CC88C9C}" presName="Name0" presStyleCnt="0">
        <dgm:presLayoutVars>
          <dgm:chMax val="7"/>
          <dgm:dir/>
          <dgm:animLvl val="lvl"/>
          <dgm:resizeHandles val="exact"/>
        </dgm:presLayoutVars>
      </dgm:prSet>
      <dgm:spPr/>
      <dgm:t>
        <a:bodyPr/>
        <a:lstStyle/>
        <a:p>
          <a:endParaRPr lang="en-US"/>
        </a:p>
      </dgm:t>
    </dgm:pt>
    <dgm:pt modelId="{F3356AC8-F4AE-4E06-891B-ED681BACDD0F}" type="pres">
      <dgm:prSet presAssocID="{C954041D-88BB-402D-AECF-3A68A03F7383}" presName="circle1" presStyleLbl="node1" presStyleIdx="0" presStyleCnt="1"/>
      <dgm:spPr/>
    </dgm:pt>
    <dgm:pt modelId="{CA974464-B02F-4C38-99B6-D5E9950D5453}" type="pres">
      <dgm:prSet presAssocID="{C954041D-88BB-402D-AECF-3A68A03F7383}" presName="space" presStyleCnt="0"/>
      <dgm:spPr/>
    </dgm:pt>
    <dgm:pt modelId="{5E413782-842D-436D-A2A2-DEFF21DA76D9}" type="pres">
      <dgm:prSet presAssocID="{C954041D-88BB-402D-AECF-3A68A03F7383}" presName="rect1" presStyleLbl="alignAcc1" presStyleIdx="0" presStyleCnt="1"/>
      <dgm:spPr/>
      <dgm:t>
        <a:bodyPr/>
        <a:lstStyle/>
        <a:p>
          <a:endParaRPr lang="en-US"/>
        </a:p>
      </dgm:t>
    </dgm:pt>
    <dgm:pt modelId="{BE077681-634F-4F25-BA63-7E75D7071A1E}" type="pres">
      <dgm:prSet presAssocID="{C954041D-88BB-402D-AECF-3A68A03F7383}" presName="rect1ParTxNoCh" presStyleLbl="alignAcc1" presStyleIdx="0" presStyleCnt="1">
        <dgm:presLayoutVars>
          <dgm:chMax val="1"/>
          <dgm:bulletEnabled val="1"/>
        </dgm:presLayoutVars>
      </dgm:prSet>
      <dgm:spPr/>
      <dgm:t>
        <a:bodyPr/>
        <a:lstStyle/>
        <a:p>
          <a:endParaRPr lang="en-US"/>
        </a:p>
      </dgm:t>
    </dgm:pt>
  </dgm:ptLst>
  <dgm:cxnLst>
    <dgm:cxn modelId="{10B4C1C5-09C2-4227-81EC-3C1521BD4666}" type="presOf" srcId="{C954041D-88BB-402D-AECF-3A68A03F7383}" destId="{BE077681-634F-4F25-BA63-7E75D7071A1E}" srcOrd="1" destOrd="0" presId="urn:microsoft.com/office/officeart/2005/8/layout/target3"/>
    <dgm:cxn modelId="{6BD90ADB-9EE9-498D-8A84-C8126AC2C7E6}" srcId="{822660A3-594F-4197-ABAF-3F873CC88C9C}" destId="{C954041D-88BB-402D-AECF-3A68A03F7383}" srcOrd="0" destOrd="0" parTransId="{4E384CD4-3927-4A60-8556-E2FC6EB7A02F}" sibTransId="{EBEECD31-8487-4EBB-91CE-DE461C35C828}"/>
    <dgm:cxn modelId="{569AB46A-9447-4EB1-A5CE-9CCA391A07BC}" type="presOf" srcId="{822660A3-594F-4197-ABAF-3F873CC88C9C}" destId="{02580F21-58E1-4697-864E-312FFA150942}" srcOrd="0" destOrd="0" presId="urn:microsoft.com/office/officeart/2005/8/layout/target3"/>
    <dgm:cxn modelId="{B336FDD1-A280-407B-8413-6137390B2E48}" type="presOf" srcId="{C954041D-88BB-402D-AECF-3A68A03F7383}" destId="{5E413782-842D-436D-A2A2-DEFF21DA76D9}" srcOrd="0" destOrd="0" presId="urn:microsoft.com/office/officeart/2005/8/layout/target3"/>
    <dgm:cxn modelId="{25E22E96-ABE4-4BB9-8BE2-4E30BFD2F47E}" type="presParOf" srcId="{02580F21-58E1-4697-864E-312FFA150942}" destId="{F3356AC8-F4AE-4E06-891B-ED681BACDD0F}" srcOrd="0" destOrd="0" presId="urn:microsoft.com/office/officeart/2005/8/layout/target3"/>
    <dgm:cxn modelId="{55E88F7B-F8D3-4D5F-954E-27251E43C0C7}" type="presParOf" srcId="{02580F21-58E1-4697-864E-312FFA150942}" destId="{CA974464-B02F-4C38-99B6-D5E9950D5453}" srcOrd="1" destOrd="0" presId="urn:microsoft.com/office/officeart/2005/8/layout/target3"/>
    <dgm:cxn modelId="{5B4A2BFD-59F8-4515-93BF-D6E497EF4DE9}" type="presParOf" srcId="{02580F21-58E1-4697-864E-312FFA150942}" destId="{5E413782-842D-436D-A2A2-DEFF21DA76D9}" srcOrd="2" destOrd="0" presId="urn:microsoft.com/office/officeart/2005/8/layout/target3"/>
    <dgm:cxn modelId="{9BE0CD57-47A8-4932-A3DB-5452FF3D0205}" type="presParOf" srcId="{02580F21-58E1-4697-864E-312FFA150942}" destId="{BE077681-634F-4F25-BA63-7E75D7071A1E}" srcOrd="3" destOrd="0" presId="urn:microsoft.com/office/officeart/2005/8/layout/targe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448C4FF1-1343-461A-AD8F-54AF51A89124}" type="doc">
      <dgm:prSet loTypeId="urn:microsoft.com/office/officeart/2005/8/layout/target3" loCatId="relationship" qsTypeId="urn:microsoft.com/office/officeart/2005/8/quickstyle/simple4" qsCatId="simple" csTypeId="urn:microsoft.com/office/officeart/2005/8/colors/accent1_2" csCatId="accent1" phldr="1"/>
      <dgm:spPr/>
      <dgm:t>
        <a:bodyPr/>
        <a:lstStyle/>
        <a:p>
          <a:endParaRPr lang="en-US"/>
        </a:p>
      </dgm:t>
    </dgm:pt>
    <dgm:pt modelId="{9E5C0162-20C2-41BA-839D-E698707FB73E}">
      <dgm:prSet/>
      <dgm:spPr/>
      <dgm:t>
        <a:bodyPr/>
        <a:lstStyle/>
        <a:p>
          <a:pPr rtl="0"/>
          <a:r>
            <a:rPr lang="en-US" dirty="0" smtClean="0"/>
            <a:t>Flexibility between external/departmental research</a:t>
          </a:r>
          <a:endParaRPr lang="en-US" dirty="0"/>
        </a:p>
      </dgm:t>
    </dgm:pt>
    <dgm:pt modelId="{335A7345-D841-4430-BCE5-7E2EE6A37055}" type="parTrans" cxnId="{3B44F0C8-A1BB-4948-B367-8409C601FA87}">
      <dgm:prSet/>
      <dgm:spPr/>
      <dgm:t>
        <a:bodyPr/>
        <a:lstStyle/>
        <a:p>
          <a:endParaRPr lang="en-US"/>
        </a:p>
      </dgm:t>
    </dgm:pt>
    <dgm:pt modelId="{59B2ECCC-6520-4FDA-90ED-B65C64954E01}" type="sibTrans" cxnId="{3B44F0C8-A1BB-4948-B367-8409C601FA87}">
      <dgm:prSet/>
      <dgm:spPr/>
      <dgm:t>
        <a:bodyPr/>
        <a:lstStyle/>
        <a:p>
          <a:endParaRPr lang="en-US"/>
        </a:p>
      </dgm:t>
    </dgm:pt>
    <dgm:pt modelId="{AADB6596-3FA9-4EA9-A1E7-71416E3A4B27}">
      <dgm:prSet/>
      <dgm:spPr/>
      <dgm:t>
        <a:bodyPr/>
        <a:lstStyle/>
        <a:p>
          <a:pPr rtl="0"/>
          <a:r>
            <a:rPr lang="en-US" dirty="0" smtClean="0"/>
            <a:t>Direct/cost share of academic effort</a:t>
          </a:r>
          <a:endParaRPr lang="en-US" dirty="0"/>
        </a:p>
      </dgm:t>
    </dgm:pt>
    <dgm:pt modelId="{140FE418-3A2C-4088-A90A-8DECB5428035}" type="parTrans" cxnId="{35B8433A-B95F-4309-BE96-D323AE5E66BA}">
      <dgm:prSet/>
      <dgm:spPr/>
      <dgm:t>
        <a:bodyPr/>
        <a:lstStyle/>
        <a:p>
          <a:endParaRPr lang="en-US"/>
        </a:p>
      </dgm:t>
    </dgm:pt>
    <dgm:pt modelId="{B64F8699-DECA-477F-BD41-EC8DBBE7F292}" type="sibTrans" cxnId="{35B8433A-B95F-4309-BE96-D323AE5E66BA}">
      <dgm:prSet/>
      <dgm:spPr/>
      <dgm:t>
        <a:bodyPr/>
        <a:lstStyle/>
        <a:p>
          <a:endParaRPr lang="en-US"/>
        </a:p>
      </dgm:t>
    </dgm:pt>
    <dgm:pt modelId="{67F19F7F-9D3E-453E-A248-B34EFF328D4F}">
      <dgm:prSet/>
      <dgm:spPr/>
      <dgm:t>
        <a:bodyPr/>
        <a:lstStyle/>
        <a:p>
          <a:pPr rtl="0"/>
          <a:r>
            <a:rPr lang="en-US" dirty="0" smtClean="0"/>
            <a:t>Course </a:t>
          </a:r>
          <a:r>
            <a:rPr lang="en-US" dirty="0" smtClean="0"/>
            <a:t>Buyout means workload change </a:t>
          </a:r>
          <a:endParaRPr lang="en-US" dirty="0"/>
        </a:p>
      </dgm:t>
    </dgm:pt>
    <dgm:pt modelId="{A3828CBE-32CD-458E-AE2E-31F1291F427E}" type="parTrans" cxnId="{0B026DED-6D5A-4CA9-8F09-EECEAC9470BB}">
      <dgm:prSet/>
      <dgm:spPr/>
      <dgm:t>
        <a:bodyPr/>
        <a:lstStyle/>
        <a:p>
          <a:endParaRPr lang="en-US"/>
        </a:p>
      </dgm:t>
    </dgm:pt>
    <dgm:pt modelId="{5D893B1E-F242-4473-8EE1-585546DBEB66}" type="sibTrans" cxnId="{0B026DED-6D5A-4CA9-8F09-EECEAC9470BB}">
      <dgm:prSet/>
      <dgm:spPr/>
      <dgm:t>
        <a:bodyPr/>
        <a:lstStyle/>
        <a:p>
          <a:endParaRPr lang="en-US"/>
        </a:p>
      </dgm:t>
    </dgm:pt>
    <dgm:pt modelId="{C60E4710-DBB1-49DE-BBC6-BF826475A79F}">
      <dgm:prSet/>
      <dgm:spPr/>
      <dgm:t>
        <a:bodyPr/>
        <a:lstStyle/>
        <a:p>
          <a:pPr rtl="0"/>
          <a:r>
            <a:rPr lang="en-US" dirty="0" smtClean="0"/>
            <a:t>Total </a:t>
          </a:r>
          <a:r>
            <a:rPr lang="en-US" dirty="0" smtClean="0"/>
            <a:t>pay cannot exceed amt. in offer letter</a:t>
          </a:r>
          <a:endParaRPr lang="en-US" dirty="0"/>
        </a:p>
      </dgm:t>
    </dgm:pt>
    <dgm:pt modelId="{1CFF1F36-0B3C-40DF-96B6-2A2E4A99277A}" type="parTrans" cxnId="{DF3D8DD8-5B01-408F-B0FE-769539966CE7}">
      <dgm:prSet/>
      <dgm:spPr/>
      <dgm:t>
        <a:bodyPr/>
        <a:lstStyle/>
        <a:p>
          <a:endParaRPr lang="en-US"/>
        </a:p>
      </dgm:t>
    </dgm:pt>
    <dgm:pt modelId="{413DFAE8-3633-495F-A1A5-1B25F45C84E1}" type="sibTrans" cxnId="{DF3D8DD8-5B01-408F-B0FE-769539966CE7}">
      <dgm:prSet/>
      <dgm:spPr/>
      <dgm:t>
        <a:bodyPr/>
        <a:lstStyle/>
        <a:p>
          <a:endParaRPr lang="en-US"/>
        </a:p>
      </dgm:t>
    </dgm:pt>
    <dgm:pt modelId="{152BFCF5-E008-4C6D-9391-CD53C03E1C2A}">
      <dgm:prSet/>
      <dgm:spPr/>
      <dgm:t>
        <a:bodyPr/>
        <a:lstStyle/>
        <a:p>
          <a:pPr rtl="0"/>
          <a:r>
            <a:rPr lang="en-US" dirty="0" smtClean="0"/>
            <a:t>Sabbatical – OSP reviews effort, 100% research workload </a:t>
          </a:r>
          <a:endParaRPr lang="en-US" dirty="0"/>
        </a:p>
      </dgm:t>
    </dgm:pt>
    <dgm:pt modelId="{B1BEC73C-7AD4-44D5-9E66-5D1725A5B925}" type="parTrans" cxnId="{70A9715D-A61D-482E-B8F8-DE480B0A8C57}">
      <dgm:prSet/>
      <dgm:spPr/>
    </dgm:pt>
    <dgm:pt modelId="{9DEE0F9F-6F6F-4470-BB1A-57BE697A0FA6}" type="sibTrans" cxnId="{70A9715D-A61D-482E-B8F8-DE480B0A8C57}">
      <dgm:prSet/>
      <dgm:spPr/>
    </dgm:pt>
    <dgm:pt modelId="{EACF8DC5-2BA7-43B8-9D29-144FD26759DB}">
      <dgm:prSet/>
      <dgm:spPr/>
      <dgm:t>
        <a:bodyPr/>
        <a:lstStyle/>
        <a:p>
          <a:pPr rtl="0"/>
          <a:r>
            <a:rPr lang="en-US" dirty="0" smtClean="0"/>
            <a:t>No Cost </a:t>
          </a:r>
          <a:r>
            <a:rPr lang="en-US" dirty="0" smtClean="0"/>
            <a:t>Extensions – effort assumed not to change </a:t>
          </a:r>
          <a:endParaRPr lang="en-US" dirty="0"/>
        </a:p>
      </dgm:t>
    </dgm:pt>
    <dgm:pt modelId="{C6AC1500-6C42-49F8-9FE6-53BF4D7F7575}" type="parTrans" cxnId="{2980C519-0F43-45CD-83A2-CEA43A628CEF}">
      <dgm:prSet/>
      <dgm:spPr/>
    </dgm:pt>
    <dgm:pt modelId="{36533C2B-0865-4A2E-B114-17290B1CA290}" type="sibTrans" cxnId="{2980C519-0F43-45CD-83A2-CEA43A628CEF}">
      <dgm:prSet/>
      <dgm:spPr/>
    </dgm:pt>
    <dgm:pt modelId="{CA01F77E-6781-4A70-A613-B8DAA6231633}" type="pres">
      <dgm:prSet presAssocID="{448C4FF1-1343-461A-AD8F-54AF51A89124}" presName="Name0" presStyleCnt="0">
        <dgm:presLayoutVars>
          <dgm:chMax val="7"/>
          <dgm:dir/>
          <dgm:animLvl val="lvl"/>
          <dgm:resizeHandles val="exact"/>
        </dgm:presLayoutVars>
      </dgm:prSet>
      <dgm:spPr/>
      <dgm:t>
        <a:bodyPr/>
        <a:lstStyle/>
        <a:p>
          <a:endParaRPr lang="en-US"/>
        </a:p>
      </dgm:t>
    </dgm:pt>
    <dgm:pt modelId="{5D3D2A69-9414-426F-B24F-1CAAD6376544}" type="pres">
      <dgm:prSet presAssocID="{9E5C0162-20C2-41BA-839D-E698707FB73E}" presName="circle1" presStyleLbl="node1" presStyleIdx="0" presStyleCnt="6"/>
      <dgm:spPr/>
    </dgm:pt>
    <dgm:pt modelId="{2F2856FF-9730-4BE6-B816-F792B0823B78}" type="pres">
      <dgm:prSet presAssocID="{9E5C0162-20C2-41BA-839D-E698707FB73E}" presName="space" presStyleCnt="0"/>
      <dgm:spPr/>
    </dgm:pt>
    <dgm:pt modelId="{72D9A001-EA32-4C13-9AB8-79560F97145B}" type="pres">
      <dgm:prSet presAssocID="{9E5C0162-20C2-41BA-839D-E698707FB73E}" presName="rect1" presStyleLbl="alignAcc1" presStyleIdx="0" presStyleCnt="6"/>
      <dgm:spPr/>
      <dgm:t>
        <a:bodyPr/>
        <a:lstStyle/>
        <a:p>
          <a:endParaRPr lang="en-US"/>
        </a:p>
      </dgm:t>
    </dgm:pt>
    <dgm:pt modelId="{E37AE066-1B53-4C69-80A0-EAD02BC657F4}" type="pres">
      <dgm:prSet presAssocID="{AADB6596-3FA9-4EA9-A1E7-71416E3A4B27}" presName="vertSpace2" presStyleLbl="node1" presStyleIdx="0" presStyleCnt="6"/>
      <dgm:spPr/>
    </dgm:pt>
    <dgm:pt modelId="{CC9F779C-84C9-4DE7-A1D2-8BE4786204CB}" type="pres">
      <dgm:prSet presAssocID="{AADB6596-3FA9-4EA9-A1E7-71416E3A4B27}" presName="circle2" presStyleLbl="node1" presStyleIdx="1" presStyleCnt="6"/>
      <dgm:spPr/>
    </dgm:pt>
    <dgm:pt modelId="{D74DE8AA-399A-48F2-9866-8CF266C78542}" type="pres">
      <dgm:prSet presAssocID="{AADB6596-3FA9-4EA9-A1E7-71416E3A4B27}" presName="rect2" presStyleLbl="alignAcc1" presStyleIdx="1" presStyleCnt="6"/>
      <dgm:spPr/>
      <dgm:t>
        <a:bodyPr/>
        <a:lstStyle/>
        <a:p>
          <a:endParaRPr lang="en-US"/>
        </a:p>
      </dgm:t>
    </dgm:pt>
    <dgm:pt modelId="{8C745FA2-C827-489F-BE90-A87D3731037B}" type="pres">
      <dgm:prSet presAssocID="{67F19F7F-9D3E-453E-A248-B34EFF328D4F}" presName="vertSpace3" presStyleLbl="node1" presStyleIdx="1" presStyleCnt="6"/>
      <dgm:spPr/>
    </dgm:pt>
    <dgm:pt modelId="{30CB3847-E334-4F3F-89DC-98D7113337D6}" type="pres">
      <dgm:prSet presAssocID="{67F19F7F-9D3E-453E-A248-B34EFF328D4F}" presName="circle3" presStyleLbl="node1" presStyleIdx="2" presStyleCnt="6"/>
      <dgm:spPr/>
    </dgm:pt>
    <dgm:pt modelId="{F994B73C-2BA0-43BB-AF6B-3E3D4E50EE12}" type="pres">
      <dgm:prSet presAssocID="{67F19F7F-9D3E-453E-A248-B34EFF328D4F}" presName="rect3" presStyleLbl="alignAcc1" presStyleIdx="2" presStyleCnt="6"/>
      <dgm:spPr/>
      <dgm:t>
        <a:bodyPr/>
        <a:lstStyle/>
        <a:p>
          <a:endParaRPr lang="en-US"/>
        </a:p>
      </dgm:t>
    </dgm:pt>
    <dgm:pt modelId="{A01DDE5A-5A84-4989-901B-D769ED7637C3}" type="pres">
      <dgm:prSet presAssocID="{C60E4710-DBB1-49DE-BBC6-BF826475A79F}" presName="vertSpace4" presStyleLbl="node1" presStyleIdx="2" presStyleCnt="6"/>
      <dgm:spPr/>
    </dgm:pt>
    <dgm:pt modelId="{DB871641-42A3-451D-A3A0-BEFBBFB918A0}" type="pres">
      <dgm:prSet presAssocID="{C60E4710-DBB1-49DE-BBC6-BF826475A79F}" presName="circle4" presStyleLbl="node1" presStyleIdx="3" presStyleCnt="6"/>
      <dgm:spPr/>
    </dgm:pt>
    <dgm:pt modelId="{5C81A2F0-EFD4-4554-A258-79A34BD842F0}" type="pres">
      <dgm:prSet presAssocID="{C60E4710-DBB1-49DE-BBC6-BF826475A79F}" presName="rect4" presStyleLbl="alignAcc1" presStyleIdx="3" presStyleCnt="6"/>
      <dgm:spPr/>
      <dgm:t>
        <a:bodyPr/>
        <a:lstStyle/>
        <a:p>
          <a:endParaRPr lang="en-US"/>
        </a:p>
      </dgm:t>
    </dgm:pt>
    <dgm:pt modelId="{1B46D8E8-0879-44D0-9A13-B35E651B4EEE}" type="pres">
      <dgm:prSet presAssocID="{152BFCF5-E008-4C6D-9391-CD53C03E1C2A}" presName="vertSpace5" presStyleLbl="node1" presStyleIdx="3" presStyleCnt="6"/>
      <dgm:spPr/>
    </dgm:pt>
    <dgm:pt modelId="{8083601E-791E-48B4-BABD-4B75B4118902}" type="pres">
      <dgm:prSet presAssocID="{152BFCF5-E008-4C6D-9391-CD53C03E1C2A}" presName="circle5" presStyleLbl="node1" presStyleIdx="4" presStyleCnt="6"/>
      <dgm:spPr/>
    </dgm:pt>
    <dgm:pt modelId="{98358C52-60AF-4294-B17F-4CCFFCB364C9}" type="pres">
      <dgm:prSet presAssocID="{152BFCF5-E008-4C6D-9391-CD53C03E1C2A}" presName="rect5" presStyleLbl="alignAcc1" presStyleIdx="4" presStyleCnt="6"/>
      <dgm:spPr/>
      <dgm:t>
        <a:bodyPr/>
        <a:lstStyle/>
        <a:p>
          <a:endParaRPr lang="en-US"/>
        </a:p>
      </dgm:t>
    </dgm:pt>
    <dgm:pt modelId="{6C6020D1-0333-40D4-B914-D17B1899B4EF}" type="pres">
      <dgm:prSet presAssocID="{EACF8DC5-2BA7-43B8-9D29-144FD26759DB}" presName="vertSpace6" presStyleLbl="node1" presStyleIdx="4" presStyleCnt="6"/>
      <dgm:spPr/>
    </dgm:pt>
    <dgm:pt modelId="{7F1193BA-C850-4141-928C-E3ECD52AA9B5}" type="pres">
      <dgm:prSet presAssocID="{EACF8DC5-2BA7-43B8-9D29-144FD26759DB}" presName="circle6" presStyleLbl="node1" presStyleIdx="5" presStyleCnt="6"/>
      <dgm:spPr/>
    </dgm:pt>
    <dgm:pt modelId="{657C7C1E-B1D1-497F-8C3D-4388DD37DBAD}" type="pres">
      <dgm:prSet presAssocID="{EACF8DC5-2BA7-43B8-9D29-144FD26759DB}" presName="rect6" presStyleLbl="alignAcc1" presStyleIdx="5" presStyleCnt="6"/>
      <dgm:spPr/>
      <dgm:t>
        <a:bodyPr/>
        <a:lstStyle/>
        <a:p>
          <a:endParaRPr lang="en-US"/>
        </a:p>
      </dgm:t>
    </dgm:pt>
    <dgm:pt modelId="{A33E166D-22B1-4762-9EF6-EA4E63F34C1F}" type="pres">
      <dgm:prSet presAssocID="{9E5C0162-20C2-41BA-839D-E698707FB73E}" presName="rect1ParTxNoCh" presStyleLbl="alignAcc1" presStyleIdx="5" presStyleCnt="6">
        <dgm:presLayoutVars>
          <dgm:chMax val="1"/>
          <dgm:bulletEnabled val="1"/>
        </dgm:presLayoutVars>
      </dgm:prSet>
      <dgm:spPr/>
      <dgm:t>
        <a:bodyPr/>
        <a:lstStyle/>
        <a:p>
          <a:endParaRPr lang="en-US"/>
        </a:p>
      </dgm:t>
    </dgm:pt>
    <dgm:pt modelId="{6696B215-8C32-45F0-8A4A-F0EF356C2F3C}" type="pres">
      <dgm:prSet presAssocID="{AADB6596-3FA9-4EA9-A1E7-71416E3A4B27}" presName="rect2ParTxNoCh" presStyleLbl="alignAcc1" presStyleIdx="5" presStyleCnt="6">
        <dgm:presLayoutVars>
          <dgm:chMax val="1"/>
          <dgm:bulletEnabled val="1"/>
        </dgm:presLayoutVars>
      </dgm:prSet>
      <dgm:spPr/>
      <dgm:t>
        <a:bodyPr/>
        <a:lstStyle/>
        <a:p>
          <a:endParaRPr lang="en-US"/>
        </a:p>
      </dgm:t>
    </dgm:pt>
    <dgm:pt modelId="{0763B1F1-BA31-4A3D-9ADE-F71986CB130F}" type="pres">
      <dgm:prSet presAssocID="{67F19F7F-9D3E-453E-A248-B34EFF328D4F}" presName="rect3ParTxNoCh" presStyleLbl="alignAcc1" presStyleIdx="5" presStyleCnt="6">
        <dgm:presLayoutVars>
          <dgm:chMax val="1"/>
          <dgm:bulletEnabled val="1"/>
        </dgm:presLayoutVars>
      </dgm:prSet>
      <dgm:spPr/>
      <dgm:t>
        <a:bodyPr/>
        <a:lstStyle/>
        <a:p>
          <a:endParaRPr lang="en-US"/>
        </a:p>
      </dgm:t>
    </dgm:pt>
    <dgm:pt modelId="{4AFB1F3F-BA42-4C18-8BD7-5AFBE88D65CB}" type="pres">
      <dgm:prSet presAssocID="{C60E4710-DBB1-49DE-BBC6-BF826475A79F}" presName="rect4ParTxNoCh" presStyleLbl="alignAcc1" presStyleIdx="5" presStyleCnt="6">
        <dgm:presLayoutVars>
          <dgm:chMax val="1"/>
          <dgm:bulletEnabled val="1"/>
        </dgm:presLayoutVars>
      </dgm:prSet>
      <dgm:spPr/>
      <dgm:t>
        <a:bodyPr/>
        <a:lstStyle/>
        <a:p>
          <a:endParaRPr lang="en-US"/>
        </a:p>
      </dgm:t>
    </dgm:pt>
    <dgm:pt modelId="{02D978A0-1D2B-4A82-BA55-5D6910490BA7}" type="pres">
      <dgm:prSet presAssocID="{152BFCF5-E008-4C6D-9391-CD53C03E1C2A}" presName="rect5ParTxNoCh" presStyleLbl="alignAcc1" presStyleIdx="5" presStyleCnt="6">
        <dgm:presLayoutVars>
          <dgm:chMax val="1"/>
          <dgm:bulletEnabled val="1"/>
        </dgm:presLayoutVars>
      </dgm:prSet>
      <dgm:spPr/>
      <dgm:t>
        <a:bodyPr/>
        <a:lstStyle/>
        <a:p>
          <a:endParaRPr lang="en-US"/>
        </a:p>
      </dgm:t>
    </dgm:pt>
    <dgm:pt modelId="{54E51DFE-565D-47E4-8170-438B3201F56C}" type="pres">
      <dgm:prSet presAssocID="{EACF8DC5-2BA7-43B8-9D29-144FD26759DB}" presName="rect6ParTxNoCh" presStyleLbl="alignAcc1" presStyleIdx="5" presStyleCnt="6">
        <dgm:presLayoutVars>
          <dgm:chMax val="1"/>
          <dgm:bulletEnabled val="1"/>
        </dgm:presLayoutVars>
      </dgm:prSet>
      <dgm:spPr/>
      <dgm:t>
        <a:bodyPr/>
        <a:lstStyle/>
        <a:p>
          <a:endParaRPr lang="en-US"/>
        </a:p>
      </dgm:t>
    </dgm:pt>
  </dgm:ptLst>
  <dgm:cxnLst>
    <dgm:cxn modelId="{74A53367-7800-46BE-A8C2-E500A0A43370}" type="presOf" srcId="{448C4FF1-1343-461A-AD8F-54AF51A89124}" destId="{CA01F77E-6781-4A70-A613-B8DAA6231633}" srcOrd="0" destOrd="0" presId="urn:microsoft.com/office/officeart/2005/8/layout/target3"/>
    <dgm:cxn modelId="{37EC0824-1470-45B6-8E4F-B1481ECC7926}" type="presOf" srcId="{C60E4710-DBB1-49DE-BBC6-BF826475A79F}" destId="{4AFB1F3F-BA42-4C18-8BD7-5AFBE88D65CB}" srcOrd="1" destOrd="0" presId="urn:microsoft.com/office/officeart/2005/8/layout/target3"/>
    <dgm:cxn modelId="{9799602F-6E9C-41D9-8ADA-59252673BACE}" type="presOf" srcId="{AADB6596-3FA9-4EA9-A1E7-71416E3A4B27}" destId="{6696B215-8C32-45F0-8A4A-F0EF356C2F3C}" srcOrd="1" destOrd="0" presId="urn:microsoft.com/office/officeart/2005/8/layout/target3"/>
    <dgm:cxn modelId="{DA4C8035-ACB3-4EC0-90A4-B3813553BC96}" type="presOf" srcId="{C60E4710-DBB1-49DE-BBC6-BF826475A79F}" destId="{5C81A2F0-EFD4-4554-A258-79A34BD842F0}" srcOrd="0" destOrd="0" presId="urn:microsoft.com/office/officeart/2005/8/layout/target3"/>
    <dgm:cxn modelId="{E1FBD22F-8951-4F91-A340-B295E1DCB260}" type="presOf" srcId="{EACF8DC5-2BA7-43B8-9D29-144FD26759DB}" destId="{657C7C1E-B1D1-497F-8C3D-4388DD37DBAD}" srcOrd="0" destOrd="0" presId="urn:microsoft.com/office/officeart/2005/8/layout/target3"/>
    <dgm:cxn modelId="{561ACEF6-A333-44A8-BFB8-2C9B7B8F4D87}" type="presOf" srcId="{9E5C0162-20C2-41BA-839D-E698707FB73E}" destId="{A33E166D-22B1-4762-9EF6-EA4E63F34C1F}" srcOrd="1" destOrd="0" presId="urn:microsoft.com/office/officeart/2005/8/layout/target3"/>
    <dgm:cxn modelId="{35B8433A-B95F-4309-BE96-D323AE5E66BA}" srcId="{448C4FF1-1343-461A-AD8F-54AF51A89124}" destId="{AADB6596-3FA9-4EA9-A1E7-71416E3A4B27}" srcOrd="1" destOrd="0" parTransId="{140FE418-3A2C-4088-A90A-8DECB5428035}" sibTransId="{B64F8699-DECA-477F-BD41-EC8DBBE7F292}"/>
    <dgm:cxn modelId="{99190C16-F3DB-433B-A8B1-CBD9427A8027}" type="presOf" srcId="{AADB6596-3FA9-4EA9-A1E7-71416E3A4B27}" destId="{D74DE8AA-399A-48F2-9866-8CF266C78542}" srcOrd="0" destOrd="0" presId="urn:microsoft.com/office/officeart/2005/8/layout/target3"/>
    <dgm:cxn modelId="{F45D2D3A-BA7C-4DCB-92F9-F86231FDA537}" type="presOf" srcId="{67F19F7F-9D3E-453E-A248-B34EFF328D4F}" destId="{F994B73C-2BA0-43BB-AF6B-3E3D4E50EE12}" srcOrd="0" destOrd="0" presId="urn:microsoft.com/office/officeart/2005/8/layout/target3"/>
    <dgm:cxn modelId="{2980C519-0F43-45CD-83A2-CEA43A628CEF}" srcId="{448C4FF1-1343-461A-AD8F-54AF51A89124}" destId="{EACF8DC5-2BA7-43B8-9D29-144FD26759DB}" srcOrd="5" destOrd="0" parTransId="{C6AC1500-6C42-49F8-9FE6-53BF4D7F7575}" sibTransId="{36533C2B-0865-4A2E-B114-17290B1CA290}"/>
    <dgm:cxn modelId="{0B026DED-6D5A-4CA9-8F09-EECEAC9470BB}" srcId="{448C4FF1-1343-461A-AD8F-54AF51A89124}" destId="{67F19F7F-9D3E-453E-A248-B34EFF328D4F}" srcOrd="2" destOrd="0" parTransId="{A3828CBE-32CD-458E-AE2E-31F1291F427E}" sibTransId="{5D893B1E-F242-4473-8EE1-585546DBEB66}"/>
    <dgm:cxn modelId="{9C09BD7C-6ED3-45F4-BA94-E4F6A40CEE08}" type="presOf" srcId="{EACF8DC5-2BA7-43B8-9D29-144FD26759DB}" destId="{54E51DFE-565D-47E4-8170-438B3201F56C}" srcOrd="1" destOrd="0" presId="urn:microsoft.com/office/officeart/2005/8/layout/target3"/>
    <dgm:cxn modelId="{4AB1F633-1267-4BCA-9CB0-B55295CFCDD5}" type="presOf" srcId="{67F19F7F-9D3E-453E-A248-B34EFF328D4F}" destId="{0763B1F1-BA31-4A3D-9ADE-F71986CB130F}" srcOrd="1" destOrd="0" presId="urn:microsoft.com/office/officeart/2005/8/layout/target3"/>
    <dgm:cxn modelId="{3B44F0C8-A1BB-4948-B367-8409C601FA87}" srcId="{448C4FF1-1343-461A-AD8F-54AF51A89124}" destId="{9E5C0162-20C2-41BA-839D-E698707FB73E}" srcOrd="0" destOrd="0" parTransId="{335A7345-D841-4430-BCE5-7E2EE6A37055}" sibTransId="{59B2ECCC-6520-4FDA-90ED-B65C64954E01}"/>
    <dgm:cxn modelId="{8560E616-029B-4B22-A762-8A624DF92E53}" type="presOf" srcId="{152BFCF5-E008-4C6D-9391-CD53C03E1C2A}" destId="{02D978A0-1D2B-4A82-BA55-5D6910490BA7}" srcOrd="1" destOrd="0" presId="urn:microsoft.com/office/officeart/2005/8/layout/target3"/>
    <dgm:cxn modelId="{70A9715D-A61D-482E-B8F8-DE480B0A8C57}" srcId="{448C4FF1-1343-461A-AD8F-54AF51A89124}" destId="{152BFCF5-E008-4C6D-9391-CD53C03E1C2A}" srcOrd="4" destOrd="0" parTransId="{B1BEC73C-7AD4-44D5-9E66-5D1725A5B925}" sibTransId="{9DEE0F9F-6F6F-4470-BB1A-57BE697A0FA6}"/>
    <dgm:cxn modelId="{DF3D8DD8-5B01-408F-B0FE-769539966CE7}" srcId="{448C4FF1-1343-461A-AD8F-54AF51A89124}" destId="{C60E4710-DBB1-49DE-BBC6-BF826475A79F}" srcOrd="3" destOrd="0" parTransId="{1CFF1F36-0B3C-40DF-96B6-2A2E4A99277A}" sibTransId="{413DFAE8-3633-495F-A1A5-1B25F45C84E1}"/>
    <dgm:cxn modelId="{0E68B708-C21E-40B0-9552-519C5702B9B4}" type="presOf" srcId="{152BFCF5-E008-4C6D-9391-CD53C03E1C2A}" destId="{98358C52-60AF-4294-B17F-4CCFFCB364C9}" srcOrd="0" destOrd="0" presId="urn:microsoft.com/office/officeart/2005/8/layout/target3"/>
    <dgm:cxn modelId="{4121E92D-36D2-4614-B520-2FA6A28F0622}" type="presOf" srcId="{9E5C0162-20C2-41BA-839D-E698707FB73E}" destId="{72D9A001-EA32-4C13-9AB8-79560F97145B}" srcOrd="0" destOrd="0" presId="urn:microsoft.com/office/officeart/2005/8/layout/target3"/>
    <dgm:cxn modelId="{2B47A9F8-BB03-4935-B8B6-FA073EF8C233}" type="presParOf" srcId="{CA01F77E-6781-4A70-A613-B8DAA6231633}" destId="{5D3D2A69-9414-426F-B24F-1CAAD6376544}" srcOrd="0" destOrd="0" presId="urn:microsoft.com/office/officeart/2005/8/layout/target3"/>
    <dgm:cxn modelId="{78690AC4-3B5B-49CC-9C18-16E74E2AB36F}" type="presParOf" srcId="{CA01F77E-6781-4A70-A613-B8DAA6231633}" destId="{2F2856FF-9730-4BE6-B816-F792B0823B78}" srcOrd="1" destOrd="0" presId="urn:microsoft.com/office/officeart/2005/8/layout/target3"/>
    <dgm:cxn modelId="{ADC0FC46-2482-449C-910E-2A17E3F33B1A}" type="presParOf" srcId="{CA01F77E-6781-4A70-A613-B8DAA6231633}" destId="{72D9A001-EA32-4C13-9AB8-79560F97145B}" srcOrd="2" destOrd="0" presId="urn:microsoft.com/office/officeart/2005/8/layout/target3"/>
    <dgm:cxn modelId="{FC1302EA-4113-4026-9F98-6E5D2DC607B2}" type="presParOf" srcId="{CA01F77E-6781-4A70-A613-B8DAA6231633}" destId="{E37AE066-1B53-4C69-80A0-EAD02BC657F4}" srcOrd="3" destOrd="0" presId="urn:microsoft.com/office/officeart/2005/8/layout/target3"/>
    <dgm:cxn modelId="{073C0856-07E2-43F0-8B12-5B1A38F4A87F}" type="presParOf" srcId="{CA01F77E-6781-4A70-A613-B8DAA6231633}" destId="{CC9F779C-84C9-4DE7-A1D2-8BE4786204CB}" srcOrd="4" destOrd="0" presId="urn:microsoft.com/office/officeart/2005/8/layout/target3"/>
    <dgm:cxn modelId="{A90B76EB-1DFD-446F-8B6F-28DC21440943}" type="presParOf" srcId="{CA01F77E-6781-4A70-A613-B8DAA6231633}" destId="{D74DE8AA-399A-48F2-9866-8CF266C78542}" srcOrd="5" destOrd="0" presId="urn:microsoft.com/office/officeart/2005/8/layout/target3"/>
    <dgm:cxn modelId="{A3F3AE52-7C4F-4766-83A6-33D1DAC9D17B}" type="presParOf" srcId="{CA01F77E-6781-4A70-A613-B8DAA6231633}" destId="{8C745FA2-C827-489F-BE90-A87D3731037B}" srcOrd="6" destOrd="0" presId="urn:microsoft.com/office/officeart/2005/8/layout/target3"/>
    <dgm:cxn modelId="{EEF3A381-1C7F-47C4-AC8C-8000DFEB5A52}" type="presParOf" srcId="{CA01F77E-6781-4A70-A613-B8DAA6231633}" destId="{30CB3847-E334-4F3F-89DC-98D7113337D6}" srcOrd="7" destOrd="0" presId="urn:microsoft.com/office/officeart/2005/8/layout/target3"/>
    <dgm:cxn modelId="{31FED6A5-2899-4DDC-B241-83CFC70A4F97}" type="presParOf" srcId="{CA01F77E-6781-4A70-A613-B8DAA6231633}" destId="{F994B73C-2BA0-43BB-AF6B-3E3D4E50EE12}" srcOrd="8" destOrd="0" presId="urn:microsoft.com/office/officeart/2005/8/layout/target3"/>
    <dgm:cxn modelId="{CE272F98-0568-4892-917B-6EFC08D409BF}" type="presParOf" srcId="{CA01F77E-6781-4A70-A613-B8DAA6231633}" destId="{A01DDE5A-5A84-4989-901B-D769ED7637C3}" srcOrd="9" destOrd="0" presId="urn:microsoft.com/office/officeart/2005/8/layout/target3"/>
    <dgm:cxn modelId="{714BBEFC-AEE5-4440-8493-18C352C7B2C2}" type="presParOf" srcId="{CA01F77E-6781-4A70-A613-B8DAA6231633}" destId="{DB871641-42A3-451D-A3A0-BEFBBFB918A0}" srcOrd="10" destOrd="0" presId="urn:microsoft.com/office/officeart/2005/8/layout/target3"/>
    <dgm:cxn modelId="{A082A78D-7C3B-4BC4-B6C1-6DB2236F8EC1}" type="presParOf" srcId="{CA01F77E-6781-4A70-A613-B8DAA6231633}" destId="{5C81A2F0-EFD4-4554-A258-79A34BD842F0}" srcOrd="11" destOrd="0" presId="urn:microsoft.com/office/officeart/2005/8/layout/target3"/>
    <dgm:cxn modelId="{107F188E-3F41-493E-8B7F-A7036EB49E20}" type="presParOf" srcId="{CA01F77E-6781-4A70-A613-B8DAA6231633}" destId="{1B46D8E8-0879-44D0-9A13-B35E651B4EEE}" srcOrd="12" destOrd="0" presId="urn:microsoft.com/office/officeart/2005/8/layout/target3"/>
    <dgm:cxn modelId="{20AF5760-35B7-4913-A011-2BAE16A2C280}" type="presParOf" srcId="{CA01F77E-6781-4A70-A613-B8DAA6231633}" destId="{8083601E-791E-48B4-BABD-4B75B4118902}" srcOrd="13" destOrd="0" presId="urn:microsoft.com/office/officeart/2005/8/layout/target3"/>
    <dgm:cxn modelId="{F833A0EE-8113-4899-9EE2-B883B69AFB9B}" type="presParOf" srcId="{CA01F77E-6781-4A70-A613-B8DAA6231633}" destId="{98358C52-60AF-4294-B17F-4CCFFCB364C9}" srcOrd="14" destOrd="0" presId="urn:microsoft.com/office/officeart/2005/8/layout/target3"/>
    <dgm:cxn modelId="{BB0E8E9E-E4E8-4F7A-A5B7-978400F56B12}" type="presParOf" srcId="{CA01F77E-6781-4A70-A613-B8DAA6231633}" destId="{6C6020D1-0333-40D4-B914-D17B1899B4EF}" srcOrd="15" destOrd="0" presId="urn:microsoft.com/office/officeart/2005/8/layout/target3"/>
    <dgm:cxn modelId="{796332EA-C4B2-4EC5-81CB-85610A69DD98}" type="presParOf" srcId="{CA01F77E-6781-4A70-A613-B8DAA6231633}" destId="{7F1193BA-C850-4141-928C-E3ECD52AA9B5}" srcOrd="16" destOrd="0" presId="urn:microsoft.com/office/officeart/2005/8/layout/target3"/>
    <dgm:cxn modelId="{2B1AF20B-0FE1-4735-A7DD-532A1259D05C}" type="presParOf" srcId="{CA01F77E-6781-4A70-A613-B8DAA6231633}" destId="{657C7C1E-B1D1-497F-8C3D-4388DD37DBAD}" srcOrd="17" destOrd="0" presId="urn:microsoft.com/office/officeart/2005/8/layout/target3"/>
    <dgm:cxn modelId="{98C47851-95BB-44D7-960A-EF8B308CB5A1}" type="presParOf" srcId="{CA01F77E-6781-4A70-A613-B8DAA6231633}" destId="{A33E166D-22B1-4762-9EF6-EA4E63F34C1F}" srcOrd="18" destOrd="0" presId="urn:microsoft.com/office/officeart/2005/8/layout/target3"/>
    <dgm:cxn modelId="{853A4B76-8BA1-45F3-846A-A57B33970E59}" type="presParOf" srcId="{CA01F77E-6781-4A70-A613-B8DAA6231633}" destId="{6696B215-8C32-45F0-8A4A-F0EF356C2F3C}" srcOrd="19" destOrd="0" presId="urn:microsoft.com/office/officeart/2005/8/layout/target3"/>
    <dgm:cxn modelId="{DE81F66A-B9FC-4C41-95BE-1B72CCCA72B3}" type="presParOf" srcId="{CA01F77E-6781-4A70-A613-B8DAA6231633}" destId="{0763B1F1-BA31-4A3D-9ADE-F71986CB130F}" srcOrd="20" destOrd="0" presId="urn:microsoft.com/office/officeart/2005/8/layout/target3"/>
    <dgm:cxn modelId="{554AC67D-B2AB-4A25-8259-3C332C226BF5}" type="presParOf" srcId="{CA01F77E-6781-4A70-A613-B8DAA6231633}" destId="{4AFB1F3F-BA42-4C18-8BD7-5AFBE88D65CB}" srcOrd="21" destOrd="0" presId="urn:microsoft.com/office/officeart/2005/8/layout/target3"/>
    <dgm:cxn modelId="{35A4B998-4970-4C26-86AC-A3F7DE9EFBA8}" type="presParOf" srcId="{CA01F77E-6781-4A70-A613-B8DAA6231633}" destId="{02D978A0-1D2B-4A82-BA55-5D6910490BA7}" srcOrd="22" destOrd="0" presId="urn:microsoft.com/office/officeart/2005/8/layout/target3"/>
    <dgm:cxn modelId="{9A1D2192-7067-4BEF-9F18-DF7C9A9662AA}" type="presParOf" srcId="{CA01F77E-6781-4A70-A613-B8DAA6231633}" destId="{54E51DFE-565D-47E4-8170-438B3201F56C}" srcOrd="23" destOrd="0" presId="urn:microsoft.com/office/officeart/2005/8/layout/target3"/>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DE7494D-ABBC-46AE-88EA-E1F900E372C9}">
      <dsp:nvSpPr>
        <dsp:cNvPr id="0" name=""/>
        <dsp:cNvSpPr/>
      </dsp:nvSpPr>
      <dsp:spPr>
        <a:xfrm>
          <a:off x="34" y="152400"/>
          <a:ext cx="3275855" cy="1310342"/>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4480" tIns="162560" rIns="284480" bIns="162560" numCol="1" spcCol="1270" anchor="ctr" anchorCtr="0">
          <a:noAutofit/>
        </a:bodyPr>
        <a:lstStyle/>
        <a:p>
          <a:pPr lvl="0" algn="ctr" defTabSz="1778000">
            <a:lnSpc>
              <a:spcPct val="90000"/>
            </a:lnSpc>
            <a:spcBef>
              <a:spcPct val="0"/>
            </a:spcBef>
            <a:spcAft>
              <a:spcPct val="35000"/>
            </a:spcAft>
          </a:pPr>
          <a:r>
            <a:rPr lang="en-US" sz="4000" kern="1200" dirty="0" smtClean="0"/>
            <a:t>Proposed</a:t>
          </a:r>
          <a:endParaRPr lang="en-US" sz="4000" kern="1200" dirty="0"/>
        </a:p>
      </dsp:txBody>
      <dsp:txXfrm>
        <a:off x="34" y="152400"/>
        <a:ext cx="3275855" cy="1310342"/>
      </dsp:txXfrm>
    </dsp:sp>
    <dsp:sp modelId="{A34032C7-96A3-4EE1-9F3E-0F70B753726F}">
      <dsp:nvSpPr>
        <dsp:cNvPr id="0" name=""/>
        <dsp:cNvSpPr/>
      </dsp:nvSpPr>
      <dsp:spPr>
        <a:xfrm>
          <a:off x="34" y="1447794"/>
          <a:ext cx="3275855" cy="285480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7348" tIns="117348" rIns="156464" bIns="176022" numCol="1" spcCol="1270" anchor="t" anchorCtr="0">
          <a:noAutofit/>
        </a:bodyPr>
        <a:lstStyle/>
        <a:p>
          <a:pPr marL="228600" lvl="1" indent="-228600" algn="l" defTabSz="977900">
            <a:lnSpc>
              <a:spcPct val="90000"/>
            </a:lnSpc>
            <a:spcBef>
              <a:spcPct val="0"/>
            </a:spcBef>
            <a:spcAft>
              <a:spcPct val="15000"/>
            </a:spcAft>
            <a:buChar char="••"/>
          </a:pPr>
          <a:r>
            <a:rPr lang="en-US" sz="2200" kern="1200" dirty="0" smtClean="0"/>
            <a:t>Planned or budgeted</a:t>
          </a:r>
          <a:endParaRPr lang="en-US" sz="2200" kern="1200" dirty="0"/>
        </a:p>
        <a:p>
          <a:pPr marL="228600" lvl="1" indent="-228600" algn="l" defTabSz="977900">
            <a:lnSpc>
              <a:spcPct val="90000"/>
            </a:lnSpc>
            <a:spcBef>
              <a:spcPct val="0"/>
            </a:spcBef>
            <a:spcAft>
              <a:spcPct val="15000"/>
            </a:spcAft>
            <a:buChar char="••"/>
          </a:pPr>
          <a:r>
            <a:rPr lang="en-US" sz="2200" kern="1200" dirty="0" smtClean="0"/>
            <a:t>Determined prior to work</a:t>
          </a:r>
          <a:endParaRPr lang="en-US" sz="2200" kern="1200" dirty="0"/>
        </a:p>
        <a:p>
          <a:pPr marL="228600" lvl="1" indent="-228600" algn="l" defTabSz="977900">
            <a:lnSpc>
              <a:spcPct val="90000"/>
            </a:lnSpc>
            <a:spcBef>
              <a:spcPct val="0"/>
            </a:spcBef>
            <a:spcAft>
              <a:spcPct val="15000"/>
            </a:spcAft>
            <a:buChar char="••"/>
          </a:pPr>
          <a:r>
            <a:rPr lang="en-US" sz="2200" kern="1200" dirty="0" smtClean="0"/>
            <a:t>A commitment/ promise</a:t>
          </a:r>
          <a:endParaRPr lang="en-US" sz="2200" kern="1200" dirty="0"/>
        </a:p>
        <a:p>
          <a:pPr marL="228600" lvl="1" indent="-228600" algn="l" defTabSz="977900">
            <a:lnSpc>
              <a:spcPct val="90000"/>
            </a:lnSpc>
            <a:spcBef>
              <a:spcPct val="0"/>
            </a:spcBef>
            <a:spcAft>
              <a:spcPct val="15000"/>
            </a:spcAft>
            <a:buChar char="••"/>
          </a:pPr>
          <a:r>
            <a:rPr lang="en-US" sz="2200" kern="1200" dirty="0" smtClean="0"/>
            <a:t>Recorded in PS </a:t>
          </a:r>
          <a:r>
            <a:rPr lang="en-US" sz="2200" kern="1200" dirty="0" smtClean="0"/>
            <a:t>Grants Project team</a:t>
          </a:r>
          <a:endParaRPr lang="en-US" sz="2200" kern="1200" dirty="0"/>
        </a:p>
      </dsp:txBody>
      <dsp:txXfrm>
        <a:off x="34" y="1447794"/>
        <a:ext cx="3275855" cy="2854800"/>
      </dsp:txXfrm>
    </dsp:sp>
    <dsp:sp modelId="{E871ED0A-2E51-4143-8539-06B793CC62FA}">
      <dsp:nvSpPr>
        <dsp:cNvPr id="0" name=""/>
        <dsp:cNvSpPr/>
      </dsp:nvSpPr>
      <dsp:spPr>
        <a:xfrm>
          <a:off x="3734542" y="137462"/>
          <a:ext cx="3275855" cy="1310342"/>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4480" tIns="162560" rIns="284480" bIns="162560" numCol="1" spcCol="1270" anchor="ctr" anchorCtr="0">
          <a:noAutofit/>
        </a:bodyPr>
        <a:lstStyle/>
        <a:p>
          <a:pPr lvl="0" algn="ctr" defTabSz="1778000">
            <a:lnSpc>
              <a:spcPct val="90000"/>
            </a:lnSpc>
            <a:spcBef>
              <a:spcPct val="0"/>
            </a:spcBef>
            <a:spcAft>
              <a:spcPct val="35000"/>
            </a:spcAft>
          </a:pPr>
          <a:r>
            <a:rPr lang="en-US" sz="4000" kern="1200" dirty="0" smtClean="0"/>
            <a:t>Actual</a:t>
          </a:r>
          <a:endParaRPr lang="en-US" sz="4000" kern="1200" dirty="0"/>
        </a:p>
      </dsp:txBody>
      <dsp:txXfrm>
        <a:off x="3734542" y="137462"/>
        <a:ext cx="3275855" cy="1310342"/>
      </dsp:txXfrm>
    </dsp:sp>
    <dsp:sp modelId="{A6A3E049-C276-492F-965A-A4075FBA797D}">
      <dsp:nvSpPr>
        <dsp:cNvPr id="0" name=""/>
        <dsp:cNvSpPr/>
      </dsp:nvSpPr>
      <dsp:spPr>
        <a:xfrm>
          <a:off x="3734509" y="1447794"/>
          <a:ext cx="3275855" cy="285480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7348" tIns="117348" rIns="156464" bIns="176022" numCol="1" spcCol="1270" anchor="t" anchorCtr="0">
          <a:noAutofit/>
        </a:bodyPr>
        <a:lstStyle/>
        <a:p>
          <a:pPr marL="228600" lvl="1" indent="-228600" algn="l" defTabSz="977900">
            <a:lnSpc>
              <a:spcPct val="90000"/>
            </a:lnSpc>
            <a:spcBef>
              <a:spcPct val="0"/>
            </a:spcBef>
            <a:spcAft>
              <a:spcPct val="15000"/>
            </a:spcAft>
            <a:buChar char="••"/>
          </a:pPr>
          <a:r>
            <a:rPr lang="en-US" sz="2200" kern="1200" dirty="0" smtClean="0"/>
            <a:t>Performed &amp; reported</a:t>
          </a:r>
          <a:endParaRPr lang="en-US" sz="2200" kern="1200" dirty="0"/>
        </a:p>
        <a:p>
          <a:pPr marL="228600" lvl="1" indent="-228600" algn="l" defTabSz="977900">
            <a:lnSpc>
              <a:spcPct val="90000"/>
            </a:lnSpc>
            <a:spcBef>
              <a:spcPct val="0"/>
            </a:spcBef>
            <a:spcAft>
              <a:spcPct val="15000"/>
            </a:spcAft>
            <a:buChar char="••"/>
          </a:pPr>
          <a:r>
            <a:rPr lang="en-US" sz="2200" kern="1200" dirty="0" smtClean="0"/>
            <a:t>Determined after work is done</a:t>
          </a:r>
          <a:endParaRPr lang="en-US" sz="2200" kern="1200" dirty="0"/>
        </a:p>
        <a:p>
          <a:pPr marL="228600" lvl="1" indent="-228600" algn="l" defTabSz="977900">
            <a:lnSpc>
              <a:spcPct val="90000"/>
            </a:lnSpc>
            <a:spcBef>
              <a:spcPct val="0"/>
            </a:spcBef>
            <a:spcAft>
              <a:spcPct val="15000"/>
            </a:spcAft>
            <a:buChar char="••"/>
          </a:pPr>
          <a:r>
            <a:rPr lang="en-US" sz="2200" kern="1200" dirty="0" smtClean="0"/>
            <a:t>A fulfillment</a:t>
          </a:r>
          <a:endParaRPr lang="en-US" sz="2200" kern="1200" dirty="0"/>
        </a:p>
        <a:p>
          <a:pPr marL="228600" lvl="1" indent="-228600" algn="l" defTabSz="977900">
            <a:lnSpc>
              <a:spcPct val="90000"/>
            </a:lnSpc>
            <a:spcBef>
              <a:spcPct val="0"/>
            </a:spcBef>
            <a:spcAft>
              <a:spcPct val="15000"/>
            </a:spcAft>
            <a:buChar char="••"/>
          </a:pPr>
          <a:r>
            <a:rPr lang="en-US" sz="2200" kern="1200" dirty="0" smtClean="0"/>
            <a:t>Recorded in PS Financials</a:t>
          </a:r>
          <a:endParaRPr lang="en-US" sz="2200" kern="1200" dirty="0"/>
        </a:p>
      </dsp:txBody>
      <dsp:txXfrm>
        <a:off x="3734509" y="1447794"/>
        <a:ext cx="3275855" cy="28548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EE4D62-0BDB-4924-A280-645CF9AC3687}">
      <dsp:nvSpPr>
        <dsp:cNvPr id="0" name=""/>
        <dsp:cNvSpPr/>
      </dsp:nvSpPr>
      <dsp:spPr>
        <a:xfrm rot="5400000">
          <a:off x="-89298" y="89882"/>
          <a:ext cx="595325" cy="416728"/>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n-US" sz="1100" kern="1200" dirty="0" smtClean="0"/>
            <a:t>Q</a:t>
          </a:r>
          <a:endParaRPr lang="en-US" sz="1100" kern="1200" dirty="0"/>
        </a:p>
      </dsp:txBody>
      <dsp:txXfrm rot="-5400000">
        <a:off x="1" y="208947"/>
        <a:ext cx="416728" cy="178597"/>
      </dsp:txXfrm>
    </dsp:sp>
    <dsp:sp modelId="{B6E41806-7F48-4B10-B530-F2CFE01C7CD5}">
      <dsp:nvSpPr>
        <dsp:cNvPr id="0" name=""/>
        <dsp:cNvSpPr/>
      </dsp:nvSpPr>
      <dsp:spPr>
        <a:xfrm rot="5400000">
          <a:off x="2986683" y="-2569371"/>
          <a:ext cx="386961" cy="5526871"/>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0688" tIns="15240" rIns="15240" bIns="15240" numCol="1" spcCol="1270" anchor="ctr" anchorCtr="0">
          <a:noAutofit/>
        </a:bodyPr>
        <a:lstStyle/>
        <a:p>
          <a:pPr marL="228600" lvl="1" indent="-228600" algn="l" defTabSz="1066800">
            <a:lnSpc>
              <a:spcPct val="90000"/>
            </a:lnSpc>
            <a:spcBef>
              <a:spcPct val="0"/>
            </a:spcBef>
            <a:spcAft>
              <a:spcPct val="15000"/>
            </a:spcAft>
            <a:buChar char="••"/>
          </a:pPr>
          <a:r>
            <a:rPr lang="en-US" sz="2400" kern="1200" dirty="0" smtClean="0"/>
            <a:t>Report doesn’t reflect actual effort?</a:t>
          </a:r>
          <a:endParaRPr lang="en-US" sz="2400" kern="1200" dirty="0"/>
        </a:p>
      </dsp:txBody>
      <dsp:txXfrm rot="-5400000">
        <a:off x="416728" y="19474"/>
        <a:ext cx="5507981" cy="349181"/>
      </dsp:txXfrm>
    </dsp:sp>
    <dsp:sp modelId="{CC6E2C28-E69F-4E18-8A88-7F9654CD4818}">
      <dsp:nvSpPr>
        <dsp:cNvPr id="0" name=""/>
        <dsp:cNvSpPr/>
      </dsp:nvSpPr>
      <dsp:spPr>
        <a:xfrm rot="5400000">
          <a:off x="-89298" y="560189"/>
          <a:ext cx="595325" cy="416728"/>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n-US" sz="1100" kern="1200" dirty="0" smtClean="0"/>
            <a:t>A</a:t>
          </a:r>
          <a:endParaRPr lang="en-US" sz="1100" kern="1200" dirty="0"/>
        </a:p>
      </dsp:txBody>
      <dsp:txXfrm rot="-5400000">
        <a:off x="1" y="679254"/>
        <a:ext cx="416728" cy="178597"/>
      </dsp:txXfrm>
    </dsp:sp>
    <dsp:sp modelId="{98F4407B-0E8D-40E9-B367-B258FCBA800C}">
      <dsp:nvSpPr>
        <dsp:cNvPr id="0" name=""/>
        <dsp:cNvSpPr/>
      </dsp:nvSpPr>
      <dsp:spPr>
        <a:xfrm rot="5400000">
          <a:off x="2986683" y="-2099064"/>
          <a:ext cx="386961" cy="5526871"/>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0688" tIns="15240" rIns="15240" bIns="15240" numCol="1" spcCol="1270" anchor="ctr" anchorCtr="0">
          <a:noAutofit/>
        </a:bodyPr>
        <a:lstStyle/>
        <a:p>
          <a:pPr marL="228600" lvl="1" indent="-228600" algn="l" defTabSz="1066800">
            <a:lnSpc>
              <a:spcPct val="90000"/>
            </a:lnSpc>
            <a:spcBef>
              <a:spcPct val="0"/>
            </a:spcBef>
            <a:spcAft>
              <a:spcPct val="15000"/>
            </a:spcAft>
            <a:buChar char="••"/>
          </a:pPr>
          <a:r>
            <a:rPr lang="en-US" sz="2400" kern="1200" dirty="0" smtClean="0"/>
            <a:t>Revise via JV if not within tolerance</a:t>
          </a:r>
          <a:endParaRPr lang="en-US" sz="2400" kern="1200" dirty="0"/>
        </a:p>
      </dsp:txBody>
      <dsp:txXfrm rot="-5400000">
        <a:off x="416728" y="489781"/>
        <a:ext cx="5507981" cy="34918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EE4D62-0BDB-4924-A280-645CF9AC3687}">
      <dsp:nvSpPr>
        <dsp:cNvPr id="0" name=""/>
        <dsp:cNvSpPr/>
      </dsp:nvSpPr>
      <dsp:spPr>
        <a:xfrm rot="5400000">
          <a:off x="-89298" y="89882"/>
          <a:ext cx="595325" cy="416728"/>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n-US" sz="1100" kern="1200" dirty="0" smtClean="0"/>
            <a:t>Q</a:t>
          </a:r>
          <a:endParaRPr lang="en-US" sz="1100" kern="1200" dirty="0"/>
        </a:p>
      </dsp:txBody>
      <dsp:txXfrm rot="-5400000">
        <a:off x="1" y="208947"/>
        <a:ext cx="416728" cy="178597"/>
      </dsp:txXfrm>
    </dsp:sp>
    <dsp:sp modelId="{B6E41806-7F48-4B10-B530-F2CFE01C7CD5}">
      <dsp:nvSpPr>
        <dsp:cNvPr id="0" name=""/>
        <dsp:cNvSpPr/>
      </dsp:nvSpPr>
      <dsp:spPr>
        <a:xfrm rot="5400000">
          <a:off x="2971443" y="-2554131"/>
          <a:ext cx="386961" cy="5496391"/>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0688" tIns="15240" rIns="15240" bIns="15240" numCol="1" spcCol="1270" anchor="ctr" anchorCtr="0">
          <a:noAutofit/>
        </a:bodyPr>
        <a:lstStyle/>
        <a:p>
          <a:pPr marL="228600" lvl="1" indent="-228600" algn="l" defTabSz="1066800">
            <a:lnSpc>
              <a:spcPct val="90000"/>
            </a:lnSpc>
            <a:spcBef>
              <a:spcPct val="0"/>
            </a:spcBef>
            <a:spcAft>
              <a:spcPct val="15000"/>
            </a:spcAft>
            <a:buChar char="••"/>
          </a:pPr>
          <a:r>
            <a:rPr lang="en-US" sz="2400" kern="1200" dirty="0" smtClean="0"/>
            <a:t>Did scope of work change?</a:t>
          </a:r>
          <a:endParaRPr lang="en-US" sz="2400" kern="1200" dirty="0"/>
        </a:p>
      </dsp:txBody>
      <dsp:txXfrm rot="-5400000">
        <a:off x="416728" y="19474"/>
        <a:ext cx="5477501" cy="349181"/>
      </dsp:txXfrm>
    </dsp:sp>
    <dsp:sp modelId="{CC6E2C28-E69F-4E18-8A88-7F9654CD4818}">
      <dsp:nvSpPr>
        <dsp:cNvPr id="0" name=""/>
        <dsp:cNvSpPr/>
      </dsp:nvSpPr>
      <dsp:spPr>
        <a:xfrm rot="5400000">
          <a:off x="-89298" y="560189"/>
          <a:ext cx="595325" cy="416728"/>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n-US" sz="1100" kern="1200" dirty="0" smtClean="0"/>
            <a:t>A</a:t>
          </a:r>
          <a:endParaRPr lang="en-US" sz="1100" kern="1200" dirty="0"/>
        </a:p>
      </dsp:txBody>
      <dsp:txXfrm rot="-5400000">
        <a:off x="1" y="679254"/>
        <a:ext cx="416728" cy="178597"/>
      </dsp:txXfrm>
    </dsp:sp>
    <dsp:sp modelId="{98F4407B-0E8D-40E9-B367-B258FCBA800C}">
      <dsp:nvSpPr>
        <dsp:cNvPr id="0" name=""/>
        <dsp:cNvSpPr/>
      </dsp:nvSpPr>
      <dsp:spPr>
        <a:xfrm rot="5400000">
          <a:off x="2971443" y="-2083824"/>
          <a:ext cx="386961" cy="5496391"/>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0688" tIns="15240" rIns="15240" bIns="15240" numCol="1" spcCol="1270" anchor="ctr" anchorCtr="0">
          <a:noAutofit/>
        </a:bodyPr>
        <a:lstStyle/>
        <a:p>
          <a:pPr marL="228600" lvl="1" indent="-228600" algn="l" defTabSz="1066800">
            <a:lnSpc>
              <a:spcPct val="90000"/>
            </a:lnSpc>
            <a:spcBef>
              <a:spcPct val="0"/>
            </a:spcBef>
            <a:spcAft>
              <a:spcPct val="15000"/>
            </a:spcAft>
            <a:buChar char="••"/>
          </a:pPr>
          <a:r>
            <a:rPr lang="en-US" sz="2400" kern="1200" dirty="0" smtClean="0"/>
            <a:t>Obtain sponsor’s approval</a:t>
          </a:r>
          <a:endParaRPr lang="en-US" sz="2400" kern="1200" dirty="0"/>
        </a:p>
      </dsp:txBody>
      <dsp:txXfrm rot="-5400000">
        <a:off x="416728" y="489781"/>
        <a:ext cx="5477501" cy="34918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EE4D62-0BDB-4924-A280-645CF9AC3687}">
      <dsp:nvSpPr>
        <dsp:cNvPr id="0" name=""/>
        <dsp:cNvSpPr/>
      </dsp:nvSpPr>
      <dsp:spPr>
        <a:xfrm rot="5400000">
          <a:off x="-95770" y="95837"/>
          <a:ext cx="638472" cy="446930"/>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sz="1200" kern="1200" dirty="0" smtClean="0"/>
            <a:t>Q</a:t>
          </a:r>
          <a:endParaRPr lang="en-US" sz="1200" kern="1200" dirty="0"/>
        </a:p>
      </dsp:txBody>
      <dsp:txXfrm rot="-5400000">
        <a:off x="1" y="223531"/>
        <a:ext cx="446930" cy="191542"/>
      </dsp:txXfrm>
    </dsp:sp>
    <dsp:sp modelId="{B6E41806-7F48-4B10-B530-F2CFE01C7CD5}">
      <dsp:nvSpPr>
        <dsp:cNvPr id="0" name=""/>
        <dsp:cNvSpPr/>
      </dsp:nvSpPr>
      <dsp:spPr>
        <a:xfrm rot="5400000">
          <a:off x="3010621" y="-2563623"/>
          <a:ext cx="415007" cy="5542389"/>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0688" tIns="15240" rIns="15240" bIns="15240" numCol="1" spcCol="1270" anchor="ctr" anchorCtr="0">
          <a:noAutofit/>
        </a:bodyPr>
        <a:lstStyle/>
        <a:p>
          <a:pPr marL="228600" lvl="1" indent="-228600" algn="l" defTabSz="1066800">
            <a:lnSpc>
              <a:spcPct val="90000"/>
            </a:lnSpc>
            <a:spcBef>
              <a:spcPct val="0"/>
            </a:spcBef>
            <a:spcAft>
              <a:spcPct val="15000"/>
            </a:spcAft>
            <a:buChar char="••"/>
          </a:pPr>
          <a:r>
            <a:rPr lang="en-US" sz="2400" kern="1200" dirty="0" smtClean="0"/>
            <a:t>Is an internal rebudget appropriate?</a:t>
          </a:r>
          <a:endParaRPr lang="en-US" sz="2400" kern="1200" dirty="0"/>
        </a:p>
      </dsp:txBody>
      <dsp:txXfrm rot="-5400000">
        <a:off x="446931" y="20326"/>
        <a:ext cx="5522130" cy="374489"/>
      </dsp:txXfrm>
    </dsp:sp>
    <dsp:sp modelId="{CC6E2C28-E69F-4E18-8A88-7F9654CD4818}">
      <dsp:nvSpPr>
        <dsp:cNvPr id="0" name=""/>
        <dsp:cNvSpPr/>
      </dsp:nvSpPr>
      <dsp:spPr>
        <a:xfrm rot="5400000">
          <a:off x="-95770" y="600231"/>
          <a:ext cx="638472" cy="446930"/>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sz="1200" kern="1200" dirty="0" smtClean="0"/>
            <a:t>A</a:t>
          </a:r>
          <a:endParaRPr lang="en-US" sz="1200" kern="1200" dirty="0"/>
        </a:p>
      </dsp:txBody>
      <dsp:txXfrm rot="-5400000">
        <a:off x="1" y="727925"/>
        <a:ext cx="446930" cy="191542"/>
      </dsp:txXfrm>
    </dsp:sp>
    <dsp:sp modelId="{98F4407B-0E8D-40E9-B367-B258FCBA800C}">
      <dsp:nvSpPr>
        <dsp:cNvPr id="0" name=""/>
        <dsp:cNvSpPr/>
      </dsp:nvSpPr>
      <dsp:spPr>
        <a:xfrm rot="5400000">
          <a:off x="3010621" y="-2059230"/>
          <a:ext cx="415007" cy="5542389"/>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0688" tIns="15240" rIns="15240" bIns="15240" numCol="1" spcCol="1270" anchor="ctr" anchorCtr="0">
          <a:noAutofit/>
        </a:bodyPr>
        <a:lstStyle/>
        <a:p>
          <a:pPr marL="228600" lvl="1" indent="-228600" algn="l" defTabSz="1066800">
            <a:lnSpc>
              <a:spcPct val="90000"/>
            </a:lnSpc>
            <a:spcBef>
              <a:spcPct val="0"/>
            </a:spcBef>
            <a:spcAft>
              <a:spcPct val="15000"/>
            </a:spcAft>
            <a:buChar char="••"/>
          </a:pPr>
          <a:r>
            <a:rPr lang="en-US" sz="2400" kern="1200" dirty="0" smtClean="0"/>
            <a:t>Contact C&amp;G Specialist</a:t>
          </a:r>
          <a:endParaRPr lang="en-US" sz="2400" kern="1200" dirty="0"/>
        </a:p>
      </dsp:txBody>
      <dsp:txXfrm rot="-5400000">
        <a:off x="446931" y="524719"/>
        <a:ext cx="5522130" cy="37448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3356AC8-F4AE-4E06-891B-ED681BACDD0F}">
      <dsp:nvSpPr>
        <dsp:cNvPr id="0" name=""/>
        <dsp:cNvSpPr/>
      </dsp:nvSpPr>
      <dsp:spPr>
        <a:xfrm>
          <a:off x="0" y="0"/>
          <a:ext cx="1143000" cy="1143000"/>
        </a:xfrm>
        <a:prstGeom prst="pie">
          <a:avLst>
            <a:gd name="adj1" fmla="val 5400000"/>
            <a:gd name="adj2" fmla="val 162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E413782-842D-436D-A2A2-DEFF21DA76D9}">
      <dsp:nvSpPr>
        <dsp:cNvPr id="0" name=""/>
        <dsp:cNvSpPr/>
      </dsp:nvSpPr>
      <dsp:spPr>
        <a:xfrm>
          <a:off x="571500" y="0"/>
          <a:ext cx="7658100" cy="11430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8120" tIns="198120" rIns="198120" bIns="198120" numCol="1" spcCol="1270" anchor="ctr" anchorCtr="0">
          <a:noAutofit/>
        </a:bodyPr>
        <a:lstStyle/>
        <a:p>
          <a:pPr lvl="0" algn="ctr" defTabSz="2311400" rtl="0">
            <a:lnSpc>
              <a:spcPct val="90000"/>
            </a:lnSpc>
            <a:spcBef>
              <a:spcPct val="0"/>
            </a:spcBef>
            <a:spcAft>
              <a:spcPct val="35000"/>
            </a:spcAft>
          </a:pPr>
          <a:r>
            <a:rPr lang="en-US" sz="5200" kern="1200" dirty="0" smtClean="0"/>
            <a:t>Other Considerations</a:t>
          </a:r>
          <a:endParaRPr lang="en-US" sz="5200" kern="1200" dirty="0"/>
        </a:p>
      </dsp:txBody>
      <dsp:txXfrm>
        <a:off x="571500" y="0"/>
        <a:ext cx="7658100" cy="114300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D3D2A69-9414-426F-B24F-1CAAD6376544}">
      <dsp:nvSpPr>
        <dsp:cNvPr id="0" name=""/>
        <dsp:cNvSpPr/>
      </dsp:nvSpPr>
      <dsp:spPr>
        <a:xfrm>
          <a:off x="0" y="0"/>
          <a:ext cx="3535363" cy="3535363"/>
        </a:xfrm>
        <a:prstGeom prst="pie">
          <a:avLst>
            <a:gd name="adj1" fmla="val 5400000"/>
            <a:gd name="adj2" fmla="val 16200000"/>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72D9A001-EA32-4C13-9AB8-79560F97145B}">
      <dsp:nvSpPr>
        <dsp:cNvPr id="0" name=""/>
        <dsp:cNvSpPr/>
      </dsp:nvSpPr>
      <dsp:spPr>
        <a:xfrm>
          <a:off x="1767681" y="0"/>
          <a:ext cx="6461918" cy="3535363"/>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lvl="0" algn="ctr" defTabSz="844550" rtl="0">
            <a:lnSpc>
              <a:spcPct val="90000"/>
            </a:lnSpc>
            <a:spcBef>
              <a:spcPct val="0"/>
            </a:spcBef>
            <a:spcAft>
              <a:spcPct val="35000"/>
            </a:spcAft>
          </a:pPr>
          <a:r>
            <a:rPr lang="en-US" sz="1900" kern="1200" dirty="0" smtClean="0"/>
            <a:t>Flexibility between external/departmental research</a:t>
          </a:r>
          <a:endParaRPr lang="en-US" sz="1900" kern="1200" dirty="0"/>
        </a:p>
      </dsp:txBody>
      <dsp:txXfrm>
        <a:off x="1767681" y="0"/>
        <a:ext cx="6461918" cy="441921"/>
      </dsp:txXfrm>
    </dsp:sp>
    <dsp:sp modelId="{CC9F779C-84C9-4DE7-A1D2-8BE4786204CB}">
      <dsp:nvSpPr>
        <dsp:cNvPr id="0" name=""/>
        <dsp:cNvSpPr/>
      </dsp:nvSpPr>
      <dsp:spPr>
        <a:xfrm>
          <a:off x="309344" y="441921"/>
          <a:ext cx="2916673" cy="2916673"/>
        </a:xfrm>
        <a:prstGeom prst="pie">
          <a:avLst>
            <a:gd name="adj1" fmla="val 5400000"/>
            <a:gd name="adj2" fmla="val 16200000"/>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D74DE8AA-399A-48F2-9866-8CF266C78542}">
      <dsp:nvSpPr>
        <dsp:cNvPr id="0" name=""/>
        <dsp:cNvSpPr/>
      </dsp:nvSpPr>
      <dsp:spPr>
        <a:xfrm>
          <a:off x="1767681" y="441921"/>
          <a:ext cx="6461918" cy="2916673"/>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lvl="0" algn="ctr" defTabSz="844550" rtl="0">
            <a:lnSpc>
              <a:spcPct val="90000"/>
            </a:lnSpc>
            <a:spcBef>
              <a:spcPct val="0"/>
            </a:spcBef>
            <a:spcAft>
              <a:spcPct val="35000"/>
            </a:spcAft>
          </a:pPr>
          <a:r>
            <a:rPr lang="en-US" sz="1900" kern="1200" dirty="0" smtClean="0"/>
            <a:t>Direct/cost share of academic effort</a:t>
          </a:r>
          <a:endParaRPr lang="en-US" sz="1900" kern="1200" dirty="0"/>
        </a:p>
      </dsp:txBody>
      <dsp:txXfrm>
        <a:off x="1767681" y="441921"/>
        <a:ext cx="6461918" cy="441921"/>
      </dsp:txXfrm>
    </dsp:sp>
    <dsp:sp modelId="{30CB3847-E334-4F3F-89DC-98D7113337D6}">
      <dsp:nvSpPr>
        <dsp:cNvPr id="0" name=""/>
        <dsp:cNvSpPr/>
      </dsp:nvSpPr>
      <dsp:spPr>
        <a:xfrm>
          <a:off x="618689" y="883843"/>
          <a:ext cx="2297983" cy="2297983"/>
        </a:xfrm>
        <a:prstGeom prst="pie">
          <a:avLst>
            <a:gd name="adj1" fmla="val 5400000"/>
            <a:gd name="adj2" fmla="val 16200000"/>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F994B73C-2BA0-43BB-AF6B-3E3D4E50EE12}">
      <dsp:nvSpPr>
        <dsp:cNvPr id="0" name=""/>
        <dsp:cNvSpPr/>
      </dsp:nvSpPr>
      <dsp:spPr>
        <a:xfrm>
          <a:off x="1767681" y="883843"/>
          <a:ext cx="6461918" cy="2297983"/>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lvl="0" algn="ctr" defTabSz="844550" rtl="0">
            <a:lnSpc>
              <a:spcPct val="90000"/>
            </a:lnSpc>
            <a:spcBef>
              <a:spcPct val="0"/>
            </a:spcBef>
            <a:spcAft>
              <a:spcPct val="35000"/>
            </a:spcAft>
          </a:pPr>
          <a:r>
            <a:rPr lang="en-US" sz="1900" kern="1200" dirty="0" smtClean="0"/>
            <a:t>Course </a:t>
          </a:r>
          <a:r>
            <a:rPr lang="en-US" sz="1900" kern="1200" dirty="0" smtClean="0"/>
            <a:t>Buyout means workload change </a:t>
          </a:r>
          <a:endParaRPr lang="en-US" sz="1900" kern="1200" dirty="0"/>
        </a:p>
      </dsp:txBody>
      <dsp:txXfrm>
        <a:off x="1767681" y="883843"/>
        <a:ext cx="6461918" cy="441918"/>
      </dsp:txXfrm>
    </dsp:sp>
    <dsp:sp modelId="{DB871641-42A3-451D-A3A0-BEFBBFB918A0}">
      <dsp:nvSpPr>
        <dsp:cNvPr id="0" name=""/>
        <dsp:cNvSpPr/>
      </dsp:nvSpPr>
      <dsp:spPr>
        <a:xfrm>
          <a:off x="928032" y="1325761"/>
          <a:ext cx="1679297" cy="1679297"/>
        </a:xfrm>
        <a:prstGeom prst="pie">
          <a:avLst>
            <a:gd name="adj1" fmla="val 5400000"/>
            <a:gd name="adj2" fmla="val 16200000"/>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5C81A2F0-EFD4-4554-A258-79A34BD842F0}">
      <dsp:nvSpPr>
        <dsp:cNvPr id="0" name=""/>
        <dsp:cNvSpPr/>
      </dsp:nvSpPr>
      <dsp:spPr>
        <a:xfrm>
          <a:off x="1767681" y="1325761"/>
          <a:ext cx="6461918" cy="1679297"/>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lvl="0" algn="ctr" defTabSz="844550" rtl="0">
            <a:lnSpc>
              <a:spcPct val="90000"/>
            </a:lnSpc>
            <a:spcBef>
              <a:spcPct val="0"/>
            </a:spcBef>
            <a:spcAft>
              <a:spcPct val="35000"/>
            </a:spcAft>
          </a:pPr>
          <a:r>
            <a:rPr lang="en-US" sz="1900" kern="1200" dirty="0" smtClean="0"/>
            <a:t>Total </a:t>
          </a:r>
          <a:r>
            <a:rPr lang="en-US" sz="1900" kern="1200" dirty="0" smtClean="0"/>
            <a:t>pay cannot exceed amt. in offer letter</a:t>
          </a:r>
          <a:endParaRPr lang="en-US" sz="1900" kern="1200" dirty="0"/>
        </a:p>
      </dsp:txBody>
      <dsp:txXfrm>
        <a:off x="1767681" y="1325761"/>
        <a:ext cx="6461918" cy="441921"/>
      </dsp:txXfrm>
    </dsp:sp>
    <dsp:sp modelId="{8083601E-791E-48B4-BABD-4B75B4118902}">
      <dsp:nvSpPr>
        <dsp:cNvPr id="0" name=""/>
        <dsp:cNvSpPr/>
      </dsp:nvSpPr>
      <dsp:spPr>
        <a:xfrm>
          <a:off x="1237377" y="1767682"/>
          <a:ext cx="1060607" cy="1060607"/>
        </a:xfrm>
        <a:prstGeom prst="pie">
          <a:avLst>
            <a:gd name="adj1" fmla="val 5400000"/>
            <a:gd name="adj2" fmla="val 16200000"/>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98358C52-60AF-4294-B17F-4CCFFCB364C9}">
      <dsp:nvSpPr>
        <dsp:cNvPr id="0" name=""/>
        <dsp:cNvSpPr/>
      </dsp:nvSpPr>
      <dsp:spPr>
        <a:xfrm>
          <a:off x="1767681" y="1767682"/>
          <a:ext cx="6461918" cy="1060607"/>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lvl="0" algn="ctr" defTabSz="844550" rtl="0">
            <a:lnSpc>
              <a:spcPct val="90000"/>
            </a:lnSpc>
            <a:spcBef>
              <a:spcPct val="0"/>
            </a:spcBef>
            <a:spcAft>
              <a:spcPct val="35000"/>
            </a:spcAft>
          </a:pPr>
          <a:r>
            <a:rPr lang="en-US" sz="1900" kern="1200" dirty="0" smtClean="0"/>
            <a:t>Sabbatical – OSP reviews effort, 100% research workload </a:t>
          </a:r>
          <a:endParaRPr lang="en-US" sz="1900" kern="1200" dirty="0"/>
        </a:p>
      </dsp:txBody>
      <dsp:txXfrm>
        <a:off x="1767681" y="1767682"/>
        <a:ext cx="6461918" cy="441921"/>
      </dsp:txXfrm>
    </dsp:sp>
    <dsp:sp modelId="{7F1193BA-C850-4141-928C-E3ECD52AA9B5}">
      <dsp:nvSpPr>
        <dsp:cNvPr id="0" name=""/>
        <dsp:cNvSpPr/>
      </dsp:nvSpPr>
      <dsp:spPr>
        <a:xfrm>
          <a:off x="1546722" y="2209604"/>
          <a:ext cx="441918" cy="441918"/>
        </a:xfrm>
        <a:prstGeom prst="pie">
          <a:avLst>
            <a:gd name="adj1" fmla="val 5400000"/>
            <a:gd name="adj2" fmla="val 16200000"/>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657C7C1E-B1D1-497F-8C3D-4388DD37DBAD}">
      <dsp:nvSpPr>
        <dsp:cNvPr id="0" name=""/>
        <dsp:cNvSpPr/>
      </dsp:nvSpPr>
      <dsp:spPr>
        <a:xfrm>
          <a:off x="1767681" y="2209604"/>
          <a:ext cx="6461918" cy="441918"/>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lvl="0" algn="ctr" defTabSz="844550" rtl="0">
            <a:lnSpc>
              <a:spcPct val="90000"/>
            </a:lnSpc>
            <a:spcBef>
              <a:spcPct val="0"/>
            </a:spcBef>
            <a:spcAft>
              <a:spcPct val="35000"/>
            </a:spcAft>
          </a:pPr>
          <a:r>
            <a:rPr lang="en-US" sz="1900" kern="1200" dirty="0" smtClean="0"/>
            <a:t>No Cost </a:t>
          </a:r>
          <a:r>
            <a:rPr lang="en-US" sz="1900" kern="1200" dirty="0" smtClean="0"/>
            <a:t>Extensions – effort assumed not to change </a:t>
          </a:r>
          <a:endParaRPr lang="en-US" sz="1900" kern="1200" dirty="0"/>
        </a:p>
      </dsp:txBody>
      <dsp:txXfrm>
        <a:off x="1767681" y="2209604"/>
        <a:ext cx="6461918" cy="441918"/>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15A30DE-BAEC-47C9-9C45-83D66702B8B3}" type="datetimeFigureOut">
              <a:rPr lang="en-US" smtClean="0"/>
              <a:pPr/>
              <a:t>7/29/2011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800F8EE-A657-4F6D-8491-7FCFC7326238}" type="slidenum">
              <a:rPr lang="en-US" smtClean="0"/>
              <a:pPr/>
              <a:t>‹#›</a:t>
            </a:fld>
            <a:endParaRPr lang="en-US" dirty="0"/>
          </a:p>
        </p:txBody>
      </p:sp>
    </p:spTree>
    <p:extLst>
      <p:ext uri="{BB962C8B-B14F-4D97-AF65-F5344CB8AC3E}">
        <p14:creationId xmlns:p14="http://schemas.microsoft.com/office/powerpoint/2010/main" val="28983733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latin typeface="Helvetica Neue" pitchFamily="-107" charset="0"/>
                <a:ea typeface="Geneva" pitchFamily="-107" charset="0"/>
                <a:cs typeface="Geneva" pitchFamily="-107" charset="0"/>
              </a:rPr>
              <a:t>total pay cannot exceed what indicated in offer letter</a:t>
            </a:r>
            <a:endParaRPr lang="en-US" dirty="0" smtClean="0"/>
          </a:p>
          <a:p>
            <a:r>
              <a:rPr lang="en-US" dirty="0" smtClean="0"/>
              <a:t>Sabbatical </a:t>
            </a:r>
            <a:r>
              <a:rPr lang="en-US" dirty="0" smtClean="0">
                <a:latin typeface="Helvetica Neue" pitchFamily="-107" charset="0"/>
                <a:ea typeface="Geneva" pitchFamily="-107" charset="0"/>
                <a:cs typeface="Geneva" pitchFamily="-107" charset="0"/>
              </a:rPr>
              <a:t>OSP process/change of LAM</a:t>
            </a:r>
          </a:p>
          <a:p>
            <a:endParaRPr lang="en-US" dirty="0"/>
          </a:p>
        </p:txBody>
      </p:sp>
      <p:sp>
        <p:nvSpPr>
          <p:cNvPr id="4" name="Slide Number Placeholder 3"/>
          <p:cNvSpPr>
            <a:spLocks noGrp="1"/>
          </p:cNvSpPr>
          <p:nvPr>
            <p:ph type="sldNum" sz="quarter" idx="10"/>
          </p:nvPr>
        </p:nvSpPr>
        <p:spPr/>
        <p:txBody>
          <a:bodyPr/>
          <a:lstStyle/>
          <a:p>
            <a:pPr>
              <a:defRPr/>
            </a:pPr>
            <a:fld id="{DDEAF5EA-C05E-49DD-8FAE-EDBAA65F21B7}" type="slidenum">
              <a:rPr lang="en-US" smtClean="0"/>
              <a:pPr>
                <a:defRPr/>
              </a:pPr>
              <a:t>15</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800F8EE-A657-4F6D-8491-7FCFC7326238}" type="slidenum">
              <a:rPr lang="en-US" smtClean="0"/>
              <a:pPr/>
              <a:t>23</a:t>
            </a:fld>
            <a:endParaRPr lang="en-US" dirty="0"/>
          </a:p>
        </p:txBody>
      </p:sp>
    </p:spTree>
    <p:extLst>
      <p:ext uri="{BB962C8B-B14F-4D97-AF65-F5344CB8AC3E}">
        <p14:creationId xmlns:p14="http://schemas.microsoft.com/office/powerpoint/2010/main" val="491920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pic>
        <p:nvPicPr>
          <p:cNvPr id="4" name="Picture 6" descr="research.png"/>
          <p:cNvPicPr>
            <a:picLocks noChangeAspect="1"/>
          </p:cNvPicPr>
          <p:nvPr/>
        </p:nvPicPr>
        <p:blipFill>
          <a:blip r:embed="rId3" cstate="print"/>
          <a:srcRect/>
          <a:stretch>
            <a:fillRect/>
          </a:stretch>
        </p:blipFill>
        <p:spPr bwMode="auto">
          <a:xfrm>
            <a:off x="3543300" y="6292850"/>
            <a:ext cx="2095500" cy="565150"/>
          </a:xfrm>
          <a:prstGeom prst="rect">
            <a:avLst/>
          </a:prstGeom>
          <a:noFill/>
          <a:ln w="9525">
            <a:noFill/>
            <a:miter lim="800000"/>
            <a:headEnd/>
            <a:tailEnd/>
          </a:ln>
        </p:spPr>
      </p:pic>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4" name="Content Placeholder 6" descr="research-white.png"/>
          <p:cNvPicPr>
            <a:picLocks noChangeAspect="1"/>
          </p:cNvPicPr>
          <p:nvPr/>
        </p:nvPicPr>
        <p:blipFill>
          <a:blip r:embed="rId2" cstate="print"/>
          <a:srcRect t="-29555" b="-29555"/>
          <a:stretch>
            <a:fillRect/>
          </a:stretch>
        </p:blipFill>
        <p:spPr bwMode="auto">
          <a:xfrm>
            <a:off x="7467600" y="98425"/>
            <a:ext cx="1447800" cy="622300"/>
          </a:xfrm>
          <a:prstGeom prst="rect">
            <a:avLst/>
          </a:prstGeom>
          <a:noFill/>
          <a:ln w="9525">
            <a:noFill/>
            <a:miter lim="800000"/>
            <a:headEnd/>
            <a:tailEnd/>
          </a:ln>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0"/>
          </p:nvPr>
        </p:nvSpPr>
        <p:spPr/>
        <p:txBody>
          <a:bodyPr/>
          <a:lstStyle>
            <a:lvl1pPr>
              <a:defRPr/>
            </a:lvl1pPr>
          </a:lstStyle>
          <a:p>
            <a:endParaRPr lang="en-US" dirty="0"/>
          </a:p>
        </p:txBody>
      </p:sp>
      <p:sp>
        <p:nvSpPr>
          <p:cNvPr id="6" name="Slide Number Placeholder 5"/>
          <p:cNvSpPr>
            <a:spLocks noGrp="1"/>
          </p:cNvSpPr>
          <p:nvPr>
            <p:ph type="sldNum" sz="quarter" idx="11"/>
          </p:nvPr>
        </p:nvSpPr>
        <p:spPr/>
        <p:txBody>
          <a:bodyPr/>
          <a:lstStyle>
            <a:lvl1pPr>
              <a:defRPr/>
            </a:lvl1pPr>
          </a:lstStyle>
          <a:p>
            <a:fld id="{67A56109-D055-4B26-A2A3-32E17460339F}"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838200"/>
            <a:ext cx="2057400" cy="52879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838200"/>
            <a:ext cx="6019800" cy="52879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4"/>
          <p:cNvSpPr>
            <a:spLocks noGrp="1"/>
          </p:cNvSpPr>
          <p:nvPr>
            <p:ph type="ftr" sz="quarter" idx="10"/>
          </p:nvPr>
        </p:nvSpPr>
        <p:spPr/>
        <p:txBody>
          <a:bodyPr/>
          <a:lstStyle>
            <a:lvl1pPr>
              <a:defRPr/>
            </a:lvl1pPr>
          </a:lstStyle>
          <a:p>
            <a:endParaRPr lang="en-US" dirty="0"/>
          </a:p>
        </p:txBody>
      </p:sp>
      <p:sp>
        <p:nvSpPr>
          <p:cNvPr id="5" name="Slide Number Placeholder 5"/>
          <p:cNvSpPr>
            <a:spLocks noGrp="1"/>
          </p:cNvSpPr>
          <p:nvPr>
            <p:ph type="sldNum" sz="quarter" idx="11"/>
          </p:nvPr>
        </p:nvSpPr>
        <p:spPr/>
        <p:txBody>
          <a:bodyPr/>
          <a:lstStyle>
            <a:lvl1pPr>
              <a:defRPr/>
            </a:lvl1pPr>
          </a:lstStyle>
          <a:p>
            <a:fld id="{67A56109-D055-4B26-A2A3-32E17460339F}"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Content Placeholder 6" descr="research-white.png"/>
          <p:cNvPicPr>
            <a:picLocks noChangeAspect="1"/>
          </p:cNvPicPr>
          <p:nvPr/>
        </p:nvPicPr>
        <p:blipFill>
          <a:blip r:embed="rId2" cstate="print"/>
          <a:srcRect t="-29555" b="-29555"/>
          <a:stretch>
            <a:fillRect/>
          </a:stretch>
        </p:blipFill>
        <p:spPr bwMode="auto">
          <a:xfrm>
            <a:off x="7467600" y="98425"/>
            <a:ext cx="1447800" cy="622300"/>
          </a:xfrm>
          <a:prstGeom prst="rect">
            <a:avLst/>
          </a:prstGeom>
          <a:noFill/>
          <a:ln w="9525">
            <a:noFill/>
            <a:miter lim="800000"/>
            <a:headEnd/>
            <a:tailEnd/>
          </a:ln>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0"/>
          </p:nvPr>
        </p:nvSpPr>
        <p:spPr/>
        <p:txBody>
          <a:bodyPr/>
          <a:lstStyle>
            <a:lvl1pPr>
              <a:defRPr/>
            </a:lvl1pPr>
          </a:lstStyle>
          <a:p>
            <a:endParaRPr lang="en-US" dirty="0"/>
          </a:p>
        </p:txBody>
      </p:sp>
      <p:sp>
        <p:nvSpPr>
          <p:cNvPr id="6" name="Slide Number Placeholder 5"/>
          <p:cNvSpPr>
            <a:spLocks noGrp="1"/>
          </p:cNvSpPr>
          <p:nvPr>
            <p:ph type="sldNum" sz="quarter" idx="11"/>
          </p:nvPr>
        </p:nvSpPr>
        <p:spPr/>
        <p:txBody>
          <a:bodyPr/>
          <a:lstStyle>
            <a:lvl1pPr>
              <a:defRPr/>
            </a:lvl1pPr>
          </a:lstStyle>
          <a:p>
            <a:fld id="{67A56109-D055-4B26-A2A3-32E17460339F}"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4" name="Content Placeholder 6" descr="research-white.png"/>
          <p:cNvPicPr>
            <a:picLocks noChangeAspect="1"/>
          </p:cNvPicPr>
          <p:nvPr/>
        </p:nvPicPr>
        <p:blipFill>
          <a:blip r:embed="rId2" cstate="print"/>
          <a:srcRect t="-29555" b="-29555"/>
          <a:stretch>
            <a:fillRect/>
          </a:stretch>
        </p:blipFill>
        <p:spPr bwMode="auto">
          <a:xfrm>
            <a:off x="7467600" y="98425"/>
            <a:ext cx="1447800" cy="622300"/>
          </a:xfrm>
          <a:prstGeom prst="rect">
            <a:avLst/>
          </a:prstGeom>
          <a:noFill/>
          <a:ln w="9525">
            <a:noFill/>
            <a:miter lim="800000"/>
            <a:headEnd/>
            <a:tailEnd/>
          </a:ln>
        </p:spPr>
      </p:pic>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1600201"/>
            <a:ext cx="7772400" cy="280670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endParaRPr lang="en-US" dirty="0"/>
          </a:p>
        </p:txBody>
      </p:sp>
      <p:sp>
        <p:nvSpPr>
          <p:cNvPr id="6" name="Slide Number Placeholder 5"/>
          <p:cNvSpPr>
            <a:spLocks noGrp="1"/>
          </p:cNvSpPr>
          <p:nvPr>
            <p:ph type="sldNum" sz="quarter" idx="11"/>
          </p:nvPr>
        </p:nvSpPr>
        <p:spPr/>
        <p:txBody>
          <a:bodyPr/>
          <a:lstStyle>
            <a:lvl1pPr>
              <a:defRPr/>
            </a:lvl1pPr>
          </a:lstStyle>
          <a:p>
            <a:fld id="{67A56109-D055-4B26-A2A3-32E17460339F}"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pic>
        <p:nvPicPr>
          <p:cNvPr id="5" name="Content Placeholder 6" descr="research-white.png"/>
          <p:cNvPicPr>
            <a:picLocks noChangeAspect="1"/>
          </p:cNvPicPr>
          <p:nvPr/>
        </p:nvPicPr>
        <p:blipFill>
          <a:blip r:embed="rId2" cstate="print"/>
          <a:srcRect t="-29555" b="-29555"/>
          <a:stretch>
            <a:fillRect/>
          </a:stretch>
        </p:blipFill>
        <p:spPr bwMode="auto">
          <a:xfrm>
            <a:off x="7467600" y="98425"/>
            <a:ext cx="1447800" cy="622300"/>
          </a:xfrm>
          <a:prstGeom prst="rect">
            <a:avLst/>
          </a:prstGeom>
          <a:noFill/>
          <a:ln w="9525">
            <a:noFill/>
            <a:miter lim="800000"/>
            <a:headEnd/>
            <a:tailEnd/>
          </a:ln>
        </p:spPr>
      </p:pic>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4"/>
          <p:cNvSpPr>
            <a:spLocks noGrp="1"/>
          </p:cNvSpPr>
          <p:nvPr>
            <p:ph type="ftr" sz="quarter" idx="10"/>
          </p:nvPr>
        </p:nvSpPr>
        <p:spPr/>
        <p:txBody>
          <a:bodyPr/>
          <a:lstStyle>
            <a:lvl1pPr>
              <a:defRPr/>
            </a:lvl1pPr>
          </a:lstStyle>
          <a:p>
            <a:endParaRPr lang="en-US" dirty="0"/>
          </a:p>
        </p:txBody>
      </p:sp>
      <p:sp>
        <p:nvSpPr>
          <p:cNvPr id="7" name="Slide Number Placeholder 5"/>
          <p:cNvSpPr>
            <a:spLocks noGrp="1"/>
          </p:cNvSpPr>
          <p:nvPr>
            <p:ph type="sldNum" sz="quarter" idx="11"/>
          </p:nvPr>
        </p:nvSpPr>
        <p:spPr/>
        <p:txBody>
          <a:bodyPr/>
          <a:lstStyle>
            <a:lvl1pPr>
              <a:defRPr/>
            </a:lvl1pPr>
          </a:lstStyle>
          <a:p>
            <a:fld id="{67A56109-D055-4B26-A2A3-32E17460339F}"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pic>
        <p:nvPicPr>
          <p:cNvPr id="7" name="Content Placeholder 6" descr="research-white.png"/>
          <p:cNvPicPr>
            <a:picLocks noChangeAspect="1"/>
          </p:cNvPicPr>
          <p:nvPr/>
        </p:nvPicPr>
        <p:blipFill>
          <a:blip r:embed="rId2" cstate="print"/>
          <a:srcRect t="-29555" b="-29555"/>
          <a:stretch>
            <a:fillRect/>
          </a:stretch>
        </p:blipFill>
        <p:spPr bwMode="auto">
          <a:xfrm>
            <a:off x="7467600" y="98425"/>
            <a:ext cx="1447800" cy="622300"/>
          </a:xfrm>
          <a:prstGeom prst="rect">
            <a:avLst/>
          </a:prstGeom>
          <a:noFill/>
          <a:ln w="9525">
            <a:noFill/>
            <a:miter lim="800000"/>
            <a:headEnd/>
            <a:tailEnd/>
          </a:ln>
        </p:spPr>
      </p:pic>
      <p:sp>
        <p:nvSpPr>
          <p:cNvPr id="3" name="Text Placeholder 2"/>
          <p:cNvSpPr>
            <a:spLocks noGrp="1"/>
          </p:cNvSpPr>
          <p:nvPr>
            <p:ph type="body" idx="1"/>
          </p:nvPr>
        </p:nvSpPr>
        <p:spPr>
          <a:xfrm>
            <a:off x="457200" y="1371600"/>
            <a:ext cx="4040188" cy="8032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371600"/>
            <a:ext cx="4041775" cy="8032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Footer Placeholder 4"/>
          <p:cNvSpPr>
            <a:spLocks noGrp="1"/>
          </p:cNvSpPr>
          <p:nvPr>
            <p:ph type="ftr" sz="quarter" idx="10"/>
          </p:nvPr>
        </p:nvSpPr>
        <p:spPr/>
        <p:txBody>
          <a:bodyPr/>
          <a:lstStyle>
            <a:lvl1pPr>
              <a:defRPr/>
            </a:lvl1pPr>
          </a:lstStyle>
          <a:p>
            <a:endParaRPr lang="en-US" dirty="0"/>
          </a:p>
        </p:txBody>
      </p:sp>
      <p:sp>
        <p:nvSpPr>
          <p:cNvPr id="9" name="Slide Number Placeholder 5"/>
          <p:cNvSpPr>
            <a:spLocks noGrp="1"/>
          </p:cNvSpPr>
          <p:nvPr>
            <p:ph type="sldNum" sz="quarter" idx="11"/>
          </p:nvPr>
        </p:nvSpPr>
        <p:spPr/>
        <p:txBody>
          <a:bodyPr/>
          <a:lstStyle>
            <a:lvl1pPr>
              <a:defRPr/>
            </a:lvl1pPr>
          </a:lstStyle>
          <a:p>
            <a:fld id="{67A56109-D055-4B26-A2A3-32E17460339F}"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3" name="Content Placeholder 6" descr="research-white.png"/>
          <p:cNvPicPr>
            <a:picLocks noChangeAspect="1"/>
          </p:cNvPicPr>
          <p:nvPr/>
        </p:nvPicPr>
        <p:blipFill>
          <a:blip r:embed="rId2" cstate="print"/>
          <a:srcRect t="-29555" b="-29555"/>
          <a:stretch>
            <a:fillRect/>
          </a:stretch>
        </p:blipFill>
        <p:spPr bwMode="auto">
          <a:xfrm>
            <a:off x="7467600" y="98425"/>
            <a:ext cx="1447800" cy="622300"/>
          </a:xfrm>
          <a:prstGeom prst="rect">
            <a:avLst/>
          </a:prstGeom>
          <a:noFill/>
          <a:ln w="9525">
            <a:noFill/>
            <a:miter lim="800000"/>
            <a:headEnd/>
            <a:tailEnd/>
          </a:ln>
        </p:spPr>
      </p:pic>
      <p:sp>
        <p:nvSpPr>
          <p:cNvPr id="2" name="Title 1"/>
          <p:cNvSpPr>
            <a:spLocks noGrp="1"/>
          </p:cNvSpPr>
          <p:nvPr>
            <p:ph type="title"/>
          </p:nvPr>
        </p:nvSpPr>
        <p:spPr/>
        <p:txBody>
          <a:bodyPr/>
          <a:lstStyle/>
          <a:p>
            <a:r>
              <a:rPr lang="en-US" smtClean="0"/>
              <a:t>Click to edit Master title style</a:t>
            </a:r>
            <a:endParaRPr lang="en-US"/>
          </a:p>
        </p:txBody>
      </p:sp>
      <p:sp>
        <p:nvSpPr>
          <p:cNvPr id="4" name="Footer Placeholder 4"/>
          <p:cNvSpPr>
            <a:spLocks noGrp="1"/>
          </p:cNvSpPr>
          <p:nvPr>
            <p:ph type="ftr" sz="quarter" idx="10"/>
          </p:nvPr>
        </p:nvSpPr>
        <p:spPr/>
        <p:txBody>
          <a:bodyPr/>
          <a:lstStyle>
            <a:lvl1pPr>
              <a:defRPr/>
            </a:lvl1pPr>
          </a:lstStyle>
          <a:p>
            <a:endParaRPr lang="en-US" dirty="0"/>
          </a:p>
        </p:txBody>
      </p:sp>
      <p:sp>
        <p:nvSpPr>
          <p:cNvPr id="5" name="Slide Number Placeholder 5"/>
          <p:cNvSpPr>
            <a:spLocks noGrp="1"/>
          </p:cNvSpPr>
          <p:nvPr>
            <p:ph type="sldNum" sz="quarter" idx="11"/>
          </p:nvPr>
        </p:nvSpPr>
        <p:spPr/>
        <p:txBody>
          <a:bodyPr/>
          <a:lstStyle>
            <a:lvl1pPr>
              <a:defRPr/>
            </a:lvl1pPr>
          </a:lstStyle>
          <a:p>
            <a:fld id="{67A56109-D055-4B26-A2A3-32E17460339F}"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Content Placeholder 6" descr="research-white.png"/>
          <p:cNvPicPr>
            <a:picLocks noChangeAspect="1"/>
          </p:cNvPicPr>
          <p:nvPr/>
        </p:nvPicPr>
        <p:blipFill>
          <a:blip r:embed="rId2" cstate="print"/>
          <a:srcRect t="-29555" b="-29555"/>
          <a:stretch>
            <a:fillRect/>
          </a:stretch>
        </p:blipFill>
        <p:spPr bwMode="auto">
          <a:xfrm>
            <a:off x="7467600" y="98425"/>
            <a:ext cx="1447800" cy="622300"/>
          </a:xfrm>
          <a:prstGeom prst="rect">
            <a:avLst/>
          </a:prstGeom>
          <a:noFill/>
          <a:ln w="9525">
            <a:noFill/>
            <a:miter lim="800000"/>
            <a:headEnd/>
            <a:tailEnd/>
          </a:ln>
        </p:spPr>
      </p:pic>
      <p:sp>
        <p:nvSpPr>
          <p:cNvPr id="3" name="Footer Placeholder 4"/>
          <p:cNvSpPr>
            <a:spLocks noGrp="1"/>
          </p:cNvSpPr>
          <p:nvPr>
            <p:ph type="ftr" sz="quarter" idx="10"/>
          </p:nvPr>
        </p:nvSpPr>
        <p:spPr/>
        <p:txBody>
          <a:bodyPr/>
          <a:lstStyle>
            <a:lvl1pPr>
              <a:defRPr/>
            </a:lvl1pPr>
          </a:lstStyle>
          <a:p>
            <a:endParaRPr lang="en-US" dirty="0"/>
          </a:p>
        </p:txBody>
      </p:sp>
      <p:sp>
        <p:nvSpPr>
          <p:cNvPr id="4" name="Slide Number Placeholder 5"/>
          <p:cNvSpPr>
            <a:spLocks noGrp="1"/>
          </p:cNvSpPr>
          <p:nvPr>
            <p:ph type="sldNum" sz="quarter" idx="11"/>
          </p:nvPr>
        </p:nvSpPr>
        <p:spPr/>
        <p:txBody>
          <a:bodyPr/>
          <a:lstStyle>
            <a:lvl1pPr>
              <a:defRPr/>
            </a:lvl1pPr>
          </a:lstStyle>
          <a:p>
            <a:fld id="{67A56109-D055-4B26-A2A3-32E17460339F}"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5" name="Content Placeholder 6" descr="research-white.png"/>
          <p:cNvPicPr>
            <a:picLocks noChangeAspect="1"/>
          </p:cNvPicPr>
          <p:nvPr/>
        </p:nvPicPr>
        <p:blipFill>
          <a:blip r:embed="rId2" cstate="print"/>
          <a:srcRect t="-29555" b="-29555"/>
          <a:stretch>
            <a:fillRect/>
          </a:stretch>
        </p:blipFill>
        <p:spPr bwMode="auto">
          <a:xfrm>
            <a:off x="7467600" y="98425"/>
            <a:ext cx="1447800" cy="622300"/>
          </a:xfrm>
          <a:prstGeom prst="rect">
            <a:avLst/>
          </a:prstGeom>
          <a:noFill/>
          <a:ln w="9525">
            <a:noFill/>
            <a:miter lim="800000"/>
            <a:headEnd/>
            <a:tailEnd/>
          </a:ln>
        </p:spPr>
      </p:pic>
      <p:sp>
        <p:nvSpPr>
          <p:cNvPr id="2" name="Title 1"/>
          <p:cNvSpPr>
            <a:spLocks noGrp="1"/>
          </p:cNvSpPr>
          <p:nvPr>
            <p:ph type="title"/>
          </p:nvPr>
        </p:nvSpPr>
        <p:spPr>
          <a:xfrm>
            <a:off x="457200" y="9715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971550"/>
            <a:ext cx="5111750" cy="51546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2590800"/>
            <a:ext cx="3008313" cy="35353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Footer Placeholder 4"/>
          <p:cNvSpPr>
            <a:spLocks noGrp="1"/>
          </p:cNvSpPr>
          <p:nvPr>
            <p:ph type="ftr" sz="quarter" idx="10"/>
          </p:nvPr>
        </p:nvSpPr>
        <p:spPr/>
        <p:txBody>
          <a:bodyPr/>
          <a:lstStyle>
            <a:lvl1pPr>
              <a:defRPr/>
            </a:lvl1pPr>
          </a:lstStyle>
          <a:p>
            <a:endParaRPr lang="en-US" dirty="0"/>
          </a:p>
        </p:txBody>
      </p:sp>
      <p:sp>
        <p:nvSpPr>
          <p:cNvPr id="7" name="Slide Number Placeholder 5"/>
          <p:cNvSpPr>
            <a:spLocks noGrp="1"/>
          </p:cNvSpPr>
          <p:nvPr>
            <p:ph type="sldNum" sz="quarter" idx="11"/>
          </p:nvPr>
        </p:nvSpPr>
        <p:spPr/>
        <p:txBody>
          <a:bodyPr/>
          <a:lstStyle>
            <a:lvl1pPr>
              <a:defRPr/>
            </a:lvl1pPr>
          </a:lstStyle>
          <a:p>
            <a:fld id="{67A56109-D055-4B26-A2A3-32E17460339F}"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5" name="Content Placeholder 6" descr="research-white.png"/>
          <p:cNvPicPr>
            <a:picLocks noChangeAspect="1"/>
          </p:cNvPicPr>
          <p:nvPr/>
        </p:nvPicPr>
        <p:blipFill>
          <a:blip r:embed="rId2" cstate="print"/>
          <a:srcRect t="-29555" b="-29555"/>
          <a:stretch>
            <a:fillRect/>
          </a:stretch>
        </p:blipFill>
        <p:spPr bwMode="auto">
          <a:xfrm>
            <a:off x="7467600" y="98425"/>
            <a:ext cx="1447800" cy="622300"/>
          </a:xfrm>
          <a:prstGeom prst="rect">
            <a:avLst/>
          </a:prstGeom>
          <a:noFill/>
          <a:ln w="9525">
            <a:noFill/>
            <a:miter lim="800000"/>
            <a:headEnd/>
            <a:tailEnd/>
          </a:ln>
        </p:spPr>
      </p:pic>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990599"/>
            <a:ext cx="5486400" cy="373697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Footer Placeholder 4"/>
          <p:cNvSpPr>
            <a:spLocks noGrp="1"/>
          </p:cNvSpPr>
          <p:nvPr>
            <p:ph type="ftr" sz="quarter" idx="10"/>
          </p:nvPr>
        </p:nvSpPr>
        <p:spPr/>
        <p:txBody>
          <a:bodyPr/>
          <a:lstStyle>
            <a:lvl1pPr>
              <a:defRPr/>
            </a:lvl1pPr>
          </a:lstStyle>
          <a:p>
            <a:endParaRPr lang="en-US" dirty="0"/>
          </a:p>
        </p:txBody>
      </p:sp>
      <p:sp>
        <p:nvSpPr>
          <p:cNvPr id="7" name="Slide Number Placeholder 5"/>
          <p:cNvSpPr>
            <a:spLocks noGrp="1"/>
          </p:cNvSpPr>
          <p:nvPr>
            <p:ph type="sldNum" sz="quarter" idx="11"/>
          </p:nvPr>
        </p:nvSpPr>
        <p:spPr/>
        <p:txBody>
          <a:bodyPr/>
          <a:lstStyle>
            <a:lvl1pPr>
              <a:defRPr/>
            </a:lvl1pPr>
          </a:lstStyle>
          <a:p>
            <a:fld id="{67A56109-D055-4B26-A2A3-32E17460339F}"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3074" name="Title Placeholder 1"/>
          <p:cNvSpPr>
            <a:spLocks noGrp="1"/>
          </p:cNvSpPr>
          <p:nvPr>
            <p:ph type="title"/>
          </p:nvPr>
        </p:nvSpPr>
        <p:spPr bwMode="auto">
          <a:xfrm>
            <a:off x="457200" y="1143000"/>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075" name="Text Placeholder 2"/>
          <p:cNvSpPr>
            <a:spLocks noGrp="1"/>
          </p:cNvSpPr>
          <p:nvPr>
            <p:ph type="body" idx="1"/>
          </p:nvPr>
        </p:nvSpPr>
        <p:spPr bwMode="auto">
          <a:xfrm>
            <a:off x="457200" y="2590800"/>
            <a:ext cx="8229600" cy="35353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Helvetica Neue" pitchFamily="-107" charset="0"/>
              </a:defRPr>
            </a:lvl1pPr>
          </a:lstStyle>
          <a:p>
            <a:endParaRPr lang="en-US" dirty="0"/>
          </a:p>
        </p:txBody>
      </p:sp>
      <p:sp>
        <p:nvSpPr>
          <p:cNvPr id="6" name="Slide Number Placeholder 5"/>
          <p:cNvSpPr>
            <a:spLocks noGrp="1"/>
          </p:cNvSpPr>
          <p:nvPr>
            <p:ph type="sldNum" sz="quarter" idx="4"/>
          </p:nvPr>
        </p:nvSpPr>
        <p:spPr>
          <a:xfrm>
            <a:off x="7924800" y="6416675"/>
            <a:ext cx="8382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948A54"/>
                </a:solidFill>
                <a:latin typeface="Helvetica Neue" pitchFamily="-107" charset="0"/>
              </a:defRPr>
            </a:lvl1pPr>
          </a:lstStyle>
          <a:p>
            <a:fld id="{67A56109-D055-4B26-A2A3-32E17460339F}"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457200" rtl="0" eaLnBrk="1" fontAlgn="base" hangingPunct="1">
        <a:spcBef>
          <a:spcPct val="0"/>
        </a:spcBef>
        <a:spcAft>
          <a:spcPct val="0"/>
        </a:spcAft>
        <a:defRPr sz="3200" kern="1200">
          <a:solidFill>
            <a:schemeClr val="tx1"/>
          </a:solidFill>
          <a:latin typeface="Helvetica Neue"/>
          <a:ea typeface="Geneva" pitchFamily="-65" charset="-128"/>
          <a:cs typeface="Geneva" pitchFamily="-65" charset="-128"/>
        </a:defRPr>
      </a:lvl1pPr>
      <a:lvl2pPr algn="ctr" defTabSz="457200" rtl="0" eaLnBrk="1" fontAlgn="base" hangingPunct="1">
        <a:spcBef>
          <a:spcPct val="0"/>
        </a:spcBef>
        <a:spcAft>
          <a:spcPct val="0"/>
        </a:spcAft>
        <a:defRPr sz="3200">
          <a:solidFill>
            <a:schemeClr val="tx1"/>
          </a:solidFill>
          <a:latin typeface="Helvetica Neue" pitchFamily="-65" charset="0"/>
          <a:ea typeface="Geneva" pitchFamily="-65" charset="-128"/>
          <a:cs typeface="Geneva" pitchFamily="-65" charset="-128"/>
        </a:defRPr>
      </a:lvl2pPr>
      <a:lvl3pPr algn="ctr" defTabSz="457200" rtl="0" eaLnBrk="1" fontAlgn="base" hangingPunct="1">
        <a:spcBef>
          <a:spcPct val="0"/>
        </a:spcBef>
        <a:spcAft>
          <a:spcPct val="0"/>
        </a:spcAft>
        <a:defRPr sz="3200">
          <a:solidFill>
            <a:schemeClr val="tx1"/>
          </a:solidFill>
          <a:latin typeface="Helvetica Neue" pitchFamily="-65" charset="0"/>
          <a:ea typeface="Geneva" pitchFamily="-65" charset="-128"/>
          <a:cs typeface="Geneva" pitchFamily="-65" charset="-128"/>
        </a:defRPr>
      </a:lvl3pPr>
      <a:lvl4pPr algn="ctr" defTabSz="457200" rtl="0" eaLnBrk="1" fontAlgn="base" hangingPunct="1">
        <a:spcBef>
          <a:spcPct val="0"/>
        </a:spcBef>
        <a:spcAft>
          <a:spcPct val="0"/>
        </a:spcAft>
        <a:defRPr sz="3200">
          <a:solidFill>
            <a:schemeClr val="tx1"/>
          </a:solidFill>
          <a:latin typeface="Helvetica Neue" pitchFamily="-65" charset="0"/>
          <a:ea typeface="Geneva" pitchFamily="-65" charset="-128"/>
          <a:cs typeface="Geneva" pitchFamily="-65" charset="-128"/>
        </a:defRPr>
      </a:lvl4pPr>
      <a:lvl5pPr algn="ctr" defTabSz="457200" rtl="0" eaLnBrk="1" fontAlgn="base" hangingPunct="1">
        <a:spcBef>
          <a:spcPct val="0"/>
        </a:spcBef>
        <a:spcAft>
          <a:spcPct val="0"/>
        </a:spcAft>
        <a:defRPr sz="3200">
          <a:solidFill>
            <a:schemeClr val="tx1"/>
          </a:solidFill>
          <a:latin typeface="Helvetica Neue" pitchFamily="-65" charset="0"/>
          <a:ea typeface="Geneva" pitchFamily="-65" charset="-128"/>
          <a:cs typeface="Geneva" pitchFamily="-65" charset="-128"/>
        </a:defRPr>
      </a:lvl5pPr>
      <a:lvl6pPr marL="457200" algn="ctr" defTabSz="457200" rtl="0" eaLnBrk="1" fontAlgn="base" hangingPunct="1">
        <a:spcBef>
          <a:spcPct val="0"/>
        </a:spcBef>
        <a:spcAft>
          <a:spcPct val="0"/>
        </a:spcAft>
        <a:defRPr sz="3200">
          <a:solidFill>
            <a:schemeClr val="tx1"/>
          </a:solidFill>
          <a:latin typeface="Helvetica Neue" pitchFamily="-65" charset="0"/>
          <a:ea typeface="Geneva" pitchFamily="-65" charset="-128"/>
          <a:cs typeface="Geneva" pitchFamily="-65" charset="-128"/>
        </a:defRPr>
      </a:lvl6pPr>
      <a:lvl7pPr marL="914400" algn="ctr" defTabSz="457200" rtl="0" eaLnBrk="1" fontAlgn="base" hangingPunct="1">
        <a:spcBef>
          <a:spcPct val="0"/>
        </a:spcBef>
        <a:spcAft>
          <a:spcPct val="0"/>
        </a:spcAft>
        <a:defRPr sz="3200">
          <a:solidFill>
            <a:schemeClr val="tx1"/>
          </a:solidFill>
          <a:latin typeface="Helvetica Neue" pitchFamily="-65" charset="0"/>
          <a:ea typeface="Geneva" pitchFamily="-65" charset="-128"/>
          <a:cs typeface="Geneva" pitchFamily="-65" charset="-128"/>
        </a:defRPr>
      </a:lvl7pPr>
      <a:lvl8pPr marL="1371600" algn="ctr" defTabSz="457200" rtl="0" eaLnBrk="1" fontAlgn="base" hangingPunct="1">
        <a:spcBef>
          <a:spcPct val="0"/>
        </a:spcBef>
        <a:spcAft>
          <a:spcPct val="0"/>
        </a:spcAft>
        <a:defRPr sz="3200">
          <a:solidFill>
            <a:schemeClr val="tx1"/>
          </a:solidFill>
          <a:latin typeface="Helvetica Neue" pitchFamily="-65" charset="0"/>
          <a:ea typeface="Geneva" pitchFamily="-65" charset="-128"/>
          <a:cs typeface="Geneva" pitchFamily="-65" charset="-128"/>
        </a:defRPr>
      </a:lvl8pPr>
      <a:lvl9pPr marL="1828800" algn="ctr" defTabSz="457200" rtl="0" eaLnBrk="1" fontAlgn="base" hangingPunct="1">
        <a:spcBef>
          <a:spcPct val="0"/>
        </a:spcBef>
        <a:spcAft>
          <a:spcPct val="0"/>
        </a:spcAft>
        <a:defRPr sz="3200">
          <a:solidFill>
            <a:schemeClr val="tx1"/>
          </a:solidFill>
          <a:latin typeface="Helvetica Neue" pitchFamily="-65" charset="0"/>
          <a:ea typeface="Geneva" pitchFamily="-65" charset="-128"/>
          <a:cs typeface="Geneva" pitchFamily="-65" charset="-128"/>
        </a:defRPr>
      </a:lvl9pPr>
    </p:titleStyle>
    <p:bodyStyle>
      <a:lvl1pPr marL="342900" indent="-342900" algn="l" defTabSz="457200" rtl="0" eaLnBrk="1" fontAlgn="base" hangingPunct="1">
        <a:spcBef>
          <a:spcPct val="20000"/>
        </a:spcBef>
        <a:spcAft>
          <a:spcPct val="0"/>
        </a:spcAft>
        <a:buFont typeface="Arial" charset="0"/>
        <a:buChar char="•"/>
        <a:defRPr sz="2000" kern="1200">
          <a:solidFill>
            <a:schemeClr val="tx1"/>
          </a:solidFill>
          <a:latin typeface="Helvetica Neue"/>
          <a:ea typeface="Geneva" pitchFamily="-65" charset="-128"/>
          <a:cs typeface="Geneva" pitchFamily="-65" charset="-128"/>
        </a:defRPr>
      </a:lvl1pPr>
      <a:lvl2pPr marL="742950" indent="-285750" algn="l" defTabSz="457200" rtl="0" eaLnBrk="1" fontAlgn="base" hangingPunct="1">
        <a:spcBef>
          <a:spcPct val="20000"/>
        </a:spcBef>
        <a:spcAft>
          <a:spcPct val="0"/>
        </a:spcAft>
        <a:buFont typeface="Arial" charset="0"/>
        <a:buChar char="–"/>
        <a:defRPr sz="2000" kern="1200">
          <a:solidFill>
            <a:schemeClr val="tx1"/>
          </a:solidFill>
          <a:latin typeface="Helvetica Neue"/>
          <a:ea typeface="Geneva" pitchFamily="-65" charset="-128"/>
          <a:cs typeface="Geneva" pitchFamily="-107" charset="0"/>
        </a:defRPr>
      </a:lvl2pPr>
      <a:lvl3pPr marL="1143000" indent="-228600" algn="l" defTabSz="457200" rtl="0" eaLnBrk="1" fontAlgn="base" hangingPunct="1">
        <a:spcBef>
          <a:spcPct val="20000"/>
        </a:spcBef>
        <a:spcAft>
          <a:spcPct val="0"/>
        </a:spcAft>
        <a:buFont typeface="Arial" charset="0"/>
        <a:buChar char="•"/>
        <a:defRPr sz="2000" kern="1200">
          <a:solidFill>
            <a:schemeClr val="tx1"/>
          </a:solidFill>
          <a:latin typeface="Helvetica Neue"/>
          <a:ea typeface="ＭＳ Ｐゴシック" pitchFamily="-107" charset="-128"/>
          <a:cs typeface="ＭＳ Ｐゴシック" pitchFamily="-107" charset="-128"/>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Helvetica Neue"/>
          <a:ea typeface="ＭＳ Ｐゴシック" pitchFamily="-107"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Helvetica Neue"/>
          <a:ea typeface="ＭＳ Ｐゴシック" pitchFamily="-107"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diagramData" Target="../diagrams/data6.xml"/><Relationship Id="rId3" Type="http://schemas.openxmlformats.org/officeDocument/2006/relationships/diagramData" Target="../diagrams/data5.xml"/><Relationship Id="rId7" Type="http://schemas.microsoft.com/office/2007/relationships/diagramDrawing" Target="../diagrams/drawing5.xml"/><Relationship Id="rId12" Type="http://schemas.microsoft.com/office/2007/relationships/diagramDrawing" Target="../diagrams/drawing6.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5.xml"/><Relationship Id="rId11" Type="http://schemas.openxmlformats.org/officeDocument/2006/relationships/diagramColors" Target="../diagrams/colors6.xml"/><Relationship Id="rId5" Type="http://schemas.openxmlformats.org/officeDocument/2006/relationships/diagramQuickStyle" Target="../diagrams/quickStyle5.xml"/><Relationship Id="rId10" Type="http://schemas.openxmlformats.org/officeDocument/2006/relationships/diagramQuickStyle" Target="../diagrams/quickStyle6.xml"/><Relationship Id="rId4" Type="http://schemas.openxmlformats.org/officeDocument/2006/relationships/diagramLayout" Target="../diagrams/layout5.xml"/><Relationship Id="rId9" Type="http://schemas.openxmlformats.org/officeDocument/2006/relationships/diagramLayout" Target="../diagrams/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diagramLayout" Target="../diagrams/layout3.xml"/><Relationship Id="rId13" Type="http://schemas.openxmlformats.org/officeDocument/2006/relationships/diagramLayout" Target="../diagrams/layout4.xml"/><Relationship Id="rId3" Type="http://schemas.openxmlformats.org/officeDocument/2006/relationships/diagramLayout" Target="../diagrams/layout2.xml"/><Relationship Id="rId7" Type="http://schemas.openxmlformats.org/officeDocument/2006/relationships/diagramData" Target="../diagrams/data3.xml"/><Relationship Id="rId12" Type="http://schemas.openxmlformats.org/officeDocument/2006/relationships/diagramData" Target="../diagrams/data4.xml"/><Relationship Id="rId2" Type="http://schemas.openxmlformats.org/officeDocument/2006/relationships/diagramData" Target="../diagrams/data2.xml"/><Relationship Id="rId16" Type="http://schemas.microsoft.com/office/2007/relationships/diagramDrawing" Target="../diagrams/drawing4.xml"/><Relationship Id="rId1" Type="http://schemas.openxmlformats.org/officeDocument/2006/relationships/slideLayout" Target="../slideLayouts/slideLayout2.xml"/><Relationship Id="rId6" Type="http://schemas.microsoft.com/office/2007/relationships/diagramDrawing" Target="../diagrams/drawing2.xml"/><Relationship Id="rId11" Type="http://schemas.microsoft.com/office/2007/relationships/diagramDrawing" Target="../diagrams/drawing3.xml"/><Relationship Id="rId5" Type="http://schemas.openxmlformats.org/officeDocument/2006/relationships/diagramColors" Target="../diagrams/colors2.xml"/><Relationship Id="rId15" Type="http://schemas.openxmlformats.org/officeDocument/2006/relationships/diagramColors" Target="../diagrams/colors4.xml"/><Relationship Id="rId10" Type="http://schemas.openxmlformats.org/officeDocument/2006/relationships/diagramColors" Target="../diagrams/colors3.xml"/><Relationship Id="rId4" Type="http://schemas.openxmlformats.org/officeDocument/2006/relationships/diagramQuickStyle" Target="../diagrams/quickStyle2.xml"/><Relationship Id="rId9" Type="http://schemas.openxmlformats.org/officeDocument/2006/relationships/diagramQuickStyle" Target="../diagrams/quickStyle3.xml"/><Relationship Id="rId14" Type="http://schemas.openxmlformats.org/officeDocument/2006/relationships/diagramQuickStyle" Target="../diagrams/quickStyl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a:spLocks noGrp="1"/>
          </p:cNvSpPr>
          <p:nvPr>
            <p:ph type="ctrTitle"/>
          </p:nvPr>
        </p:nvSpPr>
        <p:spPr>
          <a:xfrm>
            <a:off x="685800" y="2130425"/>
            <a:ext cx="7772400" cy="1470025"/>
          </a:xfrm>
        </p:spPr>
        <p:txBody>
          <a:bodyPr/>
          <a:lstStyle/>
          <a:p>
            <a:pPr eaLnBrk="1" hangingPunct="1"/>
            <a:r>
              <a:rPr lang="en-US" dirty="0" smtClean="0">
                <a:latin typeface="Helvetica Neue" pitchFamily="-107" charset="0"/>
                <a:ea typeface="Geneva" pitchFamily="-107" charset="0"/>
                <a:cs typeface="Geneva" pitchFamily="-107" charset="0"/>
              </a:rPr>
              <a:t>Effort Training Part II</a:t>
            </a:r>
            <a:r>
              <a:rPr lang="en-US" dirty="0" smtClean="0">
                <a:latin typeface="Helvetica Neue" pitchFamily="-107" charset="0"/>
                <a:ea typeface="Geneva" pitchFamily="-107" charset="0"/>
                <a:cs typeface="Geneva" pitchFamily="-107" charset="0"/>
              </a:rPr>
              <a:t/>
            </a:r>
            <a:br>
              <a:rPr lang="en-US" dirty="0" smtClean="0">
                <a:latin typeface="Helvetica Neue" pitchFamily="-107" charset="0"/>
                <a:ea typeface="Geneva" pitchFamily="-107" charset="0"/>
                <a:cs typeface="Geneva" pitchFamily="-107" charset="0"/>
              </a:rPr>
            </a:br>
            <a:r>
              <a:rPr lang="en-US" sz="2400" i="1" dirty="0" smtClean="0">
                <a:latin typeface="Helvetica Neue" pitchFamily="-107" charset="0"/>
                <a:ea typeface="Geneva" pitchFamily="-107" charset="0"/>
                <a:cs typeface="Geneva" pitchFamily="-107" charset="0"/>
              </a:rPr>
              <a:t>Issues and Concerns</a:t>
            </a:r>
            <a:endParaRPr lang="en-US" sz="2400" i="1" dirty="0" smtClean="0">
              <a:latin typeface="Helvetica Neue" pitchFamily="-107" charset="0"/>
              <a:ea typeface="Geneva" pitchFamily="-107" charset="0"/>
              <a:cs typeface="Geneva" pitchFamily="-107" charset="0"/>
            </a:endParaRPr>
          </a:p>
        </p:txBody>
      </p:sp>
      <p:sp>
        <p:nvSpPr>
          <p:cNvPr id="10" name="Subtitle 2"/>
          <p:cNvSpPr>
            <a:spLocks noGrp="1"/>
          </p:cNvSpPr>
          <p:nvPr>
            <p:ph type="subTitle" idx="1"/>
          </p:nvPr>
        </p:nvSpPr>
        <p:spPr>
          <a:xfrm>
            <a:off x="1371600" y="3886200"/>
            <a:ext cx="6400800" cy="1752600"/>
          </a:xfrm>
        </p:spPr>
        <p:txBody>
          <a:bodyPr/>
          <a:lstStyle/>
          <a:p>
            <a:pPr eaLnBrk="1" hangingPunct="1"/>
            <a:r>
              <a:rPr lang="en-US" dirty="0" smtClean="0">
                <a:solidFill>
                  <a:srgbClr val="898989"/>
                </a:solidFill>
                <a:latin typeface="Helvetica Neue" pitchFamily="-107" charset="0"/>
                <a:ea typeface="Geneva" pitchFamily="-107" charset="0"/>
                <a:cs typeface="Geneva" pitchFamily="-107" charset="0"/>
              </a:rPr>
              <a:t>Office of Sponsored Programs</a:t>
            </a:r>
          </a:p>
          <a:p>
            <a:pPr eaLnBrk="1" hangingPunct="1"/>
            <a:r>
              <a:rPr lang="en-US" dirty="0" smtClean="0">
                <a:solidFill>
                  <a:srgbClr val="898989"/>
                </a:solidFill>
                <a:latin typeface="Helvetica Neue" pitchFamily="-107" charset="0"/>
                <a:ea typeface="Geneva" pitchFamily="-107" charset="0"/>
                <a:cs typeface="Geneva" pitchFamily="-107" charset="0"/>
              </a:rPr>
              <a:t>July, </a:t>
            </a:r>
            <a:r>
              <a:rPr lang="en-US" dirty="0" smtClean="0">
                <a:solidFill>
                  <a:srgbClr val="898989"/>
                </a:solidFill>
                <a:latin typeface="Helvetica Neue" pitchFamily="-107" charset="0"/>
                <a:ea typeface="Geneva" pitchFamily="-107" charset="0"/>
                <a:cs typeface="Geneva" pitchFamily="-107" charset="0"/>
              </a:rPr>
              <a:t>2011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143000"/>
          </a:xfrm>
        </p:spPr>
        <p:txBody>
          <a:bodyPr/>
          <a:lstStyle/>
          <a:p>
            <a:r>
              <a:rPr lang="en-US" dirty="0" smtClean="0"/>
              <a:t>Effort Revisions/ Recertifications</a:t>
            </a:r>
            <a:endParaRPr lang="en-US" dirty="0"/>
          </a:p>
        </p:txBody>
      </p:sp>
      <p:sp>
        <p:nvSpPr>
          <p:cNvPr id="3" name="Content Placeholder 2"/>
          <p:cNvSpPr>
            <a:spLocks noGrp="1"/>
          </p:cNvSpPr>
          <p:nvPr>
            <p:ph idx="1"/>
          </p:nvPr>
        </p:nvSpPr>
        <p:spPr>
          <a:xfrm>
            <a:off x="533400" y="1981200"/>
            <a:ext cx="8229600" cy="838200"/>
          </a:xfrm>
        </p:spPr>
        <p:txBody>
          <a:bodyPr/>
          <a:lstStyle/>
          <a:p>
            <a:pPr>
              <a:buFont typeface="Wingdings" pitchFamily="2" charset="2"/>
              <a:buChar char="v"/>
            </a:pPr>
            <a:r>
              <a:rPr lang="en-US" sz="2200" dirty="0" smtClean="0"/>
              <a:t>Revisions to active reports </a:t>
            </a:r>
            <a:r>
              <a:rPr lang="en-US" sz="2200" dirty="0" smtClean="0">
                <a:solidFill>
                  <a:srgbClr val="00B050"/>
                </a:solidFill>
                <a:sym typeface="Wingdings" pitchFamily="2" charset="2"/>
              </a:rPr>
              <a:t></a:t>
            </a:r>
            <a:r>
              <a:rPr lang="en-US" sz="2200" dirty="0" smtClean="0">
                <a:solidFill>
                  <a:srgbClr val="00B050"/>
                </a:solidFill>
              </a:rPr>
              <a:t> </a:t>
            </a:r>
            <a:r>
              <a:rPr lang="en-US" sz="2200" dirty="0" smtClean="0"/>
              <a:t>vs. complete reports </a:t>
            </a:r>
            <a:r>
              <a:rPr lang="en-US" sz="2200" dirty="0" smtClean="0">
                <a:solidFill>
                  <a:srgbClr val="FF0000"/>
                </a:solidFill>
                <a:sym typeface="Wingdings" pitchFamily="2" charset="2"/>
              </a:rPr>
              <a:t></a:t>
            </a:r>
            <a:br>
              <a:rPr lang="en-US" sz="2200" dirty="0" smtClean="0">
                <a:solidFill>
                  <a:srgbClr val="FF0000"/>
                </a:solidFill>
                <a:sym typeface="Wingdings" pitchFamily="2" charset="2"/>
              </a:rPr>
            </a:br>
            <a:r>
              <a:rPr lang="en-US" sz="2200" dirty="0" smtClean="0">
                <a:solidFill>
                  <a:srgbClr val="FF0000"/>
                </a:solidFill>
                <a:sym typeface="Wingdings" pitchFamily="2" charset="2"/>
              </a:rPr>
              <a:t>	</a:t>
            </a:r>
            <a:r>
              <a:rPr lang="en-US" sz="2200" dirty="0" smtClean="0">
                <a:sym typeface="Wingdings" pitchFamily="2" charset="2"/>
              </a:rPr>
              <a:t>Reallocations in active reports are acceptable when needed.</a:t>
            </a:r>
            <a:br>
              <a:rPr lang="en-US" sz="2200" dirty="0" smtClean="0">
                <a:sym typeface="Wingdings" pitchFamily="2" charset="2"/>
              </a:rPr>
            </a:br>
            <a:r>
              <a:rPr lang="en-US" sz="2200" dirty="0" smtClean="0">
                <a:sym typeface="Wingdings" pitchFamily="2" charset="2"/>
              </a:rPr>
              <a:t>	Reports must not be completed before reallocations are 			complete.</a:t>
            </a:r>
            <a:endParaRPr lang="en-US" sz="2200" dirty="0" smtClean="0"/>
          </a:p>
          <a:p>
            <a:pPr>
              <a:buFont typeface="Wingdings" pitchFamily="2" charset="2"/>
              <a:buChar char="v"/>
            </a:pPr>
            <a:r>
              <a:rPr lang="en-US" sz="2200" dirty="0" smtClean="0"/>
              <a:t>Accounting changes </a:t>
            </a:r>
            <a:r>
              <a:rPr lang="en-US" sz="2200" dirty="0" smtClean="0">
                <a:solidFill>
                  <a:srgbClr val="FF0000"/>
                </a:solidFill>
                <a:sym typeface="Wingdings" pitchFamily="2" charset="2"/>
              </a:rPr>
              <a:t></a:t>
            </a:r>
            <a:r>
              <a:rPr lang="en-US" sz="2200" dirty="0" smtClean="0"/>
              <a:t> vs. </a:t>
            </a:r>
            <a:r>
              <a:rPr lang="en-US" sz="2200" dirty="0" smtClean="0">
                <a:solidFill>
                  <a:srgbClr val="FF0000"/>
                </a:solidFill>
                <a:latin typeface="Showcard Gothic" pitchFamily="82" charset="0"/>
              </a:rPr>
              <a:t>Effort revisions </a:t>
            </a:r>
            <a:r>
              <a:rPr lang="en-US" sz="2200" dirty="0" smtClean="0"/>
              <a:t>(</a:t>
            </a:r>
            <a:r>
              <a:rPr lang="en-US" sz="2200" i="1" dirty="0" smtClean="0">
                <a:solidFill>
                  <a:srgbClr val="FF0000"/>
                </a:solidFill>
              </a:rPr>
              <a:t>really</a:t>
            </a:r>
            <a:r>
              <a:rPr lang="en-US" sz="2200" dirty="0" smtClean="0"/>
              <a:t> </a:t>
            </a:r>
            <a:r>
              <a:rPr lang="en-US" sz="2200" dirty="0">
                <a:solidFill>
                  <a:srgbClr val="FF0000"/>
                </a:solidFill>
                <a:sym typeface="Wingdings" pitchFamily="2" charset="2"/>
              </a:rPr>
              <a:t></a:t>
            </a:r>
            <a:r>
              <a:rPr lang="en-US" dirty="0" smtClean="0"/>
              <a:t>)</a:t>
            </a:r>
            <a:br>
              <a:rPr lang="en-US" dirty="0" smtClean="0"/>
            </a:br>
            <a:r>
              <a:rPr lang="en-US" dirty="0" smtClean="0"/>
              <a:t>	Accounting changes do not create changes in effort (ex: a change 		of account or moving effort to cost-share).</a:t>
            </a:r>
            <a:br>
              <a:rPr lang="en-US" dirty="0" smtClean="0"/>
            </a:br>
            <a:r>
              <a:rPr lang="en-US" dirty="0" smtClean="0"/>
              <a:t>	Effort revisions (ex: project changes) require thorough explanation 		&amp; should be rare.</a:t>
            </a:r>
            <a:endParaRPr lang="en-US" dirty="0" smtClean="0">
              <a:solidFill>
                <a:srgbClr val="FF0000"/>
              </a:solidFill>
              <a:latin typeface="Showcard Gothic" pitchFamily="82" charset="0"/>
            </a:endParaRPr>
          </a:p>
        </p:txBody>
      </p:sp>
    </p:spTree>
    <p:extLst>
      <p:ext uri="{BB962C8B-B14F-4D97-AF65-F5344CB8AC3E}">
        <p14:creationId xmlns:p14="http://schemas.microsoft.com/office/powerpoint/2010/main" val="8290549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143000"/>
          </a:xfrm>
        </p:spPr>
        <p:txBody>
          <a:bodyPr/>
          <a:lstStyle/>
          <a:p>
            <a:r>
              <a:rPr lang="en-US" dirty="0" smtClean="0"/>
              <a:t>Effort Revisions/ Recertifications</a:t>
            </a:r>
            <a:endParaRPr lang="en-US" dirty="0"/>
          </a:p>
        </p:txBody>
      </p:sp>
      <p:sp>
        <p:nvSpPr>
          <p:cNvPr id="3" name="Content Placeholder 2"/>
          <p:cNvSpPr>
            <a:spLocks noGrp="1"/>
          </p:cNvSpPr>
          <p:nvPr>
            <p:ph idx="1"/>
          </p:nvPr>
        </p:nvSpPr>
        <p:spPr>
          <a:xfrm>
            <a:off x="533400" y="1981200"/>
            <a:ext cx="8229600" cy="838200"/>
          </a:xfrm>
        </p:spPr>
        <p:txBody>
          <a:bodyPr/>
          <a:lstStyle/>
          <a:p>
            <a:pPr>
              <a:buFont typeface="Wingdings" pitchFamily="2" charset="2"/>
              <a:buChar char="v"/>
            </a:pPr>
            <a:r>
              <a:rPr lang="en-US" sz="2200" dirty="0" smtClean="0"/>
              <a:t>Revisions to active reports </a:t>
            </a:r>
            <a:r>
              <a:rPr lang="en-US" sz="2200" dirty="0" smtClean="0">
                <a:solidFill>
                  <a:srgbClr val="00B050"/>
                </a:solidFill>
                <a:sym typeface="Wingdings" pitchFamily="2" charset="2"/>
              </a:rPr>
              <a:t></a:t>
            </a:r>
            <a:r>
              <a:rPr lang="en-US" sz="2200" dirty="0" smtClean="0">
                <a:solidFill>
                  <a:srgbClr val="00B050"/>
                </a:solidFill>
              </a:rPr>
              <a:t> </a:t>
            </a:r>
            <a:r>
              <a:rPr lang="en-US" sz="2200" dirty="0" smtClean="0"/>
              <a:t>vs. complete reports </a:t>
            </a:r>
            <a:r>
              <a:rPr lang="en-US" sz="2200" dirty="0" smtClean="0">
                <a:solidFill>
                  <a:srgbClr val="FF0000"/>
                </a:solidFill>
                <a:sym typeface="Wingdings" pitchFamily="2" charset="2"/>
              </a:rPr>
              <a:t></a:t>
            </a:r>
            <a:endParaRPr lang="en-US" sz="2200" dirty="0" smtClean="0">
              <a:solidFill>
                <a:srgbClr val="FF0000"/>
              </a:solidFill>
            </a:endParaRPr>
          </a:p>
          <a:p>
            <a:pPr>
              <a:buFont typeface="Wingdings" pitchFamily="2" charset="2"/>
              <a:buChar char="v"/>
            </a:pPr>
            <a:r>
              <a:rPr lang="en-US" sz="2200" dirty="0" smtClean="0"/>
              <a:t>Accounting changes </a:t>
            </a:r>
            <a:r>
              <a:rPr lang="en-US" sz="2200" dirty="0" smtClean="0">
                <a:solidFill>
                  <a:srgbClr val="FF0000"/>
                </a:solidFill>
                <a:sym typeface="Wingdings" pitchFamily="2" charset="2"/>
              </a:rPr>
              <a:t></a:t>
            </a:r>
            <a:r>
              <a:rPr lang="en-US" sz="2200" dirty="0" smtClean="0"/>
              <a:t> vs. </a:t>
            </a:r>
            <a:r>
              <a:rPr lang="en-US" sz="2200" dirty="0" smtClean="0">
                <a:solidFill>
                  <a:srgbClr val="FF0000"/>
                </a:solidFill>
                <a:latin typeface="Showcard Gothic" pitchFamily="82" charset="0"/>
              </a:rPr>
              <a:t>Effort revisions </a:t>
            </a:r>
            <a:r>
              <a:rPr lang="en-US" sz="2200" dirty="0" smtClean="0"/>
              <a:t>(</a:t>
            </a:r>
            <a:r>
              <a:rPr lang="en-US" sz="2200" i="1" dirty="0" smtClean="0">
                <a:solidFill>
                  <a:srgbClr val="FF0000"/>
                </a:solidFill>
              </a:rPr>
              <a:t>really</a:t>
            </a:r>
            <a:r>
              <a:rPr lang="en-US" sz="2200" dirty="0" smtClean="0"/>
              <a:t> </a:t>
            </a:r>
            <a:r>
              <a:rPr lang="en-US" sz="2200" dirty="0">
                <a:solidFill>
                  <a:srgbClr val="FF0000"/>
                </a:solidFill>
                <a:sym typeface="Wingdings" pitchFamily="2" charset="2"/>
              </a:rPr>
              <a:t></a:t>
            </a:r>
            <a:r>
              <a:rPr lang="en-US" dirty="0" smtClean="0"/>
              <a:t>)</a:t>
            </a:r>
            <a:endParaRPr lang="en-US" dirty="0" smtClean="0">
              <a:solidFill>
                <a:srgbClr val="FF0000"/>
              </a:solidFill>
              <a:latin typeface="Showcard Gothic" pitchFamily="82" charset="0"/>
            </a:endParaRPr>
          </a:p>
        </p:txBody>
      </p:sp>
      <p:sp>
        <p:nvSpPr>
          <p:cNvPr id="4" name="TextBox 3"/>
          <p:cNvSpPr txBox="1"/>
          <p:nvPr/>
        </p:nvSpPr>
        <p:spPr>
          <a:xfrm>
            <a:off x="609600" y="2895600"/>
            <a:ext cx="8077200" cy="2923877"/>
          </a:xfrm>
          <a:prstGeom prst="rect">
            <a:avLst/>
          </a:prstGeom>
          <a:noFill/>
        </p:spPr>
        <p:txBody>
          <a:bodyPr wrap="square" rtlCol="0">
            <a:spAutoFit/>
          </a:bodyPr>
          <a:lstStyle/>
          <a:p>
            <a:r>
              <a:rPr lang="en-US" sz="2800" dirty="0">
                <a:latin typeface="Helvetica Neue"/>
              </a:rPr>
              <a:t>Effort </a:t>
            </a:r>
            <a:r>
              <a:rPr lang="en-US" sz="2800" dirty="0" smtClean="0">
                <a:latin typeface="Helvetica Neue"/>
              </a:rPr>
              <a:t>revisions</a:t>
            </a:r>
          </a:p>
          <a:p>
            <a:pPr marL="285750" indent="-285750">
              <a:buFont typeface="Wingdings" pitchFamily="2" charset="2"/>
              <a:buChar char="§"/>
            </a:pPr>
            <a:r>
              <a:rPr lang="en-US" sz="2400" dirty="0" smtClean="0">
                <a:latin typeface="Helvetica Neue"/>
              </a:rPr>
              <a:t>Admission of guilt</a:t>
            </a:r>
          </a:p>
          <a:p>
            <a:pPr lvl="1"/>
            <a:r>
              <a:rPr lang="en-US" sz="2000" dirty="0" smtClean="0">
                <a:latin typeface="Helvetica Neue"/>
              </a:rPr>
              <a:t>“Knowingly </a:t>
            </a:r>
            <a:r>
              <a:rPr lang="en-US" sz="2000" dirty="0">
                <a:latin typeface="Helvetica Neue"/>
              </a:rPr>
              <a:t>certifying a false effort report is a violation of University policy and could potentially result in civil or criminal penalties for fraud</a:t>
            </a:r>
            <a:r>
              <a:rPr lang="en-US" sz="2000" dirty="0" smtClean="0">
                <a:latin typeface="Helvetica Neue"/>
              </a:rPr>
              <a:t>.”</a:t>
            </a:r>
          </a:p>
          <a:p>
            <a:pPr marL="285750" indent="-285750">
              <a:buFont typeface="Wingdings" pitchFamily="2" charset="2"/>
              <a:buChar char="§"/>
            </a:pPr>
            <a:r>
              <a:rPr lang="en-US" sz="2400" dirty="0" smtClean="0">
                <a:latin typeface="Helvetica Neue"/>
              </a:rPr>
              <a:t>Requires detailed explanation from employee</a:t>
            </a:r>
          </a:p>
          <a:p>
            <a:pPr marL="285750" indent="-285750">
              <a:buFont typeface="Wingdings" pitchFamily="2" charset="2"/>
              <a:buChar char="§"/>
            </a:pPr>
            <a:r>
              <a:rPr lang="en-US" sz="2400" dirty="0" smtClean="0">
                <a:latin typeface="Helvetica Neue"/>
              </a:rPr>
              <a:t>Request may be denied</a:t>
            </a:r>
          </a:p>
          <a:p>
            <a:pPr marL="285750" indent="-285750">
              <a:buFont typeface="Wingdings" pitchFamily="2" charset="2"/>
              <a:buChar char="§"/>
            </a:pPr>
            <a:r>
              <a:rPr lang="en-US" sz="2400" dirty="0" smtClean="0">
                <a:latin typeface="Helvetica Neue"/>
              </a:rPr>
              <a:t>May result in expense to department </a:t>
            </a:r>
            <a:endParaRPr lang="en-US" sz="2400" dirty="0"/>
          </a:p>
        </p:txBody>
      </p:sp>
    </p:spTree>
    <p:extLst>
      <p:ext uri="{BB962C8B-B14F-4D97-AF65-F5344CB8AC3E}">
        <p14:creationId xmlns:p14="http://schemas.microsoft.com/office/powerpoint/2010/main" val="23717440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1143000"/>
          </a:xfrm>
        </p:spPr>
        <p:txBody>
          <a:bodyPr/>
          <a:lstStyle/>
          <a:p>
            <a:r>
              <a:rPr lang="en-US" dirty="0" smtClean="0"/>
              <a:t>Problems with 100% sponsored funding*</a:t>
            </a:r>
            <a:endParaRPr lang="en-US" dirty="0"/>
          </a:p>
        </p:txBody>
      </p:sp>
      <p:sp>
        <p:nvSpPr>
          <p:cNvPr id="4" name="Rectangle 3"/>
          <p:cNvSpPr/>
          <p:nvPr/>
        </p:nvSpPr>
        <p:spPr>
          <a:xfrm>
            <a:off x="228600" y="1905000"/>
            <a:ext cx="8610600" cy="4401205"/>
          </a:xfrm>
          <a:prstGeom prst="rect">
            <a:avLst/>
          </a:prstGeom>
        </p:spPr>
        <p:txBody>
          <a:bodyPr wrap="square">
            <a:spAutoFit/>
          </a:bodyPr>
          <a:lstStyle/>
          <a:p>
            <a:pPr>
              <a:spcAft>
                <a:spcPts val="600"/>
              </a:spcAft>
            </a:pPr>
            <a:r>
              <a:rPr lang="en-US" sz="2400" dirty="0" smtClean="0"/>
              <a:t>UD Policy 6-5</a:t>
            </a:r>
          </a:p>
          <a:p>
            <a:pPr lvl="1">
              <a:spcAft>
                <a:spcPts val="600"/>
              </a:spcAft>
            </a:pPr>
            <a:r>
              <a:rPr lang="en-US" sz="2400" dirty="0" smtClean="0"/>
              <a:t> </a:t>
            </a:r>
            <a:r>
              <a:rPr lang="en-US" sz="2200" dirty="0" smtClean="0"/>
              <a:t>“Non-sponsored </a:t>
            </a:r>
            <a:r>
              <a:rPr lang="en-US" sz="2200" dirty="0"/>
              <a:t>funding must be used to support the following effort unless the award documentation clearly allows them: </a:t>
            </a:r>
            <a:r>
              <a:rPr lang="en-US" sz="2200" b="1" dirty="0"/>
              <a:t>instruction</a:t>
            </a:r>
            <a:r>
              <a:rPr lang="en-US" sz="2200" dirty="0"/>
              <a:t>, </a:t>
            </a:r>
            <a:r>
              <a:rPr lang="en-US" sz="2200" b="1" dirty="0"/>
              <a:t>course development</a:t>
            </a:r>
            <a:r>
              <a:rPr lang="en-US" sz="2200" dirty="0"/>
              <a:t>, and </a:t>
            </a:r>
            <a:r>
              <a:rPr lang="en-US" sz="2200" b="1" dirty="0"/>
              <a:t>advisement</a:t>
            </a:r>
            <a:r>
              <a:rPr lang="en-US" sz="2200" dirty="0"/>
              <a:t> of students if not for a specific research award, </a:t>
            </a:r>
            <a:r>
              <a:rPr lang="en-US" sz="2200" b="1" dirty="0"/>
              <a:t>administrative assignments </a:t>
            </a:r>
            <a:r>
              <a:rPr lang="en-US" sz="2200" dirty="0"/>
              <a:t>such as department chair or dean, </a:t>
            </a:r>
            <a:r>
              <a:rPr lang="en-US" sz="2200" b="1" dirty="0"/>
              <a:t>writing of grant proposals </a:t>
            </a:r>
            <a:r>
              <a:rPr lang="en-US" sz="2200" dirty="0"/>
              <a:t>unless for a non-competitive renewal, service on </a:t>
            </a:r>
            <a:r>
              <a:rPr lang="en-US" sz="2200" b="1" dirty="0"/>
              <a:t>committees</a:t>
            </a:r>
            <a:r>
              <a:rPr lang="en-US" sz="2200" dirty="0"/>
              <a:t> or </a:t>
            </a:r>
            <a:r>
              <a:rPr lang="en-US" sz="2200" b="1" dirty="0"/>
              <a:t>review boards </a:t>
            </a:r>
            <a:r>
              <a:rPr lang="en-US" sz="2200" dirty="0"/>
              <a:t>or as a primary </a:t>
            </a:r>
            <a:r>
              <a:rPr lang="en-US" sz="2200" b="1" dirty="0"/>
              <a:t>journal editor</a:t>
            </a:r>
            <a:r>
              <a:rPr lang="en-US" sz="2200" dirty="0"/>
              <a:t>, </a:t>
            </a:r>
            <a:r>
              <a:rPr lang="en-US" sz="2200" b="1" dirty="0"/>
              <a:t>review of peer manuscripts</a:t>
            </a:r>
            <a:r>
              <a:rPr lang="en-US" sz="2200" dirty="0"/>
              <a:t>, </a:t>
            </a:r>
            <a:r>
              <a:rPr lang="en-US" sz="2200" b="1" dirty="0"/>
              <a:t>fundraising</a:t>
            </a:r>
            <a:r>
              <a:rPr lang="en-US" sz="2200" dirty="0"/>
              <a:t>, and </a:t>
            </a:r>
            <a:r>
              <a:rPr lang="en-US" sz="2200" b="1" dirty="0"/>
              <a:t>lobbying</a:t>
            </a:r>
            <a:r>
              <a:rPr lang="en-US" sz="2200" dirty="0"/>
              <a:t>. Since most faculty members participate in activities such as these, it should be </a:t>
            </a:r>
            <a:r>
              <a:rPr lang="en-US" sz="2200" i="1" dirty="0"/>
              <a:t>extremely rare </a:t>
            </a:r>
            <a:r>
              <a:rPr lang="en-US" sz="2200" dirty="0"/>
              <a:t>for any faculty member to be 100% </a:t>
            </a:r>
            <a:r>
              <a:rPr lang="en-US" sz="2200" dirty="0" smtClean="0"/>
              <a:t>grant-funded”</a:t>
            </a:r>
            <a:endParaRPr lang="en-US" sz="2200" dirty="0"/>
          </a:p>
          <a:p>
            <a:pPr>
              <a:spcAft>
                <a:spcPts val="600"/>
              </a:spcAft>
            </a:pPr>
            <a:r>
              <a:rPr lang="en-US" sz="2400" dirty="0" smtClean="0"/>
              <a:t>*Means NO time was spent on non-sponsored activities</a:t>
            </a:r>
          </a:p>
        </p:txBody>
      </p:sp>
    </p:spTree>
    <p:extLst>
      <p:ext uri="{BB962C8B-B14F-4D97-AF65-F5344CB8AC3E}">
        <p14:creationId xmlns:p14="http://schemas.microsoft.com/office/powerpoint/2010/main" val="27751034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066800"/>
            <a:ext cx="8534400" cy="1143000"/>
          </a:xfrm>
        </p:spPr>
        <p:txBody>
          <a:bodyPr/>
          <a:lstStyle/>
          <a:p>
            <a:r>
              <a:rPr lang="en-US" dirty="0" smtClean="0"/>
              <a:t>Charging Salary when Effort is not performed</a:t>
            </a:r>
            <a:endParaRPr lang="en-US" dirty="0"/>
          </a:p>
        </p:txBody>
      </p:sp>
      <p:sp>
        <p:nvSpPr>
          <p:cNvPr id="3" name="Content Placeholder 2"/>
          <p:cNvSpPr>
            <a:spLocks noGrp="1"/>
          </p:cNvSpPr>
          <p:nvPr>
            <p:ph idx="1"/>
          </p:nvPr>
        </p:nvSpPr>
        <p:spPr>
          <a:xfrm>
            <a:off x="457200" y="2590800"/>
            <a:ext cx="8229600" cy="3535363"/>
          </a:xfrm>
        </p:spPr>
        <p:txBody>
          <a:bodyPr/>
          <a:lstStyle/>
          <a:p>
            <a:pPr>
              <a:buFont typeface="Wingdings" pitchFamily="2" charset="2"/>
              <a:buChar char="Ø"/>
            </a:pPr>
            <a:r>
              <a:rPr lang="en-US" sz="2400" dirty="0" smtClean="0"/>
              <a:t>An individual’s salary may only be charged to an award if their work is directly benefiting that award.</a:t>
            </a:r>
          </a:p>
          <a:p>
            <a:pPr>
              <a:buFont typeface="Wingdings" pitchFamily="2" charset="2"/>
              <a:buChar char="Ø"/>
            </a:pPr>
            <a:r>
              <a:rPr lang="en-US" sz="2400" dirty="0" smtClean="0"/>
              <a:t>Salary may only be charged during the time period in which effort is provided.</a:t>
            </a:r>
          </a:p>
          <a:p>
            <a:pPr>
              <a:buFont typeface="Wingdings" pitchFamily="2" charset="2"/>
              <a:buChar char="Ø"/>
            </a:pPr>
            <a:r>
              <a:rPr lang="en-US" sz="2400" dirty="0" smtClean="0"/>
              <a:t>Work benefiting multiple awards must be charged to each award in the proportion to which it applies.</a:t>
            </a:r>
          </a:p>
          <a:p>
            <a:pPr>
              <a:buFont typeface="Wingdings" pitchFamily="2" charset="2"/>
              <a:buChar char="Ø"/>
            </a:pPr>
            <a:r>
              <a:rPr lang="en-US" sz="2400" dirty="0" smtClean="0"/>
              <a:t>Sponsored projects must not be used as clearing accounts.</a:t>
            </a:r>
          </a:p>
          <a:p>
            <a:pPr marL="0" indent="0">
              <a:buNone/>
            </a:pPr>
            <a:endParaRPr lang="en-US" sz="2400" dirty="0"/>
          </a:p>
          <a:p>
            <a:pPr marL="0" indent="0">
              <a:buNone/>
            </a:pPr>
            <a:endParaRPr lang="en-US" sz="2400" dirty="0" smtClean="0"/>
          </a:p>
        </p:txBody>
      </p:sp>
    </p:spTree>
    <p:extLst>
      <p:ext uri="{BB962C8B-B14F-4D97-AF65-F5344CB8AC3E}">
        <p14:creationId xmlns:p14="http://schemas.microsoft.com/office/powerpoint/2010/main" val="10322219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Overlapping Effort</a:t>
            </a:r>
            <a:endParaRPr lang="en-US" dirty="0"/>
          </a:p>
        </p:txBody>
      </p:sp>
      <p:sp>
        <p:nvSpPr>
          <p:cNvPr id="3" name="Content Placeholder 2"/>
          <p:cNvSpPr>
            <a:spLocks noGrp="1"/>
          </p:cNvSpPr>
          <p:nvPr>
            <p:ph idx="1"/>
          </p:nvPr>
        </p:nvSpPr>
        <p:spPr>
          <a:xfrm>
            <a:off x="457200" y="2438400"/>
            <a:ext cx="8229600" cy="3535363"/>
          </a:xfrm>
        </p:spPr>
        <p:txBody>
          <a:bodyPr/>
          <a:lstStyle/>
          <a:p>
            <a:r>
              <a:rPr lang="en-US" dirty="0" smtClean="0"/>
              <a:t>Overlap, whether scientific, budgetary, or commitment of an individual's effort greater than 100 percent, is not permitted. The goals in identifying and eliminating overlap are to ensure that sufficient and appropriate levels of effort are committed to the project; that there is no duplication of funding for scientific aims, specific budgetary items, or an individual's level of effort; and only funds necessary to the conduct of the approved project are included in the award. Budgetary overlap occurs when duplicate or equivalent budgetary items (e.g., equipment, salary) are requested in an application but are already provided for by another source. </a:t>
            </a:r>
            <a:endParaRPr lang="en-US" dirty="0"/>
          </a:p>
        </p:txBody>
      </p:sp>
    </p:spTree>
    <p:extLst>
      <p:ext uri="{BB962C8B-B14F-4D97-AF65-F5344CB8AC3E}">
        <p14:creationId xmlns:p14="http://schemas.microsoft.com/office/powerpoint/2010/main" val="14678810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Diagram 6"/>
          <p:cNvGraphicFramePr/>
          <p:nvPr/>
        </p:nvGraphicFramePr>
        <p:xfrm>
          <a:off x="457200" y="1143000"/>
          <a:ext cx="8229600" cy="1143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6" name="Content Placeholder 5"/>
          <p:cNvGraphicFramePr>
            <a:graphicFrameLocks noGrp="1"/>
          </p:cNvGraphicFramePr>
          <p:nvPr>
            <p:ph idx="1"/>
            <p:extLst>
              <p:ext uri="{D42A27DB-BD31-4B8C-83A1-F6EECF244321}">
                <p14:modId xmlns:p14="http://schemas.microsoft.com/office/powerpoint/2010/main" val="1647757626"/>
              </p:ext>
            </p:extLst>
          </p:nvPr>
        </p:nvGraphicFramePr>
        <p:xfrm>
          <a:off x="457200" y="2590800"/>
          <a:ext cx="8229600" cy="3535363"/>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4" name="Footer Placeholder 3"/>
          <p:cNvSpPr>
            <a:spLocks noGrp="1"/>
          </p:cNvSpPr>
          <p:nvPr>
            <p:ph type="ftr" sz="quarter" idx="10"/>
          </p:nvPr>
        </p:nvSpPr>
        <p:spPr/>
        <p:txBody>
          <a:bodyPr/>
          <a:lstStyle/>
          <a:p>
            <a:pPr>
              <a:defRPr/>
            </a:pPr>
            <a:r>
              <a:rPr lang="en-US" dirty="0" smtClean="0"/>
              <a:t>http://www.udel.edu/research</a:t>
            </a:r>
            <a:endParaRPr lang="en-US" dirty="0"/>
          </a:p>
        </p:txBody>
      </p:sp>
      <p:sp>
        <p:nvSpPr>
          <p:cNvPr id="5" name="Slide Number Placeholder 4"/>
          <p:cNvSpPr>
            <a:spLocks noGrp="1"/>
          </p:cNvSpPr>
          <p:nvPr>
            <p:ph type="sldNum" sz="quarter" idx="11"/>
          </p:nvPr>
        </p:nvSpPr>
        <p:spPr/>
        <p:txBody>
          <a:bodyPr/>
          <a:lstStyle/>
          <a:p>
            <a:pPr>
              <a:defRPr/>
            </a:pPr>
            <a:fld id="{49324479-E0DE-44E1-A90F-9DB9419FA3A7}" type="slidenum">
              <a:rPr lang="en-US" smtClean="0"/>
              <a:pPr>
                <a:defRPr/>
              </a:pPr>
              <a:t>15</a:t>
            </a:fld>
            <a:endParaRPr lang="en-US" dirty="0"/>
          </a:p>
        </p:txBody>
      </p:sp>
    </p:spTree>
    <p:extLst>
      <p:ext uri="{BB962C8B-B14F-4D97-AF65-F5344CB8AC3E}">
        <p14:creationId xmlns:p14="http://schemas.microsoft.com/office/powerpoint/2010/main" val="41647619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Case Study in Commitments</a:t>
            </a:r>
            <a:endParaRPr lang="en-US" dirty="0"/>
          </a:p>
        </p:txBody>
      </p:sp>
      <p:sp>
        <p:nvSpPr>
          <p:cNvPr id="3" name="Content Placeholder 2"/>
          <p:cNvSpPr>
            <a:spLocks noGrp="1"/>
          </p:cNvSpPr>
          <p:nvPr>
            <p:ph idx="1"/>
          </p:nvPr>
        </p:nvSpPr>
        <p:spPr>
          <a:xfrm>
            <a:off x="457200" y="2133600"/>
            <a:ext cx="8229600" cy="3535363"/>
          </a:xfrm>
        </p:spPr>
        <p:txBody>
          <a:bodyPr/>
          <a:lstStyle/>
          <a:p>
            <a:pPr marL="0" indent="0">
              <a:buNone/>
            </a:pPr>
            <a:r>
              <a:rPr lang="en-US" dirty="0" smtClean="0"/>
              <a:t>UD receives an award from NSF in which Prof. X was listed as key personnel with an effort commitment of 5%. The award consists of 3 12-month budget periods, with a start date of 9/1/11.</a:t>
            </a:r>
          </a:p>
          <a:p>
            <a:pPr marL="0" indent="0">
              <a:buNone/>
            </a:pPr>
            <a:endParaRPr lang="en-US" dirty="0" smtClean="0"/>
          </a:p>
          <a:p>
            <a:pPr marL="0" indent="0">
              <a:buNone/>
            </a:pPr>
            <a:r>
              <a:rPr lang="en-US" dirty="0" smtClean="0"/>
              <a:t>Q1: Which statement is most correct?</a:t>
            </a:r>
          </a:p>
          <a:p>
            <a:pPr marL="0" indent="0">
              <a:buNone/>
            </a:pPr>
            <a:r>
              <a:rPr lang="en-US" dirty="0"/>
              <a:t>	</a:t>
            </a:r>
            <a:r>
              <a:rPr lang="en-US" dirty="0" smtClean="0"/>
              <a:t>1. Her effort over the life of the grant must be at least 5%.</a:t>
            </a:r>
          </a:p>
          <a:p>
            <a:pPr marL="0" indent="0">
              <a:buNone/>
            </a:pPr>
            <a:r>
              <a:rPr lang="en-US" dirty="0"/>
              <a:t>	</a:t>
            </a:r>
            <a:r>
              <a:rPr lang="en-US" dirty="0" smtClean="0"/>
              <a:t>2. Her effort must average 5% in each budget period.</a:t>
            </a:r>
          </a:p>
          <a:p>
            <a:pPr marL="0" indent="0">
              <a:buNone/>
            </a:pPr>
            <a:r>
              <a:rPr lang="en-US" dirty="0"/>
              <a:t>	</a:t>
            </a:r>
            <a:r>
              <a:rPr lang="en-US" dirty="0" smtClean="0"/>
              <a:t>3. All effort reports must show 5% while the grant is active.</a:t>
            </a:r>
          </a:p>
        </p:txBody>
      </p:sp>
    </p:spTree>
    <p:extLst>
      <p:ext uri="{BB962C8B-B14F-4D97-AF65-F5344CB8AC3E}">
        <p14:creationId xmlns:p14="http://schemas.microsoft.com/office/powerpoint/2010/main" val="4424128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Case Study in Commitments</a:t>
            </a:r>
            <a:endParaRPr lang="en-US" dirty="0"/>
          </a:p>
        </p:txBody>
      </p:sp>
      <p:sp>
        <p:nvSpPr>
          <p:cNvPr id="3" name="Content Placeholder 2"/>
          <p:cNvSpPr>
            <a:spLocks noGrp="1"/>
          </p:cNvSpPr>
          <p:nvPr>
            <p:ph idx="1"/>
          </p:nvPr>
        </p:nvSpPr>
        <p:spPr>
          <a:xfrm>
            <a:off x="457200" y="2133600"/>
            <a:ext cx="8229600" cy="3535363"/>
          </a:xfrm>
        </p:spPr>
        <p:txBody>
          <a:bodyPr/>
          <a:lstStyle/>
          <a:p>
            <a:pPr marL="0" indent="0">
              <a:buNone/>
            </a:pPr>
            <a:r>
              <a:rPr lang="en-US" dirty="0" smtClean="0"/>
              <a:t>UD receives an award from NSF in which Prof. X was listed as key personnel with an effort commitment of 5%. The award consists of 3 12-month budget periods, with a start date of 9/1/11.</a:t>
            </a:r>
          </a:p>
          <a:p>
            <a:pPr marL="0" indent="0">
              <a:buNone/>
            </a:pPr>
            <a:endParaRPr lang="en-US" dirty="0" smtClean="0"/>
          </a:p>
          <a:p>
            <a:pPr marL="0" indent="0">
              <a:buNone/>
            </a:pPr>
            <a:r>
              <a:rPr lang="en-US" dirty="0" smtClean="0"/>
              <a:t>Q1: Which </a:t>
            </a:r>
            <a:r>
              <a:rPr lang="en-US" dirty="0" smtClean="0"/>
              <a:t>statement is most correct?</a:t>
            </a:r>
          </a:p>
          <a:p>
            <a:pPr marL="0" indent="0">
              <a:buNone/>
            </a:pPr>
            <a:r>
              <a:rPr lang="en-US" dirty="0"/>
              <a:t>	</a:t>
            </a:r>
            <a:r>
              <a:rPr lang="en-US" dirty="0" smtClean="0">
                <a:solidFill>
                  <a:schemeClr val="bg1">
                    <a:lumMod val="75000"/>
                  </a:schemeClr>
                </a:solidFill>
              </a:rPr>
              <a:t>1. Her effort over the life of the grant must be at least 5%.</a:t>
            </a:r>
          </a:p>
          <a:p>
            <a:pPr marL="0" indent="0">
              <a:buNone/>
            </a:pPr>
            <a:r>
              <a:rPr lang="en-US" dirty="0"/>
              <a:t>	</a:t>
            </a:r>
            <a:r>
              <a:rPr lang="en-US" dirty="0" smtClean="0">
                <a:solidFill>
                  <a:srgbClr val="00863D"/>
                </a:solidFill>
              </a:rPr>
              <a:t>2. Her effort must average 5% in each budget period.</a:t>
            </a:r>
          </a:p>
          <a:p>
            <a:pPr marL="0" indent="0">
              <a:buNone/>
            </a:pPr>
            <a:r>
              <a:rPr lang="en-US" dirty="0"/>
              <a:t>	</a:t>
            </a:r>
            <a:r>
              <a:rPr lang="en-US" dirty="0" smtClean="0">
                <a:solidFill>
                  <a:schemeClr val="bg1">
                    <a:lumMod val="75000"/>
                  </a:schemeClr>
                </a:solidFill>
              </a:rPr>
              <a:t>3. All effort reports must show 5% while the grant is active.</a:t>
            </a:r>
          </a:p>
        </p:txBody>
      </p:sp>
    </p:spTree>
    <p:extLst>
      <p:ext uri="{BB962C8B-B14F-4D97-AF65-F5344CB8AC3E}">
        <p14:creationId xmlns:p14="http://schemas.microsoft.com/office/powerpoint/2010/main" val="8117206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Case Study in Change of Personnel</a:t>
            </a:r>
            <a:endParaRPr lang="en-US" dirty="0"/>
          </a:p>
        </p:txBody>
      </p:sp>
      <p:sp>
        <p:nvSpPr>
          <p:cNvPr id="3" name="Content Placeholder 2"/>
          <p:cNvSpPr>
            <a:spLocks noGrp="1"/>
          </p:cNvSpPr>
          <p:nvPr>
            <p:ph idx="1"/>
          </p:nvPr>
        </p:nvSpPr>
        <p:spPr>
          <a:xfrm>
            <a:off x="457200" y="2133600"/>
            <a:ext cx="8229600" cy="3535363"/>
          </a:xfrm>
        </p:spPr>
        <p:txBody>
          <a:bodyPr/>
          <a:lstStyle/>
          <a:p>
            <a:pPr marL="0" indent="0">
              <a:buNone/>
            </a:pPr>
            <a:r>
              <a:rPr lang="en-US" dirty="0" smtClean="0"/>
              <a:t>UD receives an award from NSF in which Prof. X was listed as key personnel with an effort commitment of 5%. The award consists of 3 12-month budget periods, with a start date of 9/1/11.</a:t>
            </a:r>
          </a:p>
          <a:p>
            <a:pPr marL="0" indent="0">
              <a:buNone/>
            </a:pPr>
            <a:r>
              <a:rPr lang="en-US" dirty="0" smtClean="0"/>
              <a:t>After the grant is awarded, Prof. Y actually performs the work planned for Prof. X.</a:t>
            </a:r>
          </a:p>
          <a:p>
            <a:pPr marL="0" indent="0">
              <a:buNone/>
            </a:pPr>
            <a:endParaRPr lang="en-US" dirty="0" smtClean="0"/>
          </a:p>
          <a:p>
            <a:pPr marL="0" indent="0">
              <a:buNone/>
            </a:pPr>
            <a:r>
              <a:rPr lang="en-US" dirty="0" smtClean="0"/>
              <a:t>Q2: Which statements are correct?</a:t>
            </a:r>
          </a:p>
          <a:p>
            <a:pPr marL="0" indent="0">
              <a:buNone/>
            </a:pPr>
            <a:r>
              <a:rPr lang="en-US" dirty="0"/>
              <a:t>	</a:t>
            </a:r>
            <a:r>
              <a:rPr lang="en-US" dirty="0" smtClean="0"/>
              <a:t>1. Prof. X’s salary may still be charged to the grant</a:t>
            </a:r>
          </a:p>
          <a:p>
            <a:pPr marL="0" indent="0">
              <a:buNone/>
            </a:pPr>
            <a:r>
              <a:rPr lang="en-US" dirty="0"/>
              <a:t>	</a:t>
            </a:r>
            <a:r>
              <a:rPr lang="en-US" dirty="0" smtClean="0"/>
              <a:t>2. The lead PI must approve this change.</a:t>
            </a:r>
          </a:p>
          <a:p>
            <a:pPr marL="0" indent="0">
              <a:buNone/>
            </a:pPr>
            <a:r>
              <a:rPr lang="en-US" dirty="0"/>
              <a:t>	</a:t>
            </a:r>
            <a:r>
              <a:rPr lang="en-US" dirty="0" smtClean="0"/>
              <a:t>3. Prior </a:t>
            </a:r>
            <a:r>
              <a:rPr lang="en-US" dirty="0"/>
              <a:t>approval is needed from the sponsor</a:t>
            </a:r>
          </a:p>
        </p:txBody>
      </p:sp>
    </p:spTree>
    <p:extLst>
      <p:ext uri="{BB962C8B-B14F-4D97-AF65-F5344CB8AC3E}">
        <p14:creationId xmlns:p14="http://schemas.microsoft.com/office/powerpoint/2010/main" val="12365241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Case Study in Change of Personnel</a:t>
            </a:r>
            <a:endParaRPr lang="en-US" dirty="0"/>
          </a:p>
        </p:txBody>
      </p:sp>
      <p:sp>
        <p:nvSpPr>
          <p:cNvPr id="3" name="Content Placeholder 2"/>
          <p:cNvSpPr>
            <a:spLocks noGrp="1"/>
          </p:cNvSpPr>
          <p:nvPr>
            <p:ph idx="1"/>
          </p:nvPr>
        </p:nvSpPr>
        <p:spPr>
          <a:xfrm>
            <a:off x="457200" y="2133600"/>
            <a:ext cx="8229600" cy="3535363"/>
          </a:xfrm>
        </p:spPr>
        <p:txBody>
          <a:bodyPr/>
          <a:lstStyle/>
          <a:p>
            <a:pPr marL="0" indent="0">
              <a:buNone/>
            </a:pPr>
            <a:r>
              <a:rPr lang="en-US" dirty="0" smtClean="0"/>
              <a:t>UD receives an award from NSF in which Prof. X was listed as key personnel with an effort commitment of 5%. The award consists of 3 12-month budget periods, with a start date of 9/1/11.</a:t>
            </a:r>
          </a:p>
          <a:p>
            <a:pPr marL="0" indent="0">
              <a:buNone/>
            </a:pPr>
            <a:r>
              <a:rPr lang="en-US" dirty="0" smtClean="0"/>
              <a:t>After the grant is awarded, Prof. Y actually performs the work planned for Prof. X.</a:t>
            </a:r>
          </a:p>
          <a:p>
            <a:pPr marL="0" indent="0">
              <a:buNone/>
            </a:pPr>
            <a:endParaRPr lang="en-US" dirty="0" smtClean="0"/>
          </a:p>
          <a:p>
            <a:pPr marL="0" indent="0">
              <a:buNone/>
            </a:pPr>
            <a:r>
              <a:rPr lang="en-US" dirty="0" smtClean="0"/>
              <a:t>Q2: Which statements are correct?</a:t>
            </a:r>
          </a:p>
          <a:p>
            <a:pPr marL="0" indent="0">
              <a:buNone/>
            </a:pPr>
            <a:r>
              <a:rPr lang="en-US" dirty="0"/>
              <a:t>	</a:t>
            </a:r>
            <a:r>
              <a:rPr lang="en-US" dirty="0" smtClean="0">
                <a:solidFill>
                  <a:srgbClr val="FF0000"/>
                </a:solidFill>
              </a:rPr>
              <a:t>1. Prof. X’s salary may still be charged to the </a:t>
            </a:r>
            <a:r>
              <a:rPr lang="en-US" dirty="0" smtClean="0">
                <a:solidFill>
                  <a:srgbClr val="FF0000"/>
                </a:solidFill>
              </a:rPr>
              <a:t>grant (NO!)</a:t>
            </a:r>
            <a:endParaRPr lang="en-US" dirty="0" smtClean="0">
              <a:solidFill>
                <a:srgbClr val="FF0000"/>
              </a:solidFill>
            </a:endParaRPr>
          </a:p>
          <a:p>
            <a:pPr marL="0" indent="0">
              <a:buNone/>
            </a:pPr>
            <a:r>
              <a:rPr lang="en-US" dirty="0"/>
              <a:t>	</a:t>
            </a:r>
            <a:r>
              <a:rPr lang="en-US" dirty="0" smtClean="0">
                <a:solidFill>
                  <a:srgbClr val="00863D"/>
                </a:solidFill>
              </a:rPr>
              <a:t>2. The lead PI must approve this change</a:t>
            </a:r>
            <a:r>
              <a:rPr lang="en-US" dirty="0" smtClean="0">
                <a:solidFill>
                  <a:srgbClr val="00863D"/>
                </a:solidFill>
              </a:rPr>
              <a:t>. (Yes)</a:t>
            </a:r>
            <a:endParaRPr lang="en-US" dirty="0" smtClean="0">
              <a:solidFill>
                <a:srgbClr val="00863D"/>
              </a:solidFill>
            </a:endParaRPr>
          </a:p>
          <a:p>
            <a:pPr marL="0" indent="0">
              <a:buNone/>
            </a:pPr>
            <a:r>
              <a:rPr lang="en-US" dirty="0">
                <a:solidFill>
                  <a:srgbClr val="00863D"/>
                </a:solidFill>
              </a:rPr>
              <a:t>	</a:t>
            </a:r>
            <a:r>
              <a:rPr lang="en-US" dirty="0" smtClean="0">
                <a:solidFill>
                  <a:srgbClr val="00863D"/>
                </a:solidFill>
              </a:rPr>
              <a:t>3. Prior </a:t>
            </a:r>
            <a:r>
              <a:rPr lang="en-US" dirty="0">
                <a:solidFill>
                  <a:srgbClr val="00863D"/>
                </a:solidFill>
              </a:rPr>
              <a:t>approval is needed from the </a:t>
            </a:r>
            <a:r>
              <a:rPr lang="en-US" dirty="0" smtClean="0">
                <a:solidFill>
                  <a:srgbClr val="00863D"/>
                </a:solidFill>
              </a:rPr>
              <a:t>sponsor (Yes)</a:t>
            </a:r>
            <a:endParaRPr lang="en-US" dirty="0">
              <a:solidFill>
                <a:srgbClr val="00863D"/>
              </a:solidFill>
            </a:endParaRPr>
          </a:p>
        </p:txBody>
      </p:sp>
    </p:spTree>
    <p:extLst>
      <p:ext uri="{BB962C8B-B14F-4D97-AF65-F5344CB8AC3E}">
        <p14:creationId xmlns:p14="http://schemas.microsoft.com/office/powerpoint/2010/main" val="3153762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Proposed</a:t>
            </a:r>
            <a:r>
              <a:rPr lang="en-US" dirty="0" smtClean="0"/>
              <a:t> vs. </a:t>
            </a:r>
            <a:r>
              <a:rPr lang="en-US" i="1" dirty="0" smtClean="0"/>
              <a:t>Actual</a:t>
            </a:r>
            <a:r>
              <a:rPr lang="en-US" dirty="0" smtClean="0"/>
              <a:t> Effort</a:t>
            </a:r>
            <a:endParaRPr lang="en-US" dirty="0"/>
          </a:p>
        </p:txBody>
      </p:sp>
      <p:graphicFrame>
        <p:nvGraphicFramePr>
          <p:cNvPr id="6" name="Diagram 5"/>
          <p:cNvGraphicFramePr/>
          <p:nvPr>
            <p:extLst>
              <p:ext uri="{D42A27DB-BD31-4B8C-83A1-F6EECF244321}">
                <p14:modId xmlns:p14="http://schemas.microsoft.com/office/powerpoint/2010/main" val="2156010963"/>
              </p:ext>
            </p:extLst>
          </p:nvPr>
        </p:nvGraphicFramePr>
        <p:xfrm>
          <a:off x="1066800" y="1905000"/>
          <a:ext cx="7010400" cy="4775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Left-Right Arrow 2"/>
          <p:cNvSpPr/>
          <p:nvPr/>
        </p:nvSpPr>
        <p:spPr>
          <a:xfrm>
            <a:off x="3962400" y="2438400"/>
            <a:ext cx="1295400" cy="609600"/>
          </a:xfrm>
          <a:prstGeom prst="lef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143000"/>
          </a:xfrm>
        </p:spPr>
        <p:txBody>
          <a:bodyPr/>
          <a:lstStyle/>
          <a:p>
            <a:r>
              <a:rPr lang="en-US" dirty="0" smtClean="0"/>
              <a:t>Case Studies in Effort Revisions</a:t>
            </a:r>
            <a:endParaRPr lang="en-US" dirty="0"/>
          </a:p>
        </p:txBody>
      </p:sp>
      <p:sp>
        <p:nvSpPr>
          <p:cNvPr id="3" name="Content Placeholder 2"/>
          <p:cNvSpPr>
            <a:spLocks noGrp="1"/>
          </p:cNvSpPr>
          <p:nvPr>
            <p:ph idx="1"/>
          </p:nvPr>
        </p:nvSpPr>
        <p:spPr>
          <a:xfrm>
            <a:off x="457200" y="1828800"/>
            <a:ext cx="8229600" cy="4572000"/>
          </a:xfrm>
        </p:spPr>
        <p:txBody>
          <a:bodyPr/>
          <a:lstStyle/>
          <a:p>
            <a:pPr marL="0" indent="0">
              <a:buNone/>
            </a:pPr>
            <a:r>
              <a:rPr lang="en-US" dirty="0" smtClean="0"/>
              <a:t>Example #1:</a:t>
            </a:r>
          </a:p>
          <a:p>
            <a:pPr marL="400050" lvl="1" indent="0">
              <a:buNone/>
            </a:pPr>
            <a:r>
              <a:rPr lang="en-US" dirty="0" smtClean="0"/>
              <a:t>Grad student, John, is paid 100% from a single award. He certifies his effort report and the effort admin completes the report. Next week, effort admin requests a revision in order to reallocate his last month’s salary to a new award. The award started last month, but the project was only recently assigned.</a:t>
            </a:r>
          </a:p>
          <a:p>
            <a:pPr marL="0" indent="0">
              <a:buNone/>
            </a:pPr>
            <a:r>
              <a:rPr lang="en-US" dirty="0" smtClean="0"/>
              <a:t>Problems:</a:t>
            </a:r>
          </a:p>
          <a:p>
            <a:pPr marL="400050" lvl="1" indent="0">
              <a:buNone/>
            </a:pPr>
            <a:r>
              <a:rPr lang="en-US" dirty="0"/>
              <a:t>	</a:t>
            </a:r>
            <a:r>
              <a:rPr lang="en-US" dirty="0" smtClean="0"/>
              <a:t>1. John already agreed that he spent 100% of his time on the 1</a:t>
            </a:r>
            <a:r>
              <a:rPr lang="en-US" baseline="30000" dirty="0" smtClean="0"/>
              <a:t>st</a:t>
            </a:r>
            <a:r>
              <a:rPr lang="en-US" dirty="0" smtClean="0"/>
              <a:t> award &amp; did not acknowledge any (16%) work on a new project.</a:t>
            </a:r>
          </a:p>
          <a:p>
            <a:pPr marL="400050" lvl="1" indent="0">
              <a:buNone/>
            </a:pPr>
            <a:r>
              <a:rPr lang="en-US" dirty="0"/>
              <a:t>	</a:t>
            </a:r>
            <a:r>
              <a:rPr lang="en-US" dirty="0" smtClean="0"/>
              <a:t>2. The first award was knowingly overcharged.</a:t>
            </a:r>
          </a:p>
          <a:p>
            <a:pPr marL="0" indent="0">
              <a:buNone/>
            </a:pPr>
            <a:r>
              <a:rPr lang="en-US" dirty="0" smtClean="0"/>
              <a:t>Appropriate solution:</a:t>
            </a:r>
          </a:p>
          <a:p>
            <a:pPr marL="400050" lvl="1" indent="0">
              <a:buNone/>
            </a:pPr>
            <a:r>
              <a:rPr lang="en-US" dirty="0" smtClean="0"/>
              <a:t>Transfer last month’s pay from award to discretionary funding source.</a:t>
            </a:r>
          </a:p>
          <a:p>
            <a:pPr marL="400050" lvl="1" indent="0">
              <a:buNone/>
            </a:pPr>
            <a:r>
              <a:rPr lang="en-US" dirty="0"/>
              <a:t>	</a:t>
            </a:r>
          </a:p>
        </p:txBody>
      </p:sp>
    </p:spTree>
    <p:extLst>
      <p:ext uri="{BB962C8B-B14F-4D97-AF65-F5344CB8AC3E}">
        <p14:creationId xmlns:p14="http://schemas.microsoft.com/office/powerpoint/2010/main" val="6660344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143000"/>
          </a:xfrm>
        </p:spPr>
        <p:txBody>
          <a:bodyPr/>
          <a:lstStyle/>
          <a:p>
            <a:r>
              <a:rPr lang="en-US" dirty="0" smtClean="0"/>
              <a:t>Case Studies in Effort Revisions</a:t>
            </a:r>
            <a:endParaRPr lang="en-US" dirty="0"/>
          </a:p>
        </p:txBody>
      </p:sp>
      <p:sp>
        <p:nvSpPr>
          <p:cNvPr id="3" name="Content Placeholder 2"/>
          <p:cNvSpPr>
            <a:spLocks noGrp="1"/>
          </p:cNvSpPr>
          <p:nvPr>
            <p:ph idx="1"/>
          </p:nvPr>
        </p:nvSpPr>
        <p:spPr>
          <a:xfrm>
            <a:off x="457200" y="2133600"/>
            <a:ext cx="8229600" cy="3535363"/>
          </a:xfrm>
        </p:spPr>
        <p:txBody>
          <a:bodyPr/>
          <a:lstStyle/>
          <a:p>
            <a:pPr marL="0" indent="0">
              <a:buNone/>
            </a:pPr>
            <a:r>
              <a:rPr lang="en-US" dirty="0" smtClean="0"/>
              <a:t>Example #2:</a:t>
            </a:r>
          </a:p>
          <a:p>
            <a:pPr marL="400050" lvl="1" indent="0">
              <a:buNone/>
            </a:pPr>
            <a:r>
              <a:rPr lang="en-US" dirty="0" smtClean="0"/>
              <a:t>Grad student, John, is paid 100% from a single award. He certifies his effort report and it is completed. When the award is being closed, it is found to be overspent and John’s salary is the only expense that can be removed.</a:t>
            </a:r>
          </a:p>
          <a:p>
            <a:pPr marL="0" indent="0">
              <a:buNone/>
            </a:pPr>
            <a:r>
              <a:rPr lang="en-US" dirty="0" smtClean="0"/>
              <a:t>Appropriate solution:</a:t>
            </a:r>
          </a:p>
          <a:p>
            <a:pPr marL="400050" lvl="1" indent="0">
              <a:buNone/>
            </a:pPr>
            <a:r>
              <a:rPr lang="en-US" dirty="0" smtClean="0"/>
              <a:t>Request an effort revision so that the overexpenditure can be reallocated from a direct charge to cost-share.</a:t>
            </a:r>
          </a:p>
          <a:p>
            <a:pPr marL="0" indent="0">
              <a:buNone/>
            </a:pPr>
            <a:r>
              <a:rPr lang="en-US" dirty="0" smtClean="0"/>
              <a:t>Inappropriate:</a:t>
            </a:r>
          </a:p>
          <a:p>
            <a:pPr marL="400050" lvl="1" indent="0">
              <a:buNone/>
            </a:pPr>
            <a:r>
              <a:rPr lang="en-US" dirty="0" smtClean="0"/>
              <a:t>Request a revision so that pay can be reallocated to another award on which John was working at the time.</a:t>
            </a:r>
          </a:p>
          <a:p>
            <a:pPr marL="0" indent="0">
              <a:buNone/>
            </a:pPr>
            <a:endParaRPr lang="en-US" dirty="0"/>
          </a:p>
        </p:txBody>
      </p:sp>
    </p:spTree>
    <p:extLst>
      <p:ext uri="{BB962C8B-B14F-4D97-AF65-F5344CB8AC3E}">
        <p14:creationId xmlns:p14="http://schemas.microsoft.com/office/powerpoint/2010/main" val="42335462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914400"/>
            <a:ext cx="8534400" cy="1143000"/>
          </a:xfrm>
        </p:spPr>
        <p:txBody>
          <a:bodyPr/>
          <a:lstStyle/>
          <a:p>
            <a:r>
              <a:rPr lang="en-US" dirty="0" smtClean="0"/>
              <a:t>Review</a:t>
            </a:r>
            <a:endParaRPr lang="en-US" dirty="0"/>
          </a:p>
        </p:txBody>
      </p:sp>
      <p:sp>
        <p:nvSpPr>
          <p:cNvPr id="3" name="Content Placeholder 2"/>
          <p:cNvSpPr>
            <a:spLocks noGrp="1"/>
          </p:cNvSpPr>
          <p:nvPr>
            <p:ph idx="1"/>
          </p:nvPr>
        </p:nvSpPr>
        <p:spPr>
          <a:xfrm>
            <a:off x="457200" y="2286000"/>
            <a:ext cx="8229600" cy="3535363"/>
          </a:xfrm>
        </p:spPr>
        <p:txBody>
          <a:bodyPr/>
          <a:lstStyle/>
          <a:p>
            <a:pPr marL="0" indent="0" algn="ctr">
              <a:buNone/>
            </a:pPr>
            <a:r>
              <a:rPr lang="en-US" sz="2800" dirty="0" smtClean="0"/>
              <a:t>True or False?</a:t>
            </a:r>
          </a:p>
          <a:p>
            <a:pPr marL="457200" indent="-457200">
              <a:buFont typeface="+mj-lt"/>
              <a:buAutoNum type="arabicPeriod"/>
            </a:pPr>
            <a:r>
              <a:rPr lang="en-US" sz="2400" dirty="0" smtClean="0"/>
              <a:t>On a given effort report, the amount “committed” must always be met</a:t>
            </a:r>
            <a:r>
              <a:rPr lang="en-US" sz="2400" dirty="0" smtClean="0"/>
              <a:t>. </a:t>
            </a:r>
            <a:endParaRPr lang="en-US" sz="2400" dirty="0" smtClean="0"/>
          </a:p>
          <a:p>
            <a:pPr marL="457200" indent="-457200">
              <a:buFont typeface="+mj-lt"/>
              <a:buAutoNum type="arabicPeriod"/>
            </a:pPr>
            <a:r>
              <a:rPr lang="en-US" sz="2400" dirty="0" smtClean="0"/>
              <a:t>Effort commitments which are not listed in the budget are not binding.</a:t>
            </a:r>
          </a:p>
          <a:p>
            <a:pPr marL="457200" indent="-457200">
              <a:buFont typeface="+mj-lt"/>
              <a:buAutoNum type="arabicPeriod"/>
            </a:pPr>
            <a:r>
              <a:rPr lang="en-US" sz="2400" dirty="0" smtClean="0"/>
              <a:t>Effort commitments can typically be reduced up to 25% without prior approval.</a:t>
            </a:r>
          </a:p>
          <a:p>
            <a:pPr marL="457200" indent="-457200">
              <a:buFont typeface="+mj-lt"/>
              <a:buAutoNum type="arabicPeriod"/>
            </a:pPr>
            <a:r>
              <a:rPr lang="en-US" sz="2400" dirty="0" smtClean="0"/>
              <a:t>A change in scope requires prior approval.</a:t>
            </a:r>
          </a:p>
          <a:p>
            <a:pPr marL="0" indent="0">
              <a:buNone/>
            </a:pPr>
            <a:endParaRPr lang="en-US" sz="2400" dirty="0" smtClean="0"/>
          </a:p>
          <a:p>
            <a:pPr marL="0" indent="0">
              <a:buNone/>
            </a:pPr>
            <a:endParaRPr lang="en-US" sz="2400" dirty="0"/>
          </a:p>
          <a:p>
            <a:pPr marL="0" indent="0">
              <a:buNone/>
            </a:pPr>
            <a:endParaRPr lang="en-US" sz="2400" dirty="0" smtClean="0"/>
          </a:p>
        </p:txBody>
      </p:sp>
    </p:spTree>
    <p:extLst>
      <p:ext uri="{BB962C8B-B14F-4D97-AF65-F5344CB8AC3E}">
        <p14:creationId xmlns:p14="http://schemas.microsoft.com/office/powerpoint/2010/main" val="17406388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914400"/>
            <a:ext cx="8534400" cy="1143000"/>
          </a:xfrm>
        </p:spPr>
        <p:txBody>
          <a:bodyPr/>
          <a:lstStyle/>
          <a:p>
            <a:r>
              <a:rPr lang="en-US" dirty="0" smtClean="0"/>
              <a:t>Review</a:t>
            </a:r>
            <a:endParaRPr lang="en-US" dirty="0"/>
          </a:p>
        </p:txBody>
      </p:sp>
      <p:sp>
        <p:nvSpPr>
          <p:cNvPr id="3" name="Content Placeholder 2"/>
          <p:cNvSpPr>
            <a:spLocks noGrp="1"/>
          </p:cNvSpPr>
          <p:nvPr>
            <p:ph idx="1"/>
          </p:nvPr>
        </p:nvSpPr>
        <p:spPr>
          <a:xfrm>
            <a:off x="304800" y="1828800"/>
            <a:ext cx="8305800" cy="4419600"/>
          </a:xfrm>
        </p:spPr>
        <p:txBody>
          <a:bodyPr/>
          <a:lstStyle/>
          <a:p>
            <a:pPr marL="0" indent="0" algn="ctr">
              <a:buNone/>
            </a:pPr>
            <a:r>
              <a:rPr lang="en-US" sz="2800" dirty="0" smtClean="0"/>
              <a:t>Answers</a:t>
            </a:r>
            <a:endParaRPr lang="en-US" sz="2800" dirty="0" smtClean="0"/>
          </a:p>
          <a:p>
            <a:pPr marL="457200" indent="-457200">
              <a:buFont typeface="+mj-lt"/>
              <a:buAutoNum type="arabicPeriod"/>
            </a:pPr>
            <a:r>
              <a:rPr lang="en-US" dirty="0" smtClean="0"/>
              <a:t>Q: On </a:t>
            </a:r>
            <a:r>
              <a:rPr lang="en-US" dirty="0" smtClean="0"/>
              <a:t>a given effort report, the amount “committed” must always be </a:t>
            </a:r>
            <a:r>
              <a:rPr lang="en-US" dirty="0" smtClean="0"/>
              <a:t>met</a:t>
            </a:r>
            <a:r>
              <a:rPr lang="en-US" dirty="0" smtClean="0"/>
              <a:t>? </a:t>
            </a:r>
            <a:br>
              <a:rPr lang="en-US" dirty="0" smtClean="0"/>
            </a:br>
            <a:r>
              <a:rPr lang="en-US" dirty="0" smtClean="0"/>
              <a:t>A: Not usually necessary on </a:t>
            </a:r>
            <a:r>
              <a:rPr lang="en-US" i="1" dirty="0" smtClean="0"/>
              <a:t>every</a:t>
            </a:r>
            <a:r>
              <a:rPr lang="en-US" dirty="0" smtClean="0"/>
              <a:t> report because most budget years are covered by more than 1 report.</a:t>
            </a:r>
            <a:endParaRPr lang="en-US" dirty="0" smtClean="0"/>
          </a:p>
          <a:p>
            <a:pPr marL="457200" indent="-457200">
              <a:buFont typeface="+mj-lt"/>
              <a:buAutoNum type="arabicPeriod"/>
            </a:pPr>
            <a:r>
              <a:rPr lang="en-US" dirty="0" smtClean="0"/>
              <a:t>Q: Effort </a:t>
            </a:r>
            <a:r>
              <a:rPr lang="en-US" dirty="0" smtClean="0"/>
              <a:t>commitments which are not listed in the budget are not binding</a:t>
            </a:r>
            <a:r>
              <a:rPr lang="en-US" dirty="0" smtClean="0"/>
              <a:t>.</a:t>
            </a:r>
            <a:br>
              <a:rPr lang="en-US" dirty="0" smtClean="0"/>
            </a:br>
            <a:r>
              <a:rPr lang="en-US" dirty="0" smtClean="0"/>
              <a:t>A: Commitments quantified anywhere in the proposal are binding.</a:t>
            </a:r>
            <a:endParaRPr lang="en-US" dirty="0" smtClean="0"/>
          </a:p>
          <a:p>
            <a:pPr marL="457200" indent="-457200">
              <a:buFont typeface="+mj-lt"/>
              <a:buAutoNum type="arabicPeriod"/>
            </a:pPr>
            <a:r>
              <a:rPr lang="en-US" dirty="0" smtClean="0"/>
              <a:t>Q: Effort </a:t>
            </a:r>
            <a:r>
              <a:rPr lang="en-US" dirty="0" smtClean="0"/>
              <a:t>commitments can typically be reduced up to 25% without prior approval</a:t>
            </a:r>
            <a:r>
              <a:rPr lang="en-US" dirty="0" smtClean="0"/>
              <a:t>.</a:t>
            </a:r>
            <a:br>
              <a:rPr lang="en-US" dirty="0" smtClean="0"/>
            </a:br>
            <a:r>
              <a:rPr lang="en-US" dirty="0" smtClean="0"/>
              <a:t>A: True under expanded authority.</a:t>
            </a:r>
            <a:endParaRPr lang="en-US" dirty="0" smtClean="0"/>
          </a:p>
          <a:p>
            <a:pPr marL="457200" indent="-457200">
              <a:buFont typeface="+mj-lt"/>
              <a:buAutoNum type="arabicPeriod"/>
            </a:pPr>
            <a:r>
              <a:rPr lang="en-US" dirty="0" smtClean="0"/>
              <a:t>Q: A </a:t>
            </a:r>
            <a:r>
              <a:rPr lang="en-US" dirty="0" smtClean="0"/>
              <a:t>change in scope requires prior approval</a:t>
            </a:r>
            <a:r>
              <a:rPr lang="en-US" dirty="0" smtClean="0"/>
              <a:t>.</a:t>
            </a:r>
            <a:br>
              <a:rPr lang="en-US" dirty="0" smtClean="0"/>
            </a:br>
            <a:r>
              <a:rPr lang="en-US" dirty="0" smtClean="0"/>
              <a:t>A: Always true.</a:t>
            </a:r>
            <a:endParaRPr lang="en-US" dirty="0" smtClean="0"/>
          </a:p>
          <a:p>
            <a:pPr marL="0" indent="0">
              <a:buNone/>
            </a:pPr>
            <a:endParaRPr lang="en-US" sz="2400" dirty="0" smtClean="0"/>
          </a:p>
          <a:p>
            <a:pPr marL="0" indent="0">
              <a:buNone/>
            </a:pPr>
            <a:endParaRPr lang="en-US" sz="2400" dirty="0"/>
          </a:p>
          <a:p>
            <a:pPr marL="0" indent="0">
              <a:buNone/>
            </a:pPr>
            <a:endParaRPr lang="en-US" sz="2400" dirty="0" smtClean="0"/>
          </a:p>
        </p:txBody>
      </p:sp>
    </p:spTree>
    <p:extLst>
      <p:ext uri="{BB962C8B-B14F-4D97-AF65-F5344CB8AC3E}">
        <p14:creationId xmlns:p14="http://schemas.microsoft.com/office/powerpoint/2010/main" val="414032437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914400"/>
            <a:ext cx="8534400" cy="1143000"/>
          </a:xfrm>
        </p:spPr>
        <p:txBody>
          <a:bodyPr/>
          <a:lstStyle/>
          <a:p>
            <a:r>
              <a:rPr lang="en-US" dirty="0" smtClean="0"/>
              <a:t>Review</a:t>
            </a:r>
            <a:endParaRPr lang="en-US" dirty="0"/>
          </a:p>
        </p:txBody>
      </p:sp>
      <p:sp>
        <p:nvSpPr>
          <p:cNvPr id="3" name="Content Placeholder 2"/>
          <p:cNvSpPr>
            <a:spLocks noGrp="1"/>
          </p:cNvSpPr>
          <p:nvPr>
            <p:ph idx="1"/>
          </p:nvPr>
        </p:nvSpPr>
        <p:spPr>
          <a:xfrm>
            <a:off x="457200" y="2286000"/>
            <a:ext cx="8229600" cy="3535363"/>
          </a:xfrm>
        </p:spPr>
        <p:txBody>
          <a:bodyPr/>
          <a:lstStyle/>
          <a:p>
            <a:pPr marL="0" indent="0" algn="ctr">
              <a:buNone/>
            </a:pPr>
            <a:r>
              <a:rPr lang="en-US" sz="2800" dirty="0" smtClean="0"/>
              <a:t>True or False?</a:t>
            </a:r>
          </a:p>
          <a:p>
            <a:pPr marL="457200" indent="-457200">
              <a:buFont typeface="+mj-lt"/>
              <a:buAutoNum type="arabicPeriod"/>
            </a:pPr>
            <a:r>
              <a:rPr lang="en-US" sz="2400" dirty="0" smtClean="0"/>
              <a:t>It doesn’t matter which grad student’s salary is charged as long as </a:t>
            </a:r>
            <a:r>
              <a:rPr lang="en-US" sz="2400" i="1" dirty="0" smtClean="0"/>
              <a:t>someone</a:t>
            </a:r>
            <a:r>
              <a:rPr lang="en-US" sz="2400" dirty="0" smtClean="0"/>
              <a:t> is working on it.</a:t>
            </a:r>
          </a:p>
          <a:p>
            <a:pPr marL="457200" indent="-457200">
              <a:buFont typeface="+mj-lt"/>
              <a:buAutoNum type="arabicPeriod"/>
            </a:pPr>
            <a:r>
              <a:rPr lang="en-US" sz="2400" dirty="0" smtClean="0"/>
              <a:t>Faculty can get summer salary for work done during the AY.</a:t>
            </a:r>
          </a:p>
          <a:p>
            <a:pPr marL="457200" indent="-457200">
              <a:buFont typeface="+mj-lt"/>
              <a:buAutoNum type="arabicPeriod"/>
            </a:pPr>
            <a:r>
              <a:rPr lang="en-US" sz="2400" dirty="0" smtClean="0"/>
              <a:t>If a new project is pending, it’s OK to keep charging the old temporarily.</a:t>
            </a:r>
          </a:p>
          <a:p>
            <a:pPr marL="457200" indent="-457200">
              <a:buFont typeface="+mj-lt"/>
              <a:buAutoNum type="arabicPeriod"/>
            </a:pPr>
            <a:r>
              <a:rPr lang="en-US" sz="2400" dirty="0" smtClean="0"/>
              <a:t>Division of salary allocations must equate to % of effort.</a:t>
            </a:r>
          </a:p>
          <a:p>
            <a:pPr marL="0" indent="0">
              <a:buNone/>
            </a:pPr>
            <a:endParaRPr lang="en-US" sz="2400" dirty="0" smtClean="0"/>
          </a:p>
          <a:p>
            <a:pPr marL="0" indent="0">
              <a:buNone/>
            </a:pPr>
            <a:endParaRPr lang="en-US" sz="2400" dirty="0"/>
          </a:p>
          <a:p>
            <a:pPr marL="0" indent="0">
              <a:buNone/>
            </a:pPr>
            <a:endParaRPr lang="en-US" sz="2400" dirty="0" smtClean="0"/>
          </a:p>
        </p:txBody>
      </p:sp>
    </p:spTree>
    <p:extLst>
      <p:ext uri="{BB962C8B-B14F-4D97-AF65-F5344CB8AC3E}">
        <p14:creationId xmlns:p14="http://schemas.microsoft.com/office/powerpoint/2010/main" val="387152503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914400"/>
            <a:ext cx="8534400" cy="1143000"/>
          </a:xfrm>
        </p:spPr>
        <p:txBody>
          <a:bodyPr/>
          <a:lstStyle/>
          <a:p>
            <a:r>
              <a:rPr lang="en-US" dirty="0" smtClean="0"/>
              <a:t>Review</a:t>
            </a:r>
            <a:endParaRPr lang="en-US" dirty="0"/>
          </a:p>
        </p:txBody>
      </p:sp>
      <p:sp>
        <p:nvSpPr>
          <p:cNvPr id="3" name="Content Placeholder 2"/>
          <p:cNvSpPr>
            <a:spLocks noGrp="1"/>
          </p:cNvSpPr>
          <p:nvPr>
            <p:ph idx="1"/>
          </p:nvPr>
        </p:nvSpPr>
        <p:spPr>
          <a:xfrm>
            <a:off x="228600" y="1752600"/>
            <a:ext cx="8686800" cy="4572000"/>
          </a:xfrm>
        </p:spPr>
        <p:txBody>
          <a:bodyPr/>
          <a:lstStyle/>
          <a:p>
            <a:pPr marL="0" indent="0" algn="ctr">
              <a:buNone/>
            </a:pPr>
            <a:r>
              <a:rPr lang="en-US" sz="2800" dirty="0" smtClean="0"/>
              <a:t>Answers</a:t>
            </a:r>
            <a:endParaRPr lang="en-US" sz="2800" dirty="0" smtClean="0"/>
          </a:p>
          <a:p>
            <a:pPr marL="457200" indent="-457200">
              <a:buFont typeface="+mj-lt"/>
              <a:buAutoNum type="arabicPeriod"/>
            </a:pPr>
            <a:r>
              <a:rPr lang="en-US" sz="1800" dirty="0" smtClean="0"/>
              <a:t>Q: It </a:t>
            </a:r>
            <a:r>
              <a:rPr lang="en-US" sz="1800" dirty="0" smtClean="0"/>
              <a:t>doesn’t matter which grad student’s salary is charged as long as </a:t>
            </a:r>
            <a:r>
              <a:rPr lang="en-US" sz="1800" i="1" dirty="0" smtClean="0"/>
              <a:t>someone</a:t>
            </a:r>
            <a:r>
              <a:rPr lang="en-US" sz="1800" dirty="0" smtClean="0"/>
              <a:t> is working on it</a:t>
            </a:r>
            <a:r>
              <a:rPr lang="en-US" sz="1800" dirty="0" smtClean="0"/>
              <a:t>.</a:t>
            </a:r>
            <a:br>
              <a:rPr lang="en-US" sz="1800" dirty="0" smtClean="0"/>
            </a:br>
            <a:r>
              <a:rPr lang="en-US" sz="1800" dirty="0" smtClean="0"/>
              <a:t>A: False, effort is only allocable to a project for the individual who is working there.</a:t>
            </a:r>
            <a:endParaRPr lang="en-US" sz="1800" dirty="0" smtClean="0"/>
          </a:p>
          <a:p>
            <a:pPr marL="457200" indent="-457200">
              <a:buFont typeface="+mj-lt"/>
              <a:buAutoNum type="arabicPeriod"/>
            </a:pPr>
            <a:r>
              <a:rPr lang="en-US" sz="1800" dirty="0" smtClean="0"/>
              <a:t>Q: Faculty </a:t>
            </a:r>
            <a:r>
              <a:rPr lang="en-US" sz="1800" dirty="0" smtClean="0"/>
              <a:t>can get summer salary for work done during the AY</a:t>
            </a:r>
            <a:r>
              <a:rPr lang="en-US" sz="1800" dirty="0" smtClean="0"/>
              <a:t>.</a:t>
            </a:r>
            <a:br>
              <a:rPr lang="en-US" sz="1800" dirty="0" smtClean="0"/>
            </a:br>
            <a:r>
              <a:rPr lang="en-US" sz="1800" dirty="0" smtClean="0"/>
              <a:t>A: False, effort must be reported/paid in the same period in which it is performed/earned.</a:t>
            </a:r>
            <a:endParaRPr lang="en-US" sz="1800" dirty="0" smtClean="0"/>
          </a:p>
          <a:p>
            <a:pPr marL="457200" indent="-457200">
              <a:buFont typeface="+mj-lt"/>
              <a:buAutoNum type="arabicPeriod"/>
            </a:pPr>
            <a:r>
              <a:rPr lang="en-US" sz="1800" dirty="0" smtClean="0"/>
              <a:t>Q: If </a:t>
            </a:r>
            <a:r>
              <a:rPr lang="en-US" sz="1800" dirty="0" smtClean="0"/>
              <a:t>a new project is pending, it’s OK to keep charging the old temporarily</a:t>
            </a:r>
            <a:r>
              <a:rPr lang="en-US" sz="1800" dirty="0" smtClean="0"/>
              <a:t>.</a:t>
            </a:r>
            <a:br>
              <a:rPr lang="en-US" sz="1800" dirty="0" smtClean="0"/>
            </a:br>
            <a:r>
              <a:rPr lang="en-US" sz="1800" dirty="0" smtClean="0"/>
              <a:t>A: False, this would be misuse of funding. Use a clearing account instead.</a:t>
            </a:r>
            <a:endParaRPr lang="en-US" sz="1800" dirty="0" smtClean="0"/>
          </a:p>
          <a:p>
            <a:pPr marL="457200" indent="-457200">
              <a:buFont typeface="+mj-lt"/>
              <a:buAutoNum type="arabicPeriod"/>
            </a:pPr>
            <a:r>
              <a:rPr lang="en-US" sz="1800" dirty="0" smtClean="0"/>
              <a:t>Q: Division </a:t>
            </a:r>
            <a:r>
              <a:rPr lang="en-US" sz="1800" dirty="0" smtClean="0"/>
              <a:t>of salary allocations must equate to % of </a:t>
            </a:r>
            <a:r>
              <a:rPr lang="en-US" sz="1800" dirty="0" smtClean="0"/>
              <a:t>effort actually provided.</a:t>
            </a:r>
            <a:br>
              <a:rPr lang="en-US" sz="1800" dirty="0" smtClean="0"/>
            </a:br>
            <a:r>
              <a:rPr lang="en-US" sz="1800" dirty="0" smtClean="0"/>
              <a:t>A: True, when salary/effort is charged to multiple projects, it must be distributed among them in proportion to the % of effort provided to each project.</a:t>
            </a:r>
            <a:endParaRPr lang="en-US" sz="1800" dirty="0" smtClean="0"/>
          </a:p>
          <a:p>
            <a:pPr marL="0" indent="0">
              <a:buNone/>
            </a:pPr>
            <a:endParaRPr lang="en-US" sz="2400" dirty="0" smtClean="0"/>
          </a:p>
          <a:p>
            <a:pPr marL="0" indent="0">
              <a:buNone/>
            </a:pPr>
            <a:endParaRPr lang="en-US" sz="2400" dirty="0"/>
          </a:p>
          <a:p>
            <a:pPr marL="0" indent="0">
              <a:buNone/>
            </a:pPr>
            <a:endParaRPr lang="en-US" sz="2400" dirty="0" smtClean="0"/>
          </a:p>
        </p:txBody>
      </p:sp>
    </p:spTree>
    <p:extLst>
      <p:ext uri="{BB962C8B-B14F-4D97-AF65-F5344CB8AC3E}">
        <p14:creationId xmlns:p14="http://schemas.microsoft.com/office/powerpoint/2010/main" val="257052738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914400"/>
            <a:ext cx="8534400" cy="1143000"/>
          </a:xfrm>
        </p:spPr>
        <p:txBody>
          <a:bodyPr/>
          <a:lstStyle/>
          <a:p>
            <a:r>
              <a:rPr lang="en-US" dirty="0" smtClean="0"/>
              <a:t>Review</a:t>
            </a:r>
            <a:endParaRPr lang="en-US" dirty="0"/>
          </a:p>
        </p:txBody>
      </p:sp>
      <p:sp>
        <p:nvSpPr>
          <p:cNvPr id="3" name="Content Placeholder 2"/>
          <p:cNvSpPr>
            <a:spLocks noGrp="1"/>
          </p:cNvSpPr>
          <p:nvPr>
            <p:ph idx="1"/>
          </p:nvPr>
        </p:nvSpPr>
        <p:spPr>
          <a:xfrm>
            <a:off x="457200" y="2286000"/>
            <a:ext cx="8229600" cy="3535363"/>
          </a:xfrm>
        </p:spPr>
        <p:txBody>
          <a:bodyPr/>
          <a:lstStyle/>
          <a:p>
            <a:pPr marL="0" indent="0" algn="ctr">
              <a:buNone/>
            </a:pPr>
            <a:r>
              <a:rPr lang="en-US" sz="2400" dirty="0" smtClean="0"/>
              <a:t>True or False?</a:t>
            </a:r>
          </a:p>
          <a:p>
            <a:pPr marL="457200" indent="-457200">
              <a:buFont typeface="+mj-lt"/>
              <a:buAutoNum type="arabicPeriod"/>
            </a:pPr>
            <a:r>
              <a:rPr lang="en-US" sz="2400" dirty="0" smtClean="0"/>
              <a:t>UD Policy allows 90 days for completion of reports.</a:t>
            </a:r>
          </a:p>
          <a:p>
            <a:pPr marL="457200" indent="-457200">
              <a:buFont typeface="+mj-lt"/>
              <a:buAutoNum type="arabicPeriod"/>
            </a:pPr>
            <a:r>
              <a:rPr lang="en-US" sz="2400" dirty="0" smtClean="0"/>
              <a:t>If a PI has a grad student whose work is related to any of 3 different awards, it doesn’t matter which one covers his pay.</a:t>
            </a:r>
          </a:p>
          <a:p>
            <a:pPr marL="457200" indent="-457200">
              <a:buFont typeface="+mj-lt"/>
              <a:buAutoNum type="arabicPeriod"/>
            </a:pPr>
            <a:r>
              <a:rPr lang="en-US" sz="2400" dirty="0" smtClean="0"/>
              <a:t>Delayed certifications are less reliable.</a:t>
            </a:r>
          </a:p>
          <a:p>
            <a:pPr marL="457200" indent="-457200">
              <a:buFont typeface="+mj-lt"/>
              <a:buAutoNum type="arabicPeriod"/>
            </a:pPr>
            <a:r>
              <a:rPr lang="en-US" sz="2400" dirty="0" smtClean="0"/>
              <a:t>A 100% grant-funded employee may spend minimal time writing proposals for new funding.</a:t>
            </a:r>
          </a:p>
          <a:p>
            <a:pPr marL="457200" indent="-457200">
              <a:buFont typeface="+mj-lt"/>
              <a:buAutoNum type="arabicPeriod"/>
            </a:pPr>
            <a:endParaRPr lang="en-US" sz="2400" dirty="0" smtClean="0"/>
          </a:p>
          <a:p>
            <a:pPr marL="0" indent="0">
              <a:buNone/>
            </a:pPr>
            <a:endParaRPr lang="en-US" sz="2400" dirty="0" smtClean="0"/>
          </a:p>
          <a:p>
            <a:pPr marL="0" indent="0">
              <a:buNone/>
            </a:pPr>
            <a:endParaRPr lang="en-US" sz="2400" dirty="0"/>
          </a:p>
          <a:p>
            <a:pPr marL="0" indent="0">
              <a:buNone/>
            </a:pPr>
            <a:endParaRPr lang="en-US" sz="2400" dirty="0" smtClean="0"/>
          </a:p>
        </p:txBody>
      </p:sp>
    </p:spTree>
    <p:extLst>
      <p:ext uri="{BB962C8B-B14F-4D97-AF65-F5344CB8AC3E}">
        <p14:creationId xmlns:p14="http://schemas.microsoft.com/office/powerpoint/2010/main" val="344574612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914400"/>
            <a:ext cx="8534400" cy="1143000"/>
          </a:xfrm>
        </p:spPr>
        <p:txBody>
          <a:bodyPr/>
          <a:lstStyle/>
          <a:p>
            <a:r>
              <a:rPr lang="en-US" dirty="0" smtClean="0"/>
              <a:t>Review</a:t>
            </a:r>
            <a:endParaRPr lang="en-US" dirty="0"/>
          </a:p>
        </p:txBody>
      </p:sp>
      <p:sp>
        <p:nvSpPr>
          <p:cNvPr id="3" name="Content Placeholder 2"/>
          <p:cNvSpPr>
            <a:spLocks noGrp="1"/>
          </p:cNvSpPr>
          <p:nvPr>
            <p:ph idx="1"/>
          </p:nvPr>
        </p:nvSpPr>
        <p:spPr>
          <a:xfrm>
            <a:off x="457200" y="2286000"/>
            <a:ext cx="8229600" cy="3535363"/>
          </a:xfrm>
        </p:spPr>
        <p:txBody>
          <a:bodyPr/>
          <a:lstStyle/>
          <a:p>
            <a:pPr marL="0" indent="0" algn="ctr">
              <a:buNone/>
            </a:pPr>
            <a:r>
              <a:rPr lang="en-US" sz="2400" dirty="0" smtClean="0"/>
              <a:t>True or False?</a:t>
            </a:r>
          </a:p>
          <a:p>
            <a:pPr marL="457200" indent="-457200">
              <a:buFont typeface="+mj-lt"/>
              <a:buAutoNum type="arabicPeriod"/>
            </a:pPr>
            <a:r>
              <a:rPr lang="en-US" sz="2400" dirty="0" smtClean="0"/>
              <a:t>When new effort reports are created, you have 90 days to make adjustments via JV.</a:t>
            </a:r>
          </a:p>
          <a:p>
            <a:pPr marL="457200" indent="-457200">
              <a:buFont typeface="+mj-lt"/>
              <a:buAutoNum type="arabicPeriod"/>
            </a:pPr>
            <a:r>
              <a:rPr lang="en-US" sz="2400" dirty="0" smtClean="0"/>
              <a:t>Revised effort reports over-write previously completed versions.</a:t>
            </a:r>
          </a:p>
          <a:p>
            <a:pPr marL="457200" indent="-457200">
              <a:buFont typeface="+mj-lt"/>
              <a:buAutoNum type="arabicPeriod"/>
            </a:pPr>
            <a:r>
              <a:rPr lang="en-US" sz="2400" dirty="0" smtClean="0"/>
              <a:t>A request for a revised effort report will be granted if requested prior to the due date for that effort period.</a:t>
            </a:r>
          </a:p>
          <a:p>
            <a:pPr marL="457200" indent="-457200">
              <a:buFont typeface="+mj-lt"/>
              <a:buAutoNum type="arabicPeriod"/>
            </a:pPr>
            <a:endParaRPr lang="en-US" sz="2400" dirty="0" smtClean="0"/>
          </a:p>
          <a:p>
            <a:pPr marL="0" indent="0">
              <a:buNone/>
            </a:pPr>
            <a:endParaRPr lang="en-US" sz="2400" dirty="0" smtClean="0"/>
          </a:p>
          <a:p>
            <a:pPr marL="0" indent="0">
              <a:buNone/>
            </a:pPr>
            <a:endParaRPr lang="en-US" sz="2400" dirty="0"/>
          </a:p>
          <a:p>
            <a:pPr marL="0" indent="0">
              <a:buNone/>
            </a:pPr>
            <a:endParaRPr lang="en-US" sz="2400" dirty="0" smtClean="0"/>
          </a:p>
        </p:txBody>
      </p:sp>
    </p:spTree>
    <p:extLst>
      <p:ext uri="{BB962C8B-B14F-4D97-AF65-F5344CB8AC3E}">
        <p14:creationId xmlns:p14="http://schemas.microsoft.com/office/powerpoint/2010/main" val="338808430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914400"/>
            <a:ext cx="8534400" cy="1143000"/>
          </a:xfrm>
        </p:spPr>
        <p:txBody>
          <a:bodyPr/>
          <a:lstStyle/>
          <a:p>
            <a:r>
              <a:rPr lang="en-US" dirty="0" smtClean="0"/>
              <a:t>Review</a:t>
            </a:r>
            <a:endParaRPr lang="en-US" dirty="0"/>
          </a:p>
        </p:txBody>
      </p:sp>
      <p:sp>
        <p:nvSpPr>
          <p:cNvPr id="3" name="Content Placeholder 2"/>
          <p:cNvSpPr>
            <a:spLocks noGrp="1"/>
          </p:cNvSpPr>
          <p:nvPr>
            <p:ph idx="1"/>
          </p:nvPr>
        </p:nvSpPr>
        <p:spPr>
          <a:xfrm>
            <a:off x="381000" y="1905000"/>
            <a:ext cx="8305800" cy="4191000"/>
          </a:xfrm>
        </p:spPr>
        <p:txBody>
          <a:bodyPr/>
          <a:lstStyle/>
          <a:p>
            <a:pPr marL="0" indent="0" algn="ctr">
              <a:buNone/>
            </a:pPr>
            <a:r>
              <a:rPr lang="en-US" sz="2400" dirty="0" smtClean="0"/>
              <a:t>Answers</a:t>
            </a:r>
            <a:endParaRPr lang="en-US" sz="2400" dirty="0" smtClean="0"/>
          </a:p>
          <a:p>
            <a:pPr marL="457200" indent="-457200">
              <a:buFont typeface="+mj-lt"/>
              <a:buAutoNum type="arabicPeriod"/>
            </a:pPr>
            <a:r>
              <a:rPr lang="en-US" dirty="0" smtClean="0"/>
              <a:t>Q: When </a:t>
            </a:r>
            <a:r>
              <a:rPr lang="en-US" dirty="0" smtClean="0"/>
              <a:t>new effort reports are created, you have 90 days to make adjustments via JV</a:t>
            </a:r>
            <a:r>
              <a:rPr lang="en-US" dirty="0" smtClean="0"/>
              <a:t>.</a:t>
            </a:r>
            <a:br>
              <a:rPr lang="en-US" dirty="0" smtClean="0"/>
            </a:br>
            <a:r>
              <a:rPr lang="en-US" dirty="0" smtClean="0"/>
              <a:t>A: False, you only have a 50 day window before the reports are due to be completed, &amp; JVs must be done before the report is complete.</a:t>
            </a:r>
            <a:endParaRPr lang="en-US" dirty="0" smtClean="0"/>
          </a:p>
          <a:p>
            <a:pPr marL="457200" indent="-457200">
              <a:buFont typeface="+mj-lt"/>
              <a:buAutoNum type="arabicPeriod"/>
            </a:pPr>
            <a:r>
              <a:rPr lang="en-US" dirty="0" smtClean="0"/>
              <a:t>Q: Revised </a:t>
            </a:r>
            <a:r>
              <a:rPr lang="en-US" dirty="0" smtClean="0"/>
              <a:t>effort reports over-write previously completed versions</a:t>
            </a:r>
            <a:r>
              <a:rPr lang="en-US" dirty="0" smtClean="0"/>
              <a:t>.</a:t>
            </a:r>
            <a:br>
              <a:rPr lang="en-US" dirty="0" smtClean="0"/>
            </a:br>
            <a:r>
              <a:rPr lang="en-US" dirty="0" smtClean="0"/>
              <a:t>A: False, a completed report cannot be changed. Revisions are a 2</a:t>
            </a:r>
            <a:r>
              <a:rPr lang="en-US" baseline="30000" dirty="0" smtClean="0"/>
              <a:t>nd</a:t>
            </a:r>
            <a:r>
              <a:rPr lang="en-US" dirty="0" smtClean="0"/>
              <a:t> version.</a:t>
            </a:r>
            <a:endParaRPr lang="en-US" dirty="0" smtClean="0"/>
          </a:p>
          <a:p>
            <a:pPr marL="457200" indent="-457200">
              <a:buFont typeface="+mj-lt"/>
              <a:buAutoNum type="arabicPeriod"/>
            </a:pPr>
            <a:r>
              <a:rPr lang="en-US" dirty="0" smtClean="0"/>
              <a:t>Q: A </a:t>
            </a:r>
            <a:r>
              <a:rPr lang="en-US" dirty="0" smtClean="0"/>
              <a:t>request for a revised effort report will be granted if requested prior to the due date for that effort period</a:t>
            </a:r>
            <a:r>
              <a:rPr lang="en-US" dirty="0" smtClean="0"/>
              <a:t>.</a:t>
            </a:r>
            <a:br>
              <a:rPr lang="en-US" dirty="0" smtClean="0"/>
            </a:br>
            <a:r>
              <a:rPr lang="en-US" dirty="0" smtClean="0"/>
              <a:t>A: Not necessarily. Once a report is completed, a revision might not be approved, even if the due date has not been reached.</a:t>
            </a:r>
            <a:endParaRPr lang="en-US" dirty="0" smtClean="0"/>
          </a:p>
          <a:p>
            <a:pPr marL="457200" indent="-457200">
              <a:buFont typeface="+mj-lt"/>
              <a:buAutoNum type="arabicPeriod"/>
            </a:pPr>
            <a:endParaRPr lang="en-US" sz="2400" dirty="0" smtClean="0"/>
          </a:p>
          <a:p>
            <a:pPr marL="0" indent="0">
              <a:buNone/>
            </a:pPr>
            <a:endParaRPr lang="en-US" sz="2400" dirty="0" smtClean="0"/>
          </a:p>
          <a:p>
            <a:pPr marL="0" indent="0">
              <a:buNone/>
            </a:pPr>
            <a:endParaRPr lang="en-US" sz="2400" dirty="0"/>
          </a:p>
          <a:p>
            <a:pPr marL="0" indent="0">
              <a:buNone/>
            </a:pPr>
            <a:endParaRPr lang="en-US" sz="2400" dirty="0" smtClean="0"/>
          </a:p>
        </p:txBody>
      </p:sp>
    </p:spTree>
    <p:extLst>
      <p:ext uri="{BB962C8B-B14F-4D97-AF65-F5344CB8AC3E}">
        <p14:creationId xmlns:p14="http://schemas.microsoft.com/office/powerpoint/2010/main" val="26705085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bwMode="auto">
          <a:xfrm>
            <a:off x="413951" y="1143000"/>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defTabSz="457200" rtl="0" eaLnBrk="1" fontAlgn="base" hangingPunct="1">
              <a:spcBef>
                <a:spcPct val="0"/>
              </a:spcBef>
              <a:spcAft>
                <a:spcPct val="0"/>
              </a:spcAft>
              <a:defRPr sz="3200" kern="1200">
                <a:solidFill>
                  <a:schemeClr val="tx1"/>
                </a:solidFill>
                <a:latin typeface="Helvetica Neue"/>
                <a:ea typeface="Geneva" pitchFamily="-65" charset="-128"/>
                <a:cs typeface="Geneva" pitchFamily="-65" charset="-128"/>
              </a:defRPr>
            </a:lvl1pPr>
            <a:lvl2pPr algn="ctr" defTabSz="457200" rtl="0" eaLnBrk="1" fontAlgn="base" hangingPunct="1">
              <a:spcBef>
                <a:spcPct val="0"/>
              </a:spcBef>
              <a:spcAft>
                <a:spcPct val="0"/>
              </a:spcAft>
              <a:defRPr sz="3200">
                <a:solidFill>
                  <a:schemeClr val="tx1"/>
                </a:solidFill>
                <a:latin typeface="Helvetica Neue" pitchFamily="-65" charset="0"/>
                <a:ea typeface="Geneva" pitchFamily="-65" charset="-128"/>
                <a:cs typeface="Geneva" pitchFamily="-65" charset="-128"/>
              </a:defRPr>
            </a:lvl2pPr>
            <a:lvl3pPr algn="ctr" defTabSz="457200" rtl="0" eaLnBrk="1" fontAlgn="base" hangingPunct="1">
              <a:spcBef>
                <a:spcPct val="0"/>
              </a:spcBef>
              <a:spcAft>
                <a:spcPct val="0"/>
              </a:spcAft>
              <a:defRPr sz="3200">
                <a:solidFill>
                  <a:schemeClr val="tx1"/>
                </a:solidFill>
                <a:latin typeface="Helvetica Neue" pitchFamily="-65" charset="0"/>
                <a:ea typeface="Geneva" pitchFamily="-65" charset="-128"/>
                <a:cs typeface="Geneva" pitchFamily="-65" charset="-128"/>
              </a:defRPr>
            </a:lvl3pPr>
            <a:lvl4pPr algn="ctr" defTabSz="457200" rtl="0" eaLnBrk="1" fontAlgn="base" hangingPunct="1">
              <a:spcBef>
                <a:spcPct val="0"/>
              </a:spcBef>
              <a:spcAft>
                <a:spcPct val="0"/>
              </a:spcAft>
              <a:defRPr sz="3200">
                <a:solidFill>
                  <a:schemeClr val="tx1"/>
                </a:solidFill>
                <a:latin typeface="Helvetica Neue" pitchFamily="-65" charset="0"/>
                <a:ea typeface="Geneva" pitchFamily="-65" charset="-128"/>
                <a:cs typeface="Geneva" pitchFamily="-65" charset="-128"/>
              </a:defRPr>
            </a:lvl4pPr>
            <a:lvl5pPr algn="ctr" defTabSz="457200" rtl="0" eaLnBrk="1" fontAlgn="base" hangingPunct="1">
              <a:spcBef>
                <a:spcPct val="0"/>
              </a:spcBef>
              <a:spcAft>
                <a:spcPct val="0"/>
              </a:spcAft>
              <a:defRPr sz="3200">
                <a:solidFill>
                  <a:schemeClr val="tx1"/>
                </a:solidFill>
                <a:latin typeface="Helvetica Neue" pitchFamily="-65" charset="0"/>
                <a:ea typeface="Geneva" pitchFamily="-65" charset="-128"/>
                <a:cs typeface="Geneva" pitchFamily="-65" charset="-128"/>
              </a:defRPr>
            </a:lvl5pPr>
            <a:lvl6pPr marL="457200" algn="ctr" defTabSz="457200" rtl="0" eaLnBrk="1" fontAlgn="base" hangingPunct="1">
              <a:spcBef>
                <a:spcPct val="0"/>
              </a:spcBef>
              <a:spcAft>
                <a:spcPct val="0"/>
              </a:spcAft>
              <a:defRPr sz="3200">
                <a:solidFill>
                  <a:schemeClr val="tx1"/>
                </a:solidFill>
                <a:latin typeface="Helvetica Neue" pitchFamily="-65" charset="0"/>
                <a:ea typeface="Geneva" pitchFamily="-65" charset="-128"/>
                <a:cs typeface="Geneva" pitchFamily="-65" charset="-128"/>
              </a:defRPr>
            </a:lvl6pPr>
            <a:lvl7pPr marL="914400" algn="ctr" defTabSz="457200" rtl="0" eaLnBrk="1" fontAlgn="base" hangingPunct="1">
              <a:spcBef>
                <a:spcPct val="0"/>
              </a:spcBef>
              <a:spcAft>
                <a:spcPct val="0"/>
              </a:spcAft>
              <a:defRPr sz="3200">
                <a:solidFill>
                  <a:schemeClr val="tx1"/>
                </a:solidFill>
                <a:latin typeface="Helvetica Neue" pitchFamily="-65" charset="0"/>
                <a:ea typeface="Geneva" pitchFamily="-65" charset="-128"/>
                <a:cs typeface="Geneva" pitchFamily="-65" charset="-128"/>
              </a:defRPr>
            </a:lvl7pPr>
            <a:lvl8pPr marL="1371600" algn="ctr" defTabSz="457200" rtl="0" eaLnBrk="1" fontAlgn="base" hangingPunct="1">
              <a:spcBef>
                <a:spcPct val="0"/>
              </a:spcBef>
              <a:spcAft>
                <a:spcPct val="0"/>
              </a:spcAft>
              <a:defRPr sz="3200">
                <a:solidFill>
                  <a:schemeClr val="tx1"/>
                </a:solidFill>
                <a:latin typeface="Helvetica Neue" pitchFamily="-65" charset="0"/>
                <a:ea typeface="Geneva" pitchFamily="-65" charset="-128"/>
                <a:cs typeface="Geneva" pitchFamily="-65" charset="-128"/>
              </a:defRPr>
            </a:lvl8pPr>
            <a:lvl9pPr marL="1828800" algn="ctr" defTabSz="457200" rtl="0" eaLnBrk="1" fontAlgn="base" hangingPunct="1">
              <a:spcBef>
                <a:spcPct val="0"/>
              </a:spcBef>
              <a:spcAft>
                <a:spcPct val="0"/>
              </a:spcAft>
              <a:defRPr sz="3200">
                <a:solidFill>
                  <a:schemeClr val="tx1"/>
                </a:solidFill>
                <a:latin typeface="Helvetica Neue" pitchFamily="-65" charset="0"/>
                <a:ea typeface="Geneva" pitchFamily="-65" charset="-128"/>
                <a:cs typeface="Geneva" pitchFamily="-65" charset="-128"/>
              </a:defRPr>
            </a:lvl9pPr>
          </a:lstStyle>
          <a:p>
            <a:r>
              <a:rPr lang="en-US" dirty="0" smtClean="0"/>
              <a:t>Understanding Effort Commitments</a:t>
            </a:r>
            <a:endParaRPr lang="en-US" dirty="0"/>
          </a:p>
        </p:txBody>
      </p:sp>
      <p:sp>
        <p:nvSpPr>
          <p:cNvPr id="10" name="Rectangle 9"/>
          <p:cNvSpPr/>
          <p:nvPr/>
        </p:nvSpPr>
        <p:spPr>
          <a:xfrm>
            <a:off x="1066800" y="2223691"/>
            <a:ext cx="7162800" cy="3046988"/>
          </a:xfrm>
          <a:prstGeom prst="rect">
            <a:avLst/>
          </a:prstGeom>
        </p:spPr>
        <p:txBody>
          <a:bodyPr wrap="square">
            <a:spAutoFit/>
          </a:bodyPr>
          <a:lstStyle/>
          <a:p>
            <a:pPr marL="285750" indent="-285750">
              <a:buFont typeface="Wingdings" pitchFamily="2" charset="2"/>
              <a:buChar char="Ø"/>
            </a:pPr>
            <a:r>
              <a:rPr lang="en-US" sz="2400" dirty="0" smtClean="0"/>
              <a:t>Made at proposal time</a:t>
            </a:r>
          </a:p>
          <a:p>
            <a:pPr marL="285750" indent="-285750">
              <a:buFont typeface="Wingdings" pitchFamily="2" charset="2"/>
              <a:buChar char="Ø"/>
            </a:pPr>
            <a:r>
              <a:rPr lang="en-US" sz="2400" dirty="0" smtClean="0"/>
              <a:t>Binding at award time</a:t>
            </a:r>
          </a:p>
          <a:p>
            <a:pPr marL="285750" indent="-285750">
              <a:buFont typeface="Wingdings" pitchFamily="2" charset="2"/>
              <a:buChar char="Ø"/>
            </a:pPr>
            <a:r>
              <a:rPr lang="en-US" sz="2400" dirty="0" smtClean="0"/>
              <a:t>Effort reports get values from budgeted amount in project team page</a:t>
            </a:r>
          </a:p>
          <a:p>
            <a:pPr marL="285750" indent="-285750">
              <a:buFont typeface="Wingdings" pitchFamily="2" charset="2"/>
              <a:buChar char="Ø"/>
            </a:pPr>
            <a:r>
              <a:rPr lang="en-US" sz="2400" dirty="0" smtClean="0"/>
              <a:t>Commitments are based on a budget year for the award</a:t>
            </a:r>
          </a:p>
          <a:p>
            <a:pPr marL="285750" indent="-285750">
              <a:buFont typeface="Wingdings" pitchFamily="2" charset="2"/>
              <a:buChar char="Ø"/>
            </a:pPr>
            <a:r>
              <a:rPr lang="en-US" sz="2400" dirty="0" smtClean="0"/>
              <a:t>Flexibility in </a:t>
            </a:r>
            <a:r>
              <a:rPr lang="en-US" sz="2400" dirty="0" smtClean="0"/>
              <a:t>cost-shared vs. direct-charged</a:t>
            </a:r>
          </a:p>
          <a:p>
            <a:pPr marL="285750" indent="-285750">
              <a:buFont typeface="Wingdings" pitchFamily="2" charset="2"/>
              <a:buChar char="Ø"/>
            </a:pPr>
            <a:r>
              <a:rPr lang="en-US" sz="2400" dirty="0" smtClean="0"/>
              <a:t>Flexibility in academic vs. summer time</a:t>
            </a:r>
            <a:endParaRPr lang="en-US" sz="2400" dirty="0"/>
          </a:p>
        </p:txBody>
      </p:sp>
    </p:spTree>
    <p:extLst>
      <p:ext uri="{BB962C8B-B14F-4D97-AF65-F5344CB8AC3E}">
        <p14:creationId xmlns:p14="http://schemas.microsoft.com/office/powerpoint/2010/main" val="551027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indent="0"/>
            <a:r>
              <a:rPr lang="en-US" dirty="0"/>
              <a:t>Problem: Insufficient </a:t>
            </a:r>
            <a:r>
              <a:rPr lang="en-US" dirty="0" smtClean="0"/>
              <a:t>effort</a:t>
            </a:r>
            <a:endParaRPr lang="en-US" dirty="0"/>
          </a:p>
        </p:txBody>
      </p:sp>
      <p:graphicFrame>
        <p:nvGraphicFramePr>
          <p:cNvPr id="3" name="Diagram 2"/>
          <p:cNvGraphicFramePr/>
          <p:nvPr>
            <p:extLst>
              <p:ext uri="{D42A27DB-BD31-4B8C-83A1-F6EECF244321}">
                <p14:modId xmlns:p14="http://schemas.microsoft.com/office/powerpoint/2010/main" val="1558767494"/>
              </p:ext>
            </p:extLst>
          </p:nvPr>
        </p:nvGraphicFramePr>
        <p:xfrm>
          <a:off x="1554480" y="2362200"/>
          <a:ext cx="5943600" cy="1066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Diagram 4"/>
          <p:cNvGraphicFramePr/>
          <p:nvPr>
            <p:extLst>
              <p:ext uri="{D42A27DB-BD31-4B8C-83A1-F6EECF244321}">
                <p14:modId xmlns:p14="http://schemas.microsoft.com/office/powerpoint/2010/main" val="2492571991"/>
              </p:ext>
            </p:extLst>
          </p:nvPr>
        </p:nvGraphicFramePr>
        <p:xfrm>
          <a:off x="1554480" y="3581400"/>
          <a:ext cx="5913120" cy="10668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6" name="Diagram 5"/>
          <p:cNvGraphicFramePr/>
          <p:nvPr>
            <p:extLst>
              <p:ext uri="{D42A27DB-BD31-4B8C-83A1-F6EECF244321}">
                <p14:modId xmlns:p14="http://schemas.microsoft.com/office/powerpoint/2010/main" val="2275506821"/>
              </p:ext>
            </p:extLst>
          </p:nvPr>
        </p:nvGraphicFramePr>
        <p:xfrm>
          <a:off x="1524000" y="4724400"/>
          <a:ext cx="5989320" cy="1143000"/>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Tree>
    <p:extLst>
      <p:ext uri="{BB962C8B-B14F-4D97-AF65-F5344CB8AC3E}">
        <p14:creationId xmlns:p14="http://schemas.microsoft.com/office/powerpoint/2010/main" val="9377834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Untimely Completion of Reports</a:t>
            </a:r>
            <a:endParaRPr lang="en-US" dirty="0"/>
          </a:p>
        </p:txBody>
      </p:sp>
      <p:sp>
        <p:nvSpPr>
          <p:cNvPr id="3" name="Content Placeholder 2"/>
          <p:cNvSpPr>
            <a:spLocks noGrp="1"/>
          </p:cNvSpPr>
          <p:nvPr>
            <p:ph idx="1"/>
          </p:nvPr>
        </p:nvSpPr>
        <p:spPr/>
        <p:txBody>
          <a:bodyPr/>
          <a:lstStyle/>
          <a:p>
            <a:pPr>
              <a:buFont typeface="Wingdings" pitchFamily="2" charset="2"/>
              <a:buChar char="§"/>
            </a:pPr>
            <a:r>
              <a:rPr lang="en-US" sz="2200" dirty="0" smtClean="0"/>
              <a:t>UD policy allows 50 days </a:t>
            </a:r>
            <a:r>
              <a:rPr lang="en-US" sz="2200" dirty="0" smtClean="0"/>
              <a:t>for completion</a:t>
            </a:r>
            <a:br>
              <a:rPr lang="en-US" sz="2200" dirty="0" smtClean="0"/>
            </a:br>
            <a:r>
              <a:rPr lang="en-US" sz="2200" dirty="0" smtClean="0"/>
              <a:t>		Reports released 10 days after period ends.</a:t>
            </a:r>
            <a:br>
              <a:rPr lang="en-US" sz="2200" dirty="0" smtClean="0"/>
            </a:br>
            <a:r>
              <a:rPr lang="en-US" sz="2200" dirty="0" smtClean="0"/>
              <a:t>		Reports due 60 days after period ends.</a:t>
            </a:r>
            <a:endParaRPr lang="en-US" sz="2200" dirty="0" smtClean="0"/>
          </a:p>
          <a:p>
            <a:pPr>
              <a:buFont typeface="Wingdings" pitchFamily="2" charset="2"/>
              <a:buChar char="§"/>
            </a:pPr>
            <a:r>
              <a:rPr lang="en-US" sz="2200" dirty="0" smtClean="0"/>
              <a:t>Late reports are a violation </a:t>
            </a:r>
            <a:r>
              <a:rPr lang="en-US" sz="2200" dirty="0"/>
              <a:t>of UD </a:t>
            </a:r>
            <a:r>
              <a:rPr lang="en-US" sz="2200" dirty="0" smtClean="0"/>
              <a:t>policy</a:t>
            </a:r>
          </a:p>
          <a:p>
            <a:pPr>
              <a:buFont typeface="Wingdings" pitchFamily="2" charset="2"/>
              <a:buChar char="§"/>
            </a:pPr>
            <a:r>
              <a:rPr lang="en-US" sz="2200" dirty="0" smtClean="0"/>
              <a:t>Audit risk</a:t>
            </a:r>
          </a:p>
          <a:p>
            <a:pPr>
              <a:buFont typeface="Wingdings" pitchFamily="2" charset="2"/>
              <a:buChar char="§"/>
            </a:pPr>
            <a:r>
              <a:rPr lang="en-US" sz="2200" dirty="0" smtClean="0"/>
              <a:t>Dunning </a:t>
            </a:r>
            <a:r>
              <a:rPr lang="en-US" sz="2200" dirty="0" smtClean="0"/>
              <a:t>letters escalate as time passes</a:t>
            </a:r>
            <a:endParaRPr lang="en-US" sz="2200" dirty="0" smtClean="0"/>
          </a:p>
          <a:p>
            <a:pPr>
              <a:buFont typeface="Wingdings" pitchFamily="2" charset="2"/>
              <a:buChar char="§"/>
            </a:pPr>
            <a:r>
              <a:rPr lang="en-US" sz="2200" dirty="0" smtClean="0"/>
              <a:t>Risk because memory </a:t>
            </a:r>
            <a:r>
              <a:rPr lang="en-US" sz="2200" dirty="0" smtClean="0"/>
              <a:t>fails after time</a:t>
            </a:r>
          </a:p>
          <a:p>
            <a:pPr>
              <a:buFont typeface="Wingdings" pitchFamily="2" charset="2"/>
              <a:buChar char="§"/>
            </a:pPr>
            <a:r>
              <a:rPr lang="en-US" sz="2200" dirty="0"/>
              <a:t>M</a:t>
            </a:r>
            <a:r>
              <a:rPr lang="en-US" sz="2200" dirty="0" smtClean="0"/>
              <a:t>ismanagement of sponsored funds</a:t>
            </a:r>
            <a:endParaRPr lang="en-US" sz="2200" dirty="0"/>
          </a:p>
        </p:txBody>
      </p:sp>
    </p:spTree>
    <p:extLst>
      <p:ext uri="{BB962C8B-B14F-4D97-AF65-F5344CB8AC3E}">
        <p14:creationId xmlns:p14="http://schemas.microsoft.com/office/powerpoint/2010/main" val="12432549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143000"/>
          </a:xfrm>
        </p:spPr>
        <p:txBody>
          <a:bodyPr/>
          <a:lstStyle/>
          <a:p>
            <a:r>
              <a:rPr lang="en-US" dirty="0" smtClean="0"/>
              <a:t>90-day JVs</a:t>
            </a:r>
            <a:endParaRPr lang="en-US" dirty="0"/>
          </a:p>
        </p:txBody>
      </p:sp>
      <p:sp>
        <p:nvSpPr>
          <p:cNvPr id="3" name="Content Placeholder 2"/>
          <p:cNvSpPr>
            <a:spLocks noGrp="1"/>
          </p:cNvSpPr>
          <p:nvPr>
            <p:ph idx="1"/>
          </p:nvPr>
        </p:nvSpPr>
        <p:spPr>
          <a:xfrm>
            <a:off x="457200" y="1981200"/>
            <a:ext cx="8229600" cy="4114800"/>
          </a:xfrm>
        </p:spPr>
        <p:txBody>
          <a:bodyPr/>
          <a:lstStyle/>
          <a:p>
            <a:pPr marL="0" lvl="0" indent="0">
              <a:buNone/>
            </a:pPr>
            <a:r>
              <a:rPr lang="en-US" u="sng" dirty="0" smtClean="0"/>
              <a:t>NIH </a:t>
            </a:r>
            <a:r>
              <a:rPr lang="en-US" u="sng" dirty="0"/>
              <a:t>Grants Policy </a:t>
            </a:r>
            <a:r>
              <a:rPr lang="en-US" u="sng" dirty="0" smtClean="0"/>
              <a:t>Statement (NIHGPS)</a:t>
            </a:r>
            <a:r>
              <a:rPr lang="en-US" dirty="0" smtClean="0"/>
              <a:t>:</a:t>
            </a:r>
            <a:endParaRPr lang="en-US" dirty="0"/>
          </a:p>
          <a:p>
            <a:pPr marL="0" indent="0">
              <a:buNone/>
            </a:pPr>
            <a:r>
              <a:rPr lang="en-US" dirty="0"/>
              <a:t>“Cost transfers to NIH grants by grantees, consortium participants, or contractors under </a:t>
            </a:r>
            <a:r>
              <a:rPr lang="en-US" dirty="0" smtClean="0"/>
              <a:t>grants that </a:t>
            </a:r>
            <a:r>
              <a:rPr lang="en-US" dirty="0"/>
              <a:t>represent corrections of clerical or bookkeeping errors should be accomplished within</a:t>
            </a:r>
            <a:r>
              <a:rPr lang="en-US" b="1" dirty="0"/>
              <a:t> </a:t>
            </a:r>
            <a:r>
              <a:rPr lang="en-US" sz="2400" b="1" dirty="0" smtClean="0"/>
              <a:t>90 days </a:t>
            </a:r>
            <a:r>
              <a:rPr lang="en-US" dirty="0"/>
              <a:t>of when the error was discovered.  The transfers must be supported </a:t>
            </a:r>
            <a:r>
              <a:rPr lang="en-US" dirty="0" smtClean="0"/>
              <a:t>by </a:t>
            </a:r>
            <a:r>
              <a:rPr lang="en-US" b="1" dirty="0" smtClean="0">
                <a:solidFill>
                  <a:srgbClr val="00863D"/>
                </a:solidFill>
              </a:rPr>
              <a:t>documentation that fully </a:t>
            </a:r>
            <a:r>
              <a:rPr lang="en-US" b="1" dirty="0">
                <a:solidFill>
                  <a:srgbClr val="00863D"/>
                </a:solidFill>
              </a:rPr>
              <a:t>explains how the error occurred and </a:t>
            </a:r>
            <a:r>
              <a:rPr lang="en-US" b="1" dirty="0" smtClean="0">
                <a:solidFill>
                  <a:srgbClr val="00863D"/>
                </a:solidFill>
              </a:rPr>
              <a:t>a certification </a:t>
            </a:r>
            <a:r>
              <a:rPr lang="en-US" b="1" dirty="0">
                <a:solidFill>
                  <a:srgbClr val="00863D"/>
                </a:solidFill>
              </a:rPr>
              <a:t>of the correctness of the new charge by </a:t>
            </a:r>
            <a:r>
              <a:rPr lang="en-US" b="1" dirty="0" smtClean="0">
                <a:solidFill>
                  <a:srgbClr val="00863D"/>
                </a:solidFill>
              </a:rPr>
              <a:t>a responsible </a:t>
            </a:r>
            <a:r>
              <a:rPr lang="en-US" b="1" dirty="0">
                <a:solidFill>
                  <a:srgbClr val="00863D"/>
                </a:solidFill>
              </a:rPr>
              <a:t>organizational official </a:t>
            </a:r>
            <a:r>
              <a:rPr lang="en-US" dirty="0"/>
              <a:t>of the grantee, consortium participant, or contractor.  </a:t>
            </a:r>
            <a:r>
              <a:rPr lang="en-US" dirty="0" smtClean="0"/>
              <a:t>An explanation </a:t>
            </a:r>
            <a:r>
              <a:rPr lang="en-US" b="1" dirty="0">
                <a:solidFill>
                  <a:srgbClr val="C00000"/>
                </a:solidFill>
              </a:rPr>
              <a:t>merely stating that the transfer was made “to correct error” or “to transfer to </a:t>
            </a:r>
            <a:r>
              <a:rPr lang="en-US" b="1" dirty="0" smtClean="0">
                <a:solidFill>
                  <a:srgbClr val="C00000"/>
                </a:solidFill>
              </a:rPr>
              <a:t>correct project</a:t>
            </a:r>
            <a:r>
              <a:rPr lang="en-US" b="1" dirty="0">
                <a:solidFill>
                  <a:srgbClr val="C00000"/>
                </a:solidFill>
              </a:rPr>
              <a:t>” is not sufficient</a:t>
            </a:r>
            <a:r>
              <a:rPr lang="en-US" dirty="0"/>
              <a:t>.  Transfers of costs from one project to another or from one </a:t>
            </a:r>
            <a:r>
              <a:rPr lang="en-US" dirty="0" smtClean="0"/>
              <a:t>competitive segment </a:t>
            </a:r>
            <a:r>
              <a:rPr lang="en-US" dirty="0"/>
              <a:t>to the next solely to cover cost overruns are not allowable.”</a:t>
            </a:r>
          </a:p>
          <a:p>
            <a:endParaRPr lang="en-US" dirty="0"/>
          </a:p>
        </p:txBody>
      </p:sp>
    </p:spTree>
    <p:extLst>
      <p:ext uri="{BB962C8B-B14F-4D97-AF65-F5344CB8AC3E}">
        <p14:creationId xmlns:p14="http://schemas.microsoft.com/office/powerpoint/2010/main" val="4304470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143000"/>
          </a:xfrm>
        </p:spPr>
        <p:txBody>
          <a:bodyPr/>
          <a:lstStyle/>
          <a:p>
            <a:r>
              <a:rPr lang="en-US" dirty="0"/>
              <a:t>Why are 90-day JVs problematic overall?</a:t>
            </a:r>
          </a:p>
        </p:txBody>
      </p:sp>
      <p:sp>
        <p:nvSpPr>
          <p:cNvPr id="3" name="Content Placeholder 2"/>
          <p:cNvSpPr>
            <a:spLocks noGrp="1"/>
          </p:cNvSpPr>
          <p:nvPr>
            <p:ph idx="1"/>
          </p:nvPr>
        </p:nvSpPr>
        <p:spPr>
          <a:xfrm>
            <a:off x="457200" y="1981200"/>
            <a:ext cx="8229600" cy="4114800"/>
          </a:xfrm>
        </p:spPr>
        <p:txBody>
          <a:bodyPr/>
          <a:lstStyle/>
          <a:p>
            <a:pPr lvl="0">
              <a:spcAft>
                <a:spcPts val="600"/>
              </a:spcAft>
            </a:pPr>
            <a:r>
              <a:rPr lang="en-US" dirty="0" smtClean="0"/>
              <a:t>Sponsor trust is compromised</a:t>
            </a:r>
          </a:p>
          <a:p>
            <a:pPr lvl="0">
              <a:spcAft>
                <a:spcPts val="600"/>
              </a:spcAft>
            </a:pPr>
            <a:r>
              <a:rPr lang="en-US" dirty="0" smtClean="0"/>
              <a:t>Sponsors </a:t>
            </a:r>
            <a:r>
              <a:rPr lang="en-US" dirty="0"/>
              <a:t>question </a:t>
            </a:r>
            <a:r>
              <a:rPr lang="en-US" dirty="0" smtClean="0"/>
              <a:t>our ability to manage funds</a:t>
            </a:r>
            <a:endParaRPr lang="en-US" dirty="0"/>
          </a:p>
          <a:p>
            <a:pPr lvl="0">
              <a:spcAft>
                <a:spcPts val="600"/>
              </a:spcAft>
            </a:pPr>
            <a:r>
              <a:rPr lang="en-US" dirty="0" smtClean="0"/>
              <a:t>Improper invoicing</a:t>
            </a:r>
            <a:endParaRPr lang="en-US" dirty="0"/>
          </a:p>
          <a:p>
            <a:pPr lvl="0">
              <a:spcAft>
                <a:spcPts val="600"/>
              </a:spcAft>
            </a:pPr>
            <a:r>
              <a:rPr lang="en-US" dirty="0" smtClean="0"/>
              <a:t>Salary transfers </a:t>
            </a:r>
            <a:r>
              <a:rPr lang="en-US" dirty="0"/>
              <a:t>require recertification of </a:t>
            </a:r>
            <a:r>
              <a:rPr lang="en-US" dirty="0" smtClean="0"/>
              <a:t>effort</a:t>
            </a:r>
          </a:p>
          <a:p>
            <a:pPr lvl="0">
              <a:spcAft>
                <a:spcPts val="600"/>
              </a:spcAft>
            </a:pPr>
            <a:r>
              <a:rPr lang="en-US" dirty="0" smtClean="0"/>
              <a:t>Salary that has </a:t>
            </a:r>
            <a:r>
              <a:rPr lang="en-US" dirty="0"/>
              <a:t>to come off </a:t>
            </a:r>
            <a:r>
              <a:rPr lang="en-US" dirty="0" smtClean="0"/>
              <a:t>a project doesn’t mean it is then transferred </a:t>
            </a:r>
            <a:r>
              <a:rPr lang="en-US" dirty="0"/>
              <a:t>to another award. </a:t>
            </a:r>
            <a:r>
              <a:rPr lang="en-US" dirty="0" smtClean="0"/>
              <a:t>May require cost-sharing of effort.</a:t>
            </a:r>
          </a:p>
          <a:p>
            <a:pPr lvl="0">
              <a:spcAft>
                <a:spcPts val="600"/>
              </a:spcAft>
            </a:pPr>
            <a:r>
              <a:rPr lang="en-US" dirty="0" smtClean="0"/>
              <a:t>Audit </a:t>
            </a:r>
            <a:r>
              <a:rPr lang="en-US" dirty="0"/>
              <a:t>findings – A-133, sponsor audits, and any federal audit where UD may be a subrecipient</a:t>
            </a:r>
          </a:p>
          <a:p>
            <a:endParaRPr lang="en-US" dirty="0"/>
          </a:p>
        </p:txBody>
      </p:sp>
    </p:spTree>
    <p:extLst>
      <p:ext uri="{BB962C8B-B14F-4D97-AF65-F5344CB8AC3E}">
        <p14:creationId xmlns:p14="http://schemas.microsoft.com/office/powerpoint/2010/main" val="19779133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143000"/>
          </a:xfrm>
        </p:spPr>
        <p:txBody>
          <a:bodyPr/>
          <a:lstStyle/>
          <a:p>
            <a:r>
              <a:rPr lang="en-US" dirty="0" smtClean="0"/>
              <a:t>90-day JV Liabilities</a:t>
            </a:r>
            <a:endParaRPr lang="en-US" dirty="0"/>
          </a:p>
        </p:txBody>
      </p:sp>
      <p:sp>
        <p:nvSpPr>
          <p:cNvPr id="3" name="Content Placeholder 2"/>
          <p:cNvSpPr>
            <a:spLocks noGrp="1"/>
          </p:cNvSpPr>
          <p:nvPr>
            <p:ph idx="1"/>
          </p:nvPr>
        </p:nvSpPr>
        <p:spPr>
          <a:xfrm>
            <a:off x="457200" y="2743200"/>
            <a:ext cx="8229600" cy="3352800"/>
          </a:xfrm>
        </p:spPr>
        <p:txBody>
          <a:bodyPr/>
          <a:lstStyle/>
          <a:p>
            <a:pPr lvl="0">
              <a:spcAft>
                <a:spcPts val="600"/>
              </a:spcAft>
            </a:pPr>
            <a:r>
              <a:rPr lang="en-US" dirty="0"/>
              <a:t>Makes our institution look as if we are not practicing sound financial processes</a:t>
            </a:r>
          </a:p>
          <a:p>
            <a:pPr lvl="0">
              <a:spcAft>
                <a:spcPts val="600"/>
              </a:spcAft>
            </a:pPr>
            <a:r>
              <a:rPr lang="en-US" dirty="0"/>
              <a:t>Sponsors may question our overall stewardship of funds</a:t>
            </a:r>
          </a:p>
          <a:p>
            <a:pPr>
              <a:spcAft>
                <a:spcPts val="600"/>
              </a:spcAft>
            </a:pPr>
            <a:r>
              <a:rPr lang="en-US" dirty="0"/>
              <a:t>“Monthly review of award activity along with consultation with PI is recommended to promote UD's established guidelines for responsible stewardship of funds.”</a:t>
            </a:r>
          </a:p>
          <a:p>
            <a:pPr>
              <a:spcAft>
                <a:spcPts val="600"/>
              </a:spcAft>
            </a:pPr>
            <a:endParaRPr lang="en-US" dirty="0"/>
          </a:p>
        </p:txBody>
      </p:sp>
    </p:spTree>
    <p:extLst>
      <p:ext uri="{BB962C8B-B14F-4D97-AF65-F5344CB8AC3E}">
        <p14:creationId xmlns:p14="http://schemas.microsoft.com/office/powerpoint/2010/main" val="4843476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143000"/>
          </a:xfrm>
        </p:spPr>
        <p:txBody>
          <a:bodyPr/>
          <a:lstStyle/>
          <a:p>
            <a:r>
              <a:rPr lang="en-US" dirty="0" smtClean="0"/>
              <a:t>JVs Between Sponsors</a:t>
            </a:r>
            <a:endParaRPr lang="en-US" dirty="0"/>
          </a:p>
        </p:txBody>
      </p:sp>
      <p:sp>
        <p:nvSpPr>
          <p:cNvPr id="3" name="Content Placeholder 2"/>
          <p:cNvSpPr>
            <a:spLocks noGrp="1"/>
          </p:cNvSpPr>
          <p:nvPr>
            <p:ph idx="1"/>
          </p:nvPr>
        </p:nvSpPr>
        <p:spPr>
          <a:xfrm>
            <a:off x="457200" y="2743200"/>
            <a:ext cx="8229600" cy="3352800"/>
          </a:xfrm>
        </p:spPr>
        <p:txBody>
          <a:bodyPr/>
          <a:lstStyle/>
          <a:p>
            <a:pPr lvl="0"/>
            <a:r>
              <a:rPr lang="en-US" dirty="0"/>
              <a:t>UD’s Cost Transfer Policy </a:t>
            </a:r>
            <a:r>
              <a:rPr lang="en-US" dirty="0" smtClean="0"/>
              <a:t>6-18 states </a:t>
            </a:r>
            <a:r>
              <a:rPr lang="en-US" dirty="0"/>
              <a:t>that cost transfers must normally be made within 90 days of the incurred expense and in order to maintain consistency in the treatment of cost transfers, UD applies this policy to all federal and non-federal projects</a:t>
            </a:r>
            <a:r>
              <a:rPr lang="en-US" dirty="0" smtClean="0"/>
              <a:t>.</a:t>
            </a:r>
          </a:p>
          <a:p>
            <a:pPr lvl="0"/>
            <a:endParaRPr lang="en-US" dirty="0"/>
          </a:p>
          <a:p>
            <a:endParaRPr lang="en-US" dirty="0"/>
          </a:p>
        </p:txBody>
      </p:sp>
    </p:spTree>
    <p:extLst>
      <p:ext uri="{BB962C8B-B14F-4D97-AF65-F5344CB8AC3E}">
        <p14:creationId xmlns:p14="http://schemas.microsoft.com/office/powerpoint/2010/main" val="3516473499"/>
      </p:ext>
    </p:extLst>
  </p:cSld>
  <p:clrMapOvr>
    <a:masterClrMapping/>
  </p:clrMapOvr>
</p:sld>
</file>

<file path=ppt/theme/theme1.xml><?xml version="1.0" encoding="utf-8"?>
<a:theme xmlns:a="http://schemas.openxmlformats.org/drawingml/2006/main" name="Effort Presentation COEG 6.201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Effort Presentation COEG 6.2011</Template>
  <TotalTime>1545</TotalTime>
  <Words>1617</Words>
  <Application>Microsoft Office PowerPoint</Application>
  <PresentationFormat>On-screen Show (4:3)</PresentationFormat>
  <Paragraphs>189</Paragraphs>
  <Slides>28</Slides>
  <Notes>2</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Effort Presentation COEG 6.2011</vt:lpstr>
      <vt:lpstr>Effort Training Part II Issues and Concerns</vt:lpstr>
      <vt:lpstr>Proposed vs. Actual Effort</vt:lpstr>
      <vt:lpstr>PowerPoint Presentation</vt:lpstr>
      <vt:lpstr>Problem: Insufficient effort</vt:lpstr>
      <vt:lpstr>Untimely Completion of Reports</vt:lpstr>
      <vt:lpstr>90-day JVs</vt:lpstr>
      <vt:lpstr>Why are 90-day JVs problematic overall?</vt:lpstr>
      <vt:lpstr>90-day JV Liabilities</vt:lpstr>
      <vt:lpstr>JVs Between Sponsors</vt:lpstr>
      <vt:lpstr>Effort Revisions/ Recertifications</vt:lpstr>
      <vt:lpstr>Effort Revisions/ Recertifications</vt:lpstr>
      <vt:lpstr>Problems with 100% sponsored funding*</vt:lpstr>
      <vt:lpstr>Charging Salary when Effort is not performed</vt:lpstr>
      <vt:lpstr>Overlapping Effort</vt:lpstr>
      <vt:lpstr>PowerPoint Presentation</vt:lpstr>
      <vt:lpstr>Case Study in Commitments</vt:lpstr>
      <vt:lpstr>Case Study in Commitments</vt:lpstr>
      <vt:lpstr>Case Study in Change of Personnel</vt:lpstr>
      <vt:lpstr>Case Study in Change of Personnel</vt:lpstr>
      <vt:lpstr>Case Studies in Effort Revisions</vt:lpstr>
      <vt:lpstr>Case Studies in Effort Revisions</vt:lpstr>
      <vt:lpstr>Review</vt:lpstr>
      <vt:lpstr>Review</vt:lpstr>
      <vt:lpstr>Review</vt:lpstr>
      <vt:lpstr>Review</vt:lpstr>
      <vt:lpstr>Review</vt:lpstr>
      <vt:lpstr>Review</vt:lpstr>
      <vt:lpstr>Review</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Trudy M Riley</dc:creator>
  <cp:lastModifiedBy>Dawn Yasik</cp:lastModifiedBy>
  <cp:revision>66</cp:revision>
  <dcterms:created xsi:type="dcterms:W3CDTF">2011-06-05T23:29:03Z</dcterms:created>
  <dcterms:modified xsi:type="dcterms:W3CDTF">2011-07-29T17:32:51Z</dcterms:modified>
</cp:coreProperties>
</file>