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44" r:id="rId3"/>
    <p:sldId id="260" r:id="rId4"/>
    <p:sldId id="333" r:id="rId5"/>
    <p:sldId id="337" r:id="rId6"/>
    <p:sldId id="288" r:id="rId7"/>
    <p:sldId id="289" r:id="rId8"/>
    <p:sldId id="326" r:id="rId9"/>
    <p:sldId id="345" r:id="rId10"/>
    <p:sldId id="258" r:id="rId11"/>
    <p:sldId id="291" r:id="rId12"/>
    <p:sldId id="296" r:id="rId13"/>
    <p:sldId id="316" r:id="rId14"/>
    <p:sldId id="297" r:id="rId15"/>
    <p:sldId id="346" r:id="rId16"/>
    <p:sldId id="298" r:id="rId17"/>
    <p:sldId id="279" r:id="rId18"/>
    <p:sldId id="322" r:id="rId19"/>
    <p:sldId id="280" r:id="rId20"/>
    <p:sldId id="314" r:id="rId21"/>
    <p:sldId id="317" r:id="rId22"/>
    <p:sldId id="327" r:id="rId23"/>
    <p:sldId id="325" r:id="rId24"/>
    <p:sldId id="308" r:id="rId25"/>
    <p:sldId id="343" r:id="rId26"/>
    <p:sldId id="338" r:id="rId27"/>
    <p:sldId id="307" r:id="rId28"/>
    <p:sldId id="309" r:id="rId29"/>
    <p:sldId id="323" r:id="rId30"/>
    <p:sldId id="311" r:id="rId31"/>
    <p:sldId id="270" r:id="rId32"/>
    <p:sldId id="312" r:id="rId33"/>
    <p:sldId id="313" r:id="rId34"/>
    <p:sldId id="278" r:id="rId35"/>
    <p:sldId id="328" r:id="rId36"/>
    <p:sldId id="318" r:id="rId37"/>
    <p:sldId id="347" r:id="rId38"/>
    <p:sldId id="324" r:id="rId39"/>
    <p:sldId id="336" r:id="rId40"/>
    <p:sldId id="341" r:id="rId41"/>
    <p:sldId id="342" r:id="rId42"/>
    <p:sldId id="348" r:id="rId43"/>
  </p:sldIdLst>
  <p:sldSz cx="9144000" cy="6858000" type="screen4x3"/>
  <p:notesSz cx="6681788" cy="9817100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708" autoAdjust="0"/>
    <p:restoredTop sz="98560" autoAdjust="0"/>
  </p:normalViewPr>
  <p:slideViewPr>
    <p:cSldViewPr>
      <p:cViewPr varScale="1">
        <p:scale>
          <a:sx n="75" d="100"/>
          <a:sy n="75" d="100"/>
        </p:scale>
        <p:origin x="-18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145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575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7" rIns="95354" bIns="47677" numCol="1" anchor="t" anchorCtr="0" compatLnSpc="1">
            <a:prstTxWarp prst="textNoShape">
              <a:avLst/>
            </a:prstTxWarp>
          </a:bodyPr>
          <a:lstStyle>
            <a:lvl1pPr algn="l" defTabSz="954088">
              <a:defRPr sz="13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54438" y="0"/>
            <a:ext cx="293846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7" rIns="95354" bIns="47677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8463"/>
            <a:ext cx="2857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7" rIns="95354" bIns="47677" numCol="1" anchor="b" anchorCtr="0" compatLnSpc="1">
            <a:prstTxWarp prst="textNoShape">
              <a:avLst/>
            </a:prstTxWarp>
          </a:bodyPr>
          <a:lstStyle>
            <a:lvl1pPr algn="l" defTabSz="954088">
              <a:defRPr sz="13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54438" y="9288463"/>
            <a:ext cx="293846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7" rIns="95354" bIns="47677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 smtClean="0"/>
            </a:lvl1pPr>
          </a:lstStyle>
          <a:p>
            <a:pPr>
              <a:defRPr/>
            </a:pPr>
            <a:fld id="{87B2D1BA-63B6-49DC-A5FC-0F2A301AA4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231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560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84600" y="0"/>
            <a:ext cx="289560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692EC-BFA0-426B-824C-9AAA8A78B3AB}" type="datetimeFigureOut">
              <a:rPr lang="en-GB" smtClean="0"/>
              <a:t>16/09/2014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736600"/>
            <a:ext cx="4908550" cy="3681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8338" y="4662488"/>
            <a:ext cx="5345112" cy="4418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24975"/>
            <a:ext cx="289560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84600" y="9324975"/>
            <a:ext cx="289560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85FE2-C03F-45DD-B012-E91A8C309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00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 txBox="1">
            <a:spLocks noGrp="1" noChangeArrowheads="1"/>
          </p:cNvSpPr>
          <p:nvPr/>
        </p:nvSpPr>
        <p:spPr bwMode="auto">
          <a:xfrm>
            <a:off x="3785644" y="9325568"/>
            <a:ext cx="2896145" cy="4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38" tIns="46369" rIns="92738" bIns="46369" anchor="b"/>
          <a:lstStyle>
            <a:lvl1pPr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AAD3E84-C708-8E4E-8C8B-8803639EFE53}" type="slidenum">
              <a:rPr lang="en-US" sz="1200">
                <a:latin typeface="Times New Roman" charset="0"/>
              </a:rPr>
              <a:pPr algn="r"/>
              <a:t>13</a:t>
            </a:fld>
            <a:endParaRPr lang="en-US" sz="1200">
              <a:latin typeface="Times New Roman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9385" y="4664479"/>
            <a:ext cx="5343018" cy="11105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Here it is easily seen that in quadrants under compression, pore pressure increases.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And in quadrants under tension, pore pressure decreases.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955BB-F877-452F-926D-41B2793B7BD8}" type="slidenum">
              <a:rPr lang="en-GB"/>
              <a:pPr/>
              <a:t>26</a:t>
            </a:fld>
            <a:endParaRPr lang="en-GB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77" descr="firstpage_gradie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8588"/>
            <a:ext cx="91440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76" descr="bgsc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15888"/>
            <a:ext cx="27622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40"/>
          <p:cNvSpPr txBox="1">
            <a:spLocks noChangeArrowheads="1"/>
          </p:cNvSpPr>
          <p:nvPr/>
        </p:nvSpPr>
        <p:spPr bwMode="auto">
          <a:xfrm>
            <a:off x="0" y="6591300"/>
            <a:ext cx="15700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GB" sz="900" b="1">
                <a:latin typeface="Arial" charset="0"/>
                <a:cs typeface="Times New Roman" pitchFamily="18" charset="0"/>
              </a:rPr>
              <a:t>© </a:t>
            </a:r>
            <a:r>
              <a:rPr lang="en-GB" sz="900">
                <a:latin typeface="Arial" charset="0"/>
                <a:cs typeface="Times New Roman" pitchFamily="18" charset="0"/>
              </a:rPr>
              <a:t>NERC All rights reserved</a:t>
            </a:r>
            <a:endParaRPr lang="en-GB" sz="900">
              <a:latin typeface="Arial" charset="0"/>
            </a:endParaRPr>
          </a:p>
        </p:txBody>
      </p:sp>
      <p:pic>
        <p:nvPicPr>
          <p:cNvPr id="7" name="Picture 1078" descr="top ban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0"/>
            <a:ext cx="59801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1998663"/>
            <a:ext cx="9144000" cy="11430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0" y="3746500"/>
            <a:ext cx="9144000" cy="762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0788" y="260350"/>
            <a:ext cx="1800225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260350"/>
            <a:ext cx="5248275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133600"/>
            <a:ext cx="3416300" cy="338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8813" y="2133600"/>
            <a:ext cx="3416300" cy="338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260350"/>
            <a:ext cx="7200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133600"/>
            <a:ext cx="69850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53" name="Text Box 29"/>
          <p:cNvSpPr txBox="1">
            <a:spLocks noChangeArrowheads="1"/>
          </p:cNvSpPr>
          <p:nvPr/>
        </p:nvSpPr>
        <p:spPr bwMode="auto">
          <a:xfrm>
            <a:off x="34925" y="6513513"/>
            <a:ext cx="15700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b="1">
                <a:latin typeface="Arial" charset="0"/>
              </a:rPr>
              <a:t>© </a:t>
            </a:r>
            <a:r>
              <a:rPr lang="en-GB" sz="900">
                <a:latin typeface="Arial" charset="0"/>
              </a:rPr>
              <a:t>NERC All rights reserved</a:t>
            </a:r>
          </a:p>
        </p:txBody>
      </p:sp>
      <p:pic>
        <p:nvPicPr>
          <p:cNvPr id="1029" name="Picture 37" descr="bottom corner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4803775"/>
            <a:ext cx="32067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35" descr="bgsklrwo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805488"/>
            <a:ext cx="9715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Char char="•"/>
        <a:defRPr sz="2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Char char="•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73238"/>
            <a:ext cx="9144000" cy="1143000"/>
          </a:xfrm>
        </p:spPr>
        <p:txBody>
          <a:bodyPr/>
          <a:lstStyle/>
          <a:p>
            <a:r>
              <a:rPr lang="en-GB" sz="3200" dirty="0"/>
              <a:t>The role of submarine landslides in the Great Eastern Japan tsunami of 2011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5227" y="3356992"/>
            <a:ext cx="9144000" cy="2880320"/>
          </a:xfrm>
        </p:spPr>
        <p:txBody>
          <a:bodyPr/>
          <a:lstStyle/>
          <a:p>
            <a:r>
              <a:rPr lang="en-GB" sz="2000" dirty="0"/>
              <a:t>David </a:t>
            </a:r>
            <a:r>
              <a:rPr lang="en-GB" sz="2000" dirty="0" err="1"/>
              <a:t>Tappin</a:t>
            </a:r>
            <a:r>
              <a:rPr lang="en-GB" sz="2000" dirty="0"/>
              <a:t> (1), </a:t>
            </a:r>
          </a:p>
          <a:p>
            <a:r>
              <a:rPr lang="en-GB" sz="2000" dirty="0" smtClean="0"/>
              <a:t>Stephan </a:t>
            </a:r>
            <a:r>
              <a:rPr lang="en-GB" sz="2000" dirty="0" err="1" smtClean="0"/>
              <a:t>Grilli</a:t>
            </a:r>
            <a:r>
              <a:rPr lang="en-GB" sz="2000" dirty="0" smtClean="0"/>
              <a:t> (2), Jeffrey Harris (2), </a:t>
            </a:r>
            <a:r>
              <a:rPr lang="en-GB" sz="2000" dirty="0"/>
              <a:t>Robert J. </a:t>
            </a:r>
            <a:r>
              <a:rPr lang="en-GB" sz="2000" dirty="0" smtClean="0"/>
              <a:t>Geller (3),Timothy </a:t>
            </a:r>
            <a:r>
              <a:rPr lang="en-GB" sz="2000" dirty="0" err="1" smtClean="0"/>
              <a:t>Masterlark</a:t>
            </a:r>
            <a:r>
              <a:rPr lang="en-GB" sz="2000" dirty="0" smtClean="0"/>
              <a:t> (4), James Kirby (5), </a:t>
            </a:r>
            <a:r>
              <a:rPr lang="en-GB" sz="2000" dirty="0" err="1" smtClean="0"/>
              <a:t>Fengyan</a:t>
            </a:r>
            <a:r>
              <a:rPr lang="en-GB" sz="2000" dirty="0" smtClean="0"/>
              <a:t> </a:t>
            </a:r>
            <a:r>
              <a:rPr lang="en-GB" sz="2000" smtClean="0"/>
              <a:t>Shi </a:t>
            </a:r>
            <a:r>
              <a:rPr lang="en-GB" sz="2000" smtClean="0"/>
              <a:t>(</a:t>
            </a:r>
            <a:r>
              <a:rPr lang="en-GB" sz="2000" dirty="0" smtClean="0"/>
              <a:t>5), </a:t>
            </a:r>
            <a:r>
              <a:rPr lang="en-GB" sz="2000" dirty="0" err="1" smtClean="0"/>
              <a:t>Gangfeng</a:t>
            </a:r>
            <a:r>
              <a:rPr lang="en-GB" sz="2000" dirty="0" smtClean="0"/>
              <a:t> Ma (6), </a:t>
            </a:r>
            <a:r>
              <a:rPr lang="en-GB" sz="2000" dirty="0"/>
              <a:t>K.K.S. </a:t>
            </a:r>
            <a:r>
              <a:rPr lang="en-GB" sz="2000" dirty="0" err="1" smtClean="0"/>
              <a:t>Thingbaijam</a:t>
            </a:r>
            <a:r>
              <a:rPr lang="en-GB" sz="2000" dirty="0" smtClean="0"/>
              <a:t> (7), </a:t>
            </a:r>
            <a:r>
              <a:rPr lang="en-GB" sz="2000" dirty="0"/>
              <a:t>P.M. </a:t>
            </a:r>
            <a:r>
              <a:rPr lang="en-GB" sz="2000" dirty="0" smtClean="0"/>
              <a:t>Mai (7)</a:t>
            </a:r>
          </a:p>
          <a:p>
            <a:endParaRPr lang="en-GB" sz="2000" dirty="0" smtClean="0"/>
          </a:p>
          <a:p>
            <a:r>
              <a:rPr lang="en-GB" sz="1800" dirty="0" smtClean="0"/>
              <a:t>(1) British Geological Survey, (2) University of Rhode Island, (3) </a:t>
            </a:r>
            <a:r>
              <a:rPr lang="en-GB" sz="1800" dirty="0"/>
              <a:t>University of </a:t>
            </a:r>
            <a:r>
              <a:rPr lang="en-GB" sz="1800" dirty="0" smtClean="0"/>
              <a:t>Tokyo, (4)</a:t>
            </a:r>
            <a:r>
              <a:rPr lang="en-GB" sz="1800" dirty="0"/>
              <a:t> South Dakota School of Mines</a:t>
            </a:r>
            <a:r>
              <a:rPr lang="en-GB" sz="1800" dirty="0" smtClean="0"/>
              <a:t>,(5) University of Delaware, (6) Old Dominion University, Norfolk, (7) </a:t>
            </a:r>
            <a:r>
              <a:rPr lang="en-GB" sz="1800" dirty="0"/>
              <a:t>King Abdullah University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80613"/>
            <a:ext cx="4392488" cy="916139"/>
          </a:xfrm>
        </p:spPr>
        <p:txBody>
          <a:bodyPr/>
          <a:lstStyle/>
          <a:p>
            <a:pPr algn="ctr"/>
            <a:r>
              <a:rPr lang="en-GB" sz="3600" dirty="0" smtClean="0"/>
              <a:t>Tsunami modelling</a:t>
            </a:r>
            <a:endParaRPr lang="en-GB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726731" cy="302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0097"/>
            <a:ext cx="2275706" cy="348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3106" y="4950522"/>
            <a:ext cx="47613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/>
              <a:t>Upper Figure. Slip </a:t>
            </a:r>
            <a:r>
              <a:rPr lang="en-GB" sz="1600" dirty="0"/>
              <a:t>distribution for the four different earthquake source scenarios A–D. </a:t>
            </a:r>
            <a:endParaRPr lang="en-GB" sz="1600" dirty="0" smtClean="0"/>
          </a:p>
          <a:p>
            <a:pPr algn="l"/>
            <a:endParaRPr lang="en-GB" sz="1600" dirty="0" smtClean="0"/>
          </a:p>
          <a:p>
            <a:pPr algn="l"/>
            <a:r>
              <a:rPr lang="en-GB" sz="1600" dirty="0" smtClean="0"/>
              <a:t>Lower Figure. </a:t>
            </a:r>
            <a:r>
              <a:rPr lang="en-GB" sz="1600" dirty="0"/>
              <a:t>Initial surface elevations for the four different earthquake source scenarios A–D</a:t>
            </a:r>
            <a:r>
              <a:rPr lang="en-GB" sz="1600" dirty="0" smtClean="0"/>
              <a:t>.</a:t>
            </a:r>
          </a:p>
          <a:p>
            <a:pPr algn="l"/>
            <a:endParaRPr lang="en-GB" sz="1600" dirty="0" smtClean="0"/>
          </a:p>
          <a:p>
            <a:pPr algn="l"/>
            <a:r>
              <a:rPr lang="en-GB" sz="1600" dirty="0"/>
              <a:t>(</a:t>
            </a:r>
            <a:r>
              <a:rPr lang="en-GB" sz="1600" i="1" dirty="0" err="1" smtClean="0"/>
              <a:t>Lovholt</a:t>
            </a:r>
            <a:r>
              <a:rPr lang="en-GB" sz="1600" i="1" dirty="0" smtClean="0"/>
              <a:t> </a:t>
            </a:r>
            <a:r>
              <a:rPr lang="en-GB" sz="1600" i="1" dirty="0"/>
              <a:t>et al </a:t>
            </a:r>
            <a:r>
              <a:rPr lang="en-GB" sz="1600" i="1" dirty="0" smtClean="0"/>
              <a:t>2012</a:t>
            </a:r>
            <a:r>
              <a:rPr lang="en-GB" sz="1600" dirty="0" smtClean="0"/>
              <a:t>)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15200"/>
            <a:ext cx="2691067" cy="30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1237703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Based on adjusted EQ sources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563888" y="188640"/>
            <a:ext cx="702395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1959211" y="1447340"/>
            <a:ext cx="702395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3662534" y="1468535"/>
            <a:ext cx="702395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3121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5544616" cy="648072"/>
          </a:xfrm>
        </p:spPr>
        <p:txBody>
          <a:bodyPr/>
          <a:lstStyle/>
          <a:p>
            <a:r>
              <a:rPr lang="en-GB" dirty="0" smtClean="0"/>
              <a:t>Combination 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6807" y="230129"/>
            <a:ext cx="3239839" cy="1728192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Slip </a:t>
            </a:r>
            <a:r>
              <a:rPr lang="en-GB" sz="2000" dirty="0"/>
              <a:t>distribution by a joint inversion using the tsunami waveforms and crustal deformation data</a:t>
            </a:r>
            <a:r>
              <a:rPr lang="en-GB" sz="2000" dirty="0" smtClean="0"/>
              <a:t>. </a:t>
            </a:r>
          </a:p>
          <a:p>
            <a:pPr marL="0" indent="0">
              <a:buNone/>
            </a:pPr>
            <a:r>
              <a:rPr lang="en-GB" sz="2000" dirty="0" smtClean="0"/>
              <a:t>(</a:t>
            </a:r>
            <a:r>
              <a:rPr lang="en-GB" sz="2000" i="1" dirty="0" err="1"/>
              <a:t>Gusman</a:t>
            </a:r>
            <a:r>
              <a:rPr lang="en-GB" sz="2000" i="1" dirty="0"/>
              <a:t> et al., 2012</a:t>
            </a:r>
            <a:r>
              <a:rPr lang="en-GB" sz="2000" dirty="0" smtClean="0"/>
              <a:t>).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59"/>
            <a:ext cx="52197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a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52528"/>
            <a:ext cx="4973782" cy="1828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20" y="1916832"/>
            <a:ext cx="1440000" cy="141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5423520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/>
              <a:t>R</a:t>
            </a:r>
            <a:r>
              <a:rPr lang="en-GB" sz="2000" dirty="0" err="1" smtClean="0"/>
              <a:t>unups</a:t>
            </a:r>
            <a:r>
              <a:rPr lang="en-GB" sz="2000" dirty="0" smtClean="0"/>
              <a:t> </a:t>
            </a:r>
            <a:r>
              <a:rPr lang="en-GB" sz="2000" dirty="0"/>
              <a:t>still require additional Sediment contribution </a:t>
            </a:r>
            <a:r>
              <a:rPr lang="en-GB" sz="2000" dirty="0" smtClean="0"/>
              <a:t>from the </a:t>
            </a:r>
            <a:r>
              <a:rPr lang="en-GB" sz="2000" dirty="0"/>
              <a:t>plate margin</a:t>
            </a:r>
            <a:r>
              <a:rPr lang="en-GB" sz="2000" dirty="0" smtClean="0"/>
              <a:t>. </a:t>
            </a:r>
            <a:r>
              <a:rPr lang="en-GB" sz="2000" dirty="0"/>
              <a:t>(</a:t>
            </a:r>
            <a:r>
              <a:rPr lang="en-GB" sz="2000" i="1" dirty="0" err="1"/>
              <a:t>Tanioka</a:t>
            </a:r>
            <a:r>
              <a:rPr lang="en-GB" sz="2000" i="1" dirty="0"/>
              <a:t> and Seno, 2001</a:t>
            </a:r>
            <a:r>
              <a:rPr lang="en-GB" sz="2000" dirty="0" smtClean="0"/>
              <a:t>).</a:t>
            </a:r>
            <a:endParaRPr lang="en-GB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12" y="4005064"/>
            <a:ext cx="142227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65" y="2925104"/>
            <a:ext cx="153171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6425747" y="2204864"/>
            <a:ext cx="882557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7905824" y="3060738"/>
            <a:ext cx="882557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6454571" y="4221088"/>
            <a:ext cx="882557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067944" y="2060848"/>
            <a:ext cx="1512168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3923928" y="2348880"/>
            <a:ext cx="1985450" cy="16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4067944" y="2204864"/>
            <a:ext cx="3105560" cy="144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996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200900" cy="792386"/>
          </a:xfrm>
        </p:spPr>
        <p:txBody>
          <a:bodyPr/>
          <a:lstStyle/>
          <a:p>
            <a:r>
              <a:rPr lang="en-GB" dirty="0" smtClean="0"/>
              <a:t>Tsunami waveform inversion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5433194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355822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smtClean="0"/>
              <a:t>Slip </a:t>
            </a:r>
            <a:r>
              <a:rPr lang="en-GB" sz="2000" dirty="0"/>
              <a:t>distributions estimated </a:t>
            </a:r>
            <a:r>
              <a:rPr lang="en-GB" sz="2000" dirty="0" smtClean="0"/>
              <a:t>by </a:t>
            </a:r>
            <a:r>
              <a:rPr lang="en-GB" sz="2000" dirty="0"/>
              <a:t>tsunami waveform inversion</a:t>
            </a:r>
            <a:r>
              <a:rPr lang="en-GB" sz="2000" dirty="0" smtClean="0"/>
              <a:t>.</a:t>
            </a:r>
            <a:endParaRPr lang="en-GB" sz="2000" dirty="0"/>
          </a:p>
          <a:p>
            <a:pPr algn="l"/>
            <a:r>
              <a:rPr lang="en-GB" sz="2000" dirty="0" smtClean="0"/>
              <a:t>(</a:t>
            </a:r>
            <a:r>
              <a:rPr lang="en-GB" sz="2000" i="1" dirty="0" smtClean="0"/>
              <a:t>Fuji et al., 2011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508104" y="5603013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But wave inversion does not explain the high </a:t>
            </a:r>
            <a:r>
              <a:rPr lang="en-GB" dirty="0" err="1">
                <a:solidFill>
                  <a:srgbClr val="FF0000"/>
                </a:solidFill>
              </a:rPr>
              <a:t>runups</a:t>
            </a:r>
            <a:r>
              <a:rPr lang="en-GB" dirty="0">
                <a:solidFill>
                  <a:srgbClr val="FF0000"/>
                </a:solidFill>
              </a:rPr>
              <a:t> in the north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14368"/>
            <a:ext cx="1302635" cy="41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5085184"/>
            <a:ext cx="2480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/>
              <a:t> Seafloor deformation computed from the estimated slip distribution(red uplift, blue subsidence.  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023518" y="1340768"/>
            <a:ext cx="1076874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6876256" y="2492896"/>
            <a:ext cx="1076874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6876256" y="3933056"/>
            <a:ext cx="1076874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4283968" y="1700808"/>
            <a:ext cx="2016224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4283968" y="2204864"/>
            <a:ext cx="2016224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4139952" y="2492896"/>
            <a:ext cx="2255732" cy="15291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036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21"/>
          <p:cNvSpPr>
            <a:spLocks noChangeArrowheads="1"/>
          </p:cNvSpPr>
          <p:nvPr/>
        </p:nvSpPr>
        <p:spPr bwMode="auto">
          <a:xfrm>
            <a:off x="351077" y="2783507"/>
            <a:ext cx="3987800" cy="122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None/>
            </a:pPr>
            <a:r>
              <a:rPr lang="en-US" sz="2000" i="0" dirty="0">
                <a:solidFill>
                  <a:srgbClr val="006600"/>
                </a:solidFill>
                <a:latin typeface="+mn-lt"/>
              </a:rPr>
              <a:t>Finite element model (FEM) of the 2011 Tohoku </a:t>
            </a:r>
            <a:r>
              <a:rPr lang="en-US" sz="2000" i="0" dirty="0" smtClean="0">
                <a:solidFill>
                  <a:srgbClr val="006600"/>
                </a:solidFill>
                <a:latin typeface="+mn-lt"/>
              </a:rPr>
              <a:t>Earthquake</a:t>
            </a:r>
          </a:p>
          <a:p>
            <a:pPr marL="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None/>
            </a:pPr>
            <a:r>
              <a:rPr lang="en-US" sz="2000" dirty="0" smtClean="0">
                <a:solidFill>
                  <a:srgbClr val="006600"/>
                </a:solidFill>
                <a:latin typeface="+mn-lt"/>
              </a:rPr>
              <a:t>Rather than Okada</a:t>
            </a:r>
            <a:endParaRPr lang="en-US" sz="2000" i="0" dirty="0" smtClean="0">
              <a:solidFill>
                <a:srgbClr val="006600"/>
              </a:solidFill>
              <a:latin typeface="+mn-lt"/>
            </a:endParaRPr>
          </a:p>
          <a:p>
            <a:pPr marL="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None/>
            </a:pPr>
            <a:endParaRPr lang="en-US" sz="2800" i="0" dirty="0">
              <a:solidFill>
                <a:srgbClr val="006600"/>
              </a:solidFill>
              <a:latin typeface="+mn-lt"/>
            </a:endParaRPr>
          </a:p>
        </p:txBody>
      </p:sp>
      <p:grpSp>
        <p:nvGrpSpPr>
          <p:cNvPr id="168966" name="Group 6"/>
          <p:cNvGrpSpPr>
            <a:grpSpLocks/>
          </p:cNvGrpSpPr>
          <p:nvPr/>
        </p:nvGrpSpPr>
        <p:grpSpPr bwMode="auto">
          <a:xfrm>
            <a:off x="4572000" y="1273666"/>
            <a:ext cx="3962847" cy="5216624"/>
            <a:chOff x="2784" y="624"/>
            <a:chExt cx="2683" cy="3496"/>
          </a:xfrm>
        </p:grpSpPr>
        <p:pic>
          <p:nvPicPr>
            <p:cNvPr id="168964" name="Picture 4" descr="PAGEOPHx5-tes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292526"/>
                </a:clrFrom>
                <a:clrTo>
                  <a:srgbClr val="29252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624"/>
              <a:ext cx="2683" cy="3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5" name="Text Box 5"/>
            <p:cNvSpPr txBox="1">
              <a:spLocks noChangeArrowheads="1"/>
            </p:cNvSpPr>
            <p:nvPr/>
          </p:nvSpPr>
          <p:spPr bwMode="auto">
            <a:xfrm>
              <a:off x="4380" y="1335"/>
              <a:ext cx="183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/>
                <a:t>1.</a:t>
              </a:r>
            </a:p>
            <a:p>
              <a:endParaRPr lang="en-US" sz="1100" b="1"/>
            </a:p>
            <a:p>
              <a:r>
                <a:rPr lang="en-US" sz="1100" b="1"/>
                <a:t>2.</a:t>
              </a:r>
            </a:p>
            <a:p>
              <a:endParaRPr lang="en-US" sz="1100" b="1"/>
            </a:p>
            <a:p>
              <a:r>
                <a:rPr lang="en-US" sz="1100" b="1"/>
                <a:t>3.</a:t>
              </a:r>
            </a:p>
            <a:p>
              <a:endParaRPr lang="en-US" sz="1100" b="1"/>
            </a:p>
            <a:p>
              <a:r>
                <a:rPr lang="en-US" sz="1100" b="1"/>
                <a:t>4.</a:t>
              </a:r>
            </a:p>
            <a:p>
              <a:endParaRPr lang="en-US" sz="1100" b="1"/>
            </a:p>
            <a:p>
              <a:r>
                <a:rPr lang="en-US" sz="1100" b="1"/>
                <a:t>5.</a:t>
              </a:r>
            </a:p>
            <a:p>
              <a:endParaRPr lang="en-US" sz="1100" b="1"/>
            </a:p>
            <a:p>
              <a:r>
                <a:rPr lang="en-US" sz="1100" b="1"/>
                <a:t>6.</a:t>
              </a:r>
            </a:p>
          </p:txBody>
        </p:sp>
      </p:grpSp>
      <p:sp>
        <p:nvSpPr>
          <p:cNvPr id="168971" name="Text Box 18"/>
          <p:cNvSpPr txBox="1">
            <a:spLocks noChangeArrowheads="1"/>
          </p:cNvSpPr>
          <p:nvPr/>
        </p:nvSpPr>
        <p:spPr bwMode="auto">
          <a:xfrm>
            <a:off x="668288" y="4069521"/>
            <a:ext cx="2895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dirty="0"/>
              <a:t>3D FEM domain: </a:t>
            </a:r>
          </a:p>
          <a:p>
            <a:pPr algn="l" eaLnBrk="1" hangingPunct="1">
              <a:buClr>
                <a:schemeClr val="bg2"/>
              </a:buClr>
              <a:buFontTx/>
              <a:buChar char="•"/>
            </a:pPr>
            <a:r>
              <a:rPr lang="en-US" sz="2000" dirty="0"/>
              <a:t> </a:t>
            </a:r>
            <a:r>
              <a:rPr lang="en-US" sz="2000" i="1" dirty="0"/>
              <a:t>360,000 nodes</a:t>
            </a:r>
          </a:p>
          <a:p>
            <a:pPr algn="l" eaLnBrk="1" hangingPunct="1">
              <a:buClr>
                <a:schemeClr val="bg2"/>
              </a:buClr>
              <a:buFontTx/>
              <a:buChar char="•"/>
            </a:pPr>
            <a:r>
              <a:rPr lang="en-US" sz="2000" i="1" dirty="0"/>
              <a:t> 340,000 elements</a:t>
            </a:r>
          </a:p>
        </p:txBody>
      </p:sp>
      <p:sp>
        <p:nvSpPr>
          <p:cNvPr id="10" name="Rectangle 116"/>
          <p:cNvSpPr txBox="1">
            <a:spLocks noChangeArrowheads="1"/>
          </p:cNvSpPr>
          <p:nvPr/>
        </p:nvSpPr>
        <p:spPr>
          <a:xfrm>
            <a:off x="778933" y="188640"/>
            <a:ext cx="8128000" cy="1368152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halkboard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halkboard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halkboard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halkboard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halkboard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halkboard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halkboard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halkboard" pitchFamily="-112" charset="0"/>
              </a:defRPr>
            </a:lvl9pPr>
          </a:lstStyle>
          <a:p>
            <a:pPr algn="ctr" eaLnBrk="1" hangingPunct="1"/>
            <a:r>
              <a:rPr lang="en-US" b="0" i="0" dirty="0" smtClean="0">
                <a:solidFill>
                  <a:schemeClr val="tx1"/>
                </a:solidFill>
              </a:rPr>
              <a:t>Simulation of sole earthquake source – by </a:t>
            </a:r>
            <a:r>
              <a:rPr lang="en-US" b="0" i="0" dirty="0" err="1" smtClean="0">
                <a:solidFill>
                  <a:schemeClr val="tx1"/>
                </a:solidFill>
              </a:rPr>
              <a:t>Grilli</a:t>
            </a:r>
            <a:r>
              <a:rPr lang="en-US" b="0" i="0" dirty="0" smtClean="0">
                <a:solidFill>
                  <a:schemeClr val="tx1"/>
                </a:solidFill>
              </a:rPr>
              <a:t> et al (2012)</a:t>
            </a:r>
            <a:endParaRPr lang="en-US" b="0" i="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8933" y="5127575"/>
            <a:ext cx="313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(</a:t>
            </a:r>
            <a:r>
              <a:rPr lang="en-GB" i="1" dirty="0" err="1" smtClean="0"/>
              <a:t>Grilli</a:t>
            </a:r>
            <a:r>
              <a:rPr lang="en-GB" i="1" dirty="0" smtClean="0"/>
              <a:t> et al., 2012)</a:t>
            </a:r>
            <a:endParaRPr lang="en-GB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36382" y="5796553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Geological model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010" y="1676707"/>
            <a:ext cx="3289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Simulating </a:t>
            </a:r>
            <a:r>
              <a:rPr lang="en-US" dirty="0"/>
              <a:t>fault-slip within a complex domain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4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350"/>
            <a:ext cx="8424935" cy="1143000"/>
          </a:xfrm>
        </p:spPr>
        <p:txBody>
          <a:bodyPr/>
          <a:lstStyle/>
          <a:p>
            <a:pPr algn="ctr"/>
            <a:r>
              <a:rPr lang="en-US" sz="3200" dirty="0">
                <a:cs typeface="Times New Roman"/>
              </a:rPr>
              <a:t>Model (red) vs. measured (black) inundation: </a:t>
            </a:r>
            <a:br>
              <a:rPr lang="en-US" sz="3200" dirty="0">
                <a:cs typeface="Times New Roman"/>
              </a:rPr>
            </a:br>
            <a:r>
              <a:rPr lang="en-US" sz="3200" dirty="0" err="1">
                <a:cs typeface="Times New Roman"/>
              </a:rPr>
              <a:t>Sanriku</a:t>
            </a:r>
            <a:r>
              <a:rPr lang="en-US" sz="3200" dirty="0">
                <a:cs typeface="Times New Roman"/>
              </a:rPr>
              <a:t> </a:t>
            </a:r>
            <a:r>
              <a:rPr lang="en-US" sz="3200" dirty="0" smtClean="0">
                <a:cs typeface="Times New Roman"/>
              </a:rPr>
              <a:t>coast – north of 38ºN</a:t>
            </a:r>
            <a:endParaRPr lang="en-GB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2"/>
          <a:stretch/>
        </p:blipFill>
        <p:spPr bwMode="auto">
          <a:xfrm>
            <a:off x="395536" y="1515341"/>
            <a:ext cx="492267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18207" y="3639125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Left: a </a:t>
            </a:r>
            <a:r>
              <a:rPr lang="en-GB" dirty="0"/>
              <a:t>M9 UCSB source; and </a:t>
            </a:r>
            <a:endParaRPr lang="en-GB" dirty="0" smtClean="0"/>
          </a:p>
          <a:p>
            <a:pPr algn="l"/>
            <a:r>
              <a:rPr lang="en-GB" dirty="0" smtClean="0"/>
              <a:t>Right: a </a:t>
            </a:r>
            <a:r>
              <a:rPr lang="en-GB" dirty="0"/>
              <a:t>M8.8 UA </a:t>
            </a:r>
            <a:r>
              <a:rPr lang="en-GB" dirty="0" smtClean="0"/>
              <a:t>source. 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(</a:t>
            </a:r>
            <a:r>
              <a:rPr lang="en-GB" i="1" dirty="0" err="1" smtClean="0"/>
              <a:t>Grilli</a:t>
            </a:r>
            <a:r>
              <a:rPr lang="en-GB" i="1" dirty="0" smtClean="0"/>
              <a:t> et al., 2011</a:t>
            </a:r>
            <a:r>
              <a:rPr lang="en-GB" dirty="0" smtClean="0"/>
              <a:t>)</a:t>
            </a:r>
            <a:endParaRPr lang="en-GB" sz="20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427985" y="2420888"/>
            <a:ext cx="2016223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488413" y="1837111"/>
            <a:ext cx="2186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Northern high </a:t>
            </a:r>
            <a:r>
              <a:rPr lang="en-GB" dirty="0" err="1" smtClean="0"/>
              <a:t>runups</a:t>
            </a:r>
            <a:r>
              <a:rPr lang="en-GB" dirty="0" smtClean="0"/>
              <a:t> not modelled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19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350"/>
            <a:ext cx="8892479" cy="1512466"/>
          </a:xfrm>
        </p:spPr>
        <p:txBody>
          <a:bodyPr/>
          <a:lstStyle/>
          <a:p>
            <a:pPr algn="ctr"/>
            <a:r>
              <a:rPr lang="en-GB" sz="3200" dirty="0"/>
              <a:t>Comparison of Earthquake Source Models for the 2011 Tohoku </a:t>
            </a:r>
            <a:r>
              <a:rPr lang="en-GB" sz="3200" dirty="0" smtClean="0"/>
              <a:t>Event Using </a:t>
            </a:r>
            <a:r>
              <a:rPr lang="en-GB" sz="3200" dirty="0"/>
              <a:t>Tsunami Simulations and Near-Field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064896" cy="4824536"/>
          </a:xfrm>
        </p:spPr>
        <p:txBody>
          <a:bodyPr/>
          <a:lstStyle/>
          <a:p>
            <a:r>
              <a:rPr lang="en-GB" dirty="0" err="1" smtClean="0"/>
              <a:t>MacInnes</a:t>
            </a:r>
            <a:r>
              <a:rPr lang="en-GB" dirty="0" smtClean="0"/>
              <a:t>, et al, 2013</a:t>
            </a:r>
          </a:p>
          <a:p>
            <a:r>
              <a:rPr lang="en-GB" dirty="0"/>
              <a:t>C</a:t>
            </a:r>
            <a:r>
              <a:rPr lang="en-GB" dirty="0" smtClean="0"/>
              <a:t>ompared </a:t>
            </a:r>
            <a:r>
              <a:rPr lang="en-GB" dirty="0"/>
              <a:t>10 </a:t>
            </a:r>
            <a:r>
              <a:rPr lang="en-GB" dirty="0" smtClean="0"/>
              <a:t>sources</a:t>
            </a:r>
          </a:p>
          <a:p>
            <a:r>
              <a:rPr lang="en-GB" dirty="0" smtClean="0"/>
              <a:t>Their conclusion: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“Most </a:t>
            </a:r>
            <a:r>
              <a:rPr lang="en-GB" sz="2400" dirty="0">
                <a:solidFill>
                  <a:srgbClr val="FF0000"/>
                </a:solidFill>
              </a:rPr>
              <a:t>of the earthquake sources tested at sites with high grid resolution </a:t>
            </a:r>
            <a:r>
              <a:rPr lang="en-GB" sz="2400" dirty="0" smtClean="0">
                <a:solidFill>
                  <a:srgbClr val="FF0000"/>
                </a:solidFill>
              </a:rPr>
              <a:t>were unable </a:t>
            </a:r>
            <a:r>
              <a:rPr lang="en-GB" sz="2400" dirty="0">
                <a:solidFill>
                  <a:srgbClr val="FF0000"/>
                </a:solidFill>
              </a:rPr>
              <a:t>to reproduce the magnitude of </a:t>
            </a:r>
            <a:r>
              <a:rPr lang="en-GB" sz="2400" dirty="0" err="1">
                <a:solidFill>
                  <a:srgbClr val="FF0000"/>
                </a:solidFill>
              </a:rPr>
              <a:t>runup</a:t>
            </a:r>
            <a:r>
              <a:rPr lang="en-GB" sz="2400" dirty="0">
                <a:solidFill>
                  <a:srgbClr val="FF0000"/>
                </a:solidFill>
              </a:rPr>
              <a:t> north of 39° N, indicating that an </a:t>
            </a:r>
            <a:r>
              <a:rPr lang="en-GB" sz="2400" dirty="0" smtClean="0">
                <a:solidFill>
                  <a:srgbClr val="FF0000"/>
                </a:solidFill>
              </a:rPr>
              <a:t>additional source </a:t>
            </a:r>
            <a:r>
              <a:rPr lang="en-GB" sz="2400" dirty="0">
                <a:solidFill>
                  <a:srgbClr val="FF0000"/>
                </a:solidFill>
              </a:rPr>
              <a:t>of </a:t>
            </a:r>
            <a:r>
              <a:rPr lang="en-GB" sz="2400" dirty="0" err="1">
                <a:solidFill>
                  <a:srgbClr val="FF0000"/>
                </a:solidFill>
              </a:rPr>
              <a:t>tsunamigenic</a:t>
            </a:r>
            <a:r>
              <a:rPr lang="en-GB" sz="2400" dirty="0">
                <a:solidFill>
                  <a:srgbClr val="FF0000"/>
                </a:solidFill>
              </a:rPr>
              <a:t> energy, not present in most source </a:t>
            </a:r>
            <a:r>
              <a:rPr lang="en-GB" sz="2400" dirty="0" smtClean="0">
                <a:solidFill>
                  <a:srgbClr val="FF0000"/>
                </a:solidFill>
              </a:rPr>
              <a:t>models.”</a:t>
            </a:r>
            <a:endParaRPr lang="en-GB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Alternatives: splay fault or landslide, but the former discounted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4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vey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70526"/>
            <a:ext cx="3476362" cy="235847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0113" y="260350"/>
            <a:ext cx="7200900" cy="792386"/>
          </a:xfrm>
        </p:spPr>
        <p:txBody>
          <a:bodyPr/>
          <a:lstStyle/>
          <a:p>
            <a:pPr algn="ctr"/>
            <a:r>
              <a:rPr lang="en-GB" dirty="0"/>
              <a:t>T</a:t>
            </a:r>
            <a:r>
              <a:rPr lang="en-GB" dirty="0" smtClean="0"/>
              <a:t>sunami </a:t>
            </a:r>
            <a:r>
              <a:rPr lang="en-GB" dirty="0" err="1" smtClean="0"/>
              <a:t>runups</a:t>
            </a:r>
            <a:r>
              <a:rPr lang="en-GB" dirty="0" smtClean="0"/>
              <a:t> north Honshu</a:t>
            </a:r>
            <a:endParaRPr lang="en-GB" dirty="0"/>
          </a:p>
        </p:txBody>
      </p:sp>
      <p:pic>
        <p:nvPicPr>
          <p:cNvPr id="4" name="Picture 3" descr="Pages from Runup_inundation-8-4-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" y="980728"/>
            <a:ext cx="5071120" cy="3983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8530" y="3771870"/>
            <a:ext cx="338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Inversion </a:t>
            </a:r>
            <a:r>
              <a:rPr lang="en-GB" dirty="0"/>
              <a:t>does not explain the high </a:t>
            </a:r>
            <a:r>
              <a:rPr lang="en-GB" dirty="0" err="1"/>
              <a:t>runups</a:t>
            </a:r>
            <a:r>
              <a:rPr lang="en-GB" dirty="0"/>
              <a:t> in the </a:t>
            </a:r>
            <a:r>
              <a:rPr lang="en-GB" dirty="0" smtClean="0"/>
              <a:t>north.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5301208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So without </a:t>
            </a:r>
            <a:r>
              <a:rPr lang="en-GB" dirty="0" smtClean="0">
                <a:solidFill>
                  <a:srgbClr val="FF0000"/>
                </a:solidFill>
              </a:rPr>
              <a:t>‘adjustments’ </a:t>
            </a:r>
            <a:r>
              <a:rPr lang="en-GB" dirty="0">
                <a:solidFill>
                  <a:srgbClr val="FF0000"/>
                </a:solidFill>
              </a:rPr>
              <a:t>the northern Honshu high </a:t>
            </a:r>
            <a:r>
              <a:rPr lang="en-GB" dirty="0" err="1">
                <a:solidFill>
                  <a:srgbClr val="FF0000"/>
                </a:solidFill>
              </a:rPr>
              <a:t>runups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remain unexplained – an additional tsunami source is required. </a:t>
            </a:r>
            <a:r>
              <a:rPr lang="en-GB" b="1" dirty="0" smtClean="0">
                <a:solidFill>
                  <a:srgbClr val="FF0000"/>
                </a:solidFill>
              </a:rPr>
              <a:t>Thus a two source model is needed!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516216" y="692696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2639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Submarine landslide source?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5256584" cy="129817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Backward ray tracing of high frequency wave component from offshore GPS buoys indicates possible source location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GB" dirty="0" smtClean="0"/>
              <a:t>Higher frequency waves = SMF source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31076"/>
            <a:ext cx="5616624" cy="372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28184" y="1412776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6600"/>
                </a:solidFill>
              </a:rPr>
              <a:t>For 3’-4’ period (higher frequency) waves in the records</a:t>
            </a:r>
          </a:p>
          <a:p>
            <a:pPr algn="l"/>
            <a:r>
              <a:rPr lang="en-US" dirty="0"/>
              <a:t>(dashed: Kawamura et al., 2012)</a:t>
            </a:r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277" y="3429000"/>
            <a:ext cx="2614117" cy="286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3491880" y="4149080"/>
            <a:ext cx="1008112" cy="4431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3131840" y="4862371"/>
            <a:ext cx="1224136" cy="5108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203848" y="550242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Kawamura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348880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High frequency waves from landslides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5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j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7" y="304801"/>
            <a:ext cx="7575753" cy="5105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5493604"/>
            <a:ext cx="78547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i="0" dirty="0" smtClean="0">
                <a:latin typeface="+mn-lt"/>
                <a:cs typeface="Times New Roman"/>
              </a:rPr>
              <a:t>Pre- </a:t>
            </a:r>
            <a:r>
              <a:rPr lang="en-US" sz="2200" i="0" dirty="0">
                <a:latin typeface="+mn-lt"/>
                <a:cs typeface="Times New Roman"/>
              </a:rPr>
              <a:t>and Post-event </a:t>
            </a:r>
            <a:r>
              <a:rPr lang="en-US" sz="2200" i="0" dirty="0">
                <a:solidFill>
                  <a:srgbClr val="800000"/>
                </a:solidFill>
                <a:latin typeface="+mn-lt"/>
                <a:cs typeface="Times New Roman"/>
              </a:rPr>
              <a:t>surveys</a:t>
            </a:r>
            <a:r>
              <a:rPr lang="en-US" sz="2200" i="0" dirty="0">
                <a:latin typeface="+mn-lt"/>
                <a:cs typeface="Times New Roman"/>
              </a:rPr>
              <a:t> near </a:t>
            </a:r>
            <a:r>
              <a:rPr lang="en-US" sz="2200" i="0" dirty="0" err="1" smtClean="0">
                <a:latin typeface="+mn-lt"/>
                <a:cs typeface="Times New Roman"/>
              </a:rPr>
              <a:t>epicentre</a:t>
            </a:r>
            <a:r>
              <a:rPr lang="en-US" sz="2200" i="0" dirty="0" smtClean="0">
                <a:latin typeface="+mn-lt"/>
                <a:cs typeface="Times New Roman"/>
              </a:rPr>
              <a:t> </a:t>
            </a:r>
            <a:r>
              <a:rPr lang="en-US" sz="2200" i="0" dirty="0">
                <a:solidFill>
                  <a:srgbClr val="800000"/>
                </a:solidFill>
                <a:latin typeface="+mn-lt"/>
                <a:cs typeface="Times New Roman"/>
              </a:rPr>
              <a:t>suggest </a:t>
            </a:r>
            <a:r>
              <a:rPr lang="en-US" sz="2200" i="0" dirty="0" smtClean="0">
                <a:solidFill>
                  <a:srgbClr val="800000"/>
                </a:solidFill>
                <a:latin typeface="+mn-lt"/>
                <a:cs typeface="Times New Roman"/>
              </a:rPr>
              <a:t>seafloor motion </a:t>
            </a:r>
            <a:r>
              <a:rPr lang="en-US" sz="2200" i="0" dirty="0">
                <a:latin typeface="+mn-lt"/>
                <a:cs typeface="Times New Roman"/>
              </a:rPr>
              <a:t>all the way to </a:t>
            </a:r>
            <a:r>
              <a:rPr lang="en-US" sz="2200" i="0" dirty="0" err="1" smtClean="0">
                <a:latin typeface="+mn-lt"/>
                <a:cs typeface="Times New Roman"/>
              </a:rPr>
              <a:t>forearc</a:t>
            </a:r>
            <a:r>
              <a:rPr lang="en-US" sz="2200" i="0" dirty="0" smtClean="0">
                <a:latin typeface="+mn-lt"/>
                <a:cs typeface="Times New Roman"/>
              </a:rPr>
              <a:t> </a:t>
            </a:r>
            <a:r>
              <a:rPr lang="en-US" sz="2200" i="0" dirty="0">
                <a:latin typeface="+mn-lt"/>
                <a:cs typeface="Times New Roman"/>
              </a:rPr>
              <a:t>boundary </a:t>
            </a:r>
            <a:r>
              <a:rPr lang="en-US" sz="2200" i="0" dirty="0" smtClean="0">
                <a:latin typeface="+mn-lt"/>
                <a:cs typeface="Times New Roman"/>
              </a:rPr>
              <a:t>(</a:t>
            </a:r>
            <a:r>
              <a:rPr lang="en-US" sz="2200" i="1" dirty="0">
                <a:latin typeface="+mn-lt"/>
                <a:cs typeface="Times New Roman"/>
              </a:rPr>
              <a:t>Fujiwara et al, Science 2011</a:t>
            </a:r>
            <a:r>
              <a:rPr lang="en-US" sz="2200" i="1" dirty="0" smtClean="0">
                <a:latin typeface="+mn-lt"/>
                <a:cs typeface="Times New Roman"/>
              </a:rPr>
              <a:t>) – </a:t>
            </a:r>
            <a:r>
              <a:rPr lang="en-US" sz="2200" i="1" dirty="0" smtClean="0">
                <a:solidFill>
                  <a:srgbClr val="FF0000"/>
                </a:solidFill>
                <a:latin typeface="+mn-lt"/>
                <a:cs typeface="Times New Roman"/>
              </a:rPr>
              <a:t>but south of the source location</a:t>
            </a:r>
            <a:endParaRPr lang="en-US" sz="220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3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Submarine landslide source?</a:t>
            </a:r>
            <a:endParaRPr lang="en-GB" dirty="0"/>
          </a:p>
        </p:txBody>
      </p:sp>
      <p:pic>
        <p:nvPicPr>
          <p:cNvPr id="4" name="Picture 3" descr="Japan SMF 2_revised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408712" cy="4274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58772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Is a SMF present where the ray tracing suggests?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90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350"/>
            <a:ext cx="8424936" cy="1143000"/>
          </a:xfrm>
        </p:spPr>
        <p:txBody>
          <a:bodyPr/>
          <a:lstStyle/>
          <a:p>
            <a:pPr algn="ctr"/>
            <a:r>
              <a:rPr lang="en-GB" sz="3200" dirty="0" smtClean="0"/>
              <a:t>Is a </a:t>
            </a:r>
            <a:r>
              <a:rPr lang="en-GB" sz="3200" dirty="0"/>
              <a:t>submarine landslide </a:t>
            </a:r>
            <a:r>
              <a:rPr lang="en-GB" sz="3200" dirty="0" smtClean="0"/>
              <a:t>required </a:t>
            </a:r>
            <a:r>
              <a:rPr lang="en-GB" sz="3200" dirty="0"/>
              <a:t>to explain the March 11</a:t>
            </a:r>
            <a:r>
              <a:rPr lang="en-GB" sz="3200" baseline="30000" dirty="0"/>
              <a:t>th</a:t>
            </a:r>
            <a:r>
              <a:rPr lang="en-GB" sz="3200" dirty="0"/>
              <a:t> 2011 Tohoku </a:t>
            </a:r>
            <a:r>
              <a:rPr lang="en-GB" sz="3200" dirty="0" smtClean="0"/>
              <a:t>tsunami?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31211"/>
            <a:ext cx="4968552" cy="4248472"/>
          </a:xfrm>
        </p:spPr>
        <p:txBody>
          <a:bodyPr/>
          <a:lstStyle/>
          <a:p>
            <a:r>
              <a:rPr lang="en-GB" dirty="0" smtClean="0"/>
              <a:t>Context is recent events (e.g. Papua New Guinea, Indian Ocean) that have led to significant reappraisals of tsunami generation mechanisms, both EQ </a:t>
            </a:r>
            <a:r>
              <a:rPr lang="en-GB" dirty="0"/>
              <a:t>and submarine </a:t>
            </a:r>
            <a:r>
              <a:rPr lang="en-GB" dirty="0" smtClean="0"/>
              <a:t>landslides,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Previously submarine landslides not recognised as a serious hazard</a:t>
            </a:r>
            <a:r>
              <a:rPr lang="en-GB" dirty="0" smtClean="0"/>
              <a:t>,</a:t>
            </a:r>
          </a:p>
          <a:p>
            <a:r>
              <a:rPr lang="en-GB" dirty="0" smtClean="0"/>
              <a:t>For Japan, why is an additional mechanism required - the EQ is M9.1?</a:t>
            </a:r>
          </a:p>
          <a:p>
            <a:r>
              <a:rPr lang="en-GB" dirty="0" smtClean="0"/>
              <a:t>Why is a submarine landslide the most likely candidate?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90992" y="1412776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But not all of it!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5" name="Picture 2" descr="the%20thinker%20by%20rod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148826"/>
            <a:ext cx="2664295" cy="4304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275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Submarine landslide source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5952"/>
            <a:ext cx="7551882" cy="364978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6493990" y="3284984"/>
            <a:ext cx="1246362" cy="1152128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 w="3810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5589240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Post 2011 tsunami </a:t>
            </a:r>
            <a:r>
              <a:rPr lang="en-GB" dirty="0" err="1" smtClean="0"/>
              <a:t>multibeam</a:t>
            </a:r>
            <a:r>
              <a:rPr lang="en-GB" dirty="0" smtClean="0"/>
              <a:t> bathymetry – </a:t>
            </a:r>
          </a:p>
          <a:p>
            <a:r>
              <a:rPr lang="en-GB" dirty="0"/>
              <a:t>(</a:t>
            </a:r>
            <a:r>
              <a:rPr lang="en-GB" dirty="0" smtClean="0"/>
              <a:t>Courtesy JAMSTEC)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122745" y="5164727"/>
            <a:ext cx="1800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187624" y="4703062"/>
            <a:ext cx="169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30 km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3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Submarine landslide source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316416" cy="401927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3347864" y="2420888"/>
            <a:ext cx="1080120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228184" y="2141240"/>
            <a:ext cx="1080120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411760" y="214124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SMF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148064" y="189050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SMF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302765" y="4725144"/>
            <a:ext cx="1800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367644" y="4263479"/>
            <a:ext cx="169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30 km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467544" y="5805264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Several large SMFs (slumps) present</a:t>
            </a:r>
            <a:endParaRPr lang="en-GB" dirty="0"/>
          </a:p>
        </p:txBody>
      </p:sp>
      <p:sp>
        <p:nvSpPr>
          <p:cNvPr id="17" name="Freeform 16"/>
          <p:cNvSpPr/>
          <p:nvPr/>
        </p:nvSpPr>
        <p:spPr bwMode="auto">
          <a:xfrm>
            <a:off x="3547431" y="2809301"/>
            <a:ext cx="1652530" cy="650173"/>
          </a:xfrm>
          <a:custGeom>
            <a:avLst/>
            <a:gdLst>
              <a:gd name="connsiteX0" fmla="*/ 0 w 1652530"/>
              <a:gd name="connsiteY0" fmla="*/ 528810 h 650173"/>
              <a:gd name="connsiteX1" fmla="*/ 77118 w 1652530"/>
              <a:gd name="connsiteY1" fmla="*/ 407624 h 650173"/>
              <a:gd name="connsiteX2" fmla="*/ 99152 w 1652530"/>
              <a:gd name="connsiteY2" fmla="*/ 341523 h 650173"/>
              <a:gd name="connsiteX3" fmla="*/ 110169 w 1652530"/>
              <a:gd name="connsiteY3" fmla="*/ 198304 h 650173"/>
              <a:gd name="connsiteX4" fmla="*/ 132203 w 1652530"/>
              <a:gd name="connsiteY4" fmla="*/ 132203 h 650173"/>
              <a:gd name="connsiteX5" fmla="*/ 143220 w 1652530"/>
              <a:gd name="connsiteY5" fmla="*/ 99152 h 650173"/>
              <a:gd name="connsiteX6" fmla="*/ 209321 w 1652530"/>
              <a:gd name="connsiteY6" fmla="*/ 55085 h 650173"/>
              <a:gd name="connsiteX7" fmla="*/ 253388 w 1652530"/>
              <a:gd name="connsiteY7" fmla="*/ 33051 h 650173"/>
              <a:gd name="connsiteX8" fmla="*/ 286439 w 1652530"/>
              <a:gd name="connsiteY8" fmla="*/ 0 h 650173"/>
              <a:gd name="connsiteX9" fmla="*/ 760164 w 1652530"/>
              <a:gd name="connsiteY9" fmla="*/ 11017 h 650173"/>
              <a:gd name="connsiteX10" fmla="*/ 826265 w 1652530"/>
              <a:gd name="connsiteY10" fmla="*/ 33051 h 650173"/>
              <a:gd name="connsiteX11" fmla="*/ 859316 w 1652530"/>
              <a:gd name="connsiteY11" fmla="*/ 44068 h 650173"/>
              <a:gd name="connsiteX12" fmla="*/ 1024569 w 1652530"/>
              <a:gd name="connsiteY12" fmla="*/ 55085 h 650173"/>
              <a:gd name="connsiteX13" fmla="*/ 1068636 w 1652530"/>
              <a:gd name="connsiteY13" fmla="*/ 66101 h 650173"/>
              <a:gd name="connsiteX14" fmla="*/ 1167788 w 1652530"/>
              <a:gd name="connsiteY14" fmla="*/ 88135 h 650173"/>
              <a:gd name="connsiteX15" fmla="*/ 1288974 w 1652530"/>
              <a:gd name="connsiteY15" fmla="*/ 132203 h 650173"/>
              <a:gd name="connsiteX16" fmla="*/ 1344058 w 1652530"/>
              <a:gd name="connsiteY16" fmla="*/ 143219 h 650173"/>
              <a:gd name="connsiteX17" fmla="*/ 1377109 w 1652530"/>
              <a:gd name="connsiteY17" fmla="*/ 165253 h 650173"/>
              <a:gd name="connsiteX18" fmla="*/ 1388126 w 1652530"/>
              <a:gd name="connsiteY18" fmla="*/ 198304 h 650173"/>
              <a:gd name="connsiteX19" fmla="*/ 1399142 w 1652530"/>
              <a:gd name="connsiteY19" fmla="*/ 275422 h 650173"/>
              <a:gd name="connsiteX20" fmla="*/ 1443210 w 1652530"/>
              <a:gd name="connsiteY20" fmla="*/ 341523 h 650173"/>
              <a:gd name="connsiteX21" fmla="*/ 1487277 w 1652530"/>
              <a:gd name="connsiteY21" fmla="*/ 407624 h 650173"/>
              <a:gd name="connsiteX22" fmla="*/ 1498294 w 1652530"/>
              <a:gd name="connsiteY22" fmla="*/ 440675 h 650173"/>
              <a:gd name="connsiteX23" fmla="*/ 1564396 w 1652530"/>
              <a:gd name="connsiteY23" fmla="*/ 517793 h 650173"/>
              <a:gd name="connsiteX24" fmla="*/ 1608463 w 1652530"/>
              <a:gd name="connsiteY24" fmla="*/ 583894 h 650173"/>
              <a:gd name="connsiteX25" fmla="*/ 1652530 w 1652530"/>
              <a:gd name="connsiteY25" fmla="*/ 649995 h 65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52530" h="650173">
                <a:moveTo>
                  <a:pt x="0" y="528810"/>
                </a:moveTo>
                <a:cubicBezTo>
                  <a:pt x="89075" y="475365"/>
                  <a:pt x="38545" y="523341"/>
                  <a:pt x="77118" y="407624"/>
                </a:cubicBezTo>
                <a:lnTo>
                  <a:pt x="99152" y="341523"/>
                </a:lnTo>
                <a:cubicBezTo>
                  <a:pt x="102824" y="293783"/>
                  <a:pt x="102701" y="245599"/>
                  <a:pt x="110169" y="198304"/>
                </a:cubicBezTo>
                <a:cubicBezTo>
                  <a:pt x="113791" y="175363"/>
                  <a:pt x="124858" y="154237"/>
                  <a:pt x="132203" y="132203"/>
                </a:cubicBezTo>
                <a:cubicBezTo>
                  <a:pt x="135875" y="121186"/>
                  <a:pt x="133557" y="105594"/>
                  <a:pt x="143220" y="99152"/>
                </a:cubicBezTo>
                <a:cubicBezTo>
                  <a:pt x="165254" y="84463"/>
                  <a:pt x="185636" y="66928"/>
                  <a:pt x="209321" y="55085"/>
                </a:cubicBezTo>
                <a:cubicBezTo>
                  <a:pt x="224010" y="47740"/>
                  <a:pt x="240024" y="42597"/>
                  <a:pt x="253388" y="33051"/>
                </a:cubicBezTo>
                <a:cubicBezTo>
                  <a:pt x="266066" y="23995"/>
                  <a:pt x="275422" y="11017"/>
                  <a:pt x="286439" y="0"/>
                </a:cubicBezTo>
                <a:cubicBezTo>
                  <a:pt x="444347" y="3672"/>
                  <a:pt x="602508" y="1364"/>
                  <a:pt x="760164" y="11017"/>
                </a:cubicBezTo>
                <a:cubicBezTo>
                  <a:pt x="783346" y="12436"/>
                  <a:pt x="804231" y="25706"/>
                  <a:pt x="826265" y="33051"/>
                </a:cubicBezTo>
                <a:cubicBezTo>
                  <a:pt x="837282" y="36723"/>
                  <a:pt x="847729" y="43296"/>
                  <a:pt x="859316" y="44068"/>
                </a:cubicBezTo>
                <a:lnTo>
                  <a:pt x="1024569" y="55085"/>
                </a:lnTo>
                <a:cubicBezTo>
                  <a:pt x="1039258" y="58757"/>
                  <a:pt x="1053856" y="62817"/>
                  <a:pt x="1068636" y="66101"/>
                </a:cubicBezTo>
                <a:cubicBezTo>
                  <a:pt x="1094832" y="71922"/>
                  <a:pt x="1140920" y="79179"/>
                  <a:pt x="1167788" y="88135"/>
                </a:cubicBezTo>
                <a:cubicBezTo>
                  <a:pt x="1210496" y="102371"/>
                  <a:pt x="1243974" y="123204"/>
                  <a:pt x="1288974" y="132203"/>
                </a:cubicBezTo>
                <a:lnTo>
                  <a:pt x="1344058" y="143219"/>
                </a:lnTo>
                <a:cubicBezTo>
                  <a:pt x="1355075" y="150564"/>
                  <a:pt x="1368838" y="154914"/>
                  <a:pt x="1377109" y="165253"/>
                </a:cubicBezTo>
                <a:cubicBezTo>
                  <a:pt x="1384364" y="174321"/>
                  <a:pt x="1385849" y="186917"/>
                  <a:pt x="1388126" y="198304"/>
                </a:cubicBezTo>
                <a:cubicBezTo>
                  <a:pt x="1393218" y="223767"/>
                  <a:pt x="1389820" y="251186"/>
                  <a:pt x="1399142" y="275422"/>
                </a:cubicBezTo>
                <a:cubicBezTo>
                  <a:pt x="1408648" y="300138"/>
                  <a:pt x="1428521" y="319489"/>
                  <a:pt x="1443210" y="341523"/>
                </a:cubicBezTo>
                <a:lnTo>
                  <a:pt x="1487277" y="407624"/>
                </a:lnTo>
                <a:cubicBezTo>
                  <a:pt x="1490949" y="418641"/>
                  <a:pt x="1492532" y="430592"/>
                  <a:pt x="1498294" y="440675"/>
                </a:cubicBezTo>
                <a:cubicBezTo>
                  <a:pt x="1536028" y="506708"/>
                  <a:pt x="1522321" y="463696"/>
                  <a:pt x="1564396" y="517793"/>
                </a:cubicBezTo>
                <a:cubicBezTo>
                  <a:pt x="1580654" y="538696"/>
                  <a:pt x="1608463" y="583894"/>
                  <a:pt x="1608463" y="583894"/>
                </a:cubicBezTo>
                <a:cubicBezTo>
                  <a:pt x="1632820" y="656962"/>
                  <a:pt x="1607271" y="649995"/>
                  <a:pt x="1652530" y="64999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6863508" y="2985571"/>
            <a:ext cx="1233890" cy="572877"/>
          </a:xfrm>
          <a:custGeom>
            <a:avLst/>
            <a:gdLst>
              <a:gd name="connsiteX0" fmla="*/ 1233890 w 1233890"/>
              <a:gd name="connsiteY0" fmla="*/ 242371 h 572877"/>
              <a:gd name="connsiteX1" fmla="*/ 1167788 w 1233890"/>
              <a:gd name="connsiteY1" fmla="*/ 231354 h 572877"/>
              <a:gd name="connsiteX2" fmla="*/ 1123721 w 1233890"/>
              <a:gd name="connsiteY2" fmla="*/ 209321 h 572877"/>
              <a:gd name="connsiteX3" fmla="*/ 1090670 w 1233890"/>
              <a:gd name="connsiteY3" fmla="*/ 198304 h 572877"/>
              <a:gd name="connsiteX4" fmla="*/ 1024569 w 1233890"/>
              <a:gd name="connsiteY4" fmla="*/ 154236 h 572877"/>
              <a:gd name="connsiteX5" fmla="*/ 1013552 w 1233890"/>
              <a:gd name="connsiteY5" fmla="*/ 121186 h 572877"/>
              <a:gd name="connsiteX6" fmla="*/ 947451 w 1233890"/>
              <a:gd name="connsiteY6" fmla="*/ 77118 h 572877"/>
              <a:gd name="connsiteX7" fmla="*/ 881350 w 1233890"/>
              <a:gd name="connsiteY7" fmla="*/ 33051 h 572877"/>
              <a:gd name="connsiteX8" fmla="*/ 638979 w 1233890"/>
              <a:gd name="connsiteY8" fmla="*/ 0 h 572877"/>
              <a:gd name="connsiteX9" fmla="*/ 341523 w 1233890"/>
              <a:gd name="connsiteY9" fmla="*/ 11017 h 572877"/>
              <a:gd name="connsiteX10" fmla="*/ 330506 w 1233890"/>
              <a:gd name="connsiteY10" fmla="*/ 55084 h 572877"/>
              <a:gd name="connsiteX11" fmla="*/ 297456 w 1233890"/>
              <a:gd name="connsiteY11" fmla="*/ 66101 h 572877"/>
              <a:gd name="connsiteX12" fmla="*/ 264405 w 1233890"/>
              <a:gd name="connsiteY12" fmla="*/ 132202 h 572877"/>
              <a:gd name="connsiteX13" fmla="*/ 231355 w 1233890"/>
              <a:gd name="connsiteY13" fmla="*/ 143219 h 572877"/>
              <a:gd name="connsiteX14" fmla="*/ 165253 w 1233890"/>
              <a:gd name="connsiteY14" fmla="*/ 187287 h 572877"/>
              <a:gd name="connsiteX15" fmla="*/ 154237 w 1233890"/>
              <a:gd name="connsiteY15" fmla="*/ 220337 h 572877"/>
              <a:gd name="connsiteX16" fmla="*/ 132203 w 1233890"/>
              <a:gd name="connsiteY16" fmla="*/ 253388 h 572877"/>
              <a:gd name="connsiteX17" fmla="*/ 121186 w 1233890"/>
              <a:gd name="connsiteY17" fmla="*/ 363557 h 572877"/>
              <a:gd name="connsiteX18" fmla="*/ 99152 w 1233890"/>
              <a:gd name="connsiteY18" fmla="*/ 429658 h 572877"/>
              <a:gd name="connsiteX19" fmla="*/ 55085 w 1233890"/>
              <a:gd name="connsiteY19" fmla="*/ 495759 h 572877"/>
              <a:gd name="connsiteX20" fmla="*/ 44068 w 1233890"/>
              <a:gd name="connsiteY20" fmla="*/ 528810 h 572877"/>
              <a:gd name="connsiteX21" fmla="*/ 11017 w 1233890"/>
              <a:gd name="connsiteY21" fmla="*/ 561860 h 572877"/>
              <a:gd name="connsiteX22" fmla="*/ 0 w 1233890"/>
              <a:gd name="connsiteY22" fmla="*/ 572877 h 57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33890" h="572877">
                <a:moveTo>
                  <a:pt x="1233890" y="242371"/>
                </a:moveTo>
                <a:cubicBezTo>
                  <a:pt x="1211856" y="238699"/>
                  <a:pt x="1189184" y="237773"/>
                  <a:pt x="1167788" y="231354"/>
                </a:cubicBezTo>
                <a:cubicBezTo>
                  <a:pt x="1152058" y="226635"/>
                  <a:pt x="1138816" y="215790"/>
                  <a:pt x="1123721" y="209321"/>
                </a:cubicBezTo>
                <a:cubicBezTo>
                  <a:pt x="1113047" y="204747"/>
                  <a:pt x="1101687" y="201976"/>
                  <a:pt x="1090670" y="198304"/>
                </a:cubicBezTo>
                <a:cubicBezTo>
                  <a:pt x="1068636" y="183615"/>
                  <a:pt x="1032943" y="179358"/>
                  <a:pt x="1024569" y="154236"/>
                </a:cubicBezTo>
                <a:cubicBezTo>
                  <a:pt x="1020897" y="143219"/>
                  <a:pt x="1021763" y="129397"/>
                  <a:pt x="1013552" y="121186"/>
                </a:cubicBezTo>
                <a:cubicBezTo>
                  <a:pt x="994827" y="102461"/>
                  <a:pt x="969485" y="91807"/>
                  <a:pt x="947451" y="77118"/>
                </a:cubicBezTo>
                <a:lnTo>
                  <a:pt x="881350" y="33051"/>
                </a:lnTo>
                <a:cubicBezTo>
                  <a:pt x="759399" y="-7600"/>
                  <a:pt x="838429" y="12466"/>
                  <a:pt x="638979" y="0"/>
                </a:cubicBezTo>
                <a:lnTo>
                  <a:pt x="341523" y="11017"/>
                </a:lnTo>
                <a:cubicBezTo>
                  <a:pt x="326618" y="13679"/>
                  <a:pt x="339965" y="43261"/>
                  <a:pt x="330506" y="55084"/>
                </a:cubicBezTo>
                <a:cubicBezTo>
                  <a:pt x="323252" y="64152"/>
                  <a:pt x="308473" y="62429"/>
                  <a:pt x="297456" y="66101"/>
                </a:cubicBezTo>
                <a:cubicBezTo>
                  <a:pt x="290198" y="87874"/>
                  <a:pt x="283821" y="116669"/>
                  <a:pt x="264405" y="132202"/>
                </a:cubicBezTo>
                <a:cubicBezTo>
                  <a:pt x="255337" y="139456"/>
                  <a:pt x="241506" y="137579"/>
                  <a:pt x="231355" y="143219"/>
                </a:cubicBezTo>
                <a:cubicBezTo>
                  <a:pt x="208206" y="156080"/>
                  <a:pt x="165253" y="187287"/>
                  <a:pt x="165253" y="187287"/>
                </a:cubicBezTo>
                <a:cubicBezTo>
                  <a:pt x="161581" y="198304"/>
                  <a:pt x="159430" y="209950"/>
                  <a:pt x="154237" y="220337"/>
                </a:cubicBezTo>
                <a:cubicBezTo>
                  <a:pt x="148316" y="232180"/>
                  <a:pt x="135180" y="240486"/>
                  <a:pt x="132203" y="253388"/>
                </a:cubicBezTo>
                <a:cubicBezTo>
                  <a:pt x="123904" y="289349"/>
                  <a:pt x="127987" y="327283"/>
                  <a:pt x="121186" y="363557"/>
                </a:cubicBezTo>
                <a:cubicBezTo>
                  <a:pt x="116906" y="386385"/>
                  <a:pt x="112035" y="410333"/>
                  <a:pt x="99152" y="429658"/>
                </a:cubicBezTo>
                <a:lnTo>
                  <a:pt x="55085" y="495759"/>
                </a:lnTo>
                <a:cubicBezTo>
                  <a:pt x="51413" y="506776"/>
                  <a:pt x="50510" y="519147"/>
                  <a:pt x="44068" y="528810"/>
                </a:cubicBezTo>
                <a:cubicBezTo>
                  <a:pt x="35426" y="541773"/>
                  <a:pt x="22034" y="550843"/>
                  <a:pt x="11017" y="561860"/>
                </a:cubicBezTo>
                <a:lnTo>
                  <a:pt x="0" y="572877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200900" cy="576362"/>
          </a:xfrm>
        </p:spPr>
        <p:txBody>
          <a:bodyPr/>
          <a:lstStyle/>
          <a:p>
            <a:pPr algn="ctr"/>
            <a:r>
              <a:rPr lang="en-GB" dirty="0" smtClean="0"/>
              <a:t>Overview northern Honshu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377"/>
            <a:ext cx="9144000" cy="4419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5877272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Pre-2011 bathymetry - numerous SMFs</a:t>
            </a:r>
          </a:p>
          <a:p>
            <a:r>
              <a:rPr lang="en-GB" dirty="0" smtClean="0"/>
              <a:t>Courtesy of JAMSTEC and IFREMER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11560" y="5157192"/>
            <a:ext cx="8640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39552" y="472514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20km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 bwMode="auto">
          <a:xfrm>
            <a:off x="1331640" y="2780928"/>
            <a:ext cx="936104" cy="9361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" y="1219377"/>
            <a:ext cx="9144000" cy="441924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2287662" y="1700808"/>
            <a:ext cx="1204218" cy="123252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187624" y="2933328"/>
            <a:ext cx="936104" cy="9361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051720" y="3717032"/>
            <a:ext cx="936104" cy="9361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203848" y="3501008"/>
            <a:ext cx="936104" cy="936104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364088" y="2780928"/>
            <a:ext cx="936104" cy="9361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59532" y="5211267"/>
            <a:ext cx="7200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51520" y="4767535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30km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359532" y="1412776"/>
            <a:ext cx="1296144" cy="43204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07504" y="1901569"/>
            <a:ext cx="1692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Highest </a:t>
            </a:r>
            <a:r>
              <a:rPr lang="en-GB" b="1" dirty="0" err="1" smtClean="0">
                <a:solidFill>
                  <a:schemeClr val="bg1"/>
                </a:solidFill>
              </a:rPr>
              <a:t>runups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4118" y="4185084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Most likely SMF location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Bathymetry: pre-2011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6"/>
          <a:stretch/>
        </p:blipFill>
        <p:spPr>
          <a:xfrm>
            <a:off x="4758271" y="1268760"/>
            <a:ext cx="4315618" cy="2592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-4844" r="6308" b="4844"/>
          <a:stretch/>
        </p:blipFill>
        <p:spPr>
          <a:xfrm>
            <a:off x="323528" y="3501008"/>
            <a:ext cx="5757041" cy="318405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2170323" y="4858439"/>
            <a:ext cx="947450" cy="605927"/>
          </a:xfrm>
          <a:custGeom>
            <a:avLst/>
            <a:gdLst>
              <a:gd name="connsiteX0" fmla="*/ 0 w 947450"/>
              <a:gd name="connsiteY0" fmla="*/ 605927 h 605927"/>
              <a:gd name="connsiteX1" fmla="*/ 33050 w 947450"/>
              <a:gd name="connsiteY1" fmla="*/ 550843 h 605927"/>
              <a:gd name="connsiteX2" fmla="*/ 44067 w 947450"/>
              <a:gd name="connsiteY2" fmla="*/ 418641 h 605927"/>
              <a:gd name="connsiteX3" fmla="*/ 55084 w 947450"/>
              <a:gd name="connsiteY3" fmla="*/ 330506 h 605927"/>
              <a:gd name="connsiteX4" fmla="*/ 66101 w 947450"/>
              <a:gd name="connsiteY4" fmla="*/ 297455 h 605927"/>
              <a:gd name="connsiteX5" fmla="*/ 88135 w 947450"/>
              <a:gd name="connsiteY5" fmla="*/ 264404 h 605927"/>
              <a:gd name="connsiteX6" fmla="*/ 99152 w 947450"/>
              <a:gd name="connsiteY6" fmla="*/ 220337 h 605927"/>
              <a:gd name="connsiteX7" fmla="*/ 121185 w 947450"/>
              <a:gd name="connsiteY7" fmla="*/ 154236 h 605927"/>
              <a:gd name="connsiteX8" fmla="*/ 132202 w 947450"/>
              <a:gd name="connsiteY8" fmla="*/ 121185 h 605927"/>
              <a:gd name="connsiteX9" fmla="*/ 143219 w 947450"/>
              <a:gd name="connsiteY9" fmla="*/ 77118 h 605927"/>
              <a:gd name="connsiteX10" fmla="*/ 176270 w 947450"/>
              <a:gd name="connsiteY10" fmla="*/ 44067 h 605927"/>
              <a:gd name="connsiteX11" fmla="*/ 220337 w 947450"/>
              <a:gd name="connsiteY11" fmla="*/ 22033 h 605927"/>
              <a:gd name="connsiteX12" fmla="*/ 308472 w 947450"/>
              <a:gd name="connsiteY12" fmla="*/ 0 h 605927"/>
              <a:gd name="connsiteX13" fmla="*/ 396607 w 947450"/>
              <a:gd name="connsiteY13" fmla="*/ 11016 h 605927"/>
              <a:gd name="connsiteX14" fmla="*/ 462708 w 947450"/>
              <a:gd name="connsiteY14" fmla="*/ 33050 h 605927"/>
              <a:gd name="connsiteX15" fmla="*/ 506776 w 947450"/>
              <a:gd name="connsiteY15" fmla="*/ 44067 h 605927"/>
              <a:gd name="connsiteX16" fmla="*/ 539826 w 947450"/>
              <a:gd name="connsiteY16" fmla="*/ 66101 h 605927"/>
              <a:gd name="connsiteX17" fmla="*/ 605928 w 947450"/>
              <a:gd name="connsiteY17" fmla="*/ 99151 h 605927"/>
              <a:gd name="connsiteX18" fmla="*/ 705079 w 947450"/>
              <a:gd name="connsiteY18" fmla="*/ 187286 h 605927"/>
              <a:gd name="connsiteX19" fmla="*/ 782197 w 947450"/>
              <a:gd name="connsiteY19" fmla="*/ 264404 h 605927"/>
              <a:gd name="connsiteX20" fmla="*/ 870332 w 947450"/>
              <a:gd name="connsiteY20" fmla="*/ 341522 h 605927"/>
              <a:gd name="connsiteX21" fmla="*/ 903383 w 947450"/>
              <a:gd name="connsiteY21" fmla="*/ 363556 h 605927"/>
              <a:gd name="connsiteX22" fmla="*/ 914400 w 947450"/>
              <a:gd name="connsiteY22" fmla="*/ 396607 h 605927"/>
              <a:gd name="connsiteX23" fmla="*/ 947450 w 947450"/>
              <a:gd name="connsiteY23" fmla="*/ 407624 h 60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47450" h="605927">
                <a:moveTo>
                  <a:pt x="0" y="605927"/>
                </a:moveTo>
                <a:cubicBezTo>
                  <a:pt x="11017" y="587566"/>
                  <a:pt x="28146" y="571687"/>
                  <a:pt x="33050" y="550843"/>
                </a:cubicBezTo>
                <a:cubicBezTo>
                  <a:pt x="43178" y="507798"/>
                  <a:pt x="39667" y="462642"/>
                  <a:pt x="44067" y="418641"/>
                </a:cubicBezTo>
                <a:cubicBezTo>
                  <a:pt x="47013" y="389181"/>
                  <a:pt x="49788" y="359635"/>
                  <a:pt x="55084" y="330506"/>
                </a:cubicBezTo>
                <a:cubicBezTo>
                  <a:pt x="57161" y="319080"/>
                  <a:pt x="60908" y="307842"/>
                  <a:pt x="66101" y="297455"/>
                </a:cubicBezTo>
                <a:cubicBezTo>
                  <a:pt x="72022" y="285612"/>
                  <a:pt x="80790" y="275421"/>
                  <a:pt x="88135" y="264404"/>
                </a:cubicBezTo>
                <a:cubicBezTo>
                  <a:pt x="91807" y="249715"/>
                  <a:pt x="94801" y="234840"/>
                  <a:pt x="99152" y="220337"/>
                </a:cubicBezTo>
                <a:cubicBezTo>
                  <a:pt x="105826" y="198091"/>
                  <a:pt x="113841" y="176270"/>
                  <a:pt x="121185" y="154236"/>
                </a:cubicBezTo>
                <a:cubicBezTo>
                  <a:pt x="124857" y="143219"/>
                  <a:pt x="129385" y="132451"/>
                  <a:pt x="132202" y="121185"/>
                </a:cubicBezTo>
                <a:cubicBezTo>
                  <a:pt x="135874" y="106496"/>
                  <a:pt x="135707" y="90264"/>
                  <a:pt x="143219" y="77118"/>
                </a:cubicBezTo>
                <a:cubicBezTo>
                  <a:pt x="150949" y="63590"/>
                  <a:pt x="163592" y="53123"/>
                  <a:pt x="176270" y="44067"/>
                </a:cubicBezTo>
                <a:cubicBezTo>
                  <a:pt x="189634" y="34521"/>
                  <a:pt x="205242" y="28502"/>
                  <a:pt x="220337" y="22033"/>
                </a:cubicBezTo>
                <a:cubicBezTo>
                  <a:pt x="249980" y="9329"/>
                  <a:pt x="276139" y="6466"/>
                  <a:pt x="308472" y="0"/>
                </a:cubicBezTo>
                <a:cubicBezTo>
                  <a:pt x="337850" y="3672"/>
                  <a:pt x="367657" y="4813"/>
                  <a:pt x="396607" y="11016"/>
                </a:cubicBezTo>
                <a:cubicBezTo>
                  <a:pt x="419317" y="15882"/>
                  <a:pt x="440176" y="27417"/>
                  <a:pt x="462708" y="33050"/>
                </a:cubicBezTo>
                <a:lnTo>
                  <a:pt x="506776" y="44067"/>
                </a:lnTo>
                <a:cubicBezTo>
                  <a:pt x="517793" y="51412"/>
                  <a:pt x="527983" y="60180"/>
                  <a:pt x="539826" y="66101"/>
                </a:cubicBezTo>
                <a:cubicBezTo>
                  <a:pt x="583577" y="87977"/>
                  <a:pt x="565336" y="63070"/>
                  <a:pt x="605928" y="99151"/>
                </a:cubicBezTo>
                <a:cubicBezTo>
                  <a:pt x="719127" y="199772"/>
                  <a:pt x="630068" y="137279"/>
                  <a:pt x="705079" y="187286"/>
                </a:cubicBezTo>
                <a:cubicBezTo>
                  <a:pt x="755588" y="263050"/>
                  <a:pt x="724024" y="245014"/>
                  <a:pt x="782197" y="264404"/>
                </a:cubicBezTo>
                <a:cubicBezTo>
                  <a:pt x="818920" y="319489"/>
                  <a:pt x="793214" y="290110"/>
                  <a:pt x="870332" y="341522"/>
                </a:cubicBezTo>
                <a:lnTo>
                  <a:pt x="903383" y="363556"/>
                </a:lnTo>
                <a:cubicBezTo>
                  <a:pt x="907055" y="374573"/>
                  <a:pt x="906189" y="388395"/>
                  <a:pt x="914400" y="396607"/>
                </a:cubicBezTo>
                <a:cubicBezTo>
                  <a:pt x="922611" y="404818"/>
                  <a:pt x="947450" y="407624"/>
                  <a:pt x="947450" y="407624"/>
                </a:cubicBezTo>
              </a:path>
            </a:pathLst>
          </a:custGeom>
          <a:noFill/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3955055" y="4638101"/>
            <a:ext cx="815249" cy="322911"/>
          </a:xfrm>
          <a:custGeom>
            <a:avLst/>
            <a:gdLst>
              <a:gd name="connsiteX0" fmla="*/ 0 w 815249"/>
              <a:gd name="connsiteY0" fmla="*/ 308472 h 322911"/>
              <a:gd name="connsiteX1" fmla="*/ 55085 w 815249"/>
              <a:gd name="connsiteY1" fmla="*/ 319489 h 322911"/>
              <a:gd name="connsiteX2" fmla="*/ 77118 w 815249"/>
              <a:gd name="connsiteY2" fmla="*/ 253388 h 322911"/>
              <a:gd name="connsiteX3" fmla="*/ 110169 w 815249"/>
              <a:gd name="connsiteY3" fmla="*/ 77118 h 322911"/>
              <a:gd name="connsiteX4" fmla="*/ 121186 w 815249"/>
              <a:gd name="connsiteY4" fmla="*/ 44068 h 322911"/>
              <a:gd name="connsiteX5" fmla="*/ 187287 w 815249"/>
              <a:gd name="connsiteY5" fmla="*/ 0 h 322911"/>
              <a:gd name="connsiteX6" fmla="*/ 451692 w 815249"/>
              <a:gd name="connsiteY6" fmla="*/ 11017 h 322911"/>
              <a:gd name="connsiteX7" fmla="*/ 484743 w 815249"/>
              <a:gd name="connsiteY7" fmla="*/ 44068 h 322911"/>
              <a:gd name="connsiteX8" fmla="*/ 517793 w 815249"/>
              <a:gd name="connsiteY8" fmla="*/ 55085 h 322911"/>
              <a:gd name="connsiteX9" fmla="*/ 583894 w 815249"/>
              <a:gd name="connsiteY9" fmla="*/ 88135 h 322911"/>
              <a:gd name="connsiteX10" fmla="*/ 672029 w 815249"/>
              <a:gd name="connsiteY10" fmla="*/ 187287 h 322911"/>
              <a:gd name="connsiteX11" fmla="*/ 705080 w 815249"/>
              <a:gd name="connsiteY11" fmla="*/ 198304 h 322911"/>
              <a:gd name="connsiteX12" fmla="*/ 760164 w 815249"/>
              <a:gd name="connsiteY12" fmla="*/ 242371 h 322911"/>
              <a:gd name="connsiteX13" fmla="*/ 815249 w 815249"/>
              <a:gd name="connsiteY13" fmla="*/ 264405 h 32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5249" h="322911">
                <a:moveTo>
                  <a:pt x="0" y="308472"/>
                </a:moveTo>
                <a:cubicBezTo>
                  <a:pt x="18362" y="312144"/>
                  <a:pt x="39848" y="330373"/>
                  <a:pt x="55085" y="319489"/>
                </a:cubicBezTo>
                <a:cubicBezTo>
                  <a:pt x="73984" y="305990"/>
                  <a:pt x="77118" y="253388"/>
                  <a:pt x="77118" y="253388"/>
                </a:cubicBezTo>
                <a:cubicBezTo>
                  <a:pt x="90446" y="120110"/>
                  <a:pt x="76464" y="178230"/>
                  <a:pt x="110169" y="77118"/>
                </a:cubicBezTo>
                <a:cubicBezTo>
                  <a:pt x="113841" y="66101"/>
                  <a:pt x="111524" y="50510"/>
                  <a:pt x="121186" y="44068"/>
                </a:cubicBezTo>
                <a:lnTo>
                  <a:pt x="187287" y="0"/>
                </a:lnTo>
                <a:cubicBezTo>
                  <a:pt x="275422" y="3672"/>
                  <a:pt x="364433" y="-1910"/>
                  <a:pt x="451692" y="11017"/>
                </a:cubicBezTo>
                <a:cubicBezTo>
                  <a:pt x="467104" y="13300"/>
                  <a:pt x="471779" y="35425"/>
                  <a:pt x="484743" y="44068"/>
                </a:cubicBezTo>
                <a:cubicBezTo>
                  <a:pt x="494405" y="50510"/>
                  <a:pt x="507406" y="49892"/>
                  <a:pt x="517793" y="55085"/>
                </a:cubicBezTo>
                <a:cubicBezTo>
                  <a:pt x="603219" y="97797"/>
                  <a:pt x="500822" y="60444"/>
                  <a:pt x="583894" y="88135"/>
                </a:cubicBezTo>
                <a:cubicBezTo>
                  <a:pt x="604889" y="119627"/>
                  <a:pt x="639687" y="176506"/>
                  <a:pt x="672029" y="187287"/>
                </a:cubicBezTo>
                <a:lnTo>
                  <a:pt x="705080" y="198304"/>
                </a:lnTo>
                <a:cubicBezTo>
                  <a:pt x="742223" y="254018"/>
                  <a:pt x="706951" y="215764"/>
                  <a:pt x="760164" y="242371"/>
                </a:cubicBezTo>
                <a:cubicBezTo>
                  <a:pt x="812379" y="268479"/>
                  <a:pt x="772734" y="264405"/>
                  <a:pt x="815249" y="264405"/>
                </a:cubicBezTo>
              </a:path>
            </a:pathLst>
          </a:custGeom>
          <a:noFill/>
          <a:ln w="285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700808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500m grid</a:t>
            </a:r>
          </a:p>
          <a:p>
            <a:r>
              <a:rPr lang="en-GB" dirty="0" smtClean="0"/>
              <a:t>(JODC)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589980" y="439677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Slumps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152400"/>
            <a:ext cx="8113547" cy="6223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+mn-lt"/>
                <a:cs typeface="Times New Roman"/>
              </a:rPr>
              <a:t>Bathymetry of seafloor failures</a:t>
            </a:r>
            <a:endParaRPr lang="en-US" dirty="0"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04" y="1277888"/>
            <a:ext cx="3556000" cy="438336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 smtClean="0">
                <a:solidFill>
                  <a:srgbClr val="006600"/>
                </a:solidFill>
                <a:cs typeface="Times New Roman"/>
              </a:rPr>
              <a:t>Direct observations of SMF ? </a:t>
            </a:r>
          </a:p>
          <a:p>
            <a:pPr marL="0" indent="0">
              <a:buNone/>
              <a:defRPr/>
            </a:pPr>
            <a:endParaRPr lang="en-US" sz="2400" dirty="0" smtClean="0">
              <a:solidFill>
                <a:srgbClr val="006600"/>
              </a:solidFill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cs typeface="Times New Roman"/>
              </a:rPr>
              <a:t>Difference [</a:t>
            </a:r>
            <a:r>
              <a:rPr lang="en-US" sz="2400" dirty="0" err="1">
                <a:solidFill>
                  <a:srgbClr val="FF0000"/>
                </a:solidFill>
              </a:rPr>
              <a:t>multibeam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echosounder</a:t>
            </a:r>
            <a:r>
              <a:rPr lang="en-US" sz="2400" dirty="0">
                <a:solidFill>
                  <a:srgbClr val="FF0000"/>
                </a:solidFill>
              </a:rPr>
              <a:t> swath data, acquired during the R/V YOKOSUKA cruise YK11-</a:t>
            </a:r>
            <a:r>
              <a:rPr lang="en-US" sz="2400" dirty="0" smtClean="0">
                <a:solidFill>
                  <a:srgbClr val="FF0000"/>
                </a:solidFill>
              </a:rPr>
              <a:t>E06] </a:t>
            </a:r>
            <a:r>
              <a:rPr lang="en-US" sz="2400" dirty="0" smtClean="0">
                <a:solidFill>
                  <a:srgbClr val="FF0000"/>
                </a:solidFill>
                <a:cs typeface="Times New Roman"/>
              </a:rPr>
              <a:t>shows SMF/slump with   average -100, +100 m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cs typeface="Times New Roman"/>
              </a:rPr>
              <a:t>  displacement</a:t>
            </a:r>
            <a:endParaRPr lang="en-US" sz="2400" dirty="0">
              <a:solidFill>
                <a:srgbClr val="FF0000"/>
              </a:solidFill>
              <a:cs typeface="Times New Roman"/>
            </a:endParaRPr>
          </a:p>
        </p:txBody>
      </p:sp>
      <p:pic>
        <p:nvPicPr>
          <p:cNvPr id="8" name="Picture 7" descr="NG Fig 3 Surface diff final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23710"/>
            <a:ext cx="5190247" cy="49908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105273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 and post tsunami bathymetry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805264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(Data JODC, JAMSTEC)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07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350"/>
            <a:ext cx="5976664" cy="792386"/>
          </a:xfrm>
        </p:spPr>
        <p:txBody>
          <a:bodyPr/>
          <a:lstStyle/>
          <a:p>
            <a:pPr algn="ctr"/>
            <a:r>
              <a:rPr lang="en-GB" dirty="0" smtClean="0"/>
              <a:t>Papua New Guinea 1998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052736"/>
            <a:ext cx="4536504" cy="352839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The only validated devastating submarine landslide tsunami along a convergent margin is PNG </a:t>
            </a:r>
            <a:r>
              <a:rPr lang="en-GB" sz="2400" dirty="0"/>
              <a:t>tsunami </a:t>
            </a:r>
            <a:r>
              <a:rPr lang="en-GB" sz="2400" dirty="0" smtClean="0"/>
              <a:t>where 2,200 died.</a:t>
            </a:r>
            <a:endParaRPr lang="en-GB" sz="1800" dirty="0" smtClean="0"/>
          </a:p>
          <a:p>
            <a:endParaRPr lang="en-GB" sz="1800" dirty="0" smtClean="0"/>
          </a:p>
          <a:p>
            <a:r>
              <a:rPr lang="en-GB" sz="2400" dirty="0" smtClean="0"/>
              <a:t>7.1M EQ</a:t>
            </a:r>
            <a:endParaRPr lang="en-GB" sz="2400" dirty="0"/>
          </a:p>
          <a:p>
            <a:r>
              <a:rPr lang="en-GB" sz="2400" dirty="0" err="1" smtClean="0"/>
              <a:t>Runups</a:t>
            </a:r>
            <a:r>
              <a:rPr lang="en-GB" sz="2400" dirty="0" smtClean="0"/>
              <a:t> up to 15m</a:t>
            </a:r>
          </a:p>
          <a:p>
            <a:r>
              <a:rPr lang="en-GB" sz="2400" dirty="0" smtClean="0"/>
              <a:t>But small landslide at 6km</a:t>
            </a:r>
            <a:r>
              <a:rPr lang="en-GB" sz="2400" baseline="30000" dirty="0" smtClean="0"/>
              <a:t>3</a:t>
            </a:r>
          </a:p>
        </p:txBody>
      </p:sp>
      <p:pic>
        <p:nvPicPr>
          <p:cNvPr id="4" name="Picture 5" descr="Figure 3 new22_05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32656"/>
            <a:ext cx="2689015" cy="3168352"/>
          </a:xfrm>
          <a:prstGeom prst="rect">
            <a:avLst/>
          </a:prstGeom>
          <a:noFill/>
        </p:spPr>
      </p:pic>
      <p:pic>
        <p:nvPicPr>
          <p:cNvPr id="8" name="Picture 4" descr="Fig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221088"/>
            <a:ext cx="3282390" cy="2439548"/>
          </a:xfrm>
          <a:prstGeom prst="rect">
            <a:avLst/>
          </a:prstGeom>
          <a:noFill/>
        </p:spPr>
      </p:pic>
      <p:pic>
        <p:nvPicPr>
          <p:cNvPr id="10" name="Picture 9" descr="png_ru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17032"/>
            <a:ext cx="3860920" cy="2943604"/>
          </a:xfrm>
          <a:prstGeom prst="rect">
            <a:avLst/>
          </a:prstGeom>
          <a:noFill/>
        </p:spPr>
      </p:pic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378450" y="4828471"/>
            <a:ext cx="431800" cy="36036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6646377" y="3725768"/>
            <a:ext cx="576262" cy="5032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3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 descr="bgs logo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10000"/>
              </a:clrFrom>
              <a:clrTo>
                <a:srgbClr val="01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6263" y="5943600"/>
            <a:ext cx="812800" cy="838200"/>
          </a:xfrm>
          <a:prstGeom prst="rect">
            <a:avLst/>
          </a:prstGeom>
          <a:noFill/>
        </p:spPr>
      </p:pic>
      <p:pic>
        <p:nvPicPr>
          <p:cNvPr id="177156" name="Picture 4" descr="Fig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04439"/>
            <a:ext cx="4317206" cy="3045615"/>
          </a:xfrm>
          <a:prstGeom prst="rect">
            <a:avLst/>
          </a:prstGeom>
          <a:noFill/>
        </p:spPr>
      </p:pic>
      <p:pic>
        <p:nvPicPr>
          <p:cNvPr id="177157" name="Picture 5" descr="Fig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4213155" cy="2257549"/>
          </a:xfrm>
          <a:prstGeom prst="rect">
            <a:avLst/>
          </a:prstGeom>
          <a:noFill/>
        </p:spPr>
      </p:pic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971600" y="188640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 smtClean="0"/>
              <a:t>Comparison PNG - Japan</a:t>
            </a:r>
            <a:endParaRPr lang="en-GB" sz="3600" dirty="0"/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5252109" y="3219057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/>
              <a:t>Classic rotational </a:t>
            </a:r>
            <a:r>
              <a:rPr lang="en-US" dirty="0" smtClean="0"/>
              <a:t>failure – a slump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11560" y="3865387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611560" y="340372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5km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4050054"/>
            <a:ext cx="7776864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smtClean="0"/>
              <a:t>PNG 6km</a:t>
            </a:r>
            <a:r>
              <a:rPr lang="en-GB" sz="2800" baseline="30000" dirty="0"/>
              <a:t> 3</a:t>
            </a:r>
            <a:endParaRPr lang="en-GB" sz="2800" dirty="0" smtClean="0"/>
          </a:p>
          <a:p>
            <a:pPr algn="l"/>
            <a:endParaRPr lang="en-GB" sz="2800" dirty="0" smtClean="0"/>
          </a:p>
          <a:p>
            <a:pPr algn="l"/>
            <a:r>
              <a:rPr lang="en-GB" sz="2800" dirty="0" smtClean="0"/>
              <a:t>Japan 2011 landslide much larger at ~600km</a:t>
            </a:r>
            <a:r>
              <a:rPr lang="en-GB" sz="2800" baseline="30000" dirty="0"/>
              <a:t> </a:t>
            </a:r>
            <a:r>
              <a:rPr lang="en-GB" sz="2800" baseline="30000" dirty="0" smtClean="0"/>
              <a:t>3</a:t>
            </a:r>
            <a:endParaRPr lang="en-GB" sz="2800" dirty="0" smtClean="0"/>
          </a:p>
          <a:p>
            <a:pPr algn="l"/>
            <a:r>
              <a:rPr lang="en-GB" sz="2800" dirty="0" smtClean="0"/>
              <a:t>2000m thick</a:t>
            </a:r>
          </a:p>
          <a:p>
            <a:pPr algn="l"/>
            <a:endParaRPr lang="en-GB" sz="2800" baseline="30000" dirty="0"/>
          </a:p>
          <a:p>
            <a:pPr algn="l"/>
            <a:r>
              <a:rPr lang="en-GB" sz="2800" dirty="0" smtClean="0"/>
              <a:t>Major difference in scale!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7428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55" y="260648"/>
            <a:ext cx="7537483" cy="6223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+mn-lt"/>
                <a:cs typeface="Times New Roman"/>
              </a:rPr>
              <a:t>Slope stability analysis along </a:t>
            </a:r>
            <a:r>
              <a:rPr lang="en-US" sz="2800" dirty="0" err="1" smtClean="0">
                <a:latin typeface="+mn-lt"/>
                <a:cs typeface="Times New Roman"/>
              </a:rPr>
              <a:t>Sanriku</a:t>
            </a:r>
            <a:r>
              <a:rPr lang="en-US" sz="2800" dirty="0" smtClean="0">
                <a:latin typeface="+mn-lt"/>
                <a:cs typeface="Times New Roman"/>
              </a:rPr>
              <a:t> coast</a:t>
            </a:r>
            <a:endParaRPr lang="en-US" sz="2800" dirty="0"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762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 smtClean="0">
                <a:cs typeface="Times New Roman"/>
              </a:rPr>
              <a:t>Five bathymetric </a:t>
            </a:r>
            <a:r>
              <a:rPr lang="en-US" sz="2400" dirty="0">
                <a:cs typeface="Times New Roman"/>
              </a:rPr>
              <a:t>transects </a:t>
            </a:r>
            <a:r>
              <a:rPr lang="en-US" sz="2400" dirty="0" smtClean="0">
                <a:cs typeface="Times New Roman"/>
              </a:rPr>
              <a:t>studied, based on seafloor slope and morphology</a:t>
            </a:r>
            <a:r>
              <a:rPr lang="en-US" sz="2400" dirty="0">
                <a:cs typeface="Times New Roman"/>
              </a:rPr>
              <a:t>:</a:t>
            </a:r>
          </a:p>
        </p:txBody>
      </p:sp>
      <p:sp>
        <p:nvSpPr>
          <p:cNvPr id="73732" name="TextBox 4"/>
          <p:cNvSpPr txBox="1">
            <a:spLocks noChangeArrowheads="1"/>
          </p:cNvSpPr>
          <p:nvPr/>
        </p:nvSpPr>
        <p:spPr bwMode="auto">
          <a:xfrm>
            <a:off x="7240290" y="3182205"/>
            <a:ext cx="179493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200" i="0" dirty="0" smtClean="0">
                <a:solidFill>
                  <a:srgbClr val="006600"/>
                </a:solidFill>
                <a:latin typeface="+mn-lt"/>
              </a:rPr>
              <a:t>[Bottom slope</a:t>
            </a:r>
          </a:p>
          <a:p>
            <a:r>
              <a:rPr lang="en-US" sz="2200" i="0" dirty="0" smtClean="0">
                <a:solidFill>
                  <a:srgbClr val="006600"/>
                </a:solidFill>
                <a:latin typeface="+mn-lt"/>
              </a:rPr>
              <a:t>(color) and</a:t>
            </a:r>
          </a:p>
          <a:p>
            <a:r>
              <a:rPr lang="en-US" sz="2200" i="0" dirty="0" smtClean="0">
                <a:solidFill>
                  <a:srgbClr val="006600"/>
                </a:solidFill>
                <a:latin typeface="+mn-lt"/>
              </a:rPr>
              <a:t>Transects]</a:t>
            </a:r>
            <a:endParaRPr lang="en-US" sz="2200" i="0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smtClean="0"/>
              <a:t>12/06/12 AGU 2012</a:t>
            </a:r>
            <a:endParaRPr lang="en-US"/>
          </a:p>
        </p:txBody>
      </p:sp>
      <p:pic>
        <p:nvPicPr>
          <p:cNvPr id="7" name="Picture 6" descr="fig-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" y="1981200"/>
            <a:ext cx="6461357" cy="4724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4283968" y="3905480"/>
            <a:ext cx="1296144" cy="5316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087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664565" cy="6096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Times New Roman"/>
              </a:rPr>
              <a:t>Slope stability analysis along </a:t>
            </a:r>
            <a:r>
              <a:rPr lang="en-US" sz="2800" dirty="0" err="1">
                <a:cs typeface="Times New Roman"/>
              </a:rPr>
              <a:t>Sanriku</a:t>
            </a:r>
            <a:r>
              <a:rPr lang="en-US" sz="2800" dirty="0">
                <a:cs typeface="Times New Roman"/>
              </a:rPr>
              <a:t> coast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5734" y="1124744"/>
            <a:ext cx="331893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u="sng" dirty="0" smtClean="0">
                <a:solidFill>
                  <a:srgbClr val="006600"/>
                </a:solidFill>
              </a:rPr>
              <a:t>Transect through SMF</a:t>
            </a:r>
          </a:p>
          <a:p>
            <a:pPr>
              <a:defRPr/>
            </a:pPr>
            <a:r>
              <a:rPr lang="en-US" sz="2000" dirty="0">
                <a:cs typeface="Times New Roman"/>
              </a:rPr>
              <a:t>w = 38 </a:t>
            </a:r>
            <a:r>
              <a:rPr lang="en-US" sz="2000" dirty="0" smtClean="0">
                <a:cs typeface="Times New Roman"/>
              </a:rPr>
              <a:t>km; b </a:t>
            </a:r>
            <a:r>
              <a:rPr lang="en-US" sz="2000" dirty="0">
                <a:cs typeface="Times New Roman"/>
              </a:rPr>
              <a:t>= 20 km</a:t>
            </a:r>
          </a:p>
          <a:p>
            <a:pPr>
              <a:defRPr/>
            </a:pPr>
            <a:r>
              <a:rPr lang="en-US" sz="2000" dirty="0">
                <a:cs typeface="Times New Roman"/>
              </a:rPr>
              <a:t>T = </a:t>
            </a:r>
            <a:r>
              <a:rPr lang="en-US" sz="2000" dirty="0" smtClean="0">
                <a:cs typeface="Times New Roman"/>
              </a:rPr>
              <a:t>2 km; s</a:t>
            </a:r>
            <a:r>
              <a:rPr lang="en-US" sz="2000" baseline="-25000" dirty="0" smtClean="0">
                <a:cs typeface="Times New Roman"/>
              </a:rPr>
              <a:t>0</a:t>
            </a:r>
            <a:r>
              <a:rPr lang="en-US" sz="2000" dirty="0" smtClean="0">
                <a:cs typeface="Times New Roman"/>
              </a:rPr>
              <a:t> </a:t>
            </a:r>
            <a:r>
              <a:rPr lang="en-US" sz="2000" dirty="0">
                <a:cs typeface="Times New Roman"/>
              </a:rPr>
              <a:t>= 300 m</a:t>
            </a:r>
          </a:p>
          <a:p>
            <a:pPr marL="0" indent="0">
              <a:buNone/>
              <a:defRPr/>
            </a:pPr>
            <a:r>
              <a:rPr lang="en-US" sz="2000" dirty="0" smtClean="0">
                <a:cs typeface="Times New Roman"/>
              </a:rPr>
              <a:t>Triggered </a:t>
            </a:r>
            <a:r>
              <a:rPr lang="en-US" sz="2000" dirty="0">
                <a:cs typeface="Times New Roman"/>
              </a:rPr>
              <a:t>after 135 </a:t>
            </a:r>
            <a:r>
              <a:rPr lang="en-US" sz="2000" dirty="0" smtClean="0">
                <a:cs typeface="Times New Roman"/>
              </a:rPr>
              <a:t>s</a:t>
            </a:r>
          </a:p>
          <a:p>
            <a:pPr marL="0" indent="0">
              <a:buNone/>
              <a:defRPr/>
            </a:pPr>
            <a:endParaRPr lang="en-US" sz="2000" i="0" u="sng" dirty="0">
              <a:solidFill>
                <a:srgbClr val="006600"/>
              </a:solidFill>
              <a:cs typeface="Times New Roman"/>
            </a:endParaRPr>
          </a:p>
          <a:p>
            <a:pPr marL="0" indent="0">
              <a:buNone/>
              <a:defRPr/>
            </a:pPr>
            <a:endParaRPr lang="en-US" sz="2000" i="0" u="sng" dirty="0" smtClean="0">
              <a:solidFill>
                <a:srgbClr val="006600"/>
              </a:solidFill>
            </a:endParaRPr>
          </a:p>
          <a:p>
            <a:r>
              <a:rPr lang="en-US" i="0" u="sng" dirty="0" smtClean="0">
                <a:solidFill>
                  <a:srgbClr val="006600"/>
                </a:solidFill>
              </a:rPr>
              <a:t>Rupture mechanism</a:t>
            </a:r>
            <a:r>
              <a:rPr lang="en-US" i="0" dirty="0" smtClean="0">
                <a:solidFill>
                  <a:srgbClr val="006600"/>
                </a:solidFill>
              </a:rPr>
              <a:t>:</a:t>
            </a:r>
          </a:p>
          <a:p>
            <a:r>
              <a:rPr lang="en-US" i="0" dirty="0" smtClean="0">
                <a:solidFill>
                  <a:srgbClr val="FF0000"/>
                </a:solidFill>
              </a:rPr>
              <a:t>Slump motion </a:t>
            </a:r>
            <a:r>
              <a:rPr lang="en-US" i="0" dirty="0" smtClean="0"/>
              <a:t>constrained by </a:t>
            </a:r>
            <a:r>
              <a:rPr lang="en-US" dirty="0" smtClean="0"/>
              <a:t>period and amplitude of observed high frequency waves</a:t>
            </a:r>
            <a:endParaRPr lang="en-US" dirty="0"/>
          </a:p>
        </p:txBody>
      </p:sp>
      <p:pic>
        <p:nvPicPr>
          <p:cNvPr id="8" name="Picture 7" descr="S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0" y="1124744"/>
            <a:ext cx="5440284" cy="383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0" y="2708920"/>
            <a:ext cx="5292654" cy="2656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450" y="5805264"/>
            <a:ext cx="6516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Slump located from the ray tracing could be triggered by seismic loading from  the 2011 EQ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5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0667" y="457200"/>
            <a:ext cx="4131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/>
              <a:t>=&gt; NHWAVE (300 s) &amp; FUNWAVE Simulation of </a:t>
            </a:r>
            <a:r>
              <a:rPr lang="en-US" i="0" dirty="0" smtClean="0">
                <a:solidFill>
                  <a:srgbClr val="006600"/>
                </a:solidFill>
              </a:rPr>
              <a:t>FEM co-seismic source + SMF </a:t>
            </a:r>
            <a:r>
              <a:rPr lang="en-US" i="0" dirty="0" smtClean="0"/>
              <a:t>(best location)</a:t>
            </a:r>
            <a:endParaRPr lang="en-US" i="0" dirty="0"/>
          </a:p>
        </p:txBody>
      </p:sp>
      <p:pic>
        <p:nvPicPr>
          <p:cNvPr id="3" name="Grilli_UA+SMF_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8933" y="2348880"/>
            <a:ext cx="7315200" cy="3810000"/>
          </a:xfrm>
          <a:prstGeom prst="rect">
            <a:avLst/>
          </a:prstGeom>
        </p:spPr>
      </p:pic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" y="279400"/>
            <a:ext cx="4648356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4267200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Nested Grids</a:t>
            </a:r>
          </a:p>
          <a:p>
            <a:pPr algn="l"/>
            <a:endParaRPr lang="en-US" dirty="0" smtClean="0">
              <a:solidFill>
                <a:srgbClr val="006600"/>
              </a:solidFill>
            </a:endParaRPr>
          </a:p>
          <a:p>
            <a:pPr algn="l"/>
            <a:r>
              <a:rPr lang="en-US" dirty="0" smtClean="0">
                <a:solidFill>
                  <a:srgbClr val="006600"/>
                </a:solidFill>
              </a:rPr>
              <a:t>Near </a:t>
            </a:r>
            <a:r>
              <a:rPr lang="en-US" dirty="0">
                <a:solidFill>
                  <a:srgbClr val="006600"/>
                </a:solidFill>
              </a:rPr>
              <a:t>field: </a:t>
            </a:r>
            <a:r>
              <a:rPr lang="en-US" dirty="0"/>
              <a:t>50m, 250m, 1000m; and </a:t>
            </a:r>
            <a:r>
              <a:rPr lang="en-US" dirty="0">
                <a:solidFill>
                  <a:srgbClr val="006600"/>
                </a:solidFill>
              </a:rPr>
              <a:t>Ocean </a:t>
            </a:r>
            <a:r>
              <a:rPr lang="en-US" dirty="0"/>
              <a:t>(2’) tsunami grids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5836860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High frequency waves in the north from the slump, low frequency EQ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Japan tsunami - 2011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4391967" cy="3890389"/>
          </a:xfrm>
        </p:spPr>
        <p:txBody>
          <a:bodyPr/>
          <a:lstStyle/>
          <a:p>
            <a:pPr marL="72000"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/>
              <a:t>Probably the most comprehensively </a:t>
            </a:r>
            <a:r>
              <a:rPr lang="en-GB" sz="2000" dirty="0" err="1" smtClean="0"/>
              <a:t>geophysically</a:t>
            </a:r>
            <a:r>
              <a:rPr lang="en-GB" sz="2000" dirty="0" smtClean="0"/>
              <a:t> recorded EQ and tsunami,</a:t>
            </a:r>
          </a:p>
          <a:p>
            <a:pPr marL="72000"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/>
              <a:t>Global and local seismic networks,</a:t>
            </a:r>
          </a:p>
          <a:p>
            <a:pPr marL="72000"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/>
              <a:t>Geodetic networks across Japan,</a:t>
            </a:r>
          </a:p>
          <a:p>
            <a:pPr marL="72000"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/>
              <a:t>Onshore tide gauges,</a:t>
            </a:r>
          </a:p>
          <a:p>
            <a:pPr marL="72000">
              <a:spcBef>
                <a:spcPts val="0"/>
              </a:spcBef>
              <a:spcAft>
                <a:spcPts val="600"/>
              </a:spcAft>
            </a:pPr>
            <a:r>
              <a:rPr lang="en-GB" sz="2000" dirty="0" err="1" smtClean="0">
                <a:solidFill>
                  <a:srgbClr val="FF0000"/>
                </a:solidFill>
              </a:rPr>
              <a:t>Nearshore</a:t>
            </a:r>
            <a:r>
              <a:rPr lang="en-GB" sz="2000" dirty="0" smtClean="0">
                <a:solidFill>
                  <a:srgbClr val="FF0000"/>
                </a:solidFill>
              </a:rPr>
              <a:t> GPS pressure gauges,</a:t>
            </a:r>
          </a:p>
          <a:p>
            <a:pPr marL="72000"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>
                <a:solidFill>
                  <a:srgbClr val="FF0000"/>
                </a:solidFill>
              </a:rPr>
              <a:t>DART buoys,</a:t>
            </a:r>
          </a:p>
          <a:p>
            <a:pPr marL="72000"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/>
              <a:t>Onshore </a:t>
            </a:r>
            <a:r>
              <a:rPr lang="en-GB" sz="2000" dirty="0" err="1" smtClean="0"/>
              <a:t>runup</a:t>
            </a:r>
            <a:r>
              <a:rPr lang="en-GB" sz="2000" dirty="0" smtClean="0"/>
              <a:t> and inundation measurements,</a:t>
            </a:r>
          </a:p>
          <a:p>
            <a:pPr marL="72000">
              <a:spcBef>
                <a:spcPts val="0"/>
              </a:spcBef>
              <a:spcAft>
                <a:spcPts val="600"/>
              </a:spcAft>
            </a:pPr>
            <a:endParaRPr lang="en-GB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r="2380"/>
          <a:stretch/>
        </p:blipFill>
        <p:spPr bwMode="auto">
          <a:xfrm>
            <a:off x="4860032" y="1918789"/>
            <a:ext cx="404319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390209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But some aspects of the tsunami </a:t>
            </a:r>
            <a:r>
              <a:rPr lang="en-GB" sz="2800" dirty="0" smtClean="0">
                <a:solidFill>
                  <a:srgbClr val="FF0000"/>
                </a:solidFill>
              </a:rPr>
              <a:t>do not tie </a:t>
            </a:r>
            <a:r>
              <a:rPr lang="en-GB" sz="2800" dirty="0">
                <a:solidFill>
                  <a:srgbClr val="FF0000"/>
                </a:solidFill>
              </a:rPr>
              <a:t>in to the M9.1 earthquake 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77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67" y="19529"/>
            <a:ext cx="7397741" cy="5461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cs typeface="Times New Roman"/>
              </a:rPr>
              <a:t>Response at GPS and DART buoys</a:t>
            </a:r>
          </a:p>
        </p:txBody>
      </p:sp>
      <p:sp>
        <p:nvSpPr>
          <p:cNvPr id="79876" name="TextBox 2"/>
          <p:cNvSpPr txBox="1">
            <a:spLocks noChangeArrowheads="1"/>
          </p:cNvSpPr>
          <p:nvPr/>
        </p:nvSpPr>
        <p:spPr bwMode="auto">
          <a:xfrm>
            <a:off x="-68252" y="1688068"/>
            <a:ext cx="1364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chemeClr val="accent1"/>
                </a:solidFill>
                <a:latin typeface="+mn-lt"/>
              </a:rPr>
              <a:t>North Iwate</a:t>
            </a:r>
          </a:p>
        </p:txBody>
      </p:sp>
      <p:sp>
        <p:nvSpPr>
          <p:cNvPr id="79877" name="TextBox 3"/>
          <p:cNvSpPr txBox="1">
            <a:spLocks noChangeArrowheads="1"/>
          </p:cNvSpPr>
          <p:nvPr/>
        </p:nvSpPr>
        <p:spPr bwMode="auto">
          <a:xfrm>
            <a:off x="-33867" y="3135868"/>
            <a:ext cx="13038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000080"/>
                </a:solidFill>
              </a:rPr>
              <a:t>Central Iwate</a:t>
            </a:r>
          </a:p>
        </p:txBody>
      </p:sp>
      <p:sp>
        <p:nvSpPr>
          <p:cNvPr id="79878" name="TextBox 4"/>
          <p:cNvSpPr txBox="1">
            <a:spLocks noChangeArrowheads="1"/>
          </p:cNvSpPr>
          <p:nvPr/>
        </p:nvSpPr>
        <p:spPr bwMode="auto">
          <a:xfrm>
            <a:off x="-38108" y="4599801"/>
            <a:ext cx="1293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000080"/>
                </a:solidFill>
              </a:rPr>
              <a:t>South Iwate</a:t>
            </a:r>
          </a:p>
        </p:txBody>
      </p:sp>
      <p:sp>
        <p:nvSpPr>
          <p:cNvPr id="79879" name="TextBox 6"/>
          <p:cNvSpPr txBox="1">
            <a:spLocks noChangeArrowheads="1"/>
          </p:cNvSpPr>
          <p:nvPr/>
        </p:nvSpPr>
        <p:spPr bwMode="auto">
          <a:xfrm>
            <a:off x="-119726" y="5879068"/>
            <a:ext cx="15452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000080"/>
                </a:solidFill>
              </a:rPr>
              <a:t>DART #21418</a:t>
            </a:r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7" y="1284034"/>
            <a:ext cx="4064000" cy="5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2"/>
          <a:stretch/>
        </p:blipFill>
        <p:spPr bwMode="auto">
          <a:xfrm>
            <a:off x="5452534" y="1285443"/>
            <a:ext cx="3581400" cy="370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8" y="757536"/>
            <a:ext cx="8380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  <a:cs typeface="Times New Roman"/>
              </a:rPr>
              <a:t>[black</a:t>
            </a:r>
            <a:r>
              <a:rPr lang="en-US" i="0" dirty="0" smtClean="0">
                <a:cs typeface="Times New Roman"/>
              </a:rPr>
              <a:t> </a:t>
            </a:r>
            <a:r>
              <a:rPr lang="en-US" i="0" dirty="0">
                <a:cs typeface="Times New Roman"/>
              </a:rPr>
              <a:t>(measured</a:t>
            </a:r>
            <a:r>
              <a:rPr lang="en-US" i="0" dirty="0" smtClean="0">
                <a:cs typeface="Times New Roman"/>
              </a:rPr>
              <a:t>); </a:t>
            </a:r>
            <a:r>
              <a:rPr lang="en-US" i="0" dirty="0">
                <a:solidFill>
                  <a:srgbClr val="800000"/>
                </a:solidFill>
                <a:cs typeface="Times New Roman"/>
              </a:rPr>
              <a:t>red</a:t>
            </a:r>
            <a:r>
              <a:rPr lang="en-US" i="0" dirty="0">
                <a:cs typeface="Times New Roman"/>
              </a:rPr>
              <a:t> </a:t>
            </a:r>
            <a:r>
              <a:rPr lang="en-US" i="0" dirty="0" smtClean="0">
                <a:cs typeface="Times New Roman"/>
              </a:rPr>
              <a:t>(FEM – </a:t>
            </a:r>
            <a:r>
              <a:rPr lang="en-US" i="0" dirty="0" err="1" smtClean="0">
                <a:cs typeface="Times New Roman"/>
              </a:rPr>
              <a:t>coseismic</a:t>
            </a:r>
            <a:r>
              <a:rPr lang="en-US" i="0" dirty="0" smtClean="0">
                <a:cs typeface="Times New Roman"/>
              </a:rPr>
              <a:t>)</a:t>
            </a:r>
            <a:r>
              <a:rPr lang="en-US" i="0" dirty="0">
                <a:cs typeface="Times New Roman"/>
              </a:rPr>
              <a:t>, blue </a:t>
            </a:r>
            <a:r>
              <a:rPr lang="en-US" i="0" dirty="0" smtClean="0">
                <a:cs typeface="Times New Roman"/>
              </a:rPr>
              <a:t>(FEM </a:t>
            </a:r>
            <a:r>
              <a:rPr lang="en-US" i="0" dirty="0">
                <a:cs typeface="Times New Roman"/>
              </a:rPr>
              <a:t>+ slump</a:t>
            </a:r>
            <a:r>
              <a:rPr lang="en-US" i="0" dirty="0" smtClean="0">
                <a:cs typeface="Times New Roman"/>
              </a:rPr>
              <a:t>)] </a:t>
            </a:r>
            <a:endParaRPr lang="en-US" i="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2411760" y="1284034"/>
            <a:ext cx="576064" cy="4040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2123728" y="2731834"/>
            <a:ext cx="576064" cy="4040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2112113" y="4191088"/>
            <a:ext cx="576064" cy="4040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2411760" y="5474297"/>
            <a:ext cx="576064" cy="4040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8430946" y="2204864"/>
            <a:ext cx="545573" cy="3231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220072" y="5301208"/>
            <a:ext cx="3251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Close correlation in timing, elevation and wave frequency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350"/>
            <a:ext cx="8318467" cy="1143000"/>
          </a:xfrm>
        </p:spPr>
        <p:txBody>
          <a:bodyPr/>
          <a:lstStyle/>
          <a:p>
            <a:pPr algn="ctr"/>
            <a:r>
              <a:rPr lang="en-US" sz="3600" dirty="0">
                <a:cs typeface="Times New Roman"/>
              </a:rPr>
              <a:t>Wavelet analysis of time-frequency structure at buoys</a:t>
            </a:r>
            <a:endParaRPr lang="en-GB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991045" cy="437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57" y="2636912"/>
            <a:ext cx="443003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2175034" y="2924944"/>
            <a:ext cx="1892910" cy="5040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4355976" y="5805264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 smtClean="0">
                <a:latin typeface="+mn-lt"/>
                <a:cs typeface="Times New Roman"/>
              </a:rPr>
              <a:t>a</a:t>
            </a:r>
            <a:r>
              <a:rPr lang="en-US" i="0" dirty="0">
                <a:latin typeface="+mn-lt"/>
                <a:cs typeface="Times New Roman"/>
              </a:rPr>
              <a:t>) </a:t>
            </a:r>
            <a:r>
              <a:rPr lang="en-US" i="0" dirty="0" smtClean="0">
                <a:latin typeface="+mn-lt"/>
                <a:cs typeface="Times New Roman"/>
              </a:rPr>
              <a:t>observed; </a:t>
            </a:r>
            <a:r>
              <a:rPr lang="en-US" i="0" dirty="0">
                <a:latin typeface="+mn-lt"/>
                <a:cs typeface="Times New Roman"/>
              </a:rPr>
              <a:t>b) </a:t>
            </a:r>
            <a:r>
              <a:rPr lang="en-US" i="0" dirty="0" smtClean="0">
                <a:solidFill>
                  <a:srgbClr val="800000"/>
                </a:solidFill>
                <a:latin typeface="+mn-lt"/>
                <a:cs typeface="Times New Roman"/>
              </a:rPr>
              <a:t>FEM + slump</a:t>
            </a:r>
            <a:r>
              <a:rPr lang="en-US" i="0" dirty="0" smtClean="0">
                <a:latin typeface="+mn-lt"/>
                <a:cs typeface="Times New Roman"/>
              </a:rPr>
              <a:t>; </a:t>
            </a:r>
            <a:r>
              <a:rPr lang="en-US" i="0" dirty="0">
                <a:latin typeface="+mn-lt"/>
                <a:cs typeface="Times New Roman"/>
              </a:rPr>
              <a:t>c) </a:t>
            </a:r>
            <a:r>
              <a:rPr lang="en-US" i="0" dirty="0" smtClean="0">
                <a:latin typeface="+mn-lt"/>
                <a:cs typeface="Times New Roman"/>
              </a:rPr>
              <a:t>FEM; </a:t>
            </a:r>
            <a:r>
              <a:rPr lang="en-US" i="0" dirty="0">
                <a:latin typeface="+mn-lt"/>
                <a:cs typeface="Times New Roman"/>
              </a:rPr>
              <a:t>d) Caltech.</a:t>
            </a:r>
            <a:endParaRPr lang="en-US" i="0" dirty="0"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5796136" y="2348880"/>
            <a:ext cx="936104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724129" y="2436489"/>
            <a:ext cx="1296143" cy="13806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347584" y="1605492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Closest correlation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1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352928" cy="685800"/>
          </a:xfrm>
        </p:spPr>
        <p:txBody>
          <a:bodyPr/>
          <a:lstStyle/>
          <a:p>
            <a:pPr>
              <a:defRPr/>
            </a:pPr>
            <a:r>
              <a:rPr lang="en-US" dirty="0"/>
              <a:t>Coastal impact along </a:t>
            </a:r>
            <a:r>
              <a:rPr lang="en-US" dirty="0" err="1" smtClean="0"/>
              <a:t>Sanriku</a:t>
            </a:r>
            <a:r>
              <a:rPr lang="en-US" dirty="0" smtClean="0"/>
              <a:t> coast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Grilli_UA+SMF_video-50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2920" y="908720"/>
            <a:ext cx="73152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859" y="4869160"/>
            <a:ext cx="4607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>
                <a:latin typeface="+mn-lt"/>
                <a:cs typeface="Times New Roman"/>
              </a:rPr>
              <a:t>Partial plot of modeled (red) and measured (black) </a:t>
            </a:r>
            <a:r>
              <a:rPr lang="en-US" i="0" dirty="0">
                <a:solidFill>
                  <a:srgbClr val="006600"/>
                </a:solidFill>
                <a:latin typeface="+mn-lt"/>
                <a:cs typeface="Times New Roman"/>
              </a:rPr>
              <a:t>horizontal </a:t>
            </a:r>
            <a:r>
              <a:rPr lang="en-US" i="0" dirty="0" smtClean="0">
                <a:solidFill>
                  <a:srgbClr val="006600"/>
                </a:solidFill>
                <a:latin typeface="+mn-lt"/>
                <a:cs typeface="Times New Roman"/>
              </a:rPr>
              <a:t>inundation limits </a:t>
            </a:r>
            <a:r>
              <a:rPr lang="en-US" i="0" dirty="0">
                <a:latin typeface="+mn-lt"/>
                <a:cs typeface="Times New Roman"/>
              </a:rPr>
              <a:t>near </a:t>
            </a:r>
            <a:r>
              <a:rPr lang="en-US" i="0" dirty="0" err="1">
                <a:latin typeface="+mn-lt"/>
                <a:cs typeface="Times New Roman"/>
              </a:rPr>
              <a:t>Miyako</a:t>
            </a:r>
            <a:r>
              <a:rPr lang="en-US" i="0" dirty="0">
                <a:latin typeface="+mn-lt"/>
                <a:cs typeface="Times New Roman"/>
              </a:rPr>
              <a:t>.</a:t>
            </a:r>
            <a:endParaRPr lang="en-US" i="0" dirty="0">
              <a:latin typeface="+mn-lt"/>
            </a:endParaRPr>
          </a:p>
        </p:txBody>
      </p:sp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4" y="3657600"/>
            <a:ext cx="402976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2699792" y="3140968"/>
            <a:ext cx="2506134" cy="2150699"/>
          </a:xfrm>
          <a:prstGeom prst="straightConnector1">
            <a:avLst/>
          </a:prstGeom>
          <a:ln w="28575" cmpd="sng">
            <a:solidFill>
              <a:srgbClr val="800000"/>
            </a:solidFill>
            <a:headEnd type="none" w="med" len="med"/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8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8240464" cy="6858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Coastal impact along </a:t>
            </a:r>
            <a:r>
              <a:rPr lang="en-US" dirty="0" err="1" smtClean="0"/>
              <a:t>Sanriku</a:t>
            </a:r>
            <a:r>
              <a:rPr lang="en-US" dirty="0" smtClean="0"/>
              <a:t> coast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829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4833"/>
            <a:ext cx="5705591" cy="502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55567" y="1790588"/>
            <a:ext cx="28277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i="0" dirty="0" smtClean="0">
                <a:latin typeface="+mn-lt"/>
                <a:cs typeface="Times New Roman"/>
              </a:rPr>
              <a:t>North of 39 close correlation</a:t>
            </a:r>
          </a:p>
          <a:p>
            <a:pPr algn="l"/>
            <a:endParaRPr lang="en-US" i="0" dirty="0" smtClean="0">
              <a:latin typeface="+mn-lt"/>
              <a:cs typeface="Times New Roman"/>
            </a:endParaRPr>
          </a:p>
          <a:p>
            <a:pPr marL="457200" indent="-457200" algn="l">
              <a:buAutoNum type="alphaLcParenR"/>
            </a:pPr>
            <a:r>
              <a:rPr lang="en-US" i="0" dirty="0" smtClean="0">
                <a:latin typeface="+mn-lt"/>
                <a:cs typeface="Times New Roman"/>
              </a:rPr>
              <a:t>Inundation </a:t>
            </a:r>
            <a:r>
              <a:rPr lang="en-US" i="0" dirty="0">
                <a:latin typeface="+mn-lt"/>
                <a:cs typeface="Times New Roman"/>
              </a:rPr>
              <a:t>and </a:t>
            </a:r>
            <a:endParaRPr lang="en-US" i="0" dirty="0" smtClean="0">
              <a:latin typeface="+mn-lt"/>
              <a:cs typeface="Times New Roman"/>
            </a:endParaRPr>
          </a:p>
          <a:p>
            <a:pPr marL="457200" indent="-457200" algn="l">
              <a:buAutoNum type="alphaLcParenR"/>
            </a:pPr>
            <a:endParaRPr lang="en-US" i="0" dirty="0" smtClean="0">
              <a:latin typeface="+mn-lt"/>
              <a:cs typeface="Times New Roman"/>
            </a:endParaRPr>
          </a:p>
          <a:p>
            <a:pPr algn="l"/>
            <a:r>
              <a:rPr lang="en-US" i="0" dirty="0" smtClean="0">
                <a:latin typeface="+mn-lt"/>
                <a:cs typeface="Times New Roman"/>
              </a:rPr>
              <a:t>b</a:t>
            </a:r>
            <a:r>
              <a:rPr lang="en-US" i="0" dirty="0">
                <a:latin typeface="+mn-lt"/>
                <a:cs typeface="Times New Roman"/>
              </a:rPr>
              <a:t>) </a:t>
            </a:r>
            <a:r>
              <a:rPr lang="en-US" i="0" dirty="0" err="1">
                <a:latin typeface="+mn-lt"/>
                <a:cs typeface="Times New Roman"/>
              </a:rPr>
              <a:t>runup</a:t>
            </a:r>
            <a:r>
              <a:rPr lang="en-US" i="0" dirty="0">
                <a:solidFill>
                  <a:srgbClr val="800000"/>
                </a:solidFill>
                <a:latin typeface="+mn-lt"/>
                <a:cs typeface="Times New Roman"/>
              </a:rPr>
              <a:t> </a:t>
            </a:r>
            <a:endParaRPr lang="en-US" i="0" dirty="0" smtClean="0">
              <a:solidFill>
                <a:srgbClr val="800000"/>
              </a:solidFill>
              <a:latin typeface="+mn-lt"/>
              <a:cs typeface="Times New Roman"/>
            </a:endParaRPr>
          </a:p>
          <a:p>
            <a:pPr algn="l"/>
            <a:endParaRPr lang="en-US" i="0" dirty="0" smtClean="0">
              <a:latin typeface="+mn-lt"/>
              <a:cs typeface="Times New Roman"/>
            </a:endParaRPr>
          </a:p>
          <a:p>
            <a:pPr algn="l"/>
            <a:r>
              <a:rPr lang="en-US" i="0" dirty="0">
                <a:latin typeface="+mn-lt"/>
                <a:cs typeface="Times New Roman"/>
              </a:rPr>
              <a:t/>
            </a:r>
            <a:br>
              <a:rPr lang="en-US" i="0" dirty="0">
                <a:latin typeface="+mn-lt"/>
                <a:cs typeface="Times New Roman"/>
              </a:rPr>
            </a:br>
            <a:r>
              <a:rPr lang="en-US" i="0" dirty="0">
                <a:latin typeface="+mn-lt"/>
                <a:cs typeface="Times New Roman"/>
              </a:rPr>
              <a:t>Measured (black), </a:t>
            </a:r>
            <a:r>
              <a:rPr lang="en-US" i="0" dirty="0" smtClean="0">
                <a:latin typeface="+mn-lt"/>
                <a:cs typeface="Times New Roman"/>
              </a:rPr>
              <a:t>FEM </a:t>
            </a:r>
            <a:r>
              <a:rPr lang="en-US" i="0" dirty="0">
                <a:latin typeface="+mn-lt"/>
                <a:cs typeface="Times New Roman"/>
              </a:rPr>
              <a:t>(red), </a:t>
            </a:r>
            <a:r>
              <a:rPr lang="en-US" i="0" dirty="0" smtClean="0">
                <a:latin typeface="+mn-lt"/>
                <a:cs typeface="Times New Roman"/>
              </a:rPr>
              <a:t>FEM + slump </a:t>
            </a:r>
            <a:r>
              <a:rPr lang="en-US" i="0" dirty="0">
                <a:latin typeface="+mn-lt"/>
                <a:cs typeface="Times New Roman"/>
              </a:rPr>
              <a:t>(blue)</a:t>
            </a:r>
            <a:endParaRPr lang="en-US" i="0" dirty="0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4427984" y="1354833"/>
            <a:ext cx="648072" cy="6340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4427984" y="4005064"/>
            <a:ext cx="648072" cy="6340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6546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Tohoku Tsunami source – EQ and SMF combined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3167831" cy="3744416"/>
          </a:xfrm>
        </p:spPr>
        <p:txBody>
          <a:bodyPr/>
          <a:lstStyle/>
          <a:p>
            <a:r>
              <a:rPr lang="en-GB" sz="2000" dirty="0" smtClean="0"/>
              <a:t>Tsunami simulations from a solely earthquake source cannot explain the 40 m </a:t>
            </a:r>
            <a:r>
              <a:rPr lang="en-GB" sz="2000" dirty="0" err="1" smtClean="0"/>
              <a:t>runups</a:t>
            </a:r>
            <a:r>
              <a:rPr lang="en-GB" sz="2000" dirty="0" smtClean="0"/>
              <a:t> in northern Honshu, the </a:t>
            </a:r>
            <a:r>
              <a:rPr lang="en-GB" sz="2000" dirty="0" err="1" smtClean="0"/>
              <a:t>Sanriku</a:t>
            </a:r>
            <a:r>
              <a:rPr lang="en-GB" sz="2000" dirty="0" smtClean="0"/>
              <a:t> coast,</a:t>
            </a:r>
          </a:p>
          <a:p>
            <a:endParaRPr lang="en-GB" sz="2000" dirty="0" smtClean="0"/>
          </a:p>
          <a:p>
            <a:r>
              <a:rPr lang="en-GB" sz="2000" dirty="0" smtClean="0"/>
              <a:t>Explained by focussing along the </a:t>
            </a:r>
            <a:r>
              <a:rPr lang="en-GB" sz="2000" dirty="0" err="1" smtClean="0"/>
              <a:t>ria</a:t>
            </a:r>
            <a:r>
              <a:rPr lang="en-GB" sz="2000" dirty="0" smtClean="0"/>
              <a:t> coast – </a:t>
            </a:r>
            <a:r>
              <a:rPr lang="en-GB" sz="2800" dirty="0" smtClean="0">
                <a:solidFill>
                  <a:srgbClr val="FF0000"/>
                </a:solidFill>
              </a:rPr>
              <a:t>NO!</a:t>
            </a:r>
            <a:endParaRPr lang="en-GB" sz="2000" dirty="0" smtClean="0">
              <a:solidFill>
                <a:srgbClr val="FF0000"/>
              </a:solidFill>
            </a:endParaRPr>
          </a:p>
          <a:p>
            <a:endParaRPr lang="en-GB" sz="2000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44824"/>
            <a:ext cx="4572000" cy="390805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7596336" y="1527820"/>
            <a:ext cx="648072" cy="6340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7542539" y="3761214"/>
            <a:ext cx="648072" cy="6340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187624" y="580526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If there was significant focussing, the EQ source would be affected too – it is not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0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SMF source confirmed?</a:t>
            </a:r>
            <a:endParaRPr lang="en-GB" dirty="0"/>
          </a:p>
        </p:txBody>
      </p:sp>
      <p:pic>
        <p:nvPicPr>
          <p:cNvPr id="6" name="Japan Earthquake_ Helicopter aerial view video of giant tsunami wav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7" y="1427095"/>
            <a:ext cx="6072675" cy="45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9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2" y="260350"/>
            <a:ext cx="7776343" cy="648370"/>
          </a:xfrm>
        </p:spPr>
        <p:txBody>
          <a:bodyPr/>
          <a:lstStyle/>
          <a:p>
            <a:r>
              <a:rPr lang="en-GB" sz="2800" dirty="0" smtClean="0"/>
              <a:t>Dual tsunami source?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4968552"/>
          </a:xfrm>
        </p:spPr>
        <p:txBody>
          <a:bodyPr/>
          <a:lstStyle/>
          <a:p>
            <a:r>
              <a:rPr lang="en-GB" sz="2000" dirty="0" smtClean="0"/>
              <a:t>A first consideration of the Japan 2011 tsunami in the context of the associated 9.1M earthquake would sensibly lead to the conclusion that this would be the source,</a:t>
            </a:r>
          </a:p>
          <a:p>
            <a:r>
              <a:rPr lang="en-GB" sz="2000" dirty="0" smtClean="0"/>
              <a:t>However, numerous models based on different </a:t>
            </a:r>
            <a:r>
              <a:rPr lang="en-GB" sz="2000" dirty="0"/>
              <a:t> </a:t>
            </a:r>
            <a:r>
              <a:rPr lang="en-GB" sz="2000" dirty="0" smtClean="0"/>
              <a:t>source datasets inverting both seismic and tsunami  waveform data  cannot </a:t>
            </a:r>
            <a:r>
              <a:rPr lang="en-GB" sz="2000" dirty="0" smtClean="0">
                <a:solidFill>
                  <a:srgbClr val="FF0000"/>
                </a:solidFill>
              </a:rPr>
              <a:t>without adjustments</a:t>
            </a:r>
            <a:r>
              <a:rPr lang="en-GB" sz="2000" dirty="0" smtClean="0"/>
              <a:t> replicate the waveforms recorded at the buoys offshore of central </a:t>
            </a:r>
            <a:r>
              <a:rPr lang="en-GB" sz="2000" dirty="0" err="1"/>
              <a:t>S</a:t>
            </a:r>
            <a:r>
              <a:rPr lang="en-GB" sz="2000" dirty="0" err="1" smtClean="0"/>
              <a:t>anriku</a:t>
            </a:r>
            <a:r>
              <a:rPr lang="en-GB" sz="2000" dirty="0" smtClean="0"/>
              <a:t> nor the elevated </a:t>
            </a:r>
            <a:r>
              <a:rPr lang="en-GB" sz="2000" dirty="0" err="1" smtClean="0"/>
              <a:t>runups</a:t>
            </a:r>
            <a:r>
              <a:rPr lang="en-GB" sz="2000" dirty="0" smtClean="0"/>
              <a:t> along the central </a:t>
            </a:r>
            <a:r>
              <a:rPr lang="en-GB" sz="2000" dirty="0" err="1" smtClean="0"/>
              <a:t>Sanriku</a:t>
            </a:r>
            <a:r>
              <a:rPr lang="en-GB" sz="2000" dirty="0" smtClean="0"/>
              <a:t> coast,</a:t>
            </a:r>
          </a:p>
          <a:p>
            <a:r>
              <a:rPr lang="en-GB" sz="2000" dirty="0" smtClean="0"/>
              <a:t>Analysis of the tsunami using a new FEM earthquake model confirms that,  without additional forcing, the earthquake cannot generate all the tsunami no major focussing along </a:t>
            </a:r>
            <a:r>
              <a:rPr lang="en-GB" sz="2000" dirty="0" err="1" smtClean="0"/>
              <a:t>Sanriku</a:t>
            </a:r>
            <a:r>
              <a:rPr lang="en-GB" sz="2000" dirty="0" smtClean="0"/>
              <a:t> coast,</a:t>
            </a:r>
          </a:p>
          <a:p>
            <a:r>
              <a:rPr lang="en-GB" sz="2000" dirty="0" smtClean="0"/>
              <a:t>A dual source (EQ and landslide) does indeed simulate the elevated </a:t>
            </a:r>
            <a:r>
              <a:rPr lang="en-GB" sz="2000" dirty="0" err="1" smtClean="0"/>
              <a:t>runups</a:t>
            </a:r>
            <a:r>
              <a:rPr lang="en-GB" sz="2000" dirty="0" smtClean="0"/>
              <a:t> along the </a:t>
            </a:r>
            <a:r>
              <a:rPr lang="en-GB" sz="2000" dirty="0" err="1" smtClean="0"/>
              <a:t>Sanriku</a:t>
            </a:r>
            <a:r>
              <a:rPr lang="en-GB" sz="2000" dirty="0" smtClean="0"/>
              <a:t> coast and the waveforms recorded at the </a:t>
            </a:r>
            <a:r>
              <a:rPr lang="en-GB" sz="2000" dirty="0" err="1" smtClean="0"/>
              <a:t>nearshore</a:t>
            </a:r>
            <a:r>
              <a:rPr lang="en-GB" sz="2000" dirty="0" smtClean="0"/>
              <a:t> and offshore buoys. </a:t>
            </a:r>
          </a:p>
          <a:p>
            <a:r>
              <a:rPr lang="en-GB" sz="2000" dirty="0" smtClean="0"/>
              <a:t>The location of the landslide is validated by MBES data.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5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Finally!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636912"/>
            <a:ext cx="3384376" cy="2304256"/>
          </a:xfrm>
        </p:spPr>
        <p:txBody>
          <a:bodyPr/>
          <a:lstStyle/>
          <a:p>
            <a:r>
              <a:rPr lang="en-GB" sz="3200" dirty="0" smtClean="0"/>
              <a:t>The results of this study will be published soon in Marine Geology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788024" y="2636912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Domo </a:t>
            </a:r>
            <a:r>
              <a:rPr lang="en-GB" sz="5400" dirty="0" smtClean="0"/>
              <a:t>Arigato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21193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 northern Honshu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377"/>
            <a:ext cx="9144000" cy="4419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587727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Pre-2011 bathymetry - numerous SMFs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11560" y="5157192"/>
            <a:ext cx="8640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39552" y="472514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20km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 bwMode="auto">
          <a:xfrm>
            <a:off x="1331640" y="2780928"/>
            <a:ext cx="936104" cy="9361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" y="1219377"/>
            <a:ext cx="9144000" cy="441924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2287662" y="1700808"/>
            <a:ext cx="1204218" cy="123252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187624" y="2933328"/>
            <a:ext cx="936104" cy="9361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051720" y="3717032"/>
            <a:ext cx="936104" cy="9361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203848" y="3501008"/>
            <a:ext cx="936104" cy="9361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364088" y="2780928"/>
            <a:ext cx="936104" cy="9361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59532" y="5211267"/>
            <a:ext cx="7200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51520" y="4767535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30km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5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200900" cy="576362"/>
          </a:xfrm>
        </p:spPr>
        <p:txBody>
          <a:bodyPr/>
          <a:lstStyle/>
          <a:p>
            <a:pPr algn="ctr"/>
            <a:r>
              <a:rPr lang="en-GB" dirty="0" smtClean="0"/>
              <a:t>Recent tsunami events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3861048"/>
            <a:ext cx="3960440" cy="244827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Indian Ocean 2004</a:t>
            </a:r>
          </a:p>
          <a:p>
            <a:pPr marL="0" indent="0">
              <a:buNone/>
            </a:pPr>
            <a:r>
              <a:rPr lang="en-GB" dirty="0" smtClean="0"/>
              <a:t>Great earthquakes occurred in many more places than previously realised 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1196752"/>
            <a:ext cx="4392488" cy="237626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Papua New Guinea 1998</a:t>
            </a:r>
          </a:p>
          <a:p>
            <a:pPr marL="0" indent="0">
              <a:buNone/>
            </a:pPr>
            <a:r>
              <a:rPr lang="en-GB" dirty="0" smtClean="0"/>
              <a:t>Submarine landslides generated catastrophic tsunamis</a:t>
            </a:r>
            <a:endParaRPr lang="en-GB" dirty="0"/>
          </a:p>
        </p:txBody>
      </p:sp>
      <p:pic>
        <p:nvPicPr>
          <p:cNvPr id="5" name="Picture 3" descr="800px-Sumatra_devastatio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2549" y="3934342"/>
            <a:ext cx="3030488" cy="2163273"/>
          </a:xfrm>
          <a:prstGeom prst="rect">
            <a:avLst/>
          </a:prstGeom>
          <a:noFill/>
        </p:spPr>
      </p:pic>
      <p:pic>
        <p:nvPicPr>
          <p:cNvPr id="6" name="Picture 3" descr="Khao Lak Swedish lad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4850" y="4834559"/>
            <a:ext cx="2989303" cy="2023441"/>
          </a:xfrm>
          <a:prstGeom prst="rect">
            <a:avLst/>
          </a:prstGeom>
          <a:noFill/>
        </p:spPr>
      </p:pic>
      <p:pic>
        <p:nvPicPr>
          <p:cNvPr id="7" name="Picture 5" descr="Figure 3 new22_05cr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662" y="908720"/>
            <a:ext cx="2156375" cy="2540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96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350"/>
            <a:ext cx="8280919" cy="864394"/>
          </a:xfrm>
        </p:spPr>
        <p:txBody>
          <a:bodyPr/>
          <a:lstStyle/>
          <a:p>
            <a:r>
              <a:rPr lang="en-GB" dirty="0"/>
              <a:t>First indications – helicopter video</a:t>
            </a:r>
          </a:p>
        </p:txBody>
      </p:sp>
      <p:pic>
        <p:nvPicPr>
          <p:cNvPr id="6" name="Japan Earthquake_ Helicopter aerial view video of giant tsunami wav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340768"/>
            <a:ext cx="5784642" cy="4338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6021288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Land flooded before these waves struck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9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200900" cy="792386"/>
          </a:xfrm>
        </p:spPr>
        <p:txBody>
          <a:bodyPr/>
          <a:lstStyle/>
          <a:p>
            <a:pPr algn="ctr"/>
            <a:r>
              <a:rPr lang="en-GB" dirty="0" smtClean="0"/>
              <a:t>Indian Ocean 2004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3744416" cy="151216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The event overturned all our understandings on where Great EQs may take place,</a:t>
            </a:r>
          </a:p>
        </p:txBody>
      </p:sp>
      <p:pic>
        <p:nvPicPr>
          <p:cNvPr id="4" name="Picture 3" descr="800px-Sumatra_devastatio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7856" y="1124744"/>
            <a:ext cx="3822576" cy="27286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4151660"/>
            <a:ext cx="3501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Indian Ocean tsunami</a:t>
            </a:r>
          </a:p>
          <a:p>
            <a:pPr algn="l"/>
            <a:endParaRPr lang="en-GB" dirty="0" smtClean="0"/>
          </a:p>
          <a:p>
            <a:pPr algn="l"/>
            <a:r>
              <a:rPr lang="en-GB" dirty="0" smtClean="0"/>
              <a:t>220,000 died,</a:t>
            </a:r>
          </a:p>
          <a:p>
            <a:pPr algn="l"/>
            <a:r>
              <a:rPr lang="en-GB" dirty="0" smtClean="0"/>
              <a:t>120,000 in </a:t>
            </a:r>
            <a:r>
              <a:rPr lang="en-GB" dirty="0"/>
              <a:t>B</a:t>
            </a:r>
            <a:r>
              <a:rPr lang="en-GB" dirty="0" smtClean="0"/>
              <a:t>anda Aceh</a:t>
            </a:r>
          </a:p>
          <a:p>
            <a:pPr algn="l"/>
            <a:r>
              <a:rPr lang="en-GB" dirty="0" smtClean="0"/>
              <a:t>100,000 elsewhere</a:t>
            </a:r>
            <a:endParaRPr lang="en-GB" dirty="0"/>
          </a:p>
        </p:txBody>
      </p:sp>
      <p:pic>
        <p:nvPicPr>
          <p:cNvPr id="6" name="Picture 3" descr="Khao Lak Swedish lad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817" y="4077072"/>
            <a:ext cx="3792615" cy="2567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216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350"/>
            <a:ext cx="8280920" cy="1143000"/>
          </a:xfrm>
        </p:spPr>
        <p:txBody>
          <a:bodyPr/>
          <a:lstStyle/>
          <a:p>
            <a:pPr algn="ctr"/>
            <a:r>
              <a:rPr lang="en-GB" dirty="0" smtClean="0"/>
              <a:t>Anomalous tsunami events – EQ and submarine landslide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608" y="4941168"/>
            <a:ext cx="2480196" cy="82636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Alaska 1946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6136" y="4869160"/>
            <a:ext cx="2664296" cy="64807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Java 2006</a:t>
            </a:r>
            <a:endParaRPr lang="en-GB" dirty="0"/>
          </a:p>
        </p:txBody>
      </p:sp>
      <p:pic>
        <p:nvPicPr>
          <p:cNvPr id="5" name="Picture 4" descr="sour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3960440" cy="31881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31" y="1772816"/>
            <a:ext cx="439288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566124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Elevated, focussed local </a:t>
            </a:r>
            <a:r>
              <a:rPr lang="en-GB" dirty="0" err="1" smtClean="0"/>
              <a:t>runups</a:t>
            </a:r>
            <a:r>
              <a:rPr lang="en-GB" dirty="0" smtClean="0"/>
              <a:t> didn’t fit the earthquake magnitude - landslide component? EQ Magnitude not so great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91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31431" y="404664"/>
            <a:ext cx="5112569" cy="1143000"/>
          </a:xfrm>
        </p:spPr>
        <p:txBody>
          <a:bodyPr/>
          <a:lstStyle/>
          <a:p>
            <a:r>
              <a:rPr lang="en-GB" dirty="0" smtClean="0"/>
              <a:t>Comparison with other mechanisms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91"/>
            <a:ext cx="4069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064375" cy="648370"/>
          </a:xfrm>
        </p:spPr>
        <p:txBody>
          <a:bodyPr/>
          <a:lstStyle/>
          <a:p>
            <a:pPr algn="ctr"/>
            <a:r>
              <a:rPr lang="en-GB" dirty="0" err="1" smtClean="0"/>
              <a:t>Runup</a:t>
            </a:r>
            <a:r>
              <a:rPr lang="en-GB" dirty="0" smtClean="0"/>
              <a:t> distribution </a:t>
            </a:r>
            <a:r>
              <a:rPr lang="en-GB" dirty="0" err="1" smtClean="0"/>
              <a:t>cf</a:t>
            </a:r>
            <a:r>
              <a:rPr lang="en-GB" dirty="0" smtClean="0"/>
              <a:t> EQ rupture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5589240"/>
            <a:ext cx="6985000" cy="57606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Elevated </a:t>
            </a:r>
            <a:r>
              <a:rPr lang="en-GB" dirty="0" err="1" smtClean="0"/>
              <a:t>runups</a:t>
            </a:r>
            <a:r>
              <a:rPr lang="en-GB" dirty="0" smtClean="0"/>
              <a:t> along the </a:t>
            </a:r>
            <a:r>
              <a:rPr lang="en-GB" dirty="0" err="1" smtClean="0"/>
              <a:t>Sanriku</a:t>
            </a:r>
            <a:r>
              <a:rPr lang="en-GB" dirty="0" smtClean="0"/>
              <a:t> coast in the north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558259" cy="424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5202" y="6165304"/>
            <a:ext cx="6357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Perhaps wave focussing by the coastal valleys?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68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350"/>
            <a:ext cx="8064896" cy="1008410"/>
          </a:xfrm>
        </p:spPr>
        <p:txBody>
          <a:bodyPr/>
          <a:lstStyle/>
          <a:p>
            <a:r>
              <a:rPr lang="en-GB" sz="3200" dirty="0" smtClean="0"/>
              <a:t>Japan 2011 Rupture - Seismic </a:t>
            </a:r>
            <a:r>
              <a:rPr lang="en-GB" sz="3200" dirty="0"/>
              <a:t>inversion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45053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6937" y="1412776"/>
            <a:ext cx="341555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lphaLcParenBoth"/>
            </a:pPr>
            <a:r>
              <a:rPr lang="en-GB" sz="1800" dirty="0" smtClean="0"/>
              <a:t>Fault </a:t>
            </a:r>
            <a:r>
              <a:rPr lang="en-GB" sz="1800" dirty="0"/>
              <a:t>dislocation distribution of the finite fault inversion of </a:t>
            </a:r>
            <a:r>
              <a:rPr lang="en-GB" sz="1800" i="1" dirty="0"/>
              <a:t>P</a:t>
            </a:r>
            <a:r>
              <a:rPr lang="en-GB" sz="1800" dirty="0"/>
              <a:t>-waves (P-Mod). </a:t>
            </a:r>
            <a:endParaRPr lang="en-GB" sz="1800" dirty="0" smtClean="0"/>
          </a:p>
          <a:p>
            <a:pPr marL="457200" indent="-457200" algn="l">
              <a:buAutoNum type="alphaLcParenBoth"/>
            </a:pPr>
            <a:r>
              <a:rPr lang="en-GB" sz="1800" dirty="0" smtClean="0"/>
              <a:t>Vertical </a:t>
            </a:r>
            <a:r>
              <a:rPr lang="en-GB" sz="1800" dirty="0"/>
              <a:t>seafloor displacement for P-Mod. </a:t>
            </a:r>
            <a:endParaRPr lang="en-GB" sz="1800" dirty="0" smtClean="0"/>
          </a:p>
          <a:p>
            <a:pPr marL="457200" indent="-457200" algn="l">
              <a:buAutoNum type="alphaLcParenBoth"/>
            </a:pPr>
            <a:r>
              <a:rPr lang="en-GB" sz="1800" dirty="0" smtClean="0"/>
              <a:t>Fault dislocation </a:t>
            </a:r>
            <a:r>
              <a:rPr lang="en-GB" sz="1800" dirty="0"/>
              <a:t>distribution of the finite fault inversion of </a:t>
            </a:r>
            <a:r>
              <a:rPr lang="en-GB" sz="1800" i="1" dirty="0"/>
              <a:t>P</a:t>
            </a:r>
            <a:r>
              <a:rPr lang="en-GB" sz="1800" dirty="0"/>
              <a:t>-waves, Rayleigh wave relative source time </a:t>
            </a:r>
            <a:r>
              <a:rPr lang="en-GB" sz="1800" dirty="0" smtClean="0"/>
              <a:t>functions</a:t>
            </a:r>
            <a:r>
              <a:rPr lang="en-GB" sz="1800" dirty="0"/>
              <a:t>, and high-rate GPS recording (J-Mod</a:t>
            </a:r>
            <a:r>
              <a:rPr lang="en-GB" sz="1800" dirty="0" smtClean="0"/>
              <a:t>) </a:t>
            </a:r>
            <a:r>
              <a:rPr lang="da-DK" sz="1800" dirty="0" smtClean="0"/>
              <a:t>(</a:t>
            </a:r>
            <a:r>
              <a:rPr lang="da-DK" sz="1800" dirty="0"/>
              <a:t>Ammon </a:t>
            </a:r>
            <a:r>
              <a:rPr lang="da-DK" sz="1800" i="1" dirty="0"/>
              <a:t>et al.</a:t>
            </a:r>
            <a:r>
              <a:rPr lang="da-DK" sz="1800" dirty="0"/>
              <a:t>, 2011). </a:t>
            </a:r>
            <a:endParaRPr lang="da-DK" sz="1800" dirty="0" smtClean="0"/>
          </a:p>
          <a:p>
            <a:pPr marL="457200" indent="-457200" algn="l">
              <a:buAutoNum type="alphaLcParenBoth"/>
            </a:pPr>
            <a:r>
              <a:rPr lang="da-DK" sz="1800" dirty="0" smtClean="0"/>
              <a:t>Vertical </a:t>
            </a:r>
            <a:r>
              <a:rPr lang="da-DK" sz="1800" dirty="0"/>
              <a:t>seafloor displacement for </a:t>
            </a:r>
            <a:r>
              <a:rPr lang="da-DK" sz="1800" dirty="0" smtClean="0"/>
              <a:t>J-Mod.</a:t>
            </a:r>
            <a:endParaRPr lang="da-DK" sz="2000" dirty="0" smtClean="0"/>
          </a:p>
          <a:p>
            <a:pPr algn="l"/>
            <a:r>
              <a:rPr lang="en-GB" sz="2000" i="1" dirty="0" smtClean="0"/>
              <a:t>(Lay et al., 2011)</a:t>
            </a:r>
            <a:endParaRPr lang="en-GB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046937" y="5934471"/>
            <a:ext cx="290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Rupture in the south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1691680" y="1916832"/>
            <a:ext cx="3353197" cy="720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1685693" y="4365104"/>
            <a:ext cx="3353197" cy="720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484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350"/>
            <a:ext cx="7776863" cy="1143000"/>
          </a:xfrm>
        </p:spPr>
        <p:txBody>
          <a:bodyPr/>
          <a:lstStyle/>
          <a:p>
            <a:r>
              <a:rPr lang="en-GB" dirty="0"/>
              <a:t>Japan 2011 Rupture </a:t>
            </a:r>
            <a:r>
              <a:rPr lang="en-GB" dirty="0" smtClean="0"/>
              <a:t>- Geodetic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8576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1264250"/>
            <a:ext cx="403244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/>
              <a:t>Coseismic</a:t>
            </a:r>
            <a:r>
              <a:rPr lang="en-GB" sz="2000" dirty="0"/>
              <a:t> displacements for </a:t>
            </a:r>
            <a:r>
              <a:rPr lang="en-GB" sz="1800" dirty="0"/>
              <a:t>10–11 March 2011, relative to the </a:t>
            </a:r>
            <a:r>
              <a:rPr lang="en-GB" sz="1800" dirty="0" err="1"/>
              <a:t>Fukue</a:t>
            </a:r>
            <a:r>
              <a:rPr lang="en-GB" sz="1800" dirty="0"/>
              <a:t> site</a:t>
            </a:r>
            <a:r>
              <a:rPr lang="en-GB" sz="1800" dirty="0" smtClean="0"/>
              <a:t>. The </a:t>
            </a:r>
            <a:r>
              <a:rPr lang="en-GB" sz="1800" dirty="0"/>
              <a:t>black arrows indicate the horizontal </a:t>
            </a:r>
            <a:r>
              <a:rPr lang="en-GB" sz="1800" dirty="0" err="1"/>
              <a:t>coseismic</a:t>
            </a:r>
            <a:r>
              <a:rPr lang="en-GB" sz="1800" dirty="0"/>
              <a:t> movements of the GPS sites</a:t>
            </a:r>
            <a:r>
              <a:rPr lang="en-GB" sz="1800" dirty="0" smtClean="0"/>
              <a:t>. The </a:t>
            </a:r>
            <a:r>
              <a:rPr lang="en-GB" sz="1800" dirty="0"/>
              <a:t>colour shading indicates vertical displacement. The star marks the </a:t>
            </a:r>
            <a:r>
              <a:rPr lang="en-GB" sz="1800" dirty="0" smtClean="0"/>
              <a:t>location of </a:t>
            </a:r>
            <a:r>
              <a:rPr lang="en-GB" sz="1800" dirty="0"/>
              <a:t>the earthquake epicentre. The dotted lines indicate the </a:t>
            </a:r>
            <a:r>
              <a:rPr lang="en-GB" sz="1800" dirty="0" err="1"/>
              <a:t>isodepth</a:t>
            </a:r>
            <a:r>
              <a:rPr lang="en-GB" sz="1800" dirty="0"/>
              <a:t> contours </a:t>
            </a:r>
            <a:r>
              <a:rPr lang="en-GB" sz="1800" dirty="0" smtClean="0"/>
              <a:t>of  the </a:t>
            </a:r>
            <a:r>
              <a:rPr lang="en-GB" sz="1800" dirty="0"/>
              <a:t>plate boundary at 20-km </a:t>
            </a:r>
            <a:r>
              <a:rPr lang="en-GB" sz="1800" dirty="0" smtClean="0"/>
              <a:t>intervals. </a:t>
            </a:r>
          </a:p>
          <a:p>
            <a:pPr algn="l"/>
            <a:endParaRPr lang="en-GB" sz="1800" dirty="0" smtClean="0"/>
          </a:p>
          <a:p>
            <a:pPr algn="l"/>
            <a:r>
              <a:rPr lang="en-GB" sz="1800" dirty="0" smtClean="0"/>
              <a:t>The </a:t>
            </a:r>
            <a:r>
              <a:rPr lang="en-GB" sz="1800" dirty="0"/>
              <a:t>solid contours show the </a:t>
            </a:r>
            <a:r>
              <a:rPr lang="en-GB" sz="1800" dirty="0" err="1" smtClean="0"/>
              <a:t>coseismic</a:t>
            </a:r>
            <a:r>
              <a:rPr lang="en-GB" sz="1800" dirty="0" smtClean="0"/>
              <a:t> slip </a:t>
            </a:r>
            <a:r>
              <a:rPr lang="en-GB" sz="1800" dirty="0"/>
              <a:t>distribution in metres</a:t>
            </a:r>
            <a:r>
              <a:rPr lang="en-GB" sz="1800" dirty="0" smtClean="0"/>
              <a:t>.</a:t>
            </a:r>
          </a:p>
          <a:p>
            <a:pPr algn="l"/>
            <a:endParaRPr lang="en-GB" sz="1800" dirty="0" smtClean="0"/>
          </a:p>
          <a:p>
            <a:pPr algn="l"/>
            <a:r>
              <a:rPr lang="en-GB" sz="1800" dirty="0" smtClean="0"/>
              <a:t>(</a:t>
            </a:r>
            <a:r>
              <a:rPr lang="en-GB" sz="1800" i="1" dirty="0" smtClean="0"/>
              <a:t>Ozawa et al. 2011</a:t>
            </a:r>
            <a:r>
              <a:rPr lang="en-GB" sz="1800" dirty="0" smtClean="0"/>
              <a:t>) </a:t>
            </a:r>
            <a:endParaRPr lang="en-GB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046937" y="5934471"/>
            <a:ext cx="290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Rupture in the south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039418" y="2636912"/>
            <a:ext cx="1244550" cy="5558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3089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vey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" y="2780928"/>
            <a:ext cx="5034016" cy="341523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0113" y="260350"/>
            <a:ext cx="7200900" cy="864394"/>
          </a:xfrm>
        </p:spPr>
        <p:txBody>
          <a:bodyPr/>
          <a:lstStyle/>
          <a:p>
            <a:pPr algn="ctr"/>
            <a:r>
              <a:rPr lang="en-GB" dirty="0" smtClean="0"/>
              <a:t>Japan tsunami </a:t>
            </a:r>
            <a:r>
              <a:rPr lang="en-GB" dirty="0" err="1" smtClean="0"/>
              <a:t>runups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8576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340768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“A major issue is the 100 km latitudinal displacement of the highest </a:t>
            </a:r>
            <a:r>
              <a:rPr lang="en-GB" dirty="0" err="1" smtClean="0"/>
              <a:t>runups</a:t>
            </a:r>
            <a:r>
              <a:rPr lang="en-GB" dirty="0" smtClean="0"/>
              <a:t> to the largest slip”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419872" y="3068960"/>
            <a:ext cx="4032448" cy="7920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 rot="-600000">
            <a:off x="3707904" y="297753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Highest </a:t>
            </a:r>
            <a:r>
              <a:rPr lang="en-GB" b="1" dirty="0" err="1" smtClean="0">
                <a:solidFill>
                  <a:srgbClr val="FF0000"/>
                </a:solidFill>
              </a:rPr>
              <a:t>runups</a:t>
            </a:r>
            <a:r>
              <a:rPr lang="en-GB" b="1" dirty="0" smtClean="0">
                <a:solidFill>
                  <a:srgbClr val="FF0000"/>
                </a:solidFill>
              </a:rPr>
              <a:t> here!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3419872" y="4144469"/>
            <a:ext cx="4464496" cy="13007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-600000">
            <a:off x="3778641" y="442230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EQ rupture here!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592"/>
            <a:ext cx="8640959" cy="1143000"/>
          </a:xfrm>
        </p:spPr>
        <p:txBody>
          <a:bodyPr/>
          <a:lstStyle/>
          <a:p>
            <a:pPr algn="ctr"/>
            <a:r>
              <a:rPr lang="en-GB" sz="3600" dirty="0" smtClean="0"/>
              <a:t>Comparison of CMT solutions from seismic and tsunami inversion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3"/>
          <a:stretch/>
        </p:blipFill>
        <p:spPr>
          <a:xfrm>
            <a:off x="4486407" y="1552850"/>
            <a:ext cx="4756061" cy="3316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57"/>
          <a:stretch/>
        </p:blipFill>
        <p:spPr>
          <a:xfrm>
            <a:off x="-184062" y="1399478"/>
            <a:ext cx="4756061" cy="3541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5157192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Tsunami waveform inversions are biased towards the trench and these are shifted 60km </a:t>
            </a:r>
            <a:r>
              <a:rPr lang="en-GB" sz="2800" dirty="0"/>
              <a:t>northward </a:t>
            </a:r>
            <a:r>
              <a:rPr lang="en-GB" sz="2800" dirty="0" smtClean="0"/>
              <a:t>from seismic inversions</a:t>
            </a:r>
            <a:endParaRPr lang="en-GB" sz="28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758781" y="3356992"/>
            <a:ext cx="504056" cy="1800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578122" y="3501008"/>
            <a:ext cx="504056" cy="1800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 flipV="1">
            <a:off x="7596336" y="2564904"/>
            <a:ext cx="504056" cy="237626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8877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BGS template 2012">
  <a:themeElements>
    <a:clrScheme name="New BGS template_2009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90099"/>
      </a:hlink>
      <a:folHlink>
        <a:srgbClr val="990099"/>
      </a:folHlink>
    </a:clrScheme>
    <a:fontScheme name="New BGS template_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ew BGS template_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BGS template_20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BGS template_200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BGS template_200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BGS template_20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BGS template_20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BGS template_20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BGS template_2009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900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BGS template_2009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90099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BGS template 2012</Template>
  <TotalTime>1832</TotalTime>
  <Words>1732</Words>
  <Application>Microsoft Office PowerPoint</Application>
  <PresentationFormat>画面に合わせる (4:3)</PresentationFormat>
  <Paragraphs>232</Paragraphs>
  <Slides>42</Slides>
  <Notes>2</Notes>
  <HiddenSlides>0</HiddenSlides>
  <MMClips>4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3" baseType="lpstr">
      <vt:lpstr>NEW BGS template 2012</vt:lpstr>
      <vt:lpstr>The role of submarine landslides in the Great Eastern Japan tsunami of 2011</vt:lpstr>
      <vt:lpstr>Is a submarine landslide required to explain the March 11th 2011 Tohoku tsunami?</vt:lpstr>
      <vt:lpstr>Japan tsunami - 2011</vt:lpstr>
      <vt:lpstr>First indications – helicopter video</vt:lpstr>
      <vt:lpstr>Runup distribution cf EQ rupture</vt:lpstr>
      <vt:lpstr>Japan 2011 Rupture - Seismic inversion</vt:lpstr>
      <vt:lpstr>Japan 2011 Rupture - Geodetic</vt:lpstr>
      <vt:lpstr>Japan tsunami runups</vt:lpstr>
      <vt:lpstr>Comparison of CMT solutions from seismic and tsunami inversion</vt:lpstr>
      <vt:lpstr>Tsunami modelling</vt:lpstr>
      <vt:lpstr>Combination approach</vt:lpstr>
      <vt:lpstr>Tsunami waveform inversion</vt:lpstr>
      <vt:lpstr>PowerPoint プレゼンテーション</vt:lpstr>
      <vt:lpstr>Model (red) vs. measured (black) inundation:  Sanriku coast – north of 38ºN</vt:lpstr>
      <vt:lpstr>Comparison of Earthquake Source Models for the 2011 Tohoku Event Using Tsunami Simulations and Near-Field Observations</vt:lpstr>
      <vt:lpstr>Tsunami runups north Honshu</vt:lpstr>
      <vt:lpstr>Submarine landslide source?</vt:lpstr>
      <vt:lpstr>PowerPoint プレゼンテーション</vt:lpstr>
      <vt:lpstr>Submarine landslide source?</vt:lpstr>
      <vt:lpstr>Submarine landslide source</vt:lpstr>
      <vt:lpstr>Submarine landslide source</vt:lpstr>
      <vt:lpstr>Overview northern Honshu</vt:lpstr>
      <vt:lpstr>Bathymetry: pre-2011</vt:lpstr>
      <vt:lpstr>Bathymetry of seafloor failures</vt:lpstr>
      <vt:lpstr>Papua New Guinea 1998</vt:lpstr>
      <vt:lpstr>PowerPoint プレゼンテーション</vt:lpstr>
      <vt:lpstr>Slope stability analysis along Sanriku coast</vt:lpstr>
      <vt:lpstr>Slope stability analysis along Sanriku coast</vt:lpstr>
      <vt:lpstr>PowerPoint プレゼンテーション</vt:lpstr>
      <vt:lpstr>Response at GPS and DART buoys</vt:lpstr>
      <vt:lpstr>Wavelet analysis of time-frequency structure at buoys</vt:lpstr>
      <vt:lpstr>Coastal impact along Sanriku coast</vt:lpstr>
      <vt:lpstr>Coastal impact along Sanriku coast</vt:lpstr>
      <vt:lpstr>Tohoku Tsunami source – EQ and SMF combined</vt:lpstr>
      <vt:lpstr>SMF source confirmed?</vt:lpstr>
      <vt:lpstr>Dual tsunami source?</vt:lpstr>
      <vt:lpstr>Finally!</vt:lpstr>
      <vt:lpstr>Overview northern Honshu</vt:lpstr>
      <vt:lpstr>Recent tsunami events</vt:lpstr>
      <vt:lpstr>Indian Ocean 2004</vt:lpstr>
      <vt:lpstr>Anomalous tsunami events – EQ and submarine landslide</vt:lpstr>
      <vt:lpstr>Comparison with other mechanisms</vt:lpstr>
    </vt:vector>
  </TitlesOfParts>
  <Manager>Ian Jackson</Manager>
  <Company>The British Geological Survey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Tappin</dc:creator>
  <cp:lastModifiedBy>bob</cp:lastModifiedBy>
  <cp:revision>122</cp:revision>
  <cp:lastPrinted>2000-04-13T10:01:09Z</cp:lastPrinted>
  <dcterms:created xsi:type="dcterms:W3CDTF">2013-04-06T13:49:43Z</dcterms:created>
  <dcterms:modified xsi:type="dcterms:W3CDTF">2014-09-16T09:54:26Z</dcterms:modified>
</cp:coreProperties>
</file>