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62" r:id="rId4"/>
    <p:sldId id="261" r:id="rId5"/>
    <p:sldId id="273" r:id="rId6"/>
    <p:sldId id="267" r:id="rId7"/>
    <p:sldId id="265" r:id="rId8"/>
    <p:sldId id="266" r:id="rId9"/>
    <p:sldId id="274" r:id="rId10"/>
    <p:sldId id="268" r:id="rId11"/>
    <p:sldId id="270" r:id="rId12"/>
    <p:sldId id="264" r:id="rId13"/>
    <p:sldId id="275" r:id="rId14"/>
    <p:sldId id="271" r:id="rId15"/>
    <p:sldId id="263" r:id="rId16"/>
    <p:sldId id="272" r:id="rId17"/>
    <p:sldId id="276" r:id="rId18"/>
    <p:sldId id="26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1595F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88" d="100"/>
          <a:sy n="88" d="100"/>
        </p:scale>
        <p:origin x="-952"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0BA111-A28F-0B46-972E-713C12BB7CF2}" type="datetimeFigureOut">
              <a:rPr lang="en-US" smtClean="0"/>
              <a:pPr/>
              <a:t>5/18/14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3A566-17FF-5148-B6E4-DF802E192C9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BA111-A28F-0B46-972E-713C12BB7CF2}" type="datetimeFigureOut">
              <a:rPr lang="en-US" smtClean="0"/>
              <a:pPr/>
              <a:t>5/18/14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3A566-17FF-5148-B6E4-DF802E192C9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BA111-A28F-0B46-972E-713C12BB7CF2}" type="datetimeFigureOut">
              <a:rPr lang="en-US" smtClean="0"/>
              <a:pPr/>
              <a:t>5/18/14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3A566-17FF-5148-B6E4-DF802E192C9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BA111-A28F-0B46-972E-713C12BB7CF2}" type="datetimeFigureOut">
              <a:rPr lang="en-US" smtClean="0"/>
              <a:pPr/>
              <a:t>5/18/14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3A566-17FF-5148-B6E4-DF802E192C9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0BA111-A28F-0B46-972E-713C12BB7CF2}" type="datetimeFigureOut">
              <a:rPr lang="en-US" smtClean="0"/>
              <a:pPr/>
              <a:t>5/18/14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73A566-17FF-5148-B6E4-DF802E192C9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0BA111-A28F-0B46-972E-713C12BB7CF2}" type="datetimeFigureOut">
              <a:rPr lang="en-US" smtClean="0"/>
              <a:pPr/>
              <a:t>5/18/14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73A566-17FF-5148-B6E4-DF802E192C9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0BA111-A28F-0B46-972E-713C12BB7CF2}" type="datetimeFigureOut">
              <a:rPr lang="en-US" smtClean="0"/>
              <a:pPr/>
              <a:t>5/18/14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73A566-17FF-5148-B6E4-DF802E192C9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0BA111-A28F-0B46-972E-713C12BB7CF2}" type="datetimeFigureOut">
              <a:rPr lang="en-US" smtClean="0"/>
              <a:pPr/>
              <a:t>5/18/14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73A566-17FF-5148-B6E4-DF802E192C9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BA111-A28F-0B46-972E-713C12BB7CF2}" type="datetimeFigureOut">
              <a:rPr lang="en-US" smtClean="0"/>
              <a:pPr/>
              <a:t>5/18/14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73A566-17FF-5148-B6E4-DF802E192C9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0BA111-A28F-0B46-972E-713C12BB7CF2}" type="datetimeFigureOut">
              <a:rPr lang="en-US" smtClean="0"/>
              <a:pPr/>
              <a:t>5/18/14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73A566-17FF-5148-B6E4-DF802E192C9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0BA111-A28F-0B46-972E-713C12BB7CF2}" type="datetimeFigureOut">
              <a:rPr lang="en-US" smtClean="0"/>
              <a:pPr/>
              <a:t>5/18/14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73A566-17FF-5148-B6E4-DF802E192C9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0BA111-A28F-0B46-972E-713C12BB7CF2}" type="datetimeFigureOut">
              <a:rPr lang="en-US" smtClean="0"/>
              <a:pPr/>
              <a:t>5/18/14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3A566-17FF-5148-B6E4-DF802E192C9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2.jpeg"/><Relationship Id="rId5" Type="http://schemas.openxmlformats.org/officeDocument/2006/relationships/image" Target="../media/image3.jpeg"/><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2.jpeg"/><Relationship Id="rId5" Type="http://schemas.openxmlformats.org/officeDocument/2006/relationships/image" Target="../media/image3.jpeg"/><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4" Type="http://schemas.openxmlformats.org/officeDocument/2006/relationships/image" Target="../media/image2.jpeg"/><Relationship Id="rId5" Type="http://schemas.openxmlformats.org/officeDocument/2006/relationships/slide" Target="slide2.xml"/><Relationship Id="rId6" Type="http://schemas.openxmlformats.org/officeDocument/2006/relationships/image" Target="../media/image3.jpeg"/><Relationship Id="rId7" Type="http://schemas.openxmlformats.org/officeDocument/2006/relationships/slide" Target="slide17.xml"/><Relationship Id="rId8" Type="http://schemas.openxmlformats.org/officeDocument/2006/relationships/image" Target="../media/image4.jpeg"/><Relationship Id="rId9" Type="http://schemas.openxmlformats.org/officeDocument/2006/relationships/image" Target="../media/image5.jpeg"/><Relationship Id="rId10"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4" Type="http://schemas.openxmlformats.org/officeDocument/2006/relationships/image" Target="../media/image2.jpeg"/><Relationship Id="rId5" Type="http://schemas.openxmlformats.org/officeDocument/2006/relationships/slide" Target="slide2.xml"/><Relationship Id="rId6" Type="http://schemas.openxmlformats.org/officeDocument/2006/relationships/image" Target="../media/image3.jpeg"/><Relationship Id="rId7" Type="http://schemas.openxmlformats.org/officeDocument/2006/relationships/slide" Target="slide17.xml"/><Relationship Id="rId8" Type="http://schemas.openxmlformats.org/officeDocument/2006/relationships/image" Target="../media/image4.jpeg"/><Relationship Id="rId9" Type="http://schemas.openxmlformats.org/officeDocument/2006/relationships/image" Target="../media/image5.jpeg"/><Relationship Id="rId10"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17.png"/></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4" Type="http://schemas.openxmlformats.org/officeDocument/2006/relationships/image" Target="../media/image2.jpeg"/><Relationship Id="rId5" Type="http://schemas.openxmlformats.org/officeDocument/2006/relationships/slide" Target="slide2.xml"/><Relationship Id="rId6" Type="http://schemas.openxmlformats.org/officeDocument/2006/relationships/image" Target="../media/image3.jpeg"/><Relationship Id="rId7" Type="http://schemas.openxmlformats.org/officeDocument/2006/relationships/slide" Target="slide17.xml"/><Relationship Id="rId8" Type="http://schemas.openxmlformats.org/officeDocument/2006/relationships/image" Target="../media/image4.jpeg"/><Relationship Id="rId9" Type="http://schemas.openxmlformats.org/officeDocument/2006/relationships/image" Target="../media/image5.jpeg"/><Relationship Id="rId10"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19.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slide" Target="slide2.xml"/><Relationship Id="rId5" Type="http://schemas.openxmlformats.org/officeDocument/2006/relationships/image" Target="../media/image3.jpeg"/><Relationship Id="rId6" Type="http://schemas.openxmlformats.org/officeDocument/2006/relationships/slide" Target="slide17.xml"/><Relationship Id="rId7" Type="http://schemas.openxmlformats.org/officeDocument/2006/relationships/image" Target="../media/image4.jpeg"/><Relationship Id="rId8" Type="http://schemas.openxmlformats.org/officeDocument/2006/relationships/image" Target="../media/image5.jpeg"/><Relationship Id="rId9"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21.jpeg"/></Relationships>
</file>

<file path=ppt/slides/_rels/slide17.xml.rels><?xml version="1.0" encoding="UTF-8" standalone="yes"?>
<Relationships xmlns="http://schemas.openxmlformats.org/package/2006/relationships"><Relationship Id="rId3" Type="http://schemas.openxmlformats.org/officeDocument/2006/relationships/image" Target="../media/image22.jpeg"/><Relationship Id="rId4" Type="http://schemas.openxmlformats.org/officeDocument/2006/relationships/image" Target="../media/image2.jpeg"/><Relationship Id="rId5" Type="http://schemas.openxmlformats.org/officeDocument/2006/relationships/slide" Target="slide2.xml"/><Relationship Id="rId6" Type="http://schemas.openxmlformats.org/officeDocument/2006/relationships/image" Target="../media/image3.jpeg"/><Relationship Id="rId7" Type="http://schemas.openxmlformats.org/officeDocument/2006/relationships/slide" Target="slide17.xml"/><Relationship Id="rId8" Type="http://schemas.openxmlformats.org/officeDocument/2006/relationships/image" Target="../media/image4.jpeg"/><Relationship Id="rId9" Type="http://schemas.openxmlformats.org/officeDocument/2006/relationships/image" Target="../media/image5.jpeg"/><Relationship Id="rId10"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hyperlink" Target="http://www.twitter.com" TargetMode="External"/></Relationships>
</file>

<file path=ppt/slides/_rels/slide18.xml.rels><?xml version="1.0" encoding="UTF-8" standalone="yes"?>
<Relationships xmlns="http://schemas.openxmlformats.org/package/2006/relationships"><Relationship Id="rId11" Type="http://schemas.openxmlformats.org/officeDocument/2006/relationships/image" Target="../media/image4.jpeg"/><Relationship Id="rId12" Type="http://schemas.openxmlformats.org/officeDocument/2006/relationships/image" Target="../media/image5.jpeg"/><Relationship Id="rId13"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hyperlink" Target="http://mashable.com/2014/03/21/twitter-8th-birthday-video/" TargetMode="External"/><Relationship Id="rId3" Type="http://schemas.openxmlformats.org/officeDocument/2006/relationships/hyperlink" Target="http://johncade.com/how-to-properly-use-hashtags-and-five-common-mistakes-to-avoid/" TargetMode="External"/><Relationship Id="rId4" Type="http://schemas.openxmlformats.org/officeDocument/2006/relationships/hyperlink" Target="http://www.edudemic.com/simple-ways-to-use-twitter/" TargetMode="External"/><Relationship Id="rId5" Type="http://schemas.openxmlformats.org/officeDocument/2006/relationships/hyperlink" Target="http://www.smartinsights.com/social-media-marketing/twitter-marketing/how-to-find-the-best-hashtags-to-use-in-twitter/" TargetMode="External"/><Relationship Id="rId6" Type="http://schemas.openxmlformats.org/officeDocument/2006/relationships/hyperlink" Target="http://mashable.com/2012/06/05/twitter-for-beginners/" TargetMode="External"/><Relationship Id="rId7" Type="http://schemas.openxmlformats.org/officeDocument/2006/relationships/image" Target="../media/image2.jpeg"/><Relationship Id="rId8" Type="http://schemas.openxmlformats.org/officeDocument/2006/relationships/slide" Target="slide2.xml"/><Relationship Id="rId9" Type="http://schemas.openxmlformats.org/officeDocument/2006/relationships/image" Target="../media/image3.jpeg"/><Relationship Id="rId10" Type="http://schemas.openxmlformats.org/officeDocument/2006/relationships/slide" Target="slide17.xml"/></Relationships>
</file>

<file path=ppt/slides/_rels/slide2.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image" Target="../media/image3.jpeg"/><Relationship Id="rId5" Type="http://schemas.openxmlformats.org/officeDocument/2006/relationships/slide" Target="slide17.xml"/><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slide" Target="slide2.xml"/><Relationship Id="rId5" Type="http://schemas.openxmlformats.org/officeDocument/2006/relationships/image" Target="../media/image3.jpeg"/><Relationship Id="rId6" Type="http://schemas.openxmlformats.org/officeDocument/2006/relationships/slide" Target="slide17.xml"/><Relationship Id="rId7" Type="http://schemas.openxmlformats.org/officeDocument/2006/relationships/image" Target="../media/image4.jpeg"/><Relationship Id="rId8" Type="http://schemas.openxmlformats.org/officeDocument/2006/relationships/image" Target="../media/image5.jpeg"/><Relationship Id="rId9"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image" Target="../media/image3.jpeg"/><Relationship Id="rId5" Type="http://schemas.openxmlformats.org/officeDocument/2006/relationships/slide" Target="slide17.xml"/><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slide" Target="slide2.xml"/><Relationship Id="rId5" Type="http://schemas.openxmlformats.org/officeDocument/2006/relationships/image" Target="../media/image3.jpeg"/><Relationship Id="rId6" Type="http://schemas.openxmlformats.org/officeDocument/2006/relationships/slide" Target="slide17.xml"/><Relationship Id="rId7" Type="http://schemas.openxmlformats.org/officeDocument/2006/relationships/image" Target="../media/image4.jpeg"/><Relationship Id="rId8" Type="http://schemas.openxmlformats.org/officeDocument/2006/relationships/image" Target="../media/image5.jpeg"/><Relationship Id="rId9"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image" Target="../media/image5.jpeg"/><Relationship Id="rId7"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image" Target="../media/image5.jpeg"/><Relationship Id="rId7"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image" Target="../media/image3.jpeg"/><Relationship Id="rId5" Type="http://schemas.openxmlformats.org/officeDocument/2006/relationships/slide" Target="slide17.xml"/><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image" Target="../media/image3.jpeg"/><Relationship Id="rId5" Type="http://schemas.openxmlformats.org/officeDocument/2006/relationships/slide" Target="slide17.xml"/><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71431"/>
            <a:ext cx="7772400" cy="1470025"/>
          </a:xfrm>
        </p:spPr>
        <p:txBody>
          <a:bodyPr/>
          <a:lstStyle/>
          <a:p>
            <a:r>
              <a:rPr lang="en-US" b="1" dirty="0" smtClean="0">
                <a:latin typeface="Helvetica"/>
                <a:cs typeface="Helvetica"/>
              </a:rPr>
              <a:t>The Bird Is The Word</a:t>
            </a:r>
            <a:endParaRPr lang="en-US" b="1" dirty="0">
              <a:latin typeface="Helvetica"/>
              <a:cs typeface="Helvetica"/>
            </a:endParaRPr>
          </a:p>
        </p:txBody>
      </p:sp>
      <p:sp>
        <p:nvSpPr>
          <p:cNvPr id="3" name="Subtitle 2"/>
          <p:cNvSpPr>
            <a:spLocks noGrp="1"/>
          </p:cNvSpPr>
          <p:nvPr>
            <p:ph type="subTitle" idx="1"/>
          </p:nvPr>
        </p:nvSpPr>
        <p:spPr>
          <a:xfrm>
            <a:off x="1371599" y="5188056"/>
            <a:ext cx="6594449" cy="685076"/>
          </a:xfrm>
        </p:spPr>
        <p:txBody>
          <a:bodyPr>
            <a:normAutofit/>
          </a:bodyPr>
          <a:lstStyle/>
          <a:p>
            <a:r>
              <a:rPr lang="en-US" sz="2400" dirty="0" smtClean="0">
                <a:solidFill>
                  <a:schemeClr val="tx1"/>
                </a:solidFill>
                <a:latin typeface="Helvetica"/>
                <a:cs typeface="Helvetica"/>
              </a:rPr>
              <a:t>The ins and outs of the Twitter world</a:t>
            </a:r>
          </a:p>
          <a:p>
            <a:endParaRPr lang="en-US" sz="2400" dirty="0" smtClean="0">
              <a:solidFill>
                <a:schemeClr val="tx1"/>
              </a:solidFill>
              <a:latin typeface="Helvetica"/>
              <a:cs typeface="Helvetica"/>
            </a:endParaRPr>
          </a:p>
          <a:p>
            <a:endParaRPr lang="en-US" sz="2400" dirty="0" smtClean="0">
              <a:solidFill>
                <a:schemeClr val="tx1"/>
              </a:solidFill>
              <a:latin typeface="Helvetica"/>
              <a:cs typeface="Helvetica"/>
            </a:endParaRPr>
          </a:p>
          <a:p>
            <a:endParaRPr lang="en-US" sz="2400" dirty="0" smtClean="0">
              <a:solidFill>
                <a:schemeClr val="tx1"/>
              </a:solidFill>
              <a:latin typeface="Helvetica"/>
              <a:cs typeface="Helvetica"/>
            </a:endParaRPr>
          </a:p>
        </p:txBody>
      </p:sp>
      <p:pic>
        <p:nvPicPr>
          <p:cNvPr id="4" name="Picture 3" descr="Twitter_logo_blue.png"/>
          <p:cNvPicPr>
            <a:picLocks noChangeAspect="1"/>
          </p:cNvPicPr>
          <p:nvPr/>
        </p:nvPicPr>
        <p:blipFill>
          <a:blip r:embed="rId2"/>
          <a:stretch>
            <a:fillRect/>
          </a:stretch>
        </p:blipFill>
        <p:spPr>
          <a:xfrm>
            <a:off x="2961640" y="1841456"/>
            <a:ext cx="3470275" cy="2822575"/>
          </a:xfrm>
          <a:prstGeom prst="rect">
            <a:avLst/>
          </a:prstGeom>
        </p:spPr>
      </p:pic>
      <p:sp>
        <p:nvSpPr>
          <p:cNvPr id="5" name="TextBox 4"/>
          <p:cNvSpPr txBox="1"/>
          <p:nvPr/>
        </p:nvSpPr>
        <p:spPr>
          <a:xfrm>
            <a:off x="7342423" y="6428868"/>
            <a:ext cx="1523036" cy="276999"/>
          </a:xfrm>
          <a:prstGeom prst="rect">
            <a:avLst/>
          </a:prstGeom>
          <a:noFill/>
        </p:spPr>
        <p:txBody>
          <a:bodyPr wrap="square" rtlCol="0">
            <a:spAutoFit/>
          </a:bodyPr>
          <a:lstStyle/>
          <a:p>
            <a:r>
              <a:rPr lang="en-US" sz="1200" dirty="0" smtClean="0">
                <a:latin typeface="Helvetica"/>
                <a:cs typeface="Helvetica"/>
              </a:rPr>
              <a:t>By: Andrea DeMaio</a:t>
            </a:r>
            <a:endParaRPr lang="en-US" sz="1200" dirty="0">
              <a:latin typeface="Helvetica"/>
              <a:cs typeface="Helvetic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5907"/>
            <a:ext cx="8229600" cy="793203"/>
          </a:xfrm>
        </p:spPr>
        <p:txBody>
          <a:bodyPr>
            <a:noAutofit/>
          </a:bodyPr>
          <a:lstStyle/>
          <a:p>
            <a:r>
              <a:rPr lang="en-US" b="1" dirty="0" smtClean="0">
                <a:latin typeface="Helvetica"/>
                <a:cs typeface="Helvetica"/>
              </a:rPr>
              <a:t>Examples</a:t>
            </a:r>
            <a:endParaRPr lang="en-US" b="1" dirty="0">
              <a:latin typeface="Helvetica"/>
              <a:cs typeface="Helvetica"/>
            </a:endParaRPr>
          </a:p>
        </p:txBody>
      </p:sp>
      <p:sp>
        <p:nvSpPr>
          <p:cNvPr id="3" name="Content Placeholder 2"/>
          <p:cNvSpPr>
            <a:spLocks noGrp="1"/>
          </p:cNvSpPr>
          <p:nvPr>
            <p:ph idx="1"/>
          </p:nvPr>
        </p:nvSpPr>
        <p:spPr>
          <a:xfrm>
            <a:off x="457200" y="735946"/>
            <a:ext cx="8229600" cy="5447938"/>
          </a:xfrm>
        </p:spPr>
        <p:txBody>
          <a:bodyPr>
            <a:normAutofit/>
          </a:bodyPr>
          <a:lstStyle/>
          <a:p>
            <a:pPr marL="514350" indent="-514350">
              <a:buAutoNum type="arabicPeriod"/>
            </a:pPr>
            <a:r>
              <a:rPr lang="en-US" b="1" dirty="0" smtClean="0">
                <a:latin typeface="Helvetica"/>
                <a:cs typeface="Helvetica"/>
              </a:rPr>
              <a:t>Mentioning</a:t>
            </a:r>
          </a:p>
          <a:p>
            <a:pPr marL="914400" lvl="1" indent="-514350">
              <a:buNone/>
            </a:pPr>
            <a:r>
              <a:rPr lang="en-US" sz="2000" dirty="0" smtClean="0">
                <a:latin typeface="Helvetica"/>
                <a:cs typeface="Helvetica"/>
              </a:rPr>
              <a:t>-since @</a:t>
            </a:r>
            <a:r>
              <a:rPr lang="en-US" sz="2000" dirty="0" err="1" smtClean="0">
                <a:latin typeface="Helvetica"/>
                <a:cs typeface="Helvetica"/>
              </a:rPr>
              <a:t>KashiFoods</a:t>
            </a:r>
            <a:r>
              <a:rPr lang="en-US" sz="2000" dirty="0" smtClean="0">
                <a:latin typeface="Helvetica"/>
                <a:cs typeface="Helvetica"/>
              </a:rPr>
              <a:t> was mentioned in this tweet, they will get a notification about this.</a:t>
            </a:r>
          </a:p>
          <a:p>
            <a:pPr marL="514350" indent="-514350">
              <a:buAutoNum type="arabicPeriod"/>
            </a:pPr>
            <a:endParaRPr lang="en-US" sz="2800" dirty="0" smtClean="0"/>
          </a:p>
          <a:p>
            <a:pPr marL="514350" indent="-514350">
              <a:buAutoNum type="arabicPeriod"/>
            </a:pPr>
            <a:endParaRPr lang="en-US" sz="2800" dirty="0" smtClean="0"/>
          </a:p>
          <a:p>
            <a:pPr marL="914400" lvl="1" indent="-514350">
              <a:buNone/>
            </a:pPr>
            <a:endParaRPr lang="en-US" dirty="0" smtClean="0"/>
          </a:p>
          <a:p>
            <a:pPr marL="914400" lvl="1" indent="-514350">
              <a:buNone/>
            </a:pPr>
            <a:endParaRPr lang="en-US" sz="1400" dirty="0" smtClean="0"/>
          </a:p>
          <a:p>
            <a:pPr marL="514350" indent="-514350">
              <a:buAutoNum type="arabicPeriod"/>
            </a:pPr>
            <a:r>
              <a:rPr lang="en-US" b="1" dirty="0" smtClean="0">
                <a:latin typeface="Helvetica"/>
                <a:cs typeface="Helvetica"/>
              </a:rPr>
              <a:t>Direct Messaging</a:t>
            </a:r>
          </a:p>
          <a:p>
            <a:pPr marL="914400" lvl="1" indent="-514350">
              <a:buNone/>
            </a:pPr>
            <a:r>
              <a:rPr lang="en-US" sz="1800" dirty="0" smtClean="0">
                <a:latin typeface="Helvetica"/>
                <a:cs typeface="Helvetica"/>
              </a:rPr>
              <a:t>-an organization’s account (@</a:t>
            </a:r>
            <a:r>
              <a:rPr lang="en-US" sz="1800" dirty="0" err="1" smtClean="0">
                <a:latin typeface="Helvetica"/>
                <a:cs typeface="Helvetica"/>
              </a:rPr>
              <a:t>InvisibleChildren</a:t>
            </a:r>
            <a:r>
              <a:rPr lang="en-US" sz="1800" dirty="0" smtClean="0">
                <a:latin typeface="Helvetica"/>
                <a:cs typeface="Helvetica"/>
              </a:rPr>
              <a:t>) sent me a direct message. This means that only myself and their account can see this content.</a:t>
            </a:r>
          </a:p>
          <a:p>
            <a:pPr marL="514350" indent="-514350">
              <a:buNone/>
            </a:pPr>
            <a:endParaRPr lang="en-US" sz="2162" dirty="0" smtClean="0"/>
          </a:p>
          <a:p>
            <a:pPr marL="514350" indent="-514350">
              <a:buNone/>
            </a:pPr>
            <a:endParaRPr lang="en-US" sz="2162" dirty="0" smtClean="0"/>
          </a:p>
          <a:p>
            <a:pPr marL="514350" indent="-514350">
              <a:buNone/>
            </a:pPr>
            <a:endParaRPr lang="en-US" sz="2162" dirty="0" smtClean="0"/>
          </a:p>
          <a:p>
            <a:pPr marL="514350" indent="-514350">
              <a:buAutoNum type="arabicPeriod"/>
            </a:pPr>
            <a:endParaRPr lang="en-US" sz="2162" dirty="0" smtClean="0"/>
          </a:p>
          <a:p>
            <a:pPr marL="514350" indent="-514350">
              <a:buAutoNum type="arabicPeriod"/>
            </a:pPr>
            <a:endParaRPr lang="en-US" sz="2162" dirty="0" smtClean="0"/>
          </a:p>
          <a:p>
            <a:pPr marL="514350" indent="-514350">
              <a:buAutoNum type="arabicPeriod"/>
            </a:pPr>
            <a:endParaRPr lang="en-US" sz="2162" dirty="0" smtClean="0"/>
          </a:p>
          <a:p>
            <a:pPr marL="514350" indent="-514350">
              <a:buAutoNum type="arabicPeriod"/>
            </a:pPr>
            <a:endParaRPr lang="en-US" dirty="0" smtClean="0"/>
          </a:p>
          <a:p>
            <a:pPr marL="514350" indent="-514350">
              <a:buAutoNum type="arabicPeriod"/>
            </a:pPr>
            <a:endParaRPr lang="en-US" dirty="0" smtClean="0"/>
          </a:p>
        </p:txBody>
      </p:sp>
      <p:pic>
        <p:nvPicPr>
          <p:cNvPr id="5" name="Picture 4" descr="Screen Shot 2014-05-19 at 12.32.57 PM.png"/>
          <p:cNvPicPr>
            <a:picLocks noChangeAspect="1"/>
          </p:cNvPicPr>
          <p:nvPr/>
        </p:nvPicPr>
        <p:blipFill>
          <a:blip r:embed="rId2"/>
          <a:stretch>
            <a:fillRect/>
          </a:stretch>
        </p:blipFill>
        <p:spPr>
          <a:xfrm>
            <a:off x="1168518" y="2107570"/>
            <a:ext cx="6927405" cy="1377533"/>
          </a:xfrm>
          <a:prstGeom prst="rect">
            <a:avLst/>
          </a:prstGeom>
          <a:ln w="12700" cmpd="sng">
            <a:solidFill>
              <a:schemeClr val="tx1"/>
            </a:solidFill>
          </a:ln>
          <a:effectLst/>
        </p:spPr>
      </p:pic>
      <p:pic>
        <p:nvPicPr>
          <p:cNvPr id="6" name="Picture 5" descr="Screen Shot 2014-05-19 at 12.39.35 PM.png"/>
          <p:cNvPicPr>
            <a:picLocks noChangeAspect="1"/>
          </p:cNvPicPr>
          <p:nvPr/>
        </p:nvPicPr>
        <p:blipFill>
          <a:blip r:embed="rId3"/>
          <a:stretch>
            <a:fillRect/>
          </a:stretch>
        </p:blipFill>
        <p:spPr>
          <a:xfrm>
            <a:off x="2447749" y="5048658"/>
            <a:ext cx="4233905" cy="1250666"/>
          </a:xfrm>
          <a:prstGeom prst="rect">
            <a:avLst/>
          </a:prstGeom>
          <a:ln w="12700" cmpd="sng">
            <a:solidFill>
              <a:schemeClr val="tx1"/>
            </a:solidFill>
          </a:ln>
          <a:effectLst/>
        </p:spPr>
      </p:pic>
      <p:pic>
        <p:nvPicPr>
          <p:cNvPr id="7" name="Picture 6" descr="home.jpg">
            <a:hlinkClick r:id="" action="ppaction://hlinkshowjump?jump=firstslide"/>
          </p:cNvPr>
          <p:cNvPicPr>
            <a:picLocks noChangeAspect="1"/>
          </p:cNvPicPr>
          <p:nvPr/>
        </p:nvPicPr>
        <p:blipFill>
          <a:blip r:embed="rId4"/>
          <a:stretch>
            <a:fillRect/>
          </a:stretch>
        </p:blipFill>
        <p:spPr>
          <a:xfrm>
            <a:off x="381118" y="6429194"/>
            <a:ext cx="787400" cy="254000"/>
          </a:xfrm>
          <a:prstGeom prst="rect">
            <a:avLst/>
          </a:prstGeom>
        </p:spPr>
      </p:pic>
      <p:pic>
        <p:nvPicPr>
          <p:cNvPr id="8" name="Picture 7" descr="menu.jpg"/>
          <p:cNvPicPr>
            <a:picLocks noChangeAspect="1"/>
          </p:cNvPicPr>
          <p:nvPr/>
        </p:nvPicPr>
        <p:blipFill>
          <a:blip r:embed="rId5"/>
          <a:stretch>
            <a:fillRect/>
          </a:stretch>
        </p:blipFill>
        <p:spPr>
          <a:xfrm>
            <a:off x="1537379" y="6426324"/>
            <a:ext cx="787400" cy="254000"/>
          </a:xfrm>
          <a:prstGeom prst="rect">
            <a:avLst/>
          </a:prstGeom>
        </p:spPr>
      </p:pic>
      <p:pic>
        <p:nvPicPr>
          <p:cNvPr id="9" name="Picture 8" descr="done.jpg"/>
          <p:cNvPicPr>
            <a:picLocks noChangeAspect="1"/>
          </p:cNvPicPr>
          <p:nvPr/>
        </p:nvPicPr>
        <p:blipFill>
          <a:blip r:embed="rId6"/>
          <a:stretch>
            <a:fillRect/>
          </a:stretch>
        </p:blipFill>
        <p:spPr>
          <a:xfrm>
            <a:off x="2778467" y="6429194"/>
            <a:ext cx="787400" cy="254000"/>
          </a:xfrm>
          <a:prstGeom prst="rect">
            <a:avLst/>
          </a:prstGeom>
        </p:spPr>
      </p:pic>
      <p:pic>
        <p:nvPicPr>
          <p:cNvPr id="10" name="Picture 9" descr="back.jpg"/>
          <p:cNvPicPr>
            <a:picLocks noChangeAspect="1"/>
          </p:cNvPicPr>
          <p:nvPr/>
        </p:nvPicPr>
        <p:blipFill>
          <a:blip r:embed="rId7"/>
          <a:stretch>
            <a:fillRect/>
          </a:stretch>
        </p:blipFill>
        <p:spPr>
          <a:xfrm>
            <a:off x="6869257" y="6397464"/>
            <a:ext cx="787400" cy="254000"/>
          </a:xfrm>
          <a:prstGeom prst="rect">
            <a:avLst/>
          </a:prstGeom>
        </p:spPr>
      </p:pic>
      <p:pic>
        <p:nvPicPr>
          <p:cNvPr id="11" name="Picture 10" descr="next.jpg"/>
          <p:cNvPicPr>
            <a:picLocks noChangeAspect="1"/>
          </p:cNvPicPr>
          <p:nvPr/>
        </p:nvPicPr>
        <p:blipFill>
          <a:blip r:embed="rId8"/>
          <a:stretch>
            <a:fillRect/>
          </a:stretch>
        </p:blipFill>
        <p:spPr>
          <a:xfrm>
            <a:off x="7913831" y="6400334"/>
            <a:ext cx="787400" cy="2540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793666"/>
            <a:ext cx="8229600" cy="5332497"/>
          </a:xfrm>
        </p:spPr>
        <p:txBody>
          <a:bodyPr/>
          <a:lstStyle/>
          <a:p>
            <a:pPr>
              <a:buNone/>
            </a:pPr>
            <a:r>
              <a:rPr lang="en-US" b="1" dirty="0" smtClean="0">
                <a:latin typeface="Helvetica"/>
                <a:cs typeface="Helvetica"/>
              </a:rPr>
              <a:t>3. Retweeting</a:t>
            </a:r>
          </a:p>
          <a:p>
            <a:pPr>
              <a:buNone/>
            </a:pPr>
            <a:r>
              <a:rPr lang="en-US" sz="2000" dirty="0" smtClean="0">
                <a:latin typeface="Helvetica"/>
                <a:cs typeface="Helvetica"/>
              </a:rPr>
              <a:t>	-University of Delaware’s Twitter account originally tweeted this, but since I </a:t>
            </a:r>
            <a:r>
              <a:rPr lang="en-US" sz="2000" dirty="0" err="1" smtClean="0">
                <a:latin typeface="Helvetica"/>
                <a:cs typeface="Helvetica"/>
              </a:rPr>
              <a:t>retweeted</a:t>
            </a:r>
            <a:r>
              <a:rPr lang="en-US" sz="2000" dirty="0" smtClean="0">
                <a:latin typeface="Helvetica"/>
                <a:cs typeface="Helvetica"/>
              </a:rPr>
              <a:t> it, it will now appear on my timeline.</a:t>
            </a:r>
          </a:p>
          <a:p>
            <a:pPr>
              <a:buNone/>
            </a:pPr>
            <a:endParaRPr lang="en-US" dirty="0" smtClean="0"/>
          </a:p>
          <a:p>
            <a:pPr>
              <a:buNone/>
            </a:pPr>
            <a:endParaRPr lang="en-US" dirty="0" smtClean="0"/>
          </a:p>
          <a:p>
            <a:pPr>
              <a:buNone/>
            </a:pPr>
            <a:endParaRPr lang="en-US" dirty="0" smtClean="0"/>
          </a:p>
          <a:p>
            <a:pPr>
              <a:buNone/>
            </a:pPr>
            <a:r>
              <a:rPr lang="en-US" b="1" dirty="0" smtClean="0">
                <a:latin typeface="Helvetica"/>
                <a:cs typeface="Helvetica"/>
              </a:rPr>
              <a:t>4. Favoriting</a:t>
            </a:r>
          </a:p>
          <a:p>
            <a:pPr>
              <a:buNone/>
            </a:pPr>
            <a:r>
              <a:rPr lang="en-US" sz="2000" dirty="0" smtClean="0">
                <a:latin typeface="Helvetica"/>
                <a:cs typeface="Helvetica"/>
              </a:rPr>
              <a:t>	-This is the same idea as “liking” a status on Facebook.</a:t>
            </a:r>
          </a:p>
          <a:p>
            <a:pPr>
              <a:buNone/>
            </a:pPr>
            <a:endParaRPr lang="en-US" sz="2000" dirty="0" smtClean="0"/>
          </a:p>
          <a:p>
            <a:pPr>
              <a:buNone/>
            </a:pPr>
            <a:endParaRPr lang="en-US" sz="2000" dirty="0" smtClean="0"/>
          </a:p>
          <a:p>
            <a:pPr>
              <a:buNone/>
            </a:pPr>
            <a:endParaRPr lang="en-US" dirty="0"/>
          </a:p>
        </p:txBody>
      </p:sp>
      <p:pic>
        <p:nvPicPr>
          <p:cNvPr id="4" name="Picture 3" descr="Screen Shot 2014-05-19 at 12.26.29 PM.png"/>
          <p:cNvPicPr>
            <a:picLocks noChangeAspect="1"/>
          </p:cNvPicPr>
          <p:nvPr/>
        </p:nvPicPr>
        <p:blipFill>
          <a:blip r:embed="rId2"/>
          <a:stretch>
            <a:fillRect/>
          </a:stretch>
        </p:blipFill>
        <p:spPr>
          <a:xfrm>
            <a:off x="1513139" y="2202148"/>
            <a:ext cx="6413500" cy="1511300"/>
          </a:xfrm>
          <a:prstGeom prst="rect">
            <a:avLst/>
          </a:prstGeom>
          <a:ln w="12700" cmpd="sng">
            <a:solidFill>
              <a:schemeClr val="tx1"/>
            </a:solidFill>
          </a:ln>
          <a:effectLst/>
        </p:spPr>
      </p:pic>
      <p:pic>
        <p:nvPicPr>
          <p:cNvPr id="5" name="Picture 4" descr="Screen Shot 2014-05-19 at 12.57.01 PM.png"/>
          <p:cNvPicPr>
            <a:picLocks noChangeAspect="1"/>
          </p:cNvPicPr>
          <p:nvPr/>
        </p:nvPicPr>
        <p:blipFill>
          <a:blip r:embed="rId3"/>
          <a:stretch>
            <a:fillRect/>
          </a:stretch>
        </p:blipFill>
        <p:spPr>
          <a:xfrm>
            <a:off x="878685" y="4940525"/>
            <a:ext cx="7480301" cy="1231900"/>
          </a:xfrm>
          <a:prstGeom prst="rect">
            <a:avLst/>
          </a:prstGeom>
          <a:ln w="12700" cmpd="sng">
            <a:solidFill>
              <a:schemeClr val="tx1"/>
            </a:solidFill>
          </a:ln>
          <a:effectLst/>
        </p:spPr>
      </p:pic>
      <p:pic>
        <p:nvPicPr>
          <p:cNvPr id="6" name="Picture 5" descr="home.jpg">
            <a:hlinkClick r:id="" action="ppaction://hlinkshowjump?jump=firstslide"/>
          </p:cNvPr>
          <p:cNvPicPr>
            <a:picLocks noChangeAspect="1"/>
          </p:cNvPicPr>
          <p:nvPr/>
        </p:nvPicPr>
        <p:blipFill>
          <a:blip r:embed="rId4"/>
          <a:stretch>
            <a:fillRect/>
          </a:stretch>
        </p:blipFill>
        <p:spPr>
          <a:xfrm>
            <a:off x="457200" y="6412799"/>
            <a:ext cx="787400" cy="254000"/>
          </a:xfrm>
          <a:prstGeom prst="rect">
            <a:avLst/>
          </a:prstGeom>
        </p:spPr>
      </p:pic>
      <p:pic>
        <p:nvPicPr>
          <p:cNvPr id="7" name="Picture 6" descr="menu.jpg"/>
          <p:cNvPicPr>
            <a:picLocks noChangeAspect="1"/>
          </p:cNvPicPr>
          <p:nvPr/>
        </p:nvPicPr>
        <p:blipFill>
          <a:blip r:embed="rId5"/>
          <a:stretch>
            <a:fillRect/>
          </a:stretch>
        </p:blipFill>
        <p:spPr>
          <a:xfrm>
            <a:off x="1782712" y="6412799"/>
            <a:ext cx="787400" cy="254000"/>
          </a:xfrm>
          <a:prstGeom prst="rect">
            <a:avLst/>
          </a:prstGeom>
        </p:spPr>
      </p:pic>
      <p:pic>
        <p:nvPicPr>
          <p:cNvPr id="8" name="Picture 7" descr="done.jpg"/>
          <p:cNvPicPr>
            <a:picLocks noChangeAspect="1"/>
          </p:cNvPicPr>
          <p:nvPr/>
        </p:nvPicPr>
        <p:blipFill>
          <a:blip r:embed="rId6"/>
          <a:stretch>
            <a:fillRect/>
          </a:stretch>
        </p:blipFill>
        <p:spPr>
          <a:xfrm>
            <a:off x="3124819" y="6412799"/>
            <a:ext cx="787400" cy="254000"/>
          </a:xfrm>
          <a:prstGeom prst="rect">
            <a:avLst/>
          </a:prstGeom>
        </p:spPr>
      </p:pic>
      <p:pic>
        <p:nvPicPr>
          <p:cNvPr id="9" name="Picture 8" descr="back.jpg"/>
          <p:cNvPicPr>
            <a:picLocks noChangeAspect="1"/>
          </p:cNvPicPr>
          <p:nvPr/>
        </p:nvPicPr>
        <p:blipFill>
          <a:blip r:embed="rId7"/>
          <a:stretch>
            <a:fillRect/>
          </a:stretch>
        </p:blipFill>
        <p:spPr>
          <a:xfrm>
            <a:off x="6949100" y="6412799"/>
            <a:ext cx="787400" cy="254000"/>
          </a:xfrm>
          <a:prstGeom prst="rect">
            <a:avLst/>
          </a:prstGeom>
        </p:spPr>
      </p:pic>
      <p:pic>
        <p:nvPicPr>
          <p:cNvPr id="10" name="Picture 9" descr="next.jpg"/>
          <p:cNvPicPr>
            <a:picLocks noChangeAspect="1"/>
          </p:cNvPicPr>
          <p:nvPr/>
        </p:nvPicPr>
        <p:blipFill>
          <a:blip r:embed="rId8"/>
          <a:stretch>
            <a:fillRect/>
          </a:stretch>
        </p:blipFill>
        <p:spPr>
          <a:xfrm>
            <a:off x="7965286" y="6412799"/>
            <a:ext cx="787400" cy="2540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71631" y="230886"/>
            <a:ext cx="8229600" cy="909109"/>
          </a:xfrm>
        </p:spPr>
        <p:txBody>
          <a:bodyPr/>
          <a:lstStyle/>
          <a:p>
            <a:r>
              <a:rPr lang="en-US" b="1" dirty="0" smtClean="0">
                <a:latin typeface="Helvetica"/>
                <a:cs typeface="Helvetica"/>
              </a:rPr>
              <a:t>What is a hashtag?</a:t>
            </a:r>
            <a:endParaRPr lang="en-US" b="1" dirty="0">
              <a:latin typeface="Helvetica"/>
              <a:cs typeface="Helvetica"/>
            </a:endParaRPr>
          </a:p>
        </p:txBody>
      </p:sp>
      <p:sp>
        <p:nvSpPr>
          <p:cNvPr id="3" name="Content Placeholder 2"/>
          <p:cNvSpPr>
            <a:spLocks noGrp="1"/>
          </p:cNvSpPr>
          <p:nvPr>
            <p:ph idx="1"/>
          </p:nvPr>
        </p:nvSpPr>
        <p:spPr>
          <a:xfrm>
            <a:off x="457200" y="1399739"/>
            <a:ext cx="8229600" cy="4726425"/>
          </a:xfrm>
        </p:spPr>
        <p:txBody>
          <a:bodyPr>
            <a:normAutofit/>
          </a:bodyPr>
          <a:lstStyle/>
          <a:p>
            <a:r>
              <a:rPr lang="en-US" sz="2800" dirty="0" smtClean="0">
                <a:latin typeface="Helvetica"/>
                <a:cs typeface="Helvetica"/>
              </a:rPr>
              <a:t>Hashtags are ways to group or label tweets</a:t>
            </a:r>
          </a:p>
          <a:p>
            <a:pPr>
              <a:buNone/>
            </a:pPr>
            <a:r>
              <a:rPr lang="en-US" sz="2400" dirty="0" smtClean="0"/>
              <a:t>			</a:t>
            </a:r>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1000" dirty="0" smtClean="0"/>
          </a:p>
          <a:p>
            <a:endParaRPr lang="en-US" sz="2000" dirty="0" smtClean="0">
              <a:latin typeface="Helvetica"/>
              <a:cs typeface="Helvetica"/>
            </a:endParaRPr>
          </a:p>
        </p:txBody>
      </p:sp>
      <p:sp>
        <p:nvSpPr>
          <p:cNvPr id="8" name="Rectangle 7"/>
          <p:cNvSpPr/>
          <p:nvPr/>
        </p:nvSpPr>
        <p:spPr>
          <a:xfrm>
            <a:off x="457200" y="2424273"/>
            <a:ext cx="8229600" cy="306862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buNone/>
            </a:pPr>
            <a:r>
              <a:rPr lang="en-US" sz="3200" b="1" dirty="0" smtClean="0">
                <a:solidFill>
                  <a:srgbClr val="000000"/>
                </a:solidFill>
                <a:latin typeface="Helvetica"/>
                <a:cs typeface="Helvetica"/>
              </a:rPr>
              <a:t>How </a:t>
            </a:r>
            <a:r>
              <a:rPr lang="en-US" sz="3200" b="1" dirty="0" smtClean="0">
                <a:solidFill>
                  <a:srgbClr val="000000"/>
                </a:solidFill>
                <a:latin typeface="Helvetica"/>
                <a:cs typeface="Helvetica"/>
              </a:rPr>
              <a:t>to </a:t>
            </a:r>
            <a:r>
              <a:rPr lang="en-US" sz="3200" b="1" dirty="0" smtClean="0">
                <a:solidFill>
                  <a:srgbClr val="000000"/>
                </a:solidFill>
                <a:latin typeface="Helvetica"/>
                <a:cs typeface="Helvetica"/>
              </a:rPr>
              <a:t>hashtag</a:t>
            </a:r>
          </a:p>
          <a:p>
            <a:pPr marL="914400" lvl="1" indent="-457200"/>
            <a:r>
              <a:rPr lang="en-US" sz="2400" dirty="0" smtClean="0">
                <a:solidFill>
                  <a:srgbClr val="000000"/>
                </a:solidFill>
                <a:latin typeface="Helvetica"/>
                <a:cs typeface="Helvetica"/>
              </a:rPr>
              <a:t>1. In </a:t>
            </a:r>
            <a:r>
              <a:rPr lang="en-US" sz="2400" dirty="0" smtClean="0">
                <a:solidFill>
                  <a:srgbClr val="000000"/>
                </a:solidFill>
                <a:latin typeface="Helvetica"/>
                <a:cs typeface="Helvetica"/>
              </a:rPr>
              <a:t>order to hashtag</a:t>
            </a:r>
            <a:r>
              <a:rPr lang="en-US" sz="2400" dirty="0" smtClean="0">
                <a:solidFill>
                  <a:srgbClr val="000000"/>
                </a:solidFill>
                <a:latin typeface="Helvetica"/>
                <a:cs typeface="Helvetica"/>
              </a:rPr>
              <a:t>,</a:t>
            </a:r>
            <a:r>
              <a:rPr lang="en-US" sz="2400" dirty="0" smtClean="0">
                <a:solidFill>
                  <a:srgbClr val="000000"/>
                </a:solidFill>
                <a:latin typeface="Helvetica"/>
                <a:cs typeface="Helvetica"/>
              </a:rPr>
              <a:t> </a:t>
            </a:r>
            <a:r>
              <a:rPr lang="en-US" sz="2400" dirty="0" smtClean="0">
                <a:solidFill>
                  <a:srgbClr val="000000"/>
                </a:solidFill>
                <a:latin typeface="Helvetica"/>
                <a:cs typeface="Helvetica"/>
              </a:rPr>
              <a:t>type any </a:t>
            </a:r>
            <a:r>
              <a:rPr lang="en-US" sz="2400" dirty="0" smtClean="0">
                <a:solidFill>
                  <a:srgbClr val="000000"/>
                </a:solidFill>
                <a:latin typeface="Helvetica"/>
                <a:cs typeface="Helvetica"/>
              </a:rPr>
              <a:t>word or </a:t>
            </a:r>
            <a:r>
              <a:rPr lang="en-US" sz="2400" dirty="0" smtClean="0">
                <a:solidFill>
                  <a:srgbClr val="000000"/>
                </a:solidFill>
                <a:latin typeface="Helvetica"/>
                <a:cs typeface="Helvetica"/>
              </a:rPr>
              <a:t>phrase</a:t>
            </a:r>
            <a:r>
              <a:rPr lang="en-US" sz="2400" dirty="0" smtClean="0">
                <a:solidFill>
                  <a:srgbClr val="000000"/>
                </a:solidFill>
                <a:latin typeface="Helvetica"/>
                <a:cs typeface="Helvetica"/>
              </a:rPr>
              <a:t> </a:t>
            </a:r>
            <a:r>
              <a:rPr lang="en-US" sz="2400" dirty="0" smtClean="0">
                <a:solidFill>
                  <a:srgbClr val="000000"/>
                </a:solidFill>
                <a:latin typeface="Helvetica"/>
                <a:cs typeface="Helvetica"/>
              </a:rPr>
              <a:t>you </a:t>
            </a:r>
            <a:r>
              <a:rPr lang="en-US" sz="2400" dirty="0" smtClean="0">
                <a:solidFill>
                  <a:srgbClr val="000000"/>
                </a:solidFill>
                <a:latin typeface="Helvetica"/>
                <a:cs typeface="Helvetica"/>
              </a:rPr>
              <a:t>want after the ‘#’ symbol</a:t>
            </a:r>
            <a:endParaRPr lang="en-US" sz="2400" dirty="0" smtClean="0">
              <a:solidFill>
                <a:srgbClr val="000000"/>
              </a:solidFill>
              <a:latin typeface="Helvetica"/>
              <a:cs typeface="Helvetica"/>
            </a:endParaRPr>
          </a:p>
          <a:p>
            <a:pPr marL="457200" indent="-457200"/>
            <a:r>
              <a:rPr lang="en-US" sz="2400" dirty="0" smtClean="0">
                <a:solidFill>
                  <a:srgbClr val="000000"/>
                </a:solidFill>
                <a:latin typeface="Helvetica"/>
                <a:cs typeface="Helvetica"/>
              </a:rPr>
              <a:t>	</a:t>
            </a:r>
            <a:r>
              <a:rPr lang="en-US" sz="2400" dirty="0" smtClean="0">
                <a:solidFill>
                  <a:srgbClr val="000000"/>
                </a:solidFill>
                <a:latin typeface="Helvetica"/>
                <a:cs typeface="Helvetica"/>
              </a:rPr>
              <a:t>2</a:t>
            </a:r>
            <a:r>
              <a:rPr lang="en-US" sz="2400" dirty="0" smtClean="0">
                <a:solidFill>
                  <a:srgbClr val="000000"/>
                </a:solidFill>
                <a:latin typeface="Helvetica"/>
                <a:cs typeface="Helvetica"/>
              </a:rPr>
              <a:t>. Doing </a:t>
            </a:r>
            <a:r>
              <a:rPr lang="en-US" sz="2400" dirty="0" smtClean="0">
                <a:solidFill>
                  <a:srgbClr val="000000"/>
                </a:solidFill>
                <a:latin typeface="Helvetica"/>
                <a:cs typeface="Helvetica"/>
              </a:rPr>
              <a:t>this turns </a:t>
            </a:r>
            <a:r>
              <a:rPr lang="en-US" sz="2400" dirty="0" smtClean="0">
                <a:solidFill>
                  <a:srgbClr val="000000"/>
                </a:solidFill>
                <a:latin typeface="Helvetica"/>
                <a:cs typeface="Helvetica"/>
              </a:rPr>
              <a:t>the hashtag blue, which means </a:t>
            </a:r>
            <a:r>
              <a:rPr lang="en-US" sz="2400" dirty="0" smtClean="0">
                <a:solidFill>
                  <a:srgbClr val="000000"/>
                </a:solidFill>
                <a:latin typeface="Helvetica"/>
                <a:cs typeface="Helvetica"/>
              </a:rPr>
              <a:t>it</a:t>
            </a:r>
            <a:r>
              <a:rPr lang="en-US" sz="2400" dirty="0" smtClean="0">
                <a:solidFill>
                  <a:srgbClr val="000000"/>
                </a:solidFill>
                <a:latin typeface="Helvetica"/>
                <a:cs typeface="Helvetica"/>
              </a:rPr>
              <a:t> </a:t>
            </a:r>
            <a:r>
              <a:rPr lang="en-US" sz="2400" dirty="0" smtClean="0">
                <a:solidFill>
                  <a:srgbClr val="000000"/>
                </a:solidFill>
                <a:latin typeface="Helvetica"/>
                <a:cs typeface="Helvetica"/>
              </a:rPr>
              <a:t>can      	be </a:t>
            </a:r>
            <a:r>
              <a:rPr lang="en-US" sz="2400" dirty="0" smtClean="0">
                <a:solidFill>
                  <a:srgbClr val="000000"/>
                </a:solidFill>
                <a:latin typeface="Helvetica"/>
                <a:cs typeface="Helvetica"/>
              </a:rPr>
              <a:t>clicked </a:t>
            </a:r>
            <a:r>
              <a:rPr lang="en-US" sz="2400" dirty="0" smtClean="0">
                <a:solidFill>
                  <a:srgbClr val="000000"/>
                </a:solidFill>
                <a:latin typeface="Helvetica"/>
                <a:cs typeface="Helvetica"/>
              </a:rPr>
              <a:t>on</a:t>
            </a:r>
          </a:p>
          <a:p>
            <a:pPr marL="457200" indent="-457200"/>
            <a:r>
              <a:rPr lang="en-US" sz="2400" dirty="0" smtClean="0">
                <a:solidFill>
                  <a:srgbClr val="000000"/>
                </a:solidFill>
                <a:latin typeface="Helvetica"/>
                <a:cs typeface="Helvetica"/>
              </a:rPr>
              <a:t>	3</a:t>
            </a:r>
            <a:r>
              <a:rPr lang="en-US" sz="2400" dirty="0" smtClean="0">
                <a:solidFill>
                  <a:srgbClr val="000000"/>
                </a:solidFill>
                <a:latin typeface="Helvetica"/>
                <a:cs typeface="Helvetica"/>
              </a:rPr>
              <a:t>. When clicked on, you can see a news stream of all 		</a:t>
            </a:r>
            <a:r>
              <a:rPr lang="en-US" sz="2400" dirty="0" smtClean="0">
                <a:solidFill>
                  <a:srgbClr val="000000"/>
                </a:solidFill>
                <a:latin typeface="Helvetica"/>
                <a:cs typeface="Helvetica"/>
              </a:rPr>
              <a:t>	other </a:t>
            </a:r>
            <a:r>
              <a:rPr lang="en-US" sz="2400" dirty="0" smtClean="0">
                <a:solidFill>
                  <a:srgbClr val="000000"/>
                </a:solidFill>
                <a:latin typeface="Helvetica"/>
                <a:cs typeface="Helvetica"/>
              </a:rPr>
              <a:t>tweets that used this hashtag as well</a:t>
            </a:r>
            <a:endParaRPr lang="en-US" dirty="0">
              <a:solidFill>
                <a:srgbClr val="000000"/>
              </a:solidFill>
              <a:latin typeface="Helvetica"/>
              <a:cs typeface="Helvetica"/>
            </a:endParaRPr>
          </a:p>
        </p:txBody>
      </p:sp>
      <p:sp>
        <p:nvSpPr>
          <p:cNvPr id="9" name="TextBox 8"/>
          <p:cNvSpPr txBox="1"/>
          <p:nvPr/>
        </p:nvSpPr>
        <p:spPr>
          <a:xfrm>
            <a:off x="717492" y="3126346"/>
            <a:ext cx="7576406" cy="523220"/>
          </a:xfrm>
          <a:prstGeom prst="rect">
            <a:avLst/>
          </a:prstGeom>
          <a:noFill/>
        </p:spPr>
        <p:txBody>
          <a:bodyPr wrap="square" rtlCol="0">
            <a:spAutoFit/>
          </a:bodyPr>
          <a:lstStyle/>
          <a:p>
            <a:pPr>
              <a:buNone/>
            </a:pPr>
            <a:r>
              <a:rPr lang="en-US" sz="2800" dirty="0" smtClean="0"/>
              <a:t> </a:t>
            </a:r>
            <a:endParaRPr lang="en-US" dirty="0"/>
          </a:p>
        </p:txBody>
      </p:sp>
      <p:pic>
        <p:nvPicPr>
          <p:cNvPr id="10" name="Picture 9" descr="home.jpg">
            <a:hlinkClick r:id="" action="ppaction://hlinkshowjump?jump=firstslide"/>
          </p:cNvPr>
          <p:cNvPicPr>
            <a:picLocks noChangeAspect="1"/>
          </p:cNvPicPr>
          <p:nvPr/>
        </p:nvPicPr>
        <p:blipFill>
          <a:blip r:embed="rId2"/>
          <a:stretch>
            <a:fillRect/>
          </a:stretch>
        </p:blipFill>
        <p:spPr>
          <a:xfrm>
            <a:off x="471631" y="6256034"/>
            <a:ext cx="787400" cy="254000"/>
          </a:xfrm>
          <a:prstGeom prst="rect">
            <a:avLst/>
          </a:prstGeom>
        </p:spPr>
      </p:pic>
      <p:pic>
        <p:nvPicPr>
          <p:cNvPr id="11" name="Picture 10" descr="menu.jpg"/>
          <p:cNvPicPr>
            <a:picLocks noChangeAspect="1"/>
          </p:cNvPicPr>
          <p:nvPr/>
        </p:nvPicPr>
        <p:blipFill>
          <a:blip r:embed="rId3"/>
          <a:stretch>
            <a:fillRect/>
          </a:stretch>
        </p:blipFill>
        <p:spPr>
          <a:xfrm>
            <a:off x="1638400" y="6256034"/>
            <a:ext cx="787400" cy="254000"/>
          </a:xfrm>
          <a:prstGeom prst="rect">
            <a:avLst/>
          </a:prstGeom>
        </p:spPr>
      </p:pic>
      <p:pic>
        <p:nvPicPr>
          <p:cNvPr id="12" name="Picture 11" descr="done.jpg"/>
          <p:cNvPicPr>
            <a:picLocks noChangeAspect="1"/>
          </p:cNvPicPr>
          <p:nvPr/>
        </p:nvPicPr>
        <p:blipFill>
          <a:blip r:embed="rId4"/>
          <a:stretch>
            <a:fillRect/>
          </a:stretch>
        </p:blipFill>
        <p:spPr>
          <a:xfrm>
            <a:off x="2865061" y="6256034"/>
            <a:ext cx="787400" cy="254000"/>
          </a:xfrm>
          <a:prstGeom prst="rect">
            <a:avLst/>
          </a:prstGeom>
        </p:spPr>
      </p:pic>
      <p:pic>
        <p:nvPicPr>
          <p:cNvPr id="13" name="Picture 12" descr="back.jpg"/>
          <p:cNvPicPr>
            <a:picLocks noChangeAspect="1"/>
          </p:cNvPicPr>
          <p:nvPr/>
        </p:nvPicPr>
        <p:blipFill>
          <a:blip r:embed="rId5"/>
          <a:stretch>
            <a:fillRect/>
          </a:stretch>
        </p:blipFill>
        <p:spPr>
          <a:xfrm>
            <a:off x="6804787" y="6256034"/>
            <a:ext cx="787400" cy="254000"/>
          </a:xfrm>
          <a:prstGeom prst="rect">
            <a:avLst/>
          </a:prstGeom>
        </p:spPr>
      </p:pic>
      <p:pic>
        <p:nvPicPr>
          <p:cNvPr id="14" name="Picture 13" descr="next.jpg"/>
          <p:cNvPicPr>
            <a:picLocks noChangeAspect="1"/>
          </p:cNvPicPr>
          <p:nvPr/>
        </p:nvPicPr>
        <p:blipFill>
          <a:blip r:embed="rId6"/>
          <a:stretch>
            <a:fillRect/>
          </a:stretch>
        </p:blipFill>
        <p:spPr>
          <a:xfrm>
            <a:off x="7913831" y="6256034"/>
            <a:ext cx="787400" cy="2540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82272"/>
            <a:ext cx="8229600" cy="5043891"/>
          </a:xfrm>
        </p:spPr>
        <p:txBody>
          <a:bodyPr/>
          <a:lstStyle/>
          <a:p>
            <a:r>
              <a:rPr lang="en-US" dirty="0" smtClean="0">
                <a:latin typeface="Helvetica"/>
                <a:cs typeface="Helvetica"/>
              </a:rPr>
              <a:t>You can create any type of hashtag you want, but punctuation &amp; spaces will break a </a:t>
            </a:r>
            <a:r>
              <a:rPr lang="en-US" dirty="0" smtClean="0">
                <a:latin typeface="Helvetica"/>
                <a:cs typeface="Helvetica"/>
              </a:rPr>
              <a:t>hashtag</a:t>
            </a:r>
          </a:p>
          <a:p>
            <a:endParaRPr lang="en-US" sz="1400" dirty="0" smtClean="0">
              <a:latin typeface="Helvetica"/>
              <a:cs typeface="Helvetica"/>
            </a:endParaRPr>
          </a:p>
          <a:p>
            <a:endParaRPr lang="en-US" sz="1400" dirty="0" smtClean="0">
              <a:latin typeface="Helvetica"/>
              <a:cs typeface="Helvetica"/>
            </a:endParaRPr>
          </a:p>
          <a:p>
            <a:endParaRPr lang="en-US" sz="1400" dirty="0" smtClean="0">
              <a:latin typeface="Helvetica"/>
              <a:cs typeface="Helvetica"/>
            </a:endParaRPr>
          </a:p>
          <a:p>
            <a:endParaRPr lang="en-US" sz="1400" dirty="0" smtClean="0">
              <a:latin typeface="Helvetica"/>
              <a:cs typeface="Helvetica"/>
            </a:endParaRPr>
          </a:p>
          <a:p>
            <a:endParaRPr lang="en-US" sz="1400" dirty="0" smtClean="0">
              <a:latin typeface="Helvetica"/>
              <a:cs typeface="Helvetica"/>
            </a:endParaRPr>
          </a:p>
          <a:p>
            <a:endParaRPr lang="en-US" sz="1400" dirty="0" smtClean="0">
              <a:latin typeface="Helvetica"/>
              <a:cs typeface="Helvetica"/>
            </a:endParaRPr>
          </a:p>
          <a:p>
            <a:r>
              <a:rPr lang="en-US" dirty="0" smtClean="0">
                <a:latin typeface="Helvetica"/>
                <a:cs typeface="Helvetica"/>
              </a:rPr>
              <a:t>Hashtags are not case sensitive</a:t>
            </a:r>
          </a:p>
          <a:p>
            <a:pPr lvl="1">
              <a:buNone/>
            </a:pPr>
            <a:endParaRPr lang="en-US" dirty="0" smtClean="0">
              <a:latin typeface="Helvetica"/>
              <a:cs typeface="Helvetica"/>
            </a:endParaRPr>
          </a:p>
          <a:p>
            <a:endParaRPr lang="en-US" sz="1400" dirty="0" smtClean="0">
              <a:latin typeface="Helvetica"/>
              <a:cs typeface="Helvetica"/>
            </a:endParaRPr>
          </a:p>
          <a:p>
            <a:endParaRPr lang="en-US" sz="1400" dirty="0" smtClean="0">
              <a:latin typeface="Helvetica"/>
              <a:cs typeface="Helvetica"/>
            </a:endParaRPr>
          </a:p>
          <a:p>
            <a:endParaRPr lang="en-US" sz="1400" dirty="0" smtClean="0">
              <a:latin typeface="Helvetica"/>
              <a:cs typeface="Helvetica"/>
            </a:endParaRPr>
          </a:p>
          <a:p>
            <a:endParaRPr lang="en-US" sz="1400" dirty="0" smtClean="0">
              <a:latin typeface="Helvetica"/>
              <a:cs typeface="Helvetica"/>
            </a:endParaRPr>
          </a:p>
          <a:p>
            <a:pPr>
              <a:buNone/>
            </a:pPr>
            <a:endParaRPr lang="en-US" sz="1800" dirty="0" smtClean="0">
              <a:latin typeface="Helvetica"/>
              <a:cs typeface="Helvetica"/>
            </a:endParaRPr>
          </a:p>
          <a:p>
            <a:endParaRPr lang="en-US" dirty="0"/>
          </a:p>
        </p:txBody>
      </p:sp>
      <p:pic>
        <p:nvPicPr>
          <p:cNvPr id="4" name="Picture 3" descr="Screen Shot 2014-05-19 at 1.31.35 PM.png"/>
          <p:cNvPicPr>
            <a:picLocks noChangeAspect="1"/>
          </p:cNvPicPr>
          <p:nvPr/>
        </p:nvPicPr>
        <p:blipFill>
          <a:blip r:embed="rId2"/>
          <a:stretch>
            <a:fillRect/>
          </a:stretch>
        </p:blipFill>
        <p:spPr>
          <a:xfrm>
            <a:off x="2496384" y="3019891"/>
            <a:ext cx="2082800" cy="520700"/>
          </a:xfrm>
          <a:prstGeom prst="rect">
            <a:avLst/>
          </a:prstGeom>
        </p:spPr>
      </p:pic>
      <p:sp>
        <p:nvSpPr>
          <p:cNvPr id="5" name="TextBox 4"/>
          <p:cNvSpPr txBox="1"/>
          <p:nvPr/>
        </p:nvSpPr>
        <p:spPr>
          <a:xfrm>
            <a:off x="365369" y="3094595"/>
            <a:ext cx="4102042" cy="369332"/>
          </a:xfrm>
          <a:prstGeom prst="rect">
            <a:avLst/>
          </a:prstGeom>
          <a:noFill/>
          <a:ln w="12700" cmpd="sng">
            <a:solidFill>
              <a:schemeClr val="tx1"/>
            </a:solidFill>
          </a:ln>
          <a:effectLst/>
        </p:spPr>
        <p:txBody>
          <a:bodyPr wrap="square" rtlCol="0">
            <a:spAutoFit/>
          </a:bodyPr>
          <a:lstStyle/>
          <a:p>
            <a:r>
              <a:rPr lang="en-US" dirty="0" smtClean="0">
                <a:latin typeface="Helvetica"/>
                <a:cs typeface="Helvetica"/>
              </a:rPr>
              <a:t>Broken Hashtag</a:t>
            </a:r>
            <a:r>
              <a:rPr lang="en-US" dirty="0" smtClean="0">
                <a:latin typeface="Helvetica"/>
                <a:cs typeface="Helvetica"/>
                <a:sym typeface="Wingdings"/>
              </a:rPr>
              <a:t></a:t>
            </a:r>
            <a:endParaRPr lang="en-US" dirty="0">
              <a:latin typeface="Helvetica"/>
              <a:cs typeface="Helvetica"/>
            </a:endParaRPr>
          </a:p>
        </p:txBody>
      </p:sp>
      <p:pic>
        <p:nvPicPr>
          <p:cNvPr id="6" name="Picture 5" descr="Screen Shot 2014-05-19 at 1.31.40 PM.png"/>
          <p:cNvPicPr>
            <a:picLocks noChangeAspect="1"/>
          </p:cNvPicPr>
          <p:nvPr/>
        </p:nvPicPr>
        <p:blipFill>
          <a:blip r:embed="rId3"/>
          <a:stretch>
            <a:fillRect/>
          </a:stretch>
        </p:blipFill>
        <p:spPr>
          <a:xfrm>
            <a:off x="7008156" y="3034832"/>
            <a:ext cx="1917700" cy="508000"/>
          </a:xfrm>
          <a:prstGeom prst="rect">
            <a:avLst/>
          </a:prstGeom>
        </p:spPr>
      </p:pic>
      <p:sp>
        <p:nvSpPr>
          <p:cNvPr id="7" name="TextBox 6"/>
          <p:cNvSpPr txBox="1"/>
          <p:nvPr/>
        </p:nvSpPr>
        <p:spPr>
          <a:xfrm>
            <a:off x="4781176" y="3094594"/>
            <a:ext cx="4159621" cy="369332"/>
          </a:xfrm>
          <a:prstGeom prst="rect">
            <a:avLst/>
          </a:prstGeom>
          <a:noFill/>
          <a:ln w="12700" cmpd="sng">
            <a:solidFill>
              <a:schemeClr val="tx1"/>
            </a:solidFill>
          </a:ln>
          <a:effectLst/>
        </p:spPr>
        <p:txBody>
          <a:bodyPr wrap="square" rtlCol="0">
            <a:spAutoFit/>
          </a:bodyPr>
          <a:lstStyle/>
          <a:p>
            <a:r>
              <a:rPr lang="en-US" dirty="0" smtClean="0">
                <a:latin typeface="Helvetica"/>
                <a:cs typeface="Helvetica"/>
              </a:rPr>
              <a:t>Correct Hashtag</a:t>
            </a:r>
            <a:r>
              <a:rPr lang="en-US" dirty="0" smtClean="0">
                <a:latin typeface="Helvetica"/>
                <a:cs typeface="Helvetica"/>
                <a:sym typeface="Wingdings"/>
              </a:rPr>
              <a:t></a:t>
            </a:r>
            <a:endParaRPr lang="en-US" dirty="0">
              <a:latin typeface="Helvetica"/>
              <a:cs typeface="Helvetica"/>
            </a:endParaRPr>
          </a:p>
        </p:txBody>
      </p:sp>
      <p:sp>
        <p:nvSpPr>
          <p:cNvPr id="8" name="TextBox 7"/>
          <p:cNvSpPr txBox="1"/>
          <p:nvPr/>
        </p:nvSpPr>
        <p:spPr>
          <a:xfrm>
            <a:off x="1991726" y="5378816"/>
            <a:ext cx="1949824" cy="461665"/>
          </a:xfrm>
          <a:prstGeom prst="rect">
            <a:avLst/>
          </a:prstGeom>
          <a:noFill/>
          <a:ln w="12700" cmpd="sng">
            <a:solidFill>
              <a:schemeClr val="tx1"/>
            </a:solidFill>
          </a:ln>
          <a:effectLst/>
        </p:spPr>
        <p:txBody>
          <a:bodyPr wrap="square" rtlCol="0">
            <a:spAutoFit/>
          </a:bodyPr>
          <a:lstStyle/>
          <a:p>
            <a:r>
              <a:rPr lang="en-US" dirty="0" smtClean="0"/>
              <a:t>#</a:t>
            </a:r>
            <a:r>
              <a:rPr lang="en-US" sz="2400" dirty="0" err="1" smtClean="0">
                <a:effectLst/>
                <a:latin typeface="Helvetica"/>
                <a:cs typeface="Helvetica"/>
              </a:rPr>
              <a:t>iLOVEpizza</a:t>
            </a:r>
            <a:endParaRPr lang="en-US" sz="2400" dirty="0">
              <a:effectLst/>
              <a:latin typeface="Helvetica"/>
              <a:cs typeface="Helvetica"/>
            </a:endParaRPr>
          </a:p>
        </p:txBody>
      </p:sp>
      <p:sp>
        <p:nvSpPr>
          <p:cNvPr id="9" name="TextBox 8"/>
          <p:cNvSpPr txBox="1"/>
          <p:nvPr/>
        </p:nvSpPr>
        <p:spPr>
          <a:xfrm>
            <a:off x="4421933" y="5169642"/>
            <a:ext cx="679828" cy="707886"/>
          </a:xfrm>
          <a:prstGeom prst="rect">
            <a:avLst/>
          </a:prstGeom>
          <a:noFill/>
        </p:spPr>
        <p:txBody>
          <a:bodyPr wrap="square" rtlCol="0">
            <a:spAutoFit/>
          </a:bodyPr>
          <a:lstStyle/>
          <a:p>
            <a:r>
              <a:rPr lang="en-US" sz="4000" dirty="0" smtClean="0">
                <a:latin typeface="Helvetica"/>
                <a:cs typeface="Helvetica"/>
              </a:rPr>
              <a:t>=</a:t>
            </a:r>
            <a:endParaRPr lang="en-US" sz="4000" dirty="0">
              <a:latin typeface="Helvetica"/>
              <a:cs typeface="Helvetica"/>
            </a:endParaRPr>
          </a:p>
        </p:txBody>
      </p:sp>
      <p:sp>
        <p:nvSpPr>
          <p:cNvPr id="10" name="TextBox 9"/>
          <p:cNvSpPr txBox="1"/>
          <p:nvPr/>
        </p:nvSpPr>
        <p:spPr>
          <a:xfrm>
            <a:off x="5277440" y="5363875"/>
            <a:ext cx="1807883" cy="461665"/>
          </a:xfrm>
          <a:prstGeom prst="rect">
            <a:avLst/>
          </a:prstGeom>
          <a:noFill/>
          <a:ln w="12700" cmpd="sng">
            <a:solidFill>
              <a:schemeClr val="tx1"/>
            </a:solidFill>
          </a:ln>
        </p:spPr>
        <p:txBody>
          <a:bodyPr wrap="square" rtlCol="0">
            <a:spAutoFit/>
          </a:bodyPr>
          <a:lstStyle/>
          <a:p>
            <a:r>
              <a:rPr lang="en-US" sz="2400" dirty="0" smtClean="0">
                <a:latin typeface="Helvetica"/>
                <a:cs typeface="Helvetica"/>
              </a:rPr>
              <a:t>#</a:t>
            </a:r>
            <a:r>
              <a:rPr lang="en-US" sz="2400" dirty="0" err="1" smtClean="0">
                <a:latin typeface="Helvetica"/>
                <a:cs typeface="Helvetica"/>
              </a:rPr>
              <a:t>ilovepizza</a:t>
            </a:r>
            <a:endParaRPr lang="en-US" sz="2400" dirty="0">
              <a:latin typeface="Helvetica"/>
              <a:cs typeface="Helvetica"/>
            </a:endParaRPr>
          </a:p>
        </p:txBody>
      </p:sp>
      <p:pic>
        <p:nvPicPr>
          <p:cNvPr id="11" name="Picture 10" descr="home.jpg">
            <a:hlinkClick r:id="" action="ppaction://hlinkshowjump?jump=firstslide"/>
          </p:cNvPr>
          <p:cNvPicPr>
            <a:picLocks noChangeAspect="1"/>
          </p:cNvPicPr>
          <p:nvPr/>
        </p:nvPicPr>
        <p:blipFill>
          <a:blip r:embed="rId4"/>
          <a:stretch>
            <a:fillRect/>
          </a:stretch>
        </p:blipFill>
        <p:spPr>
          <a:xfrm>
            <a:off x="365369" y="6339743"/>
            <a:ext cx="787400" cy="254000"/>
          </a:xfrm>
          <a:prstGeom prst="rect">
            <a:avLst/>
          </a:prstGeom>
        </p:spPr>
      </p:pic>
      <p:pic>
        <p:nvPicPr>
          <p:cNvPr id="12" name="Picture 11" descr="menu.jpg">
            <a:hlinkClick r:id="rId5" action="ppaction://hlinksldjump"/>
          </p:cNvPr>
          <p:cNvPicPr>
            <a:picLocks noChangeAspect="1"/>
          </p:cNvPicPr>
          <p:nvPr/>
        </p:nvPicPr>
        <p:blipFill>
          <a:blip r:embed="rId6"/>
          <a:stretch>
            <a:fillRect/>
          </a:stretch>
        </p:blipFill>
        <p:spPr>
          <a:xfrm>
            <a:off x="1565101" y="6339743"/>
            <a:ext cx="787400" cy="254000"/>
          </a:xfrm>
          <a:prstGeom prst="rect">
            <a:avLst/>
          </a:prstGeom>
        </p:spPr>
      </p:pic>
      <p:pic>
        <p:nvPicPr>
          <p:cNvPr id="13" name="Picture 12" descr="done.jpg">
            <a:hlinkClick r:id="rId7" action="ppaction://hlinksldjump"/>
          </p:cNvPr>
          <p:cNvPicPr>
            <a:picLocks noChangeAspect="1"/>
          </p:cNvPicPr>
          <p:nvPr/>
        </p:nvPicPr>
        <p:blipFill>
          <a:blip r:embed="rId8"/>
          <a:stretch>
            <a:fillRect/>
          </a:stretch>
        </p:blipFill>
        <p:spPr>
          <a:xfrm>
            <a:off x="2875009" y="6339743"/>
            <a:ext cx="787400" cy="254000"/>
          </a:xfrm>
          <a:prstGeom prst="rect">
            <a:avLst/>
          </a:prstGeom>
        </p:spPr>
      </p:pic>
      <p:pic>
        <p:nvPicPr>
          <p:cNvPr id="14" name="Picture 13" descr="back.jpg">
            <a:hlinkClick r:id="" action="ppaction://hlinkshowjump?jump=previousslide"/>
          </p:cNvPr>
          <p:cNvPicPr>
            <a:picLocks noChangeAspect="1"/>
          </p:cNvPicPr>
          <p:nvPr/>
        </p:nvPicPr>
        <p:blipFill>
          <a:blip r:embed="rId9"/>
          <a:stretch>
            <a:fillRect/>
          </a:stretch>
        </p:blipFill>
        <p:spPr>
          <a:xfrm>
            <a:off x="6691623" y="6284893"/>
            <a:ext cx="787400" cy="254000"/>
          </a:xfrm>
          <a:prstGeom prst="rect">
            <a:avLst/>
          </a:prstGeom>
        </p:spPr>
      </p:pic>
      <p:pic>
        <p:nvPicPr>
          <p:cNvPr id="15" name="Picture 14" descr="next.jpg">
            <a:hlinkClick r:id="" action="ppaction://hlinkshowjump?jump=nextslide"/>
          </p:cNvPr>
          <p:cNvPicPr>
            <a:picLocks noChangeAspect="1"/>
          </p:cNvPicPr>
          <p:nvPr/>
        </p:nvPicPr>
        <p:blipFill>
          <a:blip r:embed="rId10"/>
          <a:stretch>
            <a:fillRect/>
          </a:stretch>
        </p:blipFill>
        <p:spPr>
          <a:xfrm>
            <a:off x="7899400" y="6299323"/>
            <a:ext cx="787400" cy="2540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86580"/>
            <a:ext cx="8229600" cy="6126163"/>
          </a:xfrm>
        </p:spPr>
        <p:txBody>
          <a:bodyPr/>
          <a:lstStyle/>
          <a:p>
            <a:r>
              <a:rPr lang="en-US" sz="3000" b="1" dirty="0" smtClean="0">
                <a:latin typeface="Helvetica"/>
                <a:cs typeface="Helvetica"/>
              </a:rPr>
              <a:t>Hashtags are often used to group together tweets for events or organizations.</a:t>
            </a:r>
            <a:r>
              <a:rPr lang="en-US" sz="900" b="1" dirty="0" smtClean="0">
                <a:latin typeface="Helvetica"/>
                <a:cs typeface="Helvetica"/>
              </a:rPr>
              <a:t> </a:t>
            </a:r>
            <a:r>
              <a:rPr lang="en-US" sz="3000" b="1" dirty="0" smtClean="0">
                <a:latin typeface="Helvetica"/>
                <a:cs typeface="Helvetica"/>
              </a:rPr>
              <a:t> </a:t>
            </a:r>
          </a:p>
          <a:p>
            <a:pPr>
              <a:buNone/>
            </a:pPr>
            <a:endParaRPr lang="en-US" sz="1000" dirty="0" smtClean="0">
              <a:latin typeface="Helvetica"/>
              <a:cs typeface="Helvetica"/>
            </a:endParaRPr>
          </a:p>
          <a:p>
            <a:pPr>
              <a:buNone/>
            </a:pPr>
            <a:r>
              <a:rPr lang="en-US" sz="2400" dirty="0" smtClean="0">
                <a:latin typeface="Helvetica"/>
                <a:cs typeface="Helvetica"/>
              </a:rPr>
              <a:t>Ex: </a:t>
            </a:r>
            <a:r>
              <a:rPr lang="en-US" sz="2400" dirty="0" err="1" smtClean="0">
                <a:latin typeface="Helvetica"/>
                <a:cs typeface="Helvetica"/>
              </a:rPr>
              <a:t>UD’s</a:t>
            </a:r>
            <a:r>
              <a:rPr lang="en-US" sz="2400" dirty="0" smtClean="0">
                <a:latin typeface="Helvetica"/>
                <a:cs typeface="Helvetica"/>
              </a:rPr>
              <a:t> official hashtag is #</a:t>
            </a:r>
            <a:r>
              <a:rPr lang="en-US" sz="2400" dirty="0" err="1" smtClean="0">
                <a:latin typeface="Helvetica"/>
                <a:cs typeface="Helvetica"/>
              </a:rPr>
              <a:t>udel</a:t>
            </a:r>
            <a:endParaRPr lang="en-US" sz="2400" dirty="0" smtClean="0">
              <a:latin typeface="Helvetica"/>
              <a:cs typeface="Helvetica"/>
            </a:endParaRPr>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latin typeface="Helvetica"/>
              <a:cs typeface="Helvetica"/>
            </a:endParaRPr>
          </a:p>
          <a:p>
            <a:pPr>
              <a:buNone/>
            </a:pPr>
            <a:r>
              <a:rPr lang="en-US" sz="2400" dirty="0" smtClean="0">
                <a:latin typeface="Helvetica"/>
                <a:cs typeface="Helvetica"/>
              </a:rPr>
              <a:t>Ex: Tweets from an event whose hashtag was #</a:t>
            </a:r>
            <a:r>
              <a:rPr lang="en-US" sz="2400" dirty="0" err="1" smtClean="0">
                <a:latin typeface="Helvetica"/>
                <a:cs typeface="Helvetica"/>
              </a:rPr>
              <a:t>HOWlive</a:t>
            </a:r>
            <a:endParaRPr lang="en-US" sz="2400" dirty="0" smtClean="0">
              <a:latin typeface="Helvetica"/>
              <a:cs typeface="Helvetica"/>
            </a:endParaRPr>
          </a:p>
          <a:p>
            <a:pPr>
              <a:buNone/>
            </a:pPr>
            <a:endParaRPr lang="en-US" dirty="0"/>
          </a:p>
        </p:txBody>
      </p:sp>
      <p:pic>
        <p:nvPicPr>
          <p:cNvPr id="6" name="Picture 5" descr="Screen Shot 2014-05-19 at 1.50.35 PM.png"/>
          <p:cNvPicPr>
            <a:picLocks noChangeAspect="1"/>
          </p:cNvPicPr>
          <p:nvPr/>
        </p:nvPicPr>
        <p:blipFill>
          <a:blip r:embed="rId2"/>
          <a:stretch>
            <a:fillRect/>
          </a:stretch>
        </p:blipFill>
        <p:spPr>
          <a:xfrm>
            <a:off x="1700517" y="1890376"/>
            <a:ext cx="5624826" cy="1680763"/>
          </a:xfrm>
          <a:prstGeom prst="rect">
            <a:avLst/>
          </a:prstGeom>
          <a:effectLst>
            <a:glow rad="63500">
              <a:schemeClr val="tx1">
                <a:alpha val="75000"/>
              </a:schemeClr>
            </a:glow>
          </a:effectLst>
        </p:spPr>
      </p:pic>
      <p:pic>
        <p:nvPicPr>
          <p:cNvPr id="7" name="Picture 6" descr="Screen Shot 2014-05-19 at 2.02.33 PM.png"/>
          <p:cNvPicPr>
            <a:picLocks noChangeAspect="1"/>
          </p:cNvPicPr>
          <p:nvPr/>
        </p:nvPicPr>
        <p:blipFill>
          <a:blip r:embed="rId3"/>
          <a:stretch>
            <a:fillRect/>
          </a:stretch>
        </p:blipFill>
        <p:spPr>
          <a:xfrm>
            <a:off x="1953011" y="4478400"/>
            <a:ext cx="5291485" cy="1943810"/>
          </a:xfrm>
          <a:prstGeom prst="rect">
            <a:avLst/>
          </a:prstGeom>
          <a:effectLst>
            <a:glow rad="63500">
              <a:schemeClr val="tx1">
                <a:alpha val="75000"/>
              </a:schemeClr>
            </a:glow>
          </a:effectLst>
        </p:spPr>
      </p:pic>
      <p:pic>
        <p:nvPicPr>
          <p:cNvPr id="15" name="Picture 14" descr="home.jpg">
            <a:hlinkClick r:id="" action="ppaction://hlinkshowjump?jump=firstslide"/>
          </p:cNvPr>
          <p:cNvPicPr>
            <a:picLocks noChangeAspect="1"/>
          </p:cNvPicPr>
          <p:nvPr/>
        </p:nvPicPr>
        <p:blipFill>
          <a:blip r:embed="rId4"/>
          <a:stretch>
            <a:fillRect/>
          </a:stretch>
        </p:blipFill>
        <p:spPr>
          <a:xfrm>
            <a:off x="457200" y="6508790"/>
            <a:ext cx="787400" cy="254000"/>
          </a:xfrm>
          <a:prstGeom prst="rect">
            <a:avLst/>
          </a:prstGeom>
        </p:spPr>
      </p:pic>
      <p:pic>
        <p:nvPicPr>
          <p:cNvPr id="16" name="Picture 15" descr="menu.jpg">
            <a:hlinkClick r:id="rId5" action="ppaction://hlinksldjump"/>
          </p:cNvPr>
          <p:cNvPicPr>
            <a:picLocks noChangeAspect="1"/>
          </p:cNvPicPr>
          <p:nvPr/>
        </p:nvPicPr>
        <p:blipFill>
          <a:blip r:embed="rId6"/>
          <a:stretch>
            <a:fillRect/>
          </a:stretch>
        </p:blipFill>
        <p:spPr>
          <a:xfrm>
            <a:off x="1559311" y="6508790"/>
            <a:ext cx="787400" cy="254000"/>
          </a:xfrm>
          <a:prstGeom prst="rect">
            <a:avLst/>
          </a:prstGeom>
        </p:spPr>
      </p:pic>
      <p:pic>
        <p:nvPicPr>
          <p:cNvPr id="17" name="Picture 16" descr="done.jpg">
            <a:hlinkClick r:id="rId7" action="ppaction://hlinksldjump"/>
          </p:cNvPr>
          <p:cNvPicPr>
            <a:picLocks noChangeAspect="1"/>
          </p:cNvPicPr>
          <p:nvPr/>
        </p:nvPicPr>
        <p:blipFill>
          <a:blip r:embed="rId8"/>
          <a:stretch>
            <a:fillRect/>
          </a:stretch>
        </p:blipFill>
        <p:spPr>
          <a:xfrm>
            <a:off x="2749612" y="6508790"/>
            <a:ext cx="787400" cy="254000"/>
          </a:xfrm>
          <a:prstGeom prst="rect">
            <a:avLst/>
          </a:prstGeom>
        </p:spPr>
      </p:pic>
      <p:pic>
        <p:nvPicPr>
          <p:cNvPr id="18" name="Picture 17" descr="back.jpg">
            <a:hlinkClick r:id="" action="ppaction://hlinkshowjump?jump=previousslide"/>
          </p:cNvPr>
          <p:cNvPicPr>
            <a:picLocks noChangeAspect="1"/>
          </p:cNvPicPr>
          <p:nvPr/>
        </p:nvPicPr>
        <p:blipFill>
          <a:blip r:embed="rId9"/>
          <a:stretch>
            <a:fillRect/>
          </a:stretch>
        </p:blipFill>
        <p:spPr>
          <a:xfrm>
            <a:off x="6931643" y="6508790"/>
            <a:ext cx="787400" cy="254000"/>
          </a:xfrm>
          <a:prstGeom prst="rect">
            <a:avLst/>
          </a:prstGeom>
        </p:spPr>
      </p:pic>
      <p:pic>
        <p:nvPicPr>
          <p:cNvPr id="19" name="Picture 18" descr="next.jpg">
            <a:hlinkClick r:id="" action="ppaction://hlinkshowjump?jump=nextslide"/>
          </p:cNvPr>
          <p:cNvPicPr>
            <a:picLocks noChangeAspect="1"/>
          </p:cNvPicPr>
          <p:nvPr/>
        </p:nvPicPr>
        <p:blipFill>
          <a:blip r:embed="rId10"/>
          <a:stretch>
            <a:fillRect/>
          </a:stretch>
        </p:blipFill>
        <p:spPr>
          <a:xfrm>
            <a:off x="7942693" y="6508790"/>
            <a:ext cx="787400" cy="2540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3628"/>
            <a:ext cx="8229600" cy="1143000"/>
          </a:xfrm>
        </p:spPr>
        <p:txBody>
          <a:bodyPr/>
          <a:lstStyle/>
          <a:p>
            <a:r>
              <a:rPr lang="en-US" b="1" dirty="0" smtClean="0">
                <a:latin typeface="Helvetica"/>
                <a:cs typeface="Helvetica"/>
              </a:rPr>
              <a:t>What should I tweet about?</a:t>
            </a:r>
            <a:endParaRPr lang="en-US" b="1" dirty="0">
              <a:latin typeface="Helvetica"/>
              <a:cs typeface="Helvetica"/>
            </a:endParaRPr>
          </a:p>
        </p:txBody>
      </p:sp>
      <p:sp>
        <p:nvSpPr>
          <p:cNvPr id="3" name="Content Placeholder 2"/>
          <p:cNvSpPr>
            <a:spLocks noGrp="1"/>
          </p:cNvSpPr>
          <p:nvPr>
            <p:ph idx="1"/>
          </p:nvPr>
        </p:nvSpPr>
        <p:spPr>
          <a:xfrm>
            <a:off x="644803" y="1345488"/>
            <a:ext cx="8229600" cy="4708525"/>
          </a:xfrm>
        </p:spPr>
        <p:txBody>
          <a:bodyPr/>
          <a:lstStyle/>
          <a:p>
            <a:r>
              <a:rPr lang="en-US" sz="3000" dirty="0" smtClean="0">
                <a:latin typeface="Helvetica"/>
                <a:cs typeface="Helvetica"/>
              </a:rPr>
              <a:t>The beauty of twitter is that you can tweet about anything!</a:t>
            </a:r>
          </a:p>
          <a:p>
            <a:r>
              <a:rPr lang="en-US" sz="3000" dirty="0" smtClean="0">
                <a:latin typeface="Helvetica"/>
                <a:cs typeface="Helvetica"/>
              </a:rPr>
              <a:t>Share your thoughts, post news, and use </a:t>
            </a:r>
            <a:r>
              <a:rPr lang="en-US" sz="3000" dirty="0" err="1" smtClean="0">
                <a:latin typeface="Helvetica"/>
                <a:cs typeface="Helvetica"/>
              </a:rPr>
              <a:t>hashtags</a:t>
            </a:r>
            <a:r>
              <a:rPr lang="en-US" sz="3000" dirty="0" smtClean="0">
                <a:latin typeface="Helvetica"/>
                <a:cs typeface="Helvetica"/>
              </a:rPr>
              <a:t> to get the right audience.</a:t>
            </a:r>
          </a:p>
          <a:p>
            <a:endParaRPr lang="en-US" dirty="0"/>
          </a:p>
        </p:txBody>
      </p:sp>
      <p:pic>
        <p:nvPicPr>
          <p:cNvPr id="4" name="Picture 3" descr="Screen Shot 2014-05-19 at 2.11.28 PM.png"/>
          <p:cNvPicPr>
            <a:picLocks noChangeAspect="1"/>
          </p:cNvPicPr>
          <p:nvPr/>
        </p:nvPicPr>
        <p:blipFill>
          <a:blip r:embed="rId2"/>
          <a:stretch>
            <a:fillRect/>
          </a:stretch>
        </p:blipFill>
        <p:spPr>
          <a:xfrm>
            <a:off x="879125" y="3491930"/>
            <a:ext cx="7505700" cy="1473200"/>
          </a:xfrm>
          <a:prstGeom prst="rect">
            <a:avLst/>
          </a:prstGeom>
          <a:ln w="12700" cmpd="sng">
            <a:solidFill>
              <a:schemeClr val="tx1"/>
            </a:solidFill>
          </a:ln>
        </p:spPr>
      </p:pic>
      <p:pic>
        <p:nvPicPr>
          <p:cNvPr id="5" name="Picture 4" descr="Screen Shot 2014-05-19 at 2.13.51 PM.png"/>
          <p:cNvPicPr>
            <a:picLocks noChangeAspect="1"/>
          </p:cNvPicPr>
          <p:nvPr/>
        </p:nvPicPr>
        <p:blipFill>
          <a:blip r:embed="rId3"/>
          <a:stretch>
            <a:fillRect/>
          </a:stretch>
        </p:blipFill>
        <p:spPr>
          <a:xfrm>
            <a:off x="930302" y="5077293"/>
            <a:ext cx="7404100" cy="1219200"/>
          </a:xfrm>
          <a:prstGeom prst="rect">
            <a:avLst/>
          </a:prstGeom>
          <a:ln w="12700" cmpd="sng">
            <a:solidFill>
              <a:schemeClr val="tx1"/>
            </a:solidFill>
          </a:ln>
        </p:spPr>
      </p:pic>
      <p:pic>
        <p:nvPicPr>
          <p:cNvPr id="6" name="Picture 5" descr="home.jpg">
            <a:hlinkClick r:id="" action="ppaction://hlinkshowjump?jump=firstslide"/>
          </p:cNvPr>
          <p:cNvPicPr>
            <a:picLocks noChangeAspect="1"/>
          </p:cNvPicPr>
          <p:nvPr/>
        </p:nvPicPr>
        <p:blipFill>
          <a:blip r:embed="rId4"/>
          <a:stretch>
            <a:fillRect/>
          </a:stretch>
        </p:blipFill>
        <p:spPr>
          <a:xfrm>
            <a:off x="536602" y="6411933"/>
            <a:ext cx="787400" cy="254000"/>
          </a:xfrm>
          <a:prstGeom prst="rect">
            <a:avLst/>
          </a:prstGeom>
        </p:spPr>
      </p:pic>
      <p:pic>
        <p:nvPicPr>
          <p:cNvPr id="7" name="Picture 6" descr="menu.jpg">
            <a:hlinkClick r:id="rId5" action="ppaction://hlinksldjump"/>
          </p:cNvPr>
          <p:cNvPicPr>
            <a:picLocks noChangeAspect="1"/>
          </p:cNvPicPr>
          <p:nvPr/>
        </p:nvPicPr>
        <p:blipFill>
          <a:blip r:embed="rId6"/>
          <a:stretch>
            <a:fillRect/>
          </a:stretch>
        </p:blipFill>
        <p:spPr>
          <a:xfrm>
            <a:off x="1724988" y="6411933"/>
            <a:ext cx="787400" cy="254000"/>
          </a:xfrm>
          <a:prstGeom prst="rect">
            <a:avLst/>
          </a:prstGeom>
        </p:spPr>
      </p:pic>
      <p:pic>
        <p:nvPicPr>
          <p:cNvPr id="8" name="Picture 7" descr="done.jpg">
            <a:hlinkClick r:id="rId7" action="ppaction://hlinksldjump"/>
          </p:cNvPr>
          <p:cNvPicPr>
            <a:picLocks noChangeAspect="1"/>
          </p:cNvPicPr>
          <p:nvPr/>
        </p:nvPicPr>
        <p:blipFill>
          <a:blip r:embed="rId8"/>
          <a:stretch>
            <a:fillRect/>
          </a:stretch>
        </p:blipFill>
        <p:spPr>
          <a:xfrm>
            <a:off x="2943539" y="6411933"/>
            <a:ext cx="787400" cy="254000"/>
          </a:xfrm>
          <a:prstGeom prst="rect">
            <a:avLst/>
          </a:prstGeom>
        </p:spPr>
      </p:pic>
      <p:pic>
        <p:nvPicPr>
          <p:cNvPr id="9" name="Picture 8" descr="back.jpg">
            <a:hlinkClick r:id="" action="ppaction://hlinkshowjump?jump=previousslide"/>
          </p:cNvPr>
          <p:cNvPicPr>
            <a:picLocks noChangeAspect="1"/>
          </p:cNvPicPr>
          <p:nvPr/>
        </p:nvPicPr>
        <p:blipFill>
          <a:blip r:embed="rId9"/>
          <a:stretch>
            <a:fillRect/>
          </a:stretch>
        </p:blipFill>
        <p:spPr>
          <a:xfrm>
            <a:off x="6862513" y="6411933"/>
            <a:ext cx="787400" cy="254000"/>
          </a:xfrm>
          <a:prstGeom prst="rect">
            <a:avLst/>
          </a:prstGeom>
        </p:spPr>
      </p:pic>
      <p:pic>
        <p:nvPicPr>
          <p:cNvPr id="10" name="Picture 9" descr="next.jpg">
            <a:hlinkClick r:id="" action="ppaction://hlinkshowjump?jump=nextslide"/>
          </p:cNvPr>
          <p:cNvPicPr>
            <a:picLocks noChangeAspect="1"/>
          </p:cNvPicPr>
          <p:nvPr/>
        </p:nvPicPr>
        <p:blipFill>
          <a:blip r:embed="rId10"/>
          <a:stretch>
            <a:fillRect/>
          </a:stretch>
        </p:blipFill>
        <p:spPr>
          <a:xfrm>
            <a:off x="7899400" y="6411933"/>
            <a:ext cx="787400" cy="2540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6112"/>
            <a:ext cx="8229600" cy="1143000"/>
          </a:xfrm>
        </p:spPr>
        <p:txBody>
          <a:bodyPr/>
          <a:lstStyle/>
          <a:p>
            <a:r>
              <a:rPr lang="en-US" b="1" dirty="0" smtClean="0">
                <a:latin typeface="Helvetica"/>
                <a:cs typeface="Helvetica"/>
              </a:rPr>
              <a:t>Privacy and Security</a:t>
            </a:r>
            <a:endParaRPr lang="en-US" b="1" dirty="0">
              <a:latin typeface="Helvetica"/>
              <a:cs typeface="Helvetica"/>
            </a:endParaRPr>
          </a:p>
        </p:txBody>
      </p:sp>
      <p:sp>
        <p:nvSpPr>
          <p:cNvPr id="3" name="Content Placeholder 2"/>
          <p:cNvSpPr>
            <a:spLocks noGrp="1"/>
          </p:cNvSpPr>
          <p:nvPr>
            <p:ph idx="1"/>
          </p:nvPr>
        </p:nvSpPr>
        <p:spPr>
          <a:xfrm>
            <a:off x="457200" y="1023001"/>
            <a:ext cx="8229600" cy="2584586"/>
          </a:xfrm>
        </p:spPr>
        <p:txBody>
          <a:bodyPr>
            <a:normAutofit fontScale="85000" lnSpcReduction="20000"/>
          </a:bodyPr>
          <a:lstStyle/>
          <a:p>
            <a:r>
              <a:rPr lang="en-US" dirty="0" smtClean="0">
                <a:latin typeface="Helvetica"/>
                <a:cs typeface="Helvetica"/>
              </a:rPr>
              <a:t>On Twitter, you can make your profile public or private.</a:t>
            </a:r>
          </a:p>
          <a:p>
            <a:pPr lvl="1"/>
            <a:r>
              <a:rPr lang="en-US" dirty="0" smtClean="0">
                <a:latin typeface="Helvetica"/>
                <a:cs typeface="Helvetica"/>
              </a:rPr>
              <a:t>Public: anyone can see your profile and tweets regardless if they follow you or even have an account.</a:t>
            </a:r>
          </a:p>
          <a:p>
            <a:pPr lvl="1"/>
            <a:r>
              <a:rPr lang="en-US" dirty="0" smtClean="0">
                <a:latin typeface="Helvetica"/>
                <a:cs typeface="Helvetica"/>
              </a:rPr>
              <a:t>Private: only those who follow you can see your tweets &amp; you must approve them to follow you.</a:t>
            </a:r>
          </a:p>
          <a:p>
            <a:pPr lvl="2"/>
            <a:r>
              <a:rPr lang="en-US" dirty="0" smtClean="0">
                <a:latin typeface="Helvetica"/>
                <a:cs typeface="Helvetica"/>
              </a:rPr>
              <a:t>Private accounts cannot be </a:t>
            </a:r>
            <a:r>
              <a:rPr lang="en-US" dirty="0" err="1" smtClean="0">
                <a:latin typeface="Helvetica"/>
                <a:cs typeface="Helvetica"/>
              </a:rPr>
              <a:t>retweeted</a:t>
            </a:r>
            <a:endParaRPr lang="en-US" dirty="0">
              <a:latin typeface="Helvetica"/>
              <a:cs typeface="Helvetica"/>
            </a:endParaRPr>
          </a:p>
        </p:txBody>
      </p:sp>
      <p:pic>
        <p:nvPicPr>
          <p:cNvPr id="4" name="Picture 3" descr="images-1.jpg"/>
          <p:cNvPicPr>
            <a:picLocks noChangeAspect="1"/>
          </p:cNvPicPr>
          <p:nvPr/>
        </p:nvPicPr>
        <p:blipFill>
          <a:blip r:embed="rId2"/>
          <a:stretch>
            <a:fillRect/>
          </a:stretch>
        </p:blipFill>
        <p:spPr>
          <a:xfrm>
            <a:off x="2104782" y="3535437"/>
            <a:ext cx="4995392" cy="2643665"/>
          </a:xfrm>
          <a:prstGeom prst="rect">
            <a:avLst/>
          </a:prstGeom>
        </p:spPr>
      </p:pic>
      <p:pic>
        <p:nvPicPr>
          <p:cNvPr id="5" name="Picture 4" descr="home.jpg">
            <a:hlinkClick r:id="" action="ppaction://hlinkshowjump?jump=firstslide"/>
          </p:cNvPr>
          <p:cNvPicPr>
            <a:picLocks noChangeAspect="1"/>
          </p:cNvPicPr>
          <p:nvPr/>
        </p:nvPicPr>
        <p:blipFill>
          <a:blip r:embed="rId3"/>
          <a:stretch>
            <a:fillRect/>
          </a:stretch>
        </p:blipFill>
        <p:spPr>
          <a:xfrm>
            <a:off x="457200" y="6424412"/>
            <a:ext cx="787400" cy="254000"/>
          </a:xfrm>
          <a:prstGeom prst="rect">
            <a:avLst/>
          </a:prstGeom>
        </p:spPr>
      </p:pic>
      <p:pic>
        <p:nvPicPr>
          <p:cNvPr id="6" name="Picture 5" descr="menu.jpg">
            <a:hlinkClick r:id="rId4" action="ppaction://hlinksldjump"/>
          </p:cNvPr>
          <p:cNvPicPr>
            <a:picLocks noChangeAspect="1"/>
          </p:cNvPicPr>
          <p:nvPr/>
        </p:nvPicPr>
        <p:blipFill>
          <a:blip r:embed="rId5"/>
          <a:stretch>
            <a:fillRect/>
          </a:stretch>
        </p:blipFill>
        <p:spPr>
          <a:xfrm>
            <a:off x="1522950" y="6424412"/>
            <a:ext cx="787400" cy="254000"/>
          </a:xfrm>
          <a:prstGeom prst="rect">
            <a:avLst/>
          </a:prstGeom>
        </p:spPr>
      </p:pic>
      <p:pic>
        <p:nvPicPr>
          <p:cNvPr id="7" name="Picture 6" descr="done.jpg">
            <a:hlinkClick r:id="rId6" action="ppaction://hlinksldjump"/>
          </p:cNvPr>
          <p:cNvPicPr>
            <a:picLocks noChangeAspect="1"/>
          </p:cNvPicPr>
          <p:nvPr/>
        </p:nvPicPr>
        <p:blipFill>
          <a:blip r:embed="rId7"/>
          <a:stretch>
            <a:fillRect/>
          </a:stretch>
        </p:blipFill>
        <p:spPr>
          <a:xfrm>
            <a:off x="2706314" y="6424412"/>
            <a:ext cx="787400" cy="254000"/>
          </a:xfrm>
          <a:prstGeom prst="rect">
            <a:avLst/>
          </a:prstGeom>
        </p:spPr>
      </p:pic>
      <p:pic>
        <p:nvPicPr>
          <p:cNvPr id="8" name="Picture 7" descr="back.jpg">
            <a:hlinkClick r:id="" action="ppaction://hlinkshowjump?jump=previousslide"/>
          </p:cNvPr>
          <p:cNvPicPr>
            <a:picLocks noChangeAspect="1"/>
          </p:cNvPicPr>
          <p:nvPr/>
        </p:nvPicPr>
        <p:blipFill>
          <a:blip r:embed="rId8"/>
          <a:stretch>
            <a:fillRect/>
          </a:stretch>
        </p:blipFill>
        <p:spPr>
          <a:xfrm>
            <a:off x="6706474" y="6340702"/>
            <a:ext cx="787400" cy="254000"/>
          </a:xfrm>
          <a:prstGeom prst="rect">
            <a:avLst/>
          </a:prstGeom>
        </p:spPr>
      </p:pic>
      <p:pic>
        <p:nvPicPr>
          <p:cNvPr id="9" name="Picture 8" descr="next.jpg">
            <a:hlinkClick r:id="" action="ppaction://hlinkshowjump?jump=nextslide"/>
          </p:cNvPr>
          <p:cNvPicPr>
            <a:picLocks noChangeAspect="1"/>
          </p:cNvPicPr>
          <p:nvPr/>
        </p:nvPicPr>
        <p:blipFill>
          <a:blip r:embed="rId9"/>
          <a:stretch>
            <a:fillRect/>
          </a:stretch>
        </p:blipFill>
        <p:spPr>
          <a:xfrm>
            <a:off x="7899400" y="6340702"/>
            <a:ext cx="787400" cy="25400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Helvetica"/>
                <a:cs typeface="Helvetica"/>
              </a:rPr>
              <a:t>Summary</a:t>
            </a:r>
            <a:endParaRPr lang="en-US" b="1" dirty="0">
              <a:latin typeface="Helvetica"/>
              <a:cs typeface="Helvetica"/>
            </a:endParaRPr>
          </a:p>
        </p:txBody>
      </p:sp>
      <p:sp>
        <p:nvSpPr>
          <p:cNvPr id="3" name="Content Placeholder 2"/>
          <p:cNvSpPr>
            <a:spLocks noGrp="1"/>
          </p:cNvSpPr>
          <p:nvPr>
            <p:ph idx="1"/>
          </p:nvPr>
        </p:nvSpPr>
        <p:spPr/>
        <p:txBody>
          <a:bodyPr/>
          <a:lstStyle/>
          <a:p>
            <a:r>
              <a:rPr lang="en-US" dirty="0" smtClean="0">
                <a:latin typeface="Helvetica"/>
                <a:cs typeface="Helvetica"/>
              </a:rPr>
              <a:t>Now that you’re a Twitter pro, go on over to </a:t>
            </a:r>
            <a:r>
              <a:rPr lang="en-US" dirty="0" smtClean="0">
                <a:latin typeface="Helvetica"/>
                <a:cs typeface="Helvetica"/>
                <a:hlinkClick r:id="rId2"/>
              </a:rPr>
              <a:t>www.twitter.com</a:t>
            </a:r>
            <a:r>
              <a:rPr lang="en-US" dirty="0" smtClean="0">
                <a:latin typeface="Helvetica"/>
                <a:cs typeface="Helvetica"/>
              </a:rPr>
              <a:t> and set up your profile!</a:t>
            </a:r>
          </a:p>
          <a:p>
            <a:r>
              <a:rPr lang="en-US" dirty="0" smtClean="0">
                <a:latin typeface="Helvetica"/>
                <a:cs typeface="Helvetica"/>
              </a:rPr>
              <a:t>Remember to utilize the tips and tricks in this tutorial.</a:t>
            </a:r>
          </a:p>
          <a:p>
            <a:pPr>
              <a:buNone/>
            </a:pPr>
            <a:endParaRPr lang="en-US" dirty="0" smtClean="0">
              <a:latin typeface="Helvetica"/>
              <a:cs typeface="Helvetica"/>
            </a:endParaRPr>
          </a:p>
        </p:txBody>
      </p:sp>
      <p:pic>
        <p:nvPicPr>
          <p:cNvPr id="4" name="Picture 3" descr="images-1.jpg"/>
          <p:cNvPicPr>
            <a:picLocks noChangeAspect="1"/>
          </p:cNvPicPr>
          <p:nvPr/>
        </p:nvPicPr>
        <p:blipFill>
          <a:blip r:embed="rId3"/>
          <a:stretch>
            <a:fillRect/>
          </a:stretch>
        </p:blipFill>
        <p:spPr>
          <a:xfrm>
            <a:off x="2632618" y="3825116"/>
            <a:ext cx="3479800" cy="2336800"/>
          </a:xfrm>
          <a:prstGeom prst="rect">
            <a:avLst/>
          </a:prstGeom>
        </p:spPr>
      </p:pic>
      <p:pic>
        <p:nvPicPr>
          <p:cNvPr id="5" name="Picture 4" descr="home.jpg"/>
          <p:cNvPicPr>
            <a:picLocks noChangeAspect="1"/>
          </p:cNvPicPr>
          <p:nvPr/>
        </p:nvPicPr>
        <p:blipFill>
          <a:blip r:embed="rId4"/>
          <a:stretch>
            <a:fillRect/>
          </a:stretch>
        </p:blipFill>
        <p:spPr>
          <a:xfrm>
            <a:off x="457200" y="6418786"/>
            <a:ext cx="787400" cy="254000"/>
          </a:xfrm>
          <a:prstGeom prst="rect">
            <a:avLst/>
          </a:prstGeom>
        </p:spPr>
      </p:pic>
      <p:pic>
        <p:nvPicPr>
          <p:cNvPr id="6" name="Picture 5" descr="menu.jpg">
            <a:hlinkClick r:id="rId5" action="ppaction://hlinksldjump"/>
          </p:cNvPr>
          <p:cNvPicPr>
            <a:picLocks noChangeAspect="1"/>
          </p:cNvPicPr>
          <p:nvPr/>
        </p:nvPicPr>
        <p:blipFill>
          <a:blip r:embed="rId6"/>
          <a:stretch>
            <a:fillRect/>
          </a:stretch>
        </p:blipFill>
        <p:spPr>
          <a:xfrm>
            <a:off x="1465222" y="6418786"/>
            <a:ext cx="787400" cy="254000"/>
          </a:xfrm>
          <a:prstGeom prst="rect">
            <a:avLst/>
          </a:prstGeom>
        </p:spPr>
      </p:pic>
      <p:pic>
        <p:nvPicPr>
          <p:cNvPr id="7" name="Picture 6" descr="done.jpg">
            <a:hlinkClick r:id="rId7" action="ppaction://hlinksldjump"/>
          </p:cNvPr>
          <p:cNvPicPr>
            <a:picLocks noChangeAspect="1"/>
          </p:cNvPicPr>
          <p:nvPr/>
        </p:nvPicPr>
        <p:blipFill>
          <a:blip r:embed="rId8"/>
          <a:stretch>
            <a:fillRect/>
          </a:stretch>
        </p:blipFill>
        <p:spPr>
          <a:xfrm>
            <a:off x="2576439" y="6418786"/>
            <a:ext cx="787400" cy="254000"/>
          </a:xfrm>
          <a:prstGeom prst="rect">
            <a:avLst/>
          </a:prstGeom>
        </p:spPr>
      </p:pic>
      <p:pic>
        <p:nvPicPr>
          <p:cNvPr id="8" name="Picture 7" descr="back.jpg">
            <a:hlinkClick r:id="" action="ppaction://hlinkshowjump?jump=previousslide"/>
          </p:cNvPr>
          <p:cNvPicPr>
            <a:picLocks noChangeAspect="1"/>
          </p:cNvPicPr>
          <p:nvPr/>
        </p:nvPicPr>
        <p:blipFill>
          <a:blip r:embed="rId9"/>
          <a:stretch>
            <a:fillRect/>
          </a:stretch>
        </p:blipFill>
        <p:spPr>
          <a:xfrm>
            <a:off x="6674906" y="6291786"/>
            <a:ext cx="787400" cy="254000"/>
          </a:xfrm>
          <a:prstGeom prst="rect">
            <a:avLst/>
          </a:prstGeom>
        </p:spPr>
      </p:pic>
      <p:pic>
        <p:nvPicPr>
          <p:cNvPr id="9" name="Picture 8" descr="next.jpg">
            <a:hlinkClick r:id="" action="ppaction://hlinkshowjump?jump=nextslide"/>
          </p:cNvPr>
          <p:cNvPicPr>
            <a:picLocks noChangeAspect="1"/>
          </p:cNvPicPr>
          <p:nvPr/>
        </p:nvPicPr>
        <p:blipFill>
          <a:blip r:embed="rId10"/>
          <a:stretch>
            <a:fillRect/>
          </a:stretch>
        </p:blipFill>
        <p:spPr>
          <a:xfrm>
            <a:off x="7899400" y="6291786"/>
            <a:ext cx="787400" cy="25400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a:cs typeface="Helvetica"/>
              </a:rPr>
              <a:t>Sources Cited</a:t>
            </a:r>
            <a:endParaRPr lang="en-US" dirty="0">
              <a:latin typeface="Helvetica"/>
              <a:cs typeface="Helvetica"/>
            </a:endParaRPr>
          </a:p>
        </p:txBody>
      </p:sp>
      <p:sp>
        <p:nvSpPr>
          <p:cNvPr id="3" name="Content Placeholder 2"/>
          <p:cNvSpPr>
            <a:spLocks noGrp="1"/>
          </p:cNvSpPr>
          <p:nvPr>
            <p:ph idx="1"/>
          </p:nvPr>
        </p:nvSpPr>
        <p:spPr>
          <a:xfrm>
            <a:off x="457200" y="1417638"/>
            <a:ext cx="8229600" cy="4525963"/>
          </a:xfrm>
        </p:spPr>
        <p:txBody>
          <a:bodyPr>
            <a:normAutofit fontScale="85000" lnSpcReduction="10000"/>
          </a:bodyPr>
          <a:lstStyle/>
          <a:p>
            <a:r>
              <a:rPr lang="en-US" dirty="0" smtClean="0">
                <a:latin typeface="Helvetica"/>
                <a:cs typeface="Helvetica"/>
                <a:hlinkClick r:id="rId2"/>
              </a:rPr>
              <a:t>http://mashable.com/2014/03/21/twitter-8th-birthday-video</a:t>
            </a:r>
            <a:r>
              <a:rPr lang="en-US" dirty="0" smtClean="0">
                <a:latin typeface="Helvetica"/>
                <a:cs typeface="Helvetica"/>
                <a:hlinkClick r:id="rId2"/>
              </a:rPr>
              <a:t>/</a:t>
            </a:r>
            <a:endParaRPr lang="en-US" dirty="0" smtClean="0">
              <a:latin typeface="Helvetica"/>
              <a:cs typeface="Helvetica"/>
            </a:endParaRPr>
          </a:p>
          <a:p>
            <a:r>
              <a:rPr lang="en-US" dirty="0" smtClean="0">
                <a:latin typeface="Helvetica"/>
                <a:cs typeface="Helvetica"/>
                <a:hlinkClick r:id="rId3"/>
              </a:rPr>
              <a:t>http</a:t>
            </a:r>
            <a:r>
              <a:rPr lang="en-US" dirty="0" smtClean="0">
                <a:latin typeface="Helvetica"/>
                <a:cs typeface="Helvetica"/>
                <a:hlinkClick r:id="rId3"/>
              </a:rPr>
              <a:t>://johncade.com/how-to-properly-use-hashtags-and-five-common-mistakes-to-avoid</a:t>
            </a:r>
            <a:r>
              <a:rPr lang="en-US" dirty="0" smtClean="0">
                <a:latin typeface="Helvetica"/>
                <a:cs typeface="Helvetica"/>
                <a:hlinkClick r:id="rId3"/>
              </a:rPr>
              <a:t>/</a:t>
            </a:r>
            <a:endParaRPr lang="en-US" dirty="0" smtClean="0">
              <a:latin typeface="Helvetica"/>
              <a:cs typeface="Helvetica"/>
            </a:endParaRPr>
          </a:p>
          <a:p>
            <a:r>
              <a:rPr lang="en-US" dirty="0" smtClean="0">
                <a:latin typeface="Helvetica"/>
                <a:cs typeface="Helvetica"/>
                <a:hlinkClick r:id="rId4"/>
              </a:rPr>
              <a:t>http://www.edudemic.com/simple-ways-to-use-twitter</a:t>
            </a:r>
            <a:r>
              <a:rPr lang="en-US" dirty="0" smtClean="0">
                <a:latin typeface="Helvetica"/>
                <a:cs typeface="Helvetica"/>
                <a:hlinkClick r:id="rId4"/>
              </a:rPr>
              <a:t>/</a:t>
            </a:r>
            <a:endParaRPr lang="en-US" dirty="0" smtClean="0">
              <a:latin typeface="Helvetica"/>
              <a:cs typeface="Helvetica"/>
            </a:endParaRPr>
          </a:p>
          <a:p>
            <a:r>
              <a:rPr lang="en-US" dirty="0" smtClean="0">
                <a:latin typeface="Helvetica"/>
                <a:cs typeface="Helvetica"/>
                <a:hlinkClick r:id="rId5"/>
              </a:rPr>
              <a:t>http</a:t>
            </a:r>
            <a:r>
              <a:rPr lang="en-US" dirty="0" smtClean="0">
                <a:latin typeface="Helvetica"/>
                <a:cs typeface="Helvetica"/>
                <a:hlinkClick r:id="rId5"/>
              </a:rPr>
              <a:t>://www.smartinsights.com/social-media-marketing/twitter-marketing/how-to-find-the-best-hashtags-to-use-in-twitter</a:t>
            </a:r>
            <a:r>
              <a:rPr lang="en-US" dirty="0" smtClean="0">
                <a:latin typeface="Helvetica"/>
                <a:cs typeface="Helvetica"/>
                <a:hlinkClick r:id="rId5"/>
              </a:rPr>
              <a:t>/</a:t>
            </a:r>
            <a:endParaRPr lang="en-US" dirty="0" smtClean="0">
              <a:latin typeface="Helvetica"/>
              <a:cs typeface="Helvetica"/>
            </a:endParaRPr>
          </a:p>
          <a:p>
            <a:r>
              <a:rPr lang="en-US" dirty="0" smtClean="0">
                <a:latin typeface="Helvetica"/>
                <a:cs typeface="Helvetica"/>
                <a:hlinkClick r:id="rId6"/>
              </a:rPr>
              <a:t>http</a:t>
            </a:r>
            <a:r>
              <a:rPr lang="en-US" dirty="0" smtClean="0">
                <a:latin typeface="Helvetica"/>
                <a:cs typeface="Helvetica"/>
                <a:hlinkClick r:id="rId6"/>
              </a:rPr>
              <a:t>://mashable.com/2012/06/05/twitter-for-beginners/</a:t>
            </a:r>
            <a:endParaRPr lang="en-US" dirty="0" smtClean="0">
              <a:latin typeface="Helvetica"/>
              <a:cs typeface="Helvetica"/>
            </a:endParaRPr>
          </a:p>
          <a:p>
            <a:endParaRPr lang="en-US" dirty="0"/>
          </a:p>
        </p:txBody>
      </p:sp>
      <p:pic>
        <p:nvPicPr>
          <p:cNvPr id="4" name="Picture 3" descr="home.jpg">
            <a:hlinkClick r:id="" action="ppaction://hlinkshowjump?jump=firstslide"/>
          </p:cNvPr>
          <p:cNvPicPr>
            <a:picLocks noChangeAspect="1"/>
          </p:cNvPicPr>
          <p:nvPr/>
        </p:nvPicPr>
        <p:blipFill>
          <a:blip r:embed="rId7"/>
          <a:stretch>
            <a:fillRect/>
          </a:stretch>
        </p:blipFill>
        <p:spPr>
          <a:xfrm>
            <a:off x="457200" y="6306041"/>
            <a:ext cx="787400" cy="254000"/>
          </a:xfrm>
          <a:prstGeom prst="rect">
            <a:avLst/>
          </a:prstGeom>
        </p:spPr>
      </p:pic>
      <p:pic>
        <p:nvPicPr>
          <p:cNvPr id="5" name="Picture 4" descr="menu.jpg">
            <a:hlinkClick r:id="rId8" action="ppaction://hlinksldjump"/>
          </p:cNvPr>
          <p:cNvPicPr>
            <a:picLocks noChangeAspect="1"/>
          </p:cNvPicPr>
          <p:nvPr/>
        </p:nvPicPr>
        <p:blipFill>
          <a:blip r:embed="rId9"/>
          <a:stretch>
            <a:fillRect/>
          </a:stretch>
        </p:blipFill>
        <p:spPr>
          <a:xfrm>
            <a:off x="1566244" y="6306041"/>
            <a:ext cx="787400" cy="254000"/>
          </a:xfrm>
          <a:prstGeom prst="rect">
            <a:avLst/>
          </a:prstGeom>
        </p:spPr>
      </p:pic>
      <p:pic>
        <p:nvPicPr>
          <p:cNvPr id="6" name="Picture 5" descr="done.jpg">
            <a:hlinkClick r:id="rId10" action="ppaction://hlinksldjump"/>
          </p:cNvPr>
          <p:cNvPicPr>
            <a:picLocks noChangeAspect="1"/>
          </p:cNvPicPr>
          <p:nvPr/>
        </p:nvPicPr>
        <p:blipFill>
          <a:blip r:embed="rId11"/>
          <a:stretch>
            <a:fillRect/>
          </a:stretch>
        </p:blipFill>
        <p:spPr>
          <a:xfrm>
            <a:off x="2778472" y="6306041"/>
            <a:ext cx="787400" cy="254000"/>
          </a:xfrm>
          <a:prstGeom prst="rect">
            <a:avLst/>
          </a:prstGeom>
        </p:spPr>
      </p:pic>
      <p:pic>
        <p:nvPicPr>
          <p:cNvPr id="7" name="Picture 6" descr="back.jpg">
            <a:hlinkClick r:id="" action="ppaction://hlinkshowjump?jump=previousslide"/>
          </p:cNvPr>
          <p:cNvPicPr>
            <a:picLocks noChangeAspect="1"/>
          </p:cNvPicPr>
          <p:nvPr/>
        </p:nvPicPr>
        <p:blipFill>
          <a:blip r:embed="rId12"/>
          <a:stretch>
            <a:fillRect/>
          </a:stretch>
        </p:blipFill>
        <p:spPr>
          <a:xfrm>
            <a:off x="6732631" y="6306041"/>
            <a:ext cx="787400" cy="254000"/>
          </a:xfrm>
          <a:prstGeom prst="rect">
            <a:avLst/>
          </a:prstGeom>
        </p:spPr>
      </p:pic>
      <p:pic>
        <p:nvPicPr>
          <p:cNvPr id="8" name="Picture 7" descr="next.jpg">
            <a:hlinkClick r:id="" action="ppaction://hlinkshowjump?jump=nextslide"/>
          </p:cNvPr>
          <p:cNvPicPr>
            <a:picLocks noChangeAspect="1"/>
          </p:cNvPicPr>
          <p:nvPr/>
        </p:nvPicPr>
        <p:blipFill>
          <a:blip r:embed="rId13"/>
          <a:stretch>
            <a:fillRect/>
          </a:stretch>
        </p:blipFill>
        <p:spPr>
          <a:xfrm>
            <a:off x="7899400" y="6306041"/>
            <a:ext cx="787400" cy="2540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28"/>
            <a:ext cx="8229600" cy="1143000"/>
          </a:xfrm>
        </p:spPr>
        <p:txBody>
          <a:bodyPr/>
          <a:lstStyle/>
          <a:p>
            <a:r>
              <a:rPr lang="en-US" dirty="0" smtClean="0">
                <a:latin typeface="Helvetica"/>
                <a:cs typeface="Helvetica"/>
              </a:rPr>
              <a:t>Overview</a:t>
            </a:r>
            <a:endParaRPr lang="en-US" dirty="0">
              <a:latin typeface="Helvetica"/>
              <a:cs typeface="Helvetica"/>
            </a:endParaRPr>
          </a:p>
        </p:txBody>
      </p:sp>
      <p:sp>
        <p:nvSpPr>
          <p:cNvPr id="3" name="Content Placeholder 2"/>
          <p:cNvSpPr>
            <a:spLocks noGrp="1"/>
          </p:cNvSpPr>
          <p:nvPr>
            <p:ph idx="1"/>
          </p:nvPr>
        </p:nvSpPr>
        <p:spPr>
          <a:xfrm>
            <a:off x="187605" y="1172328"/>
            <a:ext cx="8956395" cy="4960555"/>
          </a:xfrm>
        </p:spPr>
        <p:txBody>
          <a:bodyPr>
            <a:normAutofit lnSpcReduction="10000"/>
          </a:bodyPr>
          <a:lstStyle/>
          <a:p>
            <a:pPr>
              <a:buNone/>
            </a:pPr>
            <a:r>
              <a:rPr lang="en-US" sz="2600" b="1" dirty="0" smtClean="0">
                <a:latin typeface="Helvetica"/>
                <a:cs typeface="Helvetica"/>
              </a:rPr>
              <a:t>This Twitter Tutorial will cover the following sections:</a:t>
            </a:r>
          </a:p>
          <a:p>
            <a:pPr>
              <a:buNone/>
            </a:pPr>
            <a:endParaRPr lang="en-US" sz="2600" b="1" dirty="0" smtClean="0">
              <a:latin typeface="Helvetica"/>
              <a:cs typeface="Helvetica"/>
            </a:endParaRPr>
          </a:p>
          <a:p>
            <a:r>
              <a:rPr lang="en-US" sz="2600" dirty="0" smtClean="0">
                <a:latin typeface="Helvetica"/>
                <a:cs typeface="Helvetica"/>
              </a:rPr>
              <a:t>What is it?</a:t>
            </a:r>
          </a:p>
          <a:p>
            <a:r>
              <a:rPr lang="en-US" sz="2600" dirty="0" smtClean="0">
                <a:latin typeface="Helvetica"/>
                <a:cs typeface="Helvetica"/>
              </a:rPr>
              <a:t>Twitter Lingo</a:t>
            </a:r>
          </a:p>
          <a:p>
            <a:r>
              <a:rPr lang="en-US" sz="2600" dirty="0" smtClean="0">
                <a:latin typeface="Helvetica"/>
                <a:cs typeface="Helvetica"/>
              </a:rPr>
              <a:t>Twitter Shorthand</a:t>
            </a:r>
          </a:p>
          <a:p>
            <a:r>
              <a:rPr lang="en-US" sz="2600" dirty="0" smtClean="0">
                <a:latin typeface="Helvetica"/>
                <a:cs typeface="Helvetica"/>
              </a:rPr>
              <a:t>How Do I </a:t>
            </a:r>
            <a:r>
              <a:rPr lang="en-US" sz="2600" dirty="0" smtClean="0">
                <a:latin typeface="Helvetica"/>
                <a:cs typeface="Helvetica"/>
              </a:rPr>
              <a:t>View Tweets?</a:t>
            </a:r>
          </a:p>
          <a:p>
            <a:r>
              <a:rPr lang="en-US" sz="2600" dirty="0" smtClean="0">
                <a:latin typeface="Helvetica"/>
                <a:cs typeface="Helvetica"/>
              </a:rPr>
              <a:t>How Do I Interact with Others?</a:t>
            </a:r>
          </a:p>
          <a:p>
            <a:r>
              <a:rPr lang="en-US" sz="2600" dirty="0" smtClean="0">
                <a:latin typeface="Helvetica"/>
                <a:cs typeface="Helvetica"/>
              </a:rPr>
              <a:t>What is a Hashtag?</a:t>
            </a:r>
          </a:p>
          <a:p>
            <a:r>
              <a:rPr lang="en-US" sz="2600" dirty="0" smtClean="0">
                <a:latin typeface="Helvetica"/>
                <a:cs typeface="Helvetica"/>
              </a:rPr>
              <a:t>What </a:t>
            </a:r>
            <a:r>
              <a:rPr lang="en-US" sz="2600" dirty="0" smtClean="0">
                <a:latin typeface="Helvetica"/>
                <a:cs typeface="Helvetica"/>
              </a:rPr>
              <a:t>Should I Tweet About?</a:t>
            </a:r>
          </a:p>
          <a:p>
            <a:r>
              <a:rPr lang="en-US" sz="2600" dirty="0" smtClean="0">
                <a:latin typeface="Helvetica"/>
                <a:cs typeface="Helvetica"/>
              </a:rPr>
              <a:t>Privacy and Security</a:t>
            </a:r>
          </a:p>
          <a:p>
            <a:r>
              <a:rPr lang="en-US" sz="2600" dirty="0" smtClean="0">
                <a:latin typeface="Helvetica"/>
                <a:cs typeface="Helvetica"/>
              </a:rPr>
              <a:t>Summary</a:t>
            </a:r>
            <a:endParaRPr lang="en-US" sz="2600" dirty="0" smtClean="0">
              <a:latin typeface="Helvetica"/>
              <a:cs typeface="Helvetica"/>
            </a:endParaRPr>
          </a:p>
          <a:p>
            <a:pPr>
              <a:buNone/>
            </a:pPr>
            <a:endParaRPr lang="en-US" sz="2000" dirty="0" smtClean="0">
              <a:latin typeface="Helvetica"/>
              <a:cs typeface="Helvetica"/>
            </a:endParaRPr>
          </a:p>
          <a:p>
            <a:pPr>
              <a:buNone/>
            </a:pPr>
            <a:endParaRPr lang="en-US" sz="2000" dirty="0" smtClean="0">
              <a:latin typeface="Helvetica"/>
              <a:cs typeface="Helvetica"/>
            </a:endParaRPr>
          </a:p>
        </p:txBody>
      </p:sp>
      <p:pic>
        <p:nvPicPr>
          <p:cNvPr id="4" name="Picture 3" descr="home.jpg">
            <a:hlinkClick r:id="" action="ppaction://hlinkshowjump?jump=firstslide"/>
          </p:cNvPr>
          <p:cNvPicPr>
            <a:picLocks noChangeAspect="1"/>
          </p:cNvPicPr>
          <p:nvPr/>
        </p:nvPicPr>
        <p:blipFill>
          <a:blip r:embed="rId2"/>
          <a:stretch>
            <a:fillRect/>
          </a:stretch>
        </p:blipFill>
        <p:spPr>
          <a:xfrm>
            <a:off x="457200" y="6349333"/>
            <a:ext cx="787400" cy="254000"/>
          </a:xfrm>
          <a:prstGeom prst="rect">
            <a:avLst/>
          </a:prstGeom>
        </p:spPr>
      </p:pic>
      <p:pic>
        <p:nvPicPr>
          <p:cNvPr id="5" name="Picture 4" descr="menu.jpg">
            <a:hlinkClick r:id="rId3" action="ppaction://hlinksldjump"/>
          </p:cNvPr>
          <p:cNvPicPr>
            <a:picLocks noChangeAspect="1"/>
          </p:cNvPicPr>
          <p:nvPr/>
        </p:nvPicPr>
        <p:blipFill>
          <a:blip r:embed="rId4"/>
          <a:stretch>
            <a:fillRect/>
          </a:stretch>
        </p:blipFill>
        <p:spPr>
          <a:xfrm>
            <a:off x="1883735" y="6349333"/>
            <a:ext cx="787400" cy="254000"/>
          </a:xfrm>
          <a:prstGeom prst="rect">
            <a:avLst/>
          </a:prstGeom>
        </p:spPr>
      </p:pic>
      <p:pic>
        <p:nvPicPr>
          <p:cNvPr id="6" name="Picture 5" descr="done.jpg">
            <a:hlinkClick r:id="rId5" action="ppaction://hlinksldjump"/>
          </p:cNvPr>
          <p:cNvPicPr>
            <a:picLocks noChangeAspect="1"/>
          </p:cNvPicPr>
          <p:nvPr/>
        </p:nvPicPr>
        <p:blipFill>
          <a:blip r:embed="rId6"/>
          <a:stretch>
            <a:fillRect/>
          </a:stretch>
        </p:blipFill>
        <p:spPr>
          <a:xfrm>
            <a:off x="3390900" y="6349333"/>
            <a:ext cx="787400" cy="254000"/>
          </a:xfrm>
          <a:prstGeom prst="rect">
            <a:avLst/>
          </a:prstGeom>
        </p:spPr>
      </p:pic>
      <p:pic>
        <p:nvPicPr>
          <p:cNvPr id="7" name="Picture 6" descr="back.jpg">
            <a:hlinkClick r:id="" action="ppaction://hlinkshowjump?jump=previousslide"/>
          </p:cNvPr>
          <p:cNvPicPr>
            <a:picLocks noChangeAspect="1"/>
          </p:cNvPicPr>
          <p:nvPr/>
        </p:nvPicPr>
        <p:blipFill>
          <a:blip r:embed="rId7"/>
          <a:stretch>
            <a:fillRect/>
          </a:stretch>
        </p:blipFill>
        <p:spPr>
          <a:xfrm>
            <a:off x="6775925" y="6349333"/>
            <a:ext cx="787400" cy="254000"/>
          </a:xfrm>
          <a:prstGeom prst="rect">
            <a:avLst/>
          </a:prstGeom>
        </p:spPr>
      </p:pic>
      <p:pic>
        <p:nvPicPr>
          <p:cNvPr id="8" name="Picture 7" descr="next.jpg">
            <a:hlinkClick r:id="" action="ppaction://hlinkshowjump?jump=nextslide"/>
          </p:cNvPr>
          <p:cNvPicPr>
            <a:picLocks noChangeAspect="1"/>
          </p:cNvPicPr>
          <p:nvPr/>
        </p:nvPicPr>
        <p:blipFill>
          <a:blip r:embed="rId8"/>
          <a:stretch>
            <a:fillRect/>
          </a:stretch>
        </p:blipFill>
        <p:spPr>
          <a:xfrm>
            <a:off x="7899400" y="6349333"/>
            <a:ext cx="787400" cy="2540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14924" y="-115440"/>
            <a:ext cx="8229600" cy="1010121"/>
          </a:xfrm>
        </p:spPr>
        <p:txBody>
          <a:bodyPr/>
          <a:lstStyle/>
          <a:p>
            <a:r>
              <a:rPr lang="en-US" b="1" dirty="0" smtClean="0">
                <a:latin typeface="Helvetica"/>
                <a:cs typeface="Helvetica"/>
              </a:rPr>
              <a:t>What is it?</a:t>
            </a:r>
            <a:endParaRPr lang="en-US" b="1" dirty="0">
              <a:latin typeface="Helvetica"/>
              <a:cs typeface="Helvetica"/>
            </a:endParaRPr>
          </a:p>
        </p:txBody>
      </p:sp>
      <p:sp>
        <p:nvSpPr>
          <p:cNvPr id="3" name="Content Placeholder 2"/>
          <p:cNvSpPr>
            <a:spLocks noGrp="1"/>
          </p:cNvSpPr>
          <p:nvPr>
            <p:ph idx="1"/>
          </p:nvPr>
        </p:nvSpPr>
        <p:spPr>
          <a:xfrm>
            <a:off x="284028" y="3188433"/>
            <a:ext cx="8686800" cy="3406216"/>
          </a:xfrm>
        </p:spPr>
        <p:txBody>
          <a:bodyPr>
            <a:normAutofit fontScale="92500" lnSpcReduction="10000"/>
          </a:bodyPr>
          <a:lstStyle/>
          <a:p>
            <a:r>
              <a:rPr lang="en-US" sz="2811" dirty="0" smtClean="0">
                <a:latin typeface="Helvetica"/>
                <a:cs typeface="Helvetica"/>
              </a:rPr>
              <a:t>An online social network allowing you to send and read 140 character messages, or “tweets”.</a:t>
            </a:r>
          </a:p>
          <a:p>
            <a:r>
              <a:rPr lang="en-US" sz="2811" dirty="0" smtClean="0">
                <a:latin typeface="Helvetica"/>
                <a:cs typeface="Helvetica"/>
              </a:rPr>
              <a:t>These tweets appear in your custom newsfeed</a:t>
            </a:r>
          </a:p>
          <a:p>
            <a:r>
              <a:rPr lang="en-US" sz="2811" dirty="0" smtClean="0">
                <a:latin typeface="Helvetica"/>
                <a:cs typeface="Helvetica"/>
              </a:rPr>
              <a:t>It is a way to communicate with friends or read real-time news from credible sources or from celebrities.</a:t>
            </a:r>
          </a:p>
          <a:p>
            <a:r>
              <a:rPr lang="en-US" sz="2811" dirty="0" smtClean="0">
                <a:latin typeface="Helvetica"/>
                <a:cs typeface="Helvetica"/>
              </a:rPr>
              <a:t>Some use it as a micro-blog, some as a way to communicate with friends, some as a way to share their thoughts with the public.</a:t>
            </a:r>
          </a:p>
          <a:p>
            <a:pPr>
              <a:buNone/>
            </a:pPr>
            <a:endParaRPr lang="en-US" dirty="0" smtClean="0"/>
          </a:p>
          <a:p>
            <a:endParaRPr lang="en-US" dirty="0" smtClean="0"/>
          </a:p>
          <a:p>
            <a:endParaRPr lang="en-US" dirty="0" smtClean="0"/>
          </a:p>
          <a:p>
            <a:pPr>
              <a:buNone/>
            </a:pPr>
            <a:endParaRPr lang="en-US" dirty="0" smtClean="0"/>
          </a:p>
          <a:p>
            <a:endParaRPr lang="en-US" dirty="0"/>
          </a:p>
        </p:txBody>
      </p:sp>
      <p:pic>
        <p:nvPicPr>
          <p:cNvPr id="4" name="Picture 3" descr="twitter.jpg"/>
          <p:cNvPicPr>
            <a:picLocks noChangeAspect="1"/>
          </p:cNvPicPr>
          <p:nvPr/>
        </p:nvPicPr>
        <p:blipFill>
          <a:blip r:embed="rId2"/>
          <a:stretch>
            <a:fillRect/>
          </a:stretch>
        </p:blipFill>
        <p:spPr>
          <a:xfrm>
            <a:off x="2958406" y="836960"/>
            <a:ext cx="3420205" cy="2282395"/>
          </a:xfrm>
          <a:prstGeom prst="rect">
            <a:avLst/>
          </a:prstGeom>
        </p:spPr>
      </p:pic>
      <p:pic>
        <p:nvPicPr>
          <p:cNvPr id="5" name="Picture 4" descr="home.jpg">
            <a:hlinkClick r:id="" action="ppaction://hlinkshowjump?jump=firstslide"/>
          </p:cNvPr>
          <p:cNvPicPr>
            <a:picLocks noChangeAspect="1"/>
          </p:cNvPicPr>
          <p:nvPr/>
        </p:nvPicPr>
        <p:blipFill>
          <a:blip r:embed="rId3"/>
          <a:stretch>
            <a:fillRect/>
          </a:stretch>
        </p:blipFill>
        <p:spPr>
          <a:xfrm>
            <a:off x="471631" y="6467649"/>
            <a:ext cx="787400" cy="254000"/>
          </a:xfrm>
          <a:prstGeom prst="rect">
            <a:avLst/>
          </a:prstGeom>
        </p:spPr>
      </p:pic>
      <p:pic>
        <p:nvPicPr>
          <p:cNvPr id="6" name="Picture 5" descr="menu.jpg">
            <a:hlinkClick r:id="rId4" action="ppaction://hlinksldjump"/>
          </p:cNvPr>
          <p:cNvPicPr>
            <a:picLocks noChangeAspect="1"/>
          </p:cNvPicPr>
          <p:nvPr/>
        </p:nvPicPr>
        <p:blipFill>
          <a:blip r:embed="rId5"/>
          <a:stretch>
            <a:fillRect/>
          </a:stretch>
        </p:blipFill>
        <p:spPr>
          <a:xfrm>
            <a:off x="1723645" y="6467649"/>
            <a:ext cx="787400" cy="254000"/>
          </a:xfrm>
          <a:prstGeom prst="rect">
            <a:avLst/>
          </a:prstGeom>
        </p:spPr>
      </p:pic>
      <p:pic>
        <p:nvPicPr>
          <p:cNvPr id="7" name="Picture 6" descr="done.jpg">
            <a:hlinkClick r:id="rId6" action="ppaction://hlinksldjump"/>
          </p:cNvPr>
          <p:cNvPicPr>
            <a:picLocks noChangeAspect="1"/>
          </p:cNvPicPr>
          <p:nvPr/>
        </p:nvPicPr>
        <p:blipFill>
          <a:blip r:embed="rId7"/>
          <a:stretch>
            <a:fillRect/>
          </a:stretch>
        </p:blipFill>
        <p:spPr>
          <a:xfrm>
            <a:off x="2962033" y="6467649"/>
            <a:ext cx="787400" cy="254000"/>
          </a:xfrm>
          <a:prstGeom prst="rect">
            <a:avLst/>
          </a:prstGeom>
        </p:spPr>
      </p:pic>
      <p:pic>
        <p:nvPicPr>
          <p:cNvPr id="8" name="Picture 7" descr="back.jpg">
            <a:hlinkClick r:id="" action="ppaction://hlinkshowjump?jump=previousslide"/>
          </p:cNvPr>
          <p:cNvPicPr>
            <a:picLocks noChangeAspect="1"/>
          </p:cNvPicPr>
          <p:nvPr/>
        </p:nvPicPr>
        <p:blipFill>
          <a:blip r:embed="rId8"/>
          <a:stretch>
            <a:fillRect/>
          </a:stretch>
        </p:blipFill>
        <p:spPr>
          <a:xfrm>
            <a:off x="6865218" y="6467649"/>
            <a:ext cx="787400" cy="254000"/>
          </a:xfrm>
          <a:prstGeom prst="rect">
            <a:avLst/>
          </a:prstGeom>
        </p:spPr>
      </p:pic>
      <p:pic>
        <p:nvPicPr>
          <p:cNvPr id="9" name="Picture 8" descr="next.jpg">
            <a:hlinkClick r:id="" action="ppaction://hlinkshowjump?jump=nextslide"/>
          </p:cNvPr>
          <p:cNvPicPr>
            <a:picLocks noChangeAspect="1"/>
          </p:cNvPicPr>
          <p:nvPr/>
        </p:nvPicPr>
        <p:blipFill>
          <a:blip r:embed="rId9"/>
          <a:stretch>
            <a:fillRect/>
          </a:stretch>
        </p:blipFill>
        <p:spPr>
          <a:xfrm>
            <a:off x="7957124" y="6467649"/>
            <a:ext cx="787400" cy="2540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30"/>
            <a:ext cx="8229600" cy="1143000"/>
          </a:xfrm>
        </p:spPr>
        <p:txBody>
          <a:bodyPr>
            <a:normAutofit/>
          </a:bodyPr>
          <a:lstStyle/>
          <a:p>
            <a:r>
              <a:rPr lang="en-US" sz="3600" b="1" dirty="0" smtClean="0">
                <a:latin typeface="Helvetica"/>
                <a:cs typeface="Helvetica"/>
              </a:rPr>
              <a:t>Twitter Lingo</a:t>
            </a:r>
            <a:endParaRPr lang="en-US" sz="3600" b="1" dirty="0">
              <a:latin typeface="Helvetica"/>
              <a:cs typeface="Helvetica"/>
            </a:endParaRPr>
          </a:p>
        </p:txBody>
      </p:sp>
      <p:sp>
        <p:nvSpPr>
          <p:cNvPr id="3" name="Content Placeholder 2"/>
          <p:cNvSpPr>
            <a:spLocks noGrp="1"/>
          </p:cNvSpPr>
          <p:nvPr>
            <p:ph idx="1"/>
          </p:nvPr>
        </p:nvSpPr>
        <p:spPr>
          <a:xfrm>
            <a:off x="457200" y="1417638"/>
            <a:ext cx="8229600" cy="4882848"/>
          </a:xfrm>
        </p:spPr>
        <p:txBody>
          <a:bodyPr>
            <a:normAutofit/>
          </a:bodyPr>
          <a:lstStyle/>
          <a:p>
            <a:r>
              <a:rPr lang="en-US" sz="2800" b="1" dirty="0" smtClean="0">
                <a:latin typeface="Helvetica"/>
                <a:cs typeface="Helvetica"/>
              </a:rPr>
              <a:t>Tweet: </a:t>
            </a:r>
            <a:r>
              <a:rPr lang="en-US" sz="2800" dirty="0" smtClean="0">
                <a:latin typeface="Helvetica"/>
                <a:cs typeface="Helvetica"/>
              </a:rPr>
              <a:t>a 140 character </a:t>
            </a:r>
            <a:r>
              <a:rPr lang="en-US" sz="2800" dirty="0" smtClean="0">
                <a:latin typeface="Helvetica"/>
                <a:cs typeface="Helvetica"/>
              </a:rPr>
              <a:t>message</a:t>
            </a:r>
          </a:p>
          <a:p>
            <a:pPr>
              <a:buNone/>
            </a:pPr>
            <a:endParaRPr lang="en-US" sz="2800" dirty="0" smtClean="0">
              <a:latin typeface="Helvetica"/>
              <a:cs typeface="Helvetica"/>
            </a:endParaRPr>
          </a:p>
          <a:p>
            <a:r>
              <a:rPr lang="en-US" sz="2800" b="1" dirty="0" smtClean="0">
                <a:latin typeface="Helvetica"/>
                <a:cs typeface="Helvetica"/>
              </a:rPr>
              <a:t>Feed: </a:t>
            </a:r>
            <a:r>
              <a:rPr lang="en-US" sz="2800" dirty="0" smtClean="0">
                <a:latin typeface="Helvetica"/>
                <a:cs typeface="Helvetica"/>
              </a:rPr>
              <a:t>stream of tweets on your homepage, comprised of those that you </a:t>
            </a:r>
            <a:r>
              <a:rPr lang="en-US" sz="2800" dirty="0" smtClean="0">
                <a:latin typeface="Helvetica"/>
                <a:cs typeface="Helvetica"/>
              </a:rPr>
              <a:t>follow</a:t>
            </a:r>
          </a:p>
          <a:p>
            <a:pPr>
              <a:buNone/>
            </a:pPr>
            <a:endParaRPr lang="en-US" sz="2800" dirty="0" smtClean="0">
              <a:latin typeface="Helvetica"/>
              <a:cs typeface="Helvetica"/>
            </a:endParaRPr>
          </a:p>
          <a:p>
            <a:r>
              <a:rPr lang="en-US" sz="2800" b="1" dirty="0" smtClean="0">
                <a:latin typeface="Helvetica"/>
                <a:cs typeface="Helvetica"/>
              </a:rPr>
              <a:t>“Following” people: </a:t>
            </a:r>
            <a:r>
              <a:rPr lang="en-US" sz="2800" dirty="0" smtClean="0">
                <a:latin typeface="Helvetica"/>
                <a:cs typeface="Helvetica"/>
              </a:rPr>
              <a:t>choosing to subscribe to their tweets, this means that they will appear in your newsfeed. The other party must choose to follow you back in order for them to see your tweets in their feed.</a:t>
            </a:r>
            <a:endParaRPr lang="en-US" sz="2800" dirty="0" smtClean="0">
              <a:latin typeface="Helvetica"/>
              <a:cs typeface="Helvetica"/>
            </a:endParaRPr>
          </a:p>
          <a:p>
            <a:endParaRPr lang="en-US" sz="1600" b="1" dirty="0" smtClean="0">
              <a:latin typeface="Arial"/>
              <a:cs typeface="Arial"/>
            </a:endParaRPr>
          </a:p>
          <a:p>
            <a:endParaRPr lang="en-US" sz="1600" dirty="0">
              <a:latin typeface="Arial"/>
              <a:cs typeface="Arial"/>
            </a:endParaRPr>
          </a:p>
        </p:txBody>
      </p:sp>
      <p:pic>
        <p:nvPicPr>
          <p:cNvPr id="4" name="Picture 3" descr="home.jpg">
            <a:hlinkClick r:id="" action="ppaction://hlinkshowjump?jump=firstslide"/>
          </p:cNvPr>
          <p:cNvPicPr>
            <a:picLocks noChangeAspect="1"/>
          </p:cNvPicPr>
          <p:nvPr/>
        </p:nvPicPr>
        <p:blipFill>
          <a:blip r:embed="rId2"/>
          <a:stretch>
            <a:fillRect/>
          </a:stretch>
        </p:blipFill>
        <p:spPr>
          <a:xfrm>
            <a:off x="457200" y="6358206"/>
            <a:ext cx="787400" cy="254000"/>
          </a:xfrm>
          <a:prstGeom prst="rect">
            <a:avLst/>
          </a:prstGeom>
        </p:spPr>
      </p:pic>
      <p:pic>
        <p:nvPicPr>
          <p:cNvPr id="5" name="Picture 4" descr="menu.jpg">
            <a:hlinkClick r:id="rId3" action="ppaction://hlinksldjump"/>
          </p:cNvPr>
          <p:cNvPicPr>
            <a:picLocks noChangeAspect="1"/>
          </p:cNvPicPr>
          <p:nvPr/>
        </p:nvPicPr>
        <p:blipFill>
          <a:blip r:embed="rId4"/>
          <a:stretch>
            <a:fillRect/>
          </a:stretch>
        </p:blipFill>
        <p:spPr>
          <a:xfrm>
            <a:off x="1811575" y="6358206"/>
            <a:ext cx="787400" cy="254000"/>
          </a:xfrm>
          <a:prstGeom prst="rect">
            <a:avLst/>
          </a:prstGeom>
        </p:spPr>
      </p:pic>
      <p:pic>
        <p:nvPicPr>
          <p:cNvPr id="6" name="Picture 5" descr="done.jpg">
            <a:hlinkClick r:id="rId5" action="ppaction://hlinksldjump"/>
          </p:cNvPr>
          <p:cNvPicPr>
            <a:picLocks noChangeAspect="1"/>
          </p:cNvPicPr>
          <p:nvPr/>
        </p:nvPicPr>
        <p:blipFill>
          <a:blip r:embed="rId6"/>
          <a:stretch>
            <a:fillRect/>
          </a:stretch>
        </p:blipFill>
        <p:spPr>
          <a:xfrm>
            <a:off x="3232159" y="6358206"/>
            <a:ext cx="787400" cy="254000"/>
          </a:xfrm>
          <a:prstGeom prst="rect">
            <a:avLst/>
          </a:prstGeom>
        </p:spPr>
      </p:pic>
      <p:pic>
        <p:nvPicPr>
          <p:cNvPr id="7" name="Picture 6" descr="back.jpg">
            <a:hlinkClick r:id="" action="ppaction://hlinkshowjump?jump=previousslide"/>
          </p:cNvPr>
          <p:cNvPicPr>
            <a:picLocks noChangeAspect="1"/>
          </p:cNvPicPr>
          <p:nvPr/>
        </p:nvPicPr>
        <p:blipFill>
          <a:blip r:embed="rId7"/>
          <a:stretch>
            <a:fillRect/>
          </a:stretch>
        </p:blipFill>
        <p:spPr>
          <a:xfrm>
            <a:off x="6920240" y="6314916"/>
            <a:ext cx="787400" cy="254000"/>
          </a:xfrm>
          <a:prstGeom prst="rect">
            <a:avLst/>
          </a:prstGeom>
        </p:spPr>
      </p:pic>
      <p:pic>
        <p:nvPicPr>
          <p:cNvPr id="8" name="Picture 7" descr="next.jpg">
            <a:hlinkClick r:id="" action="ppaction://hlinkshowjump?jump=nextslide"/>
          </p:cNvPr>
          <p:cNvPicPr>
            <a:picLocks noChangeAspect="1"/>
          </p:cNvPicPr>
          <p:nvPr/>
        </p:nvPicPr>
        <p:blipFill>
          <a:blip r:embed="rId8"/>
          <a:stretch>
            <a:fillRect/>
          </a:stretch>
        </p:blipFill>
        <p:spPr>
          <a:xfrm>
            <a:off x="7899400" y="6314916"/>
            <a:ext cx="787400" cy="2540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sz="3027" b="1" dirty="0" smtClean="0">
                <a:latin typeface="Helvetica"/>
                <a:cs typeface="Helvetica"/>
              </a:rPr>
              <a:t>Handle: </a:t>
            </a:r>
            <a:r>
              <a:rPr lang="en-US" sz="3027" dirty="0" smtClean="0">
                <a:latin typeface="Helvetica"/>
                <a:cs typeface="Helvetica"/>
              </a:rPr>
              <a:t>Your username (ex: </a:t>
            </a:r>
            <a:r>
              <a:rPr lang="en-US" sz="3027" dirty="0" smtClean="0">
                <a:latin typeface="Helvetica"/>
                <a:cs typeface="Helvetica"/>
              </a:rPr>
              <a:t>@</a:t>
            </a:r>
            <a:r>
              <a:rPr lang="en-US" sz="3027" dirty="0" err="1" smtClean="0">
                <a:latin typeface="Helvetica"/>
                <a:cs typeface="Helvetica"/>
              </a:rPr>
              <a:t>BarackObama</a:t>
            </a:r>
            <a:r>
              <a:rPr lang="en-US" sz="3027" dirty="0" smtClean="0">
                <a:latin typeface="Helvetica"/>
                <a:cs typeface="Helvetica"/>
              </a:rPr>
              <a:t>)</a:t>
            </a:r>
          </a:p>
          <a:p>
            <a:pPr>
              <a:buNone/>
            </a:pPr>
            <a:endParaRPr lang="en-US" sz="3027" dirty="0" smtClean="0">
              <a:latin typeface="Helvetica"/>
              <a:cs typeface="Helvetica"/>
            </a:endParaRPr>
          </a:p>
          <a:p>
            <a:r>
              <a:rPr lang="en-US" sz="3027" b="1" dirty="0" smtClean="0">
                <a:latin typeface="Helvetica"/>
                <a:cs typeface="Helvetica"/>
              </a:rPr>
              <a:t>Mention: </a:t>
            </a:r>
            <a:r>
              <a:rPr lang="en-US" sz="3027" dirty="0" smtClean="0">
                <a:latin typeface="Helvetica"/>
                <a:cs typeface="Helvetica"/>
              </a:rPr>
              <a:t>referencing or</a:t>
            </a:r>
            <a:r>
              <a:rPr lang="en-US" sz="3027" dirty="0" smtClean="0">
                <a:latin typeface="Helvetica"/>
                <a:cs typeface="Helvetica"/>
              </a:rPr>
              <a:t> interacting </a:t>
            </a:r>
            <a:r>
              <a:rPr lang="en-US" sz="3027" dirty="0" smtClean="0">
                <a:latin typeface="Helvetica"/>
                <a:cs typeface="Helvetica"/>
              </a:rPr>
              <a:t>with someone by putting their handle (@) in your tweet. The other party will receive a notification when you mention them</a:t>
            </a:r>
            <a:r>
              <a:rPr lang="en-US" sz="3027" dirty="0" smtClean="0">
                <a:latin typeface="Helvetica"/>
                <a:cs typeface="Helvetica"/>
              </a:rPr>
              <a:t>.</a:t>
            </a:r>
          </a:p>
          <a:p>
            <a:pPr>
              <a:buNone/>
            </a:pPr>
            <a:endParaRPr lang="en-US" sz="3027" dirty="0" smtClean="0">
              <a:latin typeface="Helvetica"/>
              <a:cs typeface="Helvetica"/>
            </a:endParaRPr>
          </a:p>
          <a:p>
            <a:r>
              <a:rPr lang="en-US" sz="3027" b="1" dirty="0" smtClean="0">
                <a:latin typeface="Helvetica"/>
                <a:cs typeface="Helvetica"/>
              </a:rPr>
              <a:t>Hashtag: </a:t>
            </a:r>
            <a:r>
              <a:rPr lang="en-US" sz="3027" dirty="0" smtClean="0">
                <a:latin typeface="Helvetica"/>
                <a:cs typeface="Helvetica"/>
              </a:rPr>
              <a:t>when followed by a word, it is used to denote the subject of your tweet or categorize it in some way. By clicking on the hashtag, one can see others tweets that used that same hashtag.</a:t>
            </a:r>
          </a:p>
          <a:p>
            <a:endParaRPr lang="en-US" dirty="0"/>
          </a:p>
        </p:txBody>
      </p:sp>
      <p:pic>
        <p:nvPicPr>
          <p:cNvPr id="4" name="Picture 3" descr="url.jpg"/>
          <p:cNvPicPr>
            <a:picLocks noChangeAspect="1"/>
          </p:cNvPicPr>
          <p:nvPr/>
        </p:nvPicPr>
        <p:blipFill>
          <a:blip r:embed="rId2"/>
          <a:stretch>
            <a:fillRect/>
          </a:stretch>
        </p:blipFill>
        <p:spPr>
          <a:xfrm>
            <a:off x="3964695" y="255825"/>
            <a:ext cx="1360435" cy="1103647"/>
          </a:xfrm>
          <a:prstGeom prst="rect">
            <a:avLst/>
          </a:prstGeom>
        </p:spPr>
      </p:pic>
      <p:pic>
        <p:nvPicPr>
          <p:cNvPr id="5" name="Picture 4" descr="home.jpg">
            <a:hlinkClick r:id="" action="ppaction://hlinkshowjump?jump=firstslide"/>
          </p:cNvPr>
          <p:cNvPicPr>
            <a:picLocks noChangeAspect="1"/>
          </p:cNvPicPr>
          <p:nvPr/>
        </p:nvPicPr>
        <p:blipFill>
          <a:blip r:embed="rId3"/>
          <a:stretch>
            <a:fillRect/>
          </a:stretch>
        </p:blipFill>
        <p:spPr>
          <a:xfrm>
            <a:off x="457200" y="6326217"/>
            <a:ext cx="787400" cy="254000"/>
          </a:xfrm>
          <a:prstGeom prst="rect">
            <a:avLst/>
          </a:prstGeom>
        </p:spPr>
      </p:pic>
      <p:pic>
        <p:nvPicPr>
          <p:cNvPr id="6" name="Picture 5" descr="menu.jpg">
            <a:hlinkClick r:id="rId4" action="ppaction://hlinksldjump"/>
          </p:cNvPr>
          <p:cNvPicPr>
            <a:picLocks noChangeAspect="1"/>
          </p:cNvPicPr>
          <p:nvPr/>
        </p:nvPicPr>
        <p:blipFill>
          <a:blip r:embed="rId5"/>
          <a:stretch>
            <a:fillRect/>
          </a:stretch>
        </p:blipFill>
        <p:spPr>
          <a:xfrm>
            <a:off x="1811577" y="6326217"/>
            <a:ext cx="787400" cy="254000"/>
          </a:xfrm>
          <a:prstGeom prst="rect">
            <a:avLst/>
          </a:prstGeom>
        </p:spPr>
      </p:pic>
      <p:pic>
        <p:nvPicPr>
          <p:cNvPr id="7" name="Picture 6" descr="done.jpg">
            <a:hlinkClick r:id="rId6" action="ppaction://hlinksldjump"/>
          </p:cNvPr>
          <p:cNvPicPr>
            <a:picLocks noChangeAspect="1"/>
          </p:cNvPicPr>
          <p:nvPr/>
        </p:nvPicPr>
        <p:blipFill>
          <a:blip r:embed="rId7"/>
          <a:stretch>
            <a:fillRect/>
          </a:stretch>
        </p:blipFill>
        <p:spPr>
          <a:xfrm>
            <a:off x="3134002" y="6326217"/>
            <a:ext cx="787400" cy="254000"/>
          </a:xfrm>
          <a:prstGeom prst="rect">
            <a:avLst/>
          </a:prstGeom>
        </p:spPr>
      </p:pic>
      <p:pic>
        <p:nvPicPr>
          <p:cNvPr id="8" name="Picture 7" descr="back.jpg">
            <a:hlinkClick r:id="" action="ppaction://hlinkshowjump?jump=previousslide"/>
          </p:cNvPr>
          <p:cNvPicPr>
            <a:picLocks noChangeAspect="1"/>
          </p:cNvPicPr>
          <p:nvPr/>
        </p:nvPicPr>
        <p:blipFill>
          <a:blip r:embed="rId8"/>
          <a:stretch>
            <a:fillRect/>
          </a:stretch>
        </p:blipFill>
        <p:spPr>
          <a:xfrm>
            <a:off x="6804787" y="6326217"/>
            <a:ext cx="787400" cy="254000"/>
          </a:xfrm>
          <a:prstGeom prst="rect">
            <a:avLst/>
          </a:prstGeom>
        </p:spPr>
      </p:pic>
      <p:pic>
        <p:nvPicPr>
          <p:cNvPr id="9" name="Picture 8" descr="next.jpg">
            <a:hlinkClick r:id="" action="ppaction://hlinkshowjump?jump=nextslide"/>
          </p:cNvPr>
          <p:cNvPicPr>
            <a:picLocks noChangeAspect="1"/>
          </p:cNvPicPr>
          <p:nvPr/>
        </p:nvPicPr>
        <p:blipFill>
          <a:blip r:embed="rId9"/>
          <a:stretch>
            <a:fillRect/>
          </a:stretch>
        </p:blipFill>
        <p:spPr>
          <a:xfrm>
            <a:off x="7899400" y="6326217"/>
            <a:ext cx="787400" cy="2540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Helvetica"/>
                <a:cs typeface="Helvetica"/>
              </a:rPr>
              <a:t>Twitter Shorthand</a:t>
            </a:r>
            <a:endParaRPr lang="en-US" b="1" dirty="0">
              <a:latin typeface="Helvetica"/>
              <a:cs typeface="Helvetica"/>
            </a:endParaRPr>
          </a:p>
        </p:txBody>
      </p:sp>
      <p:sp>
        <p:nvSpPr>
          <p:cNvPr id="3" name="Content Placeholder 2"/>
          <p:cNvSpPr>
            <a:spLocks noGrp="1"/>
          </p:cNvSpPr>
          <p:nvPr>
            <p:ph idx="1"/>
          </p:nvPr>
        </p:nvSpPr>
        <p:spPr/>
        <p:txBody>
          <a:bodyPr/>
          <a:lstStyle/>
          <a:p>
            <a:r>
              <a:rPr lang="en-US" dirty="0" smtClean="0">
                <a:latin typeface="Helvetica"/>
                <a:cs typeface="Helvetica"/>
              </a:rPr>
              <a:t>DM=Direct Message</a:t>
            </a:r>
          </a:p>
          <a:p>
            <a:r>
              <a:rPr lang="en-US" dirty="0" smtClean="0">
                <a:latin typeface="Helvetica"/>
                <a:cs typeface="Helvetica"/>
              </a:rPr>
              <a:t>RT=Retweet</a:t>
            </a:r>
          </a:p>
          <a:p>
            <a:r>
              <a:rPr lang="en-US" dirty="0" smtClean="0">
                <a:latin typeface="Helvetica"/>
                <a:cs typeface="Helvetica"/>
              </a:rPr>
              <a:t>MT=Modified Tweet</a:t>
            </a:r>
          </a:p>
        </p:txBody>
      </p:sp>
      <p:pic>
        <p:nvPicPr>
          <p:cNvPr id="4" name="Picture 3" descr="images.jpg"/>
          <p:cNvPicPr>
            <a:picLocks noChangeAspect="1"/>
          </p:cNvPicPr>
          <p:nvPr/>
        </p:nvPicPr>
        <p:blipFill>
          <a:blip r:embed="rId2"/>
          <a:stretch>
            <a:fillRect/>
          </a:stretch>
        </p:blipFill>
        <p:spPr>
          <a:xfrm>
            <a:off x="2589068" y="3558478"/>
            <a:ext cx="4063737" cy="2438242"/>
          </a:xfrm>
          <a:prstGeom prst="rect">
            <a:avLst/>
          </a:prstGeom>
        </p:spPr>
      </p:pic>
      <p:pic>
        <p:nvPicPr>
          <p:cNvPr id="5" name="Picture 4" descr="home.jpg">
            <a:hlinkClick r:id="" action="ppaction://hlinkshowjump?jump=firstslide"/>
          </p:cNvPr>
          <p:cNvPicPr>
            <a:picLocks noChangeAspect="1"/>
          </p:cNvPicPr>
          <p:nvPr/>
        </p:nvPicPr>
        <p:blipFill>
          <a:blip r:embed="rId3"/>
          <a:stretch>
            <a:fillRect/>
          </a:stretch>
        </p:blipFill>
        <p:spPr>
          <a:xfrm>
            <a:off x="442769" y="6363762"/>
            <a:ext cx="787400" cy="254000"/>
          </a:xfrm>
          <a:prstGeom prst="rect">
            <a:avLst/>
          </a:prstGeom>
        </p:spPr>
      </p:pic>
      <p:pic>
        <p:nvPicPr>
          <p:cNvPr id="6" name="Picture 5" descr="menu.jpg"/>
          <p:cNvPicPr>
            <a:picLocks noChangeAspect="1"/>
          </p:cNvPicPr>
          <p:nvPr/>
        </p:nvPicPr>
        <p:blipFill>
          <a:blip r:embed="rId4"/>
          <a:stretch>
            <a:fillRect/>
          </a:stretch>
        </p:blipFill>
        <p:spPr>
          <a:xfrm>
            <a:off x="1739415" y="6363762"/>
            <a:ext cx="787400" cy="254000"/>
          </a:xfrm>
          <a:prstGeom prst="rect">
            <a:avLst/>
          </a:prstGeom>
        </p:spPr>
      </p:pic>
      <p:pic>
        <p:nvPicPr>
          <p:cNvPr id="7" name="Picture 6" descr="done.jpg"/>
          <p:cNvPicPr>
            <a:picLocks noChangeAspect="1"/>
          </p:cNvPicPr>
          <p:nvPr/>
        </p:nvPicPr>
        <p:blipFill>
          <a:blip r:embed="rId5"/>
          <a:stretch>
            <a:fillRect/>
          </a:stretch>
        </p:blipFill>
        <p:spPr>
          <a:xfrm>
            <a:off x="2994937" y="6363762"/>
            <a:ext cx="787400" cy="254000"/>
          </a:xfrm>
          <a:prstGeom prst="rect">
            <a:avLst/>
          </a:prstGeom>
        </p:spPr>
      </p:pic>
      <p:pic>
        <p:nvPicPr>
          <p:cNvPr id="8" name="Picture 7" descr="back.jpg"/>
          <p:cNvPicPr>
            <a:picLocks noChangeAspect="1"/>
          </p:cNvPicPr>
          <p:nvPr/>
        </p:nvPicPr>
        <p:blipFill>
          <a:blip r:embed="rId6"/>
          <a:stretch>
            <a:fillRect/>
          </a:stretch>
        </p:blipFill>
        <p:spPr>
          <a:xfrm>
            <a:off x="6905806" y="6363762"/>
            <a:ext cx="787400" cy="254000"/>
          </a:xfrm>
          <a:prstGeom prst="rect">
            <a:avLst/>
          </a:prstGeom>
        </p:spPr>
      </p:pic>
      <p:pic>
        <p:nvPicPr>
          <p:cNvPr id="9" name="Picture 8" descr="next.jpg"/>
          <p:cNvPicPr>
            <a:picLocks noChangeAspect="1"/>
          </p:cNvPicPr>
          <p:nvPr/>
        </p:nvPicPr>
        <p:blipFill>
          <a:blip r:embed="rId7"/>
          <a:stretch>
            <a:fillRect/>
          </a:stretch>
        </p:blipFill>
        <p:spPr>
          <a:xfrm>
            <a:off x="7899400" y="6363762"/>
            <a:ext cx="787400" cy="2540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44803" y="14898"/>
            <a:ext cx="8229600" cy="1143000"/>
          </a:xfrm>
        </p:spPr>
        <p:txBody>
          <a:bodyPr/>
          <a:lstStyle/>
          <a:p>
            <a:r>
              <a:rPr lang="en-US" b="1" dirty="0" smtClean="0">
                <a:latin typeface="Helvetica"/>
                <a:cs typeface="Helvetica"/>
              </a:rPr>
              <a:t>How do I view tweets?</a:t>
            </a:r>
            <a:endParaRPr lang="en-US" b="1" dirty="0">
              <a:latin typeface="Helvetica"/>
              <a:cs typeface="Helvetica"/>
            </a:endParaRPr>
          </a:p>
        </p:txBody>
      </p:sp>
      <p:sp>
        <p:nvSpPr>
          <p:cNvPr id="3" name="Content Placeholder 2"/>
          <p:cNvSpPr>
            <a:spLocks noGrp="1"/>
          </p:cNvSpPr>
          <p:nvPr>
            <p:ph idx="1"/>
          </p:nvPr>
        </p:nvSpPr>
        <p:spPr>
          <a:xfrm>
            <a:off x="457200" y="1124010"/>
            <a:ext cx="8229600" cy="4525963"/>
          </a:xfrm>
        </p:spPr>
        <p:txBody>
          <a:bodyPr/>
          <a:lstStyle/>
          <a:p>
            <a:r>
              <a:rPr lang="en-US" sz="3000" dirty="0" smtClean="0">
                <a:latin typeface="Helvetica"/>
                <a:cs typeface="Helvetica"/>
              </a:rPr>
              <a:t>On Twitter, you determine who you will follow which determines whose tweets you will see. </a:t>
            </a:r>
          </a:p>
          <a:p>
            <a:r>
              <a:rPr lang="en-US" sz="3000" dirty="0" smtClean="0">
                <a:latin typeface="Helvetica"/>
                <a:cs typeface="Helvetica"/>
              </a:rPr>
              <a:t>You will see tweets from people you follow in your newsfeed, as shown below.</a:t>
            </a:r>
          </a:p>
          <a:p>
            <a:endParaRPr lang="en-US" dirty="0" smtClean="0"/>
          </a:p>
        </p:txBody>
      </p:sp>
      <p:pic>
        <p:nvPicPr>
          <p:cNvPr id="4" name="Picture 3" descr="Screen Shot 2014-05-19 at 11.51.06 AM.png"/>
          <p:cNvPicPr>
            <a:picLocks noChangeAspect="1"/>
          </p:cNvPicPr>
          <p:nvPr/>
        </p:nvPicPr>
        <p:blipFill>
          <a:blip r:embed="rId2"/>
          <a:stretch>
            <a:fillRect/>
          </a:stretch>
        </p:blipFill>
        <p:spPr>
          <a:xfrm>
            <a:off x="1856055" y="3261250"/>
            <a:ext cx="5215249" cy="3012535"/>
          </a:xfrm>
          <a:prstGeom prst="rect">
            <a:avLst/>
          </a:prstGeom>
          <a:effectLst>
            <a:glow rad="63500">
              <a:schemeClr val="tx1">
                <a:alpha val="75000"/>
              </a:schemeClr>
            </a:glow>
          </a:effectLst>
        </p:spPr>
      </p:pic>
      <p:pic>
        <p:nvPicPr>
          <p:cNvPr id="5" name="Picture 4" descr="home.jpg">
            <a:hlinkClick r:id="" action="ppaction://hlinkshowjump?jump=firstslide"/>
          </p:cNvPr>
          <p:cNvPicPr>
            <a:picLocks noChangeAspect="1"/>
          </p:cNvPicPr>
          <p:nvPr/>
        </p:nvPicPr>
        <p:blipFill>
          <a:blip r:embed="rId3"/>
          <a:stretch>
            <a:fillRect/>
          </a:stretch>
        </p:blipFill>
        <p:spPr>
          <a:xfrm>
            <a:off x="457200" y="6416410"/>
            <a:ext cx="787400" cy="254000"/>
          </a:xfrm>
          <a:prstGeom prst="rect">
            <a:avLst/>
          </a:prstGeom>
        </p:spPr>
      </p:pic>
      <p:pic>
        <p:nvPicPr>
          <p:cNvPr id="6" name="Picture 5" descr="menu.jpg"/>
          <p:cNvPicPr>
            <a:picLocks noChangeAspect="1"/>
          </p:cNvPicPr>
          <p:nvPr/>
        </p:nvPicPr>
        <p:blipFill>
          <a:blip r:embed="rId4"/>
          <a:stretch>
            <a:fillRect/>
          </a:stretch>
        </p:blipFill>
        <p:spPr>
          <a:xfrm>
            <a:off x="1711745" y="6416410"/>
            <a:ext cx="787400" cy="254000"/>
          </a:xfrm>
          <a:prstGeom prst="rect">
            <a:avLst/>
          </a:prstGeom>
        </p:spPr>
      </p:pic>
      <p:pic>
        <p:nvPicPr>
          <p:cNvPr id="7" name="Picture 6" descr="done.jpg"/>
          <p:cNvPicPr>
            <a:picLocks noChangeAspect="1"/>
          </p:cNvPicPr>
          <p:nvPr/>
        </p:nvPicPr>
        <p:blipFill>
          <a:blip r:embed="rId5"/>
          <a:stretch>
            <a:fillRect/>
          </a:stretch>
        </p:blipFill>
        <p:spPr>
          <a:xfrm>
            <a:off x="2980507" y="6416410"/>
            <a:ext cx="787400" cy="254000"/>
          </a:xfrm>
          <a:prstGeom prst="rect">
            <a:avLst/>
          </a:prstGeom>
        </p:spPr>
      </p:pic>
      <p:pic>
        <p:nvPicPr>
          <p:cNvPr id="8" name="Picture 7" descr="back.jpg"/>
          <p:cNvPicPr>
            <a:picLocks noChangeAspect="1"/>
          </p:cNvPicPr>
          <p:nvPr/>
        </p:nvPicPr>
        <p:blipFill>
          <a:blip r:embed="rId6"/>
          <a:stretch>
            <a:fillRect/>
          </a:stretch>
        </p:blipFill>
        <p:spPr>
          <a:xfrm>
            <a:off x="6677604" y="6416410"/>
            <a:ext cx="787400" cy="254000"/>
          </a:xfrm>
          <a:prstGeom prst="rect">
            <a:avLst/>
          </a:prstGeom>
        </p:spPr>
      </p:pic>
      <p:pic>
        <p:nvPicPr>
          <p:cNvPr id="9" name="Picture 8" descr="next.jpg"/>
          <p:cNvPicPr>
            <a:picLocks noChangeAspect="1"/>
          </p:cNvPicPr>
          <p:nvPr/>
        </p:nvPicPr>
        <p:blipFill>
          <a:blip r:embed="rId7"/>
          <a:stretch>
            <a:fillRect/>
          </a:stretch>
        </p:blipFill>
        <p:spPr>
          <a:xfrm>
            <a:off x="7899400" y="6416410"/>
            <a:ext cx="787400" cy="2540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2618"/>
            <a:ext cx="8229600" cy="793204"/>
          </a:xfrm>
        </p:spPr>
        <p:txBody>
          <a:bodyPr>
            <a:normAutofit/>
          </a:bodyPr>
          <a:lstStyle/>
          <a:p>
            <a:r>
              <a:rPr lang="en-US" sz="3600" b="1" dirty="0" smtClean="0">
                <a:latin typeface="Helvetica"/>
                <a:cs typeface="Helvetica"/>
              </a:rPr>
              <a:t>How do I interact with others?</a:t>
            </a:r>
            <a:endParaRPr lang="en-US" sz="3600" b="1" dirty="0">
              <a:latin typeface="Helvetica"/>
              <a:cs typeface="Helvetica"/>
            </a:endParaRPr>
          </a:p>
        </p:txBody>
      </p:sp>
      <p:sp>
        <p:nvSpPr>
          <p:cNvPr id="3" name="Content Placeholder 2"/>
          <p:cNvSpPr>
            <a:spLocks noGrp="1"/>
          </p:cNvSpPr>
          <p:nvPr>
            <p:ph idx="1"/>
          </p:nvPr>
        </p:nvSpPr>
        <p:spPr>
          <a:xfrm>
            <a:off x="0" y="505060"/>
            <a:ext cx="8932943" cy="5974146"/>
          </a:xfrm>
        </p:spPr>
        <p:txBody>
          <a:bodyPr>
            <a:normAutofit/>
          </a:bodyPr>
          <a:lstStyle/>
          <a:p>
            <a:pPr marL="914400" lvl="1" indent="-514350">
              <a:buNone/>
            </a:pPr>
            <a:endParaRPr lang="en-US" sz="2600" dirty="0" smtClean="0">
              <a:latin typeface="Helvetica"/>
              <a:cs typeface="Helvetica"/>
            </a:endParaRPr>
          </a:p>
          <a:p>
            <a:pPr marL="914400" lvl="1" indent="-514350" algn="ctr">
              <a:buNone/>
            </a:pPr>
            <a:r>
              <a:rPr lang="en-US" sz="2400" b="1" dirty="0" smtClean="0">
                <a:latin typeface="Helvetica"/>
                <a:cs typeface="Helvetica"/>
              </a:rPr>
              <a:t>There are four main ways to interact on Twitter:</a:t>
            </a:r>
          </a:p>
          <a:p>
            <a:pPr marL="914400" lvl="1" indent="-514350" algn="ctr">
              <a:buNone/>
            </a:pPr>
            <a:endParaRPr lang="en-US" sz="2400" b="1" dirty="0" smtClean="0">
              <a:latin typeface="Helvetica"/>
              <a:cs typeface="Helvetica"/>
            </a:endParaRPr>
          </a:p>
          <a:p>
            <a:pPr marL="914400" lvl="1" indent="-514350" algn="ctr">
              <a:buNone/>
            </a:pPr>
            <a:endParaRPr lang="en-US" sz="1946" dirty="0" smtClean="0">
              <a:latin typeface="Helvetica"/>
              <a:cs typeface="Helvetica"/>
            </a:endParaRPr>
          </a:p>
          <a:p>
            <a:pPr marL="914400" lvl="1" indent="-514350" algn="ctr">
              <a:buNone/>
            </a:pPr>
            <a:endParaRPr lang="en-US" sz="1946" dirty="0" smtClean="0">
              <a:latin typeface="Helvetica"/>
              <a:cs typeface="Helvetica"/>
            </a:endParaRPr>
          </a:p>
          <a:p>
            <a:pPr marL="914400" lvl="1" indent="-514350" algn="ctr">
              <a:buNone/>
            </a:pPr>
            <a:r>
              <a:rPr lang="en-US" sz="1946" dirty="0" smtClean="0">
                <a:latin typeface="Helvetica"/>
                <a:cs typeface="Helvetica"/>
              </a:rPr>
              <a:t>-if someone tweets something that you want to reply to, put their handle in your tweet and they will receive a notification that you mentioned them.</a:t>
            </a:r>
          </a:p>
          <a:p>
            <a:pPr marL="914400" lvl="1" indent="-514350" algn="ctr">
              <a:buNone/>
            </a:pPr>
            <a:endParaRPr lang="en-US" sz="1946" dirty="0" smtClean="0">
              <a:latin typeface="Helvetica"/>
              <a:cs typeface="Helvetica"/>
            </a:endParaRPr>
          </a:p>
          <a:p>
            <a:pPr marL="914400" lvl="1" indent="-514350">
              <a:buNone/>
            </a:pPr>
            <a:endParaRPr lang="en-US" sz="1946" dirty="0" smtClean="0">
              <a:latin typeface="Helvetica"/>
              <a:cs typeface="Helvetica"/>
            </a:endParaRPr>
          </a:p>
          <a:p>
            <a:pPr marL="914400" lvl="1" indent="-514350">
              <a:buNone/>
            </a:pPr>
            <a:endParaRPr lang="en-US" sz="1946" dirty="0" smtClean="0">
              <a:latin typeface="Helvetica"/>
              <a:cs typeface="Helvetica"/>
            </a:endParaRPr>
          </a:p>
          <a:p>
            <a:pPr>
              <a:buNone/>
            </a:pPr>
            <a:r>
              <a:rPr lang="en-US" sz="1946" dirty="0" smtClean="0">
                <a:latin typeface="Helvetica"/>
                <a:cs typeface="Helvetica"/>
              </a:rPr>
              <a:t>	</a:t>
            </a:r>
            <a:endParaRPr lang="en-US" sz="1100" dirty="0" smtClean="0">
              <a:latin typeface="Helvetica"/>
              <a:cs typeface="Helvetica"/>
            </a:endParaRPr>
          </a:p>
          <a:p>
            <a:pPr algn="ctr">
              <a:buNone/>
            </a:pPr>
            <a:r>
              <a:rPr lang="en-US" sz="1946" dirty="0" smtClean="0">
                <a:latin typeface="Helvetica"/>
                <a:cs typeface="Helvetica"/>
              </a:rPr>
              <a:t>-if you want to talk with someone privately without it showing up on your newsfeed, use the Direct Messaging function.</a:t>
            </a:r>
          </a:p>
          <a:p>
            <a:pPr algn="ctr">
              <a:buNone/>
            </a:pPr>
            <a:r>
              <a:rPr lang="en-US" sz="1946" dirty="0" smtClean="0">
                <a:latin typeface="Helvetica"/>
                <a:cs typeface="Helvetica"/>
              </a:rPr>
              <a:t>	-you can only Direct Message someone that you follow and vice versa.</a:t>
            </a:r>
          </a:p>
          <a:p>
            <a:pPr>
              <a:buNone/>
            </a:pPr>
            <a:endParaRPr lang="en-US" sz="1946" dirty="0" smtClean="0">
              <a:latin typeface="Helvetica"/>
              <a:cs typeface="Helvetica"/>
            </a:endParaRPr>
          </a:p>
          <a:p>
            <a:pPr>
              <a:buNone/>
            </a:pPr>
            <a:endParaRPr lang="en-US" sz="1600" dirty="0"/>
          </a:p>
        </p:txBody>
      </p:sp>
      <p:sp>
        <p:nvSpPr>
          <p:cNvPr id="5" name="Rectangle 4"/>
          <p:cNvSpPr/>
          <p:nvPr/>
        </p:nvSpPr>
        <p:spPr>
          <a:xfrm>
            <a:off x="3040382" y="2020244"/>
            <a:ext cx="2977447" cy="476199"/>
          </a:xfrm>
          <a:prstGeom prst="rect">
            <a:avLst/>
          </a:prstGeom>
          <a:solidFill>
            <a:srgbClr val="1595F4"/>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latin typeface="Helvetica"/>
                <a:cs typeface="Helvetica"/>
              </a:rPr>
              <a:t>Mentioning </a:t>
            </a:r>
            <a:endParaRPr lang="en-US" sz="2400" dirty="0">
              <a:latin typeface="Helvetica"/>
              <a:cs typeface="Helvetica"/>
            </a:endParaRPr>
          </a:p>
        </p:txBody>
      </p:sp>
      <p:sp>
        <p:nvSpPr>
          <p:cNvPr id="6" name="Rectangle 5"/>
          <p:cNvSpPr/>
          <p:nvPr/>
        </p:nvSpPr>
        <p:spPr>
          <a:xfrm>
            <a:off x="2722886" y="3910608"/>
            <a:ext cx="3679975" cy="533921"/>
          </a:xfrm>
          <a:prstGeom prst="rect">
            <a:avLst/>
          </a:prstGeom>
          <a:solidFill>
            <a:srgbClr val="1595F4"/>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latin typeface="Helvetica"/>
                <a:cs typeface="Helvetica"/>
              </a:rPr>
              <a:t>Direct Messaging</a:t>
            </a:r>
            <a:endParaRPr lang="en-US" sz="2400" dirty="0">
              <a:latin typeface="Helvetica"/>
              <a:cs typeface="Helvetica"/>
            </a:endParaRPr>
          </a:p>
        </p:txBody>
      </p:sp>
      <p:pic>
        <p:nvPicPr>
          <p:cNvPr id="10" name="Picture 9" descr="home.jpg">
            <a:hlinkClick r:id="" action="ppaction://hlinkshowjump?jump=firstslide"/>
          </p:cNvPr>
          <p:cNvPicPr>
            <a:picLocks noChangeAspect="1"/>
          </p:cNvPicPr>
          <p:nvPr/>
        </p:nvPicPr>
        <p:blipFill>
          <a:blip r:embed="rId2"/>
          <a:stretch>
            <a:fillRect/>
          </a:stretch>
        </p:blipFill>
        <p:spPr>
          <a:xfrm>
            <a:off x="457200" y="6355076"/>
            <a:ext cx="787400" cy="254000"/>
          </a:xfrm>
          <a:prstGeom prst="rect">
            <a:avLst/>
          </a:prstGeom>
        </p:spPr>
      </p:pic>
      <p:pic>
        <p:nvPicPr>
          <p:cNvPr id="11" name="Picture 10" descr="menu.jpg">
            <a:hlinkClick r:id="rId3" action="ppaction://hlinksldjump"/>
          </p:cNvPr>
          <p:cNvPicPr>
            <a:picLocks noChangeAspect="1"/>
          </p:cNvPicPr>
          <p:nvPr/>
        </p:nvPicPr>
        <p:blipFill>
          <a:blip r:embed="rId4"/>
          <a:stretch>
            <a:fillRect/>
          </a:stretch>
        </p:blipFill>
        <p:spPr>
          <a:xfrm>
            <a:off x="1724987" y="6357946"/>
            <a:ext cx="787400" cy="254000"/>
          </a:xfrm>
          <a:prstGeom prst="rect">
            <a:avLst/>
          </a:prstGeom>
        </p:spPr>
      </p:pic>
      <p:pic>
        <p:nvPicPr>
          <p:cNvPr id="12" name="Picture 11" descr="done.jpg">
            <a:hlinkClick r:id="rId5" action="ppaction://hlinksldjump"/>
          </p:cNvPr>
          <p:cNvPicPr>
            <a:picLocks noChangeAspect="1"/>
          </p:cNvPicPr>
          <p:nvPr/>
        </p:nvPicPr>
        <p:blipFill>
          <a:blip r:embed="rId6"/>
          <a:stretch>
            <a:fillRect/>
          </a:stretch>
        </p:blipFill>
        <p:spPr>
          <a:xfrm>
            <a:off x="3040382" y="6352206"/>
            <a:ext cx="787400" cy="254000"/>
          </a:xfrm>
          <a:prstGeom prst="rect">
            <a:avLst/>
          </a:prstGeom>
        </p:spPr>
      </p:pic>
      <p:pic>
        <p:nvPicPr>
          <p:cNvPr id="13" name="Picture 12" descr="back.jpg">
            <a:hlinkClick r:id="" action="ppaction://hlinkshowjump?jump=previousslide"/>
          </p:cNvPr>
          <p:cNvPicPr>
            <a:picLocks noChangeAspect="1"/>
          </p:cNvPicPr>
          <p:nvPr/>
        </p:nvPicPr>
        <p:blipFill>
          <a:blip r:embed="rId7"/>
          <a:stretch>
            <a:fillRect/>
          </a:stretch>
        </p:blipFill>
        <p:spPr>
          <a:xfrm>
            <a:off x="7008963" y="6355076"/>
            <a:ext cx="787400" cy="254000"/>
          </a:xfrm>
          <a:prstGeom prst="rect">
            <a:avLst/>
          </a:prstGeom>
        </p:spPr>
      </p:pic>
      <p:pic>
        <p:nvPicPr>
          <p:cNvPr id="14" name="Picture 13" descr="next.jpg">
            <a:hlinkClick r:id="" action="ppaction://hlinkshowjump?jump=nextslide"/>
          </p:cNvPr>
          <p:cNvPicPr>
            <a:picLocks noChangeAspect="1"/>
          </p:cNvPicPr>
          <p:nvPr/>
        </p:nvPicPr>
        <p:blipFill>
          <a:blip r:embed="rId8"/>
          <a:stretch>
            <a:fillRect/>
          </a:stretch>
        </p:blipFill>
        <p:spPr>
          <a:xfrm>
            <a:off x="8102250" y="6355076"/>
            <a:ext cx="787400" cy="2540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31536"/>
            <a:ext cx="8229600" cy="5194627"/>
          </a:xfrm>
        </p:spPr>
        <p:txBody>
          <a:bodyPr>
            <a:normAutofit/>
          </a:bodyPr>
          <a:lstStyle/>
          <a:p>
            <a:pPr>
              <a:buNone/>
            </a:pPr>
            <a:r>
              <a:rPr lang="en-US" sz="2108" dirty="0" smtClean="0">
                <a:latin typeface="Helvetica"/>
                <a:cs typeface="Helvetica"/>
              </a:rPr>
              <a:t>	</a:t>
            </a:r>
          </a:p>
          <a:p>
            <a:pPr>
              <a:buNone/>
            </a:pPr>
            <a:endParaRPr lang="en-US" sz="2108" dirty="0" smtClean="0">
              <a:latin typeface="Helvetica"/>
              <a:cs typeface="Helvetica"/>
            </a:endParaRPr>
          </a:p>
          <a:p>
            <a:pPr>
              <a:buNone/>
            </a:pPr>
            <a:r>
              <a:rPr lang="en-US" sz="2108" dirty="0" smtClean="0">
                <a:latin typeface="Helvetica"/>
                <a:cs typeface="Helvetica"/>
              </a:rPr>
              <a:t>-</a:t>
            </a:r>
            <a:r>
              <a:rPr lang="en-US" sz="2108" dirty="0" smtClean="0">
                <a:latin typeface="Helvetica"/>
                <a:cs typeface="Helvetica"/>
              </a:rPr>
              <a:t>When you retweet someone, you are forwarding their tweet and posting it from your account but still giving them the credit. You can also quote the tweet by writing your own thought before </a:t>
            </a:r>
            <a:r>
              <a:rPr lang="en-US" sz="2108" dirty="0" smtClean="0">
                <a:latin typeface="Helvetica"/>
                <a:cs typeface="Helvetica"/>
              </a:rPr>
              <a:t>it</a:t>
            </a:r>
          </a:p>
          <a:p>
            <a:pPr>
              <a:buNone/>
            </a:pPr>
            <a:endParaRPr lang="en-US" sz="2108" dirty="0" smtClean="0">
              <a:latin typeface="Helvetica"/>
              <a:cs typeface="Helvetica"/>
            </a:endParaRPr>
          </a:p>
          <a:p>
            <a:pPr>
              <a:buNone/>
            </a:pPr>
            <a:endParaRPr lang="en-US" sz="2108" dirty="0" smtClean="0">
              <a:latin typeface="Helvetica"/>
              <a:cs typeface="Helvetica"/>
            </a:endParaRPr>
          </a:p>
          <a:p>
            <a:pPr>
              <a:buNone/>
            </a:pPr>
            <a:endParaRPr lang="en-US" sz="2108" dirty="0" smtClean="0">
              <a:latin typeface="Helvetica"/>
              <a:cs typeface="Helvetica"/>
            </a:endParaRPr>
          </a:p>
          <a:p>
            <a:pPr>
              <a:buNone/>
            </a:pPr>
            <a:endParaRPr lang="en-US" sz="2108" dirty="0" smtClean="0">
              <a:latin typeface="Helvetica"/>
              <a:cs typeface="Helvetica"/>
            </a:endParaRPr>
          </a:p>
          <a:p>
            <a:pPr>
              <a:buNone/>
            </a:pPr>
            <a:r>
              <a:rPr lang="en-US" sz="2108" dirty="0" smtClean="0">
                <a:latin typeface="Helvetica"/>
                <a:cs typeface="Helvetica"/>
              </a:rPr>
              <a:t>-</a:t>
            </a:r>
            <a:r>
              <a:rPr lang="en-US" sz="2108" dirty="0" smtClean="0">
                <a:latin typeface="Helvetica"/>
                <a:cs typeface="Helvetica"/>
              </a:rPr>
              <a:t>favoriting a tweet is similar to “liking” something on Facebook. This lets the person who posted know that you like it or agree.</a:t>
            </a:r>
          </a:p>
          <a:p>
            <a:endParaRPr lang="en-US" dirty="0"/>
          </a:p>
        </p:txBody>
      </p:sp>
      <p:sp>
        <p:nvSpPr>
          <p:cNvPr id="4" name="Rectangle 3"/>
          <p:cNvSpPr/>
          <p:nvPr/>
        </p:nvSpPr>
        <p:spPr>
          <a:xfrm>
            <a:off x="3030560" y="931536"/>
            <a:ext cx="3044993" cy="506624"/>
          </a:xfrm>
          <a:prstGeom prst="rect">
            <a:avLst/>
          </a:prstGeom>
          <a:solidFill>
            <a:srgbClr val="1595F4"/>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latin typeface="Helvetica"/>
                <a:cs typeface="Helvetica"/>
              </a:rPr>
              <a:t>Retweeting</a:t>
            </a:r>
            <a:endParaRPr lang="en-US" sz="2400" dirty="0">
              <a:latin typeface="Helvetica"/>
              <a:cs typeface="Helvetica"/>
            </a:endParaRPr>
          </a:p>
        </p:txBody>
      </p:sp>
      <p:sp>
        <p:nvSpPr>
          <p:cNvPr id="5" name="Rectangle 4"/>
          <p:cNvSpPr/>
          <p:nvPr/>
        </p:nvSpPr>
        <p:spPr>
          <a:xfrm>
            <a:off x="3059425" y="3477701"/>
            <a:ext cx="3073856" cy="461769"/>
          </a:xfrm>
          <a:prstGeom prst="rect">
            <a:avLst/>
          </a:prstGeom>
          <a:solidFill>
            <a:srgbClr val="1595F4"/>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latin typeface="Helvetica"/>
                <a:cs typeface="Helvetica"/>
              </a:rPr>
              <a:t>Favoriting</a:t>
            </a:r>
            <a:endParaRPr lang="en-US" sz="2400" dirty="0">
              <a:latin typeface="Helvetica"/>
              <a:cs typeface="Helvetica"/>
            </a:endParaRPr>
          </a:p>
        </p:txBody>
      </p:sp>
      <p:pic>
        <p:nvPicPr>
          <p:cNvPr id="8" name="Picture 7" descr="home.jpg">
            <a:hlinkClick r:id="" action="ppaction://hlinkshowjump?jump=firstslide"/>
          </p:cNvPr>
          <p:cNvPicPr>
            <a:picLocks noChangeAspect="1"/>
          </p:cNvPicPr>
          <p:nvPr/>
        </p:nvPicPr>
        <p:blipFill>
          <a:blip r:embed="rId2"/>
          <a:stretch>
            <a:fillRect/>
          </a:stretch>
        </p:blipFill>
        <p:spPr>
          <a:xfrm>
            <a:off x="457200" y="6299323"/>
            <a:ext cx="787400" cy="254000"/>
          </a:xfrm>
          <a:prstGeom prst="rect">
            <a:avLst/>
          </a:prstGeom>
        </p:spPr>
      </p:pic>
      <p:pic>
        <p:nvPicPr>
          <p:cNvPr id="9" name="Picture 8" descr="menu.jpg">
            <a:hlinkClick r:id="rId3" action="ppaction://hlinksldjump"/>
          </p:cNvPr>
          <p:cNvPicPr>
            <a:picLocks noChangeAspect="1"/>
          </p:cNvPicPr>
          <p:nvPr/>
        </p:nvPicPr>
        <p:blipFill>
          <a:blip r:embed="rId4"/>
          <a:stretch>
            <a:fillRect/>
          </a:stretch>
        </p:blipFill>
        <p:spPr>
          <a:xfrm>
            <a:off x="1667265" y="6299323"/>
            <a:ext cx="787400" cy="254000"/>
          </a:xfrm>
          <a:prstGeom prst="rect">
            <a:avLst/>
          </a:prstGeom>
        </p:spPr>
      </p:pic>
      <p:pic>
        <p:nvPicPr>
          <p:cNvPr id="10" name="Picture 9" descr="done.jpg">
            <a:hlinkClick r:id="rId5" action="ppaction://hlinksldjump"/>
          </p:cNvPr>
          <p:cNvPicPr>
            <a:picLocks noChangeAspect="1"/>
          </p:cNvPicPr>
          <p:nvPr/>
        </p:nvPicPr>
        <p:blipFill>
          <a:blip r:embed="rId6"/>
          <a:stretch>
            <a:fillRect/>
          </a:stretch>
        </p:blipFill>
        <p:spPr>
          <a:xfrm>
            <a:off x="2972836" y="6299323"/>
            <a:ext cx="787400" cy="254000"/>
          </a:xfrm>
          <a:prstGeom prst="rect">
            <a:avLst/>
          </a:prstGeom>
        </p:spPr>
      </p:pic>
      <p:pic>
        <p:nvPicPr>
          <p:cNvPr id="11" name="Picture 10" descr="back.jpg">
            <a:hlinkClick r:id="" action="ppaction://hlinkshowjump?jump=previousslide"/>
          </p:cNvPr>
          <p:cNvPicPr>
            <a:picLocks noChangeAspect="1"/>
          </p:cNvPicPr>
          <p:nvPr/>
        </p:nvPicPr>
        <p:blipFill>
          <a:blip r:embed="rId7"/>
          <a:stretch>
            <a:fillRect/>
          </a:stretch>
        </p:blipFill>
        <p:spPr>
          <a:xfrm>
            <a:off x="6848081" y="6241603"/>
            <a:ext cx="787400" cy="254000"/>
          </a:xfrm>
          <a:prstGeom prst="rect">
            <a:avLst/>
          </a:prstGeom>
        </p:spPr>
      </p:pic>
      <p:pic>
        <p:nvPicPr>
          <p:cNvPr id="12" name="Picture 11" descr="next.jpg">
            <a:hlinkClick r:id="" action="ppaction://hlinkshowjump?jump=nextslide"/>
          </p:cNvPr>
          <p:cNvPicPr>
            <a:picLocks noChangeAspect="1"/>
          </p:cNvPicPr>
          <p:nvPr/>
        </p:nvPicPr>
        <p:blipFill>
          <a:blip r:embed="rId8"/>
          <a:stretch>
            <a:fillRect/>
          </a:stretch>
        </p:blipFill>
        <p:spPr>
          <a:xfrm>
            <a:off x="7899400" y="6241603"/>
            <a:ext cx="787400" cy="2540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2734</TotalTime>
  <Words>990</Words>
  <Application>Microsoft Macintosh PowerPoint</Application>
  <PresentationFormat>On-screen Show (4:3)</PresentationFormat>
  <Paragraphs>148</Paragraphs>
  <Slides>18</Slides>
  <Notes>0</Notes>
  <HiddenSlides>0</HiddenSlides>
  <MMClips>0</MMClips>
  <ScaleCrop>false</ScaleCrop>
  <HeadingPairs>
    <vt:vector size="4" baseType="variant">
      <vt:variant>
        <vt:lpstr>Design Template</vt:lpstr>
      </vt:variant>
      <vt:variant>
        <vt:i4>1</vt:i4>
      </vt:variant>
      <vt:variant>
        <vt:lpstr>Slide Titles</vt:lpstr>
      </vt:variant>
      <vt:variant>
        <vt:i4>18</vt:i4>
      </vt:variant>
    </vt:vector>
  </HeadingPairs>
  <TitlesOfParts>
    <vt:vector size="19" baseType="lpstr">
      <vt:lpstr>Office Theme</vt:lpstr>
      <vt:lpstr>The Bird Is The Word</vt:lpstr>
      <vt:lpstr>Overview</vt:lpstr>
      <vt:lpstr>What is it?</vt:lpstr>
      <vt:lpstr>Twitter Lingo</vt:lpstr>
      <vt:lpstr>Slide 5</vt:lpstr>
      <vt:lpstr>Twitter Shorthand</vt:lpstr>
      <vt:lpstr>How do I view tweets?</vt:lpstr>
      <vt:lpstr>How do I interact with others?</vt:lpstr>
      <vt:lpstr>Slide 9</vt:lpstr>
      <vt:lpstr>Examples</vt:lpstr>
      <vt:lpstr>Slide 11</vt:lpstr>
      <vt:lpstr>What is a hashtag?</vt:lpstr>
      <vt:lpstr>Slide 13</vt:lpstr>
      <vt:lpstr>Slide 14</vt:lpstr>
      <vt:lpstr>What should I tweet about?</vt:lpstr>
      <vt:lpstr>Privacy and Security</vt:lpstr>
      <vt:lpstr>Summary</vt:lpstr>
      <vt:lpstr>Sources Cited</vt:lpstr>
    </vt:vector>
  </TitlesOfParts>
  <Company>University Of Delaware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Bird Is The Word</dc:title>
  <dc:creator>Andrea DeMaio</dc:creator>
  <cp:lastModifiedBy>Andrea DeMaio</cp:lastModifiedBy>
  <cp:revision>46</cp:revision>
  <cp:lastPrinted>2014-04-10T19:40:27Z</cp:lastPrinted>
  <dcterms:created xsi:type="dcterms:W3CDTF">2014-05-19T00:04:45Z</dcterms:created>
  <dcterms:modified xsi:type="dcterms:W3CDTF">2014-05-20T01:19:26Z</dcterms:modified>
</cp:coreProperties>
</file>