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8" r:id="rId5"/>
    <p:sldId id="329" r:id="rId6"/>
    <p:sldId id="330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31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6CDA-3FA6-4CA2-A685-BEE193D3BD08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D9C1-B09A-4705-ACD9-59B81F4EB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89279C-2774-48CB-AB45-6EC18E00E5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2.2 The Structure of the Atom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Atoms are the basic unit of an element that can enter into a chemical reaction</a:t>
            </a:r>
          </a:p>
          <a:p>
            <a:pPr eaLnBrk="1" hangingPunct="1"/>
            <a:r>
              <a:rPr lang="en-US" smtClean="0"/>
              <a:t>By mid 1800’s it became evident that atoms </a:t>
            </a:r>
            <a:r>
              <a:rPr lang="en-US" b="1" smtClean="0"/>
              <a:t>are </a:t>
            </a:r>
            <a:r>
              <a:rPr lang="en-US" smtClean="0"/>
              <a:t>divisible - there is an internal structure to the atom. (subatomic particles)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E2FE5-C762-44C2-AA35-58F5880A8E3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eaLnBrk="1" hangingPunct="1"/>
            <a:r>
              <a:rPr lang="en-US" smtClean="0"/>
              <a:t>Discovery of the electron</a:t>
            </a:r>
          </a:p>
          <a:p>
            <a:pPr lvl="1" eaLnBrk="1" hangingPunct="1"/>
            <a:r>
              <a:rPr lang="en-US" sz="3200" smtClean="0"/>
              <a:t>J.J. Thomson</a:t>
            </a:r>
          </a:p>
          <a:p>
            <a:pPr lvl="2" eaLnBrk="1" hangingPunct="1"/>
            <a:r>
              <a:rPr lang="en-US" sz="3200" smtClean="0"/>
              <a:t> discovered the ratio of the electric charge to the mass of an individual electron using the cathode ray tube</a:t>
            </a:r>
          </a:p>
          <a:p>
            <a:pPr lvl="2" eaLnBrk="1" hangingPunct="1"/>
            <a:r>
              <a:rPr lang="en-US" sz="3200" smtClean="0"/>
              <a:t> (</a:t>
            </a:r>
            <a:r>
              <a:rPr lang="en-US" sz="3200" smtClean="0">
                <a:cs typeface="Arial" charset="0"/>
              </a:rPr>
              <a:t>−1.76 </a:t>
            </a:r>
            <a:r>
              <a:rPr lang="en-US" sz="3200" smtClean="0">
                <a:cs typeface="Arial" charset="0"/>
                <a:sym typeface="Symbol" pitchFamily="18" charset="2"/>
              </a:rPr>
              <a:t></a:t>
            </a:r>
            <a:r>
              <a:rPr lang="en-US" sz="3200" smtClean="0">
                <a:cs typeface="Arial" charset="0"/>
              </a:rPr>
              <a:t> 10</a:t>
            </a:r>
            <a:r>
              <a:rPr lang="en-US" sz="3200" baseline="30000" smtClean="0">
                <a:cs typeface="Arial" charset="0"/>
              </a:rPr>
              <a:t>8</a:t>
            </a:r>
            <a:r>
              <a:rPr lang="en-US" sz="3200" smtClean="0">
                <a:cs typeface="Arial" charset="0"/>
              </a:rPr>
              <a:t> C/g ); C = </a:t>
            </a:r>
            <a:r>
              <a:rPr lang="en-US" sz="3200" i="1" smtClean="0">
                <a:cs typeface="Arial" charset="0"/>
              </a:rPr>
              <a:t>coulomb</a:t>
            </a:r>
            <a:endParaRPr lang="en-US" sz="32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E83F3-4930-41D7-A0DF-28220A312F4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066800"/>
            <a:ext cx="796766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574925" y="268288"/>
            <a:ext cx="359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Cathode Ray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AC83EE-B802-45BE-BE42-D5CAC1E210ED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2206625"/>
            <a:ext cx="2743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27384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2824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447800" y="762000"/>
            <a:ext cx="616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Effect of a Magnetic Field on a Cathode 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7D9BD0-CE7C-4D7F-9B3A-D626E506C70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5486400"/>
          </a:xfrm>
        </p:spPr>
        <p:txBody>
          <a:bodyPr/>
          <a:lstStyle/>
          <a:p>
            <a:pPr eaLnBrk="1" hangingPunct="1"/>
            <a:r>
              <a:rPr lang="en-US" smtClean="0"/>
              <a:t>Millikan</a:t>
            </a:r>
          </a:p>
          <a:p>
            <a:pPr lvl="1" eaLnBrk="1" hangingPunct="1"/>
            <a:r>
              <a:rPr lang="en-US" smtClean="0"/>
              <a:t>Determined the charge on an electron</a:t>
            </a:r>
          </a:p>
          <a:p>
            <a:pPr lvl="2" eaLnBrk="1" hangingPunct="1"/>
            <a:r>
              <a:rPr lang="en-US" smtClean="0">
                <a:cs typeface="Arial" charset="0"/>
              </a:rPr>
              <a:t>−</a:t>
            </a:r>
            <a:r>
              <a:rPr lang="en-US" sz="2800" smtClean="0"/>
              <a:t>1.66022 x 10</a:t>
            </a:r>
            <a:r>
              <a:rPr lang="en-US" sz="2800" baseline="30000" smtClean="0">
                <a:cs typeface="Arial" charset="0"/>
              </a:rPr>
              <a:t>−</a:t>
            </a:r>
            <a:r>
              <a:rPr lang="en-US" sz="2800" baseline="30000" smtClean="0"/>
              <a:t>19</a:t>
            </a:r>
            <a:r>
              <a:rPr lang="en-US" sz="2800" smtClean="0"/>
              <a:t> C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47863"/>
            <a:ext cx="573405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C9B430-709B-4D73-8594-63B88B3D078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638800"/>
          </a:xfrm>
        </p:spPr>
        <p:txBody>
          <a:bodyPr/>
          <a:lstStyle/>
          <a:p>
            <a:pPr lvl="1" eaLnBrk="1" hangingPunct="1"/>
            <a:r>
              <a:rPr lang="en-US" smtClean="0"/>
              <a:t>The mass of the electron could be derived from</a:t>
            </a:r>
          </a:p>
          <a:p>
            <a:pPr lvl="2" eaLnBrk="1" hangingPunct="1"/>
            <a:r>
              <a:rPr lang="en-US" sz="2800" smtClean="0"/>
              <a:t>Millikan’s charge</a:t>
            </a:r>
          </a:p>
          <a:p>
            <a:pPr lvl="2" eaLnBrk="1" hangingPunct="1">
              <a:buFontTx/>
              <a:buNone/>
            </a:pPr>
            <a:r>
              <a:rPr lang="en-US" smtClean="0">
                <a:cs typeface="Arial" charset="0"/>
              </a:rPr>
              <a:t>      −</a:t>
            </a:r>
            <a:r>
              <a:rPr lang="en-US" sz="2800" smtClean="0"/>
              <a:t>1.66022 x 10</a:t>
            </a:r>
            <a:r>
              <a:rPr lang="en-US" sz="2800" baseline="30000" smtClean="0">
                <a:cs typeface="Arial" charset="0"/>
              </a:rPr>
              <a:t>−</a:t>
            </a:r>
            <a:r>
              <a:rPr lang="en-US" sz="2800" baseline="30000" smtClean="0"/>
              <a:t>19</a:t>
            </a:r>
            <a:r>
              <a:rPr lang="en-US" sz="2800" smtClean="0"/>
              <a:t> C</a:t>
            </a:r>
          </a:p>
          <a:p>
            <a:pPr lvl="2" eaLnBrk="1" hangingPunct="1"/>
            <a:r>
              <a:rPr lang="en-US" sz="2800" smtClean="0"/>
              <a:t>Thomson’s charge to mass ratio </a:t>
            </a:r>
          </a:p>
          <a:p>
            <a:pPr lvl="3" eaLnBrk="1" hangingPunct="1">
              <a:buFontTx/>
              <a:buNone/>
            </a:pPr>
            <a:r>
              <a:rPr lang="en-US" sz="2800" smtClean="0">
                <a:cs typeface="Arial" charset="0"/>
              </a:rPr>
              <a:t>−1.76 </a:t>
            </a:r>
            <a:r>
              <a:rPr lang="en-US" sz="2800" smtClean="0">
                <a:cs typeface="Arial" charset="0"/>
                <a:sym typeface="Symbol" pitchFamily="18" charset="2"/>
              </a:rPr>
              <a:t></a:t>
            </a:r>
            <a:r>
              <a:rPr lang="en-US" sz="2800" smtClean="0">
                <a:cs typeface="Arial" charset="0"/>
              </a:rPr>
              <a:t> 10</a:t>
            </a:r>
            <a:r>
              <a:rPr lang="en-US" sz="2800" baseline="30000" smtClean="0">
                <a:cs typeface="Arial" charset="0"/>
              </a:rPr>
              <a:t>8</a:t>
            </a:r>
            <a:r>
              <a:rPr lang="en-US" sz="2800" smtClean="0">
                <a:cs typeface="Arial" charset="0"/>
              </a:rPr>
              <a:t> C/g</a:t>
            </a:r>
            <a:endParaRPr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657600"/>
            <a:ext cx="5572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10125"/>
            <a:ext cx="32575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791075"/>
            <a:ext cx="2895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241925" y="5943600"/>
            <a:ext cx="242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mass of electron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V="1">
            <a:off x="5562600" y="54864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  <p:bldP spid="962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FB2BC6-AE3A-46CB-A468-22446F9F046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8674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Radioactivity – historical prespective</a:t>
            </a:r>
          </a:p>
          <a:p>
            <a:pPr lvl="1" eaLnBrk="1" hangingPunct="1"/>
            <a:r>
              <a:rPr lang="en-US" smtClean="0">
                <a:cs typeface="Arial" charset="0"/>
              </a:rPr>
              <a:t>1895 -Wilhelm Röentgen - German physicist </a:t>
            </a:r>
          </a:p>
          <a:p>
            <a:pPr lvl="2" eaLnBrk="1" hangingPunct="1"/>
            <a:r>
              <a:rPr lang="en-US" sz="2800" smtClean="0">
                <a:cs typeface="Arial" charset="0"/>
              </a:rPr>
              <a:t>Noticed that cathode rays caused glass and metal to emit another type of ray </a:t>
            </a:r>
          </a:p>
          <a:p>
            <a:pPr lvl="2" eaLnBrk="1" hangingPunct="1"/>
            <a:r>
              <a:rPr lang="en-US" sz="2800" smtClean="0">
                <a:cs typeface="Arial" charset="0"/>
              </a:rPr>
              <a:t>He named the rays “X rays” because of their mysterious nature </a:t>
            </a:r>
          </a:p>
          <a:p>
            <a:pPr lvl="3" eaLnBrk="1" hangingPunct="1"/>
            <a:r>
              <a:rPr lang="en-US" sz="2800" smtClean="0">
                <a:cs typeface="Arial" charset="0"/>
              </a:rPr>
              <a:t>Caused fluorescence</a:t>
            </a:r>
          </a:p>
          <a:p>
            <a:pPr lvl="3" eaLnBrk="1" hangingPunct="1"/>
            <a:r>
              <a:rPr lang="en-US" sz="2800" smtClean="0">
                <a:cs typeface="Arial" charset="0"/>
              </a:rPr>
              <a:t>Were not deflected by a magnet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4990A-4378-4AA1-910F-6E89FBC7F6B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572000"/>
          </a:xfrm>
        </p:spPr>
        <p:txBody>
          <a:bodyPr/>
          <a:lstStyle/>
          <a:p>
            <a:pPr lvl="1" eaLnBrk="1" hangingPunct="1"/>
            <a:r>
              <a:rPr lang="en-US" smtClean="0">
                <a:cs typeface="Arial" charset="0"/>
              </a:rPr>
              <a:t>Antoine Becquerel - French physicist </a:t>
            </a:r>
          </a:p>
          <a:p>
            <a:pPr lvl="2" eaLnBrk="1" hangingPunct="1"/>
            <a:r>
              <a:rPr lang="en-US" sz="2800" smtClean="0">
                <a:cs typeface="Arial" charset="0"/>
              </a:rPr>
              <a:t>Accidentally discovered that uranium darkened photographic film</a:t>
            </a:r>
          </a:p>
          <a:p>
            <a:pPr lvl="1" eaLnBrk="1" hangingPunct="1"/>
            <a:r>
              <a:rPr lang="en-US" smtClean="0">
                <a:cs typeface="Arial" charset="0"/>
              </a:rPr>
              <a:t>Marie Curie (a student of Becquerel) suggested name “radioactivity” </a:t>
            </a:r>
          </a:p>
          <a:p>
            <a:pPr lvl="2" eaLnBrk="1" hangingPunct="1"/>
            <a:r>
              <a:rPr lang="en-US" sz="2800" smtClean="0">
                <a:cs typeface="Arial" charset="0"/>
              </a:rPr>
              <a:t>Rays were highly energetic and not deflected by a magnet</a:t>
            </a:r>
          </a:p>
          <a:p>
            <a:pPr lvl="2" eaLnBrk="1" hangingPunct="1"/>
            <a:r>
              <a:rPr lang="en-US" sz="2800" smtClean="0">
                <a:cs typeface="Arial" charset="0"/>
              </a:rPr>
              <a:t>However, rays arose spontaneously unlike the rays discovered by Röentgen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3F61F6-6496-47F0-A5B3-C9C45C1AD72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5638800"/>
          </a:xfrm>
        </p:spPr>
        <p:txBody>
          <a:bodyPr/>
          <a:lstStyle/>
          <a:p>
            <a:pPr eaLnBrk="1" hangingPunct="1"/>
            <a:r>
              <a:rPr lang="en-US" sz="2800" smtClean="0"/>
              <a:t>Radioactive, describes a substance that spontaneously emits radiation</a:t>
            </a:r>
          </a:p>
          <a:p>
            <a:pPr eaLnBrk="1" hangingPunct="1"/>
            <a:r>
              <a:rPr lang="en-US" sz="2800" smtClean="0"/>
              <a:t>Type of radioactivity</a:t>
            </a:r>
          </a:p>
          <a:p>
            <a:pPr lvl="1" eaLnBrk="1" hangingPunct="1"/>
            <a:r>
              <a:rPr lang="en-US" smtClean="0"/>
              <a:t>Alpha </a:t>
            </a:r>
            <a:r>
              <a:rPr lang="en-US" b="1" smtClean="0">
                <a:cs typeface="Arial" charset="0"/>
              </a:rPr>
              <a:t>(</a:t>
            </a:r>
            <a:r>
              <a:rPr lang="en-US" b="1" i="1" smtClean="0">
                <a:cs typeface="Arial" charset="0"/>
                <a:sym typeface="Symbol" pitchFamily="18" charset="2"/>
              </a:rPr>
              <a:t></a:t>
            </a:r>
            <a:r>
              <a:rPr lang="en-US" b="1" smtClean="0">
                <a:cs typeface="Arial" charset="0"/>
              </a:rPr>
              <a:t>)</a:t>
            </a:r>
            <a:r>
              <a:rPr lang="en-US" smtClean="0"/>
              <a:t> - </a:t>
            </a:r>
            <a:r>
              <a:rPr lang="en-US" smtClean="0">
                <a:cs typeface="Arial" charset="0"/>
              </a:rPr>
              <a:t>positively charged particles</a:t>
            </a:r>
            <a:endParaRPr lang="en-US" smtClean="0"/>
          </a:p>
          <a:p>
            <a:pPr lvl="1" eaLnBrk="1" hangingPunct="1"/>
            <a:r>
              <a:rPr lang="en-US" smtClean="0"/>
              <a:t>Beta </a:t>
            </a:r>
            <a:r>
              <a:rPr lang="en-US" b="1" i="1" smtClean="0">
                <a:cs typeface="Arial" charset="0"/>
              </a:rPr>
              <a:t>(</a:t>
            </a:r>
            <a:r>
              <a:rPr lang="en-US" b="1" i="1" smtClean="0">
                <a:cs typeface="Arial" charset="0"/>
                <a:sym typeface="Symbol" pitchFamily="18" charset="2"/>
              </a:rPr>
              <a:t> </a:t>
            </a:r>
            <a:r>
              <a:rPr lang="en-US" b="1" i="1" smtClean="0">
                <a:cs typeface="Arial" charset="0"/>
              </a:rPr>
              <a:t>)</a:t>
            </a:r>
            <a:r>
              <a:rPr lang="en-US" smtClean="0"/>
              <a:t> - </a:t>
            </a:r>
            <a:r>
              <a:rPr lang="en-US" smtClean="0">
                <a:cs typeface="Arial" charset="0"/>
              </a:rPr>
              <a:t>electrons</a:t>
            </a:r>
            <a:endParaRPr lang="en-US" smtClean="0"/>
          </a:p>
          <a:p>
            <a:pPr lvl="1" eaLnBrk="1" hangingPunct="1"/>
            <a:r>
              <a:rPr lang="en-US" smtClean="0"/>
              <a:t>Gamma </a:t>
            </a:r>
            <a:r>
              <a:rPr lang="en-US" b="1" i="1" smtClean="0">
                <a:cs typeface="Arial" charset="0"/>
              </a:rPr>
              <a:t>(</a:t>
            </a:r>
            <a:r>
              <a:rPr lang="en-US" b="1" i="1" smtClean="0">
                <a:cs typeface="Arial" charset="0"/>
                <a:sym typeface="Symbol" pitchFamily="18" charset="2"/>
              </a:rPr>
              <a:t> </a:t>
            </a:r>
            <a:r>
              <a:rPr lang="en-US" b="1" i="1" smtClean="0">
                <a:cs typeface="Arial" charset="0"/>
              </a:rPr>
              <a:t>) </a:t>
            </a:r>
            <a:r>
              <a:rPr lang="en-US" smtClean="0"/>
              <a:t>- </a:t>
            </a:r>
            <a:r>
              <a:rPr lang="en-US" smtClean="0">
                <a:cs typeface="Arial" charset="0"/>
              </a:rPr>
              <a:t>no charge and are unaffected by external electric or magnetic fields.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3657600"/>
            <a:ext cx="49577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E7D3A7-2747-4AC0-86A2-9D4B927CC40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Nuclear Atom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1900’s - atoms consisted of positively charged matter with electrons scattered throughout (plum-pudding model by Thomson)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1910 - Rutherford performed “gold-foil” experiment.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Proposed a new model of the atom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Nucleus contained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smtClean="0"/>
              <a:t>Positive charges (later called protons)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smtClean="0"/>
              <a:t>Most of the mass of the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7C6F15-06F3-4BFE-B566-C54165C1CDD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1295400"/>
            <a:ext cx="3886200" cy="4191000"/>
          </a:xfrm>
        </p:spPr>
        <p:txBody>
          <a:bodyPr/>
          <a:lstStyle/>
          <a:p>
            <a:pPr eaLnBrk="1" hangingPunct="1"/>
            <a:r>
              <a:rPr lang="en-US" sz="4000" smtClean="0"/>
              <a:t>Chapter 2</a:t>
            </a:r>
          </a:p>
          <a:p>
            <a:pPr eaLnBrk="1" hangingPunct="1"/>
            <a:r>
              <a:rPr lang="en-US" sz="4000" smtClean="0"/>
              <a:t>Atoms, Molecules, and Ions</a:t>
            </a:r>
            <a:endParaRPr lang="en-US" sz="1200" smtClean="0">
              <a:solidFill>
                <a:srgbClr val="FF0000"/>
              </a:solidFill>
            </a:endParaRPr>
          </a:p>
        </p:txBody>
      </p:sp>
      <p:pic>
        <p:nvPicPr>
          <p:cNvPr id="2053" name="Picture 3" descr="branding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h2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52463"/>
            <a:ext cx="4076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A7BD22-BA28-43B1-973D-C1EA8A4E0B9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Rutherford’s Experiment</a:t>
            </a:r>
            <a:r>
              <a:rPr lang="en-US" smtClean="0"/>
              <a:t>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25" y="533400"/>
            <a:ext cx="4765675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97979-7876-4615-B96D-7A85A9131F8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Rutherford’s model left one problem:</a:t>
            </a:r>
          </a:p>
          <a:p>
            <a:pPr lvl="1" eaLnBrk="1" hangingPunct="1"/>
            <a:r>
              <a:rPr lang="en-US" smtClean="0"/>
              <a:t>If H has a mass of 1</a:t>
            </a:r>
          </a:p>
          <a:p>
            <a:pPr lvl="1" eaLnBrk="1" hangingPunct="1"/>
            <a:r>
              <a:rPr lang="en-US" smtClean="0"/>
              <a:t>Then He should have a mass of 2 </a:t>
            </a:r>
          </a:p>
          <a:p>
            <a:pPr lvl="1" eaLnBrk="1" hangingPunct="1"/>
            <a:r>
              <a:rPr lang="en-US" smtClean="0"/>
              <a:t>But its mass is 4! </a:t>
            </a:r>
          </a:p>
          <a:p>
            <a:pPr eaLnBrk="1" hangingPunct="1"/>
            <a:r>
              <a:rPr lang="en-US" smtClean="0"/>
              <a:t>1932 - James Chadwick </a:t>
            </a:r>
          </a:p>
          <a:p>
            <a:pPr lvl="1" eaLnBrk="1" hangingPunct="1"/>
            <a:r>
              <a:rPr lang="en-US" smtClean="0"/>
              <a:t>Discovered the neutron</a:t>
            </a:r>
          </a:p>
          <a:p>
            <a:pPr lvl="2" eaLnBrk="1" hangingPunct="1"/>
            <a:r>
              <a:rPr lang="en-US" sz="2800" smtClean="0"/>
              <a:t>Third subatomic particle</a:t>
            </a:r>
          </a:p>
          <a:p>
            <a:pPr lvl="2" eaLnBrk="1" hangingPunct="1"/>
            <a:r>
              <a:rPr lang="en-US" sz="2800" smtClean="0"/>
              <a:t>Neutral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9226CC-6809-490A-9F79-256F0BD15F6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2.3 Atomic Number, Mass Number and Isotopes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The chemical identity of an atom can be determined solely from its atomic number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smtClean="0">
                <a:cs typeface="Arial" charset="0"/>
              </a:rPr>
              <a:t>Atomic number (Z) </a:t>
            </a:r>
            <a:r>
              <a:rPr lang="en-US" smtClean="0">
                <a:cs typeface="Arial" charset="0"/>
              </a:rPr>
              <a:t>- number of protons in the nucleus of each atom of an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cs typeface="Arial" charset="0"/>
              </a:rPr>
              <a:t>Also indicates number of </a:t>
            </a:r>
            <a:r>
              <a:rPr lang="en-US" sz="3200" i="1" smtClean="0">
                <a:cs typeface="Arial" charset="0"/>
              </a:rPr>
              <a:t>electrons</a:t>
            </a:r>
            <a:r>
              <a:rPr lang="en-US" sz="3200" smtClean="0">
                <a:cs typeface="Arial" charset="0"/>
              </a:rPr>
              <a:t> in the atom—since atoms are </a:t>
            </a:r>
            <a:r>
              <a:rPr lang="en-US" sz="3200" i="1" smtClean="0">
                <a:cs typeface="Arial" charset="0"/>
              </a:rPr>
              <a:t>neutral</a:t>
            </a:r>
            <a:r>
              <a:rPr lang="en-US" smtClean="0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31D7F3-A59B-41D0-89F8-CB7FE5F2EBF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i="1" smtClean="0">
                <a:cs typeface="Arial" charset="0"/>
              </a:rPr>
              <a:t>Mass number (A</a:t>
            </a:r>
            <a:r>
              <a:rPr lang="en-US" b="1" smtClean="0">
                <a:cs typeface="Arial" charset="0"/>
              </a:rPr>
              <a:t>)</a:t>
            </a:r>
            <a:r>
              <a:rPr lang="en-US" smtClean="0">
                <a:cs typeface="Arial" charset="0"/>
              </a:rPr>
              <a:t> -</a:t>
            </a:r>
            <a:r>
              <a:rPr lang="en-US" b="1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total number of neutrons </a:t>
            </a:r>
            <a:r>
              <a:rPr lang="en-US" i="1" smtClean="0">
                <a:cs typeface="Arial" charset="0"/>
              </a:rPr>
              <a:t>and</a:t>
            </a:r>
            <a:r>
              <a:rPr lang="en-US" smtClean="0">
                <a:cs typeface="Arial" charset="0"/>
              </a:rPr>
              <a:t> protons present in the nucleus 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Standard notation: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90678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24400" y="4648200"/>
            <a:ext cx="914400" cy="900113"/>
            <a:chOff x="2544" y="2484"/>
            <a:chExt cx="865" cy="771"/>
          </a:xfrm>
        </p:grpSpPr>
        <p:pic>
          <p:nvPicPr>
            <p:cNvPr id="2254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4" y="2484"/>
              <a:ext cx="864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8" y="2727"/>
              <a:ext cx="2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757613"/>
            <a:ext cx="45720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214938"/>
            <a:ext cx="38100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638800" y="4800600"/>
            <a:ext cx="3200400" cy="447675"/>
            <a:chOff x="3552" y="3024"/>
            <a:chExt cx="2016" cy="282"/>
          </a:xfrm>
        </p:grpSpPr>
        <p:pic>
          <p:nvPicPr>
            <p:cNvPr id="22538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72" y="3024"/>
              <a:ext cx="159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Line 13"/>
            <p:cNvSpPr>
              <a:spLocks noChangeShapeType="1"/>
            </p:cNvSpPr>
            <p:nvPr/>
          </p:nvSpPr>
          <p:spPr bwMode="auto">
            <a:xfrm flipH="1">
              <a:off x="3552" y="316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46D4AD-C35D-426A-9B19-23A417042EA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86400"/>
          </a:xfrm>
        </p:spPr>
        <p:txBody>
          <a:bodyPr/>
          <a:lstStyle/>
          <a:p>
            <a:pPr eaLnBrk="1" hangingPunct="1"/>
            <a:r>
              <a:rPr lang="en-US" smtClean="0"/>
              <a:t>Isotopes </a:t>
            </a:r>
          </a:p>
          <a:p>
            <a:pPr lvl="1" eaLnBrk="1" hangingPunct="1"/>
            <a:r>
              <a:rPr lang="en-US" sz="3200" smtClean="0"/>
              <a:t>All atoms are </a:t>
            </a:r>
            <a:r>
              <a:rPr lang="en-US" sz="3200" i="1" smtClean="0"/>
              <a:t>not</a:t>
            </a:r>
            <a:r>
              <a:rPr lang="en-US" sz="3200" smtClean="0"/>
              <a:t> identical </a:t>
            </a:r>
          </a:p>
          <a:p>
            <a:pPr lvl="1" eaLnBrk="1" hangingPunct="1">
              <a:buFontTx/>
              <a:buNone/>
            </a:pPr>
            <a:r>
              <a:rPr lang="en-US" sz="3200" smtClean="0"/>
              <a:t>	(as had been proposed by Dalton)</a:t>
            </a:r>
          </a:p>
          <a:p>
            <a:pPr lvl="1" eaLnBrk="1" hangingPunct="1"/>
            <a:r>
              <a:rPr lang="en-US" sz="3200" smtClean="0"/>
              <a:t>S</a:t>
            </a:r>
            <a:r>
              <a:rPr lang="en-US" sz="3200" smtClean="0">
                <a:cs typeface="Arial" charset="0"/>
              </a:rPr>
              <a:t>ame atomic number (</a:t>
            </a:r>
            <a:r>
              <a:rPr lang="en-US" sz="3200" i="1" smtClean="0">
                <a:cs typeface="Arial" charset="0"/>
              </a:rPr>
              <a:t>Z</a:t>
            </a:r>
            <a:r>
              <a:rPr lang="en-US" sz="3200" smtClean="0">
                <a:cs typeface="Arial" charset="0"/>
              </a:rPr>
              <a:t>) but different mass numbers (</a:t>
            </a:r>
            <a:r>
              <a:rPr lang="en-US" sz="3200" i="1" smtClean="0">
                <a:cs typeface="Arial" charset="0"/>
              </a:rPr>
              <a:t>A</a:t>
            </a:r>
            <a:r>
              <a:rPr lang="en-US" sz="3200" smtClean="0">
                <a:cs typeface="Arial" charset="0"/>
              </a:rPr>
              <a:t>)</a:t>
            </a:r>
          </a:p>
          <a:p>
            <a:pPr eaLnBrk="1" hangingPunct="1"/>
            <a:r>
              <a:rPr lang="en-US" smtClean="0"/>
              <a:t>Isotopes of Hydrogen</a:t>
            </a:r>
          </a:p>
          <a:p>
            <a:pPr lvl="1" eaLnBrk="1" hangingPunct="1"/>
            <a:r>
              <a:rPr lang="en-US" sz="3200" smtClean="0"/>
              <a:t>Hydrogen (protium) 	 		</a:t>
            </a:r>
          </a:p>
          <a:p>
            <a:pPr lvl="1" eaLnBrk="1" hangingPunct="1"/>
            <a:r>
              <a:rPr lang="en-US" sz="3200" smtClean="0"/>
              <a:t>Deuterium 	</a:t>
            </a:r>
          </a:p>
          <a:p>
            <a:pPr lvl="1" eaLnBrk="1" hangingPunct="1"/>
            <a:r>
              <a:rPr lang="en-US" sz="3200" smtClean="0"/>
              <a:t>Tritium 		</a:t>
            </a:r>
          </a:p>
          <a:p>
            <a:pPr eaLnBrk="1" hangingPunct="1"/>
            <a:endParaRPr lang="en-US" smtClean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005263"/>
            <a:ext cx="571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643438"/>
            <a:ext cx="714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18160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86C225-4763-4FD5-AC1C-8D49602DB7D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Mass Spectrometery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3338" y="914400"/>
            <a:ext cx="5376862" cy="3743325"/>
            <a:chOff x="21" y="576"/>
            <a:chExt cx="3387" cy="2358"/>
          </a:xfrm>
        </p:grpSpPr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1152" y="576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Sample In </a:t>
              </a:r>
            </a:p>
          </p:txBody>
        </p:sp>
        <p:pic>
          <p:nvPicPr>
            <p:cNvPr id="2458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" y="816"/>
              <a:ext cx="3387" cy="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529263" y="3581400"/>
            <a:ext cx="3538537" cy="2590800"/>
            <a:chOff x="3483" y="2256"/>
            <a:chExt cx="2229" cy="1632"/>
          </a:xfrm>
        </p:grpSpPr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4224" y="2256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Data Out</a:t>
              </a:r>
            </a:p>
          </p:txBody>
        </p:sp>
        <p:pic>
          <p:nvPicPr>
            <p:cNvPr id="24584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3" y="2487"/>
              <a:ext cx="2229" cy="1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9EBDB-0360-4BA3-8EF8-B07C21187C8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Periods - horizontal rows </a:t>
            </a:r>
          </a:p>
          <a:p>
            <a:pPr eaLnBrk="1" hangingPunct="1"/>
            <a:r>
              <a:rPr lang="en-US" smtClean="0"/>
              <a:t>Families (Groups) - vertical columns </a:t>
            </a:r>
          </a:p>
          <a:p>
            <a:pPr lvl="1" eaLnBrk="1" hangingPunct="1"/>
            <a:r>
              <a:rPr lang="en-US" smtClean="0"/>
              <a:t>Elements in the same family have similar chemical and physical properties </a:t>
            </a:r>
          </a:p>
          <a:p>
            <a:pPr eaLnBrk="1" hangingPunct="1"/>
            <a:r>
              <a:rPr lang="en-US" smtClean="0"/>
              <a:t>Arranged in order of increasing atomic number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2.4 The Periodic 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84EC6A-46C0-474D-AF85-D7847CD86D7A}" type="slidenum">
              <a:rPr lang="en-US" smtClean="0"/>
              <a:pPr/>
              <a:t>27</a:t>
            </a:fld>
            <a:endParaRPr lang="en-US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762000"/>
            <a:ext cx="7510463" cy="5435600"/>
            <a:chOff x="609600" y="762000"/>
            <a:chExt cx="7510462" cy="5435600"/>
          </a:xfrm>
        </p:grpSpPr>
        <p:pic>
          <p:nvPicPr>
            <p:cNvPr id="26630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762000"/>
              <a:ext cx="7510462" cy="54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Rectangle 6"/>
            <p:cNvSpPr>
              <a:spLocks noChangeArrowheads="1"/>
            </p:cNvSpPr>
            <p:nvPr/>
          </p:nvSpPr>
          <p:spPr bwMode="auto">
            <a:xfrm>
              <a:off x="2017776" y="2761488"/>
              <a:ext cx="228600" cy="152400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TextBox 5"/>
            <p:cNvSpPr txBox="1">
              <a:spLocks noChangeArrowheads="1"/>
            </p:cNvSpPr>
            <p:nvPr/>
          </p:nvSpPr>
          <p:spPr bwMode="auto">
            <a:xfrm>
              <a:off x="1941576" y="2667000"/>
              <a:ext cx="3810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latin typeface="Times New Roman" pitchFamily="18" charset="0"/>
                  <a:cs typeface="Times New Roman" pitchFamily="18" charset="0"/>
                </a:rPr>
                <a:t>Ti</a:t>
              </a:r>
            </a:p>
          </p:txBody>
        </p:sp>
      </p:grp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2346325" y="533400"/>
            <a:ext cx="386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Modern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4AFB83-4FA5-4E41-B794-C11CA74055A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715000"/>
          </a:xfrm>
        </p:spPr>
        <p:txBody>
          <a:bodyPr/>
          <a:lstStyle/>
          <a:p>
            <a:pPr eaLnBrk="1" hangingPunct="1"/>
            <a:r>
              <a:rPr lang="en-US" b="1" smtClean="0"/>
              <a:t>Metals</a:t>
            </a:r>
            <a:r>
              <a:rPr lang="en-US" smtClean="0"/>
              <a:t> - good conductors of heat and electricity (majority of elements on the table, located to the left of the stair step)</a:t>
            </a:r>
          </a:p>
          <a:p>
            <a:pPr eaLnBrk="1" hangingPunct="1"/>
            <a:r>
              <a:rPr lang="en-US" b="1" smtClean="0"/>
              <a:t>Nonmetals</a:t>
            </a:r>
            <a:r>
              <a:rPr lang="en-US" smtClean="0"/>
              <a:t> - nonconductors (located in upper right-hand corner)  </a:t>
            </a:r>
          </a:p>
          <a:p>
            <a:pPr eaLnBrk="1" hangingPunct="1"/>
            <a:r>
              <a:rPr lang="en-US" b="1" smtClean="0"/>
              <a:t>Metalloids</a:t>
            </a:r>
            <a:r>
              <a:rPr lang="en-US" smtClean="0"/>
              <a:t> - in between metals and nonmetals (those that lie along the separation line)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4A65AC-4F88-4764-9086-1A4DF5A4AAFB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28676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838200"/>
            <a:ext cx="7781925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111"/>
          <p:cNvSpPr txBox="1">
            <a:spLocks noChangeArrowheads="1"/>
          </p:cNvSpPr>
          <p:nvPr/>
        </p:nvSpPr>
        <p:spPr bwMode="auto">
          <a:xfrm>
            <a:off x="1892300" y="304800"/>
            <a:ext cx="557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Groups (Families) on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F18E16-028C-437C-A109-16E962EF41E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 2.1 The Atomic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cs typeface="Arial" charset="0"/>
              </a:rPr>
              <a:t>5</a:t>
            </a:r>
            <a:r>
              <a:rPr lang="en-US" sz="2800" b="1" baseline="30000" smtClean="0">
                <a:cs typeface="Arial" charset="0"/>
              </a:rPr>
              <a:t>th</a:t>
            </a:r>
            <a:r>
              <a:rPr lang="en-US" sz="2800" b="1" smtClean="0">
                <a:cs typeface="Arial" charset="0"/>
              </a:rPr>
              <a:t> century B.C. </a:t>
            </a:r>
            <a:r>
              <a:rPr lang="en-US" sz="2800" smtClean="0">
                <a:cs typeface="Arial" charset="0"/>
              </a:rPr>
              <a:t>- Greek philosopher Democritus proposed that all matter consists of very small, indivisible particles, which he named </a:t>
            </a:r>
            <a:r>
              <a:rPr lang="en-US" sz="2800" i="1" smtClean="0">
                <a:cs typeface="Arial" charset="0"/>
              </a:rPr>
              <a:t>atomos </a:t>
            </a:r>
            <a:r>
              <a:rPr lang="en-US" sz="2800" smtClean="0">
                <a:cs typeface="Arial" charset="0"/>
              </a:rPr>
              <a:t>(meaning uncuttable or indivisible)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cs typeface="Arial" charset="0"/>
              </a:rPr>
              <a:t>No support was given to this theory by contemporaries Plato or Aristotle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cs typeface="Arial" charset="0"/>
              </a:rPr>
              <a:t>1808 </a:t>
            </a:r>
            <a:r>
              <a:rPr lang="en-US" sz="2800" smtClean="0">
                <a:cs typeface="Arial" charset="0"/>
              </a:rPr>
              <a:t>- English scientist and school teacher John Dalton formulated an accurate definition of the indivisible building blocks of matter that we call 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6F3A1A-581D-47B9-8C51-F7F526AD8B8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2.5 The Atomic Mass Scale and Average atomic Mass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smtClean="0">
                <a:cs typeface="Arial" charset="0"/>
              </a:rPr>
              <a:t>Atomic mass </a:t>
            </a:r>
            <a:r>
              <a:rPr lang="en-US" smtClean="0">
                <a:cs typeface="Arial" charset="0"/>
              </a:rPr>
              <a:t>is the mass of the atom in atomic mass units (amu)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smtClean="0">
                <a:cs typeface="Arial" charset="0"/>
              </a:rPr>
              <a:t>Atomic mass unit </a:t>
            </a:r>
            <a:r>
              <a:rPr lang="en-US" smtClean="0">
                <a:cs typeface="Arial" charset="0"/>
              </a:rPr>
              <a:t>is defined as a</a:t>
            </a:r>
            <a:r>
              <a:rPr lang="en-US" i="1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mass exactly equal to one-twelfth the mass of one carbon-12 atom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Carbon-12 (12 amu) provides the standard for measuring the atomic mass of the other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Why 1/12 the mass of Carbon-12?  You might think that this would work with any particular isotope (e.g. 1/7 the mass of Lithium-7).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problem is that there is a difference in the mass of the atom as a whole, and the sum of the masses of its individual protons, neutrons, and electrons.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When the particles bind together to form an atom, some of the mass is lost as “binding energy” according to: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E = mc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atoms have differing amounts of binding energy, so one particular isotope had to be selected as the standard.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984DA4-FEFB-450F-ACFF-F1FB36E4BB3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eaLnBrk="1" hangingPunct="1"/>
            <a:r>
              <a:rPr lang="en-US" smtClean="0"/>
              <a:t>Average atomic mass</a:t>
            </a:r>
          </a:p>
          <a:p>
            <a:pPr lvl="1" eaLnBrk="1" hangingPunct="1"/>
            <a:r>
              <a:rPr lang="en-US" sz="3200" smtClean="0"/>
              <a:t>Masses on the periodic table are not whole numbers. </a:t>
            </a:r>
          </a:p>
          <a:p>
            <a:pPr lvl="1" eaLnBrk="1" hangingPunct="1"/>
            <a:r>
              <a:rPr lang="en-US" sz="3200" smtClean="0"/>
              <a:t>Mass spectrometer provides information about percentages of different isotopes of each element. </a:t>
            </a:r>
          </a:p>
          <a:p>
            <a:pPr lvl="1" eaLnBrk="1" hangingPunct="1"/>
            <a:r>
              <a:rPr lang="en-US" sz="3200" smtClean="0"/>
              <a:t>Periodic table mass is the weighted average of all of the isotopes of each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B7BD4-D5F5-492B-9CDA-08BD1B6935E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Oxygen is the most abundant element both in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the Earth’s crust and in the human body.  The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atomic masses of its three stable isotopes,  </a:t>
            </a:r>
            <a:r>
              <a:rPr lang="en-US" sz="2800" baseline="30000" smtClean="0">
                <a:cs typeface="Arial" charset="0"/>
              </a:rPr>
              <a:t>16</a:t>
            </a:r>
            <a:r>
              <a:rPr lang="en-US" sz="2800" smtClean="0">
                <a:cs typeface="Arial" charset="0"/>
              </a:rPr>
              <a:t>O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(99.757%), </a:t>
            </a:r>
            <a:r>
              <a:rPr lang="en-US" sz="2800" baseline="30000" smtClean="0">
                <a:cs typeface="Arial" charset="0"/>
              </a:rPr>
              <a:t>17</a:t>
            </a:r>
            <a:r>
              <a:rPr lang="en-US" sz="2800" smtClean="0">
                <a:cs typeface="Arial" charset="0"/>
              </a:rPr>
              <a:t>O (0.038%), and </a:t>
            </a:r>
            <a:r>
              <a:rPr lang="en-US" sz="2800" baseline="30000" smtClean="0">
                <a:cs typeface="Arial" charset="0"/>
              </a:rPr>
              <a:t>18</a:t>
            </a:r>
            <a:r>
              <a:rPr lang="en-US" sz="2800" smtClean="0">
                <a:cs typeface="Arial" charset="0"/>
              </a:rPr>
              <a:t>O (0.205%),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are 15.9949 amu, 16.9999 amu, and 17.9999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amu, respectively. Calculate the average atomic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mass of oxygen using the relative abundances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given in parentheses.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CBA49-A021-421B-ACCA-A69ECD0C35A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Steps: </a:t>
            </a:r>
          </a:p>
          <a:p>
            <a:pPr eaLnBrk="1" hangingPunct="1">
              <a:buFontTx/>
              <a:buNone/>
            </a:pPr>
            <a:r>
              <a:rPr lang="en-US" smtClean="0"/>
              <a:t>	1.	Convert each % into decimal abundance. (divide by 100) </a:t>
            </a:r>
          </a:p>
          <a:p>
            <a:pPr eaLnBrk="1" hangingPunct="1">
              <a:buFontTx/>
              <a:buNone/>
            </a:pPr>
            <a:r>
              <a:rPr lang="en-US" smtClean="0"/>
              <a:t>	2.  Multiply mass of each isotope by its fractional abundance. </a:t>
            </a:r>
          </a:p>
          <a:p>
            <a:pPr eaLnBrk="1" hangingPunct="1">
              <a:buFontTx/>
              <a:buNone/>
            </a:pPr>
            <a:r>
              <a:rPr lang="en-US" smtClean="0"/>
              <a:t>	3. 	Add the contributions together. 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09600" y="3657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>
                <a:cs typeface="Arial" charset="0"/>
              </a:rPr>
              <a:t>   (0.99757)(15.9949 </a:t>
            </a:r>
            <a:r>
              <a:rPr lang="en-US" sz="3200" dirty="0" err="1">
                <a:cs typeface="Arial" charset="0"/>
              </a:rPr>
              <a:t>amu</a:t>
            </a:r>
            <a:r>
              <a:rPr lang="en-US" sz="3200" dirty="0">
                <a:cs typeface="Arial" charset="0"/>
              </a:rPr>
              <a:t>) + (0.00038)(16.9999 </a:t>
            </a:r>
            <a:r>
              <a:rPr lang="en-US" sz="3200" dirty="0" err="1">
                <a:cs typeface="Arial" charset="0"/>
              </a:rPr>
              <a:t>amu</a:t>
            </a:r>
            <a:r>
              <a:rPr lang="en-US" sz="3200" dirty="0">
                <a:cs typeface="Arial" charset="0"/>
              </a:rPr>
              <a:t>) +     		 (0.00205)(17.9999) = 15.999 </a:t>
            </a:r>
            <a:r>
              <a:rPr lang="en-US" sz="3200" dirty="0" err="1">
                <a:cs typeface="Arial" charset="0"/>
              </a:rPr>
              <a:t>amu</a:t>
            </a:r>
            <a:r>
              <a:rPr lang="en-US" sz="3200" dirty="0">
                <a:cs typeface="Arial" charset="0"/>
              </a:rPr>
              <a:t>.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295400" y="54864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*To four significant figures, this is the same as the mass given in the periodic table in the book: 16.00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D94EB5-7707-4E9F-B23D-F906C7782FF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cs typeface="Arial" charset="0"/>
              </a:rPr>
              <a:t>The atomic masses of the two stable 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Arial" charset="0"/>
              </a:rPr>
              <a:t>isotopes of copper,  </a:t>
            </a:r>
            <a:r>
              <a:rPr lang="en-US" baseline="30000" smtClean="0">
                <a:cs typeface="Arial" charset="0"/>
              </a:rPr>
              <a:t>63</a:t>
            </a:r>
            <a:r>
              <a:rPr lang="en-US" smtClean="0">
                <a:cs typeface="Arial" charset="0"/>
              </a:rPr>
              <a:t>Cu (69.17%) and</a:t>
            </a:r>
          </a:p>
          <a:p>
            <a:pPr eaLnBrk="1" hangingPunct="1">
              <a:buFontTx/>
              <a:buNone/>
            </a:pPr>
            <a:r>
              <a:rPr lang="en-US" baseline="30000" smtClean="0">
                <a:cs typeface="Arial" charset="0"/>
              </a:rPr>
              <a:t>65</a:t>
            </a:r>
            <a:r>
              <a:rPr lang="en-US" smtClean="0">
                <a:cs typeface="Arial" charset="0"/>
              </a:rPr>
              <a:t>Cu (30.83%), are 62.929599 amu and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Arial" charset="0"/>
              </a:rPr>
              <a:t>64.927793 amu, respectively. Calculate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Arial" charset="0"/>
              </a:rPr>
              <a:t>the average atomic mass of copper.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41148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cs typeface="Arial" charset="0"/>
              </a:rPr>
              <a:t>   (0.6917)(62.929599 amu) + (0.3083)(64.927793 amu) +     		 = 63.55 amu.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873172-4297-4F2E-9FAD-3EF2DD189D8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2.6 Molecules and Molecular Compounds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cs typeface="Arial" charset="0"/>
              </a:rPr>
              <a:t>Molecule - </a:t>
            </a:r>
            <a:r>
              <a:rPr lang="en-US" smtClean="0">
                <a:cs typeface="Arial" charset="0"/>
              </a:rPr>
              <a:t>combination of at least two atoms in a specific arrangement held together by </a:t>
            </a:r>
            <a:r>
              <a:rPr lang="en-US" i="1" smtClean="0">
                <a:cs typeface="Arial" charset="0"/>
              </a:rPr>
              <a:t>chemical bonds 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May be an element or a compound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H</a:t>
            </a:r>
            <a:r>
              <a:rPr lang="en-US" sz="3200" baseline="-25000" smtClean="0"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, hydrogen gas, is an element 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H</a:t>
            </a:r>
            <a:r>
              <a:rPr lang="en-US" sz="3200" baseline="-25000" smtClean="0"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O, water, is a compound</a:t>
            </a:r>
            <a:r>
              <a:rPr lang="en-US" smtClean="0">
                <a:cs typeface="Arial" charset="0"/>
              </a:rPr>
              <a:t> </a:t>
            </a:r>
            <a:endParaRPr lang="en-US" baseline="-250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ED9BED-CF8D-473B-AE4B-3539F8A9CB0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smtClean="0"/>
              <a:t>Diatomic molecules</a:t>
            </a:r>
            <a:r>
              <a:rPr lang="en-US" smtClean="0"/>
              <a:t>: </a:t>
            </a:r>
          </a:p>
          <a:p>
            <a:pPr lvl="1" eaLnBrk="1" hangingPunct="1"/>
            <a:r>
              <a:rPr lang="en-US" smtClean="0"/>
              <a:t>Homonuclear (2 of the same atoms) </a:t>
            </a:r>
          </a:p>
          <a:p>
            <a:pPr lvl="2" eaLnBrk="1" hangingPunct="1"/>
            <a:r>
              <a:rPr lang="en-US" sz="2800" smtClean="0"/>
              <a:t>Examples: H</a:t>
            </a:r>
            <a:r>
              <a:rPr lang="en-US" sz="2800" baseline="-25000" smtClean="0"/>
              <a:t>2</a:t>
            </a:r>
            <a:r>
              <a:rPr lang="en-US" sz="2800" smtClean="0"/>
              <a:t>, N</a:t>
            </a:r>
            <a:r>
              <a:rPr lang="en-US" sz="2800" baseline="-25000" smtClean="0"/>
              <a:t>2</a:t>
            </a:r>
            <a:r>
              <a:rPr lang="en-US" sz="2800" smtClean="0"/>
              <a:t>, O</a:t>
            </a:r>
            <a:r>
              <a:rPr lang="en-US" sz="2800" baseline="-25000" smtClean="0"/>
              <a:t>2</a:t>
            </a:r>
            <a:r>
              <a:rPr lang="en-US" sz="2800" smtClean="0"/>
              <a:t>, F</a:t>
            </a:r>
            <a:r>
              <a:rPr lang="en-US" sz="2800" baseline="-25000" smtClean="0"/>
              <a:t>2</a:t>
            </a:r>
            <a:r>
              <a:rPr lang="en-US" sz="2800" smtClean="0"/>
              <a:t>, Cl</a:t>
            </a:r>
            <a:r>
              <a:rPr lang="en-US" sz="2800" baseline="-25000" smtClean="0"/>
              <a:t>2</a:t>
            </a:r>
            <a:r>
              <a:rPr lang="en-US" sz="2800" smtClean="0"/>
              <a:t>, Br</a:t>
            </a:r>
            <a:r>
              <a:rPr lang="en-US" sz="2800" baseline="-25000" smtClean="0"/>
              <a:t>2</a:t>
            </a:r>
            <a:r>
              <a:rPr lang="en-US" sz="2800" smtClean="0"/>
              <a:t>, and I</a:t>
            </a:r>
            <a:r>
              <a:rPr lang="en-US" sz="2800" baseline="-25000" smtClean="0"/>
              <a:t>2</a:t>
            </a:r>
          </a:p>
          <a:p>
            <a:pPr lvl="2" eaLnBrk="1" hangingPunct="1"/>
            <a:endParaRPr lang="en-US" sz="2800" baseline="-25000" smtClean="0"/>
          </a:p>
          <a:p>
            <a:pPr lvl="2" eaLnBrk="1" hangingPunct="1"/>
            <a:endParaRPr lang="en-US" sz="2800" baseline="-25000" smtClean="0"/>
          </a:p>
          <a:p>
            <a:pPr lvl="2" eaLnBrk="1" hangingPunct="1"/>
            <a:endParaRPr lang="en-US" sz="2800" baseline="-25000" smtClean="0"/>
          </a:p>
          <a:p>
            <a:pPr lvl="2" eaLnBrk="1" hangingPunct="1"/>
            <a:endParaRPr lang="en-US" sz="2800" baseline="-25000" smtClean="0"/>
          </a:p>
          <a:p>
            <a:pPr lvl="1" eaLnBrk="1" hangingPunct="1"/>
            <a:r>
              <a:rPr lang="en-US" smtClean="0"/>
              <a:t>Heteronuclear (2 different atoms)</a:t>
            </a:r>
          </a:p>
          <a:p>
            <a:pPr lvl="2" eaLnBrk="1" hangingPunct="1"/>
            <a:r>
              <a:rPr lang="en-US" sz="2800" smtClean="0"/>
              <a:t>Examples: CO and HCl</a:t>
            </a:r>
          </a:p>
          <a:p>
            <a:pPr lvl="1" eaLnBrk="1" hangingPunct="1"/>
            <a:endParaRPr lang="en-US" smtClean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1762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724400"/>
            <a:ext cx="1600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7245C-9058-4A35-9C89-D619307F16B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/>
            <a:r>
              <a:rPr lang="en-US" b="1" smtClean="0"/>
              <a:t>Polyatomic molecules</a:t>
            </a:r>
            <a:r>
              <a:rPr lang="en-US" smtClean="0"/>
              <a:t>: </a:t>
            </a:r>
          </a:p>
          <a:p>
            <a:pPr lvl="1" eaLnBrk="1" hangingPunct="1"/>
            <a:r>
              <a:rPr lang="en-US" smtClean="0"/>
              <a:t>Contain more than 2 atoms </a:t>
            </a:r>
          </a:p>
          <a:p>
            <a:pPr lvl="1" eaLnBrk="1" hangingPunct="1"/>
            <a:r>
              <a:rPr lang="en-US" smtClean="0"/>
              <a:t>Most molecules </a:t>
            </a:r>
          </a:p>
          <a:p>
            <a:pPr lvl="1" eaLnBrk="1" hangingPunct="1"/>
            <a:r>
              <a:rPr lang="en-US" smtClean="0"/>
              <a:t>May contain more than one element </a:t>
            </a:r>
          </a:p>
          <a:p>
            <a:pPr lvl="1" eaLnBrk="1" hangingPunct="1"/>
            <a:r>
              <a:rPr lang="en-US" smtClean="0"/>
              <a:t>Examples: ozone, O</a:t>
            </a:r>
            <a:r>
              <a:rPr lang="en-US" baseline="-25000" smtClean="0"/>
              <a:t>3</a:t>
            </a:r>
            <a:r>
              <a:rPr lang="en-US" smtClean="0"/>
              <a:t>; white phosphorus, P</a:t>
            </a:r>
            <a:r>
              <a:rPr lang="en-US" baseline="-25000" smtClean="0"/>
              <a:t>4</a:t>
            </a:r>
            <a:r>
              <a:rPr lang="en-US" smtClean="0"/>
              <a:t>; water, H</a:t>
            </a:r>
            <a:r>
              <a:rPr lang="en-US" baseline="-25000" smtClean="0"/>
              <a:t>2</a:t>
            </a:r>
            <a:r>
              <a:rPr lang="en-US" smtClean="0"/>
              <a:t>O, and methane (CH</a:t>
            </a:r>
            <a:r>
              <a:rPr lang="en-US" baseline="-25000" smtClean="0"/>
              <a:t>4</a:t>
            </a:r>
            <a:r>
              <a:rPr lang="en-US" smtClean="0"/>
              <a:t>) 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984625"/>
            <a:ext cx="23336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95D206-EED4-4205-8D4C-CB48FA5F1A2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038600"/>
          </a:xfrm>
        </p:spPr>
        <p:txBody>
          <a:bodyPr/>
          <a:lstStyle/>
          <a:p>
            <a:pPr eaLnBrk="1" hangingPunct="1"/>
            <a:r>
              <a:rPr lang="en-US" b="1" i="1" smtClean="0">
                <a:cs typeface="Arial" charset="0"/>
              </a:rPr>
              <a:t>Molecular formula - </a:t>
            </a:r>
            <a:r>
              <a:rPr lang="en-US" smtClean="0">
                <a:cs typeface="Arial" charset="0"/>
              </a:rPr>
              <a:t>shows exact number of atoms of each element in a molecule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Subscripts indicate number of atoms of each element present in the formula. 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Example: C</a:t>
            </a:r>
            <a:r>
              <a:rPr lang="en-US" sz="3200" baseline="-25000" smtClean="0">
                <a:cs typeface="Arial" charset="0"/>
              </a:rPr>
              <a:t>12</a:t>
            </a:r>
            <a:r>
              <a:rPr lang="en-US" sz="3200" smtClean="0">
                <a:cs typeface="Arial" charset="0"/>
              </a:rPr>
              <a:t>H</a:t>
            </a:r>
            <a:r>
              <a:rPr lang="en-US" sz="3200" baseline="-25000" smtClean="0">
                <a:cs typeface="Arial" charset="0"/>
              </a:rPr>
              <a:t>22</a:t>
            </a:r>
            <a:r>
              <a:rPr lang="en-US" sz="3200" smtClean="0">
                <a:cs typeface="Arial" charset="0"/>
              </a:rPr>
              <a:t>O</a:t>
            </a:r>
            <a:r>
              <a:rPr lang="en-US" sz="3200" baseline="-25000" smtClean="0">
                <a:cs typeface="Arial" charset="0"/>
              </a:rPr>
              <a:t>11   </a:t>
            </a:r>
          </a:p>
          <a:p>
            <a:pPr lvl="1" eaLnBrk="1" hangingPunct="1"/>
            <a:endParaRPr lang="en-US" sz="32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Lavoisier’s Laws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Conservation of Mass:  In a chemical reaction, the total mass of the products = the total mass of the reactants.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i="1" dirty="0" smtClean="0"/>
              <a:t>(Very close to true: E = mc2, so when energy is released or absorbed there are extremely tiny changes in mass)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B23DF4-1D2D-45FB-AFD6-103C05A19BA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eaLnBrk="1" hangingPunct="1"/>
            <a:r>
              <a:rPr lang="en-US" b="1" i="1" smtClean="0">
                <a:cs typeface="Arial" charset="0"/>
              </a:rPr>
              <a:t>Allotrope </a:t>
            </a:r>
            <a:r>
              <a:rPr lang="en-US" smtClean="0">
                <a:cs typeface="Arial" charset="0"/>
              </a:rPr>
              <a:t>- one of two or more distinct forms of an element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Examples: oxygen, O</a:t>
            </a:r>
            <a:r>
              <a:rPr lang="en-US" sz="3200" baseline="-25000" smtClean="0"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 and ozone, O</a:t>
            </a:r>
            <a:r>
              <a:rPr lang="en-US" sz="3200" baseline="-25000" smtClean="0">
                <a:cs typeface="Arial" charset="0"/>
              </a:rPr>
              <a:t>3</a:t>
            </a:r>
            <a:r>
              <a:rPr lang="en-US" sz="3200" smtClean="0">
                <a:cs typeface="Arial" charset="0"/>
              </a:rPr>
              <a:t>; diamond and graphite (allotropic forms of carbon) </a:t>
            </a:r>
          </a:p>
          <a:p>
            <a:pPr eaLnBrk="1" hangingPunct="1"/>
            <a:r>
              <a:rPr lang="en-US" b="1" i="1" smtClean="0">
                <a:cs typeface="Arial" charset="0"/>
              </a:rPr>
              <a:t>Structural formula</a:t>
            </a:r>
            <a:r>
              <a:rPr lang="en-US" smtClean="0">
                <a:cs typeface="Arial" charset="0"/>
              </a:rPr>
              <a:t> - shows the general arrangement of atoms within the molecule.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105400"/>
            <a:ext cx="2057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15DAA-4984-41F6-9B50-E0A87AB45E5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eaLnBrk="1" hangingPunct="1"/>
            <a:r>
              <a:rPr lang="en-US" smtClean="0"/>
              <a:t>Naming molecular compounds</a:t>
            </a:r>
          </a:p>
          <a:p>
            <a:pPr lvl="1" eaLnBrk="1" hangingPunct="1"/>
            <a:r>
              <a:rPr lang="en-US" sz="3200" smtClean="0"/>
              <a:t>Binary Molecular compounds </a:t>
            </a:r>
          </a:p>
          <a:p>
            <a:pPr lvl="2" eaLnBrk="1" hangingPunct="1"/>
            <a:r>
              <a:rPr lang="en-US" sz="3200" smtClean="0"/>
              <a:t>Composed of two nonmetals </a:t>
            </a:r>
          </a:p>
          <a:p>
            <a:pPr lvl="2" eaLnBrk="1" hangingPunct="1"/>
            <a:r>
              <a:rPr lang="en-US" sz="3200" smtClean="0"/>
              <a:t>Name the first element</a:t>
            </a:r>
          </a:p>
          <a:p>
            <a:pPr lvl="2" eaLnBrk="1" hangingPunct="1"/>
            <a:r>
              <a:rPr lang="en-US" sz="3200" smtClean="0"/>
              <a:t>Name the second element changing ending to “-ide” </a:t>
            </a:r>
          </a:p>
          <a:p>
            <a:pPr lvl="2" eaLnBrk="1" hangingPunct="1"/>
            <a:r>
              <a:rPr lang="en-US" sz="3200" smtClean="0"/>
              <a:t>Use prefixes to indicate number of atoms of each element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E19DA2-5ED5-49FA-8CB7-3DCAF5DD85AE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096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767763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5D5CB-E803-447B-BB55-B7B79B8AD73B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910638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7AF322-DF66-4776-A347-4C4993525A9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Name the following</a:t>
            </a:r>
            <a:r>
              <a:rPr lang="en-US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NO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	nitrogen dioxide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aseline="-25000" smtClean="0"/>
              <a:t>			</a:t>
            </a:r>
            <a:r>
              <a:rPr lang="en-US" smtClean="0"/>
              <a:t>dinitrogen tetraoxide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Write formulas for the following</a:t>
            </a:r>
            <a:r>
              <a:rPr lang="en-US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Diphosphorus pentoxide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		P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Sulfur hexafluoride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		SF</a:t>
            </a:r>
            <a:r>
              <a:rPr lang="en-US" baseline="-25000" smtClean="0"/>
              <a:t>6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CF3A34-0BA3-4CBC-AAF7-05E11B19E40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Names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cs typeface="Arial" charset="0"/>
              </a:rPr>
              <a:t>B</a:t>
            </a:r>
            <a:r>
              <a:rPr lang="en-US" baseline="-25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H</a:t>
            </a:r>
            <a:r>
              <a:rPr lang="en-US" baseline="-25000" dirty="0" smtClean="0">
                <a:cs typeface="Arial" charset="0"/>
              </a:rPr>
              <a:t>6</a:t>
            </a:r>
            <a:r>
              <a:rPr lang="en-US" dirty="0" smtClean="0">
                <a:cs typeface="Arial" charset="0"/>
              </a:rPr>
              <a:t>	</a:t>
            </a:r>
            <a:r>
              <a:rPr lang="en-US" dirty="0" err="1" smtClean="0">
                <a:cs typeface="Arial" charset="0"/>
              </a:rPr>
              <a:t>diborane</a:t>
            </a: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cs typeface="Arial" charset="0"/>
              </a:rPr>
              <a:t>SiH</a:t>
            </a:r>
            <a:r>
              <a:rPr lang="en-US" baseline="-25000" dirty="0" smtClean="0">
                <a:cs typeface="Arial" charset="0"/>
              </a:rPr>
              <a:t>4</a:t>
            </a:r>
            <a:r>
              <a:rPr lang="en-US" dirty="0" smtClean="0">
                <a:cs typeface="Arial" charset="0"/>
              </a:rPr>
              <a:t>	</a:t>
            </a:r>
            <a:r>
              <a:rPr lang="en-US" dirty="0" err="1" smtClean="0">
                <a:cs typeface="Arial" charset="0"/>
              </a:rPr>
              <a:t>silane</a:t>
            </a: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cs typeface="Arial" charset="0"/>
              </a:rPr>
              <a:t>NH</a:t>
            </a:r>
            <a:r>
              <a:rPr lang="en-US" b="1" baseline="-25000" dirty="0" smtClean="0">
                <a:cs typeface="Arial" charset="0"/>
              </a:rPr>
              <a:t>3</a:t>
            </a:r>
            <a:r>
              <a:rPr lang="en-US" b="1" dirty="0" smtClean="0">
                <a:cs typeface="Arial" charset="0"/>
              </a:rPr>
              <a:t>	ammonia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Arial" charset="0"/>
              </a:rPr>
              <a:t>PH</a:t>
            </a:r>
            <a:r>
              <a:rPr lang="en-US" baseline="-25000" dirty="0" smtClean="0">
                <a:cs typeface="Arial" charset="0"/>
              </a:rPr>
              <a:t>3</a:t>
            </a:r>
            <a:r>
              <a:rPr lang="en-US" dirty="0" smtClean="0">
                <a:cs typeface="Arial" charset="0"/>
              </a:rPr>
              <a:t>	</a:t>
            </a:r>
            <a:r>
              <a:rPr lang="en-US" dirty="0" err="1" smtClean="0">
                <a:cs typeface="Arial" charset="0"/>
              </a:rPr>
              <a:t>phosphine</a:t>
            </a: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cs typeface="Arial" charset="0"/>
              </a:rPr>
              <a:t>H</a:t>
            </a:r>
            <a:r>
              <a:rPr lang="en-US" b="1" baseline="-25000" dirty="0" smtClean="0">
                <a:cs typeface="Arial" charset="0"/>
              </a:rPr>
              <a:t>2</a:t>
            </a:r>
            <a:r>
              <a:rPr lang="en-US" b="1" dirty="0" smtClean="0">
                <a:cs typeface="Arial" charset="0"/>
              </a:rPr>
              <a:t>O	</a:t>
            </a:r>
            <a:r>
              <a:rPr lang="en-US" b="1" dirty="0" smtClean="0">
                <a:cs typeface="Arial" charset="0"/>
              </a:rPr>
              <a:t>water </a:t>
            </a:r>
            <a:r>
              <a:rPr lang="en-US" dirty="0" smtClean="0">
                <a:cs typeface="Arial" charset="0"/>
              </a:rPr>
              <a:t>(vs. “</a:t>
            </a:r>
            <a:r>
              <a:rPr lang="en-US" dirty="0" err="1" smtClean="0">
                <a:cs typeface="Arial" charset="0"/>
              </a:rPr>
              <a:t>dihydrogen</a:t>
            </a:r>
            <a:r>
              <a:rPr lang="en-US" dirty="0" smtClean="0">
                <a:cs typeface="Arial" charset="0"/>
              </a:rPr>
              <a:t> monoxide)</a:t>
            </a: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cs typeface="Arial" charset="0"/>
              </a:rPr>
              <a:t>H</a:t>
            </a:r>
            <a:r>
              <a:rPr lang="en-US" baseline="-25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S	hydrogen </a:t>
            </a:r>
            <a:r>
              <a:rPr lang="en-US" dirty="0" smtClean="0">
                <a:cs typeface="Arial" charset="0"/>
              </a:rPr>
              <a:t>sulfide (vs. “</a:t>
            </a:r>
            <a:r>
              <a:rPr lang="en-US" dirty="0" err="1" smtClean="0">
                <a:cs typeface="Arial" charset="0"/>
              </a:rPr>
              <a:t>dihydrogen</a:t>
            </a:r>
            <a:r>
              <a:rPr lang="en-US" dirty="0" smtClean="0">
                <a:cs typeface="Arial" charset="0"/>
              </a:rPr>
              <a:t> sulfide”)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0E5BA-39E6-4508-B963-CBE6F361D7B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/>
            <a:r>
              <a:rPr lang="en-US" b="1" i="1" smtClean="0">
                <a:cs typeface="Arial" charset="0"/>
              </a:rPr>
              <a:t>Acid </a:t>
            </a:r>
            <a:r>
              <a:rPr lang="en-US" smtClean="0">
                <a:cs typeface="Arial" charset="0"/>
              </a:rPr>
              <a:t>- a substance that produces hydrogen ions (H</a:t>
            </a:r>
            <a:r>
              <a:rPr lang="en-US" baseline="30000" smtClean="0">
                <a:cs typeface="Arial" charset="0"/>
              </a:rPr>
              <a:t>+</a:t>
            </a:r>
            <a:r>
              <a:rPr lang="en-US" smtClean="0">
                <a:cs typeface="Arial" charset="0"/>
              </a:rPr>
              <a:t>) when dissolved in water</a:t>
            </a:r>
          </a:p>
          <a:p>
            <a:pPr eaLnBrk="1" hangingPunct="1"/>
            <a:r>
              <a:rPr lang="en-US" smtClean="0">
                <a:cs typeface="Arial" charset="0"/>
              </a:rPr>
              <a:t>Binary acids: 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Many have 2 names </a:t>
            </a:r>
          </a:p>
          <a:p>
            <a:pPr lvl="2" eaLnBrk="1" hangingPunct="1"/>
            <a:r>
              <a:rPr lang="en-US" sz="3200" smtClean="0">
                <a:cs typeface="Arial" charset="0"/>
              </a:rPr>
              <a:t>Pure substance</a:t>
            </a:r>
          </a:p>
          <a:p>
            <a:pPr lvl="2" eaLnBrk="1" hangingPunct="1"/>
            <a:r>
              <a:rPr lang="en-US" sz="3200" smtClean="0">
                <a:cs typeface="Arial" charset="0"/>
              </a:rPr>
              <a:t>Aqueous solution</a:t>
            </a:r>
            <a:r>
              <a:rPr lang="en-US" sz="2800" smtClean="0">
                <a:cs typeface="Arial" charset="0"/>
              </a:rPr>
              <a:t> 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Example: HCl, hydrogen chloride, when dissolved in water it is called hydrochloric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F2BF8-45CC-4FB9-9068-BAE60FEFA45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 eaLnBrk="1" hangingPunct="1"/>
            <a:r>
              <a:rPr lang="en-US" smtClean="0"/>
              <a:t>Naming binary acids</a:t>
            </a:r>
            <a:endParaRPr lang="en-US" smtClean="0">
              <a:cs typeface="Arial" charset="0"/>
            </a:endParaRPr>
          </a:p>
          <a:p>
            <a:pPr lvl="1" eaLnBrk="1" hangingPunct="1"/>
            <a:r>
              <a:rPr lang="en-US" sz="3200" smtClean="0">
                <a:cs typeface="Arial" charset="0"/>
              </a:rPr>
              <a:t>Remove the “–gen” ending from hydrogen (leaving hydro–)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Change the “–ide” ending on the second element to “–ic”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Combine the two words and add the word “acid.”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B351D7-8FC1-433A-99AC-119A5312A8E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3810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b="1" kern="0" dirty="0">
                <a:latin typeface="+mn-lt"/>
              </a:rPr>
              <a:t>Name the following</a:t>
            </a:r>
            <a:r>
              <a:rPr lang="en-US" sz="3200" kern="0" dirty="0">
                <a:latin typeface="+mn-lt"/>
              </a:rPr>
              <a:t>: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 dirty="0" err="1">
                <a:latin typeface="+mn-lt"/>
              </a:rPr>
              <a:t>HBr</a:t>
            </a:r>
            <a:endParaRPr lang="en-US" sz="32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  hydrogen bromide   </a:t>
            </a:r>
            <a:r>
              <a:rPr lang="en-US" sz="3200" kern="0" dirty="0" err="1">
                <a:latin typeface="+mn-lt"/>
              </a:rPr>
              <a:t>hydrobromic</a:t>
            </a:r>
            <a:r>
              <a:rPr lang="en-US" sz="3200" kern="0" dirty="0">
                <a:latin typeface="+mn-lt"/>
              </a:rPr>
              <a:t> acid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3200" b="1" kern="0" dirty="0" smtClean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b="1" kern="0" dirty="0" smtClean="0">
                <a:latin typeface="+mn-lt"/>
              </a:rPr>
              <a:t>Write </a:t>
            </a:r>
            <a:r>
              <a:rPr lang="en-US" sz="3200" b="1" kern="0" dirty="0">
                <a:latin typeface="+mn-lt"/>
              </a:rPr>
              <a:t>formulas for the following</a:t>
            </a:r>
            <a:r>
              <a:rPr lang="en-US" sz="3200" kern="0" dirty="0">
                <a:latin typeface="+mn-lt"/>
              </a:rPr>
              <a:t>: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Hydrochloric acid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         </a:t>
            </a:r>
            <a:r>
              <a:rPr lang="en-US" sz="3200" kern="0" dirty="0" err="1">
                <a:latin typeface="+mn-lt"/>
              </a:rPr>
              <a:t>HCl</a:t>
            </a:r>
            <a:r>
              <a:rPr lang="en-US" sz="3200" kern="0" dirty="0">
                <a:latin typeface="+mn-lt"/>
              </a:rPr>
              <a:t>(</a:t>
            </a:r>
            <a:r>
              <a:rPr lang="en-US" sz="3200" kern="0" dirty="0" err="1">
                <a:latin typeface="+mn-lt"/>
              </a:rPr>
              <a:t>aq</a:t>
            </a:r>
            <a:r>
              <a:rPr lang="en-US" sz="3200" kern="0" dirty="0">
                <a:latin typeface="+mn-lt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Hydrofluoric acid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         HF(</a:t>
            </a:r>
            <a:r>
              <a:rPr lang="en-US" sz="3200" kern="0" dirty="0" err="1">
                <a:latin typeface="+mn-lt"/>
              </a:rPr>
              <a:t>aq</a:t>
            </a:r>
            <a:r>
              <a:rPr lang="en-US" sz="3200" kern="0" dirty="0">
                <a:latin typeface="+mn-lt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B84B82-6DA9-487E-B542-213C79E3D02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772400" cy="5791200"/>
          </a:xfrm>
        </p:spPr>
        <p:txBody>
          <a:bodyPr/>
          <a:lstStyle/>
          <a:p>
            <a:pPr eaLnBrk="1" hangingPunct="1"/>
            <a:r>
              <a:rPr lang="en-US" b="1" i="1" smtClean="0">
                <a:cs typeface="Arial" charset="0"/>
              </a:rPr>
              <a:t>Organic compounds</a:t>
            </a:r>
            <a:r>
              <a:rPr lang="en-US" smtClean="0">
                <a:cs typeface="Arial" charset="0"/>
              </a:rPr>
              <a:t> - contain carbon and hydrogen (sometimes with oxygen, nitrogen, sulfur and the halogens.)</a:t>
            </a:r>
          </a:p>
          <a:p>
            <a:pPr lvl="1" eaLnBrk="1" hangingPunct="1"/>
            <a:r>
              <a:rPr lang="en-US" b="1" i="1" smtClean="0">
                <a:cs typeface="Arial" charset="0"/>
              </a:rPr>
              <a:t>Hydrocarbons</a:t>
            </a:r>
            <a:r>
              <a:rPr lang="en-US" smtClean="0">
                <a:cs typeface="Arial" charset="0"/>
              </a:rPr>
              <a:t> - contain only carbon and hydrogen</a:t>
            </a:r>
          </a:p>
          <a:p>
            <a:pPr lvl="1" eaLnBrk="1" hangingPunct="1"/>
            <a:r>
              <a:rPr lang="en-US" b="1" i="1" smtClean="0">
                <a:cs typeface="Arial" charset="0"/>
              </a:rPr>
              <a:t>Alkanes</a:t>
            </a:r>
            <a:r>
              <a:rPr lang="en-US" smtClean="0">
                <a:cs typeface="Arial" charset="0"/>
              </a:rPr>
              <a:t> - simplest examples of hydrocarbons</a:t>
            </a:r>
          </a:p>
          <a:p>
            <a:pPr lvl="1" eaLnBrk="1" hangingPunct="1"/>
            <a:r>
              <a:rPr lang="en-US" smtClean="0"/>
              <a:t>Many derivatives of alkanes are derived by replacing a hydrogen with one of the </a:t>
            </a:r>
            <a:r>
              <a:rPr lang="en-US" b="1" i="1" smtClean="0"/>
              <a:t>functional groups. </a:t>
            </a:r>
          </a:p>
          <a:p>
            <a:pPr lvl="2" eaLnBrk="1" hangingPunct="1"/>
            <a:r>
              <a:rPr lang="en-US" sz="2800" smtClean="0"/>
              <a:t>Functional group determines chemical properties</a:t>
            </a:r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392A3-1951-431C-A830-B65B5C1F737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5334000"/>
          </a:xfrm>
        </p:spPr>
        <p:txBody>
          <a:bodyPr/>
          <a:lstStyle/>
          <a:p>
            <a:pPr eaLnBrk="1" hangingPunct="1"/>
            <a:r>
              <a:rPr lang="en-US" b="1" i="1" smtClean="0"/>
              <a:t>Law of definite proportions </a:t>
            </a:r>
            <a:r>
              <a:rPr lang="en-US" i="1" smtClean="0"/>
              <a:t>states that</a:t>
            </a:r>
            <a:r>
              <a:rPr lang="en-US" b="1" i="1" smtClean="0"/>
              <a:t> </a:t>
            </a:r>
            <a:r>
              <a:rPr lang="en-US" smtClean="0"/>
              <a:t>different samples of a given compound always contain the same elements in the same mass </a:t>
            </a:r>
            <a:r>
              <a:rPr lang="en-US" i="1" smtClean="0"/>
              <a:t>ratio.</a:t>
            </a:r>
          </a:p>
          <a:p>
            <a:pPr lvl="1" eaLnBrk="1" hangingPunct="1"/>
            <a:r>
              <a:rPr lang="en-US" i="1" smtClean="0"/>
              <a:t> </a:t>
            </a:r>
            <a:r>
              <a:rPr lang="en-US" smtClean="0"/>
              <a:t>Examples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81915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858000" y="2743200"/>
            <a:ext cx="19812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603750"/>
            <a:ext cx="84010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934200" y="4572000"/>
            <a:ext cx="19812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0A9484-BD2D-44B2-AD1F-5ABF0278B66C}" type="slidenum">
              <a:rPr lang="en-US" smtClean="0"/>
              <a:pPr/>
              <a:t>50</a:t>
            </a:fld>
            <a:endParaRPr lang="en-US" smtClean="0"/>
          </a:p>
        </p:txBody>
      </p:sp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0"/>
            <a:ext cx="44323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C798FE-D865-4135-A2D2-6F5594DB3A31}" type="slidenum">
              <a:rPr lang="en-US" smtClean="0"/>
              <a:pPr/>
              <a:t>51</a:t>
            </a:fld>
            <a:endParaRPr lang="en-US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52400"/>
            <a:ext cx="6777037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48EE02-DF10-4521-B481-10CF6F496F5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715000"/>
          </a:xfrm>
        </p:spPr>
        <p:txBody>
          <a:bodyPr/>
          <a:lstStyle/>
          <a:p>
            <a:pPr eaLnBrk="1" hangingPunct="1"/>
            <a:r>
              <a:rPr lang="en-US" b="1" i="1" smtClean="0">
                <a:cs typeface="Arial" charset="0"/>
              </a:rPr>
              <a:t>Empirical formulas </a:t>
            </a:r>
            <a:r>
              <a:rPr lang="en-US" i="1" smtClean="0">
                <a:cs typeface="Arial" charset="0"/>
              </a:rPr>
              <a:t>reveal the</a:t>
            </a:r>
            <a:r>
              <a:rPr lang="en-US" smtClean="0">
                <a:cs typeface="Arial" charset="0"/>
              </a:rPr>
              <a:t>  elements present and in what whole-number ratio they are combined.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Tx/>
              <a:buNone/>
            </a:pPr>
            <a:r>
              <a:rPr lang="en-US" u="sng" smtClean="0">
                <a:cs typeface="Arial" charset="0"/>
              </a:rPr>
              <a:t>Molecular(explicit) 	Empirical(simplest)</a:t>
            </a:r>
            <a:endParaRPr lang="en-US" smtClean="0">
              <a:cs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200" smtClean="0">
                <a:cs typeface="Arial" charset="0"/>
              </a:rPr>
              <a:t>  		H</a:t>
            </a:r>
            <a:r>
              <a:rPr lang="en-US" sz="3200" baseline="-25000" smtClean="0"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O</a:t>
            </a:r>
            <a:r>
              <a:rPr lang="en-US" sz="3200" baseline="-25000" smtClean="0"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			        HO</a:t>
            </a:r>
          </a:p>
          <a:p>
            <a:pPr lvl="1" eaLnBrk="1" hangingPunct="1">
              <a:buFontTx/>
              <a:buNone/>
            </a:pPr>
            <a:r>
              <a:rPr lang="en-US" sz="3200" smtClean="0">
                <a:cs typeface="Arial" charset="0"/>
              </a:rPr>
              <a:t>		N</a:t>
            </a:r>
            <a:r>
              <a:rPr lang="en-US" sz="3200" baseline="-25000" smtClean="0"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H</a:t>
            </a:r>
            <a:r>
              <a:rPr lang="en-US" sz="3200" baseline="-25000" smtClean="0">
                <a:cs typeface="Arial" charset="0"/>
              </a:rPr>
              <a:t>4</a:t>
            </a:r>
            <a:r>
              <a:rPr lang="en-US" sz="3200" smtClean="0">
                <a:cs typeface="Arial" charset="0"/>
              </a:rPr>
              <a:t>			        NH</a:t>
            </a:r>
            <a:r>
              <a:rPr lang="en-US" sz="3200" baseline="-25000" smtClean="0">
                <a:cs typeface="Arial" charset="0"/>
              </a:rPr>
              <a:t>2</a:t>
            </a:r>
          </a:p>
          <a:p>
            <a:pPr lvl="1" eaLnBrk="1" hangingPunct="1">
              <a:buFontTx/>
              <a:buNone/>
            </a:pPr>
            <a:r>
              <a:rPr lang="en-US" sz="3200" baseline="-25000" smtClean="0">
                <a:cs typeface="Arial" charset="0"/>
              </a:rPr>
              <a:t>		</a:t>
            </a:r>
            <a:r>
              <a:rPr lang="en-US" sz="3200" smtClean="0">
                <a:cs typeface="Arial" charset="0"/>
              </a:rPr>
              <a:t>H</a:t>
            </a:r>
            <a:r>
              <a:rPr lang="en-US" sz="3200" baseline="-25000" smtClean="0"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O			        H</a:t>
            </a:r>
            <a:r>
              <a:rPr lang="en-US" sz="3200" baseline="-25000" smtClean="0"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EC6E52-8A8B-47B5-B9A9-917E4517DA33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93688"/>
            <a:ext cx="8239125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FAB9E1-FED1-425D-802C-874B92350B0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2.7 Ions and Ionic Compounds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smtClean="0">
                <a:cs typeface="Arial" charset="0"/>
              </a:rPr>
              <a:t>Ion </a:t>
            </a:r>
            <a:r>
              <a:rPr lang="en-US" smtClean="0">
                <a:cs typeface="Arial" charset="0"/>
              </a:rPr>
              <a:t>- an atom or </a:t>
            </a:r>
            <a:r>
              <a:rPr lang="en-US" i="1" smtClean="0">
                <a:cs typeface="Arial" charset="0"/>
              </a:rPr>
              <a:t>group</a:t>
            </a:r>
            <a:r>
              <a:rPr lang="en-US" smtClean="0">
                <a:cs typeface="Arial" charset="0"/>
              </a:rPr>
              <a:t> of atoms that has a net positive or negative charge</a:t>
            </a:r>
            <a:endParaRPr lang="en-US" i="1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smtClean="0">
                <a:cs typeface="Arial" charset="0"/>
              </a:rPr>
              <a:t>Monatomic ion</a:t>
            </a:r>
            <a:r>
              <a:rPr lang="en-US" smtClean="0">
                <a:cs typeface="Arial" charset="0"/>
              </a:rPr>
              <a:t> - </a:t>
            </a:r>
            <a:r>
              <a:rPr lang="en-US" i="1" smtClean="0">
                <a:cs typeface="Arial" charset="0"/>
              </a:rPr>
              <a:t>one</a:t>
            </a:r>
            <a:r>
              <a:rPr lang="en-US" smtClean="0">
                <a:cs typeface="Arial" charset="0"/>
              </a:rPr>
              <a:t> atom with a positive or negative charge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smtClean="0">
                <a:cs typeface="Arial" charset="0"/>
              </a:rPr>
              <a:t>Cation</a:t>
            </a:r>
            <a:r>
              <a:rPr lang="en-US" b="1" smtClean="0">
                <a:cs typeface="Arial" charset="0"/>
              </a:rPr>
              <a:t> - </a:t>
            </a:r>
            <a:r>
              <a:rPr lang="en-US" smtClean="0">
                <a:cs typeface="Arial" charset="0"/>
              </a:rPr>
              <a:t>ion with a net </a:t>
            </a:r>
            <a:r>
              <a:rPr lang="en-US" i="1" smtClean="0">
                <a:cs typeface="Arial" charset="0"/>
              </a:rPr>
              <a:t>positive</a:t>
            </a:r>
            <a:r>
              <a:rPr lang="en-US" smtClean="0">
                <a:cs typeface="Arial" charset="0"/>
              </a:rPr>
              <a:t> charge due to the loss of one or more electrons</a:t>
            </a:r>
            <a:endParaRPr lang="en-US" i="1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smtClean="0">
                <a:cs typeface="Arial" charset="0"/>
              </a:rPr>
              <a:t>Anion -</a:t>
            </a:r>
            <a:r>
              <a:rPr lang="en-US" smtClean="0">
                <a:cs typeface="Arial" charset="0"/>
              </a:rPr>
              <a:t> ion with a net </a:t>
            </a:r>
            <a:r>
              <a:rPr lang="en-US" i="1" smtClean="0">
                <a:cs typeface="Arial" charset="0"/>
              </a:rPr>
              <a:t>negative</a:t>
            </a:r>
            <a:r>
              <a:rPr lang="en-US" smtClean="0">
                <a:cs typeface="Arial" charset="0"/>
              </a:rPr>
              <a:t> charge due the</a:t>
            </a:r>
            <a:r>
              <a:rPr lang="en-US" i="1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gain of one or more electrons</a:t>
            </a:r>
            <a:endParaRPr lang="en-US" i="1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7E979-43F6-4E5D-923F-E6BC1578D4A4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4251325" y="877888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2514600" y="914400"/>
            <a:ext cx="365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Common Monatomic Ions</a:t>
            </a:r>
          </a:p>
        </p:txBody>
      </p:sp>
      <p:pic>
        <p:nvPicPr>
          <p:cNvPr id="5530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62988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3758DD-C950-4B6C-BDAA-66B98F50E0DB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Naming 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Cations from A group metals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Name the element and add the word “ion”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Example: Na</a:t>
            </a:r>
            <a:r>
              <a:rPr lang="en-US" sz="2800" baseline="30000" smtClean="0"/>
              <a:t>+</a:t>
            </a:r>
            <a:r>
              <a:rPr lang="en-US" sz="2800" smtClean="0"/>
              <a:t>, sodium 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Cations from transition metals with some exceptions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Name element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Indicate charge of metal with Roman numeral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Add word “ion”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Example: Cu</a:t>
            </a:r>
            <a:r>
              <a:rPr lang="en-US" sz="2800" baseline="30000" smtClean="0"/>
              <a:t>2+ </a:t>
            </a:r>
            <a:r>
              <a:rPr lang="en-US" sz="2800" smtClean="0"/>
              <a:t>,copper(II) 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B64F5B-3A93-4B7E-947A-B91938672BC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1" eaLnBrk="1" hangingPunct="1"/>
            <a:r>
              <a:rPr lang="en-US" smtClean="0"/>
              <a:t>Anions  </a:t>
            </a:r>
          </a:p>
          <a:p>
            <a:pPr lvl="2" eaLnBrk="1" hangingPunct="1"/>
            <a:r>
              <a:rPr lang="en-US" sz="2800" smtClean="0"/>
              <a:t>Name the element and modify the ending to “-ide” </a:t>
            </a:r>
          </a:p>
          <a:p>
            <a:pPr lvl="2" eaLnBrk="1" hangingPunct="1"/>
            <a:r>
              <a:rPr lang="en-US" sz="2800" smtClean="0"/>
              <a:t>Example: Cl</a:t>
            </a:r>
            <a:r>
              <a:rPr lang="en-US" sz="2800" baseline="30000" smtClean="0">
                <a:sym typeface="Symbol" pitchFamily="18" charset="2"/>
              </a:rPr>
              <a:t></a:t>
            </a:r>
            <a:r>
              <a:rPr lang="en-US" sz="2800" smtClean="0"/>
              <a:t>, chloride</a:t>
            </a:r>
          </a:p>
          <a:p>
            <a:pPr lvl="2" eaLnBrk="1" hangingPunct="1"/>
            <a:endParaRPr lang="en-US" smtClean="0"/>
          </a:p>
          <a:p>
            <a:pPr eaLnBrk="1" hangingPunct="1"/>
            <a:r>
              <a:rPr lang="en-US" sz="2800" b="1" i="1" smtClean="0">
                <a:cs typeface="Arial" charset="0"/>
              </a:rPr>
              <a:t>Polyatomic ions</a:t>
            </a:r>
            <a:r>
              <a:rPr lang="en-US" sz="2800" smtClean="0">
                <a:cs typeface="Arial" charset="0"/>
              </a:rPr>
              <a:t> - ions that are a combination of two or more atoms</a:t>
            </a:r>
            <a:endParaRPr lang="en-US" smtClean="0">
              <a:cs typeface="Arial" charset="0"/>
            </a:endParaRPr>
          </a:p>
          <a:p>
            <a:pPr lvl="1" eaLnBrk="1" hangingPunct="1"/>
            <a:r>
              <a:rPr lang="en-US" smtClean="0">
                <a:cs typeface="Arial" charset="0"/>
              </a:rPr>
              <a:t>Notice similarities - number of oxygen atoms and endings for oxoanions</a:t>
            </a:r>
          </a:p>
          <a:p>
            <a:pPr lvl="2" eaLnBrk="1" hangingPunct="1"/>
            <a:r>
              <a:rPr lang="en-US" sz="2800" smtClean="0">
                <a:cs typeface="Arial" charset="0"/>
              </a:rPr>
              <a:t>Nitrate, NO</a:t>
            </a:r>
            <a:r>
              <a:rPr lang="en-US" sz="2800" baseline="-25000" smtClean="0">
                <a:cs typeface="Arial" charset="0"/>
              </a:rPr>
              <a:t>3</a:t>
            </a:r>
            <a:r>
              <a:rPr lang="en-US" sz="2800" baseline="30000" smtClean="0">
                <a:cs typeface="Arial" charset="0"/>
                <a:sym typeface="Symbol" pitchFamily="18" charset="2"/>
              </a:rPr>
              <a:t></a:t>
            </a:r>
            <a:r>
              <a:rPr lang="en-US" sz="2800" smtClean="0">
                <a:cs typeface="Arial" charset="0"/>
              </a:rPr>
              <a:t> and nitrite, NO</a:t>
            </a:r>
            <a:r>
              <a:rPr lang="en-US" sz="2800" baseline="-25000" smtClean="0">
                <a:cs typeface="Arial" charset="0"/>
              </a:rPr>
              <a:t>2</a:t>
            </a:r>
            <a:r>
              <a:rPr lang="en-US" sz="2800" baseline="30000" smtClean="0">
                <a:cs typeface="Arial" charset="0"/>
                <a:sym typeface="Symbol" pitchFamily="18" charset="2"/>
              </a:rPr>
              <a:t>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10CEF4-DFB1-410E-AE78-F6932CF88295}" type="slidenum">
              <a:rPr lang="en-US" smtClean="0"/>
              <a:pPr/>
              <a:t>58</a:t>
            </a:fld>
            <a:endParaRPr lang="en-US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425" y="0"/>
            <a:ext cx="33305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57DD6-A546-4EE0-9BCA-5BC145F26F74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eaLnBrk="1" hangingPunct="1"/>
            <a:r>
              <a:rPr lang="en-US" smtClean="0"/>
              <a:t>Ionic compounds - represented by empirical formulas</a:t>
            </a:r>
          </a:p>
          <a:p>
            <a:pPr lvl="1" eaLnBrk="1" hangingPunct="1"/>
            <a:r>
              <a:rPr lang="en-US" sz="3200" smtClean="0"/>
              <a:t>Compound formed is electrically neutral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Sum of the charges on the cation(s) and anion(s) in each formula unit must be zero</a:t>
            </a:r>
          </a:p>
          <a:p>
            <a:pPr lvl="1" eaLnBrk="1" hangingPunct="1"/>
            <a:r>
              <a:rPr lang="en-US" smtClean="0"/>
              <a:t>Examples: </a:t>
            </a:r>
          </a:p>
          <a:p>
            <a:pPr lvl="1" eaLnBrk="1" hangingPunct="1">
              <a:buFontTx/>
              <a:buNone/>
            </a:pPr>
            <a:r>
              <a:rPr lang="en-US" smtClean="0"/>
              <a:t>                  Al</a:t>
            </a:r>
            <a:r>
              <a:rPr lang="en-US" baseline="30000" smtClean="0"/>
              <a:t>3+</a:t>
            </a:r>
            <a:r>
              <a:rPr lang="en-US" smtClean="0"/>
              <a:t> and O</a:t>
            </a:r>
            <a:r>
              <a:rPr lang="en-US" baseline="30000" smtClean="0"/>
              <a:t>2</a:t>
            </a:r>
            <a:r>
              <a:rPr lang="en-US" baseline="30000" smtClean="0">
                <a:sym typeface="Symbol" pitchFamily="18" charset="2"/>
              </a:rPr>
              <a:t></a:t>
            </a:r>
            <a:r>
              <a:rPr lang="en-US" baseline="30000" smtClean="0"/>
              <a:t>      </a:t>
            </a:r>
            <a:r>
              <a:rPr lang="en-US" smtClean="0"/>
              <a:t>Al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</a:t>
            </a:r>
          </a:p>
          <a:p>
            <a:pPr eaLnBrk="1" hangingPunct="1">
              <a:buFontTx/>
              <a:buNone/>
            </a:pPr>
            <a:r>
              <a:rPr lang="en-US" smtClean="0"/>
              <a:t>			Ca</a:t>
            </a:r>
            <a:r>
              <a:rPr lang="en-US" baseline="30000" smtClean="0"/>
              <a:t>2+</a:t>
            </a:r>
            <a:r>
              <a:rPr lang="en-US" smtClean="0"/>
              <a:t> and PO</a:t>
            </a:r>
            <a:r>
              <a:rPr lang="en-US" baseline="-25000" smtClean="0"/>
              <a:t>4</a:t>
            </a:r>
            <a:r>
              <a:rPr lang="en-US" baseline="30000" smtClean="0"/>
              <a:t>3</a:t>
            </a:r>
            <a:r>
              <a:rPr lang="en-US" baseline="30000" smtClean="0">
                <a:sym typeface="Symbol" pitchFamily="18" charset="2"/>
              </a:rPr>
              <a:t></a:t>
            </a:r>
            <a:r>
              <a:rPr lang="en-US" smtClean="0"/>
              <a:t>     Ca</a:t>
            </a:r>
            <a:r>
              <a:rPr lang="en-US" baseline="-25000" smtClean="0"/>
              <a:t>3</a:t>
            </a:r>
            <a:r>
              <a:rPr lang="en-US" smtClean="0"/>
              <a:t>(PO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</a:p>
          <a:p>
            <a:pPr lvl="1" eaLnBrk="1" hangingPunct="1"/>
            <a:endParaRPr lang="en-US" sz="3200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88048-10F0-4C3E-AD45-DF3575BF664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334000"/>
          </a:xfrm>
        </p:spPr>
        <p:txBody>
          <a:bodyPr/>
          <a:lstStyle/>
          <a:p>
            <a:pPr eaLnBrk="1" hangingPunct="1"/>
            <a:r>
              <a:rPr lang="en-US" b="1" i="1" smtClean="0"/>
              <a:t>Law of multiple proportions</a:t>
            </a:r>
            <a:r>
              <a:rPr lang="en-US" smtClean="0"/>
              <a:t> states that if two elements can combine to form more than one compound with each other, the masses of one element that combine with a fixed mass of the other element are in ratios of small whole numbers.</a:t>
            </a:r>
          </a:p>
          <a:p>
            <a:pPr lvl="1" eaLnBrk="1" hangingPunct="1"/>
            <a:r>
              <a:rPr lang="en-US" smtClean="0"/>
              <a:t>Example</a:t>
            </a:r>
          </a:p>
          <a:p>
            <a:pPr eaLnBrk="1" hangingPunct="1"/>
            <a:endParaRPr lang="en-US" smtClean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648200"/>
            <a:ext cx="7877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6DEDE9-E00B-49D1-B498-CF8D9219E31C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7675"/>
            <a:ext cx="30956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3314700"/>
            <a:ext cx="3171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6952F-0348-4E2B-9080-6796101829F2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514600" y="457200"/>
            <a:ext cx="462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Formation of an Ionic Compound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6029E-099A-4495-8931-5F0988CD509D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Write empirical formulas for </a:t>
            </a:r>
          </a:p>
          <a:p>
            <a:pPr eaLnBrk="1" hangingPunct="1"/>
            <a:r>
              <a:rPr lang="en-US" smtClean="0"/>
              <a:t>Aluminum and bromide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AlBr</a:t>
            </a:r>
            <a:r>
              <a:rPr lang="en-US" baseline="-25000" smtClean="0"/>
              <a:t>3</a:t>
            </a:r>
          </a:p>
          <a:p>
            <a:pPr eaLnBrk="1" hangingPunct="1"/>
            <a:r>
              <a:rPr lang="en-US" smtClean="0"/>
              <a:t>barium and phosphate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Ba</a:t>
            </a:r>
            <a:r>
              <a:rPr lang="en-US" baseline="-25000" smtClean="0"/>
              <a:t>3</a:t>
            </a:r>
            <a:r>
              <a:rPr lang="en-US" smtClean="0"/>
              <a:t>(PO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</a:p>
          <a:p>
            <a:pPr eaLnBrk="1" hangingPunct="1"/>
            <a:r>
              <a:rPr lang="en-US" smtClean="0"/>
              <a:t>Magnesium and nitrate</a:t>
            </a:r>
          </a:p>
          <a:p>
            <a:pPr eaLnBrk="1" hangingPunct="1">
              <a:buFontTx/>
              <a:buNone/>
            </a:pPr>
            <a:r>
              <a:rPr lang="en-US" smtClean="0"/>
              <a:t>			      Mg(NO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</a:p>
          <a:p>
            <a:pPr eaLnBrk="1" hangingPunct="1"/>
            <a:r>
              <a:rPr lang="en-US" smtClean="0"/>
              <a:t>Ammonium and sulfate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(NH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740986-5EB6-4278-935B-2EFF8EF9B3D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Naming ionic compounds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Name the 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Name the anion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Check the name of cation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 smtClean="0"/>
              <a:t>If it is a A group metal you are finished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 smtClean="0"/>
              <a:t>If it is a transition metal, with some exceptions, add the appropriate  Roman numeral to indicate the positive ionic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E569EF-579E-4432-B1C5-16BE78AA4E4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77724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Write names for the following: </a:t>
            </a:r>
          </a:p>
          <a:p>
            <a:pPr eaLnBrk="1" hangingPunct="1"/>
            <a:r>
              <a:rPr lang="en-US" smtClean="0"/>
              <a:t>KMnO</a:t>
            </a:r>
            <a:r>
              <a:rPr lang="en-US" baseline="-25000" smtClean="0"/>
              <a:t>4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</a:t>
            </a:r>
          </a:p>
          <a:p>
            <a:pPr eaLnBrk="1" hangingPunct="1"/>
            <a:r>
              <a:rPr lang="en-US" smtClean="0"/>
              <a:t>Sr</a:t>
            </a:r>
            <a:r>
              <a:rPr lang="en-US" baseline="-25000" smtClean="0"/>
              <a:t>3</a:t>
            </a:r>
            <a:r>
              <a:rPr lang="en-US" smtClean="0"/>
              <a:t>(PO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</a:t>
            </a:r>
          </a:p>
          <a:p>
            <a:pPr eaLnBrk="1" hangingPunct="1"/>
            <a:r>
              <a:rPr lang="en-US" smtClean="0"/>
              <a:t>Co(NO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</a:t>
            </a:r>
          </a:p>
          <a:p>
            <a:pPr eaLnBrk="1" hangingPunct="1"/>
            <a:r>
              <a:rPr lang="en-US" smtClean="0"/>
              <a:t>FeSO</a:t>
            </a:r>
            <a:r>
              <a:rPr lang="en-US" baseline="-25000" smtClean="0"/>
              <a:t>4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8FB1BA-7036-4081-B22F-2BBF3C1B4622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304800"/>
            <a:ext cx="777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>
                <a:latin typeface="+mn-lt"/>
              </a:rPr>
              <a:t>Write names for the following: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KMnO</a:t>
            </a:r>
            <a:r>
              <a:rPr lang="en-US" sz="3200" kern="0" baseline="-25000">
                <a:latin typeface="+mn-lt"/>
              </a:rPr>
              <a:t>4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>
                <a:latin typeface="+mn-lt"/>
              </a:rPr>
              <a:t>              potassium permanganate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Sr</a:t>
            </a:r>
            <a:r>
              <a:rPr lang="en-US" sz="3200" kern="0" baseline="-25000">
                <a:latin typeface="+mn-lt"/>
              </a:rPr>
              <a:t>3</a:t>
            </a:r>
            <a:r>
              <a:rPr lang="en-US" sz="3200" kern="0">
                <a:latin typeface="+mn-lt"/>
              </a:rPr>
              <a:t>(PO</a:t>
            </a:r>
            <a:r>
              <a:rPr lang="en-US" sz="3200" kern="0" baseline="-25000">
                <a:latin typeface="+mn-lt"/>
              </a:rPr>
              <a:t>4</a:t>
            </a:r>
            <a:r>
              <a:rPr lang="en-US" sz="3200" kern="0">
                <a:latin typeface="+mn-lt"/>
              </a:rPr>
              <a:t>)</a:t>
            </a:r>
            <a:r>
              <a:rPr lang="en-US" sz="3200" kern="0" baseline="-25000">
                <a:latin typeface="+mn-lt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>
                <a:latin typeface="+mn-lt"/>
              </a:rPr>
              <a:t>              strontium phosphate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Co(NO</a:t>
            </a:r>
            <a:r>
              <a:rPr lang="en-US" sz="3200" kern="0" baseline="-25000">
                <a:latin typeface="+mn-lt"/>
              </a:rPr>
              <a:t>3</a:t>
            </a:r>
            <a:r>
              <a:rPr lang="en-US" sz="3200" kern="0">
                <a:latin typeface="+mn-lt"/>
              </a:rPr>
              <a:t>)</a:t>
            </a:r>
            <a:r>
              <a:rPr lang="en-US" sz="3200" kern="0" baseline="-25000">
                <a:latin typeface="+mn-lt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>
                <a:latin typeface="+mn-lt"/>
              </a:rPr>
              <a:t>              cobalt(II) nitrate      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FeSO</a:t>
            </a:r>
            <a:r>
              <a:rPr lang="en-US" sz="3200" kern="0" baseline="-25000">
                <a:latin typeface="+mn-lt"/>
              </a:rPr>
              <a:t>4</a:t>
            </a:r>
            <a:endParaRPr lang="en-US" sz="3200" kern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>
                <a:latin typeface="+mn-lt"/>
              </a:rPr>
              <a:t>              iron(II) sulfate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42C355-C3B7-4926-A821-8753E99D09B5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Oxoacids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When writing formulas, add the number of H</a:t>
            </a:r>
            <a:r>
              <a:rPr lang="en-US" sz="3200" baseline="30000" smtClean="0">
                <a:cs typeface="Arial" charset="0"/>
              </a:rPr>
              <a:t>+</a:t>
            </a:r>
            <a:r>
              <a:rPr lang="en-US" sz="3200" smtClean="0">
                <a:cs typeface="Arial" charset="0"/>
              </a:rPr>
              <a:t> ions necessary to balance the corresponding oxoanion’s negative charge</a:t>
            </a:r>
          </a:p>
          <a:p>
            <a:pPr lvl="1" eaLnBrk="1" hangingPunct="1"/>
            <a:r>
              <a:rPr lang="en-US" sz="3200" smtClean="0">
                <a:cs typeface="Arial" charset="0"/>
              </a:rPr>
              <a:t>Naming formulas  </a:t>
            </a:r>
          </a:p>
          <a:p>
            <a:pPr lvl="2" eaLnBrk="1" hangingPunct="1"/>
            <a:r>
              <a:rPr lang="en-US" sz="3200" smtClean="0">
                <a:cs typeface="Arial" charset="0"/>
              </a:rPr>
              <a:t>If the anion ends in “-ite” the acid ends with “-ous” acid</a:t>
            </a:r>
          </a:p>
          <a:p>
            <a:pPr lvl="2" eaLnBrk="1" hangingPunct="1"/>
            <a:r>
              <a:rPr lang="en-US" sz="3200" smtClean="0">
                <a:cs typeface="Arial" charset="0"/>
              </a:rPr>
              <a:t>If the anion ends in “-ate” the acid ends in “-ic”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D81EC-0774-41C5-BADD-44CB632B3F8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Name the following: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SO</a:t>
            </a:r>
            <a:r>
              <a:rPr lang="en-US" sz="2800" baseline="-25000" smtClean="0"/>
              <a:t>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HClO</a:t>
            </a:r>
            <a:endParaRPr lang="en-US" sz="2800" baseline="-25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</a:t>
            </a:r>
            <a:r>
              <a:rPr lang="en-US" sz="2800" baseline="-25000" smtClean="0"/>
              <a:t>3</a:t>
            </a:r>
            <a:r>
              <a:rPr lang="en-US" sz="2800" smtClean="0"/>
              <a:t>PO</a:t>
            </a:r>
            <a:r>
              <a:rPr lang="en-US" sz="2800" baseline="-25000" smtClean="0"/>
              <a:t>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Write formulas for the following: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Perchloric acid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         </a:t>
            </a:r>
            <a:endParaRPr lang="en-US" sz="2800" baseline="-25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Nitric acid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         </a:t>
            </a:r>
            <a:endParaRPr lang="en-US" sz="2800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A99F36-AB85-4A43-8B8B-E06C18EB12FE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381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>
                <a:latin typeface="+mn-lt"/>
              </a:rPr>
              <a:t>Name the following: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latin typeface="+mn-lt"/>
              </a:rPr>
              <a:t>H</a:t>
            </a:r>
            <a:r>
              <a:rPr lang="en-US" sz="2800" kern="0" baseline="-25000">
                <a:latin typeface="+mn-lt"/>
              </a:rPr>
              <a:t>2</a:t>
            </a:r>
            <a:r>
              <a:rPr lang="en-US" sz="2800" kern="0">
                <a:latin typeface="+mn-lt"/>
              </a:rPr>
              <a:t>SO</a:t>
            </a:r>
            <a:r>
              <a:rPr lang="en-US" sz="2800" kern="0" baseline="-25000">
                <a:latin typeface="+mn-lt"/>
              </a:rPr>
              <a:t>3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>
                <a:latin typeface="+mn-lt"/>
              </a:rPr>
              <a:t>                 sulfurous acid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latin typeface="+mn-lt"/>
              </a:rPr>
              <a:t>HClO</a:t>
            </a:r>
            <a:endParaRPr lang="en-US" sz="2800" kern="0" baseline="-2500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>
                <a:latin typeface="+mn-lt"/>
              </a:rPr>
              <a:t>                 hypochlorous acid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latin typeface="+mn-lt"/>
              </a:rPr>
              <a:t>H</a:t>
            </a:r>
            <a:r>
              <a:rPr lang="en-US" sz="2800" kern="0" baseline="-25000">
                <a:latin typeface="+mn-lt"/>
              </a:rPr>
              <a:t>3</a:t>
            </a:r>
            <a:r>
              <a:rPr lang="en-US" sz="2800" kern="0">
                <a:latin typeface="+mn-lt"/>
              </a:rPr>
              <a:t>PO</a:t>
            </a:r>
            <a:r>
              <a:rPr lang="en-US" sz="2800" kern="0" baseline="-25000">
                <a:latin typeface="+mn-lt"/>
              </a:rPr>
              <a:t>4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>
                <a:latin typeface="+mn-lt"/>
              </a:rPr>
              <a:t>                 phosphoric acid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>
                <a:latin typeface="+mn-lt"/>
              </a:rPr>
              <a:t>Write formulas for the following: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latin typeface="+mn-lt"/>
              </a:rPr>
              <a:t>Perchloric acid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>
                <a:latin typeface="+mn-lt"/>
              </a:rPr>
              <a:t>                 HClO</a:t>
            </a:r>
            <a:r>
              <a:rPr lang="en-US" sz="2800" kern="0" baseline="-25000">
                <a:latin typeface="+mn-lt"/>
              </a:rPr>
              <a:t>4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latin typeface="+mn-lt"/>
              </a:rPr>
              <a:t>Nitric acid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>
                <a:latin typeface="+mn-lt"/>
              </a:rPr>
              <a:t>                 HNO</a:t>
            </a:r>
            <a:r>
              <a:rPr lang="en-US" sz="2800" kern="0" baseline="-25000">
                <a:latin typeface="+mn-lt"/>
              </a:rPr>
              <a:t>3</a:t>
            </a:r>
            <a:endParaRPr lang="en-US" sz="2800" kern="0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22578D-58DF-4BC3-9668-629CAE2D414B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76200"/>
            <a:ext cx="7772400" cy="5715000"/>
          </a:xfrm>
        </p:spPr>
        <p:txBody>
          <a:bodyPr/>
          <a:lstStyle/>
          <a:p>
            <a:pPr eaLnBrk="1" hangingPunct="1"/>
            <a:r>
              <a:rPr lang="en-US" b="1" i="1" smtClean="0">
                <a:cs typeface="Arial" charset="0"/>
              </a:rPr>
              <a:t>Hydrates </a:t>
            </a:r>
            <a:r>
              <a:rPr lang="en-US" smtClean="0">
                <a:cs typeface="Arial" charset="0"/>
              </a:rPr>
              <a:t>- compounds that have a specific number of water molecules within their solid structure</a:t>
            </a:r>
          </a:p>
          <a:p>
            <a:pPr lvl="1" eaLnBrk="1" hangingPunct="1"/>
            <a:r>
              <a:rPr lang="en-US" smtClean="0">
                <a:cs typeface="Arial" charset="0"/>
              </a:rPr>
              <a:t>Hydrated compounds may be heated to remove the water forming an anhydrous compound</a:t>
            </a:r>
          </a:p>
          <a:p>
            <a:pPr lvl="1" eaLnBrk="1" hangingPunct="1"/>
            <a:r>
              <a:rPr lang="en-US" smtClean="0"/>
              <a:t>Name the compound and add the word hydrate.  Indicate the number of water molecules with a prefix on hydrate. </a:t>
            </a:r>
          </a:p>
          <a:p>
            <a:pPr lvl="2" eaLnBrk="1" hangingPunct="1"/>
            <a:r>
              <a:rPr lang="en-US" sz="2800" smtClean="0"/>
              <a:t>Example: CuSO</a:t>
            </a:r>
            <a:r>
              <a:rPr lang="en-US" sz="2800" baseline="-25000" smtClean="0"/>
              <a:t>4</a:t>
            </a:r>
            <a:r>
              <a:rPr lang="en-US" sz="2800" smtClean="0"/>
              <a:t> · 5 H</a:t>
            </a:r>
            <a:r>
              <a:rPr lang="en-US" sz="2800" baseline="-25000" smtClean="0"/>
              <a:t>2</a:t>
            </a:r>
            <a:r>
              <a:rPr lang="en-US" sz="2800" smtClean="0"/>
              <a:t>O </a:t>
            </a:r>
          </a:p>
          <a:p>
            <a:pPr lvl="3" eaLnBrk="1" hangingPunct="1"/>
            <a:r>
              <a:rPr lang="en-US" sz="2800" smtClean="0"/>
              <a:t>Copper (II) sulfate pentahydrate </a:t>
            </a:r>
          </a:p>
        </p:txBody>
      </p:sp>
      <p:pic>
        <p:nvPicPr>
          <p:cNvPr id="80901" name="Picture 5" descr="ch2 slide 68"/>
          <p:cNvPicPr>
            <a:picLocks noChangeAspect="1" noChangeArrowheads="1"/>
          </p:cNvPicPr>
          <p:nvPr/>
        </p:nvPicPr>
        <p:blipFill>
          <a:blip r:embed="rId2" cstate="print"/>
          <a:srcRect b="3769"/>
          <a:stretch>
            <a:fillRect/>
          </a:stretch>
        </p:blipFill>
        <p:spPr bwMode="auto">
          <a:xfrm>
            <a:off x="0" y="4808538"/>
            <a:ext cx="2624138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173BF9-44F9-435A-912E-9ED33E119D0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cs typeface="Arial" charset="0"/>
              </a:rPr>
              <a:t>Dalton’s atomic theory</a:t>
            </a:r>
          </a:p>
          <a:p>
            <a:pPr lvl="1" eaLnBrk="1" hangingPunct="1"/>
            <a:r>
              <a:rPr lang="en-US" sz="3200" dirty="0" smtClean="0">
                <a:cs typeface="Arial" charset="0"/>
              </a:rPr>
              <a:t>Elements are composed of extremely small particles called atoms.</a:t>
            </a:r>
          </a:p>
          <a:p>
            <a:pPr lvl="1" eaLnBrk="1" hangingPunct="1"/>
            <a:r>
              <a:rPr lang="en-US" sz="3200" dirty="0" smtClean="0">
                <a:cs typeface="Arial" charset="0"/>
              </a:rPr>
              <a:t>All atoms of a given element are identical, having the same size, mass, and chemical properties*. </a:t>
            </a:r>
          </a:p>
          <a:p>
            <a:pPr lvl="1" eaLnBrk="1" hangingPunct="1"/>
            <a:r>
              <a:rPr lang="en-US" sz="3200" dirty="0" smtClean="0">
                <a:cs typeface="Arial" charset="0"/>
              </a:rPr>
              <a:t>The atoms of one element are different from the atoms of all other elements.</a:t>
            </a:r>
            <a:endParaRPr lang="en-US" sz="3200" dirty="0" smtClean="0"/>
          </a:p>
          <a:p>
            <a:pPr lvl="1" eaLnBrk="1" hangingPunct="1"/>
            <a:endParaRPr lang="en-US" sz="3200" dirty="0" smtClean="0">
              <a:cs typeface="Arial" charset="0"/>
            </a:endParaRPr>
          </a:p>
          <a:p>
            <a:pPr lvl="1" eaLnBrk="1" hangingPunct="1">
              <a:buNone/>
            </a:pPr>
            <a:r>
              <a:rPr lang="en-US" dirty="0" smtClean="0">
                <a:cs typeface="Arial" charset="0"/>
              </a:rPr>
              <a:t>*Dalton wasn’t quite right on this point—more on “isotopes” later</a:t>
            </a:r>
          </a:p>
          <a:p>
            <a:pPr lvl="1" eaLnBrk="1" hangingPunct="1"/>
            <a:endParaRPr lang="en-US" sz="36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AC55-EFDF-402B-A6C9-D015250DF3F7}" type="slidenum">
              <a:rPr lang="en-US" smtClean="0"/>
              <a:pPr/>
              <a:t>70</a:t>
            </a:fld>
            <a:endParaRPr lang="en-US" smtClean="0"/>
          </a:p>
        </p:txBody>
      </p:sp>
      <p:pic>
        <p:nvPicPr>
          <p:cNvPr id="7066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540F1-9B86-42BF-8BB5-0ADC6764D312}" type="slidenum">
              <a:rPr lang="en-US" smtClean="0"/>
              <a:pPr/>
              <a:t>71</a:t>
            </a:fld>
            <a:endParaRPr lang="en-US" smtClean="0"/>
          </a:p>
        </p:txBody>
      </p:sp>
      <p:pic>
        <p:nvPicPr>
          <p:cNvPr id="716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0"/>
            <a:ext cx="6567487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3009FB-5F2F-4AD8-B3DD-7C075F092ACB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Atomic theory - parts of the atom; theories; laws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Types of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Atomic number and mass number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Isotopes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Periodic table; families and periods; metals, nonmetals and metalloids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E13A8-4D1E-480E-B722-F95285DD2263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atomic mass </a:t>
            </a:r>
          </a:p>
          <a:p>
            <a:pPr eaLnBrk="1" hangingPunct="1"/>
            <a:r>
              <a:rPr lang="en-US" smtClean="0"/>
              <a:t>Naming and writing formulas for</a:t>
            </a:r>
          </a:p>
          <a:p>
            <a:pPr lvl="1" eaLnBrk="1" hangingPunct="1"/>
            <a:r>
              <a:rPr lang="en-US" smtClean="0"/>
              <a:t>Binary molecular compounds</a:t>
            </a:r>
          </a:p>
          <a:p>
            <a:pPr lvl="1" eaLnBrk="1" hangingPunct="1"/>
            <a:r>
              <a:rPr lang="en-US" smtClean="0"/>
              <a:t>Binary acids</a:t>
            </a:r>
          </a:p>
          <a:p>
            <a:pPr lvl="1" eaLnBrk="1" hangingPunct="1"/>
            <a:r>
              <a:rPr lang="en-US" smtClean="0"/>
              <a:t>Ionic compounds </a:t>
            </a:r>
          </a:p>
          <a:p>
            <a:pPr lvl="1" eaLnBrk="1" hangingPunct="1"/>
            <a:r>
              <a:rPr lang="en-US" smtClean="0"/>
              <a:t>Oxoacids</a:t>
            </a:r>
          </a:p>
          <a:p>
            <a:pPr lvl="1" eaLnBrk="1" hangingPunct="1"/>
            <a:r>
              <a:rPr lang="en-US" smtClean="0"/>
              <a:t>Hydrates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391533-09F7-457D-BB6F-FC6971DE96F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8686800" cy="5334000"/>
          </a:xfrm>
        </p:spPr>
        <p:txBody>
          <a:bodyPr/>
          <a:lstStyle/>
          <a:p>
            <a:pPr marL="1371600" lvl="2" indent="-457200" eaLnBrk="1" hangingPunct="1">
              <a:buFont typeface="Arial" charset="0"/>
              <a:buChar char="−"/>
            </a:pPr>
            <a:r>
              <a:rPr lang="en-US" sz="2800" smtClean="0">
                <a:cs typeface="Arial" charset="0"/>
              </a:rPr>
              <a:t>Compounds are composed of atoms of more than one element. In any given compound, the same types of atoms are always present in the same relative numbers.</a:t>
            </a:r>
          </a:p>
          <a:p>
            <a:pPr marL="1371600" lvl="2" indent="-457200" eaLnBrk="1" hangingPunct="1">
              <a:buFont typeface="Arial" charset="0"/>
              <a:buChar char="−"/>
            </a:pPr>
            <a:r>
              <a:rPr lang="en-US" sz="2800" smtClean="0">
                <a:cs typeface="Arial" charset="0"/>
              </a:rPr>
              <a:t>A chemical reaction rearranges atoms in chemical compounds; it does not create or destroy them.</a:t>
            </a:r>
          </a:p>
          <a:p>
            <a:pPr marL="1371600" lvl="2" indent="-457200" eaLnBrk="1" hangingPunct="1">
              <a:buFont typeface="Arial" charset="0"/>
              <a:buChar char="−"/>
            </a:pPr>
            <a:endParaRPr lang="en-US" sz="2800" smtClean="0">
              <a:cs typeface="Arial" charset="0"/>
            </a:endParaRPr>
          </a:p>
          <a:p>
            <a:pPr marL="609600" indent="-609600" eaLnBrk="1" hangingPunct="1"/>
            <a:endParaRPr lang="en-US" smtClean="0"/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05200"/>
            <a:ext cx="651033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447800" y="57912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Combination of oxygen and carbon to form carbon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McGraw-Hill 2009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B79299-F5C4-49E1-9005-19A75E20ACD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87500" y="304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Illustration of the Law of Multiple Proportions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295400"/>
            <a:ext cx="75628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3219450"/>
            <a:ext cx="73675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25" y="2447925"/>
            <a:ext cx="1089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7620000" y="2819400"/>
            <a:ext cx="1066800" cy="1295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2473</Words>
  <Application>Microsoft Office PowerPoint</Application>
  <PresentationFormat>On-screen Show (4:3)</PresentationFormat>
  <Paragraphs>472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Slide 1</vt:lpstr>
      <vt:lpstr>Slide 2</vt:lpstr>
      <vt:lpstr> 2.1 The Atomic Theory</vt:lpstr>
      <vt:lpstr>Lavoisier’s Laws </vt:lpstr>
      <vt:lpstr>Slide 5</vt:lpstr>
      <vt:lpstr>Slide 6</vt:lpstr>
      <vt:lpstr>Slide 7</vt:lpstr>
      <vt:lpstr>Slide 8</vt:lpstr>
      <vt:lpstr>Slide 9</vt:lpstr>
      <vt:lpstr>2.2 The Structure of the Atom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Rutherford’s Experiment </vt:lpstr>
      <vt:lpstr>Slide 21</vt:lpstr>
      <vt:lpstr>2.3 Atomic Number, Mass Number and Isotopes</vt:lpstr>
      <vt:lpstr>Slide 23</vt:lpstr>
      <vt:lpstr>Slide 24</vt:lpstr>
      <vt:lpstr>Mass Spectrometery </vt:lpstr>
      <vt:lpstr>Slide 26</vt:lpstr>
      <vt:lpstr>Slide 27</vt:lpstr>
      <vt:lpstr>Slide 28</vt:lpstr>
      <vt:lpstr>Slide 29</vt:lpstr>
      <vt:lpstr>2.5 The Atomic Mass Scale and Average atomic Mass</vt:lpstr>
      <vt:lpstr>Slide 31</vt:lpstr>
      <vt:lpstr>Slide 32</vt:lpstr>
      <vt:lpstr>Slide 33</vt:lpstr>
      <vt:lpstr>Slide 34</vt:lpstr>
      <vt:lpstr>Slide 35</vt:lpstr>
      <vt:lpstr>2.6 Molecules and Molecular Compounds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Common Names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2.7 Ions and Ionic Compounds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Key Points</vt:lpstr>
      <vt:lpstr>Key Points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Sametz</dc:creator>
  <cp:lastModifiedBy>Geoffrey Sametz</cp:lastModifiedBy>
  <cp:revision>6</cp:revision>
  <dcterms:created xsi:type="dcterms:W3CDTF">2009-09-08T11:27:01Z</dcterms:created>
  <dcterms:modified xsi:type="dcterms:W3CDTF">2009-09-10T03:44:45Z</dcterms:modified>
</cp:coreProperties>
</file>