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60" r:id="rId2"/>
    <p:sldId id="256" r:id="rId3"/>
    <p:sldId id="257" r:id="rId4"/>
    <p:sldId id="261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2333" autoAdjust="0"/>
  </p:normalViewPr>
  <p:slideViewPr>
    <p:cSldViewPr>
      <p:cViewPr varScale="1">
        <p:scale>
          <a:sx n="60" d="100"/>
          <a:sy n="6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02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BEC59-4C3D-4263-8227-747D8A46676A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EE9D-4211-4549-A50D-38D59A77C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5E461-D55F-4632-B6F3-0E12F7B1CFF9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545E6-7F8C-4D2A-8A25-67F8DCF83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word “theory”,</a:t>
            </a:r>
            <a:r>
              <a:rPr lang="en-US" baseline="0" dirty="0" smtClean="0"/>
              <a:t> as used by scientists, actually indicates a model that is highly reliable…not speculative at all.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545E6-7F8C-4D2A-8A25-67F8DCF834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FDAB0-84FA-4FBD-9D3D-C0FC68A3DE19}" type="slidenum">
              <a:rPr lang="en-US">
                <a:latin typeface="Arial" pitchFamily="34" charset="0"/>
                <a:ea typeface="MS PGothic" pitchFamily="34" charset="-128"/>
              </a:rPr>
              <a:pPr/>
              <a:t>46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4BF4-F847-4DE2-AEF5-FB6E9EDF7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28378-6469-47E3-B5B1-F3F2DDD18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B3368-2E4D-470A-8A6E-94DAC6C7D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1C122-5B17-46F0-B193-D575FDAC4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25764-7E50-404D-9849-E7A224140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9B4B6-CAB3-4520-B733-C8E2B938F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BD435-6751-435B-B974-FF110F044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5FDC0-DF4D-485A-B4AC-0E1A70B670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AD1EE-9EB1-48AC-A79B-305F5FD47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F41B3-349E-49A0-BF7F-050ACBE39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1678B-1625-4B89-A71A-715A6A625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7862B7-6D3E-4FDA-9F1A-C9EC25878C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097F61-1E18-41D0-A1F8-3C1D3D9925BE}" type="slidenum">
              <a:rPr lang="en-US">
                <a:latin typeface="Arial" pitchFamily="34" charset="0"/>
                <a:ea typeface="MS PGothic" pitchFamily="34" charset="-128"/>
              </a:rPr>
              <a:pPr/>
              <a:t>10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States of Matter 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30313"/>
            <a:ext cx="74676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vs. Chemical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chemistry, we’re chiefly concerned with how atoms bond with each other.</a:t>
            </a:r>
          </a:p>
          <a:p>
            <a:endParaRPr lang="en-US" dirty="0" smtClean="0"/>
          </a:p>
          <a:p>
            <a:r>
              <a:rPr lang="en-US" dirty="0" smtClean="0"/>
              <a:t>A chemical change involves making or breaking chemical bonds to create new substances.</a:t>
            </a:r>
          </a:p>
          <a:p>
            <a:r>
              <a:rPr lang="en-US" dirty="0" smtClean="0"/>
              <a:t>A physical change alters a substance without changing its chemical identity.</a:t>
            </a:r>
          </a:p>
          <a:p>
            <a:pPr>
              <a:buNone/>
            </a:pPr>
            <a:r>
              <a:rPr lang="en-US" dirty="0" smtClean="0"/>
              <a:t>	-e.g. crushing, melting, boiling.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C6F34F-BAB5-42F7-826D-8B39DD9478CE}" type="slidenum">
              <a:rPr lang="en-US">
                <a:latin typeface="Arial" pitchFamily="34" charset="0"/>
                <a:ea typeface="MS PGothic" pitchFamily="34" charset="-128"/>
              </a:rPr>
              <a:pPr/>
              <a:t>12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Substances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572000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Element</a:t>
            </a:r>
            <a:r>
              <a:rPr lang="en-US" b="1" dirty="0" smtClean="0"/>
              <a:t>:</a:t>
            </a:r>
            <a:r>
              <a:rPr lang="en-US" dirty="0" smtClean="0"/>
              <a:t> cannot be separated into simpler substances by chemical means</a:t>
            </a:r>
            <a:r>
              <a:rPr lang="en-US" i="1" dirty="0" smtClean="0"/>
              <a:t>. </a:t>
            </a:r>
          </a:p>
          <a:p>
            <a:pPr lvl="1" eaLnBrk="1" hangingPunct="1"/>
            <a:r>
              <a:rPr lang="en-US" dirty="0" smtClean="0"/>
              <a:t>Examples:</a:t>
            </a:r>
            <a:r>
              <a:rPr lang="en-US" i="1" dirty="0" smtClean="0"/>
              <a:t>  </a:t>
            </a:r>
            <a:r>
              <a:rPr lang="en-US" dirty="0" smtClean="0"/>
              <a:t>iron, mercury, oxygen, and hydrogen</a:t>
            </a:r>
          </a:p>
          <a:p>
            <a:pPr eaLnBrk="1" hangingPunct="1"/>
            <a:r>
              <a:rPr lang="en-US" b="1" i="1" dirty="0" smtClean="0"/>
              <a:t>Compounds</a:t>
            </a:r>
            <a:r>
              <a:rPr lang="en-US" b="1" dirty="0" smtClean="0"/>
              <a:t>:</a:t>
            </a:r>
            <a:r>
              <a:rPr lang="en-US" dirty="0" smtClean="0"/>
              <a:t> two or more elements chemically combined in definite ratios</a:t>
            </a:r>
          </a:p>
          <a:p>
            <a:pPr lvl="1" eaLnBrk="1" hangingPunct="1"/>
            <a:r>
              <a:rPr lang="en-US" dirty="0" smtClean="0"/>
              <a:t>Cannot be separated by physical means</a:t>
            </a:r>
          </a:p>
          <a:p>
            <a:pPr lvl="1" eaLnBrk="1" hangingPunct="1"/>
            <a:r>
              <a:rPr lang="en-US" dirty="0" smtClean="0"/>
              <a:t>Examples: salt, water and carbon dioxide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1BCC22-9BC1-461D-9F38-D8359FA2ADC6}" type="slidenum">
              <a:rPr lang="en-US">
                <a:latin typeface="Arial" pitchFamily="34" charset="0"/>
                <a:ea typeface="MS PGothic" pitchFamily="34" charset="-128"/>
              </a:rPr>
              <a:pPr/>
              <a:t>13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Mixtures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495800"/>
          </a:xfrm>
        </p:spPr>
        <p:txBody>
          <a:bodyPr/>
          <a:lstStyle/>
          <a:p>
            <a:pPr eaLnBrk="1" hangingPunct="1"/>
            <a:r>
              <a:rPr lang="en-US" b="1" i="1" smtClean="0"/>
              <a:t>Mixture: </a:t>
            </a:r>
            <a:r>
              <a:rPr lang="en-US" smtClean="0"/>
              <a:t>physical combination of two or more substances</a:t>
            </a:r>
          </a:p>
          <a:p>
            <a:pPr lvl="1" eaLnBrk="1" hangingPunct="1"/>
            <a:r>
              <a:rPr lang="en-US" sz="3200" smtClean="0"/>
              <a:t>Substances retain distinct identities</a:t>
            </a:r>
          </a:p>
          <a:p>
            <a:pPr lvl="1" eaLnBrk="1" hangingPunct="1"/>
            <a:r>
              <a:rPr lang="en-US" sz="3200" smtClean="0"/>
              <a:t>No universal constant composition</a:t>
            </a:r>
          </a:p>
          <a:p>
            <a:pPr lvl="1" eaLnBrk="1" hangingPunct="1"/>
            <a:r>
              <a:rPr lang="en-US" sz="3200" smtClean="0"/>
              <a:t>Can be separated by physical means </a:t>
            </a:r>
          </a:p>
          <a:p>
            <a:pPr lvl="2" eaLnBrk="1" hangingPunct="1"/>
            <a:r>
              <a:rPr lang="en-US" sz="3200" smtClean="0"/>
              <a:t>Examples: sugar/iron; sugar/water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75" y="4419600"/>
            <a:ext cx="317182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14D2A5-F4A8-4CA5-BC93-1B86288F7DD9}" type="slidenum">
              <a:rPr lang="en-US">
                <a:latin typeface="Arial" pitchFamily="34" charset="0"/>
                <a:ea typeface="MS PGothic" pitchFamily="34" charset="-128"/>
              </a:rPr>
              <a:pPr/>
              <a:t>14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28800" y="762000"/>
            <a:ext cx="2279650" cy="2438400"/>
            <a:chOff x="1152" y="480"/>
            <a:chExt cx="1436" cy="1536"/>
          </a:xfrm>
        </p:grpSpPr>
        <p:pic>
          <p:nvPicPr>
            <p:cNvPr id="2254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6" y="480"/>
              <a:ext cx="1212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4" name="Text Box 8"/>
            <p:cNvSpPr txBox="1">
              <a:spLocks noChangeArrowheads="1"/>
            </p:cNvSpPr>
            <p:nvPr/>
          </p:nvSpPr>
          <p:spPr bwMode="auto">
            <a:xfrm>
              <a:off x="1152" y="1785"/>
              <a:ext cx="1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Atoms of an element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648200" y="762000"/>
            <a:ext cx="2660650" cy="2424113"/>
            <a:chOff x="2928" y="480"/>
            <a:chExt cx="1676" cy="1527"/>
          </a:xfrm>
        </p:grpSpPr>
        <p:pic>
          <p:nvPicPr>
            <p:cNvPr id="2254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" y="480"/>
              <a:ext cx="1165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Text Box 9"/>
            <p:cNvSpPr txBox="1">
              <a:spLocks noChangeArrowheads="1"/>
            </p:cNvSpPr>
            <p:nvPr/>
          </p:nvSpPr>
          <p:spPr bwMode="auto">
            <a:xfrm>
              <a:off x="2928" y="1776"/>
              <a:ext cx="1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Molecules of an element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524000" y="3452813"/>
            <a:ext cx="2787650" cy="2552700"/>
            <a:chOff x="960" y="2175"/>
            <a:chExt cx="1756" cy="1608"/>
          </a:xfrm>
        </p:grpSpPr>
        <p:pic>
          <p:nvPicPr>
            <p:cNvPr id="2253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2175"/>
              <a:ext cx="129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0" name="Text Box 10"/>
            <p:cNvSpPr txBox="1">
              <a:spLocks noChangeArrowheads="1"/>
            </p:cNvSpPr>
            <p:nvPr/>
          </p:nvSpPr>
          <p:spPr bwMode="auto">
            <a:xfrm>
              <a:off x="960" y="3552"/>
              <a:ext cx="17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Molecules of a compound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679950" y="3429000"/>
            <a:ext cx="2711450" cy="2851150"/>
            <a:chOff x="2948" y="2160"/>
            <a:chExt cx="1708" cy="1796"/>
          </a:xfrm>
        </p:grpSpPr>
        <p:pic>
          <p:nvPicPr>
            <p:cNvPr id="2253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3" y="2160"/>
              <a:ext cx="1311" cy="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8" name="Text Box 11"/>
            <p:cNvSpPr txBox="1">
              <a:spLocks noChangeArrowheads="1"/>
            </p:cNvSpPr>
            <p:nvPr/>
          </p:nvSpPr>
          <p:spPr bwMode="auto">
            <a:xfrm>
              <a:off x="2948" y="3552"/>
              <a:ext cx="17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chemeClr val="tx1"/>
                  </a:solidFill>
                </a:rPr>
                <a:t>Mixture of two elements and a compound</a:t>
              </a:r>
            </a:p>
          </p:txBody>
        </p:sp>
      </p:grpSp>
      <p:sp>
        <p:nvSpPr>
          <p:cNvPr id="22536" name="Text Box 12"/>
          <p:cNvSpPr txBox="1">
            <a:spLocks noChangeArrowheads="1"/>
          </p:cNvSpPr>
          <p:nvPr/>
        </p:nvSpPr>
        <p:spPr bwMode="auto">
          <a:xfrm>
            <a:off x="914400" y="192088"/>
            <a:ext cx="708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Molecular Comparison of Substances and Mixtures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B0BB3F-283E-4679-8984-0CFEC2DD1645}" type="slidenum">
              <a:rPr lang="en-US">
                <a:latin typeface="Arial" pitchFamily="34" charset="0"/>
                <a:ea typeface="MS PGothic" pitchFamily="34" charset="-128"/>
              </a:rPr>
              <a:pPr/>
              <a:t>15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4114800"/>
          </a:xfrm>
        </p:spPr>
        <p:txBody>
          <a:bodyPr/>
          <a:lstStyle/>
          <a:p>
            <a:r>
              <a:rPr lang="en-US" smtClean="0"/>
              <a:t>Types of Mixtures</a:t>
            </a:r>
            <a:r>
              <a:rPr lang="en-US" b="1" i="1" smtClean="0"/>
              <a:t> </a:t>
            </a:r>
          </a:p>
          <a:p>
            <a:pPr lvl="1"/>
            <a:r>
              <a:rPr lang="en-US" b="1" i="1" smtClean="0"/>
              <a:t>Homogeneous</a:t>
            </a:r>
            <a:r>
              <a:rPr lang="en-US" smtClean="0"/>
              <a:t>: composition of the mixture is </a:t>
            </a:r>
            <a:r>
              <a:rPr lang="en-US" i="1" smtClean="0"/>
              <a:t>uniform</a:t>
            </a:r>
            <a:r>
              <a:rPr lang="en-US" smtClean="0"/>
              <a:t> throughout</a:t>
            </a:r>
          </a:p>
          <a:p>
            <a:pPr lvl="2" eaLnBrk="1" hangingPunct="1"/>
            <a:r>
              <a:rPr lang="en-US" sz="2800" smtClean="0"/>
              <a:t>Example:  sugar dissolved in water</a:t>
            </a:r>
          </a:p>
          <a:p>
            <a:pPr lvl="1" eaLnBrk="1" hangingPunct="1"/>
            <a:r>
              <a:rPr lang="en-US" b="1" i="1" smtClean="0"/>
              <a:t>Heterogeneous</a:t>
            </a:r>
            <a:r>
              <a:rPr lang="en-US" smtClean="0"/>
              <a:t>: composition is </a:t>
            </a:r>
            <a:r>
              <a:rPr lang="en-US" i="1" smtClean="0"/>
              <a:t>not</a:t>
            </a:r>
            <a:r>
              <a:rPr lang="en-US" smtClean="0"/>
              <a:t> uniform throughout</a:t>
            </a:r>
          </a:p>
          <a:p>
            <a:pPr lvl="2" eaLnBrk="1" hangingPunct="1"/>
            <a:r>
              <a:rPr lang="en-US" sz="2800" smtClean="0"/>
              <a:t>Example:  sugar mixed with iron filings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54388" y="3886200"/>
            <a:ext cx="2513012" cy="2290763"/>
            <a:chOff x="193" y="2850"/>
            <a:chExt cx="1583" cy="1443"/>
          </a:xfrm>
        </p:grpSpPr>
        <p:pic>
          <p:nvPicPr>
            <p:cNvPr id="23558" name="Picture 4" descr="bur25542_0106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3" y="2904"/>
              <a:ext cx="1583" cy="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384" y="2850"/>
              <a:ext cx="124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Rectangle 6"/>
            <p:cNvSpPr>
              <a:spLocks noChangeArrowheads="1"/>
            </p:cNvSpPr>
            <p:nvPr/>
          </p:nvSpPr>
          <p:spPr bwMode="auto">
            <a:xfrm>
              <a:off x="390" y="4197"/>
              <a:ext cx="124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ABDAC2-E85E-48B8-9141-F085D14B205F}" type="slidenum">
              <a:rPr lang="en-US">
                <a:latin typeface="Arial" pitchFamily="34" charset="0"/>
                <a:ea typeface="MS PGothic" pitchFamily="34" charset="-128"/>
              </a:rPr>
              <a:pPr/>
              <a:t>16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Classification of Matter</a:t>
            </a:r>
            <a:r>
              <a:rPr lang="en-US" smtClean="0"/>
              <a:t> </a:t>
            </a:r>
          </a:p>
        </p:txBody>
      </p:sp>
      <p:pic>
        <p:nvPicPr>
          <p:cNvPr id="24581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0678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3E6245-9CC5-4AA4-9531-EAD066ED9645}" type="slidenum">
              <a:rPr lang="en-US">
                <a:latin typeface="Arial" pitchFamily="34" charset="0"/>
                <a:ea typeface="MS PGothic" pitchFamily="34" charset="-128"/>
              </a:rPr>
              <a:pPr/>
              <a:t>17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Classify the following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Aluminum foil</a:t>
            </a:r>
          </a:p>
          <a:p>
            <a:pPr eaLnBrk="1" hangingPunct="1">
              <a:buFontTx/>
              <a:buNone/>
            </a:pPr>
            <a:r>
              <a:rPr lang="en-US" smtClean="0"/>
              <a:t>Baking soda</a:t>
            </a:r>
          </a:p>
          <a:p>
            <a:pPr eaLnBrk="1" hangingPunct="1">
              <a:buFontTx/>
              <a:buNone/>
            </a:pPr>
            <a:r>
              <a:rPr lang="en-US" smtClean="0"/>
              <a:t>Milk</a:t>
            </a:r>
          </a:p>
          <a:p>
            <a:pPr eaLnBrk="1" hangingPunct="1">
              <a:buFontTx/>
              <a:buNone/>
            </a:pPr>
            <a:r>
              <a:rPr lang="en-US" smtClean="0"/>
              <a:t>Air</a:t>
            </a:r>
          </a:p>
          <a:p>
            <a:pPr eaLnBrk="1" hangingPunct="1">
              <a:buFontTx/>
              <a:buNone/>
            </a:pPr>
            <a:r>
              <a:rPr lang="en-US" smtClean="0"/>
              <a:t>Copper wire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CBB50D-7E2C-4DF1-8A44-F071687F948B}" type="slidenum">
              <a:rPr lang="en-US">
                <a:latin typeface="Arial" pitchFamily="34" charset="0"/>
                <a:ea typeface="MS PGothic" pitchFamily="34" charset="-128"/>
              </a:rPr>
              <a:pPr/>
              <a:t>18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Aluminum foil:  </a:t>
            </a:r>
          </a:p>
          <a:p>
            <a:pPr eaLnBrk="1" hangingPunct="1">
              <a:buFontTx/>
              <a:buNone/>
            </a:pPr>
            <a:r>
              <a:rPr lang="en-US" smtClean="0"/>
              <a:t>				substance, element</a:t>
            </a:r>
          </a:p>
          <a:p>
            <a:pPr eaLnBrk="1" hangingPunct="1">
              <a:buFontTx/>
              <a:buNone/>
            </a:pPr>
            <a:r>
              <a:rPr lang="en-US" smtClean="0"/>
              <a:t>Baking soda:   </a:t>
            </a:r>
          </a:p>
          <a:p>
            <a:pPr eaLnBrk="1" hangingPunct="1">
              <a:buFontTx/>
              <a:buNone/>
            </a:pPr>
            <a:r>
              <a:rPr lang="en-US" smtClean="0"/>
              <a:t>				substance, compound</a:t>
            </a:r>
          </a:p>
          <a:p>
            <a:pPr eaLnBrk="1" hangingPunct="1">
              <a:buFontTx/>
              <a:buNone/>
            </a:pPr>
            <a:r>
              <a:rPr lang="en-US" smtClean="0"/>
              <a:t>Milk:</a:t>
            </a:r>
          </a:p>
          <a:p>
            <a:pPr eaLnBrk="1" hangingPunct="1">
              <a:buFontTx/>
              <a:buNone/>
            </a:pPr>
            <a:r>
              <a:rPr lang="en-US" smtClean="0"/>
              <a:t>				mixture, homogeneous</a:t>
            </a:r>
          </a:p>
          <a:p>
            <a:pPr eaLnBrk="1" hangingPunct="1">
              <a:buFontTx/>
              <a:buNone/>
            </a:pPr>
            <a:r>
              <a:rPr lang="en-US" smtClean="0"/>
              <a:t>Air:</a:t>
            </a:r>
          </a:p>
          <a:p>
            <a:pPr eaLnBrk="1" hangingPunct="1">
              <a:buFontTx/>
              <a:buNone/>
            </a:pPr>
            <a:r>
              <a:rPr lang="en-US" smtClean="0"/>
              <a:t>				mixture, homogeneous</a:t>
            </a:r>
          </a:p>
          <a:p>
            <a:pPr eaLnBrk="1" hangingPunct="1">
              <a:buFontTx/>
              <a:buNone/>
            </a:pPr>
            <a:r>
              <a:rPr lang="en-US" smtClean="0"/>
              <a:t>Copper wire:  </a:t>
            </a:r>
          </a:p>
          <a:p>
            <a:pPr eaLnBrk="1" hangingPunct="1">
              <a:buFontTx/>
              <a:buNone/>
            </a:pPr>
            <a:r>
              <a:rPr lang="en-US" smtClean="0"/>
              <a:t>				substance, element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786DCB-E8C2-42E6-9850-4A6E84C81459}" type="slidenum">
              <a:rPr lang="en-US">
                <a:latin typeface="Arial" pitchFamily="34" charset="0"/>
                <a:ea typeface="MS PGothic" pitchFamily="34" charset="-128"/>
              </a:rPr>
              <a:pPr/>
              <a:t>19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1.3 Scientific Measurement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981200"/>
          </a:xfrm>
        </p:spPr>
        <p:txBody>
          <a:bodyPr/>
          <a:lstStyle/>
          <a:p>
            <a:pPr eaLnBrk="1" hangingPunct="1"/>
            <a:r>
              <a:rPr lang="en-US" smtClean="0"/>
              <a:t>Used to measure quantitative properties of matter</a:t>
            </a:r>
          </a:p>
          <a:p>
            <a:pPr eaLnBrk="1" hangingPunct="1"/>
            <a:r>
              <a:rPr lang="en-US" smtClean="0"/>
              <a:t>SI base units</a:t>
            </a:r>
          </a:p>
          <a:p>
            <a:pPr eaLnBrk="1" hangingPunct="1"/>
            <a:endParaRPr lang="en-US" i="1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00400"/>
            <a:ext cx="474503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br>
              <a:rPr lang="en-US" dirty="0" smtClean="0"/>
            </a:br>
            <a:r>
              <a:rPr lang="en-US" dirty="0" smtClean="0"/>
              <a:t>Chemistry: The Central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CHEM 101 </a:t>
            </a:r>
          </a:p>
          <a:p>
            <a:r>
              <a:rPr lang="en-US" dirty="0" smtClean="0"/>
              <a:t>Dr. Geoff Sametz</a:t>
            </a:r>
          </a:p>
          <a:p>
            <a:r>
              <a:rPr lang="en-US" dirty="0" smtClean="0"/>
              <a:t>Fall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EB3C85-7A7C-4264-BDB3-54B474FEC9F6}" type="slidenum">
              <a:rPr lang="en-US">
                <a:latin typeface="Arial" pitchFamily="34" charset="0"/>
                <a:ea typeface="MS PGothic" pitchFamily="34" charset="-128"/>
              </a:rPr>
              <a:pPr/>
              <a:t>20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 Prefixes  </a:t>
            </a:r>
          </a:p>
        </p:txBody>
      </p:sp>
      <p:pic>
        <p:nvPicPr>
          <p:cNvPr id="2867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17073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1F8060-D80E-4987-A1B4-8A318C0D353A}" type="slidenum">
              <a:rPr lang="en-US">
                <a:latin typeface="Arial" pitchFamily="34" charset="0"/>
                <a:ea typeface="MS PGothic" pitchFamily="34" charset="-128"/>
              </a:rPr>
              <a:pPr/>
              <a:t>21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i="1" smtClean="0"/>
              <a:t>Mass</a:t>
            </a:r>
            <a:r>
              <a:rPr lang="en-US" sz="2800" smtClean="0"/>
              <a:t>: measure of the </a:t>
            </a:r>
            <a:r>
              <a:rPr lang="en-US" sz="2800" i="1" smtClean="0"/>
              <a:t>amount of matter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(</a:t>
            </a:r>
            <a:r>
              <a:rPr lang="en-US" i="1" smtClean="0"/>
              <a:t>weight</a:t>
            </a:r>
            <a:r>
              <a:rPr lang="en-US" smtClean="0"/>
              <a:t> refers to gravitational pull)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Temperature: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Celsius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/>
              <a:t>Represented by </a:t>
            </a:r>
            <a:r>
              <a:rPr lang="en-US" sz="2800" smtClean="0">
                <a:sym typeface="Symbol" pitchFamily="18" charset="2"/>
              </a:rPr>
              <a:t>C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>
                <a:sym typeface="Symbol" pitchFamily="18" charset="2"/>
              </a:rPr>
              <a:t>Based on freezing point of water as 0C and boiling point of water as 100C  </a:t>
            </a:r>
            <a:endParaRPr lang="en-US" sz="2800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Kelvin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/>
              <a:t>Represented by K (no degree sign)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/>
              <a:t>The </a:t>
            </a:r>
            <a:r>
              <a:rPr lang="en-US" sz="2800" i="1" smtClean="0"/>
              <a:t>absolute </a:t>
            </a:r>
            <a:r>
              <a:rPr lang="en-US" sz="2800" smtClean="0"/>
              <a:t>scale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/>
              <a:t>Units of Celsius and Kelvin are equal in magnitude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Fahrenheit (the English system) (</a:t>
            </a:r>
            <a:r>
              <a:rPr lang="en-US" smtClean="0">
                <a:sym typeface="Symbol" pitchFamily="18" charset="2"/>
              </a:rPr>
              <a:t>F)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70B401-B89D-4B4C-9208-924097F4285E}" type="slidenum">
              <a:rPr lang="en-US">
                <a:latin typeface="Arial" pitchFamily="34" charset="0"/>
                <a:ea typeface="MS PGothic" pitchFamily="34" charset="-128"/>
              </a:rPr>
              <a:pPr/>
              <a:t>22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Equations for Temperature Conversions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2743200" y="3290888"/>
          <a:ext cx="3048000" cy="595312"/>
        </p:xfrm>
        <a:graphic>
          <a:graphicData uri="http://schemas.openxmlformats.org/presentationml/2006/ole">
            <p:oleObj spid="_x0000_s253954" name="Equation" r:id="rId3" imgW="1041120" imgH="203040" progId="Equation.3">
              <p:embed/>
            </p:oleObj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2438400" y="1752600"/>
          <a:ext cx="3419475" cy="1154113"/>
        </p:xfrm>
        <a:graphic>
          <a:graphicData uri="http://schemas.openxmlformats.org/presentationml/2006/ole">
            <p:oleObj spid="_x0000_s253955" name="Equation" r:id="rId4" imgW="1168200" imgH="393480" progId="Equation.3">
              <p:embed/>
            </p:oleObj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2667000" y="4221163"/>
          <a:ext cx="3419475" cy="1265237"/>
        </p:xfrm>
        <a:graphic>
          <a:graphicData uri="http://schemas.openxmlformats.org/presentationml/2006/ole">
            <p:oleObj spid="_x0000_s253956" name="Equation" r:id="rId5" imgW="11682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ADD2DC-AD6F-44C9-91E0-3FD453791C9D}" type="slidenum">
              <a:rPr lang="en-US">
                <a:latin typeface="Arial" pitchFamily="34" charset="0"/>
                <a:ea typeface="MS PGothic" pitchFamily="34" charset="-128"/>
              </a:rPr>
              <a:pPr/>
              <a:t>23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Temperature Conversions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 clock on a local bank reported a </a:t>
            </a:r>
          </a:p>
          <a:p>
            <a:pPr eaLnBrk="1" hangingPunct="1">
              <a:buFontTx/>
              <a:buNone/>
            </a:pPr>
            <a:r>
              <a:rPr lang="en-US" smtClean="0"/>
              <a:t>temperature reading of 28</a:t>
            </a:r>
            <a:r>
              <a:rPr lang="en-US" baseline="30000" smtClean="0"/>
              <a:t>o</a:t>
            </a:r>
            <a:r>
              <a:rPr lang="en-US" smtClean="0"/>
              <a:t>C. What is this</a:t>
            </a:r>
          </a:p>
          <a:p>
            <a:pPr eaLnBrk="1" hangingPunct="1">
              <a:buFontTx/>
              <a:buNone/>
            </a:pPr>
            <a:r>
              <a:rPr lang="en-US" smtClean="0"/>
              <a:t>temperature on the Kelvin scale? </a:t>
            </a: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2743200" y="3595688"/>
          <a:ext cx="3048000" cy="595312"/>
        </p:xfrm>
        <a:graphic>
          <a:graphicData uri="http://schemas.openxmlformats.org/presentationml/2006/ole">
            <p:oleObj spid="_x0000_s254978" name="Equation" r:id="rId3" imgW="1041120" imgH="203040" progId="Equation.3">
              <p:embed/>
            </p:oleObj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887538" y="4738688"/>
          <a:ext cx="5351462" cy="595312"/>
        </p:xfrm>
        <a:graphic>
          <a:graphicData uri="http://schemas.openxmlformats.org/presentationml/2006/ole">
            <p:oleObj spid="_x0000_s254979" name="Equation" r:id="rId4" imgW="18288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086B61-FFFE-471D-BB8B-A09BF8FFFD00}" type="slidenum">
              <a:rPr lang="en-US">
                <a:latin typeface="Arial" pitchFamily="34" charset="0"/>
                <a:ea typeface="MS PGothic" pitchFamily="34" charset="-128"/>
              </a:rPr>
              <a:pPr/>
              <a:t>24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Practice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228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Convert the temperature reading on the </a:t>
            </a:r>
          </a:p>
          <a:p>
            <a:pPr eaLnBrk="1" hangingPunct="1">
              <a:buFontTx/>
              <a:buNone/>
            </a:pPr>
            <a:r>
              <a:rPr lang="en-US" smtClean="0"/>
              <a:t>local bank (28</a:t>
            </a:r>
            <a:r>
              <a:rPr lang="en-US" smtClean="0">
                <a:sym typeface="Symbol" pitchFamily="18" charset="2"/>
              </a:rPr>
              <a:t></a:t>
            </a:r>
            <a:r>
              <a:rPr lang="en-US" smtClean="0"/>
              <a:t>C) into the corresponding </a:t>
            </a:r>
          </a:p>
          <a:p>
            <a:pPr eaLnBrk="1" hangingPunct="1">
              <a:buFontTx/>
              <a:buNone/>
            </a:pPr>
            <a:r>
              <a:rPr lang="en-US" smtClean="0"/>
              <a:t>Fahrenheit temperature.</a:t>
            </a: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2667000" y="3048000"/>
          <a:ext cx="3419475" cy="1265238"/>
        </p:xfrm>
        <a:graphic>
          <a:graphicData uri="http://schemas.openxmlformats.org/presentationml/2006/ole">
            <p:oleObj spid="_x0000_s256002" name="Equation" r:id="rId3" imgW="1168200" imgH="431640" progId="Equation.3">
              <p:embed/>
            </p:oleObj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1524000" y="4373563"/>
          <a:ext cx="5724525" cy="1265237"/>
        </p:xfrm>
        <a:graphic>
          <a:graphicData uri="http://schemas.openxmlformats.org/presentationml/2006/ole">
            <p:oleObj spid="_x0000_s256003" name="Equation" r:id="rId4" imgW="19555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B91C2C-7E42-4AB0-986C-CD8E3674BC0D}" type="slidenum">
              <a:rPr lang="en-US">
                <a:latin typeface="Arial" pitchFamily="34" charset="0"/>
                <a:ea typeface="MS PGothic" pitchFamily="34" charset="-128"/>
              </a:rPr>
              <a:pPr/>
              <a:t>25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657600" y="2286000"/>
            <a:ext cx="4419600" cy="4038600"/>
            <a:chOff x="2962" y="1680"/>
            <a:chExt cx="1982" cy="2050"/>
          </a:xfrm>
        </p:grpSpPr>
        <p:pic>
          <p:nvPicPr>
            <p:cNvPr id="30727" name="Picture 5" descr="bur25542_010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62" y="1728"/>
              <a:ext cx="1982" cy="2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8" name="Rectangle 6"/>
            <p:cNvSpPr>
              <a:spLocks noChangeArrowheads="1"/>
            </p:cNvSpPr>
            <p:nvPr/>
          </p:nvSpPr>
          <p:spPr bwMode="auto">
            <a:xfrm>
              <a:off x="3120" y="1680"/>
              <a:ext cx="14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Rectangle 3"/>
          <p:cNvSpPr>
            <a:spLocks noChangeArrowheads="1"/>
          </p:cNvSpPr>
          <p:nvPr>
            <p:ph type="body" idx="1"/>
          </p:nvPr>
        </p:nvSpPr>
        <p:spPr>
          <a:xfrm>
            <a:off x="381000" y="152400"/>
            <a:ext cx="8458200" cy="4114800"/>
          </a:xfrm>
        </p:spPr>
        <p:txBody>
          <a:bodyPr/>
          <a:lstStyle/>
          <a:p>
            <a:pPr eaLnBrk="1" hangingPunct="1"/>
            <a:r>
              <a:rPr lang="en-US" smtClean="0"/>
              <a:t>Volume: meter cubed (m</a:t>
            </a:r>
            <a:r>
              <a:rPr lang="en-US" baseline="30000" smtClean="0"/>
              <a:t>3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Derived unit</a:t>
            </a:r>
          </a:p>
          <a:p>
            <a:pPr lvl="1" eaLnBrk="1" hangingPunct="1"/>
            <a:r>
              <a:rPr lang="en-US" smtClean="0"/>
              <a:t>The unit liter (L) is more commonly used in the laboratory setting. It is equal to a decimeter cubed (dm</a:t>
            </a:r>
            <a:r>
              <a:rPr lang="en-US" baseline="30000" smtClean="0"/>
              <a:t>3</a:t>
            </a:r>
            <a:r>
              <a:rPr lang="en-US" smtClean="0"/>
              <a:t>).</a:t>
            </a:r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2601913" y="19573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6A794D-72E1-4192-A57C-9F8F47EA83F1}" type="slidenum">
              <a:rPr lang="en-US">
                <a:latin typeface="Arial" pitchFamily="34" charset="0"/>
                <a:ea typeface="MS PGothic" pitchFamily="34" charset="-128"/>
              </a:rPr>
              <a:pPr/>
              <a:t>26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86800" cy="11430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smtClean="0"/>
              <a:t> </a:t>
            </a:r>
            <a:r>
              <a:rPr lang="en-US" sz="3600" smtClean="0"/>
              <a:t>Density:  Ratio of mass to volume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lvl="1" eaLnBrk="1" hangingPunct="1"/>
            <a:r>
              <a:rPr lang="en-US" sz="3200" smtClean="0"/>
              <a:t>Formula: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z="3200" i="1" smtClean="0"/>
              <a:t>d</a:t>
            </a:r>
            <a:r>
              <a:rPr lang="en-US" sz="3200" smtClean="0"/>
              <a:t> = density (g/mL)</a:t>
            </a:r>
          </a:p>
          <a:p>
            <a:pPr lvl="1" eaLnBrk="1" hangingPunct="1"/>
            <a:r>
              <a:rPr lang="en-US" sz="3200" i="1" smtClean="0"/>
              <a:t>m</a:t>
            </a:r>
            <a:r>
              <a:rPr lang="en-US" sz="3200" smtClean="0"/>
              <a:t> = mass (g)</a:t>
            </a:r>
          </a:p>
          <a:p>
            <a:pPr lvl="1" eaLnBrk="1" hangingPunct="1"/>
            <a:r>
              <a:rPr lang="en-US" sz="3200" i="1" smtClean="0"/>
              <a:t>V</a:t>
            </a:r>
            <a:r>
              <a:rPr lang="en-US" sz="3200" smtClean="0"/>
              <a:t> = volume (mL or cm</a:t>
            </a:r>
            <a:r>
              <a:rPr lang="en-US" sz="3200" baseline="30000" smtClean="0"/>
              <a:t>3</a:t>
            </a:r>
            <a:r>
              <a:rPr lang="en-US" sz="3200" smtClean="0"/>
              <a:t>)</a:t>
            </a:r>
          </a:p>
          <a:p>
            <a:pPr lvl="1" eaLnBrk="1" hangingPunct="1">
              <a:buFontTx/>
              <a:buNone/>
            </a:pPr>
            <a:r>
              <a:rPr lang="en-US" sz="3200" smtClean="0"/>
              <a:t>		 </a:t>
            </a:r>
            <a:r>
              <a:rPr lang="en-US" sz="2400" smtClean="0"/>
              <a:t>(*gas densities are usually expressed in g/L)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1828800" y="3657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3727450" y="2362200"/>
          <a:ext cx="1298575" cy="1154113"/>
        </p:xfrm>
        <a:graphic>
          <a:graphicData uri="http://schemas.openxmlformats.org/presentationml/2006/ole">
            <p:oleObj spid="_x0000_s257026" name="Equation" r:id="rId3" imgW="4442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3FBBF2-1213-4C19-B9A5-B74FAC3440EF}" type="slidenum">
              <a:rPr lang="en-US">
                <a:latin typeface="Arial" pitchFamily="34" charset="0"/>
                <a:ea typeface="MS PGothic" pitchFamily="34" charset="-128"/>
              </a:rPr>
              <a:pPr/>
              <a:t>27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Practice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The density of a piece of copper wire is </a:t>
            </a:r>
          </a:p>
          <a:p>
            <a:pPr eaLnBrk="1" hangingPunct="1">
              <a:buFontTx/>
              <a:buNone/>
            </a:pPr>
            <a:r>
              <a:rPr lang="en-US" smtClean="0"/>
              <a:t>8.96 g/cm</a:t>
            </a:r>
            <a:r>
              <a:rPr lang="en-US" baseline="30000" smtClean="0"/>
              <a:t>3</a:t>
            </a:r>
            <a:r>
              <a:rPr lang="en-US" smtClean="0"/>
              <a:t>.  Calculate the volume in cm</a:t>
            </a:r>
            <a:r>
              <a:rPr lang="en-US" baseline="30000" smtClean="0"/>
              <a:t>3</a:t>
            </a:r>
          </a:p>
          <a:p>
            <a:pPr eaLnBrk="1" hangingPunct="1">
              <a:buFontTx/>
              <a:buNone/>
            </a:pPr>
            <a:r>
              <a:rPr lang="en-US" smtClean="0"/>
              <a:t>of a piece of copper with a mass of 4.28 g.</a:t>
            </a:r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3727450" y="3036888"/>
          <a:ext cx="1298575" cy="1154112"/>
        </p:xfrm>
        <a:graphic>
          <a:graphicData uri="http://schemas.openxmlformats.org/presentationml/2006/ole">
            <p:oleObj spid="_x0000_s258050" name="Equation" r:id="rId3" imgW="444240" imgH="393480" progId="Equation.3">
              <p:embed/>
            </p:oleObj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1992313" y="4459288"/>
          <a:ext cx="6084887" cy="1712912"/>
        </p:xfrm>
        <a:graphic>
          <a:graphicData uri="http://schemas.openxmlformats.org/presentationml/2006/ole">
            <p:oleObj spid="_x0000_s258051" name="Equation" r:id="rId4" imgW="208260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36CCEE-5E8D-4AF9-95BA-3F81C9C0ADE9}" type="slidenum">
              <a:rPr lang="en-US">
                <a:latin typeface="Arial" pitchFamily="34" charset="0"/>
                <a:ea typeface="MS PGothic" pitchFamily="34" charset="-128"/>
              </a:rPr>
              <a:pPr/>
              <a:t>28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1.4 Properties of Matter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86800" cy="5029200"/>
          </a:xfrm>
        </p:spPr>
        <p:txBody>
          <a:bodyPr/>
          <a:lstStyle/>
          <a:p>
            <a:pPr eaLnBrk="1" hangingPunct="1"/>
            <a:r>
              <a:rPr lang="en-US" b="1" i="1" smtClean="0"/>
              <a:t>Quantitative</a:t>
            </a:r>
            <a:r>
              <a:rPr lang="en-US" b="1" smtClean="0"/>
              <a:t>:</a:t>
            </a:r>
            <a:r>
              <a:rPr lang="en-US" smtClean="0"/>
              <a:t> expressed using </a:t>
            </a:r>
            <a:r>
              <a:rPr lang="en-US" i="1" smtClean="0"/>
              <a:t>numbers</a:t>
            </a:r>
          </a:p>
          <a:p>
            <a:pPr eaLnBrk="1" hangingPunct="1"/>
            <a:r>
              <a:rPr lang="en-US" b="1" i="1" smtClean="0"/>
              <a:t>Qualitative</a:t>
            </a:r>
            <a:r>
              <a:rPr lang="en-US" b="1" smtClean="0"/>
              <a:t>:</a:t>
            </a:r>
            <a:r>
              <a:rPr lang="en-US" i="1" smtClean="0"/>
              <a:t> </a:t>
            </a:r>
            <a:r>
              <a:rPr lang="en-US" smtClean="0"/>
              <a:t>expressed using </a:t>
            </a:r>
            <a:r>
              <a:rPr lang="en-US" i="1" smtClean="0"/>
              <a:t>properties</a:t>
            </a:r>
          </a:p>
          <a:p>
            <a:pPr eaLnBrk="1" hangingPunct="1"/>
            <a:r>
              <a:rPr lang="en-US" b="1" i="1" smtClean="0"/>
              <a:t>Physical properties</a:t>
            </a:r>
            <a:r>
              <a:rPr lang="en-US" b="1" smtClean="0"/>
              <a:t>:</a:t>
            </a:r>
            <a:r>
              <a:rPr lang="en-US" smtClean="0"/>
              <a:t> can be observed and measured without changing the substance</a:t>
            </a:r>
          </a:p>
          <a:p>
            <a:pPr lvl="1" eaLnBrk="1" hangingPunct="1"/>
            <a:r>
              <a:rPr lang="en-US" smtClean="0"/>
              <a:t>Examples: color, melting point, states of matter  </a:t>
            </a:r>
          </a:p>
          <a:p>
            <a:pPr eaLnBrk="1" hangingPunct="1"/>
            <a:r>
              <a:rPr lang="en-US" b="1" i="1" smtClean="0"/>
              <a:t>Physical changes</a:t>
            </a:r>
            <a:r>
              <a:rPr lang="en-US" b="1" smtClean="0"/>
              <a:t>:</a:t>
            </a:r>
            <a:r>
              <a:rPr lang="en-US" smtClean="0"/>
              <a:t> the identity of the substance stays the same</a:t>
            </a:r>
          </a:p>
          <a:p>
            <a:pPr lvl="1" eaLnBrk="1" hangingPunct="1"/>
            <a:r>
              <a:rPr lang="en-US" smtClean="0"/>
              <a:t>Examples: changes of state (melting, freezing)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6D676-2886-436A-A1EF-311656B74929}" type="slidenum">
              <a:rPr lang="en-US">
                <a:latin typeface="Arial" pitchFamily="34" charset="0"/>
                <a:ea typeface="MS PGothic" pitchFamily="34" charset="-128"/>
              </a:rPr>
              <a:pPr/>
              <a:t>29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i="1" smtClean="0"/>
              <a:t>Chemical properties</a:t>
            </a:r>
            <a:r>
              <a:rPr lang="en-US" b="1" smtClean="0"/>
              <a:t>:</a:t>
            </a:r>
            <a:r>
              <a:rPr lang="en-US" smtClean="0"/>
              <a:t> must be determined by the chemical </a:t>
            </a:r>
            <a:r>
              <a:rPr lang="en-US" i="1" smtClean="0"/>
              <a:t>changes</a:t>
            </a:r>
            <a:r>
              <a:rPr lang="en-US" smtClean="0"/>
              <a:t> that are observed</a:t>
            </a:r>
          </a:p>
          <a:p>
            <a:pPr lvl="1" eaLnBrk="1" hangingPunct="1"/>
            <a:r>
              <a:rPr lang="en-US" smtClean="0"/>
              <a:t>Examples: flammability, acidity, corrosiveness, reactivity </a:t>
            </a:r>
          </a:p>
          <a:p>
            <a:pPr lvl="1" eaLnBrk="1" hangingPunct="1">
              <a:buFontTx/>
              <a:buNone/>
            </a:pPr>
            <a:endParaRPr lang="en-US" sz="1400" smtClean="0"/>
          </a:p>
          <a:p>
            <a:pPr eaLnBrk="1" hangingPunct="1"/>
            <a:r>
              <a:rPr lang="en-US" b="1" i="1" smtClean="0"/>
              <a:t>Chemical changes</a:t>
            </a:r>
            <a:r>
              <a:rPr lang="en-US" b="1" smtClean="0"/>
              <a:t>:</a:t>
            </a:r>
            <a:r>
              <a:rPr lang="en-US" smtClean="0"/>
              <a:t> after a chemical change, the original substance no longer exists</a:t>
            </a:r>
          </a:p>
          <a:p>
            <a:pPr lvl="1" eaLnBrk="1" hangingPunct="1"/>
            <a:r>
              <a:rPr lang="en-US" smtClean="0"/>
              <a:t>Examples: combustion, digestion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Chemistry?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Text: “The study of matter and the changes that matter undergoes”</a:t>
            </a:r>
          </a:p>
          <a:p>
            <a:endParaRPr lang="en-US" dirty="0" smtClean="0"/>
          </a:p>
          <a:p>
            <a:r>
              <a:rPr lang="en-US" dirty="0" smtClean="0"/>
              <a:t>Focus: how matter interacts at the atomic/molecular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7C712F-E9DA-4ADC-A742-861BA4114D1C}" type="slidenum">
              <a:rPr lang="en-US">
                <a:latin typeface="Arial" pitchFamily="34" charset="0"/>
                <a:ea typeface="MS PGothic" pitchFamily="34" charset="-128"/>
              </a:rPr>
              <a:pPr/>
              <a:t>30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i="1" smtClean="0"/>
              <a:t>Extensive property</a:t>
            </a:r>
            <a:r>
              <a:rPr lang="en-US" b="1" smtClean="0"/>
              <a:t>:</a:t>
            </a:r>
            <a:r>
              <a:rPr lang="en-US" smtClean="0"/>
              <a:t> depends on amount of matter</a:t>
            </a:r>
          </a:p>
          <a:p>
            <a:pPr lvl="1" eaLnBrk="1" hangingPunct="1"/>
            <a:r>
              <a:rPr lang="en-US" smtClean="0"/>
              <a:t>Examples: mass, length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b="1" i="1" smtClean="0"/>
              <a:t>Intensive property</a:t>
            </a:r>
            <a:r>
              <a:rPr lang="en-US" b="1" smtClean="0"/>
              <a:t>:</a:t>
            </a:r>
            <a:r>
              <a:rPr lang="en-US" smtClean="0"/>
              <a:t> does not depend on amount</a:t>
            </a:r>
          </a:p>
          <a:p>
            <a:pPr lvl="1" eaLnBrk="1" hangingPunct="1"/>
            <a:r>
              <a:rPr lang="en-US" smtClean="0"/>
              <a:t>Examples: density, temperature, 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1C121A-BCB0-42A8-87DE-B95CF3D3244E}" type="slidenum">
              <a:rPr lang="en-US">
                <a:latin typeface="Arial" pitchFamily="34" charset="0"/>
                <a:ea typeface="MS PGothic" pitchFamily="34" charset="-128"/>
              </a:rPr>
              <a:pPr/>
              <a:t>31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1.5 Uncertainty in Measurement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Exact: numbers with defined values</a:t>
            </a:r>
          </a:p>
          <a:p>
            <a:pPr lvl="1" eaLnBrk="1" hangingPunct="1"/>
            <a:r>
              <a:rPr lang="en-US" smtClean="0"/>
              <a:t>Examples: counting numbers, conversion factors based on definitions</a:t>
            </a:r>
          </a:p>
          <a:p>
            <a:pPr eaLnBrk="1" hangingPunct="1"/>
            <a:r>
              <a:rPr lang="en-US" smtClean="0"/>
              <a:t>Inexact: numbers obtained by any  method other than counting</a:t>
            </a:r>
          </a:p>
          <a:p>
            <a:pPr lvl="1" eaLnBrk="1" hangingPunct="1"/>
            <a:r>
              <a:rPr lang="en-US" smtClean="0"/>
              <a:t>Examples: measured values in the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F73BAE-043A-4163-B6A8-F18119F5192D}" type="slidenum">
              <a:rPr lang="en-US">
                <a:latin typeface="Arial" pitchFamily="34" charset="0"/>
                <a:ea typeface="MS PGothic" pitchFamily="34" charset="-128"/>
              </a:rPr>
              <a:pPr/>
              <a:t>32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029200"/>
          </a:xfrm>
        </p:spPr>
        <p:txBody>
          <a:bodyPr/>
          <a:lstStyle/>
          <a:p>
            <a:pPr eaLnBrk="1" hangingPunct="1"/>
            <a:r>
              <a:rPr lang="en-US" smtClean="0"/>
              <a:t>Significant figures</a:t>
            </a:r>
          </a:p>
          <a:p>
            <a:pPr lvl="1" eaLnBrk="1" hangingPunct="1"/>
            <a:r>
              <a:rPr lang="en-US" sz="3200" smtClean="0"/>
              <a:t>Used to express the uncertainty of inexact numbers obtained by  measurement </a:t>
            </a:r>
          </a:p>
          <a:p>
            <a:pPr lvl="1" eaLnBrk="1" hangingPunct="1"/>
            <a:r>
              <a:rPr lang="en-US" sz="3200" smtClean="0"/>
              <a:t>The last digit in a measured value is an uncertain digit - an estimate </a:t>
            </a:r>
          </a:p>
          <a:p>
            <a:pPr lvl="1" eaLnBrk="1" hangingPunct="1">
              <a:buFontTx/>
              <a:buNone/>
            </a:pPr>
            <a:endParaRPr lang="en-US" sz="3200" smtClean="0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86200"/>
            <a:ext cx="1812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F68280-7276-4F6D-A2EA-D68C0C78E054}" type="slidenum">
              <a:rPr lang="en-US">
                <a:latin typeface="Arial" pitchFamily="34" charset="0"/>
                <a:ea typeface="MS PGothic" pitchFamily="34" charset="-128"/>
              </a:rPr>
              <a:pPr/>
              <a:t>33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10600" cy="5791200"/>
          </a:xfrm>
        </p:spPr>
        <p:txBody>
          <a:bodyPr/>
          <a:lstStyle/>
          <a:p>
            <a:pPr eaLnBrk="1" hangingPunct="1"/>
            <a:r>
              <a:rPr lang="en-US" smtClean="0"/>
              <a:t>Guidelines for significant figures</a:t>
            </a:r>
          </a:p>
          <a:p>
            <a:pPr lvl="1" eaLnBrk="1" hangingPunct="1"/>
            <a:r>
              <a:rPr lang="en-US" sz="3200" smtClean="0"/>
              <a:t>Any non-zero digit is significant</a:t>
            </a:r>
          </a:p>
          <a:p>
            <a:pPr lvl="1" eaLnBrk="1" hangingPunct="1"/>
            <a:r>
              <a:rPr lang="en-US" sz="3200" smtClean="0"/>
              <a:t>Zeros between non-zero digits are significant</a:t>
            </a:r>
          </a:p>
          <a:p>
            <a:pPr lvl="1" eaLnBrk="1" hangingPunct="1"/>
            <a:r>
              <a:rPr lang="en-US" sz="3200" smtClean="0"/>
              <a:t>Zeros to the left of the first non-zero digit are not significant</a:t>
            </a:r>
          </a:p>
          <a:p>
            <a:pPr lvl="1" eaLnBrk="1" hangingPunct="1"/>
            <a:r>
              <a:rPr lang="en-US" sz="3200" smtClean="0"/>
              <a:t>Zeros to the right of the last non-zero digit are significant if decimal is present</a:t>
            </a:r>
          </a:p>
          <a:p>
            <a:pPr lvl="1" eaLnBrk="1" hangingPunct="1"/>
            <a:r>
              <a:rPr lang="en-US" sz="3200" smtClean="0"/>
              <a:t>Zeros to the right of the last non-zero digit are not significant if decimal is not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FC5155-F894-481B-B687-418B46E9AB58}" type="slidenum">
              <a:rPr lang="en-US">
                <a:latin typeface="Arial" pitchFamily="34" charset="0"/>
                <a:ea typeface="MS PGothic" pitchFamily="34" charset="-128"/>
              </a:rPr>
              <a:pPr/>
              <a:t>34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Practice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Determine the number of significant figures 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each of the following.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345.5 cm  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4 significant figures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0.0058 g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		2 significant figures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1205 m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		4 significant figures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250 mL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		2 significant figures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250.00 mL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		5 significant figures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D4895D-C2E5-4247-BD53-BEB3349FBF7A}" type="slidenum">
              <a:rPr lang="en-US">
                <a:latin typeface="Arial" pitchFamily="34" charset="0"/>
                <a:ea typeface="MS PGothic" pitchFamily="34" charset="-128"/>
              </a:rPr>
              <a:pPr/>
              <a:t>35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839200" cy="5943600"/>
          </a:xfrm>
        </p:spPr>
        <p:txBody>
          <a:bodyPr/>
          <a:lstStyle/>
          <a:p>
            <a:pPr eaLnBrk="1" hangingPunct="1"/>
            <a:r>
              <a:rPr lang="en-US" smtClean="0"/>
              <a:t>Calculations with measured numbers</a:t>
            </a:r>
          </a:p>
          <a:p>
            <a:pPr lvl="1" eaLnBrk="1" hangingPunct="1"/>
            <a:r>
              <a:rPr lang="en-US" sz="3200" smtClean="0"/>
              <a:t>Addition and subtraction</a:t>
            </a:r>
          </a:p>
          <a:p>
            <a:pPr lvl="2" eaLnBrk="1" hangingPunct="1"/>
            <a:r>
              <a:rPr lang="en-US" sz="3200" smtClean="0"/>
              <a:t>Answer cannot have more digits to the right of the decimal than any of original numbers</a:t>
            </a:r>
          </a:p>
          <a:p>
            <a:pPr lvl="2" eaLnBrk="1" hangingPunct="1"/>
            <a:r>
              <a:rPr lang="en-US" sz="3200" smtClean="0"/>
              <a:t>Example: </a:t>
            </a:r>
          </a:p>
          <a:p>
            <a:pPr lvl="2" eaLnBrk="1" hangingPunct="1"/>
            <a:endParaRPr lang="en-US" sz="3200" smtClean="0"/>
          </a:p>
          <a:p>
            <a:pPr lvl="2" eaLnBrk="1" hangingPunct="1">
              <a:buFontTx/>
              <a:buNone/>
            </a:pPr>
            <a:r>
              <a:rPr lang="en-US" sz="3200" smtClean="0"/>
              <a:t>   102.50  two digits after decimal point</a:t>
            </a:r>
          </a:p>
          <a:p>
            <a:pPr lvl="2" eaLnBrk="1" hangingPunct="1">
              <a:buFontTx/>
              <a:buNone/>
            </a:pPr>
            <a:r>
              <a:rPr lang="en-US" sz="3200" u="sng" smtClean="0"/>
              <a:t> +   0.231 </a:t>
            </a:r>
            <a:r>
              <a:rPr lang="en-US" sz="3200" smtClean="0"/>
              <a:t>three digits after decimal point</a:t>
            </a:r>
          </a:p>
          <a:p>
            <a:pPr lvl="2" eaLnBrk="1" hangingPunct="1">
              <a:buFontTx/>
              <a:buNone/>
            </a:pPr>
            <a:r>
              <a:rPr lang="en-US" sz="3200" smtClean="0"/>
              <a:t>  102.731 round to 102.73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5C6FC3-9CDC-4492-970E-3035DAF306A0}" type="slidenum">
              <a:rPr lang="en-US">
                <a:latin typeface="Arial" pitchFamily="34" charset="0"/>
                <a:ea typeface="MS PGothic" pitchFamily="34" charset="-128"/>
              </a:rPr>
              <a:pPr/>
              <a:t>36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8458200" cy="5715000"/>
          </a:xfrm>
        </p:spPr>
        <p:txBody>
          <a:bodyPr/>
          <a:lstStyle/>
          <a:p>
            <a:pPr eaLnBrk="1" hangingPunct="1"/>
            <a:r>
              <a:rPr lang="en-US" smtClean="0"/>
              <a:t>Multiplication and division</a:t>
            </a:r>
          </a:p>
          <a:p>
            <a:pPr lvl="1" eaLnBrk="1" hangingPunct="1"/>
            <a:r>
              <a:rPr lang="en-US" sz="3200" smtClean="0"/>
              <a:t>Final answer contains the smallest number of significant figures </a:t>
            </a:r>
          </a:p>
          <a:p>
            <a:pPr lvl="1" eaLnBrk="1" hangingPunct="1"/>
            <a:r>
              <a:rPr lang="en-US" sz="3200" smtClean="0"/>
              <a:t>Example: </a:t>
            </a:r>
          </a:p>
          <a:p>
            <a:pPr lvl="1" eaLnBrk="1" hangingPunct="1">
              <a:buFontTx/>
              <a:buNone/>
            </a:pPr>
            <a:endParaRPr lang="en-US" sz="3200" smtClean="0"/>
          </a:p>
          <a:p>
            <a:pPr lvl="1" eaLnBrk="1" hangingPunct="1">
              <a:buFontTx/>
              <a:buNone/>
            </a:pPr>
            <a:r>
              <a:rPr lang="en-US" sz="3200" smtClean="0"/>
              <a:t>   1.4 x 8.011 = 11.2154     	  round to 11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 			</a:t>
            </a:r>
          </a:p>
          <a:p>
            <a:pPr eaLnBrk="1" hangingPunct="1">
              <a:buFontTx/>
              <a:buNone/>
            </a:pPr>
            <a:r>
              <a:rPr lang="en-US" smtClean="0"/>
              <a:t>      </a:t>
            </a:r>
            <a:r>
              <a:rPr lang="en-US" sz="2400" smtClean="0"/>
              <a:t>(Limited by 1.4 to </a:t>
            </a:r>
            <a:r>
              <a:rPr lang="en-US" sz="2400" u="sng" smtClean="0"/>
              <a:t>two</a:t>
            </a:r>
            <a:r>
              <a:rPr lang="en-US" sz="2400" smtClean="0"/>
              <a:t> significant figures in answer)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H="1">
            <a:off x="5638800" y="3505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 flipV="1">
            <a:off x="2057400" y="3657600"/>
            <a:ext cx="15240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9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AC7F7E-DB04-451E-BA4E-63D6A135F5D4}" type="slidenum">
              <a:rPr lang="en-US">
                <a:latin typeface="Arial" pitchFamily="34" charset="0"/>
                <a:ea typeface="MS PGothic" pitchFamily="34" charset="-128"/>
              </a:rPr>
              <a:pPr/>
              <a:t>37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Exact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Do not limit answer because exact numbers have an infinite number of significant figures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Example: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A penny minted after 1982 has a mass of 2.5 g.  If we have three such pennies, the total mass is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		       3 x 2.5 g = 7.5 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 this case, 3 is an exact number and does not limit the number of significant figures in the result.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1145C0-29D3-4607-BC5B-78F3F3C4143B}" type="slidenum">
              <a:rPr lang="en-US">
                <a:latin typeface="Arial" pitchFamily="34" charset="0"/>
                <a:ea typeface="MS PGothic" pitchFamily="34" charset="-128"/>
              </a:rPr>
              <a:pPr/>
              <a:t>38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/>
            <a:r>
              <a:rPr lang="en-US" smtClean="0"/>
              <a:t>Multiple step calculations</a:t>
            </a:r>
          </a:p>
          <a:p>
            <a:pPr lvl="1" eaLnBrk="1" hangingPunct="1"/>
            <a:r>
              <a:rPr lang="en-US" sz="3200" smtClean="0"/>
              <a:t>It is best to retain at least one extra digit until the end of the calculation to minimize rounding error.</a:t>
            </a:r>
          </a:p>
          <a:p>
            <a:pPr eaLnBrk="1" hangingPunct="1"/>
            <a:r>
              <a:rPr lang="en-US" smtClean="0"/>
              <a:t>Rounding rules</a:t>
            </a:r>
          </a:p>
          <a:p>
            <a:pPr lvl="1" eaLnBrk="1" hangingPunct="1"/>
            <a:r>
              <a:rPr lang="en-US" sz="3200" smtClean="0"/>
              <a:t>If the number is less than 5 round “down”.</a:t>
            </a:r>
          </a:p>
          <a:p>
            <a:pPr lvl="1" eaLnBrk="1" hangingPunct="1"/>
            <a:r>
              <a:rPr lang="en-US" sz="3200" smtClean="0"/>
              <a:t>If the number is 5 or greater round “up”.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774D8A-669A-4205-8D49-6EFB6025D23F}" type="slidenum">
              <a:rPr lang="en-US">
                <a:latin typeface="Arial" pitchFamily="34" charset="0"/>
                <a:ea typeface="MS PGothic" pitchFamily="34" charset="-128"/>
              </a:rPr>
              <a:pPr/>
              <a:t>39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Practice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90678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105.5 L + 10.65 L = </a:t>
            </a:r>
            <a:r>
              <a:rPr lang="en-US" dirty="0" smtClean="0">
                <a:solidFill>
                  <a:srgbClr val="FF0000"/>
                </a:solidFill>
              </a:rPr>
              <a:t>116.2 L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 Calculator answer: 116.15 L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 Round to: 116.2 L          Answer to the tenth position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1.0267 cm x 2.508 cm x 12.599 cm = </a:t>
            </a:r>
            <a:r>
              <a:rPr lang="en-US" dirty="0" smtClean="0">
                <a:solidFill>
                  <a:srgbClr val="FF0000"/>
                </a:solidFill>
              </a:rPr>
              <a:t>32.44 cm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Calculator answer: 32.4419664 cm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Round to: 32.44 cm</a:t>
            </a:r>
            <a:r>
              <a:rPr lang="en-US" baseline="30000" dirty="0" smtClean="0"/>
              <a:t>3          </a:t>
            </a:r>
            <a:r>
              <a:rPr lang="en-US" dirty="0" smtClean="0"/>
              <a:t>     round to the smallest number of significant figures</a:t>
            </a: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 flipH="1">
            <a:off x="3657600" y="2590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 flipH="1">
            <a:off x="4038600" y="4724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3810000" y="12954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Rectangle 7"/>
          <p:cNvSpPr>
            <a:spLocks noChangeArrowheads="1"/>
          </p:cNvSpPr>
          <p:nvPr/>
        </p:nvSpPr>
        <p:spPr bwMode="auto">
          <a:xfrm>
            <a:off x="6934200" y="38862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6934200" y="34290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  <p:bldP spid="88069" grpId="0" animBg="1"/>
      <p:bldP spid="88070" grpId="0" animBg="1"/>
      <p:bldP spid="880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Why “The Central Science”?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Other scientific disciplines require an understanding of how matter behaves. Some examples: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Physics: electronic devices require an understanding of materials called semiconductors</a:t>
            </a:r>
          </a:p>
          <a:p>
            <a:pPr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Biology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BiochemistryOrganic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Chemistry (the study of carbon-containing compounds)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0C13A1-9DF2-4199-9342-5A357DA7465A}" type="slidenum">
              <a:rPr lang="en-US">
                <a:latin typeface="Arial" pitchFamily="34" charset="0"/>
                <a:ea typeface="MS PGothic" pitchFamily="34" charset="-128"/>
              </a:rPr>
              <a:pPr/>
              <a:t>40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eaLnBrk="1" hangingPunct="1"/>
            <a:r>
              <a:rPr lang="en-US" smtClean="0"/>
              <a:t>Accuracy and precision</a:t>
            </a:r>
          </a:p>
          <a:p>
            <a:pPr lvl="1" eaLnBrk="1" hangingPunct="1"/>
            <a:r>
              <a:rPr lang="en-US" sz="3200" smtClean="0"/>
              <a:t>Two ways to gauge the quality of a set of measured numbers </a:t>
            </a:r>
          </a:p>
          <a:p>
            <a:pPr lvl="1" eaLnBrk="1" hangingPunct="1"/>
            <a:r>
              <a:rPr lang="en-US" sz="3200" b="1" i="1" smtClean="0"/>
              <a:t>Accuracy</a:t>
            </a:r>
            <a:r>
              <a:rPr lang="en-US" sz="3200" b="1" smtClean="0"/>
              <a:t>:</a:t>
            </a:r>
            <a:r>
              <a:rPr lang="en-US" sz="3200" smtClean="0"/>
              <a:t> how close a measurement is to the true or accepted value</a:t>
            </a:r>
          </a:p>
          <a:p>
            <a:pPr lvl="1" eaLnBrk="1" hangingPunct="1"/>
            <a:r>
              <a:rPr lang="en-US" sz="3200" b="1" i="1" smtClean="0"/>
              <a:t>Precision</a:t>
            </a:r>
            <a:r>
              <a:rPr lang="en-US" sz="3200" b="1" smtClean="0"/>
              <a:t>:</a:t>
            </a:r>
            <a:r>
              <a:rPr lang="en-US" sz="3200" smtClean="0"/>
              <a:t> how closely measurements of the same thing are to one another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AC6F36-0228-4C8A-8AB0-611D58A639B9}" type="slidenum">
              <a:rPr lang="en-US">
                <a:latin typeface="Arial" pitchFamily="34" charset="0"/>
                <a:ea typeface="MS PGothic" pitchFamily="34" charset="-128"/>
              </a:rPr>
              <a:pPr/>
              <a:t>41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4953000" y="1066800"/>
            <a:ext cx="369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both accurate and precise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5019675" y="2895600"/>
            <a:ext cx="343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not accurate but precise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4953000" y="4876800"/>
            <a:ext cx="396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neither accurate nor precise</a:t>
            </a:r>
          </a:p>
        </p:txBody>
      </p:sp>
      <p:pic>
        <p:nvPicPr>
          <p:cNvPr id="4506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8788"/>
            <a:ext cx="25146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138" y="2386013"/>
            <a:ext cx="25574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9338" y="4419600"/>
            <a:ext cx="24812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2" grpId="0"/>
      <p:bldP spid="90123" grpId="0"/>
      <p:bldP spid="901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D4ADE5-E03A-4338-86DD-090F81A8B763}" type="slidenum">
              <a:rPr lang="en-US">
                <a:latin typeface="Arial" pitchFamily="34" charset="0"/>
                <a:ea typeface="MS PGothic" pitchFamily="34" charset="-128"/>
              </a:rPr>
              <a:pPr/>
              <a:t>42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Describe accuracy and precision for each set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458200" cy="4114800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  Student A        Student B             Student 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   0.335 g		0.357 g		0.369 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0.331 g		0.375 g		0.373 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0.333 g		0.338 g		0.371 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Average: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0.333 g		0.357 g		0.371 g</a:t>
            </a:r>
            <a:endParaRPr lang="en-US" sz="2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True mass is 0.370 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2963E1-79A6-4CE8-88B5-9057B7602DDD}" type="slidenum">
              <a:rPr lang="en-US">
                <a:latin typeface="Arial" pitchFamily="34" charset="0"/>
                <a:ea typeface="MS PGothic" pitchFamily="34" charset="-128"/>
              </a:rPr>
              <a:pPr/>
              <a:t>43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688" y="381000"/>
            <a:ext cx="9104312" cy="3354388"/>
            <a:chOff x="25" y="912"/>
            <a:chExt cx="5735" cy="2113"/>
          </a:xfrm>
        </p:grpSpPr>
        <p:pic>
          <p:nvPicPr>
            <p:cNvPr id="47112" name="Picture 4" descr="bur25542_01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" y="1008"/>
              <a:ext cx="5735" cy="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3" name="Rectangle 5"/>
            <p:cNvSpPr>
              <a:spLocks noChangeArrowheads="1"/>
            </p:cNvSpPr>
            <p:nvPr/>
          </p:nvSpPr>
          <p:spPr bwMode="auto">
            <a:xfrm>
              <a:off x="1200" y="912"/>
              <a:ext cx="350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746125" y="4267200"/>
            <a:ext cx="667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Student A’s results are precise but not accurate.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762000" y="495300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Student B’s results are neither precise nor accurate.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762000" y="5638800"/>
            <a:ext cx="694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Student C’s results are both precise and accurate.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654D30-0C68-4E70-968B-1F8F4C4F0E80}" type="slidenum">
              <a:rPr lang="en-US">
                <a:latin typeface="Arial" pitchFamily="34" charset="0"/>
                <a:ea typeface="MS PGothic" pitchFamily="34" charset="-128"/>
              </a:rPr>
              <a:pPr/>
              <a:t>44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1.6 Using Units and Solving Problems</a:t>
            </a:r>
          </a:p>
        </p:txBody>
      </p:sp>
      <p:sp>
        <p:nvSpPr>
          <p:cNvPr id="48131" name="Rectangle 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Conversion factor</a:t>
            </a:r>
            <a:r>
              <a:rPr lang="en-US" b="1" smtClean="0"/>
              <a:t>:</a:t>
            </a:r>
            <a:r>
              <a:rPr lang="en-US" smtClean="0"/>
              <a:t> a fraction in which the same quantity is expressed one way in the numerator and another way in the denominator</a:t>
            </a:r>
          </a:p>
          <a:p>
            <a:pPr lvl="1" eaLnBrk="1" hangingPunct="1"/>
            <a:r>
              <a:rPr lang="en-US" smtClean="0"/>
              <a:t>Example: by definition, 1 inch = 2.54 cm 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3990975" y="50323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2133600" y="4962525"/>
          <a:ext cx="1371600" cy="904875"/>
        </p:xfrm>
        <a:graphic>
          <a:graphicData uri="http://schemas.openxmlformats.org/presentationml/2006/ole">
            <p:oleObj spid="_x0000_s259074" name="Equation" r:id="rId3" imgW="596880" imgH="393480" progId="Equation.3">
              <p:embed/>
            </p:oleObj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4953000" y="4962525"/>
          <a:ext cx="1371600" cy="904875"/>
        </p:xfrm>
        <a:graphic>
          <a:graphicData uri="http://schemas.openxmlformats.org/presentationml/2006/ole">
            <p:oleObj spid="_x0000_s259075" name="Equation" r:id="rId4" imgW="5968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3E3E05-CC69-488D-A6F2-FD7A9FE076EA}" type="slidenum">
              <a:rPr lang="en-US">
                <a:latin typeface="Arial" pitchFamily="34" charset="0"/>
                <a:ea typeface="MS PGothic" pitchFamily="34" charset="-128"/>
              </a:rPr>
              <a:pPr/>
              <a:t>45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smtClean="0"/>
              <a:t>Dimensional analysis</a:t>
            </a:r>
            <a:r>
              <a:rPr lang="en-US" b="1" smtClean="0"/>
              <a:t>:</a:t>
            </a:r>
            <a:r>
              <a:rPr lang="en-US" smtClean="0"/>
              <a:t> a problem solving method employing conversion factors to change one measure to another often called the “factor-label method”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Example: Convert 12.00 inches to meters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Conversion factors needed: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	</a:t>
            </a:r>
            <a:r>
              <a:rPr lang="en-US" sz="2400" smtClean="0"/>
              <a:t>2.54 cm = 1 in and 100 cm = 1 meter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</a:t>
            </a: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1628775" y="4429125"/>
          <a:ext cx="5603875" cy="904875"/>
        </p:xfrm>
        <a:graphic>
          <a:graphicData uri="http://schemas.openxmlformats.org/presentationml/2006/ole">
            <p:oleObj spid="_x0000_s260098" name="Equation" r:id="rId3" imgW="2438280" imgH="393480" progId="Equation.3">
              <p:embed/>
            </p:oleObj>
          </a:graphicData>
        </a:graphic>
      </p:graphicFrame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2286000" y="4724400"/>
            <a:ext cx="457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3429000" y="4953000"/>
            <a:ext cx="457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3657600" y="4419600"/>
            <a:ext cx="457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5181600" y="4953000"/>
            <a:ext cx="457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457200" y="55626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*Note that neither conversion factor limited the number of significant figures in the result because they both consist of exact numbers.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/>
      <p:bldP spid="50184" grpId="0" animBg="1"/>
      <p:bldP spid="5018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72F248-6286-4545-AD86-2C6EEAE9DF9A}" type="slidenum">
              <a:rPr lang="en-US">
                <a:latin typeface="Arial" pitchFamily="34" charset="0"/>
                <a:ea typeface="MS PGothic" pitchFamily="34" charset="-128"/>
              </a:rPr>
              <a:pPr/>
              <a:t>46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Notes on Problem Solving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Read carefully; find information given and what is asked for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Find appropriate equations, constants, conversion factors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Check for sign, units and significant figures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Check for reasonable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8F5C7E-6551-4BD8-9965-5DE2823E830A}" type="slidenum">
              <a:rPr lang="en-US">
                <a:latin typeface="Arial" pitchFamily="34" charset="0"/>
                <a:ea typeface="MS PGothic" pitchFamily="34" charset="-128"/>
              </a:rPr>
              <a:pPr/>
              <a:t>47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Practice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The Food and Drug Administration (FDA)</a:t>
            </a:r>
          </a:p>
          <a:p>
            <a:pPr eaLnBrk="1" hangingPunct="1">
              <a:buFontTx/>
              <a:buNone/>
            </a:pPr>
            <a:r>
              <a:rPr lang="en-US" smtClean="0"/>
              <a:t>recommends that dietary sodium intake</a:t>
            </a:r>
          </a:p>
          <a:p>
            <a:pPr eaLnBrk="1" hangingPunct="1">
              <a:buFontTx/>
              <a:buNone/>
            </a:pPr>
            <a:r>
              <a:rPr lang="en-US" smtClean="0"/>
              <a:t>be no more than 2400 mg per day. What</a:t>
            </a:r>
          </a:p>
          <a:p>
            <a:pPr eaLnBrk="1" hangingPunct="1">
              <a:buFontTx/>
              <a:buNone/>
            </a:pPr>
            <a:r>
              <a:rPr lang="en-US" smtClean="0"/>
              <a:t>is this mass in pounds (lb), if 1 lb = 453.6 g?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933450" y="4038600"/>
          <a:ext cx="7339013" cy="1154113"/>
        </p:xfrm>
        <a:graphic>
          <a:graphicData uri="http://schemas.openxmlformats.org/presentationml/2006/ole">
            <p:oleObj spid="_x0000_s261122" name="Equation" r:id="rId3" imgW="2666880" imgH="419040" progId="Equation.3">
              <p:embed/>
            </p:oleObj>
          </a:graphicData>
        </a:graphic>
      </p:graphicFrame>
      <p:sp>
        <p:nvSpPr>
          <p:cNvPr id="54277" name="Line 5"/>
          <p:cNvSpPr>
            <a:spLocks noChangeShapeType="1"/>
          </p:cNvSpPr>
          <p:nvPr/>
        </p:nvSpPr>
        <p:spPr bwMode="auto">
          <a:xfrm flipH="1">
            <a:off x="1752600" y="4343400"/>
            <a:ext cx="609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>
            <a:off x="3657600" y="4648200"/>
            <a:ext cx="609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H="1">
            <a:off x="3352800" y="4114800"/>
            <a:ext cx="609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H="1">
            <a:off x="5638800" y="4724400"/>
            <a:ext cx="609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  <p:bldP spid="54279" grpId="0" animBg="1"/>
      <p:bldP spid="5428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5F480D-CEA1-4BC5-8965-6B1143767B21}" type="slidenum">
              <a:rPr lang="en-US">
                <a:latin typeface="Arial" pitchFamily="34" charset="0"/>
                <a:ea typeface="MS PGothic" pitchFamily="34" charset="-128"/>
              </a:rPr>
              <a:pPr/>
              <a:t>48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Key Points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486400"/>
          </a:xfrm>
        </p:spPr>
        <p:txBody>
          <a:bodyPr/>
          <a:lstStyle/>
          <a:p>
            <a:pPr eaLnBrk="1" hangingPunct="1"/>
            <a:r>
              <a:rPr lang="en-US" smtClean="0"/>
              <a:t>Scientific method</a:t>
            </a:r>
          </a:p>
          <a:p>
            <a:pPr eaLnBrk="1" hangingPunct="1"/>
            <a:r>
              <a:rPr lang="en-US" smtClean="0"/>
              <a:t>Classifying matter</a:t>
            </a:r>
          </a:p>
          <a:p>
            <a:pPr eaLnBrk="1" hangingPunct="1"/>
            <a:r>
              <a:rPr lang="en-US" smtClean="0"/>
              <a:t>SI conversions</a:t>
            </a:r>
          </a:p>
          <a:p>
            <a:pPr eaLnBrk="1" hangingPunct="1"/>
            <a:r>
              <a:rPr lang="en-US" smtClean="0"/>
              <a:t>Density</a:t>
            </a:r>
          </a:p>
          <a:p>
            <a:pPr eaLnBrk="1" hangingPunct="1"/>
            <a:r>
              <a:rPr lang="en-US" smtClean="0"/>
              <a:t>Temperature conversions</a:t>
            </a:r>
          </a:p>
          <a:p>
            <a:pPr eaLnBrk="1" hangingPunct="1"/>
            <a:r>
              <a:rPr lang="en-US" smtClean="0"/>
              <a:t>Physical vs chemical properties and changes </a:t>
            </a:r>
          </a:p>
          <a:p>
            <a:pPr eaLnBrk="1" hangingPunct="1"/>
            <a:r>
              <a:rPr lang="en-US" smtClean="0"/>
              <a:t>Precision vs accuracy </a:t>
            </a:r>
          </a:p>
          <a:p>
            <a:pPr eaLnBrk="1" hangingPunct="1"/>
            <a:r>
              <a:rPr lang="en-US" smtClean="0"/>
              <a:t>Dimensional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4215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56042B-40AB-4BE7-887D-19DCBFBFA7DB}" type="slidenum">
              <a:rPr lang="en-US">
                <a:latin typeface="Arial" pitchFamily="34" charset="0"/>
                <a:ea typeface="MS PGothic" pitchFamily="34" charset="-128"/>
              </a:rPr>
              <a:pPr/>
              <a:t>6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1.2 The Scientific Method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981200"/>
            <a:ext cx="84582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2BC5D8-FB71-44BF-948A-ADD9ACFF350A}" type="slidenum">
              <a:rPr lang="en-US">
                <a:latin typeface="Arial" pitchFamily="34" charset="0"/>
                <a:ea typeface="MS PGothic" pitchFamily="34" charset="-128"/>
              </a:rPr>
              <a:pPr/>
              <a:t>7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1.3 Classification of Matter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Matter is either classified as a </a:t>
            </a:r>
            <a:r>
              <a:rPr lang="en-US" i="1" smtClean="0"/>
              <a:t>substance</a:t>
            </a:r>
            <a:r>
              <a:rPr lang="en-US" smtClean="0"/>
              <a:t> or a </a:t>
            </a:r>
            <a:r>
              <a:rPr lang="en-US" i="1" smtClean="0"/>
              <a:t>mixture</a:t>
            </a:r>
            <a:r>
              <a:rPr lang="en-US" smtClean="0"/>
              <a:t> of substances.</a:t>
            </a:r>
          </a:p>
          <a:p>
            <a:pPr eaLnBrk="1" hangingPunct="1"/>
            <a:r>
              <a:rPr lang="en-US" b="1" i="1" smtClean="0"/>
              <a:t>Substance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Can be either an</a:t>
            </a:r>
            <a:r>
              <a:rPr lang="en-US" i="1" smtClean="0"/>
              <a:t> </a:t>
            </a:r>
            <a:r>
              <a:rPr lang="en-US" b="1" i="1" smtClean="0"/>
              <a:t>element </a:t>
            </a:r>
            <a:r>
              <a:rPr lang="en-US" smtClean="0"/>
              <a:t>or a </a:t>
            </a:r>
            <a:r>
              <a:rPr lang="en-US" b="1" i="1" smtClean="0"/>
              <a:t>compound</a:t>
            </a:r>
          </a:p>
          <a:p>
            <a:pPr lvl="1" eaLnBrk="1" hangingPunct="1"/>
            <a:r>
              <a:rPr lang="en-US" smtClean="0"/>
              <a:t>Has a definite (constant) composition and distinct properties</a:t>
            </a:r>
          </a:p>
          <a:p>
            <a:pPr lvl="1" eaLnBrk="1" hangingPunct="1"/>
            <a:r>
              <a:rPr lang="en-US" smtClean="0"/>
              <a:t>Examples: sodium chloride, water, 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68B740-0491-4D44-85EB-2C0142F13E85}" type="slidenum">
              <a:rPr lang="en-US">
                <a:latin typeface="Arial" pitchFamily="34" charset="0"/>
                <a:ea typeface="MS PGothic" pitchFamily="34" charset="-128"/>
              </a:rPr>
              <a:pPr/>
              <a:t>8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States of Matter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Solid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/>
              <a:t>particles close together in orderly fashion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/>
              <a:t>little freedom of motion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/>
              <a:t>a solid sample does not conform to the shape of its container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Liquid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/>
              <a:t>particles close together but not held rigidly in position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/>
              <a:t>particles are free to move past one another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/>
              <a:t>a liquid sample conforms to the shape of the part of the container it fills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MS PGothic" pitchFamily="34" charset="-128"/>
              </a:rPr>
              <a:t>Copyright McGraw-Hill 2009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E244D3-161D-446A-B2DA-9E7E57E8EEC9}" type="slidenum">
              <a:rPr lang="en-US">
                <a:latin typeface="Arial" pitchFamily="34" charset="0"/>
                <a:ea typeface="MS PGothic" pitchFamily="34" charset="-128"/>
              </a:rPr>
              <a:pPr/>
              <a:t>9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lvl="1" eaLnBrk="1" hangingPunct="1"/>
            <a:r>
              <a:rPr lang="en-US" smtClean="0"/>
              <a:t>Gas</a:t>
            </a:r>
            <a:r>
              <a:rPr lang="en-US" b="1" smtClean="0"/>
              <a:t> </a:t>
            </a:r>
          </a:p>
          <a:p>
            <a:pPr lvl="2" eaLnBrk="1" hangingPunct="1"/>
            <a:r>
              <a:rPr lang="en-US" sz="2800" smtClean="0"/>
              <a:t>particles randomly spread apart</a:t>
            </a:r>
          </a:p>
          <a:p>
            <a:pPr lvl="2" eaLnBrk="1" hangingPunct="1"/>
            <a:r>
              <a:rPr lang="en-US" sz="2800" smtClean="0"/>
              <a:t>particles have complete freedom of movement</a:t>
            </a:r>
          </a:p>
          <a:p>
            <a:pPr lvl="2" eaLnBrk="1" hangingPunct="1"/>
            <a:r>
              <a:rPr lang="en-US" sz="2800" smtClean="0"/>
              <a:t>a gas sample assumes both shape and </a:t>
            </a:r>
            <a:r>
              <a:rPr lang="en-US" sz="2800" i="1" smtClean="0"/>
              <a:t>volume</a:t>
            </a:r>
            <a:r>
              <a:rPr lang="en-US" sz="2800" smtClean="0"/>
              <a:t> of container. </a:t>
            </a:r>
          </a:p>
          <a:p>
            <a:pPr lvl="1" eaLnBrk="1" hangingPunct="1"/>
            <a:r>
              <a:rPr lang="en-US" smtClean="0"/>
              <a:t>States of matter can be inter-converted without changing chemical composition</a:t>
            </a:r>
          </a:p>
          <a:p>
            <a:pPr lvl="2" eaLnBrk="1" hangingPunct="1"/>
            <a:r>
              <a:rPr lang="en-US" sz="2800" smtClean="0"/>
              <a:t>solid </a:t>
            </a:r>
            <a:r>
              <a:rPr lang="en-US" sz="2800" smtClean="0">
                <a:sym typeface="Symbol" pitchFamily="18" charset="2"/>
              </a:rPr>
              <a:t></a:t>
            </a:r>
            <a:r>
              <a:rPr lang="en-US" sz="2800" smtClean="0"/>
              <a:t> liquid </a:t>
            </a:r>
            <a:r>
              <a:rPr lang="en-US" sz="2800" smtClean="0">
                <a:sym typeface="Symbol" pitchFamily="18" charset="2"/>
              </a:rPr>
              <a:t></a:t>
            </a:r>
            <a:r>
              <a:rPr lang="en-US" sz="2800" smtClean="0"/>
              <a:t> gas (add heat) </a:t>
            </a:r>
          </a:p>
          <a:p>
            <a:pPr lvl="2" eaLnBrk="1" hangingPunct="1"/>
            <a:r>
              <a:rPr lang="en-US" sz="2800" smtClean="0"/>
              <a:t>gas </a:t>
            </a:r>
            <a:r>
              <a:rPr lang="en-US" sz="2800" smtClean="0">
                <a:sym typeface="Symbol" pitchFamily="18" charset="2"/>
              </a:rPr>
              <a:t> liquid  solid (remove heat)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MSNMR31909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1626</Words>
  <Application>Microsoft Office PowerPoint</Application>
  <PresentationFormat>On-screen Show (4:3)</PresentationFormat>
  <Paragraphs>333</Paragraphs>
  <Slides>48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GMSNMR31909</vt:lpstr>
      <vt:lpstr>Microsoft Equation 3.0</vt:lpstr>
      <vt:lpstr>Slide 1</vt:lpstr>
      <vt:lpstr>Chapter 1 Chemistry: The Central Science</vt:lpstr>
      <vt:lpstr>What IS Chemistry?</vt:lpstr>
      <vt:lpstr>Why “The Central Science”?</vt:lpstr>
      <vt:lpstr>Slide 5</vt:lpstr>
      <vt:lpstr>1.2 The Scientific Method</vt:lpstr>
      <vt:lpstr>1.3 Classification of Matter </vt:lpstr>
      <vt:lpstr>Slide 8</vt:lpstr>
      <vt:lpstr>Slide 9</vt:lpstr>
      <vt:lpstr>States of Matter </vt:lpstr>
      <vt:lpstr>Physical vs. Chemical Change</vt:lpstr>
      <vt:lpstr>Substances</vt:lpstr>
      <vt:lpstr>Mixtures </vt:lpstr>
      <vt:lpstr>Slide 14</vt:lpstr>
      <vt:lpstr>Slide 15</vt:lpstr>
      <vt:lpstr>Classification of Matter </vt:lpstr>
      <vt:lpstr>Classify the following</vt:lpstr>
      <vt:lpstr>Slide 18</vt:lpstr>
      <vt:lpstr>1.3 Scientific Measurement</vt:lpstr>
      <vt:lpstr>SI Prefixes  </vt:lpstr>
      <vt:lpstr>Slide 21</vt:lpstr>
      <vt:lpstr>Equations for Temperature Conversions</vt:lpstr>
      <vt:lpstr>Temperature Conversions</vt:lpstr>
      <vt:lpstr>Practice</vt:lpstr>
      <vt:lpstr>Slide 25</vt:lpstr>
      <vt:lpstr> Density:  Ratio of mass to volume</vt:lpstr>
      <vt:lpstr>Practice</vt:lpstr>
      <vt:lpstr>1.4 Properties of Matter</vt:lpstr>
      <vt:lpstr>Slide 29</vt:lpstr>
      <vt:lpstr>Slide 30</vt:lpstr>
      <vt:lpstr>1.5 Uncertainty in Measurement</vt:lpstr>
      <vt:lpstr>Slide 32</vt:lpstr>
      <vt:lpstr>Slide 33</vt:lpstr>
      <vt:lpstr>Practice</vt:lpstr>
      <vt:lpstr>Slide 35</vt:lpstr>
      <vt:lpstr>Slide 36</vt:lpstr>
      <vt:lpstr>Slide 37</vt:lpstr>
      <vt:lpstr>Slide 38</vt:lpstr>
      <vt:lpstr>Practice</vt:lpstr>
      <vt:lpstr>Slide 40</vt:lpstr>
      <vt:lpstr>Slide 41</vt:lpstr>
      <vt:lpstr>Describe accuracy and precision for each set</vt:lpstr>
      <vt:lpstr>Slide 43</vt:lpstr>
      <vt:lpstr>1.6 Using Units and Solving Problems</vt:lpstr>
      <vt:lpstr>Slide 45</vt:lpstr>
      <vt:lpstr>Notes on Problem Solving</vt:lpstr>
      <vt:lpstr>Practice</vt:lpstr>
      <vt:lpstr>Key Points</vt:lpstr>
    </vt:vector>
  </TitlesOfParts>
  <Company>WW Norton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Sametz</dc:creator>
  <cp:lastModifiedBy>Geoffrey Sametz</cp:lastModifiedBy>
  <cp:revision>7</cp:revision>
  <dcterms:created xsi:type="dcterms:W3CDTF">2009-08-31T17:44:51Z</dcterms:created>
  <dcterms:modified xsi:type="dcterms:W3CDTF">2009-08-31T23:26:20Z</dcterms:modified>
</cp:coreProperties>
</file>