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889" autoAdjust="0"/>
    <p:restoredTop sz="94660"/>
  </p:normalViewPr>
  <p:slideViewPr>
    <p:cSldViewPr>
      <p:cViewPr varScale="1">
        <p:scale>
          <a:sx n="112" d="100"/>
          <a:sy n="112" d="100"/>
        </p:scale>
        <p:origin x="201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F94C-B87D-4E15-9F6C-8A0A286FCFC3}" type="datetimeFigureOut">
              <a:rPr lang="en-US" smtClean="0"/>
              <a:t>8/22/2016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CE797-D415-4C49-8B60-0BA88FB72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784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F94C-B87D-4E15-9F6C-8A0A286FCFC3}" type="datetimeFigureOut">
              <a:rPr lang="en-US" smtClean="0"/>
              <a:t>8/22/2016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CE797-D415-4C49-8B60-0BA88FB72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279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F94C-B87D-4E15-9F6C-8A0A286FCFC3}" type="datetimeFigureOut">
              <a:rPr lang="en-US" smtClean="0"/>
              <a:t>8/22/2016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CE797-D415-4C49-8B60-0BA88FB72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777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F94C-B87D-4E15-9F6C-8A0A286FCFC3}" type="datetimeFigureOut">
              <a:rPr lang="en-US" smtClean="0"/>
              <a:t>8/22/2016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CE797-D415-4C49-8B60-0BA88FB72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58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F94C-B87D-4E15-9F6C-8A0A286FCFC3}" type="datetimeFigureOut">
              <a:rPr lang="en-US" smtClean="0"/>
              <a:t>8/22/2016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CE797-D415-4C49-8B60-0BA88FB72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256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F94C-B87D-4E15-9F6C-8A0A286FCFC3}" type="datetimeFigureOut">
              <a:rPr lang="en-US" smtClean="0"/>
              <a:t>8/22/2016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CE797-D415-4C49-8B60-0BA88FB72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454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F94C-B87D-4E15-9F6C-8A0A286FCFC3}" type="datetimeFigureOut">
              <a:rPr lang="en-US" smtClean="0"/>
              <a:t>8/22/2016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CE797-D415-4C49-8B60-0BA88FB72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233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F94C-B87D-4E15-9F6C-8A0A286FCFC3}" type="datetimeFigureOut">
              <a:rPr lang="en-US" smtClean="0"/>
              <a:t>8/22/2016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CE797-D415-4C49-8B60-0BA88FB72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676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F94C-B87D-4E15-9F6C-8A0A286FCFC3}" type="datetimeFigureOut">
              <a:rPr lang="en-US" smtClean="0"/>
              <a:t>8/22/2016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CE797-D415-4C49-8B60-0BA88FB72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238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F94C-B87D-4E15-9F6C-8A0A286FCFC3}" type="datetimeFigureOut">
              <a:rPr lang="en-US" smtClean="0"/>
              <a:t>8/22/2016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CE797-D415-4C49-8B60-0BA88FB72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441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F94C-B87D-4E15-9F6C-8A0A286FCFC3}" type="datetimeFigureOut">
              <a:rPr lang="en-US" smtClean="0"/>
              <a:t>8/22/2016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CE797-D415-4C49-8B60-0BA88FB72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525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1F94C-B87D-4E15-9F6C-8A0A286FCFC3}" type="datetimeFigureOut">
              <a:rPr lang="en-US" smtClean="0"/>
              <a:t>8/22/2016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DCE797-D415-4C49-8B60-0BA88FB72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528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44775"/>
            <a:ext cx="7772400" cy="1470025"/>
          </a:xfrm>
        </p:spPr>
        <p:txBody>
          <a:bodyPr>
            <a:normAutofit/>
          </a:bodyPr>
          <a:lstStyle/>
          <a:p>
            <a:r>
              <a:rPr lang="en-US" sz="3600" dirty="0" smtClean="0"/>
              <a:t>A Practical Workshop </a:t>
            </a:r>
            <a:r>
              <a:rPr lang="en-US" sz="3600" dirty="0"/>
              <a:t>on EXAFS </a:t>
            </a:r>
            <a:r>
              <a:rPr lang="en-US" sz="3600" dirty="0" smtClean="0"/>
              <a:t>Shell Fitting for Environmental Samples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800600"/>
            <a:ext cx="6400800" cy="17526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Matt Siebecker, PhD</a:t>
            </a:r>
          </a:p>
          <a:p>
            <a:r>
              <a:rPr lang="en-US" sz="2400" dirty="0" smtClean="0"/>
              <a:t>Delaware Environmental Institute</a:t>
            </a:r>
          </a:p>
          <a:p>
            <a:r>
              <a:rPr lang="en-US" sz="2400" dirty="0" smtClean="0"/>
              <a:t>August 19, 2016</a:t>
            </a:r>
          </a:p>
        </p:txBody>
      </p:sp>
      <p:pic>
        <p:nvPicPr>
          <p:cNvPr id="1026" name="Picture 2" descr="D:\Usuarios\Mateo\Presentations\logos\DENINLogo.t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684101"/>
            <a:ext cx="2743200" cy="1220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Usuarios\Mateo\Presentations\logos\ESCU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785369"/>
            <a:ext cx="2743200" cy="1018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62400" y="3855145"/>
            <a:ext cx="11865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Part 2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836549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162"/>
            <a:ext cx="8229600" cy="808038"/>
          </a:xfrm>
        </p:spPr>
        <p:txBody>
          <a:bodyPr/>
          <a:lstStyle/>
          <a:p>
            <a:r>
              <a:rPr lang="en-US" dirty="0" smtClean="0"/>
              <a:t>EXAFS Fitting “Protocol”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5715000"/>
          </a:xfrm>
        </p:spPr>
        <p:txBody>
          <a:bodyPr lIns="0" tIns="0" rIns="0" bIns="0">
            <a:normAutofit fontScale="47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Load data into Athena and do background subtraction, save file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Open Artemis and load data (either from Athena or as k-weighted EXAFS data)</a:t>
            </a:r>
          </a:p>
          <a:p>
            <a:pPr marL="1147763" lvl="2" indent="-233363">
              <a:buFont typeface="+mj-lt"/>
              <a:buAutoNum type="alphaLcPeriod"/>
            </a:pPr>
            <a:r>
              <a:rPr lang="en-US" sz="2300" dirty="0"/>
              <a:t>Set k-weighting</a:t>
            </a:r>
            <a:r>
              <a:rPr lang="en-US" dirty="0" smtClean="0"/>
              <a:t>, R-range, and k-range (changing these values also changes # of </a:t>
            </a:r>
            <a:r>
              <a:rPr lang="en-US" dirty="0" err="1" smtClean="0"/>
              <a:t>N</a:t>
            </a:r>
            <a:r>
              <a:rPr lang="en-US" baseline="-25000" dirty="0" err="1" smtClean="0"/>
              <a:t>idp</a:t>
            </a:r>
            <a:r>
              <a:rPr lang="en-US" dirty="0" smtClean="0"/>
              <a:t>)</a:t>
            </a:r>
          </a:p>
          <a:p>
            <a:pPr marL="1147763" lvl="2" indent="-233363">
              <a:buFont typeface="+mj-lt"/>
              <a:buAutoNum type="alphaLcPeriod"/>
            </a:pPr>
            <a:r>
              <a:rPr lang="en-US" dirty="0" smtClean="0"/>
              <a:t>Ensure sill are set to 1 for </a:t>
            </a:r>
            <a:r>
              <a:rPr lang="en-US" dirty="0" err="1" smtClean="0"/>
              <a:t>dk</a:t>
            </a:r>
            <a:r>
              <a:rPr lang="en-US" dirty="0" smtClean="0"/>
              <a:t> and  0.5 for </a:t>
            </a:r>
            <a:r>
              <a:rPr lang="en-US" dirty="0" err="1" smtClean="0"/>
              <a:t>dR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Load CIF into Artemis</a:t>
            </a:r>
          </a:p>
          <a:p>
            <a:pPr marL="1147763" lvl="2" indent="-233363">
              <a:buFont typeface="+mj-lt"/>
              <a:buAutoNum type="alphaLcPeriod"/>
            </a:pPr>
            <a:r>
              <a:rPr lang="en-US" dirty="0" smtClean="0"/>
              <a:t>Choose appropriate “structural model” for your data from a database (pick a CIF file from which ATOMS will make a cluster)</a:t>
            </a:r>
          </a:p>
          <a:p>
            <a:pPr marL="1147763" lvl="2" indent="-233363">
              <a:buFont typeface="+mj-lt"/>
              <a:buAutoNum type="alphaLcPeriod"/>
            </a:pPr>
            <a:r>
              <a:rPr lang="en-US" dirty="0" smtClean="0"/>
              <a:t>Check for partial occupancy and modify text CIF file if necessary (simple error will pop up on screen if partial occupancy is present)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Run ATOMS</a:t>
            </a:r>
          </a:p>
          <a:p>
            <a:pPr marL="1147763" lvl="2" indent="-233363">
              <a:buFont typeface="+mj-lt"/>
              <a:buAutoNum type="alphaLcPeriod"/>
            </a:pPr>
            <a:r>
              <a:rPr lang="en-US" dirty="0" smtClean="0"/>
              <a:t>Set cluster size to 9 Å and longest path length to 6 Å</a:t>
            </a:r>
          </a:p>
          <a:p>
            <a:pPr marL="1147763" lvl="2" indent="-233363">
              <a:buFont typeface="+mj-lt"/>
              <a:buAutoNum type="alphaLcPeriod"/>
            </a:pPr>
            <a:r>
              <a:rPr lang="en-US" dirty="0" smtClean="0"/>
              <a:t>Check if the correct absorbing atom is checked (selected) and has correct label, then run ATOMS to make </a:t>
            </a:r>
            <a:r>
              <a:rPr lang="en-US" dirty="0"/>
              <a:t>9 Å </a:t>
            </a:r>
            <a:r>
              <a:rPr lang="en-US" dirty="0" smtClean="0"/>
              <a:t>cluster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Run </a:t>
            </a:r>
            <a:r>
              <a:rPr lang="en-US" dirty="0" smtClean="0"/>
              <a:t>FEFF</a:t>
            </a:r>
          </a:p>
          <a:p>
            <a:pPr marL="1147763" lvl="2" indent="-233363">
              <a:buFont typeface="+mj-lt"/>
              <a:buAutoNum type="alphaLcPeriod"/>
            </a:pPr>
            <a:r>
              <a:rPr lang="en-US" dirty="0" smtClean="0"/>
              <a:t>This will take a moment.  All you scattering paths will be created from the cluster you set </a:t>
            </a:r>
            <a:r>
              <a:rPr lang="en-US" dirty="0" smtClean="0"/>
              <a:t>up</a:t>
            </a:r>
          </a:p>
          <a:p>
            <a:pPr marL="1147763" lvl="2" indent="-233363">
              <a:buFont typeface="+mj-lt"/>
              <a:buAutoNum type="alphaLcPeriod"/>
            </a:pPr>
            <a:r>
              <a:rPr lang="en-US" dirty="0"/>
              <a:t>Add/swap/delete atoms if necessary in “</a:t>
            </a:r>
            <a:r>
              <a:rPr lang="en-US" dirty="0" err="1"/>
              <a:t>ipot</a:t>
            </a:r>
            <a:r>
              <a:rPr lang="en-US" dirty="0"/>
              <a:t>” list and in the atoms list itself (double check all your modifications</a:t>
            </a:r>
            <a:r>
              <a:rPr lang="en-US" dirty="0" smtClean="0"/>
              <a:t>)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Select R-range</a:t>
            </a:r>
          </a:p>
          <a:p>
            <a:pPr marL="1147763" lvl="2" indent="-233363">
              <a:buFont typeface="+mj-lt"/>
              <a:buAutoNum type="alphaLcPeriod"/>
            </a:pPr>
            <a:r>
              <a:rPr lang="en-US" dirty="0" smtClean="0"/>
              <a:t>Start </a:t>
            </a:r>
            <a:r>
              <a:rPr lang="en-US" dirty="0" smtClean="0"/>
              <a:t>with the first shell (fit the first shell) and work your way out to higher shells (higher in R-space) repeating steps </a:t>
            </a:r>
            <a:r>
              <a:rPr lang="en-US" dirty="0" smtClean="0"/>
              <a:t>6-10 </a:t>
            </a:r>
            <a:r>
              <a:rPr lang="en-US" dirty="0" smtClean="0"/>
              <a:t>as necessary</a:t>
            </a:r>
          </a:p>
          <a:p>
            <a:pPr marL="1147763" lvl="2" indent="-233363">
              <a:buFont typeface="+mj-lt"/>
              <a:buAutoNum type="alphaLcPeriod"/>
            </a:pPr>
            <a:r>
              <a:rPr lang="en-US" dirty="0" smtClean="0"/>
              <a:t>Select range to just encompass the first shell, round up to nearest 0.1 Å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Select paths from FEFF calculation dialogue box (drag and drop)</a:t>
            </a:r>
          </a:p>
          <a:p>
            <a:pPr marL="1147763" lvl="2" indent="-233363">
              <a:buFont typeface="+mj-lt"/>
              <a:buAutoNum type="alphaLcPeriod"/>
            </a:pPr>
            <a:r>
              <a:rPr lang="en-US" dirty="0" smtClean="0"/>
              <a:t>Select paths that have significant contribution (high ranking) and are located at appropriate distances to center of </a:t>
            </a:r>
            <a:r>
              <a:rPr lang="en-US" dirty="0"/>
              <a:t>shell peak </a:t>
            </a:r>
            <a:r>
              <a:rPr lang="en-US" dirty="0" smtClean="0"/>
              <a:t>(remember to account for phase shift of -0.2 to -0.5 Å)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Label variables for the selected </a:t>
            </a:r>
            <a:r>
              <a:rPr lang="en-US" dirty="0"/>
              <a:t>paths and </a:t>
            </a:r>
            <a:r>
              <a:rPr lang="en-US" dirty="0" smtClean="0"/>
              <a:t>transfer them to “GDS” list, use math expressions as appropriate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Click the “Fit” button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Review fit results, ensuring values are physically reasonable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Constrain fit</a:t>
            </a:r>
          </a:p>
          <a:p>
            <a:pPr marL="1147763" lvl="2" indent="-233363">
              <a:buFont typeface="+mj-lt"/>
              <a:buAutoNum type="alphaLcPeriod"/>
            </a:pPr>
            <a:r>
              <a:rPr lang="en-US" dirty="0" smtClean="0"/>
              <a:t>Remove variables that overlap, use methods discussed in part 1 of this workshop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Run Hamilton test if necessary</a:t>
            </a:r>
          </a:p>
          <a:p>
            <a:pPr marL="1147763" lvl="2" indent="-233363">
              <a:buFont typeface="+mj-lt"/>
              <a:buAutoNum type="alphaLcPeriod"/>
            </a:pPr>
            <a:r>
              <a:rPr lang="en-US" dirty="0"/>
              <a:t>http://</a:t>
            </a:r>
            <a:r>
              <a:rPr lang="en-US" dirty="0" smtClean="0"/>
              <a:t>www.danielsoper.com/statcalc/calculator.aspx?id=37</a:t>
            </a:r>
            <a:endParaRPr lang="en-US" dirty="0"/>
          </a:p>
          <a:p>
            <a:pPr marL="1147763" lvl="2" indent="-233363">
              <a:buFont typeface="+mj-lt"/>
              <a:buAutoNum type="alphaLcPeriod"/>
            </a:pPr>
            <a:r>
              <a:rPr lang="en-US" dirty="0"/>
              <a:t>Employ a 95% confidence interval</a:t>
            </a:r>
          </a:p>
          <a:p>
            <a:pPr marL="1147763" lvl="2" indent="-233363">
              <a:buFont typeface="+mj-lt"/>
              <a:buAutoNum type="alphaLcPeriod"/>
            </a:pPr>
            <a:r>
              <a:rPr lang="en-US" dirty="0"/>
              <a:t>Anything below 0.05 (5%) indicates a statistically significant improvement in the fit</a:t>
            </a:r>
          </a:p>
          <a:p>
            <a:pPr marL="1885950" lvl="3" indent="-514350">
              <a:buFont typeface="+mj-lt"/>
              <a:buAutoNum type="romanLcPeriod"/>
            </a:pPr>
            <a:r>
              <a:rPr lang="en-US" dirty="0"/>
              <a:t>There is less than a 5% chance that the difference between the fits would occur by random variation</a:t>
            </a:r>
          </a:p>
          <a:p>
            <a:pPr marL="1885950" lvl="3" indent="-514350">
              <a:buFont typeface="+mj-lt"/>
              <a:buAutoNum type="romanLcPeriod"/>
            </a:pPr>
            <a:r>
              <a:rPr lang="en-US" dirty="0"/>
              <a:t>There is less than a 5% chance that the difference is just due to noise in the </a:t>
            </a:r>
            <a:r>
              <a:rPr lang="en-US" dirty="0" smtClean="0"/>
              <a:t>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320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</TotalTime>
  <Words>431</Words>
  <Application>Microsoft Office PowerPoint</Application>
  <PresentationFormat>On-screen Show (4:3)</PresentationFormat>
  <Paragraphs>35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A Practical Workshop on EXAFS Shell Fitting for Environmental Samples</vt:lpstr>
      <vt:lpstr>EXAFS Fitting “Protocol” 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Practical Workshop on EXAFS Shell Fitting for Environmental Samples</dc:title>
  <dc:creator>Matt</dc:creator>
  <cp:lastModifiedBy>Click Here</cp:lastModifiedBy>
  <cp:revision>12</cp:revision>
  <dcterms:created xsi:type="dcterms:W3CDTF">2016-08-18T20:28:57Z</dcterms:created>
  <dcterms:modified xsi:type="dcterms:W3CDTF">2016-08-22T15:24:39Z</dcterms:modified>
</cp:coreProperties>
</file>