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18"/>
  </p:notesMasterIdLst>
  <p:sldIdLst>
    <p:sldId id="354" r:id="rId2"/>
    <p:sldId id="350" r:id="rId3"/>
    <p:sldId id="361" r:id="rId4"/>
    <p:sldId id="352" r:id="rId5"/>
    <p:sldId id="353" r:id="rId6"/>
    <p:sldId id="356" r:id="rId7"/>
    <p:sldId id="283" r:id="rId8"/>
    <p:sldId id="357" r:id="rId9"/>
    <p:sldId id="297" r:id="rId10"/>
    <p:sldId id="360" r:id="rId11"/>
    <p:sldId id="302" r:id="rId12"/>
    <p:sldId id="304" r:id="rId13"/>
    <p:sldId id="305" r:id="rId14"/>
    <p:sldId id="303" r:id="rId15"/>
    <p:sldId id="359" r:id="rId16"/>
    <p:sldId id="362" r:id="rId17"/>
  </p:sldIdLst>
  <p:sldSz cx="9144000" cy="6858000" type="screen4x3"/>
  <p:notesSz cx="6858000" cy="9144000"/>
  <p:defaultTextStyle>
    <a:defPPr>
      <a:defRPr lang="en-CA"/>
    </a:defPPr>
    <a:lvl1pPr algn="l" rtl="0" fontAlgn="base">
      <a:spcBef>
        <a:spcPct val="0"/>
      </a:spcBef>
      <a:spcAft>
        <a:spcPct val="0"/>
      </a:spcAft>
      <a:defRPr sz="3200" b="1" kern="1200">
        <a:solidFill>
          <a:srgbClr val="333399"/>
        </a:solidFill>
        <a:latin typeface="Calibri" pitchFamily="34" charset="0"/>
        <a:ea typeface="+mn-ea"/>
        <a:cs typeface="+mn-cs"/>
      </a:defRPr>
    </a:lvl1pPr>
    <a:lvl2pPr marL="457200" algn="l" rtl="0" fontAlgn="base">
      <a:spcBef>
        <a:spcPct val="0"/>
      </a:spcBef>
      <a:spcAft>
        <a:spcPct val="0"/>
      </a:spcAft>
      <a:defRPr sz="3200" b="1" kern="1200">
        <a:solidFill>
          <a:srgbClr val="333399"/>
        </a:solidFill>
        <a:latin typeface="Calibri" pitchFamily="34" charset="0"/>
        <a:ea typeface="+mn-ea"/>
        <a:cs typeface="+mn-cs"/>
      </a:defRPr>
    </a:lvl2pPr>
    <a:lvl3pPr marL="914400" algn="l" rtl="0" fontAlgn="base">
      <a:spcBef>
        <a:spcPct val="0"/>
      </a:spcBef>
      <a:spcAft>
        <a:spcPct val="0"/>
      </a:spcAft>
      <a:defRPr sz="3200" b="1" kern="1200">
        <a:solidFill>
          <a:srgbClr val="333399"/>
        </a:solidFill>
        <a:latin typeface="Calibri" pitchFamily="34" charset="0"/>
        <a:ea typeface="+mn-ea"/>
        <a:cs typeface="+mn-cs"/>
      </a:defRPr>
    </a:lvl3pPr>
    <a:lvl4pPr marL="1371600" algn="l" rtl="0" fontAlgn="base">
      <a:spcBef>
        <a:spcPct val="0"/>
      </a:spcBef>
      <a:spcAft>
        <a:spcPct val="0"/>
      </a:spcAft>
      <a:defRPr sz="3200" b="1" kern="1200">
        <a:solidFill>
          <a:srgbClr val="333399"/>
        </a:solidFill>
        <a:latin typeface="Calibri" pitchFamily="34" charset="0"/>
        <a:ea typeface="+mn-ea"/>
        <a:cs typeface="+mn-cs"/>
      </a:defRPr>
    </a:lvl4pPr>
    <a:lvl5pPr marL="1828800" algn="l" rtl="0" fontAlgn="base">
      <a:spcBef>
        <a:spcPct val="0"/>
      </a:spcBef>
      <a:spcAft>
        <a:spcPct val="0"/>
      </a:spcAft>
      <a:defRPr sz="3200" b="1" kern="1200">
        <a:solidFill>
          <a:srgbClr val="333399"/>
        </a:solidFill>
        <a:latin typeface="Calibri" pitchFamily="34" charset="0"/>
        <a:ea typeface="+mn-ea"/>
        <a:cs typeface="+mn-cs"/>
      </a:defRPr>
    </a:lvl5pPr>
    <a:lvl6pPr marL="2286000" algn="l" defTabSz="914400" rtl="0" eaLnBrk="1" latinLnBrk="0" hangingPunct="1">
      <a:defRPr sz="3200" b="1" kern="1200">
        <a:solidFill>
          <a:srgbClr val="333399"/>
        </a:solidFill>
        <a:latin typeface="Calibri" pitchFamily="34" charset="0"/>
        <a:ea typeface="+mn-ea"/>
        <a:cs typeface="+mn-cs"/>
      </a:defRPr>
    </a:lvl6pPr>
    <a:lvl7pPr marL="2743200" algn="l" defTabSz="914400" rtl="0" eaLnBrk="1" latinLnBrk="0" hangingPunct="1">
      <a:defRPr sz="3200" b="1" kern="1200">
        <a:solidFill>
          <a:srgbClr val="333399"/>
        </a:solidFill>
        <a:latin typeface="Calibri" pitchFamily="34" charset="0"/>
        <a:ea typeface="+mn-ea"/>
        <a:cs typeface="+mn-cs"/>
      </a:defRPr>
    </a:lvl7pPr>
    <a:lvl8pPr marL="3200400" algn="l" defTabSz="914400" rtl="0" eaLnBrk="1" latinLnBrk="0" hangingPunct="1">
      <a:defRPr sz="3200" b="1" kern="1200">
        <a:solidFill>
          <a:srgbClr val="333399"/>
        </a:solidFill>
        <a:latin typeface="Calibri" pitchFamily="34" charset="0"/>
        <a:ea typeface="+mn-ea"/>
        <a:cs typeface="+mn-cs"/>
      </a:defRPr>
    </a:lvl8pPr>
    <a:lvl9pPr marL="3657600" algn="l" defTabSz="914400" rtl="0" eaLnBrk="1" latinLnBrk="0" hangingPunct="1">
      <a:defRPr sz="3200" b="1" kern="1200">
        <a:solidFill>
          <a:srgbClr val="333399"/>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3366FF"/>
    <a:srgbClr val="99CCFF"/>
    <a:srgbClr val="66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484" autoAdjust="0"/>
    <p:restoredTop sz="92806" autoAdjust="0"/>
  </p:normalViewPr>
  <p:slideViewPr>
    <p:cSldViewPr>
      <p:cViewPr>
        <p:scale>
          <a:sx n="82" d="100"/>
          <a:sy n="82" d="100"/>
        </p:scale>
        <p:origin x="-690" y="-4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solidFill>
                  <a:schemeClr val="tx1"/>
                </a:solidFill>
                <a:latin typeface="Arial" charset="0"/>
              </a:defRPr>
            </a:lvl1pPr>
          </a:lstStyle>
          <a:p>
            <a:pPr>
              <a:defRPr/>
            </a:pPr>
            <a:endParaRPr lang="en-US"/>
          </a:p>
        </p:txBody>
      </p:sp>
      <p:sp>
        <p:nvSpPr>
          <p:cNvPr id="142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solidFill>
                  <a:schemeClr val="tx1"/>
                </a:solidFill>
                <a:latin typeface="Arial" charset="0"/>
              </a:defRPr>
            </a:lvl1pPr>
          </a:lstStyle>
          <a:p>
            <a:pPr>
              <a:defRPr/>
            </a:pPr>
            <a:endParaRPr lang="en-US"/>
          </a:p>
        </p:txBody>
      </p:sp>
      <p:sp>
        <p:nvSpPr>
          <p:cNvPr id="983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2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2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solidFill>
                  <a:schemeClr val="tx1"/>
                </a:solidFill>
                <a:latin typeface="Arial" charset="0"/>
              </a:defRPr>
            </a:lvl1pPr>
          </a:lstStyle>
          <a:p>
            <a:pPr>
              <a:defRPr/>
            </a:pPr>
            <a:endParaRPr lang="en-US"/>
          </a:p>
        </p:txBody>
      </p:sp>
      <p:sp>
        <p:nvSpPr>
          <p:cNvPr id="142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solidFill>
                  <a:schemeClr val="tx1"/>
                </a:solidFill>
                <a:latin typeface="Arial" charset="0"/>
              </a:defRPr>
            </a:lvl1pPr>
          </a:lstStyle>
          <a:p>
            <a:pPr>
              <a:defRPr/>
            </a:pPr>
            <a:fld id="{BAA6E88A-9022-4D9B-9F0D-8D153D6A038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will use the VLOOKUP to find matching values between the two spreadsheets </a:t>
            </a:r>
            <a:r>
              <a:rPr lang="en-US" dirty="0" smtClean="0"/>
              <a:t>(or workbooks) by </a:t>
            </a:r>
            <a:r>
              <a:rPr lang="en-US" dirty="0" smtClean="0"/>
              <a:t>looking VERTICALLY up and down the second sheet. Once it finds a match, you will instruct it to look to the value on the 2nd column over (in this case) and return it to the first spreadsheet. </a:t>
            </a:r>
            <a:endParaRPr lang="en-US" dirty="0"/>
          </a:p>
        </p:txBody>
      </p:sp>
      <p:sp>
        <p:nvSpPr>
          <p:cNvPr id="4" name="Slide Number Placeholder 3"/>
          <p:cNvSpPr>
            <a:spLocks noGrp="1"/>
          </p:cNvSpPr>
          <p:nvPr>
            <p:ph type="sldNum" sz="quarter" idx="10"/>
          </p:nvPr>
        </p:nvSpPr>
        <p:spPr/>
        <p:txBody>
          <a:bodyPr/>
          <a:lstStyle/>
          <a:p>
            <a:pPr>
              <a:defRPr/>
            </a:pPr>
            <a:fld id="{BAA6E88A-9022-4D9B-9F0D-8D153D6A0382}" type="slidenum">
              <a:rPr lang="en-US" smtClean="0"/>
              <a:pPr>
                <a:defRPr/>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1CAB0AF6-3B2C-48EC-90B1-3B10F02028B7}" type="slidenum">
              <a:rPr lang="en-US"/>
              <a:pPr/>
              <a:t>11</a:t>
            </a:fld>
            <a:endParaRPr lang="en-US"/>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FA43A1F9-A875-42E6-8570-36456D8763AE}" type="slidenum">
              <a:rPr lang="en-US"/>
              <a:pPr/>
              <a:t>12</a:t>
            </a:fld>
            <a:endParaRPr lang="en-US"/>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p:spPr>
        <p:txBody>
          <a:bodyPr/>
          <a:lstStyle/>
          <a:p>
            <a:pPr eaLnBrk="1" hangingPunct="1"/>
            <a:r>
              <a:rPr lang="en-US" smtClean="0"/>
              <a:t>Click the Refresh button in the Options ribbon.  This will re-calculate the PivotTable with any data that may have changed.</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CB9B36F7-06E1-4E13-A0F2-E088420277E0}" type="slidenum">
              <a:rPr lang="en-US"/>
              <a:pPr/>
              <a:t>13</a:t>
            </a:fld>
            <a:endParaRPr lang="en-US"/>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eaLnBrk="1" hangingPunct="1"/>
            <a:r>
              <a:rPr lang="en-US" dirty="0" smtClean="0"/>
              <a:t>Shows a graphical version of the data in the chart.  Allows for at-a-glance representation of numerical data in a PivotTable.  Create the chart by clicking a cell in the </a:t>
            </a:r>
            <a:r>
              <a:rPr lang="en-US" dirty="0" smtClean="0"/>
              <a:t>PivotTable,</a:t>
            </a:r>
            <a:r>
              <a:rPr lang="en-US" baseline="0" dirty="0" smtClean="0"/>
              <a:t> go to Options tab, choose </a:t>
            </a:r>
            <a:r>
              <a:rPr lang="en-US" baseline="0" dirty="0" err="1" smtClean="0"/>
              <a:t>Pivotchart</a:t>
            </a:r>
            <a:r>
              <a:rPr lang="en-US" baseline="0" dirty="0" smtClean="0"/>
              <a:t>.  The slide shows </a:t>
            </a:r>
            <a:r>
              <a:rPr lang="en-US" baseline="0" dirty="0" err="1" smtClean="0"/>
              <a:t>Pivotchart</a:t>
            </a:r>
            <a:r>
              <a:rPr lang="en-US" baseline="0" dirty="0" smtClean="0"/>
              <a:t> from the Insert tab.</a:t>
            </a:r>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022F48EB-23B5-457D-B511-37B62DC12F62}" type="slidenum">
              <a:rPr lang="en-US"/>
              <a:pPr/>
              <a:t>14</a:t>
            </a:fld>
            <a:endParaRPr lang="en-US"/>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p:spPr>
        <p:txBody>
          <a:bodyPr/>
          <a:lstStyle/>
          <a:p>
            <a:pPr eaLnBrk="1" hangingPunct="1"/>
            <a:r>
              <a:rPr lang="en-US" dirty="0" smtClean="0"/>
              <a:t>You can sort, filter, choose color schemes, etc.  </a:t>
            </a:r>
            <a:r>
              <a:rPr lang="en-US" dirty="0" smtClean="0"/>
              <a:t>Describe the difference between the Options and Design tab</a:t>
            </a:r>
            <a:r>
              <a:rPr lang="en-US" baseline="0" dirty="0" smtClean="0"/>
              <a:t> </a:t>
            </a:r>
            <a:r>
              <a:rPr lang="en-US" baseline="0" smtClean="0"/>
              <a:t>under PivotTable Tools.</a:t>
            </a:r>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A8390A88-B73D-482E-8A3D-2227CDD92A6D}" type="slidenum">
              <a:rPr lang="en-US"/>
              <a:pPr/>
              <a:t>15</a:t>
            </a:fld>
            <a:endParaRPr lang="en-US"/>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p:spPr>
        <p:txBody>
          <a:bodyPr/>
          <a:lstStyle/>
          <a:p>
            <a:pPr eaLnBrk="1" hangingPunct="1"/>
            <a:r>
              <a:rPr lang="en-US" dirty="0" smtClean="0"/>
              <a:t>1-Type the label,</a:t>
            </a:r>
            <a:r>
              <a:rPr lang="en-US" baseline="0" dirty="0" smtClean="0"/>
              <a:t> the rest will automatically reorder</a:t>
            </a:r>
          </a:p>
          <a:p>
            <a:pPr eaLnBrk="1" hangingPunct="1"/>
            <a:r>
              <a:rPr lang="en-US" baseline="0" dirty="0" smtClean="0"/>
              <a:t>2-Copy and paste.  Paste special, values for large data sets</a:t>
            </a:r>
          </a:p>
          <a:p>
            <a:pPr eaLnBrk="1" hangingPunct="1"/>
            <a:r>
              <a:rPr lang="en-US" baseline="0" dirty="0" smtClean="0"/>
              <a:t>3-If no data in a certain month, create a placeholder for label (helpful in charts)</a:t>
            </a:r>
          </a:p>
          <a:p>
            <a:pPr eaLnBrk="1" hangingPunct="1"/>
            <a:r>
              <a:rPr lang="en-US" baseline="0" dirty="0" smtClean="0"/>
              <a:t>4-Filter on a field, in table choose Options, PivotTable group, Options, show Report Filter pages</a:t>
            </a:r>
          </a:p>
          <a:p>
            <a:pPr eaLnBrk="1" hangingPunct="1"/>
            <a:r>
              <a:rPr lang="en-US" baseline="0" dirty="0" smtClean="0"/>
              <a:t>5-Name the range</a:t>
            </a:r>
          </a:p>
          <a:p>
            <a:pPr eaLnBrk="1" hangingPunct="1"/>
            <a:r>
              <a:rPr lang="en-US" baseline="0" dirty="0" smtClean="0"/>
              <a:t>6-Can use Macros, including with Pivot tables</a:t>
            </a:r>
          </a:p>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this example, the table array is in </a:t>
            </a:r>
            <a:r>
              <a:rPr lang="en-US" dirty="0" smtClean="0"/>
              <a:t>N2:O5</a:t>
            </a:r>
            <a:r>
              <a:rPr lang="en-US" dirty="0" smtClean="0"/>
              <a:t>.</a:t>
            </a:r>
            <a:endParaRPr lang="en-US" dirty="0"/>
          </a:p>
        </p:txBody>
      </p:sp>
      <p:sp>
        <p:nvSpPr>
          <p:cNvPr id="4" name="Slide Number Placeholder 3"/>
          <p:cNvSpPr>
            <a:spLocks noGrp="1"/>
          </p:cNvSpPr>
          <p:nvPr>
            <p:ph type="sldNum" sz="quarter" idx="10"/>
          </p:nvPr>
        </p:nvSpPr>
        <p:spPr/>
        <p:txBody>
          <a:bodyPr/>
          <a:lstStyle/>
          <a:p>
            <a:pPr>
              <a:defRPr/>
            </a:pPr>
            <a:fld id="{BAA6E88A-9022-4D9B-9F0D-8D153D6A0382}" type="slidenum">
              <a:rPr lang="en-US" smtClean="0"/>
              <a:pPr>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p:spPr>
        <p:txBody>
          <a:bodyPr/>
          <a:lstStyle/>
          <a:p>
            <a:fld id="{3B1FA3F4-79C9-4DFC-AE16-64C23283E9E7}" type="slidenum">
              <a:rPr lang="en-US"/>
              <a:pPr/>
              <a:t>4</a:t>
            </a:fld>
            <a:endParaRPr lang="en-US"/>
          </a:p>
        </p:txBody>
      </p:sp>
      <p:sp>
        <p:nvSpPr>
          <p:cNvPr id="161795" name="Rectangle 2"/>
          <p:cNvSpPr>
            <a:spLocks noGrp="1" noRot="1" noChangeAspect="1" noChangeArrowheads="1" noTextEdit="1"/>
          </p:cNvSpPr>
          <p:nvPr>
            <p:ph type="sldImg"/>
          </p:nvPr>
        </p:nvSpPr>
        <p:spPr>
          <a:ln/>
        </p:spPr>
      </p:sp>
      <p:sp>
        <p:nvSpPr>
          <p:cNvPr id="161796" name="Rectangle 3"/>
          <p:cNvSpPr>
            <a:spLocks noGrp="1" noChangeArrowheads="1"/>
          </p:cNvSpPr>
          <p:nvPr>
            <p:ph type="body" idx="1"/>
          </p:nvPr>
        </p:nvSpPr>
        <p:spPr>
          <a:noFill/>
          <a:ln/>
        </p:spPr>
        <p:txBody>
          <a:bodyPr/>
          <a:lstStyle/>
          <a:p>
            <a:pPr eaLnBrk="1" hangingPunct="1"/>
            <a:r>
              <a:rPr lang="en-US" baseline="0" dirty="0" smtClean="0"/>
              <a:t>Uses lookup value to search in the table array for an exact match.</a:t>
            </a:r>
          </a:p>
          <a:p>
            <a:pPr eaLnBrk="1" hangingPunct="1"/>
            <a:r>
              <a:rPr lang="en-US" baseline="0" dirty="0" smtClean="0"/>
              <a:t>Unless it finds an exact match it continues to look .</a:t>
            </a:r>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If</a:t>
            </a:r>
            <a:r>
              <a:rPr lang="en-US" baseline="0" dirty="0" smtClean="0"/>
              <a:t> no exact match then it returns #N/A</a:t>
            </a:r>
          </a:p>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p:spPr>
        <p:txBody>
          <a:bodyPr/>
          <a:lstStyle/>
          <a:p>
            <a:fld id="{83C7BC31-ADC1-4BB2-B6B4-14B4700A6D70}" type="slidenum">
              <a:rPr lang="en-US"/>
              <a:pPr/>
              <a:t>5</a:t>
            </a:fld>
            <a:endParaRPr lang="en-US"/>
          </a:p>
        </p:txBody>
      </p:sp>
      <p:sp>
        <p:nvSpPr>
          <p:cNvPr id="162819" name="Rectangle 2"/>
          <p:cNvSpPr>
            <a:spLocks noGrp="1" noRot="1" noChangeAspect="1" noChangeArrowheads="1" noTextEdit="1"/>
          </p:cNvSpPr>
          <p:nvPr>
            <p:ph type="sldImg"/>
          </p:nvPr>
        </p:nvSpPr>
        <p:spPr>
          <a:ln/>
        </p:spPr>
      </p:sp>
      <p:sp>
        <p:nvSpPr>
          <p:cNvPr id="162820" name="Rectangle 3"/>
          <p:cNvSpPr>
            <a:spLocks noGrp="1" noChangeArrowheads="1"/>
          </p:cNvSpPr>
          <p:nvPr>
            <p:ph type="body" idx="1"/>
          </p:nvPr>
        </p:nvSpPr>
        <p:spPr>
          <a:noFill/>
          <a:ln/>
        </p:spPr>
        <p:txBody>
          <a:bodyPr/>
          <a:lstStyle/>
          <a:p>
            <a:pPr eaLnBrk="1" hangingPunct="1"/>
            <a:r>
              <a:rPr lang="en-US" dirty="0" smtClean="0"/>
              <a:t>If you are using the True argument, the values in the look up column should be sorted in ascending order.</a:t>
            </a:r>
          </a:p>
          <a:p>
            <a:pPr eaLnBrk="1" hangingPunct="1"/>
            <a:endParaRPr lang="en-US" dirty="0" smtClean="0"/>
          </a:p>
          <a:p>
            <a:pPr eaLnBrk="1" hangingPunct="1"/>
            <a:r>
              <a:rPr lang="en-US" dirty="0" smtClean="0"/>
              <a:t>Looks at table array, if </a:t>
            </a:r>
            <a:r>
              <a:rPr lang="en-US" baseline="0" dirty="0" smtClean="0"/>
              <a:t>lookup value is equal to current table array location, it returns matched value.  If </a:t>
            </a:r>
            <a:r>
              <a:rPr lang="en-US" dirty="0" smtClean="0"/>
              <a:t>value</a:t>
            </a:r>
            <a:r>
              <a:rPr lang="en-US" baseline="0" dirty="0" smtClean="0"/>
              <a:t> is greater than, it looks at next table array location.  If it’s less than, then it returns previous table array location otherwise it continues searching until the last value in the table array, then it returns that value.</a:t>
            </a:r>
          </a:p>
          <a:p>
            <a:pPr eaLnBrk="1" hangingPunct="1"/>
            <a:endParaRPr lang="en-US" baseline="0" dirty="0" smtClean="0"/>
          </a:p>
          <a:p>
            <a:pPr eaLnBrk="1" hangingPunct="1"/>
            <a:r>
              <a:rPr lang="en-US" dirty="0" smtClean="0"/>
              <a:t>Otherwise, you may get unexpected results. If you are using text values in your lookup column, avoid using leading or trailing spaces, as this also may produce unexpected results. However, if you use False as the final argument to your function (for an exact match), the lookup column does not have to be sorted.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AA6E88A-9022-4D9B-9F0D-8D153D6A0382}"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screen shot on the left is the raw</a:t>
            </a:r>
            <a:r>
              <a:rPr lang="en-US" baseline="0" dirty="0" smtClean="0"/>
              <a:t> data from UD Financials.  The view on the right shows a Pivot Table of Accounts and the subtotals for each account.</a:t>
            </a:r>
            <a:endParaRPr lang="en-US" dirty="0"/>
          </a:p>
        </p:txBody>
      </p:sp>
      <p:sp>
        <p:nvSpPr>
          <p:cNvPr id="4" name="Slide Number Placeholder 3"/>
          <p:cNvSpPr>
            <a:spLocks noGrp="1"/>
          </p:cNvSpPr>
          <p:nvPr>
            <p:ph type="sldNum" sz="quarter" idx="10"/>
          </p:nvPr>
        </p:nvSpPr>
        <p:spPr/>
        <p:txBody>
          <a:bodyPr/>
          <a:lstStyle/>
          <a:p>
            <a:pPr>
              <a:defRPr/>
            </a:pPr>
            <a:fld id="{BAA6E88A-9022-4D9B-9F0D-8D153D6A0382}"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637DCBC8-1242-4010-852E-AB8E52E4CC27}" type="slidenum">
              <a:rPr lang="en-US"/>
              <a:pPr/>
              <a:t>8</a:t>
            </a:fld>
            <a:endParaRPr lang="en-US"/>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pPr eaLnBrk="1" hangingPunct="1"/>
            <a:r>
              <a:rPr lang="en-US" dirty="0" smtClean="0"/>
              <a:t>Go to Excel </a:t>
            </a:r>
            <a:r>
              <a:rPr lang="en-US" dirty="0" smtClean="0"/>
              <a:t>worksheet for demo.  Demo of previous slide.</a:t>
            </a: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637DCBC8-1242-4010-852E-AB8E52E4CC27}" type="slidenum">
              <a:rPr lang="en-US"/>
              <a:pPr/>
              <a:t>9</a:t>
            </a:fld>
            <a:endParaRPr lang="en-US"/>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pPr eaLnBrk="1" hangingPunct="1"/>
            <a:r>
              <a:rPr lang="en-US" dirty="0" smtClean="0"/>
              <a:t>Describe each area.</a:t>
            </a: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637DCBC8-1242-4010-852E-AB8E52E4CC27}" type="slidenum">
              <a:rPr lang="en-US"/>
              <a:pPr/>
              <a:t>10</a:t>
            </a:fld>
            <a:endParaRPr lang="en-US"/>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11" name="Slide Number Placeholder 10"/>
          <p:cNvSpPr>
            <a:spLocks noGrp="1"/>
          </p:cNvSpPr>
          <p:nvPr>
            <p:ph type="sldNum" sz="quarter" idx="12"/>
          </p:nvPr>
        </p:nvSpPr>
        <p:spPr/>
        <p:txBody>
          <a:bodyPr/>
          <a:lstStyle/>
          <a:p>
            <a:pPr>
              <a:defRPr/>
            </a:pPr>
            <a:fld id="{6624A26D-D724-4AB0-B44E-F905396AA12A}" type="slidenum">
              <a:rPr lang="en-CA"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1041D2-D4BE-4687-BADA-F73372CB7AF9}" type="slidenum">
              <a:rPr lang="en-CA"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CA1C414-42C7-4DF3-94ED-A7DCF55AEA3D}" type="slidenum">
              <a:rPr lang="en-CA"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B9DC4D9-4CCA-447B-A5CC-C09B667222DF}" type="slidenum">
              <a:rPr lang="en-CA"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68B93E6-3307-4B6B-AB11-A631B777F919}" type="slidenum">
              <a:rPr lang="en-CA"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56B27C0-D58A-4D7A-810B-7A995FDD5C1B}" type="slidenum">
              <a:rPr lang="en-CA"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10072BC6-A99B-4D85-A471-737E45AE1AF5}" type="slidenum">
              <a:rPr lang="en-CA"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A53CFCA3-2ED7-4047-83F3-0F2FB0344EB7}" type="slidenum">
              <a:rPr lang="en-CA"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44E9D1AC-30B4-4AB0-ACDC-931DE40402EE}" type="slidenum">
              <a:rPr lang="en-CA"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82691AA-1EAB-4EAB-A66B-D784D57FB20F}" type="slidenum">
              <a:rPr lang="en-CA"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30E6C10-B024-414B-B0BB-FB291646E1E1}" type="slidenum">
              <a:rPr lang="en-CA" smtClean="0"/>
              <a:pPr>
                <a:defRPr/>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lstStyle>
          <a:p>
            <a:pPr>
              <a:defRPr/>
            </a:pPr>
            <a:endParaRPr lang="en-CA"/>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lstStyle>
          <a:p>
            <a:pPr>
              <a:defRPr/>
            </a:pPr>
            <a:endParaRPr lang="en-CA"/>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lstStyle>
          <a:p>
            <a:pPr>
              <a:defRPr/>
            </a:pPr>
            <a:fld id="{BB248A6B-B9EB-4053-9CAE-039881363C2E}" type="slidenum">
              <a:rPr lang="en-CA" smtClean="0"/>
              <a:pPr>
                <a:defRPr/>
              </a:pPr>
              <a:t>‹#›</a:t>
            </a:fld>
            <a:endParaRPr lang="en-CA"/>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www.udel.edu/help" TargetMode="External"/><Relationship Id="rId2" Type="http://schemas.openxmlformats.org/officeDocument/2006/relationships/hyperlink" Target="http://www.udel.edu/learn"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21"/>
          <p:cNvGraphicFramePr>
            <a:graphicFrameLocks/>
          </p:cNvGraphicFramePr>
          <p:nvPr/>
        </p:nvGraphicFramePr>
        <p:xfrm>
          <a:off x="762000" y="838200"/>
          <a:ext cx="7772400" cy="4095758"/>
        </p:xfrm>
        <a:graphic>
          <a:graphicData uri="http://schemas.openxmlformats.org/drawingml/2006/table">
            <a:tbl>
              <a:tblPr/>
              <a:tblGrid>
                <a:gridCol w="7772400"/>
              </a:tblGrid>
              <a:tr h="4095758">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000" b="1" i="0" u="none" strike="noStrike" cap="none" normalizeH="0" baseline="0" dirty="0" smtClean="0">
                          <a:solidFill>
                            <a:srgbClr val="333399"/>
                          </a:solidFill>
                          <a:effectLst/>
                          <a:latin typeface="Calibri" pitchFamily="34" charset="0"/>
                        </a:rPr>
                        <a:t>Lunch and Learn</a:t>
                      </a:r>
                    </a:p>
                    <a:p>
                      <a:pPr marL="0" marR="0" lvl="0" indent="0" algn="ctr" defTabSz="914400" rtl="0" eaLnBrk="1" fontAlgn="base" latinLnBrk="0" hangingPunct="1">
                        <a:lnSpc>
                          <a:spcPct val="100000"/>
                        </a:lnSpc>
                        <a:spcBef>
                          <a:spcPct val="0"/>
                        </a:spcBef>
                        <a:spcAft>
                          <a:spcPct val="0"/>
                        </a:spcAft>
                        <a:buClrTx/>
                        <a:buSzTx/>
                        <a:buFontTx/>
                        <a:buNone/>
                        <a:tabLst>
                          <a:tab pos="2743200" algn="ctr"/>
                          <a:tab pos="5486400" algn="r"/>
                        </a:tabLst>
                      </a:pPr>
                      <a:endParaRPr kumimoji="0" lang="en-US" sz="4800" b="1" i="0" u="none" strike="noStrike" cap="none" normalizeH="0" baseline="0" dirty="0" smtClean="0">
                        <a:solidFill>
                          <a:schemeClr val="accent2"/>
                        </a:solidFill>
                        <a:effectLst/>
                        <a:latin typeface="Calibri"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800" b="1" i="0" u="none" strike="noStrike" cap="none" normalizeH="0" baseline="0" dirty="0" smtClean="0">
                          <a:solidFill>
                            <a:schemeClr val="accent2"/>
                          </a:solidFill>
                          <a:effectLst/>
                          <a:latin typeface="Calibri" pitchFamily="34" charset="0"/>
                        </a:rPr>
                        <a:t>VLOOKUP &amp; PivotTables</a:t>
                      </a:r>
                      <a:endParaRPr kumimoji="0" lang="en-US" sz="48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4" name="TextBox 3"/>
          <p:cNvSpPr txBox="1"/>
          <p:nvPr/>
        </p:nvSpPr>
        <p:spPr>
          <a:xfrm>
            <a:off x="5715008" y="5715016"/>
            <a:ext cx="2362570" cy="646331"/>
          </a:xfrm>
          <a:prstGeom prst="rect">
            <a:avLst/>
          </a:prstGeom>
          <a:noFill/>
        </p:spPr>
        <p:txBody>
          <a:bodyPr wrap="none" rtlCol="0">
            <a:spAutoFit/>
          </a:bodyPr>
          <a:lstStyle/>
          <a:p>
            <a:r>
              <a:rPr lang="en-US" sz="1800" dirty="0" smtClean="0"/>
              <a:t>IT User Services</a:t>
            </a:r>
          </a:p>
          <a:p>
            <a:r>
              <a:rPr lang="en-US" sz="1800" dirty="0" smtClean="0"/>
              <a:t>University of Delaware</a:t>
            </a:r>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1"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2"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3"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4"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5"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6"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7"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8"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9"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900"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192525" name="Group 13"/>
          <p:cNvGraphicFramePr>
            <a:graphicFrameLocks noGrp="1"/>
          </p:cNvGraphicFramePr>
          <p:nvPr>
            <p:ph type="tbl" idx="4294967295"/>
          </p:nvPr>
        </p:nvGraphicFramePr>
        <p:xfrm>
          <a:off x="1371600" y="333375"/>
          <a:ext cx="7772400" cy="82296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800" b="1" i="0" u="none" strike="noStrike" cap="none" normalizeH="0" baseline="0" dirty="0" smtClean="0">
                          <a:solidFill>
                            <a:schemeClr val="accent2"/>
                          </a:solidFill>
                          <a:effectLst/>
                          <a:latin typeface="Calibri" pitchFamily="34" charset="0"/>
                        </a:rPr>
                        <a:t>Pivot Table Anatomy</a:t>
                      </a:r>
                      <a:endParaRPr kumimoji="0" lang="en-US" sz="48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37903" name="Text Box 19"/>
          <p:cNvSpPr txBox="1">
            <a:spLocks noChangeArrowheads="1"/>
          </p:cNvSpPr>
          <p:nvPr/>
        </p:nvSpPr>
        <p:spPr bwMode="auto">
          <a:xfrm>
            <a:off x="762000" y="1447800"/>
            <a:ext cx="4929222" cy="830997"/>
          </a:xfrm>
          <a:prstGeom prst="rect">
            <a:avLst/>
          </a:prstGeom>
          <a:noFill/>
          <a:ln w="9525">
            <a:noFill/>
            <a:miter lim="800000"/>
            <a:headEnd/>
            <a:tailEnd/>
          </a:ln>
        </p:spPr>
        <p:txBody>
          <a:bodyPr wrap="square">
            <a:spAutoFit/>
          </a:bodyPr>
          <a:lstStyle/>
          <a:p>
            <a:pPr>
              <a:spcBef>
                <a:spcPct val="50000"/>
              </a:spcBef>
            </a:pPr>
            <a:r>
              <a:rPr lang="en-US" sz="2400" dirty="0" smtClean="0">
                <a:solidFill>
                  <a:schemeClr val="accent2"/>
                </a:solidFill>
              </a:rPr>
              <a:t>Report Filter area </a:t>
            </a:r>
            <a:r>
              <a:rPr lang="en-US" sz="2400" dirty="0" smtClean="0"/>
              <a:t>– optional area allowing filter of data items</a:t>
            </a:r>
          </a:p>
        </p:txBody>
      </p:sp>
      <p:pic>
        <p:nvPicPr>
          <p:cNvPr id="1027" name="Picture 3"/>
          <p:cNvPicPr>
            <a:picLocks noChangeAspect="1" noChangeArrowheads="1"/>
          </p:cNvPicPr>
          <p:nvPr/>
        </p:nvPicPr>
        <p:blipFill>
          <a:blip r:embed="rId3"/>
          <a:srcRect r="18531" b="37676"/>
          <a:stretch>
            <a:fillRect/>
          </a:stretch>
        </p:blipFill>
        <p:spPr bwMode="auto">
          <a:xfrm>
            <a:off x="1609563" y="2590800"/>
            <a:ext cx="6520059" cy="2971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3011"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3012"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3013"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3014"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3015"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3016"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3017"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3018"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3019"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3020"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201741" name="Group 13"/>
          <p:cNvGraphicFramePr>
            <a:graphicFrameLocks noGrp="1"/>
          </p:cNvGraphicFramePr>
          <p:nvPr>
            <p:ph type="tbl" idx="4294967295"/>
          </p:nvPr>
        </p:nvGraphicFramePr>
        <p:xfrm>
          <a:off x="1371600" y="333375"/>
          <a:ext cx="7772400" cy="82296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800" b="1" i="0" u="none" strike="noStrike" cap="none" normalizeH="0" baseline="0" dirty="0" smtClean="0">
                          <a:solidFill>
                            <a:schemeClr val="accent2"/>
                          </a:solidFill>
                          <a:effectLst/>
                          <a:latin typeface="Calibri" pitchFamily="34" charset="0"/>
                        </a:rPr>
                        <a:t>More </a:t>
                      </a:r>
                      <a:r>
                        <a:rPr kumimoji="0" lang="en-US" sz="4800" b="1" i="0" u="none" strike="noStrike" cap="none" normalizeH="0" baseline="0" dirty="0" smtClean="0">
                          <a:solidFill>
                            <a:schemeClr val="accent2"/>
                          </a:solidFill>
                          <a:effectLst/>
                          <a:latin typeface="Calibri" pitchFamily="34" charset="0"/>
                        </a:rPr>
                        <a:t>Pivot Tables</a:t>
                      </a:r>
                      <a:endParaRPr kumimoji="0" lang="en-US" sz="48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43023" name="Text Box 19"/>
          <p:cNvSpPr txBox="1">
            <a:spLocks noChangeArrowheads="1"/>
          </p:cNvSpPr>
          <p:nvPr/>
        </p:nvSpPr>
        <p:spPr bwMode="auto">
          <a:xfrm>
            <a:off x="857224" y="1428736"/>
            <a:ext cx="7272337" cy="1292662"/>
          </a:xfrm>
          <a:prstGeom prst="rect">
            <a:avLst/>
          </a:prstGeom>
          <a:noFill/>
          <a:ln w="9525">
            <a:noFill/>
            <a:miter lim="800000"/>
            <a:headEnd/>
            <a:tailEnd/>
          </a:ln>
        </p:spPr>
        <p:txBody>
          <a:bodyPr>
            <a:spAutoFit/>
          </a:bodyPr>
          <a:lstStyle/>
          <a:p>
            <a:pPr>
              <a:spcBef>
                <a:spcPct val="50000"/>
              </a:spcBef>
            </a:pPr>
            <a:r>
              <a:rPr lang="en-US" sz="3600" dirty="0"/>
              <a:t>Modifying PivotTable Calculations</a:t>
            </a:r>
          </a:p>
          <a:p>
            <a:pPr>
              <a:spcBef>
                <a:spcPct val="50000"/>
              </a:spcBef>
            </a:pPr>
            <a:r>
              <a:rPr lang="en-US" sz="2800" dirty="0"/>
              <a:t>Right-click Data field, select Summary option</a:t>
            </a:r>
          </a:p>
        </p:txBody>
      </p:sp>
      <p:pic>
        <p:nvPicPr>
          <p:cNvPr id="43024" name="Picture 22" descr="233"/>
          <p:cNvPicPr>
            <a:picLocks noChangeAspect="1" noChangeArrowheads="1"/>
          </p:cNvPicPr>
          <p:nvPr/>
        </p:nvPicPr>
        <p:blipFill>
          <a:blip r:embed="rId3"/>
          <a:srcRect/>
          <a:stretch>
            <a:fillRect/>
          </a:stretch>
        </p:blipFill>
        <p:spPr bwMode="auto">
          <a:xfrm>
            <a:off x="2590800" y="2819400"/>
            <a:ext cx="3651268" cy="3311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5059"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5060"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5061"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5062"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5063"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5064"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5065"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5066"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5067"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5068"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205837" name="Group 13"/>
          <p:cNvGraphicFramePr>
            <a:graphicFrameLocks noGrp="1"/>
          </p:cNvGraphicFramePr>
          <p:nvPr>
            <p:ph type="tbl" idx="4294967295"/>
          </p:nvPr>
        </p:nvGraphicFramePr>
        <p:xfrm>
          <a:off x="1371600" y="333375"/>
          <a:ext cx="7772400" cy="82296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800" b="1" i="0" u="none" strike="noStrike" cap="none" normalizeH="0" baseline="0" dirty="0" smtClean="0">
                          <a:solidFill>
                            <a:schemeClr val="accent2"/>
                          </a:solidFill>
                          <a:effectLst/>
                          <a:latin typeface="Calibri" pitchFamily="34" charset="0"/>
                        </a:rPr>
                        <a:t>More </a:t>
                      </a:r>
                      <a:r>
                        <a:rPr kumimoji="0" lang="en-US" sz="4800" b="1" i="0" u="none" strike="noStrike" cap="none" normalizeH="0" baseline="0" dirty="0" smtClean="0">
                          <a:solidFill>
                            <a:schemeClr val="accent2"/>
                          </a:solidFill>
                          <a:effectLst/>
                          <a:latin typeface="Calibri" pitchFamily="34" charset="0"/>
                        </a:rPr>
                        <a:t>Pivot Tables</a:t>
                      </a:r>
                      <a:endParaRPr kumimoji="0" lang="en-US" sz="48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45071" name="Text Box 19"/>
          <p:cNvSpPr txBox="1">
            <a:spLocks noChangeArrowheads="1"/>
          </p:cNvSpPr>
          <p:nvPr/>
        </p:nvSpPr>
        <p:spPr bwMode="auto">
          <a:xfrm>
            <a:off x="785786" y="1571612"/>
            <a:ext cx="7272337" cy="1769715"/>
          </a:xfrm>
          <a:prstGeom prst="rect">
            <a:avLst/>
          </a:prstGeom>
          <a:noFill/>
          <a:ln w="9525">
            <a:noFill/>
            <a:miter lim="800000"/>
            <a:headEnd/>
            <a:tailEnd/>
          </a:ln>
        </p:spPr>
        <p:txBody>
          <a:bodyPr>
            <a:spAutoFit/>
          </a:bodyPr>
          <a:lstStyle/>
          <a:p>
            <a:pPr>
              <a:spcBef>
                <a:spcPct val="50000"/>
              </a:spcBef>
            </a:pPr>
            <a:r>
              <a:rPr lang="en-US" sz="3900" dirty="0"/>
              <a:t>Refreshing a PivotTable</a:t>
            </a:r>
          </a:p>
          <a:p>
            <a:pPr>
              <a:spcBef>
                <a:spcPct val="50000"/>
              </a:spcBef>
            </a:pPr>
            <a:r>
              <a:rPr lang="en-US" sz="2800" dirty="0" smtClean="0"/>
              <a:t>If you modify the original data the pivot table was based on, you must refresh it.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6083"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6084"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6085"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6086"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6087"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6088"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6089"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6090"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6091"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6092"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207885" name="Group 13"/>
          <p:cNvGraphicFramePr>
            <a:graphicFrameLocks noGrp="1"/>
          </p:cNvGraphicFramePr>
          <p:nvPr>
            <p:ph type="tbl" idx="4294967295"/>
          </p:nvPr>
        </p:nvGraphicFramePr>
        <p:xfrm>
          <a:off x="1371600" y="333375"/>
          <a:ext cx="7772400" cy="82296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800" b="1" i="0" u="none" strike="noStrike" cap="none" normalizeH="0" baseline="0" dirty="0" smtClean="0">
                          <a:solidFill>
                            <a:schemeClr val="accent2"/>
                          </a:solidFill>
                          <a:effectLst/>
                          <a:latin typeface="Calibri" pitchFamily="34" charset="0"/>
                        </a:rPr>
                        <a:t>More </a:t>
                      </a:r>
                      <a:r>
                        <a:rPr kumimoji="0" lang="en-US" sz="4800" b="1" i="0" u="none" strike="noStrike" cap="none" normalizeH="0" baseline="0" dirty="0" smtClean="0">
                          <a:solidFill>
                            <a:schemeClr val="accent2"/>
                          </a:solidFill>
                          <a:effectLst/>
                          <a:latin typeface="Calibri" pitchFamily="34" charset="0"/>
                        </a:rPr>
                        <a:t>Pivot Tables</a:t>
                      </a:r>
                      <a:endParaRPr kumimoji="0" lang="en-US" sz="48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46095" name="Text Box 19"/>
          <p:cNvSpPr txBox="1">
            <a:spLocks noChangeArrowheads="1"/>
          </p:cNvSpPr>
          <p:nvPr/>
        </p:nvSpPr>
        <p:spPr bwMode="auto">
          <a:xfrm>
            <a:off x="857224" y="1500174"/>
            <a:ext cx="7272337" cy="1923604"/>
          </a:xfrm>
          <a:prstGeom prst="rect">
            <a:avLst/>
          </a:prstGeom>
          <a:noFill/>
          <a:ln w="9525">
            <a:noFill/>
            <a:miter lim="800000"/>
            <a:headEnd/>
            <a:tailEnd/>
          </a:ln>
        </p:spPr>
        <p:txBody>
          <a:bodyPr>
            <a:spAutoFit/>
          </a:bodyPr>
          <a:lstStyle/>
          <a:p>
            <a:pPr>
              <a:spcBef>
                <a:spcPct val="50000"/>
              </a:spcBef>
            </a:pPr>
            <a:r>
              <a:rPr lang="en-US" sz="3900" dirty="0"/>
              <a:t>Charting a </a:t>
            </a:r>
            <a:r>
              <a:rPr lang="en-US" sz="3900" dirty="0" smtClean="0"/>
              <a:t>PivotTable</a:t>
            </a:r>
            <a:endParaRPr lang="en-US" dirty="0" smtClean="0"/>
          </a:p>
          <a:p>
            <a:pPr>
              <a:spcBef>
                <a:spcPct val="50000"/>
              </a:spcBef>
            </a:pPr>
            <a:r>
              <a:rPr lang="en-US" dirty="0" smtClean="0"/>
              <a:t>PivotChart is a visual</a:t>
            </a:r>
            <a:r>
              <a:rPr lang="en-US" dirty="0"/>
              <a:t> </a:t>
            </a:r>
            <a:r>
              <a:rPr lang="en-US" dirty="0" smtClean="0"/>
              <a:t>representation of the Pivot Table.</a:t>
            </a:r>
            <a:endParaRPr lang="en-US" dirty="0"/>
          </a:p>
        </p:txBody>
      </p:sp>
      <p:pic>
        <p:nvPicPr>
          <p:cNvPr id="46096" name="Picture 20" descr="2318"/>
          <p:cNvPicPr>
            <a:picLocks noChangeAspect="1" noChangeArrowheads="1"/>
          </p:cNvPicPr>
          <p:nvPr/>
        </p:nvPicPr>
        <p:blipFill>
          <a:blip r:embed="rId3"/>
          <a:srcRect l="751"/>
          <a:stretch>
            <a:fillRect/>
          </a:stretch>
        </p:blipFill>
        <p:spPr bwMode="auto">
          <a:xfrm>
            <a:off x="4724400" y="3175356"/>
            <a:ext cx="3458338" cy="3079468"/>
          </a:xfrm>
          <a:prstGeom prst="rect">
            <a:avLst/>
          </a:prstGeom>
          <a:noFill/>
          <a:ln w="9525">
            <a:noFill/>
            <a:miter lim="800000"/>
            <a:headEnd/>
            <a:tailEnd/>
          </a:ln>
        </p:spPr>
      </p:pic>
      <p:pic>
        <p:nvPicPr>
          <p:cNvPr id="46097" name="Picture 21" descr="Insert PC"/>
          <p:cNvPicPr>
            <a:picLocks noChangeAspect="1" noChangeArrowheads="1"/>
          </p:cNvPicPr>
          <p:nvPr/>
        </p:nvPicPr>
        <p:blipFill>
          <a:blip r:embed="rId4"/>
          <a:srcRect/>
          <a:stretch>
            <a:fillRect/>
          </a:stretch>
        </p:blipFill>
        <p:spPr bwMode="auto">
          <a:xfrm>
            <a:off x="1676400" y="3733800"/>
            <a:ext cx="2160587" cy="1557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4035"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4036"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4037"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4038"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4039"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4040"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4041"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4042"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4043"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4044"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203789" name="Group 13"/>
          <p:cNvGraphicFramePr>
            <a:graphicFrameLocks noGrp="1"/>
          </p:cNvGraphicFramePr>
          <p:nvPr>
            <p:ph type="tbl" idx="4294967295"/>
          </p:nvPr>
        </p:nvGraphicFramePr>
        <p:xfrm>
          <a:off x="1371600" y="333375"/>
          <a:ext cx="7772400" cy="82296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800" b="1" i="0" u="none" strike="noStrike" cap="none" normalizeH="0" baseline="0" dirty="0" smtClean="0">
                          <a:solidFill>
                            <a:schemeClr val="accent2"/>
                          </a:solidFill>
                          <a:effectLst/>
                          <a:latin typeface="Calibri" pitchFamily="34" charset="0"/>
                        </a:rPr>
                        <a:t>More </a:t>
                      </a:r>
                      <a:r>
                        <a:rPr kumimoji="0" lang="en-US" sz="4800" b="1" i="0" u="none" strike="noStrike" cap="none" normalizeH="0" baseline="0" dirty="0" smtClean="0">
                          <a:solidFill>
                            <a:schemeClr val="accent2"/>
                          </a:solidFill>
                          <a:effectLst/>
                          <a:latin typeface="Calibri" pitchFamily="34" charset="0"/>
                        </a:rPr>
                        <a:t>Pivot Tables</a:t>
                      </a:r>
                      <a:endParaRPr kumimoji="0" lang="en-US" sz="48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44047" name="Text Box 19"/>
          <p:cNvSpPr txBox="1">
            <a:spLocks noChangeArrowheads="1"/>
          </p:cNvSpPr>
          <p:nvPr/>
        </p:nvSpPr>
        <p:spPr bwMode="auto">
          <a:xfrm>
            <a:off x="838200" y="1295400"/>
            <a:ext cx="7272337" cy="1417637"/>
          </a:xfrm>
          <a:prstGeom prst="rect">
            <a:avLst/>
          </a:prstGeom>
          <a:noFill/>
          <a:ln w="9525">
            <a:noFill/>
            <a:miter lim="800000"/>
            <a:headEnd/>
            <a:tailEnd/>
          </a:ln>
        </p:spPr>
        <p:txBody>
          <a:bodyPr>
            <a:spAutoFit/>
          </a:bodyPr>
          <a:lstStyle/>
          <a:p>
            <a:pPr>
              <a:spcBef>
                <a:spcPct val="50000"/>
              </a:spcBef>
            </a:pPr>
            <a:r>
              <a:rPr lang="en-US" sz="3900" dirty="0"/>
              <a:t>Formatting a PivotTable</a:t>
            </a:r>
          </a:p>
          <a:p>
            <a:pPr>
              <a:spcBef>
                <a:spcPct val="50000"/>
              </a:spcBef>
            </a:pPr>
            <a:r>
              <a:rPr lang="en-US" dirty="0"/>
              <a:t>Use contextual Options &amp; Design ribbons</a:t>
            </a:r>
          </a:p>
        </p:txBody>
      </p:sp>
      <p:pic>
        <p:nvPicPr>
          <p:cNvPr id="44048" name="Picture 20" descr="Options Ribbon"/>
          <p:cNvPicPr>
            <a:picLocks noChangeAspect="1" noChangeArrowheads="1"/>
          </p:cNvPicPr>
          <p:nvPr/>
        </p:nvPicPr>
        <p:blipFill>
          <a:blip r:embed="rId3"/>
          <a:srcRect/>
          <a:stretch>
            <a:fillRect/>
          </a:stretch>
        </p:blipFill>
        <p:spPr bwMode="auto">
          <a:xfrm>
            <a:off x="381000" y="3048000"/>
            <a:ext cx="8358214" cy="1165217"/>
          </a:xfrm>
          <a:prstGeom prst="rect">
            <a:avLst/>
          </a:prstGeom>
          <a:noFill/>
          <a:ln w="9525">
            <a:noFill/>
            <a:miter lim="800000"/>
            <a:headEnd/>
            <a:tailEnd/>
          </a:ln>
        </p:spPr>
      </p:pic>
      <p:pic>
        <p:nvPicPr>
          <p:cNvPr id="44049" name="Picture 21" descr="Design Ribbon"/>
          <p:cNvPicPr>
            <a:picLocks noChangeAspect="1" noChangeArrowheads="1"/>
          </p:cNvPicPr>
          <p:nvPr/>
        </p:nvPicPr>
        <p:blipFill>
          <a:blip r:embed="rId4"/>
          <a:srcRect/>
          <a:stretch>
            <a:fillRect/>
          </a:stretch>
        </p:blipFill>
        <p:spPr bwMode="auto">
          <a:xfrm>
            <a:off x="457200" y="4648200"/>
            <a:ext cx="8286776" cy="115525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7107"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7108"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7109"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7110"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7111"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7112"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7113"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7114"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7115"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47116"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209933" name="Group 13"/>
          <p:cNvGraphicFramePr>
            <a:graphicFrameLocks noGrp="1"/>
          </p:cNvGraphicFramePr>
          <p:nvPr>
            <p:ph type="tbl" idx="4294967295"/>
          </p:nvPr>
        </p:nvGraphicFramePr>
        <p:xfrm>
          <a:off x="1371600" y="333375"/>
          <a:ext cx="7772400" cy="82296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800" b="1" i="0" u="none" strike="noStrike" cap="none" normalizeH="0" baseline="0" dirty="0" smtClean="0">
                          <a:solidFill>
                            <a:schemeClr val="accent2"/>
                          </a:solidFill>
                          <a:effectLst/>
                          <a:latin typeface="Calibri" pitchFamily="34" charset="0"/>
                        </a:rPr>
                        <a:t>Other </a:t>
                      </a:r>
                      <a:r>
                        <a:rPr kumimoji="0" lang="en-US" sz="4800" b="1" i="0" u="none" strike="noStrike" cap="none" normalizeH="0" baseline="0" dirty="0" smtClean="0">
                          <a:solidFill>
                            <a:schemeClr val="accent2"/>
                          </a:solidFill>
                          <a:effectLst/>
                          <a:latin typeface="Calibri" pitchFamily="34" charset="0"/>
                        </a:rPr>
                        <a:t>Pivot Table </a:t>
                      </a:r>
                      <a:r>
                        <a:rPr kumimoji="0" lang="en-US" sz="4800" b="1" i="0" u="none" strike="noStrike" cap="none" normalizeH="0" baseline="0" dirty="0" smtClean="0">
                          <a:solidFill>
                            <a:schemeClr val="accent2"/>
                          </a:solidFill>
                          <a:effectLst/>
                          <a:latin typeface="Calibri" pitchFamily="34" charset="0"/>
                        </a:rPr>
                        <a:t>Uses</a:t>
                      </a:r>
                      <a:endParaRPr kumimoji="0" lang="en-US" sz="48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47119" name="Text Box 19"/>
          <p:cNvSpPr txBox="1">
            <a:spLocks noChangeArrowheads="1"/>
          </p:cNvSpPr>
          <p:nvPr/>
        </p:nvSpPr>
        <p:spPr bwMode="auto">
          <a:xfrm>
            <a:off x="900113" y="1773238"/>
            <a:ext cx="7458101" cy="4278094"/>
          </a:xfrm>
          <a:prstGeom prst="rect">
            <a:avLst/>
          </a:prstGeom>
          <a:noFill/>
          <a:ln w="9525">
            <a:noFill/>
            <a:miter lim="800000"/>
            <a:headEnd/>
            <a:tailEnd/>
          </a:ln>
        </p:spPr>
        <p:txBody>
          <a:bodyPr wrap="square">
            <a:spAutoFit/>
          </a:bodyPr>
          <a:lstStyle/>
          <a:p>
            <a:pPr>
              <a:spcBef>
                <a:spcPct val="50000"/>
              </a:spcBef>
            </a:pPr>
            <a:r>
              <a:rPr lang="en-US" dirty="0" smtClean="0"/>
              <a:t>How Do I:</a:t>
            </a:r>
          </a:p>
          <a:p>
            <a:pPr marL="514350" indent="-514350">
              <a:spcBef>
                <a:spcPct val="50000"/>
              </a:spcBef>
              <a:buFont typeface="+mj-lt"/>
              <a:buAutoNum type="arabicPeriod"/>
            </a:pPr>
            <a:r>
              <a:rPr lang="en-US" sz="2400" dirty="0" smtClean="0"/>
              <a:t>Sort date items in unique order?</a:t>
            </a:r>
          </a:p>
          <a:p>
            <a:pPr marL="514350" indent="-514350">
              <a:spcBef>
                <a:spcPct val="50000"/>
              </a:spcBef>
              <a:buFont typeface="+mj-lt"/>
              <a:buAutoNum type="arabicPeriod"/>
            </a:pPr>
            <a:r>
              <a:rPr lang="en-US" sz="2400" dirty="0" smtClean="0"/>
              <a:t>Turn pivot table into hard data?</a:t>
            </a:r>
          </a:p>
          <a:p>
            <a:pPr marL="514350" indent="-514350">
              <a:spcBef>
                <a:spcPct val="50000"/>
              </a:spcBef>
              <a:buFont typeface="+mj-lt"/>
              <a:buAutoNum type="arabicPeriod"/>
            </a:pPr>
            <a:r>
              <a:rPr lang="en-US" sz="2400" dirty="0" smtClean="0"/>
              <a:t>Show items with no data?</a:t>
            </a:r>
          </a:p>
          <a:p>
            <a:pPr marL="514350" indent="-514350">
              <a:spcBef>
                <a:spcPct val="50000"/>
              </a:spcBef>
              <a:buFont typeface="+mj-lt"/>
              <a:buAutoNum type="arabicPeriod"/>
            </a:pPr>
            <a:r>
              <a:rPr lang="en-US" sz="2400" dirty="0" smtClean="0"/>
              <a:t>Create a separate pivot table for each field?</a:t>
            </a:r>
          </a:p>
          <a:p>
            <a:pPr marL="514350" indent="-514350">
              <a:spcBef>
                <a:spcPct val="50000"/>
              </a:spcBef>
              <a:buFont typeface="+mj-lt"/>
              <a:buAutoNum type="arabicPeriod"/>
            </a:pPr>
            <a:r>
              <a:rPr lang="en-US" sz="2400" dirty="0" smtClean="0"/>
              <a:t>Avoid constantly redefining my pivot table data range?</a:t>
            </a:r>
          </a:p>
          <a:p>
            <a:pPr marL="514350" indent="-514350">
              <a:spcBef>
                <a:spcPct val="50000"/>
              </a:spcBef>
              <a:buFont typeface="+mj-lt"/>
              <a:buAutoNum type="arabicPeriod"/>
            </a:pPr>
            <a:r>
              <a:rPr lang="en-US" sz="2400" dirty="0" smtClean="0"/>
              <a:t>Automate repetitive tasks?</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4819"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4820"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4821"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4822"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4823"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4824"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4825"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4826"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4827"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4828"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218125" name="Group 13"/>
          <p:cNvGraphicFramePr>
            <a:graphicFrameLocks noGrp="1"/>
          </p:cNvGraphicFramePr>
          <p:nvPr>
            <p:ph type="tbl" idx="4294967295"/>
          </p:nvPr>
        </p:nvGraphicFramePr>
        <p:xfrm>
          <a:off x="1371600" y="333375"/>
          <a:ext cx="7772400" cy="82296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800" b="1" i="0" u="none" strike="noStrike" cap="none" normalizeH="0" baseline="0" dirty="0" smtClean="0">
                          <a:solidFill>
                            <a:schemeClr val="accent2"/>
                          </a:solidFill>
                          <a:effectLst/>
                          <a:latin typeface="Calibri" pitchFamily="34" charset="0"/>
                        </a:rPr>
                        <a:t>Helpful Resources</a:t>
                      </a:r>
                      <a:endParaRPr kumimoji="0" lang="en-US" sz="48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34831" name="Text Box 19"/>
          <p:cNvSpPr txBox="1">
            <a:spLocks noChangeArrowheads="1"/>
          </p:cNvSpPr>
          <p:nvPr/>
        </p:nvSpPr>
        <p:spPr bwMode="auto">
          <a:xfrm>
            <a:off x="900113" y="1773238"/>
            <a:ext cx="7272337" cy="4216539"/>
          </a:xfrm>
          <a:prstGeom prst="rect">
            <a:avLst/>
          </a:prstGeom>
          <a:noFill/>
          <a:ln w="9525">
            <a:noFill/>
            <a:miter lim="800000"/>
            <a:headEnd/>
            <a:tailEnd/>
          </a:ln>
        </p:spPr>
        <p:txBody>
          <a:bodyPr>
            <a:spAutoFit/>
          </a:bodyPr>
          <a:lstStyle/>
          <a:p>
            <a:pPr>
              <a:spcBef>
                <a:spcPct val="50000"/>
              </a:spcBef>
            </a:pPr>
            <a:r>
              <a:rPr lang="en-US" dirty="0" smtClean="0"/>
              <a:t>Web sites:</a:t>
            </a:r>
          </a:p>
          <a:p>
            <a:pPr>
              <a:spcBef>
                <a:spcPct val="50000"/>
              </a:spcBef>
            </a:pPr>
            <a:r>
              <a:rPr lang="en-US" sz="2000" dirty="0" smtClean="0">
                <a:hlinkClick r:id="rId2"/>
              </a:rPr>
              <a:t>www.udel.edu/learn</a:t>
            </a:r>
            <a:endParaRPr lang="en-US" sz="2000" dirty="0" smtClean="0"/>
          </a:p>
          <a:p>
            <a:pPr>
              <a:spcBef>
                <a:spcPct val="50000"/>
              </a:spcBef>
            </a:pPr>
            <a:r>
              <a:rPr lang="en-US" sz="2000" dirty="0" smtClean="0">
                <a:hlinkClick r:id="rId3"/>
              </a:rPr>
              <a:t>www.udel.edu/help</a:t>
            </a:r>
            <a:endParaRPr lang="en-US" sz="2000" dirty="0" smtClean="0"/>
          </a:p>
          <a:p>
            <a:pPr>
              <a:spcBef>
                <a:spcPct val="50000"/>
              </a:spcBef>
            </a:pPr>
            <a:r>
              <a:rPr lang="en-US" smtClean="0"/>
              <a:t>Reference </a:t>
            </a:r>
            <a:r>
              <a:rPr lang="en-US" dirty="0" smtClean="0"/>
              <a:t>materials:</a:t>
            </a:r>
          </a:p>
          <a:p>
            <a:pPr>
              <a:spcBef>
                <a:spcPct val="50000"/>
              </a:spcBef>
            </a:pPr>
            <a:r>
              <a:rPr lang="en-US" sz="2000" dirty="0" smtClean="0"/>
              <a:t>Using Excel 2007, Bill </a:t>
            </a:r>
            <a:r>
              <a:rPr lang="en-US" sz="2000" dirty="0" err="1" smtClean="0"/>
              <a:t>Jelen</a:t>
            </a:r>
            <a:r>
              <a:rPr lang="en-US" sz="2000" dirty="0" smtClean="0"/>
              <a:t>, ISBN0-789703611-X</a:t>
            </a:r>
          </a:p>
          <a:p>
            <a:pPr>
              <a:spcBef>
                <a:spcPct val="50000"/>
              </a:spcBef>
            </a:pPr>
            <a:r>
              <a:rPr lang="en-US" sz="2000" dirty="0" smtClean="0"/>
              <a:t>Pivot Table Data Crunching, Bill </a:t>
            </a:r>
            <a:r>
              <a:rPr lang="en-US" sz="2000" dirty="0" err="1" smtClean="0"/>
              <a:t>Jelen</a:t>
            </a:r>
            <a:r>
              <a:rPr lang="en-US" sz="2000" dirty="0" smtClean="0"/>
              <a:t> and Michael Alexander, ISBN-13:978-0-7897-3601-7</a:t>
            </a:r>
          </a:p>
          <a:p>
            <a:pPr>
              <a:spcBef>
                <a:spcPct val="50000"/>
              </a:spcBef>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0115"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0116"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0117"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0118"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0119"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0120"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0121"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0122"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0123"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0124"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327701" name="Group 21"/>
          <p:cNvGraphicFramePr>
            <a:graphicFrameLocks noGrp="1"/>
          </p:cNvGraphicFramePr>
          <p:nvPr>
            <p:ph type="tbl" idx="4294967295"/>
          </p:nvPr>
        </p:nvGraphicFramePr>
        <p:xfrm>
          <a:off x="1371600" y="333375"/>
          <a:ext cx="7772400" cy="82296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800" b="1" i="0" u="none" strike="noStrike" cap="none" normalizeH="0" baseline="0" dirty="0" smtClean="0">
                          <a:solidFill>
                            <a:schemeClr val="accent2"/>
                          </a:solidFill>
                          <a:effectLst/>
                          <a:latin typeface="Calibri" pitchFamily="34" charset="0"/>
                        </a:rPr>
                        <a:t>Using VLOOKUP</a:t>
                      </a:r>
                      <a:endParaRPr kumimoji="0" lang="en-US" sz="48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90127" name="Text Box 19"/>
          <p:cNvSpPr txBox="1">
            <a:spLocks noChangeArrowheads="1"/>
          </p:cNvSpPr>
          <p:nvPr/>
        </p:nvSpPr>
        <p:spPr bwMode="auto">
          <a:xfrm>
            <a:off x="838200" y="1524000"/>
            <a:ext cx="7272337" cy="4462760"/>
          </a:xfrm>
          <a:prstGeom prst="rect">
            <a:avLst/>
          </a:prstGeom>
          <a:noFill/>
          <a:ln w="9525">
            <a:noFill/>
            <a:miter lim="800000"/>
            <a:headEnd/>
            <a:tailEnd/>
          </a:ln>
        </p:spPr>
        <p:txBody>
          <a:bodyPr>
            <a:spAutoFit/>
          </a:bodyPr>
          <a:lstStyle/>
          <a:p>
            <a:pPr>
              <a:spcBef>
                <a:spcPct val="50000"/>
              </a:spcBef>
            </a:pPr>
            <a:r>
              <a:rPr lang="en-US" sz="2800" dirty="0"/>
              <a:t>VLOOKUP (Vertical Lookup) </a:t>
            </a:r>
            <a:r>
              <a:rPr lang="en-US" sz="2800" dirty="0" smtClean="0"/>
              <a:t>is a database type function.</a:t>
            </a:r>
          </a:p>
          <a:p>
            <a:pPr marL="457200" indent="-457200">
              <a:spcBef>
                <a:spcPct val="50000"/>
              </a:spcBef>
              <a:buFont typeface="Arial" pitchFamily="34" charset="0"/>
              <a:buChar char="•"/>
            </a:pPr>
            <a:r>
              <a:rPr lang="en-US" sz="2800" dirty="0" smtClean="0"/>
              <a:t>Quickly looks up values in a vertical table of information (often using large amounts of data).  </a:t>
            </a:r>
          </a:p>
          <a:p>
            <a:pPr marL="457200" indent="-457200">
              <a:spcBef>
                <a:spcPct val="50000"/>
              </a:spcBef>
              <a:buFont typeface="Arial" pitchFamily="34" charset="0"/>
              <a:buChar char="•"/>
            </a:pPr>
            <a:r>
              <a:rPr lang="en-US" sz="2800" dirty="0" smtClean="0"/>
              <a:t>Allows you to combine data from two different sources. </a:t>
            </a:r>
          </a:p>
          <a:p>
            <a:pPr marL="914400" lvl="1" indent="-457200">
              <a:spcBef>
                <a:spcPct val="50000"/>
              </a:spcBef>
              <a:buFont typeface="Arial" pitchFamily="34" charset="0"/>
              <a:buChar char="•"/>
            </a:pPr>
            <a:r>
              <a:rPr lang="en-US" sz="2400" dirty="0" smtClean="0"/>
              <a:t>Data can be retrieved from another worksheet or workbook.</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a:stretch>
            <a:fillRect/>
          </a:stretch>
        </p:blipFill>
        <p:spPr bwMode="auto">
          <a:xfrm>
            <a:off x="838200" y="1600200"/>
            <a:ext cx="7315200" cy="3690936"/>
          </a:xfrm>
          <a:prstGeom prst="rect">
            <a:avLst/>
          </a:prstGeom>
          <a:noFill/>
          <a:ln w="9525">
            <a:noFill/>
            <a:miter lim="800000"/>
            <a:headEnd/>
            <a:tailEnd/>
          </a:ln>
          <a:effectLst/>
        </p:spPr>
      </p:pic>
      <p:sp>
        <p:nvSpPr>
          <p:cNvPr id="4" name="Rectangle 3"/>
          <p:cNvSpPr/>
          <p:nvPr/>
        </p:nvSpPr>
        <p:spPr>
          <a:xfrm>
            <a:off x="1357290" y="357166"/>
            <a:ext cx="4248855" cy="830997"/>
          </a:xfrm>
          <a:prstGeom prst="rect">
            <a:avLst/>
          </a:prstGeom>
        </p:spPr>
        <p:txBody>
          <a:bodyPr wrap="none">
            <a:spAutoFit/>
          </a:bodyPr>
          <a:lstStyle/>
          <a:p>
            <a:pPr lvl="0">
              <a:tabLst>
                <a:tab pos="2743200" algn="ctr"/>
                <a:tab pos="5486400" algn="r"/>
              </a:tabLst>
            </a:pPr>
            <a:r>
              <a:rPr lang="en-US" sz="4800" dirty="0" smtClean="0">
                <a:solidFill>
                  <a:schemeClr val="accent2"/>
                </a:solidFill>
              </a:rPr>
              <a:t>Using VLOOKUP</a:t>
            </a:r>
          </a:p>
        </p:txBody>
      </p:sp>
      <p:sp>
        <p:nvSpPr>
          <p:cNvPr id="5" name="Text Box 12"/>
          <p:cNvSpPr txBox="1">
            <a:spLocks noChangeArrowheads="1"/>
          </p:cNvSpPr>
          <p:nvPr/>
        </p:nvSpPr>
        <p:spPr bwMode="auto">
          <a:xfrm>
            <a:off x="838200" y="1143000"/>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2163"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2164"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2165"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2166"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2167"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2168"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2169"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2170"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2171"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2172"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330765" name="Group 13"/>
          <p:cNvGraphicFramePr>
            <a:graphicFrameLocks noGrp="1"/>
          </p:cNvGraphicFramePr>
          <p:nvPr>
            <p:ph type="tbl" idx="4294967295"/>
          </p:nvPr>
        </p:nvGraphicFramePr>
        <p:xfrm>
          <a:off x="1371600" y="333375"/>
          <a:ext cx="7772400" cy="82296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800" b="1" i="0" u="none" strike="noStrike" cap="none" normalizeH="0" baseline="0" dirty="0" smtClean="0">
                          <a:solidFill>
                            <a:schemeClr val="accent2"/>
                          </a:solidFill>
                          <a:effectLst/>
                          <a:latin typeface="Calibri" pitchFamily="34" charset="0"/>
                        </a:rPr>
                        <a:t>VLOOKUP Syntax</a:t>
                      </a: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92175" name="Text Box 19"/>
          <p:cNvSpPr txBox="1">
            <a:spLocks noChangeArrowheads="1"/>
          </p:cNvSpPr>
          <p:nvPr/>
        </p:nvSpPr>
        <p:spPr bwMode="auto">
          <a:xfrm>
            <a:off x="500034" y="1357298"/>
            <a:ext cx="8215370" cy="4216539"/>
          </a:xfrm>
          <a:prstGeom prst="rect">
            <a:avLst/>
          </a:prstGeom>
          <a:noFill/>
          <a:ln w="9525">
            <a:noFill/>
            <a:miter lim="800000"/>
            <a:headEnd/>
            <a:tailEnd/>
          </a:ln>
        </p:spPr>
        <p:txBody>
          <a:bodyPr wrap="square">
            <a:spAutoFit/>
          </a:bodyPr>
          <a:lstStyle/>
          <a:p>
            <a:pPr algn="ctr">
              <a:spcBef>
                <a:spcPts val="0"/>
              </a:spcBef>
            </a:pPr>
            <a:r>
              <a:rPr lang="en-US" sz="2800" dirty="0" smtClean="0"/>
              <a:t>=VLOOKUP(J2,$N$1:$O$4,2,FALSE)</a:t>
            </a:r>
            <a:endParaRPr lang="en-US" sz="2400" dirty="0" smtClean="0"/>
          </a:p>
          <a:p>
            <a:pPr algn="ctr">
              <a:spcBef>
                <a:spcPts val="0"/>
              </a:spcBef>
            </a:pPr>
            <a:r>
              <a:rPr lang="en-US" sz="2400" dirty="0" smtClean="0"/>
              <a:t>To Find an Exact Match</a:t>
            </a:r>
          </a:p>
          <a:p>
            <a:pPr>
              <a:spcBef>
                <a:spcPct val="50000"/>
              </a:spcBef>
            </a:pPr>
            <a:r>
              <a:rPr lang="en-US" sz="2400" dirty="0" smtClean="0">
                <a:solidFill>
                  <a:schemeClr val="accent2"/>
                </a:solidFill>
              </a:rPr>
              <a:t>J2</a:t>
            </a:r>
            <a:r>
              <a:rPr lang="en-US" sz="2400" dirty="0" smtClean="0"/>
              <a:t> = Lookup value (last 4 digits of pro card)</a:t>
            </a:r>
          </a:p>
          <a:p>
            <a:pPr>
              <a:spcBef>
                <a:spcPct val="50000"/>
              </a:spcBef>
            </a:pPr>
            <a:r>
              <a:rPr lang="en-US" sz="2400" dirty="0" smtClean="0">
                <a:solidFill>
                  <a:schemeClr val="accent2"/>
                </a:solidFill>
              </a:rPr>
              <a:t>$N$1:$O$4 </a:t>
            </a:r>
            <a:r>
              <a:rPr lang="en-US" sz="2400" dirty="0" smtClean="0"/>
              <a:t>= Table array (pro card # with employee name)</a:t>
            </a:r>
          </a:p>
          <a:p>
            <a:pPr>
              <a:spcBef>
                <a:spcPct val="50000"/>
              </a:spcBef>
            </a:pPr>
            <a:r>
              <a:rPr lang="en-US" sz="2400" dirty="0" smtClean="0">
                <a:solidFill>
                  <a:schemeClr val="accent2"/>
                </a:solidFill>
              </a:rPr>
              <a:t>2</a:t>
            </a:r>
            <a:r>
              <a:rPr lang="en-US" sz="2400" dirty="0" smtClean="0"/>
              <a:t> = Column index from table array with value to be returned</a:t>
            </a:r>
          </a:p>
          <a:p>
            <a:pPr>
              <a:spcBef>
                <a:spcPct val="50000"/>
              </a:spcBef>
            </a:pPr>
            <a:r>
              <a:rPr lang="en-US" sz="2400" dirty="0" smtClean="0">
                <a:solidFill>
                  <a:schemeClr val="accent2"/>
                </a:solidFill>
              </a:rPr>
              <a:t>False</a:t>
            </a:r>
            <a:r>
              <a:rPr lang="en-US" sz="2400" dirty="0" smtClean="0"/>
              <a:t> = Tells Excel to return value if exact match is found</a:t>
            </a:r>
          </a:p>
          <a:p>
            <a:pPr algn="ctr">
              <a:spcBef>
                <a:spcPct val="50000"/>
              </a:spcBef>
            </a:pPr>
            <a:r>
              <a:rPr lang="en-US" sz="2400" dirty="0" smtClean="0"/>
              <a:t>This function works differently based on the 4</a:t>
            </a:r>
            <a:r>
              <a:rPr lang="en-US" sz="2400" baseline="30000" dirty="0" smtClean="0"/>
              <a:t>th</a:t>
            </a:r>
            <a:r>
              <a:rPr lang="en-US" sz="2400" dirty="0" smtClean="0"/>
              <a:t> parameter.</a:t>
            </a:r>
          </a:p>
          <a:p>
            <a:pPr algn="ctr">
              <a:spcBef>
                <a:spcPct val="50000"/>
              </a:spcBef>
            </a:pPr>
            <a:endParaRPr lang="en-US" sz="2400" dirty="0"/>
          </a:p>
        </p:txBody>
      </p:sp>
      <p:pic>
        <p:nvPicPr>
          <p:cNvPr id="2" name="Picture 3"/>
          <p:cNvPicPr>
            <a:picLocks noChangeAspect="1" noChangeArrowheads="1"/>
          </p:cNvPicPr>
          <p:nvPr/>
        </p:nvPicPr>
        <p:blipFill>
          <a:blip r:embed="rId3"/>
          <a:srcRect r="6473" b="59146"/>
          <a:stretch>
            <a:fillRect/>
          </a:stretch>
        </p:blipFill>
        <p:spPr bwMode="auto">
          <a:xfrm>
            <a:off x="500034" y="4929198"/>
            <a:ext cx="7981976" cy="159543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3187"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3188"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3189"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3190"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3191"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3192"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3193"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3194"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3195"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3196" name="Text Box 12"/>
          <p:cNvSpPr txBox="1">
            <a:spLocks noChangeArrowheads="1"/>
          </p:cNvSpPr>
          <p:nvPr/>
        </p:nvSpPr>
        <p:spPr bwMode="auto">
          <a:xfrm>
            <a:off x="838200" y="1143000"/>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332813" name="Group 13"/>
          <p:cNvGraphicFramePr>
            <a:graphicFrameLocks noGrp="1"/>
          </p:cNvGraphicFramePr>
          <p:nvPr>
            <p:ph type="tbl" idx="4294967295"/>
          </p:nvPr>
        </p:nvGraphicFramePr>
        <p:xfrm>
          <a:off x="1371600" y="333375"/>
          <a:ext cx="7772400" cy="82296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800" b="1" i="0" u="none" strike="noStrike" cap="none" normalizeH="0" baseline="0" dirty="0" smtClean="0">
                          <a:solidFill>
                            <a:schemeClr val="accent2"/>
                          </a:solidFill>
                          <a:effectLst/>
                          <a:latin typeface="Calibri" pitchFamily="34" charset="0"/>
                        </a:rPr>
                        <a:t>Using VLOOKUP</a:t>
                      </a: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93199" name="Text Box 19"/>
          <p:cNvSpPr txBox="1">
            <a:spLocks noChangeArrowheads="1"/>
          </p:cNvSpPr>
          <p:nvPr/>
        </p:nvSpPr>
        <p:spPr bwMode="auto">
          <a:xfrm>
            <a:off x="857224" y="1500174"/>
            <a:ext cx="7500990" cy="2831544"/>
          </a:xfrm>
          <a:prstGeom prst="rect">
            <a:avLst/>
          </a:prstGeom>
          <a:noFill/>
          <a:ln w="9525">
            <a:noFill/>
            <a:miter lim="800000"/>
            <a:headEnd/>
            <a:tailEnd/>
          </a:ln>
        </p:spPr>
        <p:txBody>
          <a:bodyPr wrap="square">
            <a:spAutoFit/>
          </a:bodyPr>
          <a:lstStyle/>
          <a:p>
            <a:pPr algn="ctr">
              <a:spcBef>
                <a:spcPct val="50000"/>
              </a:spcBef>
            </a:pPr>
            <a:r>
              <a:rPr lang="en-US" sz="2800" dirty="0" smtClean="0"/>
              <a:t>=VLOOKUP(B2,$E$2:$F$6,2,TRUE)</a:t>
            </a:r>
          </a:p>
          <a:p>
            <a:pPr algn="ctr">
              <a:spcBef>
                <a:spcPts val="0"/>
              </a:spcBef>
            </a:pPr>
            <a:r>
              <a:rPr lang="en-US" sz="2400" dirty="0" smtClean="0"/>
              <a:t>To Find </a:t>
            </a:r>
            <a:r>
              <a:rPr lang="en-US" sz="2400" dirty="0"/>
              <a:t>the Closest Match</a:t>
            </a:r>
            <a:endParaRPr lang="en-US" sz="2400" dirty="0" smtClean="0"/>
          </a:p>
          <a:p>
            <a:pPr>
              <a:spcBef>
                <a:spcPct val="50000"/>
              </a:spcBef>
              <a:buFont typeface="Arial" pitchFamily="34" charset="0"/>
              <a:buChar char="•"/>
            </a:pPr>
            <a:r>
              <a:rPr lang="en-US" sz="2800" dirty="0" smtClean="0"/>
              <a:t> Search table array and looks </a:t>
            </a:r>
            <a:r>
              <a:rPr lang="en-US" sz="2800" dirty="0"/>
              <a:t>for close </a:t>
            </a:r>
            <a:r>
              <a:rPr lang="en-US" sz="2800" dirty="0" smtClean="0"/>
              <a:t>match</a:t>
            </a:r>
          </a:p>
          <a:p>
            <a:pPr>
              <a:spcBef>
                <a:spcPct val="50000"/>
              </a:spcBef>
              <a:buFont typeface="Arial" pitchFamily="34" charset="0"/>
              <a:buChar char="•"/>
            </a:pPr>
            <a:r>
              <a:rPr lang="en-US" sz="2800" dirty="0" smtClean="0"/>
              <a:t> Leave 4</a:t>
            </a:r>
            <a:r>
              <a:rPr lang="en-US" sz="2800" baseline="30000" dirty="0" smtClean="0"/>
              <a:t>th</a:t>
            </a:r>
            <a:r>
              <a:rPr lang="en-US" sz="2800" dirty="0" smtClean="0"/>
              <a:t> parameter blank or enter TRUE</a:t>
            </a:r>
          </a:p>
          <a:p>
            <a:pPr>
              <a:spcBef>
                <a:spcPct val="50000"/>
              </a:spcBef>
              <a:buFont typeface="Arial" pitchFamily="34" charset="0"/>
              <a:buChar char="•"/>
            </a:pPr>
            <a:r>
              <a:rPr lang="en-US" sz="2800" dirty="0" smtClean="0"/>
              <a:t> Table array must be sorted in ascending order</a:t>
            </a:r>
            <a:endParaRPr lang="en-US" sz="2800" dirty="0"/>
          </a:p>
        </p:txBody>
      </p:sp>
      <p:pic>
        <p:nvPicPr>
          <p:cNvPr id="16" name="Picture 2"/>
          <p:cNvPicPr>
            <a:picLocks noChangeAspect="1" noChangeArrowheads="1"/>
          </p:cNvPicPr>
          <p:nvPr/>
        </p:nvPicPr>
        <p:blipFill>
          <a:blip r:embed="rId3"/>
          <a:srcRect/>
          <a:stretch>
            <a:fillRect/>
          </a:stretch>
        </p:blipFill>
        <p:spPr bwMode="auto">
          <a:xfrm>
            <a:off x="4643438" y="4299944"/>
            <a:ext cx="3714776" cy="22132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0115"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0116"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0117"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0118"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0119"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0120"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0121"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0122"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0123"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90124"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327701" name="Group 21"/>
          <p:cNvGraphicFramePr>
            <a:graphicFrameLocks noGrp="1"/>
          </p:cNvGraphicFramePr>
          <p:nvPr>
            <p:ph type="tbl" idx="4294967295"/>
          </p:nvPr>
        </p:nvGraphicFramePr>
        <p:xfrm>
          <a:off x="1371600" y="333375"/>
          <a:ext cx="7772400" cy="82296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800" b="1" i="0" u="none" strike="noStrike" cap="none" normalizeH="0" baseline="0" dirty="0" smtClean="0">
                          <a:solidFill>
                            <a:schemeClr val="accent2"/>
                          </a:solidFill>
                          <a:effectLst/>
                          <a:latin typeface="Calibri" pitchFamily="34" charset="0"/>
                        </a:rPr>
                        <a:t>Pivot Tables</a:t>
                      </a:r>
                      <a:endParaRPr kumimoji="0" lang="en-US" sz="48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90127" name="Text Box 19"/>
          <p:cNvSpPr txBox="1">
            <a:spLocks noChangeArrowheads="1"/>
          </p:cNvSpPr>
          <p:nvPr/>
        </p:nvSpPr>
        <p:spPr bwMode="auto">
          <a:xfrm>
            <a:off x="857224" y="1643050"/>
            <a:ext cx="7272337" cy="5201424"/>
          </a:xfrm>
          <a:prstGeom prst="rect">
            <a:avLst/>
          </a:prstGeom>
          <a:noFill/>
          <a:ln w="9525">
            <a:noFill/>
            <a:miter lim="800000"/>
            <a:headEnd/>
            <a:tailEnd/>
          </a:ln>
        </p:spPr>
        <p:txBody>
          <a:bodyPr>
            <a:spAutoFit/>
          </a:bodyPr>
          <a:lstStyle/>
          <a:p>
            <a:pPr algn="ctr">
              <a:spcBef>
                <a:spcPct val="50000"/>
              </a:spcBef>
            </a:pPr>
            <a:r>
              <a:rPr lang="en-US" dirty="0" smtClean="0"/>
              <a:t>Use a pivot table if you need to:</a:t>
            </a:r>
          </a:p>
          <a:p>
            <a:pPr>
              <a:spcBef>
                <a:spcPct val="50000"/>
              </a:spcBef>
              <a:buFont typeface="Arial" pitchFamily="34" charset="0"/>
              <a:buChar char="•"/>
            </a:pPr>
            <a:r>
              <a:rPr lang="en-US" sz="2400" dirty="0" smtClean="0"/>
              <a:t> Work with large amounts of transactional data</a:t>
            </a:r>
          </a:p>
          <a:p>
            <a:pPr>
              <a:spcBef>
                <a:spcPct val="50000"/>
              </a:spcBef>
              <a:buFont typeface="Arial" pitchFamily="34" charset="0"/>
              <a:buChar char="•"/>
            </a:pPr>
            <a:r>
              <a:rPr lang="en-US" sz="2400" dirty="0" smtClean="0"/>
              <a:t> Find relationships and groupings within data</a:t>
            </a:r>
          </a:p>
          <a:p>
            <a:pPr>
              <a:spcBef>
                <a:spcPct val="50000"/>
              </a:spcBef>
              <a:buFont typeface="Arial" pitchFamily="34" charset="0"/>
              <a:buChar char="•"/>
            </a:pPr>
            <a:r>
              <a:rPr lang="en-US" sz="2400" dirty="0" smtClean="0"/>
              <a:t> Find a list of unique values for one field in data</a:t>
            </a:r>
          </a:p>
          <a:p>
            <a:pPr>
              <a:spcBef>
                <a:spcPct val="50000"/>
              </a:spcBef>
              <a:buFont typeface="Arial" pitchFamily="34" charset="0"/>
              <a:buChar char="•"/>
            </a:pPr>
            <a:r>
              <a:rPr lang="en-US" sz="2400" dirty="0" smtClean="0"/>
              <a:t> Find trends using various time periods</a:t>
            </a:r>
          </a:p>
          <a:p>
            <a:pPr>
              <a:spcBef>
                <a:spcPct val="50000"/>
              </a:spcBef>
              <a:buFont typeface="Arial" pitchFamily="34" charset="0"/>
              <a:buChar char="•"/>
            </a:pPr>
            <a:r>
              <a:rPr lang="en-US" sz="2400" dirty="0" smtClean="0"/>
              <a:t> Create subtotals that frequently include new additions</a:t>
            </a:r>
          </a:p>
          <a:p>
            <a:pPr>
              <a:spcBef>
                <a:spcPct val="50000"/>
              </a:spcBef>
              <a:buFont typeface="Arial" pitchFamily="34" charset="0"/>
              <a:buChar char="•"/>
            </a:pPr>
            <a:r>
              <a:rPr lang="en-US" sz="2400" dirty="0" smtClean="0"/>
              <a:t> Organize your data into a format that’s easy to chart</a:t>
            </a:r>
          </a:p>
          <a:p>
            <a:pPr>
              <a:spcBef>
                <a:spcPct val="50000"/>
              </a:spcBef>
              <a:buFont typeface="Arial" pitchFamily="34" charset="0"/>
              <a:buChar char="•"/>
            </a:pPr>
            <a:endParaRPr lang="en-US" sz="2000" dirty="0" smtClean="0"/>
          </a:p>
          <a:p>
            <a:pPr>
              <a:spcBef>
                <a:spcPct val="50000"/>
              </a:spcBef>
            </a:pPr>
            <a:r>
              <a:rPr lang="en-US" sz="1600" dirty="0" smtClean="0"/>
              <a:t>* Bill </a:t>
            </a:r>
            <a:r>
              <a:rPr lang="en-US" sz="1600" dirty="0" err="1" smtClean="0"/>
              <a:t>Jelen</a:t>
            </a:r>
            <a:r>
              <a:rPr lang="en-US" sz="1600" dirty="0" smtClean="0"/>
              <a:t>, Mike Alexander. Pivot Table Data Crunching, 2007.</a:t>
            </a:r>
          </a:p>
          <a:p>
            <a:pPr>
              <a:spcBef>
                <a:spcPct val="50000"/>
              </a:spcBef>
              <a:buFont typeface="Arial" pitchFamily="34" charset="0"/>
              <a:buChar char="•"/>
            </a:pPr>
            <a:endParaRPr lang="en-US" sz="2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5843"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5844"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5845"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5846"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5847"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5848"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5849"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5850"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5851"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5852"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161805" name="Group 13"/>
          <p:cNvGraphicFramePr>
            <a:graphicFrameLocks noGrp="1"/>
          </p:cNvGraphicFramePr>
          <p:nvPr>
            <p:ph type="tbl" idx="4294967295"/>
          </p:nvPr>
        </p:nvGraphicFramePr>
        <p:xfrm>
          <a:off x="1371600" y="333375"/>
          <a:ext cx="7772400" cy="82296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800" b="1" i="0" u="none" strike="noStrike" cap="none" normalizeH="0" baseline="0" dirty="0" smtClean="0">
                          <a:solidFill>
                            <a:schemeClr val="accent2"/>
                          </a:solidFill>
                          <a:effectLst/>
                          <a:latin typeface="Calibri" pitchFamily="34" charset="0"/>
                        </a:rPr>
                        <a:t>Pivot Tables</a:t>
                      </a:r>
                      <a:endParaRPr kumimoji="0" lang="en-US" sz="48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35855" name="Text Box 19"/>
          <p:cNvSpPr txBox="1">
            <a:spLocks noChangeArrowheads="1"/>
          </p:cNvSpPr>
          <p:nvPr/>
        </p:nvSpPr>
        <p:spPr bwMode="auto">
          <a:xfrm>
            <a:off x="857224" y="1500174"/>
            <a:ext cx="7272337" cy="1938992"/>
          </a:xfrm>
          <a:prstGeom prst="rect">
            <a:avLst/>
          </a:prstGeom>
          <a:noFill/>
          <a:ln w="9525">
            <a:noFill/>
            <a:miter lim="800000"/>
            <a:headEnd/>
            <a:tailEnd/>
          </a:ln>
        </p:spPr>
        <p:txBody>
          <a:bodyPr wrap="square">
            <a:spAutoFit/>
          </a:bodyPr>
          <a:lstStyle/>
          <a:p>
            <a:pPr>
              <a:spcBef>
                <a:spcPct val="50000"/>
              </a:spcBef>
              <a:buFont typeface="Arial"/>
              <a:buChar char="•"/>
            </a:pPr>
            <a:r>
              <a:rPr lang="en-US" sz="2400" dirty="0" smtClean="0"/>
              <a:t> Allow </a:t>
            </a:r>
            <a:r>
              <a:rPr lang="en-US" sz="2400" dirty="0"/>
              <a:t>you to </a:t>
            </a:r>
            <a:r>
              <a:rPr lang="en-US" sz="2400" dirty="0" smtClean="0"/>
              <a:t>quickly see numerical relationships</a:t>
            </a:r>
          </a:p>
          <a:p>
            <a:pPr>
              <a:spcBef>
                <a:spcPct val="50000"/>
              </a:spcBef>
              <a:buFont typeface="Arial"/>
              <a:buChar char="•"/>
            </a:pPr>
            <a:r>
              <a:rPr lang="en-US" sz="2400" dirty="0" smtClean="0"/>
              <a:t> Often created from transactional data or raw </a:t>
            </a:r>
            <a:r>
              <a:rPr lang="en-US" sz="2400" smtClean="0"/>
              <a:t>data </a:t>
            </a:r>
            <a:br>
              <a:rPr lang="en-US" sz="2400" smtClean="0"/>
            </a:br>
            <a:r>
              <a:rPr lang="en-US" sz="2400" smtClean="0"/>
              <a:t>  (like UD </a:t>
            </a:r>
            <a:r>
              <a:rPr lang="en-US" sz="2400" dirty="0" smtClean="0"/>
              <a:t>Financials)</a:t>
            </a:r>
          </a:p>
          <a:p>
            <a:pPr>
              <a:spcBef>
                <a:spcPct val="50000"/>
              </a:spcBef>
            </a:pPr>
            <a:endParaRPr lang="en-US" sz="2400" dirty="0" smtClean="0"/>
          </a:p>
        </p:txBody>
      </p:sp>
      <p:pic>
        <p:nvPicPr>
          <p:cNvPr id="3074" name="Picture 2"/>
          <p:cNvPicPr>
            <a:picLocks noChangeAspect="1" noChangeArrowheads="1"/>
          </p:cNvPicPr>
          <p:nvPr/>
        </p:nvPicPr>
        <p:blipFill>
          <a:blip r:embed="rId3"/>
          <a:srcRect/>
          <a:stretch>
            <a:fillRect/>
          </a:stretch>
        </p:blipFill>
        <p:spPr bwMode="auto">
          <a:xfrm>
            <a:off x="571472" y="3214686"/>
            <a:ext cx="5286412" cy="3149666"/>
          </a:xfrm>
          <a:prstGeom prst="rect">
            <a:avLst/>
          </a:prstGeom>
          <a:noFill/>
          <a:ln w="9525">
            <a:noFill/>
            <a:miter lim="800000"/>
            <a:headEnd/>
            <a:tailEnd/>
          </a:ln>
          <a:effectLst/>
        </p:spPr>
      </p:pic>
      <p:pic>
        <p:nvPicPr>
          <p:cNvPr id="3075" name="Picture 3"/>
          <p:cNvPicPr>
            <a:picLocks noChangeAspect="1" noChangeArrowheads="1"/>
          </p:cNvPicPr>
          <p:nvPr/>
        </p:nvPicPr>
        <p:blipFill>
          <a:blip r:embed="rId4"/>
          <a:srcRect r="69505"/>
          <a:stretch>
            <a:fillRect/>
          </a:stretch>
        </p:blipFill>
        <p:spPr bwMode="auto">
          <a:xfrm>
            <a:off x="6500826" y="3071810"/>
            <a:ext cx="1714512" cy="34093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1"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2"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3"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4"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5"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6"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7"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8"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9"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900"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192525" name="Group 13"/>
          <p:cNvGraphicFramePr>
            <a:graphicFrameLocks noGrp="1"/>
          </p:cNvGraphicFramePr>
          <p:nvPr>
            <p:ph type="tbl" idx="4294967295"/>
          </p:nvPr>
        </p:nvGraphicFramePr>
        <p:xfrm>
          <a:off x="1371600" y="333375"/>
          <a:ext cx="7772400" cy="82296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800" b="1" i="0" u="none" strike="noStrike" cap="none" normalizeH="0" baseline="0" dirty="0" smtClean="0">
                          <a:solidFill>
                            <a:schemeClr val="accent2"/>
                          </a:solidFill>
                          <a:effectLst/>
                          <a:latin typeface="Calibri" pitchFamily="34" charset="0"/>
                        </a:rPr>
                        <a:t>Pivot Tables</a:t>
                      </a:r>
                      <a:endParaRPr kumimoji="0" lang="en-US" sz="48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37903" name="Text Box 19"/>
          <p:cNvSpPr txBox="1">
            <a:spLocks noChangeArrowheads="1"/>
          </p:cNvSpPr>
          <p:nvPr/>
        </p:nvSpPr>
        <p:spPr bwMode="auto">
          <a:xfrm>
            <a:off x="914400" y="1371600"/>
            <a:ext cx="7272337" cy="3908762"/>
          </a:xfrm>
          <a:prstGeom prst="rect">
            <a:avLst/>
          </a:prstGeom>
          <a:noFill/>
          <a:ln w="9525">
            <a:noFill/>
            <a:miter lim="800000"/>
            <a:headEnd/>
            <a:tailEnd/>
          </a:ln>
        </p:spPr>
        <p:txBody>
          <a:bodyPr>
            <a:spAutoFit/>
          </a:bodyPr>
          <a:lstStyle/>
          <a:p>
            <a:pPr>
              <a:spcBef>
                <a:spcPct val="50000"/>
              </a:spcBef>
            </a:pPr>
            <a:r>
              <a:rPr lang="en-US" dirty="0" smtClean="0"/>
              <a:t>Rules:</a:t>
            </a:r>
          </a:p>
          <a:p>
            <a:pPr marL="457200">
              <a:spcBef>
                <a:spcPct val="50000"/>
              </a:spcBef>
              <a:buFont typeface="Arial" pitchFamily="34" charset="0"/>
              <a:buChar char="•"/>
            </a:pPr>
            <a:r>
              <a:rPr lang="en-US" sz="2800" dirty="0" smtClean="0"/>
              <a:t> No blank rows or columns are allowed</a:t>
            </a:r>
          </a:p>
          <a:p>
            <a:pPr marL="457200">
              <a:spcBef>
                <a:spcPct val="50000"/>
              </a:spcBef>
              <a:buFont typeface="Arial" pitchFamily="34" charset="0"/>
              <a:buChar char="•"/>
            </a:pPr>
            <a:r>
              <a:rPr lang="en-US" sz="2800" dirty="0" smtClean="0"/>
              <a:t> Each column must have a label</a:t>
            </a:r>
          </a:p>
          <a:p>
            <a:pPr>
              <a:spcBef>
                <a:spcPct val="50000"/>
              </a:spcBef>
            </a:pPr>
            <a:r>
              <a:rPr lang="en-US" dirty="0" smtClean="0"/>
              <a:t>How to create:</a:t>
            </a:r>
          </a:p>
          <a:p>
            <a:pPr marL="457200">
              <a:spcBef>
                <a:spcPct val="50000"/>
              </a:spcBef>
              <a:buFont typeface="Arial" pitchFamily="34" charset="0"/>
              <a:buChar char="•"/>
            </a:pPr>
            <a:r>
              <a:rPr lang="en-US" sz="2800" dirty="0" smtClean="0"/>
              <a:t> Insert tab, PivotTable</a:t>
            </a:r>
          </a:p>
          <a:p>
            <a:pPr marL="457200">
              <a:spcBef>
                <a:spcPct val="50000"/>
              </a:spcBef>
              <a:buFont typeface="Arial" pitchFamily="34" charset="0"/>
              <a:buChar char="•"/>
            </a:pPr>
            <a:r>
              <a:rPr lang="en-US" sz="2800" dirty="0" smtClean="0"/>
              <a:t> Select </a:t>
            </a:r>
            <a:r>
              <a:rPr lang="en-US" sz="2800" dirty="0"/>
              <a:t>fields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1" name="Rectangle 3"/>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2" name="Rectangle 4"/>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3" name="Rectangle 5"/>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4" name="Rectangle 6"/>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5" name="Rectangle 7"/>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6" name="Rectangle 8"/>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7" name="Rectangle 9"/>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8" name="Rectangle 10"/>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899" name="Rectangle 11"/>
          <p:cNvSpPr>
            <a:spLocks noChangeArrowheads="1"/>
          </p:cNvSpPr>
          <p:nvPr/>
        </p:nvSpPr>
        <p:spPr bwMode="auto">
          <a:xfrm>
            <a:off x="1563688" y="841375"/>
            <a:ext cx="754062" cy="0"/>
          </a:xfrm>
          <a:prstGeom prst="rect">
            <a:avLst/>
          </a:prstGeom>
          <a:noFill/>
          <a:ln w="9525">
            <a:noFill/>
            <a:miter lim="800000"/>
            <a:headEnd/>
            <a:tailEnd/>
          </a:ln>
        </p:spPr>
        <p:txBody>
          <a:bodyPr wrap="none">
            <a:spAutoFit/>
          </a:bodyPr>
          <a:lstStyle/>
          <a:p>
            <a:endParaRPr lang="en-US"/>
          </a:p>
        </p:txBody>
      </p:sp>
      <p:sp>
        <p:nvSpPr>
          <p:cNvPr id="37900" name="Text Box 12"/>
          <p:cNvSpPr txBox="1">
            <a:spLocks noChangeArrowheads="1"/>
          </p:cNvSpPr>
          <p:nvPr/>
        </p:nvSpPr>
        <p:spPr bwMode="auto">
          <a:xfrm>
            <a:off x="858838" y="1081088"/>
            <a:ext cx="7313612" cy="136525"/>
          </a:xfrm>
          <a:prstGeom prst="rect">
            <a:avLst/>
          </a:prstGeom>
          <a:gradFill rotWithShape="1">
            <a:gsLst>
              <a:gs pos="0">
                <a:srgbClr val="000080"/>
              </a:gs>
              <a:gs pos="100000">
                <a:srgbClr val="99CCFF"/>
              </a:gs>
            </a:gsLst>
            <a:lin ang="0" scaled="1"/>
          </a:gradFill>
          <a:ln w="9525">
            <a:noFill/>
            <a:miter lim="800000"/>
            <a:headEnd/>
            <a:tailEnd/>
          </a:ln>
        </p:spPr>
        <p:txBody>
          <a:bodyPr/>
          <a:lstStyle/>
          <a:p>
            <a:endParaRPr lang="en-US" sz="1800">
              <a:solidFill>
                <a:schemeClr val="tx1"/>
              </a:solidFill>
              <a:latin typeface="Arial" charset="0"/>
            </a:endParaRPr>
          </a:p>
        </p:txBody>
      </p:sp>
      <p:graphicFrame>
        <p:nvGraphicFramePr>
          <p:cNvPr id="192525" name="Group 13"/>
          <p:cNvGraphicFramePr>
            <a:graphicFrameLocks noGrp="1"/>
          </p:cNvGraphicFramePr>
          <p:nvPr>
            <p:ph type="tbl" idx="4294967295"/>
          </p:nvPr>
        </p:nvGraphicFramePr>
        <p:xfrm>
          <a:off x="1371600" y="333375"/>
          <a:ext cx="7772400" cy="822960"/>
        </p:xfrm>
        <a:graphic>
          <a:graphicData uri="http://schemas.openxmlformats.org/drawingml/2006/table">
            <a:tbl>
              <a:tblPr/>
              <a:tblGrid>
                <a:gridCol w="7772400"/>
              </a:tblGrid>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4800" b="1" i="0" u="none" strike="noStrike" cap="none" normalizeH="0" baseline="0" dirty="0" smtClean="0">
                          <a:solidFill>
                            <a:schemeClr val="accent2"/>
                          </a:solidFill>
                          <a:effectLst/>
                          <a:latin typeface="Calibri" pitchFamily="34" charset="0"/>
                        </a:rPr>
                        <a:t>Pivot Table Anatomy</a:t>
                      </a:r>
                      <a:endParaRPr kumimoji="0" lang="en-US" sz="4800" b="0" i="0" u="none" strike="noStrike" cap="none" normalizeH="0" baseline="0" dirty="0" smtClean="0">
                        <a:solidFill>
                          <a:schemeClr val="accent2"/>
                        </a:solidFill>
                        <a:effectLst/>
                        <a:latin typeface="Calibri"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37903" name="Text Box 19"/>
          <p:cNvSpPr txBox="1">
            <a:spLocks noChangeArrowheads="1"/>
          </p:cNvSpPr>
          <p:nvPr/>
        </p:nvSpPr>
        <p:spPr bwMode="auto">
          <a:xfrm>
            <a:off x="533400" y="1447800"/>
            <a:ext cx="4214842" cy="3046988"/>
          </a:xfrm>
          <a:prstGeom prst="rect">
            <a:avLst/>
          </a:prstGeom>
          <a:noFill/>
          <a:ln w="9525">
            <a:noFill/>
            <a:miter lim="800000"/>
            <a:headEnd/>
            <a:tailEnd/>
          </a:ln>
        </p:spPr>
        <p:txBody>
          <a:bodyPr wrap="square">
            <a:spAutoFit/>
          </a:bodyPr>
          <a:lstStyle/>
          <a:p>
            <a:pPr>
              <a:spcBef>
                <a:spcPct val="50000"/>
              </a:spcBef>
            </a:pPr>
            <a:r>
              <a:rPr lang="en-US" sz="2400" dirty="0" smtClean="0">
                <a:solidFill>
                  <a:schemeClr val="accent2"/>
                </a:solidFill>
              </a:rPr>
              <a:t>Values area </a:t>
            </a:r>
            <a:r>
              <a:rPr lang="en-US" sz="2400" dirty="0" smtClean="0"/>
              <a:t>– data fields you want to calculate</a:t>
            </a:r>
          </a:p>
          <a:p>
            <a:pPr>
              <a:spcBef>
                <a:spcPct val="50000"/>
              </a:spcBef>
            </a:pPr>
            <a:r>
              <a:rPr lang="en-US" sz="2400" dirty="0" smtClean="0">
                <a:solidFill>
                  <a:schemeClr val="accent2"/>
                </a:solidFill>
              </a:rPr>
              <a:t>Row area </a:t>
            </a:r>
            <a:r>
              <a:rPr lang="en-US" sz="2400" dirty="0" smtClean="0"/>
              <a:t>– headings that go down the left side</a:t>
            </a:r>
          </a:p>
          <a:p>
            <a:pPr>
              <a:spcBef>
                <a:spcPct val="50000"/>
              </a:spcBef>
            </a:pPr>
            <a:r>
              <a:rPr lang="en-US" sz="2400" dirty="0" smtClean="0">
                <a:solidFill>
                  <a:schemeClr val="accent2"/>
                </a:solidFill>
              </a:rPr>
              <a:t>Column area </a:t>
            </a:r>
            <a:r>
              <a:rPr lang="en-US" sz="2400" dirty="0" smtClean="0"/>
              <a:t>– heading across the top of the table, ideal for showing trends over time</a:t>
            </a:r>
          </a:p>
        </p:txBody>
      </p:sp>
      <p:pic>
        <p:nvPicPr>
          <p:cNvPr id="17" name="Picture 2"/>
          <p:cNvPicPr>
            <a:picLocks noChangeAspect="1" noChangeArrowheads="1"/>
          </p:cNvPicPr>
          <p:nvPr/>
        </p:nvPicPr>
        <p:blipFill>
          <a:blip r:embed="rId3"/>
          <a:srcRect l="5944" r="22727"/>
          <a:stretch>
            <a:fillRect/>
          </a:stretch>
        </p:blipFill>
        <p:spPr bwMode="auto">
          <a:xfrm>
            <a:off x="4648200" y="3124200"/>
            <a:ext cx="3595710" cy="300345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174E96D7A97C4A8621229C61985210" ma:contentTypeVersion="0" ma:contentTypeDescription="Create a new document." ma:contentTypeScope="" ma:versionID="7f9a8c9663e9947a206befaa10eed5b5">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1A1FC204-DCB9-4F29-969E-1D2888E2B167}"/>
</file>

<file path=customXml/itemProps2.xml><?xml version="1.0" encoding="utf-8"?>
<ds:datastoreItem xmlns:ds="http://schemas.openxmlformats.org/officeDocument/2006/customXml" ds:itemID="{42BFA170-3C5F-40AC-A70F-08F9B8062002}"/>
</file>

<file path=customXml/itemProps3.xml><?xml version="1.0" encoding="utf-8"?>
<ds:datastoreItem xmlns:ds="http://schemas.openxmlformats.org/officeDocument/2006/customXml" ds:itemID="{612ADA86-5FC3-4608-B85E-EE1FF425A8E2}"/>
</file>

<file path=docProps/app.xml><?xml version="1.0" encoding="utf-8"?>
<Properties xmlns="http://schemas.openxmlformats.org/officeDocument/2006/extended-properties" xmlns:vt="http://schemas.openxmlformats.org/officeDocument/2006/docPropsVTypes">
  <Template>Aspect</Template>
  <TotalTime>23365</TotalTime>
  <Words>990</Words>
  <Application>Microsoft Office PowerPoint</Application>
  <PresentationFormat>On-screen Show (4:3)</PresentationFormat>
  <Paragraphs>114</Paragraphs>
  <Slides>16</Slides>
  <Notes>14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Aspect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Manager/>
  <Company>Velsoft Courseware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Office Excel 2007 Advanced</dc:title>
  <dc:creator>Velsoft Courseware</dc:creator>
  <dc:description>PowerPoint Slides</dc:description>
  <cp:lastModifiedBy>neff</cp:lastModifiedBy>
  <cp:revision>474</cp:revision>
  <dcterms:created xsi:type="dcterms:W3CDTF">2008-12-09T15:04:03Z</dcterms:created>
  <dcterms:modified xsi:type="dcterms:W3CDTF">2009-01-07T18:04:28Z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0x0101006E174E96D7A97C4A8621229C61985210</vt:lpwstr>
  </property>
</Properties>
</file>