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8"/>
  </p:notesMasterIdLst>
  <p:handoutMasterIdLst>
    <p:handoutMasterId r:id="rId29"/>
  </p:handoutMasterIdLst>
  <p:sldIdLst>
    <p:sldId id="341" r:id="rId2"/>
    <p:sldId id="276" r:id="rId3"/>
    <p:sldId id="277" r:id="rId4"/>
    <p:sldId id="342" r:id="rId5"/>
    <p:sldId id="340" r:id="rId6"/>
    <p:sldId id="307" r:id="rId7"/>
    <p:sldId id="278" r:id="rId8"/>
    <p:sldId id="306" r:id="rId9"/>
    <p:sldId id="283" r:id="rId10"/>
    <p:sldId id="284" r:id="rId11"/>
    <p:sldId id="308" r:id="rId12"/>
    <p:sldId id="309" r:id="rId13"/>
    <p:sldId id="345" r:id="rId14"/>
    <p:sldId id="347" r:id="rId15"/>
    <p:sldId id="320" r:id="rId16"/>
    <p:sldId id="321" r:id="rId17"/>
    <p:sldId id="322" r:id="rId18"/>
    <p:sldId id="323" r:id="rId19"/>
    <p:sldId id="337" r:id="rId20"/>
    <p:sldId id="311" r:id="rId21"/>
    <p:sldId id="312" r:id="rId22"/>
    <p:sldId id="310" r:id="rId23"/>
    <p:sldId id="314" r:id="rId24"/>
    <p:sldId id="313" r:id="rId25"/>
    <p:sldId id="344" r:id="rId26"/>
    <p:sldId id="346" r:id="rId27"/>
  </p:sldIdLst>
  <p:sldSz cx="9144000" cy="6858000" type="screen4x3"/>
  <p:notesSz cx="6985000" cy="9283700"/>
  <p:defaultTextStyle>
    <a:defPPr>
      <a:defRPr lang="en-CA"/>
    </a:defPPr>
    <a:lvl1pPr algn="l" rtl="0" fontAlgn="base">
      <a:spcBef>
        <a:spcPct val="0"/>
      </a:spcBef>
      <a:spcAft>
        <a:spcPct val="0"/>
      </a:spcAft>
      <a:defRPr sz="3200" b="1" kern="1200">
        <a:solidFill>
          <a:srgbClr val="333399"/>
        </a:solidFill>
        <a:latin typeface="Calibri" pitchFamily="34" charset="0"/>
        <a:ea typeface="+mn-ea"/>
        <a:cs typeface="+mn-cs"/>
      </a:defRPr>
    </a:lvl1pPr>
    <a:lvl2pPr marL="457200" algn="l" rtl="0" fontAlgn="base">
      <a:spcBef>
        <a:spcPct val="0"/>
      </a:spcBef>
      <a:spcAft>
        <a:spcPct val="0"/>
      </a:spcAft>
      <a:defRPr sz="3200" b="1" kern="1200">
        <a:solidFill>
          <a:srgbClr val="333399"/>
        </a:solidFill>
        <a:latin typeface="Calibri" pitchFamily="34" charset="0"/>
        <a:ea typeface="+mn-ea"/>
        <a:cs typeface="+mn-cs"/>
      </a:defRPr>
    </a:lvl2pPr>
    <a:lvl3pPr marL="914400" algn="l" rtl="0" fontAlgn="base">
      <a:spcBef>
        <a:spcPct val="0"/>
      </a:spcBef>
      <a:spcAft>
        <a:spcPct val="0"/>
      </a:spcAft>
      <a:defRPr sz="3200" b="1" kern="1200">
        <a:solidFill>
          <a:srgbClr val="333399"/>
        </a:solidFill>
        <a:latin typeface="Calibri" pitchFamily="34" charset="0"/>
        <a:ea typeface="+mn-ea"/>
        <a:cs typeface="+mn-cs"/>
      </a:defRPr>
    </a:lvl3pPr>
    <a:lvl4pPr marL="1371600" algn="l" rtl="0" fontAlgn="base">
      <a:spcBef>
        <a:spcPct val="0"/>
      </a:spcBef>
      <a:spcAft>
        <a:spcPct val="0"/>
      </a:spcAft>
      <a:defRPr sz="3200" b="1" kern="1200">
        <a:solidFill>
          <a:srgbClr val="333399"/>
        </a:solidFill>
        <a:latin typeface="Calibri" pitchFamily="34" charset="0"/>
        <a:ea typeface="+mn-ea"/>
        <a:cs typeface="+mn-cs"/>
      </a:defRPr>
    </a:lvl4pPr>
    <a:lvl5pPr marL="1828800" algn="l" rtl="0" fontAlgn="base">
      <a:spcBef>
        <a:spcPct val="0"/>
      </a:spcBef>
      <a:spcAft>
        <a:spcPct val="0"/>
      </a:spcAft>
      <a:defRPr sz="3200" b="1" kern="1200">
        <a:solidFill>
          <a:srgbClr val="333399"/>
        </a:solidFill>
        <a:latin typeface="Calibri" pitchFamily="34" charset="0"/>
        <a:ea typeface="+mn-ea"/>
        <a:cs typeface="+mn-cs"/>
      </a:defRPr>
    </a:lvl5pPr>
    <a:lvl6pPr marL="2286000" algn="l" defTabSz="914400" rtl="0" eaLnBrk="1" latinLnBrk="0" hangingPunct="1">
      <a:defRPr sz="3200" b="1" kern="1200">
        <a:solidFill>
          <a:srgbClr val="333399"/>
        </a:solidFill>
        <a:latin typeface="Calibri" pitchFamily="34" charset="0"/>
        <a:ea typeface="+mn-ea"/>
        <a:cs typeface="+mn-cs"/>
      </a:defRPr>
    </a:lvl6pPr>
    <a:lvl7pPr marL="2743200" algn="l" defTabSz="914400" rtl="0" eaLnBrk="1" latinLnBrk="0" hangingPunct="1">
      <a:defRPr sz="3200" b="1" kern="1200">
        <a:solidFill>
          <a:srgbClr val="333399"/>
        </a:solidFill>
        <a:latin typeface="Calibri" pitchFamily="34" charset="0"/>
        <a:ea typeface="+mn-ea"/>
        <a:cs typeface="+mn-cs"/>
      </a:defRPr>
    </a:lvl7pPr>
    <a:lvl8pPr marL="3200400" algn="l" defTabSz="914400" rtl="0" eaLnBrk="1" latinLnBrk="0" hangingPunct="1">
      <a:defRPr sz="3200" b="1" kern="1200">
        <a:solidFill>
          <a:srgbClr val="333399"/>
        </a:solidFill>
        <a:latin typeface="Calibri" pitchFamily="34" charset="0"/>
        <a:ea typeface="+mn-ea"/>
        <a:cs typeface="+mn-cs"/>
      </a:defRPr>
    </a:lvl8pPr>
    <a:lvl9pPr marL="3657600" algn="l" defTabSz="914400" rtl="0" eaLnBrk="1" latinLnBrk="0" hangingPunct="1">
      <a:defRPr sz="3200" b="1" kern="1200">
        <a:solidFill>
          <a:srgbClr val="333399"/>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0000"/>
    <a:srgbClr val="FF1117"/>
    <a:srgbClr val="333399"/>
    <a:srgbClr val="3366FF"/>
    <a:srgbClr val="99CC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35" autoAdjust="0"/>
    <p:restoredTop sz="70974" autoAdjust="0"/>
  </p:normalViewPr>
  <p:slideViewPr>
    <p:cSldViewPr>
      <p:cViewPr>
        <p:scale>
          <a:sx n="57" d="100"/>
          <a:sy n="57" d="100"/>
        </p:scale>
        <p:origin x="-846"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C093186D-A349-4C89-9A71-4DEEAA190855}" type="datetimeFigureOut">
              <a:rPr lang="en-US" smtClean="0"/>
              <a:t>2/5/2009</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CDB1634B-B1E4-4204-901D-E0F4EA88567F}"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b="0" smtClean="0">
                <a:solidFill>
                  <a:schemeClr val="tx1"/>
                </a:solidFill>
                <a:latin typeface="Arial" charset="0"/>
              </a:defRPr>
            </a:lvl1pPr>
          </a:lstStyle>
          <a:p>
            <a:pPr>
              <a:defRPr/>
            </a:pPr>
            <a:endParaRPr lang="en-US"/>
          </a:p>
        </p:txBody>
      </p:sp>
      <p:sp>
        <p:nvSpPr>
          <p:cNvPr id="142339" name="Rectangle 3"/>
          <p:cNvSpPr>
            <a:spLocks noGrp="1" noChangeArrowheads="1"/>
          </p:cNvSpPr>
          <p:nvPr>
            <p:ph type="dt"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b="0" smtClean="0">
                <a:solidFill>
                  <a:schemeClr val="tx1"/>
                </a:solidFill>
                <a:latin typeface="Arial" charset="0"/>
              </a:defRPr>
            </a:lvl1pPr>
          </a:lstStyle>
          <a:p>
            <a:pPr>
              <a:defRPr/>
            </a:pPr>
            <a:endParaRPr lang="en-US"/>
          </a:p>
        </p:txBody>
      </p:sp>
      <p:sp>
        <p:nvSpPr>
          <p:cNvPr id="73732"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98500" y="4409758"/>
            <a:ext cx="5588000"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b="0" smtClean="0">
                <a:solidFill>
                  <a:schemeClr val="tx1"/>
                </a:solidFill>
                <a:latin typeface="Arial" charset="0"/>
              </a:defRPr>
            </a:lvl1pPr>
          </a:lstStyle>
          <a:p>
            <a:pPr>
              <a:defRPr/>
            </a:pPr>
            <a:endParaRPr lang="en-US"/>
          </a:p>
        </p:txBody>
      </p:sp>
      <p:sp>
        <p:nvSpPr>
          <p:cNvPr id="142343" name="Rectangle 7"/>
          <p:cNvSpPr>
            <a:spLocks noGrp="1" noChangeArrowheads="1"/>
          </p:cNvSpPr>
          <p:nvPr>
            <p:ph type="sldNum" sz="quarter" idx="5"/>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b="0" smtClean="0">
                <a:solidFill>
                  <a:schemeClr val="tx1"/>
                </a:solidFill>
                <a:latin typeface="Arial" charset="0"/>
              </a:defRPr>
            </a:lvl1pPr>
          </a:lstStyle>
          <a:p>
            <a:pPr>
              <a:defRPr/>
            </a:pPr>
            <a:fld id="{6B7801B3-EF55-42F5-A0AA-C111B2A7730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B7801B3-EF55-42F5-A0AA-C111B2A7730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1AE6F6EB-898D-4DC6-93B7-5CB39FE63316}" type="slidenum">
              <a:rPr lang="en-US"/>
              <a:pPr/>
              <a:t>10</a:t>
            </a:fld>
            <a:endParaRPr lang="en-US" dirty="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r>
              <a:rPr lang="en-US" dirty="0" smtClean="0"/>
              <a:t>Click active cell, click Use Relative References, record macro.</a:t>
            </a:r>
          </a:p>
          <a:p>
            <a:pPr eaLnBrk="1" hangingPunct="1"/>
            <a:r>
              <a:rPr lang="en-US" dirty="0" smtClean="0"/>
              <a:t>Let’s say, for example,</a:t>
            </a:r>
            <a:r>
              <a:rPr lang="en-US" baseline="0" dirty="0" smtClean="0"/>
              <a:t> the</a:t>
            </a:r>
            <a:r>
              <a:rPr lang="en-US" dirty="0" smtClean="0"/>
              <a:t> active row is 1 and you create a relative reference macro that shades </a:t>
            </a:r>
            <a:r>
              <a:rPr lang="en-US" baseline="0" dirty="0" smtClean="0"/>
              <a:t>the range A1:I1 pink</a:t>
            </a:r>
            <a:r>
              <a:rPr lang="en-US" dirty="0" smtClean="0"/>
              <a:t> and changes some text. If you make the active row 3</a:t>
            </a:r>
            <a:r>
              <a:rPr lang="en-US" baseline="0" dirty="0" smtClean="0"/>
              <a:t> </a:t>
            </a:r>
            <a:r>
              <a:rPr lang="en-US" dirty="0" smtClean="0"/>
              <a:t>and run the macro, the then range A3:I3</a:t>
            </a:r>
            <a:r>
              <a:rPr lang="en-US" baseline="0" dirty="0" smtClean="0"/>
              <a:t> </a:t>
            </a:r>
            <a:r>
              <a:rPr lang="en-US" dirty="0" smtClean="0"/>
              <a:t>will be changed. If this were an absolute reference macro, the range A1:I1</a:t>
            </a:r>
            <a:r>
              <a:rPr lang="en-US" baseline="0" dirty="0" smtClean="0"/>
              <a:t> </a:t>
            </a:r>
            <a:r>
              <a:rPr lang="en-US" dirty="0" smtClean="0"/>
              <a:t>will be</a:t>
            </a:r>
            <a:r>
              <a:rPr lang="en-US" baseline="0" dirty="0" smtClean="0"/>
              <a:t> changed</a:t>
            </a:r>
            <a:r>
              <a:rPr lang="en-US" dirty="0" smtClean="0"/>
              <a:t> no matter what the active row is when you run the macro.</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9B13828-8A3F-4DEC-ACED-9B6E75C1B082}" type="slidenum">
              <a:rPr lang="en-US"/>
              <a:pPr/>
              <a:t>11</a:t>
            </a:fld>
            <a:endParaRPr lang="en-US" dirty="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r>
              <a:rPr lang="en-US" dirty="0" smtClean="0"/>
              <a:t>Imagine you have designed a relative macro to perform actions on cell A2:A7, with Cell A1 the active cell.  You can run the macro anywhere and the same operations will be performed on the 6 cells immediately beneath the active cell.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FBC3A2E7-968D-44F1-9FE9-49747CE46B49}" type="slidenum">
              <a:rPr lang="en-US"/>
              <a:pPr/>
              <a:t>12</a:t>
            </a:fld>
            <a:endParaRPr lang="en-US" dirty="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en-GB" dirty="0" smtClean="0"/>
              <a:t>Think carefully about what key you want to assign as a short cut for a macro. Try to think of a shortcut that represents what the macro does, like Ctrl + s for a macro that formats subtotal rows.</a:t>
            </a:r>
          </a:p>
          <a:p>
            <a:pPr eaLnBrk="1" hangingPunct="1"/>
            <a:r>
              <a:rPr lang="en-GB" dirty="0" smtClean="0"/>
              <a:t>Keep in mind that if the shortcut already had a task associated with it, the macro will now override the original purpose of the shortcut. For example, assigning Ctrl + N as a shortcut for a macro will disable Ctrl + N as a shortcut for opening a new workbook.</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65071A7-814E-419F-9F27-470A1CD0CA09}" type="slidenum">
              <a:rPr lang="en-US"/>
              <a:pPr/>
              <a:t>13</a:t>
            </a:fld>
            <a:endParaRPr lang="en-US" dirty="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r>
              <a:rPr lang="en-US" dirty="0" smtClean="0"/>
              <a:t>Click on Developer tab, click on Macros in Code</a:t>
            </a:r>
            <a:r>
              <a:rPr lang="en-US" baseline="0" dirty="0" smtClean="0"/>
              <a:t> group, </a:t>
            </a:r>
            <a:r>
              <a:rPr lang="en-US" dirty="0" smtClean="0"/>
              <a:t>choose macro under the Macro name: list, click Delete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65071A7-814E-419F-9F27-470A1CD0CA09}" type="slidenum">
              <a:rPr lang="en-US"/>
              <a:pPr/>
              <a:t>14</a:t>
            </a:fld>
            <a:endParaRPr lang="en-US" dirty="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r>
              <a:rPr lang="en-US" dirty="0" smtClean="0"/>
              <a:t>Format Extension Annotations Excel Workbook .</a:t>
            </a:r>
          </a:p>
          <a:p>
            <a:pPr eaLnBrk="1" hangingPunct="1"/>
            <a:endParaRPr lang="en-US" dirty="0" smtClean="0"/>
          </a:p>
          <a:p>
            <a:pPr eaLnBrk="1" hangingPunct="1"/>
            <a:r>
              <a:rPr lang="en-US" b="1" dirty="0" smtClean="0"/>
              <a:t>.</a:t>
            </a:r>
            <a:r>
              <a:rPr lang="en-US" b="1" dirty="0" err="1" smtClean="0"/>
              <a:t>xlsx</a:t>
            </a:r>
            <a:r>
              <a:rPr lang="en-US" dirty="0" smtClean="0"/>
              <a:t>  The default Excel 2007 workbook format. Functions as the primary replacement for the former binary .</a:t>
            </a:r>
            <a:r>
              <a:rPr lang="en-US" dirty="0" err="1" smtClean="0"/>
              <a:t>xls</a:t>
            </a:r>
            <a:r>
              <a:rPr lang="en-US" dirty="0" smtClean="0"/>
              <a:t> format, although it does not support Excel macros for security reasons. </a:t>
            </a:r>
          </a:p>
          <a:p>
            <a:pPr eaLnBrk="1" hangingPunct="1"/>
            <a:endParaRPr lang="en-US" dirty="0" smtClean="0"/>
          </a:p>
          <a:p>
            <a:pPr eaLnBrk="1" hangingPunct="1"/>
            <a:r>
              <a:rPr lang="en-US" b="1" dirty="0" smtClean="0"/>
              <a:t>.</a:t>
            </a:r>
            <a:r>
              <a:rPr lang="en-US" b="1" dirty="0" err="1" smtClean="0"/>
              <a:t>xlsm</a:t>
            </a:r>
            <a:r>
              <a:rPr lang="en-US" b="1" dirty="0" smtClean="0"/>
              <a:t> </a:t>
            </a:r>
            <a:r>
              <a:rPr lang="en-US" dirty="0" smtClean="0"/>
              <a:t>As Excel Workbook, but with macro support.</a:t>
            </a:r>
          </a:p>
          <a:p>
            <a:pPr eaLnBrk="1" hangingPunct="1"/>
            <a:endParaRPr lang="en-US" dirty="0" smtClean="0"/>
          </a:p>
          <a:p>
            <a:pPr eaLnBrk="1" hangingPunct="1"/>
            <a:r>
              <a:rPr lang="en-US" b="1" dirty="0" smtClean="0"/>
              <a:t>.</a:t>
            </a:r>
            <a:r>
              <a:rPr lang="en-US" b="1" dirty="0" err="1" smtClean="0"/>
              <a:t>xltx</a:t>
            </a:r>
            <a:r>
              <a:rPr lang="en-US" b="1" dirty="0" smtClean="0"/>
              <a:t>   </a:t>
            </a:r>
            <a:r>
              <a:rPr lang="en-US" dirty="0" smtClean="0"/>
              <a:t>A template document that forms a basis for actual workbooks.</a:t>
            </a:r>
          </a:p>
          <a:p>
            <a:pPr eaLnBrk="1" hangingPunct="1"/>
            <a:endParaRPr lang="en-US" b="1" dirty="0" smtClean="0"/>
          </a:p>
          <a:p>
            <a:pPr eaLnBrk="1" hangingPunct="1"/>
            <a:r>
              <a:rPr lang="en-US" b="1" dirty="0" smtClean="0"/>
              <a:t>.</a:t>
            </a:r>
            <a:r>
              <a:rPr lang="en-US" b="1" dirty="0" err="1" smtClean="0"/>
              <a:t>xltm</a:t>
            </a:r>
            <a:r>
              <a:rPr lang="en-US" b="1" dirty="0" smtClean="0"/>
              <a:t>  </a:t>
            </a:r>
            <a:r>
              <a:rPr lang="en-US" dirty="0" smtClean="0"/>
              <a:t>A template document that forms a basis for actual workbooks, with macro support. The replacement for the old .</a:t>
            </a:r>
            <a:r>
              <a:rPr lang="en-US" dirty="0" err="1" smtClean="0"/>
              <a:t>xlt</a:t>
            </a:r>
            <a:r>
              <a:rPr lang="en-US" dirty="0" smtClean="0"/>
              <a:t> format. </a:t>
            </a:r>
            <a:endParaRPr lang="en-US" dirty="0" smtClean="0"/>
          </a:p>
          <a:p>
            <a:pPr eaLnBrk="1" hangingPunct="1"/>
            <a:endParaRPr lang="en-US" dirty="0" smtClean="0"/>
          </a:p>
          <a:p>
            <a:pPr eaLnBrk="1" hangingPunct="1"/>
            <a:r>
              <a:rPr lang="en-US" b="1" dirty="0" smtClean="0"/>
              <a:t>.</a:t>
            </a:r>
            <a:r>
              <a:rPr lang="en-US" b="1" dirty="0" err="1" smtClean="0"/>
              <a:t>xlsb</a:t>
            </a:r>
            <a:r>
              <a:rPr lang="en-US" b="1" dirty="0" smtClean="0"/>
              <a:t>  </a:t>
            </a:r>
            <a:r>
              <a:rPr lang="en-US" dirty="0" smtClean="0"/>
              <a:t>As Excel Macro-enabled Workbook, but storing information in binary form rather than XML documents for opening and saving documents more quickly and efficiently. Intended especially for very large documents with tens of thousands of rows, and/or several hundreds of columns. </a:t>
            </a:r>
          </a:p>
          <a:p>
            <a:pPr eaLnBrk="1" hangingPunct="1"/>
            <a:endParaRPr lang="en-US" dirty="0" smtClean="0"/>
          </a:p>
          <a:p>
            <a:pPr eaLnBrk="1" hangingPunct="1"/>
            <a:r>
              <a:rPr lang="en-US" b="1" dirty="0" smtClean="0"/>
              <a:t>.</a:t>
            </a:r>
            <a:r>
              <a:rPr lang="en-US" b="1" dirty="0" err="1" smtClean="0"/>
              <a:t>xlam</a:t>
            </a:r>
            <a:r>
              <a:rPr lang="en-US" b="1" dirty="0" smtClean="0"/>
              <a:t>  </a:t>
            </a:r>
            <a:r>
              <a:rPr lang="en-US" dirty="0" smtClean="0"/>
              <a:t>Excel add-in to add extra functionality and tools. Inherent macro support due to the file purpose.</a:t>
            </a:r>
            <a:endParaRPr lang="en-US" baseline="0" dirty="0" smtClean="0"/>
          </a:p>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7801B3-EF55-42F5-A0AA-C111B2A7730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958DBAFE-A3E8-4034-AD3C-E25D84D2BB20}" type="slidenum">
              <a:rPr lang="en-US"/>
              <a:pPr/>
              <a:t>16</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smtClean="0"/>
              <a:t>GUI = Graphical User Interface.  Many Windows components make use of these controls.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8239241-7B60-44EC-A40F-74FE42793B4A}" type="slidenum">
              <a:rPr lang="en-US"/>
              <a:pPr/>
              <a:t>17</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r>
              <a:rPr lang="en-US" smtClean="0"/>
              <a:t>Properties can then be modified for any object in the worksheet.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B7EBF19D-A073-4E17-9CA3-635FA79A15A6}" type="slidenum">
              <a:rPr lang="en-US"/>
              <a:pPr/>
              <a:t>18</a:t>
            </a:fld>
            <a:endParaRPr 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3EBE41A9-A1CD-461E-913F-833988707736}" type="slidenum">
              <a:rPr lang="en-US"/>
              <a:pPr/>
              <a:t>19</a:t>
            </a:fld>
            <a:endParaRPr 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r>
              <a:rPr lang="en-US" smtClean="0"/>
              <a:t>Make the shape a starting button, or a special control to perform other actions.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C3937E7D-C76A-4AE5-9A46-5EDFDAE239D3}" type="slidenum">
              <a:rPr lang="en-US"/>
              <a:pPr/>
              <a:t>2</a:t>
            </a:fld>
            <a:endParaRPr lang="en-US" dirty="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r>
              <a:rPr lang="en-US" dirty="0" smtClean="0"/>
              <a:t>VBA = Visual Basic for Applications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0D70176B-C31E-476F-975F-147C6657821A}" type="slidenum">
              <a:rPr lang="en-US"/>
              <a:pPr/>
              <a:t>21</a:t>
            </a:fld>
            <a:endParaRPr 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r>
              <a:rPr lang="en-US" dirty="0" smtClean="0"/>
              <a:t>Developer tab,</a:t>
            </a:r>
            <a:r>
              <a:rPr lang="en-US" baseline="0" dirty="0" smtClean="0"/>
              <a:t> click Visual Basic (VB) under Code group to open the VB Editor.</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A6EB008-E1CE-4001-8296-4EDBB1DBBA12}" type="slidenum">
              <a:rPr lang="en-US"/>
              <a:pPr/>
              <a:t>22</a:t>
            </a:fld>
            <a:endParaRPr lang="en-US" dirty="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r>
              <a:rPr lang="en-US" dirty="0" smtClean="0"/>
              <a:t>Module1 was copied from </a:t>
            </a:r>
            <a:r>
              <a:rPr lang="en-US" dirty="0" err="1" smtClean="0"/>
              <a:t>macTemplate</a:t>
            </a:r>
            <a:r>
              <a:rPr lang="en-US" smtClean="0"/>
              <a:t> to Book3.</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C82BDF06-55D7-4011-8DFD-CFE57F3DE564}" type="slidenum">
              <a:rPr lang="en-US"/>
              <a:pPr/>
              <a:t>23</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r>
              <a:rPr lang="en-US" dirty="0" smtClean="0"/>
              <a:t>Single apostrophe followed </a:t>
            </a:r>
            <a:r>
              <a:rPr lang="en-US" baseline="0" dirty="0" smtClean="0"/>
              <a:t>by text as your comment, everything after the single apostrophe</a:t>
            </a:r>
            <a:r>
              <a:rPr lang="en-US" dirty="0" smtClean="0"/>
              <a:t> is ‘commented out’ or ignored.</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A47D69E4-81BC-4327-B8F9-E13534C2225A}" type="slidenum">
              <a:rPr lang="en-US"/>
              <a:pPr/>
              <a:t>24</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8EB0977-53BA-4C43-B21E-78B225A7794E}" type="slidenum">
              <a:rPr lang="en-US"/>
              <a:pPr/>
              <a:t>25</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8EB0977-53BA-4C43-B21E-78B225A7794E}" type="slidenum">
              <a:rPr lang="en-US"/>
              <a:pPr/>
              <a:t>26</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instead of manually formatting a worksheet by hand, create one macro to do what you want to do, save the steps, and use the macro over and over. Macros are written</a:t>
            </a:r>
            <a:r>
              <a:rPr lang="en-US" baseline="0" dirty="0" smtClean="0"/>
              <a:t> (recorded) in Visual Basic.</a:t>
            </a:r>
            <a:endParaRPr lang="en-US" dirty="0"/>
          </a:p>
        </p:txBody>
      </p:sp>
      <p:sp>
        <p:nvSpPr>
          <p:cNvPr id="4" name="Slide Number Placeholder 3"/>
          <p:cNvSpPr>
            <a:spLocks noGrp="1"/>
          </p:cNvSpPr>
          <p:nvPr>
            <p:ph type="sldNum" sz="quarter" idx="10"/>
          </p:nvPr>
        </p:nvSpPr>
        <p:spPr/>
        <p:txBody>
          <a:bodyPr/>
          <a:lstStyle/>
          <a:p>
            <a:pPr>
              <a:defRPr/>
            </a:pPr>
            <a:fld id="{6B7801B3-EF55-42F5-A0AA-C111B2A7730F}"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GB" dirty="0" smtClean="0"/>
              <a:t>It is a good idea to plan out or even practice the sequence of actions for your macro before you record it. This will not only ensure that the actions lead to the expected outcome, but also helps you to avoid mistakes and unwanted actions in your macros. This is especially true for long macros that require several actions for</a:t>
            </a:r>
            <a:r>
              <a:rPr lang="en-GB" baseline="0" dirty="0" smtClean="0"/>
              <a:t> the task</a:t>
            </a:r>
            <a:r>
              <a:rPr lang="en-GB" dirty="0" smtClean="0"/>
              <a:t>.</a:t>
            </a:r>
            <a:endParaRPr lang="en-US" dirty="0" smtClean="0"/>
          </a:p>
        </p:txBody>
      </p:sp>
      <p:sp>
        <p:nvSpPr>
          <p:cNvPr id="4" name="Slide Number Placeholder 3"/>
          <p:cNvSpPr>
            <a:spLocks noGrp="1"/>
          </p:cNvSpPr>
          <p:nvPr>
            <p:ph type="sldNum" sz="quarter" idx="10"/>
          </p:nvPr>
        </p:nvSpPr>
        <p:spPr/>
        <p:txBody>
          <a:bodyPr/>
          <a:lstStyle/>
          <a:p>
            <a:pPr>
              <a:defRPr/>
            </a:pPr>
            <a:fld id="{6B7801B3-EF55-42F5-A0AA-C111B2A7730F}"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674B86D5-9599-4B30-924C-05BC847D875B}" type="slidenum">
              <a:rPr lang="en-US"/>
              <a:pPr/>
              <a:t>5</a:t>
            </a:fld>
            <a:endParaRPr lang="en-US" dirty="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dirty="0" smtClean="0"/>
              <a:t>Excel Options </a:t>
            </a:r>
            <a:r>
              <a:rPr lang="en-US" dirty="0" smtClean="0">
                <a:sym typeface="Wingdings" pitchFamily="2" charset="2"/>
              </a:rPr>
              <a:t></a:t>
            </a:r>
            <a:r>
              <a:rPr lang="en-US" baseline="0" dirty="0" smtClean="0">
                <a:sym typeface="Wingdings" pitchFamily="2" charset="2"/>
              </a:rPr>
              <a:t> click on box to Show Developer tab. Once you do this all macro commands will be found in the Developer tab.</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 on Developer tab</a:t>
            </a:r>
            <a:r>
              <a:rPr lang="en-US" baseline="0" dirty="0" smtClean="0"/>
              <a:t> and click on </a:t>
            </a:r>
            <a:r>
              <a:rPr lang="en-US" dirty="0" smtClean="0"/>
              <a:t>Macro Security</a:t>
            </a:r>
            <a:r>
              <a:rPr lang="en-US" baseline="0" dirty="0" smtClean="0"/>
              <a:t> under the Code group to select Disable all macros with notification.</a:t>
            </a:r>
            <a:endParaRPr lang="en-US" dirty="0"/>
          </a:p>
        </p:txBody>
      </p:sp>
      <p:sp>
        <p:nvSpPr>
          <p:cNvPr id="4" name="Slide Number Placeholder 3"/>
          <p:cNvSpPr>
            <a:spLocks noGrp="1"/>
          </p:cNvSpPr>
          <p:nvPr>
            <p:ph type="sldNum" sz="quarter" idx="10"/>
          </p:nvPr>
        </p:nvSpPr>
        <p:spPr/>
        <p:txBody>
          <a:bodyPr/>
          <a:lstStyle/>
          <a:p>
            <a:pPr>
              <a:defRPr/>
            </a:pPr>
            <a:fld id="{6B7801B3-EF55-42F5-A0AA-C111B2A7730F}"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B86EE70-9E6C-49E4-8F6C-EB65558E3457}" type="slidenum">
              <a:rPr lang="en-US"/>
              <a:pPr/>
              <a:t>7</a:t>
            </a:fld>
            <a:endParaRPr lang="en-US" dirty="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dirty="0" smtClean="0"/>
              <a:t>Developer tab,</a:t>
            </a:r>
            <a:r>
              <a:rPr lang="en-US" baseline="0" dirty="0" smtClean="0"/>
              <a:t> click Record Macro (Stop Recording) under Code group or you can use the shortcuts at the bottom of the worksheet.</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65071A7-814E-419F-9F27-470A1CD0CA09}" type="slidenum">
              <a:rPr lang="en-US"/>
              <a:pPr/>
              <a:t>8</a:t>
            </a:fld>
            <a:endParaRPr lang="en-US" dirty="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r>
              <a:rPr lang="en-US" dirty="0" smtClean="0"/>
              <a:t>Click on Developer tab, click on Macros in Code</a:t>
            </a:r>
            <a:r>
              <a:rPr lang="en-US" baseline="0" dirty="0" smtClean="0"/>
              <a:t> group, </a:t>
            </a:r>
            <a:r>
              <a:rPr lang="en-US" dirty="0" smtClean="0"/>
              <a:t>choose macro under the Macro name: list, click Run</a:t>
            </a:r>
          </a:p>
          <a:p>
            <a:pPr eaLnBrk="1" hangingPunct="1"/>
            <a:r>
              <a:rPr lang="en-US" dirty="0" smtClean="0"/>
              <a:t>Go</a:t>
            </a:r>
            <a:r>
              <a:rPr lang="en-US" baseline="0" dirty="0" smtClean="0"/>
              <a:t> to Excel and demo.</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7801B3-EF55-42F5-A0AA-C111B2A7730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BF824671-4B36-4B42-A80D-F68DECF81AF0}" type="slidenum">
              <a:rPr lang="en-CA"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6F1FC0A-91CF-4558-BE0D-5E6624ABB7D0}" type="slidenum">
              <a:rPr lang="en-CA"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C44B077-3821-4A35-BBD8-97A95CD25175}" type="slidenum">
              <a:rPr lang="en-CA"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301463D-2302-4293-A9A1-7FA8EF717D4F}" type="slidenum">
              <a:rPr lang="en-C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516A0D2-DC70-4C79-A192-C06549ABEED5}" type="slidenum">
              <a:rPr lang="en-C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4B4F1C83-3E87-4320-AF6F-2DEC99E02A03}" type="slidenum">
              <a:rPr lang="en-C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1ABC4767-9373-4D55-B956-527E7212D222}" type="slidenum">
              <a:rPr lang="en-CA"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2D186BCC-02AD-45EC-80E0-17F63300B05F}" type="slidenum">
              <a:rPr lang="en-C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8A31D6C1-7F2D-4077-8979-905FE071B3F8}" type="slidenum">
              <a:rPr lang="en-CA"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195F9EAB-6DC1-42D3-807B-35F9488064A5}" type="slidenum">
              <a:rPr lang="en-CA"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A092569A-0A4E-45A5-9611-56655972D217}" type="slidenum">
              <a:rPr lang="en-CA"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C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C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7F15CD0-5954-465F-A7C3-205F4F67728E}" type="slidenum">
              <a:rPr lang="en-CA" smtClean="0"/>
              <a:pPr>
                <a:defRPr/>
              </a:pPr>
              <a:t>‹#›</a:t>
            </a:fld>
            <a:endParaRPr lang="en-CA"/>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26.xml.rels><?xml version="1.0" encoding="UTF-8" standalone="yes"?>
<Relationships xmlns="http://schemas.openxmlformats.org/package/2006/relationships"><Relationship Id="rId3" Type="http://schemas.openxmlformats.org/officeDocument/2006/relationships/hyperlink" Target="http://www.udel.edu/learn"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www.udel.edu/hel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gif"/><Relationship Id="rId4" Type="http://schemas.openxmlformats.org/officeDocument/2006/relationships/image" Target="../media/image5.png"/><Relationship Id="rId9" Type="http://schemas.openxmlformats.org/officeDocument/2006/relationships/image" Target="../media/image10.gif"/></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Macros in Excel 2007</a:t>
            </a:r>
            <a:endParaRPr lang="en-US" dirty="0"/>
          </a:p>
        </p:txBody>
      </p:sp>
      <p:sp>
        <p:nvSpPr>
          <p:cNvPr id="3" name="Subtitle 2"/>
          <p:cNvSpPr>
            <a:spLocks noGrp="1"/>
          </p:cNvSpPr>
          <p:nvPr>
            <p:ph type="subTitle" idx="1"/>
          </p:nvPr>
        </p:nvSpPr>
        <p:spPr>
          <a:xfrm>
            <a:off x="1371600" y="5944024"/>
            <a:ext cx="7772400" cy="913976"/>
          </a:xfrm>
        </p:spPr>
        <p:txBody>
          <a:bodyPr>
            <a:normAutofit/>
          </a:bodyPr>
          <a:lstStyle/>
          <a:p>
            <a:r>
              <a:rPr lang="en-US" sz="2000" dirty="0" smtClean="0">
                <a:solidFill>
                  <a:schemeClr val="bg1"/>
                </a:solidFill>
              </a:rPr>
              <a:t>University of Delaware</a:t>
            </a:r>
          </a:p>
          <a:p>
            <a:r>
              <a:rPr lang="en-US" sz="2000" dirty="0" smtClean="0">
                <a:solidFill>
                  <a:schemeClr val="bg1"/>
                </a:solidFill>
              </a:rPr>
              <a:t>Information Technology User Services</a:t>
            </a:r>
            <a:endParaRPr lang="en-US" sz="20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8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8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8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199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162837" name="Group 21"/>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Relative 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1999" name="Text Box 19"/>
          <p:cNvSpPr txBox="1">
            <a:spLocks noChangeArrowheads="1"/>
          </p:cNvSpPr>
          <p:nvPr/>
        </p:nvSpPr>
        <p:spPr bwMode="auto">
          <a:xfrm>
            <a:off x="755650" y="1773238"/>
            <a:ext cx="7632700" cy="1231106"/>
          </a:xfrm>
          <a:prstGeom prst="rect">
            <a:avLst/>
          </a:prstGeom>
          <a:noFill/>
          <a:ln w="9525">
            <a:noFill/>
            <a:miter lim="800000"/>
            <a:headEnd/>
            <a:tailEnd/>
          </a:ln>
        </p:spPr>
        <p:txBody>
          <a:bodyPr>
            <a:spAutoFit/>
          </a:bodyPr>
          <a:lstStyle/>
          <a:p>
            <a:pPr>
              <a:spcBef>
                <a:spcPct val="50000"/>
              </a:spcBef>
            </a:pPr>
            <a:r>
              <a:rPr lang="en-US" dirty="0"/>
              <a:t>Record a Relative Reference Macro</a:t>
            </a:r>
          </a:p>
          <a:p>
            <a:pPr>
              <a:spcBef>
                <a:spcPct val="50000"/>
              </a:spcBef>
            </a:pPr>
            <a:r>
              <a:rPr lang="en-US" sz="2800" b="0" dirty="0"/>
              <a:t>Loosen cell restrictions; run on any cell range</a:t>
            </a:r>
          </a:p>
        </p:txBody>
      </p:sp>
      <p:pic>
        <p:nvPicPr>
          <p:cNvPr id="42000" name="Picture 22" descr="Rel Ref Macro Cmd"/>
          <p:cNvPicPr>
            <a:picLocks noChangeAspect="1" noChangeArrowheads="1"/>
          </p:cNvPicPr>
          <p:nvPr/>
        </p:nvPicPr>
        <p:blipFill>
          <a:blip r:embed="rId3"/>
          <a:srcRect/>
          <a:stretch>
            <a:fillRect/>
          </a:stretch>
        </p:blipFill>
        <p:spPr bwMode="auto">
          <a:xfrm>
            <a:off x="3000364" y="4071942"/>
            <a:ext cx="2879725" cy="463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1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302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21197"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Relative 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3023" name="Text Box 19"/>
          <p:cNvSpPr txBox="1">
            <a:spLocks noChangeArrowheads="1"/>
          </p:cNvSpPr>
          <p:nvPr/>
        </p:nvSpPr>
        <p:spPr bwMode="auto">
          <a:xfrm>
            <a:off x="755650" y="1773238"/>
            <a:ext cx="7632700" cy="1661993"/>
          </a:xfrm>
          <a:prstGeom prst="rect">
            <a:avLst/>
          </a:prstGeom>
          <a:noFill/>
          <a:ln w="9525">
            <a:noFill/>
            <a:miter lim="800000"/>
            <a:headEnd/>
            <a:tailEnd/>
          </a:ln>
        </p:spPr>
        <p:txBody>
          <a:bodyPr>
            <a:spAutoFit/>
          </a:bodyPr>
          <a:lstStyle/>
          <a:p>
            <a:pPr>
              <a:spcBef>
                <a:spcPct val="50000"/>
              </a:spcBef>
            </a:pPr>
            <a:r>
              <a:rPr lang="en-US" dirty="0"/>
              <a:t>Running a Relative Reference Macro</a:t>
            </a:r>
          </a:p>
          <a:p>
            <a:pPr>
              <a:spcBef>
                <a:spcPct val="50000"/>
              </a:spcBef>
            </a:pPr>
            <a:r>
              <a:rPr lang="en-US" sz="2800" b="0" dirty="0"/>
              <a:t>Select active cell with relative data nearby, then run macro</a:t>
            </a:r>
          </a:p>
        </p:txBody>
      </p:sp>
      <p:pic>
        <p:nvPicPr>
          <p:cNvPr id="22" name="Picture 21" descr="relative.png"/>
          <p:cNvPicPr>
            <a:picLocks noChangeAspect="1"/>
          </p:cNvPicPr>
          <p:nvPr/>
        </p:nvPicPr>
        <p:blipFill>
          <a:blip r:embed="rId3"/>
          <a:stretch>
            <a:fillRect/>
          </a:stretch>
        </p:blipFill>
        <p:spPr>
          <a:xfrm>
            <a:off x="357158" y="3571876"/>
            <a:ext cx="8579877" cy="1188720"/>
          </a:xfrm>
          <a:prstGeom prst="rect">
            <a:avLst/>
          </a:prstGeom>
        </p:spPr>
      </p:pic>
      <p:pic>
        <p:nvPicPr>
          <p:cNvPr id="23" name="Picture 22" descr="relative-final.png"/>
          <p:cNvPicPr>
            <a:picLocks noChangeAspect="1"/>
          </p:cNvPicPr>
          <p:nvPr/>
        </p:nvPicPr>
        <p:blipFill>
          <a:blip r:embed="rId4"/>
          <a:stretch>
            <a:fillRect/>
          </a:stretch>
        </p:blipFill>
        <p:spPr>
          <a:xfrm>
            <a:off x="500034" y="5143512"/>
            <a:ext cx="8311752" cy="118872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3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3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3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3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3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4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4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4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4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404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23245"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More about 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4047" name="Text Box 19"/>
          <p:cNvSpPr txBox="1">
            <a:spLocks noChangeArrowheads="1"/>
          </p:cNvSpPr>
          <p:nvPr/>
        </p:nvSpPr>
        <p:spPr bwMode="auto">
          <a:xfrm>
            <a:off x="755650" y="1773238"/>
            <a:ext cx="7632700" cy="1323439"/>
          </a:xfrm>
          <a:prstGeom prst="rect">
            <a:avLst/>
          </a:prstGeom>
          <a:noFill/>
          <a:ln w="9525">
            <a:noFill/>
            <a:miter lim="800000"/>
            <a:headEnd/>
            <a:tailEnd/>
          </a:ln>
        </p:spPr>
        <p:txBody>
          <a:bodyPr>
            <a:spAutoFit/>
          </a:bodyPr>
          <a:lstStyle/>
          <a:p>
            <a:pPr>
              <a:spcBef>
                <a:spcPct val="50000"/>
              </a:spcBef>
            </a:pPr>
            <a:r>
              <a:rPr lang="en-US" dirty="0"/>
              <a:t>Assign Keystroke to a Macro</a:t>
            </a:r>
          </a:p>
          <a:p>
            <a:pPr>
              <a:spcBef>
                <a:spcPct val="50000"/>
              </a:spcBef>
            </a:pPr>
            <a:r>
              <a:rPr lang="en-US" b="0" dirty="0"/>
              <a:t>When recording macro, assign keystroke</a:t>
            </a:r>
          </a:p>
        </p:txBody>
      </p:sp>
      <p:pic>
        <p:nvPicPr>
          <p:cNvPr id="44048" name="Picture 20" descr="Macro SC"/>
          <p:cNvPicPr>
            <a:picLocks noChangeAspect="1" noChangeArrowheads="1"/>
          </p:cNvPicPr>
          <p:nvPr/>
        </p:nvPicPr>
        <p:blipFill>
          <a:blip r:embed="rId3"/>
          <a:srcRect/>
          <a:stretch>
            <a:fillRect/>
          </a:stretch>
        </p:blipFill>
        <p:spPr bwMode="auto">
          <a:xfrm>
            <a:off x="4214810" y="3071810"/>
            <a:ext cx="4248150" cy="3516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14029"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More about 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8927" name="Text Box 19"/>
          <p:cNvSpPr txBox="1">
            <a:spLocks noChangeArrowheads="1"/>
          </p:cNvSpPr>
          <p:nvPr/>
        </p:nvSpPr>
        <p:spPr bwMode="auto">
          <a:xfrm>
            <a:off x="857224" y="1500174"/>
            <a:ext cx="7272337" cy="1231106"/>
          </a:xfrm>
          <a:prstGeom prst="rect">
            <a:avLst/>
          </a:prstGeom>
          <a:noFill/>
          <a:ln w="9525">
            <a:noFill/>
            <a:miter lim="800000"/>
            <a:headEnd/>
            <a:tailEnd/>
          </a:ln>
        </p:spPr>
        <p:txBody>
          <a:bodyPr>
            <a:spAutoFit/>
          </a:bodyPr>
          <a:lstStyle/>
          <a:p>
            <a:pPr>
              <a:spcBef>
                <a:spcPct val="50000"/>
              </a:spcBef>
            </a:pPr>
            <a:r>
              <a:rPr lang="en-US" dirty="0" smtClean="0"/>
              <a:t>Deleting </a:t>
            </a:r>
            <a:r>
              <a:rPr lang="en-US" dirty="0"/>
              <a:t>a Macro</a:t>
            </a:r>
          </a:p>
          <a:p>
            <a:pPr>
              <a:spcBef>
                <a:spcPct val="50000"/>
              </a:spcBef>
            </a:pPr>
            <a:r>
              <a:rPr lang="en-US" sz="2800" b="0" dirty="0" smtClean="0"/>
              <a:t>Select macro from list and click Delete</a:t>
            </a:r>
            <a:endParaRPr lang="en-US" sz="2800" b="0" dirty="0"/>
          </a:p>
        </p:txBody>
      </p:sp>
      <p:pic>
        <p:nvPicPr>
          <p:cNvPr id="38928" name="Picture 20" descr="Macros Cmd"/>
          <p:cNvPicPr>
            <a:picLocks noChangeAspect="1" noChangeArrowheads="1"/>
          </p:cNvPicPr>
          <p:nvPr/>
        </p:nvPicPr>
        <p:blipFill>
          <a:blip r:embed="rId3"/>
          <a:srcRect/>
          <a:stretch>
            <a:fillRect/>
          </a:stretch>
        </p:blipFill>
        <p:spPr bwMode="auto">
          <a:xfrm>
            <a:off x="2071670" y="3429000"/>
            <a:ext cx="839787" cy="1008062"/>
          </a:xfrm>
          <a:prstGeom prst="rect">
            <a:avLst/>
          </a:prstGeom>
          <a:noFill/>
          <a:ln w="9525">
            <a:noFill/>
            <a:miter lim="800000"/>
            <a:headEnd/>
            <a:tailEnd/>
          </a:ln>
        </p:spPr>
      </p:pic>
      <p:pic>
        <p:nvPicPr>
          <p:cNvPr id="38929" name="Picture 21" descr="Macros DB"/>
          <p:cNvPicPr>
            <a:picLocks noChangeAspect="1" noChangeArrowheads="1"/>
          </p:cNvPicPr>
          <p:nvPr/>
        </p:nvPicPr>
        <p:blipFill>
          <a:blip r:embed="rId4"/>
          <a:srcRect/>
          <a:stretch>
            <a:fillRect/>
          </a:stretch>
        </p:blipFill>
        <p:spPr bwMode="auto">
          <a:xfrm>
            <a:off x="4357686" y="2714620"/>
            <a:ext cx="4000528" cy="3882426"/>
          </a:xfrm>
          <a:prstGeom prst="rect">
            <a:avLst/>
          </a:prstGeom>
          <a:noFill/>
          <a:ln w="9525">
            <a:noFill/>
            <a:miter lim="800000"/>
            <a:headEnd/>
            <a:tailEnd/>
          </a:ln>
        </p:spPr>
      </p:pic>
      <p:sp>
        <p:nvSpPr>
          <p:cNvPr id="18" name="Rectangle 17"/>
          <p:cNvSpPr/>
          <p:nvPr/>
        </p:nvSpPr>
        <p:spPr>
          <a:xfrm>
            <a:off x="7336519" y="4429132"/>
            <a:ext cx="1000132" cy="5000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14029"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More about 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8927" name="Text Box 19"/>
          <p:cNvSpPr txBox="1">
            <a:spLocks noChangeArrowheads="1"/>
          </p:cNvSpPr>
          <p:nvPr/>
        </p:nvSpPr>
        <p:spPr bwMode="auto">
          <a:xfrm>
            <a:off x="857224" y="1500174"/>
            <a:ext cx="7143799" cy="584775"/>
          </a:xfrm>
          <a:prstGeom prst="rect">
            <a:avLst/>
          </a:prstGeom>
          <a:noFill/>
          <a:ln w="9525">
            <a:noFill/>
            <a:miter lim="800000"/>
            <a:headEnd/>
            <a:tailEnd/>
          </a:ln>
        </p:spPr>
        <p:txBody>
          <a:bodyPr wrap="square">
            <a:spAutoFit/>
          </a:bodyPr>
          <a:lstStyle/>
          <a:p>
            <a:pPr>
              <a:spcBef>
                <a:spcPct val="50000"/>
              </a:spcBef>
            </a:pPr>
            <a:r>
              <a:rPr lang="en-US" dirty="0" smtClean="0"/>
              <a:t>Excel 2007 </a:t>
            </a:r>
            <a:r>
              <a:rPr lang="en-US" dirty="0" smtClean="0"/>
              <a:t>File </a:t>
            </a:r>
            <a:r>
              <a:rPr lang="en-US" dirty="0" smtClean="0"/>
              <a:t>Formats and </a:t>
            </a:r>
            <a:r>
              <a:rPr lang="en-US" dirty="0" smtClean="0"/>
              <a:t>Extensions</a:t>
            </a:r>
            <a:endParaRPr lang="en-US" dirty="0"/>
          </a:p>
        </p:txBody>
      </p:sp>
      <p:sp>
        <p:nvSpPr>
          <p:cNvPr id="20" name="Rectangle 19"/>
          <p:cNvSpPr/>
          <p:nvPr/>
        </p:nvSpPr>
        <p:spPr>
          <a:xfrm>
            <a:off x="1285820" y="2571744"/>
            <a:ext cx="7858180" cy="2677656"/>
          </a:xfrm>
          <a:prstGeom prst="rect">
            <a:avLst/>
          </a:prstGeom>
        </p:spPr>
        <p:txBody>
          <a:bodyPr wrap="square">
            <a:spAutoFit/>
          </a:bodyPr>
          <a:lstStyle/>
          <a:p>
            <a:r>
              <a:rPr lang="en-US" sz="2800" b="0" dirty="0" smtClean="0"/>
              <a:t>Excel Workbook (</a:t>
            </a:r>
            <a:r>
              <a:rPr lang="en-US" sz="2800" dirty="0" smtClean="0"/>
              <a:t>.</a:t>
            </a:r>
            <a:r>
              <a:rPr lang="en-US" sz="2800" dirty="0" err="1" smtClean="0"/>
              <a:t>xlsx</a:t>
            </a:r>
            <a:r>
              <a:rPr lang="en-US" sz="2800" b="0" dirty="0" smtClean="0"/>
              <a:t>) [Default]</a:t>
            </a:r>
          </a:p>
          <a:p>
            <a:r>
              <a:rPr lang="en-US" sz="2800" b="0" dirty="0" smtClean="0"/>
              <a:t>Excel Macro-enabled Workbook (</a:t>
            </a:r>
            <a:r>
              <a:rPr lang="en-US" sz="2800" dirty="0" smtClean="0"/>
              <a:t>.</a:t>
            </a:r>
            <a:r>
              <a:rPr lang="en-US" sz="2800" dirty="0" err="1" smtClean="0"/>
              <a:t>xlsm</a:t>
            </a:r>
            <a:r>
              <a:rPr lang="en-US" sz="2800" b="0" dirty="0" smtClean="0"/>
              <a:t>)</a:t>
            </a:r>
          </a:p>
          <a:p>
            <a:r>
              <a:rPr lang="en-US" sz="2800" b="0" dirty="0" smtClean="0"/>
              <a:t>Excel Template (</a:t>
            </a:r>
            <a:r>
              <a:rPr lang="en-US" sz="2800" dirty="0" smtClean="0"/>
              <a:t>.</a:t>
            </a:r>
            <a:r>
              <a:rPr lang="en-US" sz="2800" dirty="0" err="1" smtClean="0"/>
              <a:t>xltx</a:t>
            </a:r>
            <a:r>
              <a:rPr lang="en-US" sz="2800" b="0" dirty="0" smtClean="0"/>
              <a:t>)</a:t>
            </a:r>
          </a:p>
          <a:p>
            <a:r>
              <a:rPr lang="en-US" sz="2800" b="0" dirty="0" smtClean="0"/>
              <a:t>Excel Macro-enabled Workbook Template (</a:t>
            </a:r>
            <a:r>
              <a:rPr lang="en-US" sz="2800" dirty="0" smtClean="0"/>
              <a:t>.</a:t>
            </a:r>
            <a:r>
              <a:rPr lang="en-US" sz="2800" dirty="0" err="1" smtClean="0"/>
              <a:t>xltm</a:t>
            </a:r>
            <a:r>
              <a:rPr lang="en-US" sz="2800" b="0" dirty="0" smtClean="0"/>
              <a:t>)</a:t>
            </a:r>
          </a:p>
          <a:p>
            <a:r>
              <a:rPr lang="en-US" sz="2800" b="0" dirty="0" smtClean="0"/>
              <a:t>Excel Binary Workbook (</a:t>
            </a:r>
            <a:r>
              <a:rPr lang="en-US" sz="2800" dirty="0" smtClean="0"/>
              <a:t>.</a:t>
            </a:r>
            <a:r>
              <a:rPr lang="en-US" sz="2800" dirty="0" err="1" smtClean="0"/>
              <a:t>xlsb</a:t>
            </a:r>
            <a:r>
              <a:rPr lang="en-US" sz="2800" b="0" dirty="0" smtClean="0"/>
              <a:t>)</a:t>
            </a:r>
          </a:p>
          <a:p>
            <a:r>
              <a:rPr lang="en-US" sz="2800" b="0" dirty="0" smtClean="0"/>
              <a:t>Excel Add-in (</a:t>
            </a:r>
            <a:r>
              <a:rPr lang="en-US" sz="2800" dirty="0" smtClean="0"/>
              <a:t>.</a:t>
            </a:r>
            <a:r>
              <a:rPr lang="en-US" sz="2800" dirty="0" err="1" smtClean="0"/>
              <a:t>xlam</a:t>
            </a:r>
            <a:r>
              <a:rPr lang="en-US" sz="2800" b="0" dirty="0" smtClean="0"/>
              <a:t>) </a:t>
            </a:r>
            <a:endParaRPr lang="en-US" sz="2800" b="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299"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0"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1"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2"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3"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4"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5"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6"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7"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5308"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46804" name="Group 20"/>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Advanced Topics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5311" name="Text Box 19"/>
          <p:cNvSpPr txBox="1">
            <a:spLocks noChangeArrowheads="1"/>
          </p:cNvSpPr>
          <p:nvPr/>
        </p:nvSpPr>
        <p:spPr bwMode="auto">
          <a:xfrm>
            <a:off x="900113" y="1773238"/>
            <a:ext cx="7272337" cy="2528887"/>
          </a:xfrm>
          <a:prstGeom prst="rect">
            <a:avLst/>
          </a:prstGeom>
          <a:noFill/>
          <a:ln w="9525">
            <a:noFill/>
            <a:miter lim="800000"/>
            <a:headEnd/>
            <a:tailEnd/>
          </a:ln>
        </p:spPr>
        <p:txBody>
          <a:bodyPr>
            <a:spAutoFit/>
          </a:bodyPr>
          <a:lstStyle/>
          <a:p>
            <a:pPr>
              <a:spcBef>
                <a:spcPct val="50000"/>
              </a:spcBef>
            </a:pPr>
            <a:r>
              <a:rPr lang="en-US" dirty="0"/>
              <a:t>Form controls provide a user-friendly visual way to interact with data in a workbook.  You can apply formatting, perform calculations, and more with controls you are already familiar with.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2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3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3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633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47829" name="Group 21"/>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Form Controls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6335" name="Text Box 19"/>
          <p:cNvSpPr txBox="1">
            <a:spLocks noChangeArrowheads="1"/>
          </p:cNvSpPr>
          <p:nvPr/>
        </p:nvSpPr>
        <p:spPr bwMode="auto">
          <a:xfrm>
            <a:off x="928662" y="1571612"/>
            <a:ext cx="7272337" cy="1661993"/>
          </a:xfrm>
          <a:prstGeom prst="rect">
            <a:avLst/>
          </a:prstGeom>
          <a:noFill/>
          <a:ln w="9525">
            <a:noFill/>
            <a:miter lim="800000"/>
            <a:headEnd/>
            <a:tailEnd/>
          </a:ln>
        </p:spPr>
        <p:txBody>
          <a:bodyPr>
            <a:spAutoFit/>
          </a:bodyPr>
          <a:lstStyle/>
          <a:p>
            <a:pPr>
              <a:spcBef>
                <a:spcPct val="50000"/>
              </a:spcBef>
            </a:pPr>
            <a:r>
              <a:rPr lang="en-US" dirty="0"/>
              <a:t>What is a Form Control?</a:t>
            </a:r>
          </a:p>
          <a:p>
            <a:pPr>
              <a:spcBef>
                <a:spcPct val="50000"/>
              </a:spcBef>
            </a:pPr>
            <a:r>
              <a:rPr lang="en-US" sz="2800" b="0" dirty="0"/>
              <a:t>GUI component that can be added to a worksheet</a:t>
            </a:r>
          </a:p>
        </p:txBody>
      </p:sp>
      <p:pic>
        <p:nvPicPr>
          <p:cNvPr id="56336" name="Picture 25" descr="9"/>
          <p:cNvPicPr>
            <a:picLocks noChangeAspect="1" noChangeArrowheads="1"/>
          </p:cNvPicPr>
          <p:nvPr/>
        </p:nvPicPr>
        <p:blipFill>
          <a:blip r:embed="rId3"/>
          <a:srcRect/>
          <a:stretch>
            <a:fillRect/>
          </a:stretch>
        </p:blipFill>
        <p:spPr bwMode="auto">
          <a:xfrm>
            <a:off x="2214546" y="3286124"/>
            <a:ext cx="6481762" cy="305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4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4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4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735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49869"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Form Controls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7359" name="Text Box 19"/>
          <p:cNvSpPr txBox="1">
            <a:spLocks noChangeArrowheads="1"/>
          </p:cNvSpPr>
          <p:nvPr/>
        </p:nvSpPr>
        <p:spPr bwMode="auto">
          <a:xfrm>
            <a:off x="857224" y="1571612"/>
            <a:ext cx="7272337" cy="1231106"/>
          </a:xfrm>
          <a:prstGeom prst="rect">
            <a:avLst/>
          </a:prstGeom>
          <a:noFill/>
          <a:ln w="9525">
            <a:noFill/>
            <a:miter lim="800000"/>
            <a:headEnd/>
            <a:tailEnd/>
          </a:ln>
        </p:spPr>
        <p:txBody>
          <a:bodyPr>
            <a:spAutoFit/>
          </a:bodyPr>
          <a:lstStyle/>
          <a:p>
            <a:pPr>
              <a:spcBef>
                <a:spcPct val="50000"/>
              </a:spcBef>
            </a:pPr>
            <a:r>
              <a:rPr lang="en-US" dirty="0"/>
              <a:t>Adding a Control to a Worksheet</a:t>
            </a:r>
          </a:p>
          <a:p>
            <a:pPr>
              <a:spcBef>
                <a:spcPct val="50000"/>
              </a:spcBef>
            </a:pPr>
            <a:r>
              <a:rPr lang="en-US" sz="2800" b="0" dirty="0" smtClean="0"/>
              <a:t>Insert and select control form</a:t>
            </a:r>
            <a:endParaRPr lang="en-US" sz="2800" b="0" dirty="0"/>
          </a:p>
        </p:txBody>
      </p:sp>
      <p:pic>
        <p:nvPicPr>
          <p:cNvPr id="57360" name="Picture 20" descr="Insert Button Menu"/>
          <p:cNvPicPr>
            <a:picLocks noChangeAspect="1" noChangeArrowheads="1"/>
          </p:cNvPicPr>
          <p:nvPr/>
        </p:nvPicPr>
        <p:blipFill>
          <a:blip r:embed="rId3"/>
          <a:srcRect/>
          <a:stretch>
            <a:fillRect/>
          </a:stretch>
        </p:blipFill>
        <p:spPr bwMode="auto">
          <a:xfrm>
            <a:off x="1857356" y="3571876"/>
            <a:ext cx="1919287" cy="2879725"/>
          </a:xfrm>
          <a:prstGeom prst="rect">
            <a:avLst/>
          </a:prstGeom>
          <a:noFill/>
          <a:ln w="9525">
            <a:noFill/>
            <a:miter lim="800000"/>
            <a:headEnd/>
            <a:tailEnd/>
          </a:ln>
        </p:spPr>
      </p:pic>
      <p:pic>
        <p:nvPicPr>
          <p:cNvPr id="57361" name="Picture 21" descr="Draw List Box"/>
          <p:cNvPicPr>
            <a:picLocks noChangeAspect="1" noChangeArrowheads="1"/>
          </p:cNvPicPr>
          <p:nvPr/>
        </p:nvPicPr>
        <p:blipFill>
          <a:blip r:embed="rId4"/>
          <a:srcRect/>
          <a:stretch>
            <a:fillRect/>
          </a:stretch>
        </p:blipFill>
        <p:spPr bwMode="auto">
          <a:xfrm>
            <a:off x="4000496" y="3214686"/>
            <a:ext cx="4897437" cy="3081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7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838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51917"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Form Controls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8383" name="Text Box 19"/>
          <p:cNvSpPr txBox="1">
            <a:spLocks noChangeArrowheads="1"/>
          </p:cNvSpPr>
          <p:nvPr/>
        </p:nvSpPr>
        <p:spPr bwMode="auto">
          <a:xfrm>
            <a:off x="857224" y="1571612"/>
            <a:ext cx="7272337" cy="1231106"/>
          </a:xfrm>
          <a:prstGeom prst="rect">
            <a:avLst/>
          </a:prstGeom>
          <a:noFill/>
          <a:ln w="9525">
            <a:noFill/>
            <a:miter lim="800000"/>
            <a:headEnd/>
            <a:tailEnd/>
          </a:ln>
        </p:spPr>
        <p:txBody>
          <a:bodyPr>
            <a:spAutoFit/>
          </a:bodyPr>
          <a:lstStyle/>
          <a:p>
            <a:pPr>
              <a:spcBef>
                <a:spcPct val="50000"/>
              </a:spcBef>
            </a:pPr>
            <a:r>
              <a:rPr lang="en-US" dirty="0"/>
              <a:t>Assign a Macro to a Control</a:t>
            </a:r>
          </a:p>
          <a:p>
            <a:pPr>
              <a:spcBef>
                <a:spcPct val="50000"/>
              </a:spcBef>
            </a:pPr>
            <a:r>
              <a:rPr lang="en-US" sz="2800" b="0" dirty="0"/>
              <a:t>Right-click control, Assign Macro, record macro</a:t>
            </a:r>
          </a:p>
        </p:txBody>
      </p:sp>
      <p:pic>
        <p:nvPicPr>
          <p:cNvPr id="58384" name="Picture 20" descr="Assign Macro Cmd"/>
          <p:cNvPicPr>
            <a:picLocks noChangeAspect="1" noChangeArrowheads="1"/>
          </p:cNvPicPr>
          <p:nvPr/>
        </p:nvPicPr>
        <p:blipFill>
          <a:blip r:embed="rId3"/>
          <a:srcRect/>
          <a:stretch>
            <a:fillRect/>
          </a:stretch>
        </p:blipFill>
        <p:spPr bwMode="auto">
          <a:xfrm>
            <a:off x="3643306" y="3071810"/>
            <a:ext cx="3887787" cy="3392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0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0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0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7271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89805"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Forms &amp; ActiveX Controls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72719" name="Text Box 19"/>
          <p:cNvSpPr txBox="1">
            <a:spLocks noChangeArrowheads="1"/>
          </p:cNvSpPr>
          <p:nvPr/>
        </p:nvSpPr>
        <p:spPr bwMode="auto">
          <a:xfrm>
            <a:off x="857224" y="1571612"/>
            <a:ext cx="7272337" cy="1231106"/>
          </a:xfrm>
          <a:prstGeom prst="rect">
            <a:avLst/>
          </a:prstGeom>
          <a:noFill/>
          <a:ln w="9525">
            <a:noFill/>
            <a:miter lim="800000"/>
            <a:headEnd/>
            <a:tailEnd/>
          </a:ln>
        </p:spPr>
        <p:txBody>
          <a:bodyPr>
            <a:spAutoFit/>
          </a:bodyPr>
          <a:lstStyle/>
          <a:p>
            <a:pPr>
              <a:spcBef>
                <a:spcPct val="50000"/>
              </a:spcBef>
            </a:pPr>
            <a:r>
              <a:rPr lang="en-US" dirty="0"/>
              <a:t>Starting Using Form with Macro</a:t>
            </a:r>
          </a:p>
          <a:p>
            <a:pPr>
              <a:spcBef>
                <a:spcPct val="50000"/>
              </a:spcBef>
            </a:pPr>
            <a:r>
              <a:rPr lang="en-US" sz="2800" b="0" dirty="0"/>
              <a:t>Apply to a shape, assign to form</a:t>
            </a:r>
          </a:p>
        </p:txBody>
      </p:sp>
      <p:pic>
        <p:nvPicPr>
          <p:cNvPr id="72720" name="Picture 376" descr="3421"/>
          <p:cNvPicPr>
            <a:picLocks noChangeAspect="1" noChangeArrowheads="1"/>
          </p:cNvPicPr>
          <p:nvPr/>
        </p:nvPicPr>
        <p:blipFill>
          <a:blip r:embed="rId3"/>
          <a:srcRect/>
          <a:stretch>
            <a:fillRect/>
          </a:stretch>
        </p:blipFill>
        <p:spPr bwMode="auto">
          <a:xfrm>
            <a:off x="1357290" y="3857628"/>
            <a:ext cx="2828925" cy="1323975"/>
          </a:xfrm>
          <a:prstGeom prst="rect">
            <a:avLst/>
          </a:prstGeom>
          <a:noFill/>
          <a:ln w="9525">
            <a:noFill/>
            <a:miter lim="800000"/>
            <a:headEnd/>
            <a:tailEnd/>
          </a:ln>
        </p:spPr>
      </p:pic>
      <p:pic>
        <p:nvPicPr>
          <p:cNvPr id="72721" name="Picture 21" descr="Assign Macro Shape"/>
          <p:cNvPicPr>
            <a:picLocks noChangeAspect="1" noChangeArrowheads="1"/>
          </p:cNvPicPr>
          <p:nvPr/>
        </p:nvPicPr>
        <p:blipFill>
          <a:blip r:embed="rId4"/>
          <a:srcRect/>
          <a:stretch>
            <a:fillRect/>
          </a:stretch>
        </p:blipFill>
        <p:spPr bwMode="auto">
          <a:xfrm>
            <a:off x="4786314" y="3143248"/>
            <a:ext cx="3562350" cy="3457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2587" name="Group 11"/>
          <p:cNvGraphicFramePr>
            <a:graphicFrameLocks noGrp="1"/>
          </p:cNvGraphicFramePr>
          <p:nvPr>
            <p:ph type="ctrTitle" idx="4294967295"/>
          </p:nvPr>
        </p:nvGraphicFramePr>
        <p:xfrm>
          <a:off x="1357289" y="333375"/>
          <a:ext cx="7786711" cy="762000"/>
        </p:xfrm>
        <a:graphic>
          <a:graphicData uri="http://schemas.openxmlformats.org/drawingml/2006/table">
            <a:tbl>
              <a:tblPr/>
              <a:tblGrid>
                <a:gridCol w="7786711"/>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Macros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5842" name="Rectangle 2"/>
          <p:cNvSpPr>
            <a:spLocks noGrp="1" noChangeArrowheads="1"/>
          </p:cNvSpPr>
          <p:nvPr>
            <p:ph type="subTitle" idx="4294967295"/>
          </p:nvPr>
        </p:nvSpPr>
        <p:spPr>
          <a:xfrm>
            <a:off x="857224" y="1428736"/>
            <a:ext cx="7064375" cy="3384550"/>
          </a:xfrm>
        </p:spPr>
        <p:txBody>
          <a:bodyPr>
            <a:normAutofit/>
          </a:bodyPr>
          <a:lstStyle/>
          <a:p>
            <a:pPr marL="290513" indent="-290513" algn="l" eaLnBrk="1" hangingPunct="1">
              <a:buNone/>
            </a:pPr>
            <a:r>
              <a:rPr lang="en-US" sz="3200" b="1" dirty="0" smtClean="0">
                <a:solidFill>
                  <a:srgbClr val="333399"/>
                </a:solidFill>
                <a:latin typeface="Calibri" pitchFamily="34" charset="0"/>
              </a:rPr>
              <a:t>In this session you will learn how to:</a:t>
            </a:r>
            <a:endParaRPr lang="en-CA" sz="3200" dirty="0" smtClean="0">
              <a:solidFill>
                <a:srgbClr val="333399"/>
              </a:solidFill>
              <a:latin typeface="Calibri" pitchFamily="34" charset="0"/>
            </a:endParaRPr>
          </a:p>
          <a:p>
            <a:pPr marL="290513" indent="-290513" algn="l" eaLnBrk="1" hangingPunct="1">
              <a:spcBef>
                <a:spcPct val="0"/>
              </a:spcBef>
            </a:pPr>
            <a:endParaRPr lang="en-CA" sz="2000" dirty="0" smtClean="0">
              <a:solidFill>
                <a:srgbClr val="333399"/>
              </a:solidFill>
              <a:latin typeface="Calibri" pitchFamily="34" charset="0"/>
            </a:endParaRPr>
          </a:p>
          <a:p>
            <a:pPr marL="290513" indent="-290513" algn="l">
              <a:spcBef>
                <a:spcPct val="0"/>
              </a:spcBef>
              <a:buFontTx/>
              <a:buChar char="•"/>
            </a:pPr>
            <a:r>
              <a:rPr lang="en-CA" sz="2800" dirty="0" smtClean="0">
                <a:solidFill>
                  <a:srgbClr val="333399"/>
                </a:solidFill>
                <a:latin typeface="Calibri" pitchFamily="34" charset="0"/>
              </a:rPr>
              <a:t>Understand what  a macro can accomplish</a:t>
            </a:r>
          </a:p>
          <a:p>
            <a:pPr marL="290513" indent="-290513">
              <a:spcBef>
                <a:spcPct val="0"/>
              </a:spcBef>
              <a:buFontTx/>
              <a:buChar char="•"/>
            </a:pPr>
            <a:r>
              <a:rPr lang="en-CA" sz="2800" dirty="0" smtClean="0">
                <a:solidFill>
                  <a:srgbClr val="333399"/>
                </a:solidFill>
                <a:latin typeface="Calibri" pitchFamily="34" charset="0"/>
              </a:rPr>
              <a:t>Set up developer tab and macro security</a:t>
            </a:r>
          </a:p>
          <a:p>
            <a:pPr marL="290513" indent="-290513" algn="l">
              <a:spcBef>
                <a:spcPct val="0"/>
              </a:spcBef>
              <a:buFontTx/>
              <a:buChar char="•"/>
            </a:pPr>
            <a:r>
              <a:rPr lang="en-CA" sz="2800" dirty="0" smtClean="0">
                <a:solidFill>
                  <a:srgbClr val="333399"/>
                </a:solidFill>
                <a:latin typeface="Calibri" pitchFamily="34" charset="0"/>
              </a:rPr>
              <a:t>Plan a macro</a:t>
            </a:r>
          </a:p>
          <a:p>
            <a:pPr marL="290513" indent="-290513" algn="l">
              <a:spcBef>
                <a:spcPct val="0"/>
              </a:spcBef>
              <a:buFontTx/>
              <a:buChar char="•"/>
            </a:pPr>
            <a:r>
              <a:rPr lang="en-CA" sz="2800" dirty="0" smtClean="0">
                <a:solidFill>
                  <a:srgbClr val="333399"/>
                </a:solidFill>
                <a:latin typeface="Calibri" pitchFamily="34" charset="0"/>
              </a:rPr>
              <a:t>Record &amp; play macros</a:t>
            </a:r>
          </a:p>
        </p:txBody>
      </p:sp>
      <p:sp>
        <p:nvSpPr>
          <p:cNvPr id="35845" name="Text Box 9"/>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9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9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9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29398" name="Group 22"/>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Expert</a:t>
                      </a:r>
                      <a:r>
                        <a:rPr kumimoji="0" lang="en-US" sz="4800" b="1" i="0" u="none" strike="noStrike" cap="none" normalizeH="0" baseline="0" dirty="0" smtClean="0">
                          <a:solidFill>
                            <a:schemeClr val="accent2"/>
                          </a:solidFill>
                          <a:effectLst/>
                          <a:latin typeface="Calibri" pitchFamily="34" charset="0"/>
                        </a:rPr>
                        <a:t> Topics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6095" name="Text Box 19"/>
          <p:cNvSpPr txBox="1">
            <a:spLocks noChangeArrowheads="1"/>
          </p:cNvSpPr>
          <p:nvPr/>
        </p:nvSpPr>
        <p:spPr bwMode="auto">
          <a:xfrm>
            <a:off x="900113" y="1773238"/>
            <a:ext cx="7272337" cy="2062103"/>
          </a:xfrm>
          <a:prstGeom prst="rect">
            <a:avLst/>
          </a:prstGeom>
          <a:noFill/>
          <a:ln w="9525">
            <a:noFill/>
            <a:miter lim="800000"/>
            <a:headEnd/>
            <a:tailEnd/>
          </a:ln>
        </p:spPr>
        <p:txBody>
          <a:bodyPr>
            <a:spAutoFit/>
          </a:bodyPr>
          <a:lstStyle/>
          <a:p>
            <a:pPr>
              <a:spcBef>
                <a:spcPct val="50000"/>
              </a:spcBef>
            </a:pPr>
            <a:r>
              <a:rPr lang="en-US" dirty="0" smtClean="0"/>
              <a:t>Using </a:t>
            </a:r>
            <a:r>
              <a:rPr lang="en-US" dirty="0"/>
              <a:t>Visual Basic, you can create complex macros </a:t>
            </a:r>
            <a:r>
              <a:rPr lang="en-US" dirty="0" smtClean="0"/>
              <a:t>to perform </a:t>
            </a:r>
            <a:r>
              <a:rPr lang="en-US" dirty="0"/>
              <a:t>many more </a:t>
            </a:r>
            <a:r>
              <a:rPr lang="en-US" dirty="0" smtClean="0"/>
              <a:t>actions and use it to copy macros from workbooks/templates.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0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0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0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30421" name="Group 21"/>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VB &amp; Macros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7119" name="Text Box 19"/>
          <p:cNvSpPr txBox="1">
            <a:spLocks noChangeArrowheads="1"/>
          </p:cNvSpPr>
          <p:nvPr/>
        </p:nvSpPr>
        <p:spPr bwMode="auto">
          <a:xfrm>
            <a:off x="755650" y="1773238"/>
            <a:ext cx="7632700" cy="584775"/>
          </a:xfrm>
          <a:prstGeom prst="rect">
            <a:avLst/>
          </a:prstGeom>
          <a:noFill/>
          <a:ln w="9525">
            <a:noFill/>
            <a:miter lim="800000"/>
            <a:headEnd/>
            <a:tailEnd/>
          </a:ln>
        </p:spPr>
        <p:txBody>
          <a:bodyPr>
            <a:spAutoFit/>
          </a:bodyPr>
          <a:lstStyle/>
          <a:p>
            <a:pPr>
              <a:spcBef>
                <a:spcPct val="50000"/>
              </a:spcBef>
            </a:pPr>
            <a:r>
              <a:rPr lang="en-US" dirty="0"/>
              <a:t>Opening the Visual Basic </a:t>
            </a:r>
            <a:r>
              <a:rPr lang="en-US" dirty="0" smtClean="0"/>
              <a:t>Editor</a:t>
            </a:r>
          </a:p>
        </p:txBody>
      </p:sp>
      <p:pic>
        <p:nvPicPr>
          <p:cNvPr id="47120" name="Picture 190" descr="232"/>
          <p:cNvPicPr>
            <a:picLocks noChangeAspect="1" noChangeArrowheads="1"/>
          </p:cNvPicPr>
          <p:nvPr/>
        </p:nvPicPr>
        <p:blipFill>
          <a:blip r:embed="rId3"/>
          <a:srcRect/>
          <a:stretch>
            <a:fillRect/>
          </a:stretch>
        </p:blipFill>
        <p:spPr bwMode="auto">
          <a:xfrm>
            <a:off x="1857356" y="3000372"/>
            <a:ext cx="785818" cy="1222784"/>
          </a:xfrm>
          <a:prstGeom prst="rect">
            <a:avLst/>
          </a:prstGeom>
          <a:noFill/>
          <a:ln w="9525">
            <a:noFill/>
            <a:miter lim="800000"/>
            <a:headEnd/>
            <a:tailEnd/>
          </a:ln>
        </p:spPr>
      </p:pic>
      <p:pic>
        <p:nvPicPr>
          <p:cNvPr id="47121" name="Picture 23" descr="Macros DB"/>
          <p:cNvPicPr>
            <a:picLocks noChangeAspect="1" noChangeArrowheads="1"/>
          </p:cNvPicPr>
          <p:nvPr/>
        </p:nvPicPr>
        <p:blipFill>
          <a:blip r:embed="rId4"/>
          <a:srcRect/>
          <a:stretch>
            <a:fillRect/>
          </a:stretch>
        </p:blipFill>
        <p:spPr bwMode="auto">
          <a:xfrm>
            <a:off x="3929058" y="2428868"/>
            <a:ext cx="4143404" cy="4021539"/>
          </a:xfrm>
          <a:prstGeom prst="rect">
            <a:avLst/>
          </a:prstGeom>
          <a:noFill/>
          <a:ln w="9525">
            <a:noFill/>
            <a:miter lim="800000"/>
            <a:headEnd/>
            <a:tailEnd/>
          </a:ln>
        </p:spPr>
      </p:pic>
      <p:sp>
        <p:nvSpPr>
          <p:cNvPr id="17" name="Rectangle 16"/>
          <p:cNvSpPr/>
          <p:nvPr/>
        </p:nvSpPr>
        <p:spPr>
          <a:xfrm>
            <a:off x="7034142" y="3571876"/>
            <a:ext cx="1000132" cy="5000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59"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0"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1"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2"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3"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4"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5"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6"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7"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5068"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25293" name="Group 13"/>
          <p:cNvGraphicFramePr>
            <a:graphicFrameLocks noGrp="1"/>
          </p:cNvGraphicFramePr>
          <p:nvPr>
            <p:ph type="tbl" idx="4294967295"/>
          </p:nvPr>
        </p:nvGraphicFramePr>
        <p:xfrm>
          <a:off x="1371600" y="333375"/>
          <a:ext cx="7772400" cy="79248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600" b="1" i="0" u="none" strike="noStrike" cap="none" normalizeH="0" baseline="0" dirty="0" smtClean="0">
                          <a:solidFill>
                            <a:schemeClr val="accent2"/>
                          </a:solidFill>
                          <a:effectLst/>
                          <a:latin typeface="Calibri" pitchFamily="34" charset="0"/>
                        </a:rPr>
                        <a:t>VB &amp; Macros</a:t>
                      </a:r>
                      <a:endParaRPr kumimoji="0" lang="en-US" sz="46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5071" name="Text Box 19"/>
          <p:cNvSpPr txBox="1">
            <a:spLocks noChangeArrowheads="1"/>
          </p:cNvSpPr>
          <p:nvPr/>
        </p:nvSpPr>
        <p:spPr bwMode="auto">
          <a:xfrm>
            <a:off x="755650" y="1773238"/>
            <a:ext cx="7632700" cy="1661993"/>
          </a:xfrm>
          <a:prstGeom prst="rect">
            <a:avLst/>
          </a:prstGeom>
          <a:noFill/>
          <a:ln w="9525">
            <a:noFill/>
            <a:miter lim="800000"/>
            <a:headEnd/>
            <a:tailEnd/>
          </a:ln>
        </p:spPr>
        <p:txBody>
          <a:bodyPr>
            <a:spAutoFit/>
          </a:bodyPr>
          <a:lstStyle/>
          <a:p>
            <a:pPr>
              <a:spcBef>
                <a:spcPct val="50000"/>
              </a:spcBef>
            </a:pPr>
            <a:r>
              <a:rPr lang="en-US" dirty="0"/>
              <a:t>Copy Macro from Workbook/Template</a:t>
            </a:r>
          </a:p>
          <a:p>
            <a:pPr>
              <a:spcBef>
                <a:spcPct val="50000"/>
              </a:spcBef>
            </a:pPr>
            <a:r>
              <a:rPr lang="en-US" sz="2800" b="0" dirty="0"/>
              <a:t>Open </a:t>
            </a:r>
            <a:r>
              <a:rPr lang="en-US" sz="2800" b="0" dirty="0" smtClean="0"/>
              <a:t>both worksheets, </a:t>
            </a:r>
            <a:r>
              <a:rPr lang="en-US" sz="2800" b="0" dirty="0"/>
              <a:t>open </a:t>
            </a:r>
            <a:r>
              <a:rPr lang="en-US" sz="2800" b="0" dirty="0" smtClean="0"/>
              <a:t>VB </a:t>
            </a:r>
            <a:r>
              <a:rPr lang="en-US" sz="2800" b="0" dirty="0"/>
              <a:t>editor, </a:t>
            </a:r>
            <a:r>
              <a:rPr lang="en-US" sz="2800" b="0" dirty="0" smtClean="0"/>
              <a:t>view Project Explorer, copy </a:t>
            </a:r>
            <a:r>
              <a:rPr lang="en-US" sz="2800" b="0" dirty="0"/>
              <a:t>macro</a:t>
            </a:r>
          </a:p>
        </p:txBody>
      </p:sp>
      <p:pic>
        <p:nvPicPr>
          <p:cNvPr id="45072" name="Picture 179" descr="2214"/>
          <p:cNvPicPr>
            <a:picLocks noChangeAspect="1" noChangeArrowheads="1"/>
          </p:cNvPicPr>
          <p:nvPr/>
        </p:nvPicPr>
        <p:blipFill>
          <a:blip r:embed="rId3"/>
          <a:srcRect/>
          <a:stretch>
            <a:fillRect/>
          </a:stretch>
        </p:blipFill>
        <p:spPr bwMode="auto">
          <a:xfrm>
            <a:off x="5214942" y="3214686"/>
            <a:ext cx="3152775" cy="3384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5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5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5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5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5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6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6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6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6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916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34509"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VB &amp; Macros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9167" name="Text Box 19"/>
          <p:cNvSpPr txBox="1">
            <a:spLocks noChangeArrowheads="1"/>
          </p:cNvSpPr>
          <p:nvPr/>
        </p:nvSpPr>
        <p:spPr bwMode="auto">
          <a:xfrm>
            <a:off x="755650" y="1773238"/>
            <a:ext cx="7632700" cy="1661993"/>
          </a:xfrm>
          <a:prstGeom prst="rect">
            <a:avLst/>
          </a:prstGeom>
          <a:noFill/>
          <a:ln w="9525">
            <a:noFill/>
            <a:miter lim="800000"/>
            <a:headEnd/>
            <a:tailEnd/>
          </a:ln>
        </p:spPr>
        <p:txBody>
          <a:bodyPr>
            <a:spAutoFit/>
          </a:bodyPr>
          <a:lstStyle/>
          <a:p>
            <a:pPr>
              <a:spcBef>
                <a:spcPct val="50000"/>
              </a:spcBef>
            </a:pPr>
            <a:r>
              <a:rPr lang="en-US" dirty="0"/>
              <a:t>Adding Comments to Code</a:t>
            </a:r>
          </a:p>
          <a:p>
            <a:pPr>
              <a:spcBef>
                <a:spcPct val="50000"/>
              </a:spcBef>
            </a:pPr>
            <a:r>
              <a:rPr lang="en-US" sz="2800" b="0" dirty="0"/>
              <a:t>Can be added nearly everywhere, describe your process</a:t>
            </a:r>
          </a:p>
        </p:txBody>
      </p:sp>
      <p:pic>
        <p:nvPicPr>
          <p:cNvPr id="49168" name="Picture 215" descr="2325"/>
          <p:cNvPicPr>
            <a:picLocks noChangeAspect="1" noChangeArrowheads="1"/>
          </p:cNvPicPr>
          <p:nvPr/>
        </p:nvPicPr>
        <p:blipFill>
          <a:blip r:embed="rId3"/>
          <a:srcRect/>
          <a:stretch>
            <a:fillRect/>
          </a:stretch>
        </p:blipFill>
        <p:spPr bwMode="auto">
          <a:xfrm>
            <a:off x="3214678" y="3143248"/>
            <a:ext cx="5357813" cy="3216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3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814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32461"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VB &amp; Macros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8143" name="Text Box 19"/>
          <p:cNvSpPr txBox="1">
            <a:spLocks noChangeArrowheads="1"/>
          </p:cNvSpPr>
          <p:nvPr/>
        </p:nvSpPr>
        <p:spPr bwMode="auto">
          <a:xfrm>
            <a:off x="755650" y="1773238"/>
            <a:ext cx="7632700" cy="1231106"/>
          </a:xfrm>
          <a:prstGeom prst="rect">
            <a:avLst/>
          </a:prstGeom>
          <a:noFill/>
          <a:ln w="9525">
            <a:noFill/>
            <a:miter lim="800000"/>
            <a:headEnd/>
            <a:tailEnd/>
          </a:ln>
        </p:spPr>
        <p:txBody>
          <a:bodyPr>
            <a:spAutoFit/>
          </a:bodyPr>
          <a:lstStyle/>
          <a:p>
            <a:pPr>
              <a:spcBef>
                <a:spcPct val="50000"/>
              </a:spcBef>
            </a:pPr>
            <a:r>
              <a:rPr lang="en-US" dirty="0"/>
              <a:t>Adding Code to your Macro</a:t>
            </a:r>
          </a:p>
          <a:p>
            <a:pPr>
              <a:spcBef>
                <a:spcPct val="50000"/>
              </a:spcBef>
            </a:pPr>
            <a:r>
              <a:rPr lang="en-US" sz="2800" b="0" dirty="0"/>
              <a:t>Record simple macro, open in editor, add code</a:t>
            </a:r>
          </a:p>
        </p:txBody>
      </p:sp>
      <p:pic>
        <p:nvPicPr>
          <p:cNvPr id="48144" name="Picture 205" descr="2316"/>
          <p:cNvPicPr>
            <a:picLocks noChangeAspect="1" noChangeArrowheads="1"/>
          </p:cNvPicPr>
          <p:nvPr/>
        </p:nvPicPr>
        <p:blipFill>
          <a:blip r:embed="rId3"/>
          <a:srcRect/>
          <a:stretch>
            <a:fillRect/>
          </a:stretch>
        </p:blipFill>
        <p:spPr bwMode="auto">
          <a:xfrm>
            <a:off x="5500694" y="2928934"/>
            <a:ext cx="3214710" cy="37870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1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1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1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38605" name="Group 13"/>
          <p:cNvGraphicFramePr>
            <a:graphicFrameLocks noGrp="1"/>
          </p:cNvGraphicFramePr>
          <p:nvPr>
            <p:ph type="tbl" idx="4294967295"/>
          </p:nvPr>
        </p:nvGraphicFramePr>
        <p:xfrm>
          <a:off x="1428728" y="357166"/>
          <a:ext cx="7313636" cy="822960"/>
        </p:xfrm>
        <a:graphic>
          <a:graphicData uri="http://schemas.openxmlformats.org/drawingml/2006/table">
            <a:tbl>
              <a:tblPr/>
              <a:tblGrid>
                <a:gridCol w="7313636"/>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VB &amp; Macros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1215" name="Text Box 19"/>
          <p:cNvSpPr txBox="1">
            <a:spLocks noChangeArrowheads="1"/>
          </p:cNvSpPr>
          <p:nvPr/>
        </p:nvSpPr>
        <p:spPr bwMode="auto">
          <a:xfrm>
            <a:off x="755650" y="1773238"/>
            <a:ext cx="7632700" cy="1231106"/>
          </a:xfrm>
          <a:prstGeom prst="rect">
            <a:avLst/>
          </a:prstGeom>
          <a:noFill/>
          <a:ln w="9525">
            <a:noFill/>
            <a:miter lim="800000"/>
            <a:headEnd/>
            <a:tailEnd/>
          </a:ln>
        </p:spPr>
        <p:txBody>
          <a:bodyPr>
            <a:spAutoFit/>
          </a:bodyPr>
          <a:lstStyle/>
          <a:p>
            <a:pPr>
              <a:spcBef>
                <a:spcPct val="50000"/>
              </a:spcBef>
            </a:pPr>
            <a:r>
              <a:rPr lang="en-US" dirty="0"/>
              <a:t>Prompt for User Input</a:t>
            </a:r>
          </a:p>
          <a:p>
            <a:pPr>
              <a:spcBef>
                <a:spcPct val="50000"/>
              </a:spcBef>
            </a:pPr>
            <a:r>
              <a:rPr lang="en-US" sz="2800" b="0" dirty="0"/>
              <a:t>Request information from user</a:t>
            </a:r>
          </a:p>
        </p:txBody>
      </p:sp>
      <p:pic>
        <p:nvPicPr>
          <p:cNvPr id="51216" name="Picture 21" descr="5"/>
          <p:cNvPicPr>
            <a:picLocks noChangeAspect="1" noChangeArrowheads="1"/>
          </p:cNvPicPr>
          <p:nvPr/>
        </p:nvPicPr>
        <p:blipFill>
          <a:blip r:embed="rId3"/>
          <a:srcRect/>
          <a:stretch>
            <a:fillRect/>
          </a:stretch>
        </p:blipFill>
        <p:spPr bwMode="auto">
          <a:xfrm>
            <a:off x="1071538" y="3286124"/>
            <a:ext cx="6551612" cy="727075"/>
          </a:xfrm>
          <a:prstGeom prst="rect">
            <a:avLst/>
          </a:prstGeom>
          <a:noFill/>
          <a:ln w="9525">
            <a:noFill/>
            <a:miter lim="800000"/>
            <a:headEnd/>
            <a:tailEnd/>
          </a:ln>
        </p:spPr>
      </p:pic>
      <p:pic>
        <p:nvPicPr>
          <p:cNvPr id="51217" name="Picture 22" descr="My Input Box"/>
          <p:cNvPicPr>
            <a:picLocks noChangeAspect="1" noChangeArrowheads="1"/>
          </p:cNvPicPr>
          <p:nvPr/>
        </p:nvPicPr>
        <p:blipFill>
          <a:blip r:embed="rId4"/>
          <a:srcRect/>
          <a:stretch>
            <a:fillRect/>
          </a:stretch>
        </p:blipFill>
        <p:spPr bwMode="auto">
          <a:xfrm>
            <a:off x="2051050" y="4149725"/>
            <a:ext cx="4537075" cy="1900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0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1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1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5121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38605" name="Group 13"/>
          <p:cNvGraphicFramePr>
            <a:graphicFrameLocks noGrp="1"/>
          </p:cNvGraphicFramePr>
          <p:nvPr>
            <p:ph type="tbl" idx="4294967295"/>
          </p:nvPr>
        </p:nvGraphicFramePr>
        <p:xfrm>
          <a:off x="1428728" y="357166"/>
          <a:ext cx="7313636" cy="822960"/>
        </p:xfrm>
        <a:graphic>
          <a:graphicData uri="http://schemas.openxmlformats.org/drawingml/2006/table">
            <a:tbl>
              <a:tblPr/>
              <a:tblGrid>
                <a:gridCol w="7313636"/>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Resources</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1215" name="Text Box 19"/>
          <p:cNvSpPr txBox="1">
            <a:spLocks noChangeArrowheads="1"/>
          </p:cNvSpPr>
          <p:nvPr/>
        </p:nvSpPr>
        <p:spPr bwMode="auto">
          <a:xfrm>
            <a:off x="755650" y="1773238"/>
            <a:ext cx="7632700" cy="3262432"/>
          </a:xfrm>
          <a:prstGeom prst="rect">
            <a:avLst/>
          </a:prstGeom>
          <a:noFill/>
          <a:ln w="9525">
            <a:noFill/>
            <a:miter lim="800000"/>
            <a:headEnd/>
            <a:tailEnd/>
          </a:ln>
        </p:spPr>
        <p:txBody>
          <a:bodyPr>
            <a:spAutoFit/>
          </a:bodyPr>
          <a:lstStyle/>
          <a:p>
            <a:pPr>
              <a:spcBef>
                <a:spcPct val="50000"/>
              </a:spcBef>
            </a:pPr>
            <a:r>
              <a:rPr lang="en-US" dirty="0" smtClean="0"/>
              <a:t>Web Sites:</a:t>
            </a:r>
            <a:endParaRPr lang="en-US" dirty="0"/>
          </a:p>
          <a:p>
            <a:pPr>
              <a:spcBef>
                <a:spcPct val="50000"/>
              </a:spcBef>
            </a:pPr>
            <a:r>
              <a:rPr lang="en-US" sz="2800" b="0" dirty="0" smtClean="0">
                <a:hlinkClick r:id="rId3"/>
              </a:rPr>
              <a:t>http://www.udel.edu/learn</a:t>
            </a:r>
            <a:endParaRPr lang="en-US" sz="2800" b="0" dirty="0" smtClean="0"/>
          </a:p>
          <a:p>
            <a:pPr>
              <a:spcBef>
                <a:spcPct val="50000"/>
              </a:spcBef>
            </a:pPr>
            <a:r>
              <a:rPr lang="en-US" sz="2800" b="0" dirty="0" smtClean="0">
                <a:hlinkClick r:id="rId4"/>
              </a:rPr>
              <a:t>http://www.udel.edu/help</a:t>
            </a:r>
            <a:endParaRPr lang="en-US" dirty="0" smtClean="0"/>
          </a:p>
          <a:p>
            <a:pPr>
              <a:spcBef>
                <a:spcPct val="50000"/>
              </a:spcBef>
            </a:pPr>
            <a:endParaRPr lang="en-US" dirty="0" smtClean="0"/>
          </a:p>
          <a:p>
            <a:pPr>
              <a:spcBef>
                <a:spcPct val="50000"/>
              </a:spcBef>
            </a:pPr>
            <a:endParaRPr lang="en-US" sz="28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6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6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6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154637"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6879" name="Text Box 19"/>
          <p:cNvSpPr txBox="1">
            <a:spLocks noChangeArrowheads="1"/>
          </p:cNvSpPr>
          <p:nvPr/>
        </p:nvSpPr>
        <p:spPr bwMode="auto">
          <a:xfrm>
            <a:off x="900113" y="1773238"/>
            <a:ext cx="7272337" cy="1077218"/>
          </a:xfrm>
          <a:prstGeom prst="rect">
            <a:avLst/>
          </a:prstGeom>
          <a:noFill/>
          <a:ln w="9525">
            <a:noFill/>
            <a:miter lim="800000"/>
            <a:headEnd/>
            <a:tailEnd/>
          </a:ln>
        </p:spPr>
        <p:txBody>
          <a:bodyPr>
            <a:spAutoFit/>
          </a:bodyPr>
          <a:lstStyle/>
          <a:p>
            <a:pPr>
              <a:spcBef>
                <a:spcPct val="50000"/>
              </a:spcBef>
            </a:pPr>
            <a:r>
              <a:rPr lang="en-US" dirty="0" smtClean="0"/>
              <a:t>A </a:t>
            </a:r>
            <a:r>
              <a:rPr lang="en-US" dirty="0"/>
              <a:t>macro is a small program designed to perform a number of tasks all at once.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6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6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6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687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154637"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Macro Planning</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6879" name="Text Box 19"/>
          <p:cNvSpPr txBox="1">
            <a:spLocks noChangeArrowheads="1"/>
          </p:cNvSpPr>
          <p:nvPr/>
        </p:nvSpPr>
        <p:spPr bwMode="auto">
          <a:xfrm>
            <a:off x="900113" y="1773238"/>
            <a:ext cx="7272337" cy="2062103"/>
          </a:xfrm>
          <a:prstGeom prst="rect">
            <a:avLst/>
          </a:prstGeom>
          <a:noFill/>
          <a:ln w="9525">
            <a:noFill/>
            <a:miter lim="800000"/>
            <a:headEnd/>
            <a:tailEnd/>
          </a:ln>
        </p:spPr>
        <p:txBody>
          <a:bodyPr>
            <a:spAutoFit/>
          </a:bodyPr>
          <a:lstStyle/>
          <a:p>
            <a:pPr>
              <a:spcBef>
                <a:spcPct val="50000"/>
              </a:spcBef>
            </a:pPr>
            <a:r>
              <a:rPr lang="en-US" dirty="0" smtClean="0"/>
              <a:t>Think about how to break down the task into repeatable steps and determine what actions are needed to perform these steps in Excel.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3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3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3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3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3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4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4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4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4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1844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171021"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Developer Tab</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18447" name="Text Box 19"/>
          <p:cNvSpPr txBox="1">
            <a:spLocks noChangeArrowheads="1"/>
          </p:cNvSpPr>
          <p:nvPr/>
        </p:nvSpPr>
        <p:spPr bwMode="auto">
          <a:xfrm>
            <a:off x="1071538" y="1643050"/>
            <a:ext cx="7272337" cy="1323439"/>
          </a:xfrm>
          <a:prstGeom prst="rect">
            <a:avLst/>
          </a:prstGeom>
          <a:noFill/>
          <a:ln w="9525">
            <a:noFill/>
            <a:miter lim="800000"/>
            <a:headEnd/>
            <a:tailEnd/>
          </a:ln>
        </p:spPr>
        <p:txBody>
          <a:bodyPr>
            <a:spAutoFit/>
          </a:bodyPr>
          <a:lstStyle/>
          <a:p>
            <a:pPr>
              <a:spcBef>
                <a:spcPct val="50000"/>
              </a:spcBef>
            </a:pPr>
            <a:r>
              <a:rPr lang="en-US" dirty="0" smtClean="0"/>
              <a:t>Office button, click on Excel Options</a:t>
            </a:r>
          </a:p>
          <a:p>
            <a:pPr>
              <a:spcBef>
                <a:spcPct val="50000"/>
              </a:spcBef>
            </a:pPr>
            <a:r>
              <a:rPr lang="en-US" dirty="0" smtClean="0">
                <a:sym typeface="Wingdings"/>
              </a:rPr>
              <a:t> </a:t>
            </a:r>
            <a:r>
              <a:rPr lang="en-US" b="0" dirty="0" smtClean="0"/>
              <a:t>Show Developer tab in the ribbon</a:t>
            </a:r>
            <a:endParaRPr lang="en-US" b="0" dirty="0"/>
          </a:p>
        </p:txBody>
      </p:sp>
      <p:pic>
        <p:nvPicPr>
          <p:cNvPr id="18" name="Picture 17" descr="developer-tab.jpg"/>
          <p:cNvPicPr>
            <a:picLocks noChangeAspect="1"/>
          </p:cNvPicPr>
          <p:nvPr/>
        </p:nvPicPr>
        <p:blipFill>
          <a:blip r:embed="rId3"/>
          <a:stretch>
            <a:fillRect/>
          </a:stretch>
        </p:blipFill>
        <p:spPr>
          <a:xfrm>
            <a:off x="3000364" y="3000372"/>
            <a:ext cx="4929222" cy="309149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39"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0"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1"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2"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3"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4"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5"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6"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7"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9948"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15053" name="Group 13"/>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Check Security Settings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9951" name="Text Box 19"/>
          <p:cNvSpPr txBox="1">
            <a:spLocks noChangeArrowheads="1"/>
          </p:cNvSpPr>
          <p:nvPr/>
        </p:nvSpPr>
        <p:spPr bwMode="auto">
          <a:xfrm>
            <a:off x="928662" y="1571612"/>
            <a:ext cx="7272337" cy="1231106"/>
          </a:xfrm>
          <a:prstGeom prst="rect">
            <a:avLst/>
          </a:prstGeom>
          <a:noFill/>
          <a:ln w="9525">
            <a:noFill/>
            <a:miter lim="800000"/>
            <a:headEnd/>
            <a:tailEnd/>
          </a:ln>
        </p:spPr>
        <p:txBody>
          <a:bodyPr>
            <a:spAutoFit/>
          </a:bodyPr>
          <a:lstStyle/>
          <a:p>
            <a:pPr>
              <a:spcBef>
                <a:spcPct val="50000"/>
              </a:spcBef>
            </a:pPr>
            <a:r>
              <a:rPr lang="en-US" dirty="0" smtClean="0"/>
              <a:t>Macro Security</a:t>
            </a:r>
            <a:endParaRPr lang="en-US" dirty="0"/>
          </a:p>
          <a:p>
            <a:pPr>
              <a:spcBef>
                <a:spcPct val="50000"/>
              </a:spcBef>
            </a:pPr>
            <a:r>
              <a:rPr lang="en-US" sz="2800" b="0" dirty="0"/>
              <a:t>Disable on certain conditions</a:t>
            </a:r>
          </a:p>
        </p:txBody>
      </p:sp>
      <p:pic>
        <p:nvPicPr>
          <p:cNvPr id="39952" name="Picture 147" descr="2111"/>
          <p:cNvPicPr>
            <a:picLocks noChangeAspect="1" noChangeArrowheads="1"/>
          </p:cNvPicPr>
          <p:nvPr/>
        </p:nvPicPr>
        <p:blipFill>
          <a:blip r:embed="rId3"/>
          <a:srcRect/>
          <a:stretch>
            <a:fillRect/>
          </a:stretch>
        </p:blipFill>
        <p:spPr bwMode="auto">
          <a:xfrm>
            <a:off x="857224" y="3214686"/>
            <a:ext cx="7343775" cy="2284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89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790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155661"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Macros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7903" name="Text Box 19"/>
          <p:cNvSpPr txBox="1">
            <a:spLocks noChangeArrowheads="1"/>
          </p:cNvSpPr>
          <p:nvPr/>
        </p:nvSpPr>
        <p:spPr bwMode="auto">
          <a:xfrm>
            <a:off x="928662" y="1571612"/>
            <a:ext cx="7272337" cy="584775"/>
          </a:xfrm>
          <a:prstGeom prst="rect">
            <a:avLst/>
          </a:prstGeom>
          <a:noFill/>
          <a:ln w="9525">
            <a:noFill/>
            <a:miter lim="800000"/>
            <a:headEnd/>
            <a:tailEnd/>
          </a:ln>
        </p:spPr>
        <p:txBody>
          <a:bodyPr>
            <a:spAutoFit/>
          </a:bodyPr>
          <a:lstStyle/>
          <a:p>
            <a:pPr>
              <a:spcBef>
                <a:spcPct val="50000"/>
              </a:spcBef>
            </a:pPr>
            <a:r>
              <a:rPr lang="en-US" dirty="0"/>
              <a:t>Recording </a:t>
            </a:r>
            <a:r>
              <a:rPr lang="en-US" dirty="0" smtClean="0"/>
              <a:t>Macros</a:t>
            </a:r>
            <a:endParaRPr lang="en-US" dirty="0"/>
          </a:p>
        </p:txBody>
      </p:sp>
      <p:pic>
        <p:nvPicPr>
          <p:cNvPr id="37904" name="Picture 20" descr="Developer Ribbon"/>
          <p:cNvPicPr>
            <a:picLocks noChangeAspect="1" noChangeArrowheads="1"/>
          </p:cNvPicPr>
          <p:nvPr/>
        </p:nvPicPr>
        <p:blipFill>
          <a:blip r:embed="rId3"/>
          <a:srcRect/>
          <a:stretch>
            <a:fillRect/>
          </a:stretch>
        </p:blipFill>
        <p:spPr bwMode="auto">
          <a:xfrm>
            <a:off x="285720" y="2285992"/>
            <a:ext cx="8642350" cy="1204912"/>
          </a:xfrm>
          <a:prstGeom prst="rect">
            <a:avLst/>
          </a:prstGeom>
          <a:noFill/>
          <a:ln w="9525">
            <a:noFill/>
            <a:miter lim="800000"/>
            <a:headEnd/>
            <a:tailEnd/>
          </a:ln>
        </p:spPr>
      </p:pic>
      <p:pic>
        <p:nvPicPr>
          <p:cNvPr id="37905" name="Picture 136" descr="213"/>
          <p:cNvPicPr>
            <a:picLocks noChangeAspect="1" noChangeArrowheads="1"/>
          </p:cNvPicPr>
          <p:nvPr/>
        </p:nvPicPr>
        <p:blipFill>
          <a:blip r:embed="rId4"/>
          <a:srcRect/>
          <a:stretch>
            <a:fillRect/>
          </a:stretch>
        </p:blipFill>
        <p:spPr bwMode="auto">
          <a:xfrm>
            <a:off x="428596" y="3857628"/>
            <a:ext cx="2074982" cy="365760"/>
          </a:xfrm>
          <a:prstGeom prst="rect">
            <a:avLst/>
          </a:prstGeom>
          <a:noFill/>
          <a:ln w="9525">
            <a:noFill/>
            <a:miter lim="800000"/>
            <a:headEnd/>
            <a:tailEnd/>
          </a:ln>
        </p:spPr>
      </p:pic>
      <p:pic>
        <p:nvPicPr>
          <p:cNvPr id="37906" name="Picture 22" descr="Record Macro DB"/>
          <p:cNvPicPr>
            <a:picLocks noChangeAspect="1" noChangeArrowheads="1"/>
          </p:cNvPicPr>
          <p:nvPr/>
        </p:nvPicPr>
        <p:blipFill>
          <a:blip r:embed="rId5"/>
          <a:srcRect/>
          <a:stretch>
            <a:fillRect/>
          </a:stretch>
        </p:blipFill>
        <p:spPr bwMode="auto">
          <a:xfrm>
            <a:off x="5143504" y="3786189"/>
            <a:ext cx="3500462" cy="2896935"/>
          </a:xfrm>
          <a:prstGeom prst="rect">
            <a:avLst/>
          </a:prstGeom>
          <a:noFill/>
          <a:ln w="9525">
            <a:noFill/>
            <a:miter lim="800000"/>
            <a:headEnd/>
            <a:tailEnd/>
          </a:ln>
        </p:spPr>
      </p:pic>
      <p:pic>
        <p:nvPicPr>
          <p:cNvPr id="18" name="Picture 2"/>
          <p:cNvPicPr>
            <a:picLocks noChangeAspect="1" noChangeArrowheads="1"/>
          </p:cNvPicPr>
          <p:nvPr/>
        </p:nvPicPr>
        <p:blipFill>
          <a:blip r:embed="rId6"/>
          <a:stretch>
            <a:fillRect/>
          </a:stretch>
        </p:blipFill>
        <p:spPr bwMode="auto">
          <a:xfrm>
            <a:off x="2786050" y="4714884"/>
            <a:ext cx="1938460" cy="674247"/>
          </a:xfrm>
          <a:prstGeom prst="rect">
            <a:avLst/>
          </a:prstGeom>
          <a:noFill/>
          <a:ln w="9525">
            <a:noFill/>
            <a:miter lim="800000"/>
            <a:headEnd/>
            <a:tailEnd/>
          </a:ln>
          <a:effectLst/>
        </p:spPr>
      </p:pic>
      <p:cxnSp>
        <p:nvCxnSpPr>
          <p:cNvPr id="20" name="Straight Arrow Connector 19"/>
          <p:cNvCxnSpPr>
            <a:endCxn id="18" idx="2"/>
          </p:cNvCxnSpPr>
          <p:nvPr/>
        </p:nvCxnSpPr>
        <p:spPr>
          <a:xfrm rot="16200000" flipV="1">
            <a:off x="3643508" y="5500903"/>
            <a:ext cx="397324" cy="173779"/>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pic>
        <p:nvPicPr>
          <p:cNvPr id="23" name="Picture 22" descr="stop-recording.jpg"/>
          <p:cNvPicPr>
            <a:picLocks noChangeAspect="1"/>
          </p:cNvPicPr>
          <p:nvPr/>
        </p:nvPicPr>
        <p:blipFill>
          <a:blip r:embed="rId7"/>
          <a:stretch>
            <a:fillRect/>
          </a:stretch>
        </p:blipFill>
        <p:spPr>
          <a:xfrm>
            <a:off x="2786050" y="3857628"/>
            <a:ext cx="1844040" cy="365760"/>
          </a:xfrm>
          <a:prstGeom prst="rect">
            <a:avLst/>
          </a:prstGeom>
        </p:spPr>
      </p:pic>
      <p:pic>
        <p:nvPicPr>
          <p:cNvPr id="24" name="Picture 23" descr="start-recording.jpg"/>
          <p:cNvPicPr>
            <a:picLocks noChangeAspect="1"/>
          </p:cNvPicPr>
          <p:nvPr/>
        </p:nvPicPr>
        <p:blipFill>
          <a:blip r:embed="rId8"/>
          <a:stretch>
            <a:fillRect/>
          </a:stretch>
        </p:blipFill>
        <p:spPr>
          <a:xfrm>
            <a:off x="428596" y="4643446"/>
            <a:ext cx="2049960" cy="714380"/>
          </a:xfrm>
          <a:prstGeom prst="rect">
            <a:avLst/>
          </a:prstGeom>
        </p:spPr>
      </p:pic>
      <p:cxnSp>
        <p:nvCxnSpPr>
          <p:cNvPr id="25" name="Straight Arrow Connector 24"/>
          <p:cNvCxnSpPr/>
          <p:nvPr/>
        </p:nvCxnSpPr>
        <p:spPr>
          <a:xfrm rot="16200000" flipV="1">
            <a:off x="1388393" y="5541036"/>
            <a:ext cx="397323" cy="17377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pic>
        <p:nvPicPr>
          <p:cNvPr id="1026" name="Picture 2" descr="C:\Program Files\Microsoft Office 2007\MEDIA\OFFICE12\Lines\BD15155_.gif"/>
          <p:cNvPicPr>
            <a:picLocks noChangeAspect="1" noChangeArrowheads="1"/>
          </p:cNvPicPr>
          <p:nvPr/>
        </p:nvPicPr>
        <p:blipFill>
          <a:blip r:embed="rId9"/>
          <a:srcRect/>
          <a:stretch>
            <a:fillRect/>
          </a:stretch>
        </p:blipFill>
        <p:spPr bwMode="auto">
          <a:xfrm>
            <a:off x="1714500" y="3405188"/>
            <a:ext cx="5715000" cy="95250"/>
          </a:xfrm>
          <a:prstGeom prst="rect">
            <a:avLst/>
          </a:prstGeom>
          <a:noFill/>
        </p:spPr>
      </p:pic>
      <p:pic>
        <p:nvPicPr>
          <p:cNvPr id="27" name="Picture 26" descr="C:\Program Files\Microsoft Office\MEDIA\OFFICE12\Lines\BD21324_.gif"/>
          <p:cNvPicPr/>
          <p:nvPr/>
        </p:nvPicPr>
        <p:blipFill>
          <a:blip r:embed="rId10">
            <a:duotone>
              <a:prstClr val="black"/>
              <a:srgbClr val="FE0000">
                <a:tint val="45000"/>
                <a:satMod val="400000"/>
              </a:srgbClr>
            </a:duotone>
          </a:blip>
          <a:srcRect/>
          <a:stretch>
            <a:fillRect/>
          </a:stretch>
        </p:blipFill>
        <p:spPr bwMode="auto">
          <a:xfrm>
            <a:off x="214282" y="4357694"/>
            <a:ext cx="4714908" cy="2143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1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3892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214029"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Macros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8927" name="Text Box 19"/>
          <p:cNvSpPr txBox="1">
            <a:spLocks noChangeArrowheads="1"/>
          </p:cNvSpPr>
          <p:nvPr/>
        </p:nvSpPr>
        <p:spPr bwMode="auto">
          <a:xfrm>
            <a:off x="857224" y="1500174"/>
            <a:ext cx="7272337" cy="1231106"/>
          </a:xfrm>
          <a:prstGeom prst="rect">
            <a:avLst/>
          </a:prstGeom>
          <a:noFill/>
          <a:ln w="9525">
            <a:noFill/>
            <a:miter lim="800000"/>
            <a:headEnd/>
            <a:tailEnd/>
          </a:ln>
        </p:spPr>
        <p:txBody>
          <a:bodyPr>
            <a:spAutoFit/>
          </a:bodyPr>
          <a:lstStyle/>
          <a:p>
            <a:pPr>
              <a:spcBef>
                <a:spcPct val="50000"/>
              </a:spcBef>
            </a:pPr>
            <a:r>
              <a:rPr lang="en-US" dirty="0"/>
              <a:t>Playing a Macro</a:t>
            </a:r>
          </a:p>
          <a:p>
            <a:pPr>
              <a:spcBef>
                <a:spcPct val="50000"/>
              </a:spcBef>
            </a:pPr>
            <a:r>
              <a:rPr lang="en-US" sz="2800" b="0" dirty="0" smtClean="0"/>
              <a:t>Select macro from list and click Run</a:t>
            </a:r>
            <a:endParaRPr lang="en-US" sz="2800" b="0" dirty="0"/>
          </a:p>
        </p:txBody>
      </p:sp>
      <p:pic>
        <p:nvPicPr>
          <p:cNvPr id="38928" name="Picture 20" descr="Macros Cmd"/>
          <p:cNvPicPr>
            <a:picLocks noChangeAspect="1" noChangeArrowheads="1"/>
          </p:cNvPicPr>
          <p:nvPr/>
        </p:nvPicPr>
        <p:blipFill>
          <a:blip r:embed="rId3"/>
          <a:srcRect/>
          <a:stretch>
            <a:fillRect/>
          </a:stretch>
        </p:blipFill>
        <p:spPr bwMode="auto">
          <a:xfrm>
            <a:off x="2071670" y="3429000"/>
            <a:ext cx="839787" cy="1008062"/>
          </a:xfrm>
          <a:prstGeom prst="rect">
            <a:avLst/>
          </a:prstGeom>
          <a:noFill/>
          <a:ln w="9525">
            <a:noFill/>
            <a:miter lim="800000"/>
            <a:headEnd/>
            <a:tailEnd/>
          </a:ln>
        </p:spPr>
      </p:pic>
      <p:pic>
        <p:nvPicPr>
          <p:cNvPr id="38929" name="Picture 21" descr="Macros DB"/>
          <p:cNvPicPr>
            <a:picLocks noChangeAspect="1" noChangeArrowheads="1"/>
          </p:cNvPicPr>
          <p:nvPr/>
        </p:nvPicPr>
        <p:blipFill>
          <a:blip r:embed="rId4"/>
          <a:srcRect/>
          <a:stretch>
            <a:fillRect/>
          </a:stretch>
        </p:blipFill>
        <p:spPr bwMode="auto">
          <a:xfrm>
            <a:off x="4357686" y="2714620"/>
            <a:ext cx="4000528" cy="3882426"/>
          </a:xfrm>
          <a:prstGeom prst="rect">
            <a:avLst/>
          </a:prstGeom>
          <a:noFill/>
          <a:ln w="9525">
            <a:noFill/>
            <a:miter lim="800000"/>
            <a:headEnd/>
            <a:tailEnd/>
          </a:ln>
        </p:spPr>
      </p:pic>
      <p:sp>
        <p:nvSpPr>
          <p:cNvPr id="17" name="Rectangle 16"/>
          <p:cNvSpPr/>
          <p:nvPr/>
        </p:nvSpPr>
        <p:spPr>
          <a:xfrm>
            <a:off x="7336519" y="3143248"/>
            <a:ext cx="1000132" cy="5000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6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7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7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dirty="0"/>
          </a:p>
        </p:txBody>
      </p:sp>
      <p:sp>
        <p:nvSpPr>
          <p:cNvPr id="4097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dirty="0">
              <a:solidFill>
                <a:schemeClr val="tx1"/>
              </a:solidFill>
              <a:latin typeface="Arial" charset="0"/>
            </a:endParaRPr>
          </a:p>
        </p:txBody>
      </p:sp>
      <p:graphicFrame>
        <p:nvGraphicFramePr>
          <p:cNvPr id="161814" name="Group 22"/>
          <p:cNvGraphicFramePr>
            <a:graphicFrameLocks noGrp="1"/>
          </p:cNvGraphicFramePr>
          <p:nvPr>
            <p:ph type="tbl" idx="4294967295"/>
          </p:nvPr>
        </p:nvGraphicFramePr>
        <p:xfrm>
          <a:off x="1371600" y="333375"/>
          <a:ext cx="7772400" cy="76200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400" b="1" i="0" u="none" strike="noStrike" cap="none" normalizeH="0" baseline="0" dirty="0" smtClean="0">
                          <a:solidFill>
                            <a:schemeClr val="accent2"/>
                          </a:solidFill>
                          <a:effectLst/>
                          <a:latin typeface="Calibri" pitchFamily="34" charset="0"/>
                        </a:rPr>
                        <a:t>More about Macros</a:t>
                      </a:r>
                      <a:endParaRPr kumimoji="0" lang="en-US" sz="44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0975" name="Text Box 19"/>
          <p:cNvSpPr txBox="1">
            <a:spLocks noChangeArrowheads="1"/>
          </p:cNvSpPr>
          <p:nvPr/>
        </p:nvSpPr>
        <p:spPr bwMode="auto">
          <a:xfrm>
            <a:off x="900113" y="1773238"/>
            <a:ext cx="7272337" cy="2062103"/>
          </a:xfrm>
          <a:prstGeom prst="rect">
            <a:avLst/>
          </a:prstGeom>
          <a:noFill/>
          <a:ln w="9525">
            <a:noFill/>
            <a:miter lim="800000"/>
            <a:headEnd/>
            <a:tailEnd/>
          </a:ln>
        </p:spPr>
        <p:txBody>
          <a:bodyPr>
            <a:spAutoFit/>
          </a:bodyPr>
          <a:lstStyle/>
          <a:p>
            <a:pPr>
              <a:spcBef>
                <a:spcPct val="50000"/>
              </a:spcBef>
            </a:pPr>
            <a:r>
              <a:rPr lang="en-US" dirty="0"/>
              <a:t>More macro functionality is available, such as assigning a keystroke to a macro, making a relative reference macro, </a:t>
            </a:r>
            <a:r>
              <a:rPr lang="en-US" dirty="0" smtClean="0"/>
              <a:t>and </a:t>
            </a:r>
            <a:r>
              <a:rPr lang="en-US" dirty="0"/>
              <a:t>deleting a macro.</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174E96D7A97C4A8621229C61985210" ma:contentTypeVersion="0" ma:contentTypeDescription="Create a new document." ma:contentTypeScope="" ma:versionID="7f9a8c9663e9947a206befaa10eed5b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D3ADA19-EB13-4303-AA75-31212F3650ED}"/>
</file>

<file path=customXml/itemProps2.xml><?xml version="1.0" encoding="utf-8"?>
<ds:datastoreItem xmlns:ds="http://schemas.openxmlformats.org/officeDocument/2006/customXml" ds:itemID="{6E98F972-53A1-4ECA-AE15-58B01E369DDB}"/>
</file>

<file path=customXml/itemProps3.xml><?xml version="1.0" encoding="utf-8"?>
<ds:datastoreItem xmlns:ds="http://schemas.openxmlformats.org/officeDocument/2006/customXml" ds:itemID="{F4E8C3EF-67C4-4C71-930F-A35E278D6F3B}"/>
</file>

<file path=docProps/app.xml><?xml version="1.0" encoding="utf-8"?>
<Properties xmlns="http://schemas.openxmlformats.org/officeDocument/2006/extended-properties" xmlns:vt="http://schemas.openxmlformats.org/officeDocument/2006/docPropsVTypes">
  <Template>Concourse</Template>
  <TotalTime>2140</TotalTime>
  <Words>1209</Words>
  <Application>Microsoft Office PowerPoint</Application>
  <PresentationFormat>On-screen Show (4:3)</PresentationFormat>
  <Paragraphs>139</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Understanding Macros in Excel 2007</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Manager/>
  <Company>Velsoft Courseware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Office Excel 2007 Expert</dc:title>
  <dc:creator>Velsoft Courseware</dc:creator>
  <dc:description>PowerPoint Slides</dc:description>
  <cp:lastModifiedBy>Anita Schwartz</cp:lastModifiedBy>
  <cp:revision>129</cp:revision>
  <dcterms:created xsi:type="dcterms:W3CDTF">2005-10-28T17:40:42Z</dcterms:created>
  <dcterms:modified xsi:type="dcterms:W3CDTF">2009-02-05T16:46:56Z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0x0101006E174E96D7A97C4A8621229C61985210</vt:lpwstr>
  </property>
</Properties>
</file>