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9" r:id="rId2"/>
    <p:sldId id="256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3" autoAdjust="0"/>
    <p:restoredTop sz="86444" autoAdjust="0"/>
  </p:normalViewPr>
  <p:slideViewPr>
    <p:cSldViewPr>
      <p:cViewPr varScale="1">
        <p:scale>
          <a:sx n="64" d="100"/>
          <a:sy n="64" d="100"/>
        </p:scale>
        <p:origin x="-7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32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1B9FC-4F95-4256-A2AC-AB4679F534B1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69B90-113F-4375-BA0E-6A762B31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2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fld id="{209480BA-5601-477E-8EB4-F0701DA1864C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fld id="{298EB322-A891-49CF-B66E-B85D652A3D5B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 smtClean="0">
                <a:latin typeface="Cambria" panose="02040503050406030204" pitchFamily="18" charset="0"/>
              </a:rPr>
              <a:t>Igs</a:t>
            </a:r>
            <a:r>
              <a:rPr lang="en-US" sz="4400" dirty="0" smtClean="0">
                <a:latin typeface="Cambria" panose="02040503050406030204" pitchFamily="18" charset="0"/>
              </a:rPr>
              <a:t> program updates</a:t>
            </a:r>
            <a:endParaRPr lang="en-US" sz="4400" dirty="0">
              <a:latin typeface="Cambria" panose="0204050305040603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767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Student Updates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209800"/>
            <a:ext cx="8334375" cy="3916363"/>
          </a:xfrm>
        </p:spPr>
        <p:txBody>
          <a:bodyPr/>
          <a:lstStyle/>
          <a:p>
            <a:r>
              <a:rPr lang="en-US" sz="3200" b="1" dirty="0" smtClean="0">
                <a:latin typeface="Cambria" panose="02040503050406030204" pitchFamily="18" charset="0"/>
              </a:rPr>
              <a:t>Undergraduate </a:t>
            </a:r>
            <a:r>
              <a:rPr lang="en-US" sz="3200" b="1" dirty="0" smtClean="0">
                <a:latin typeface="Cambria" panose="02040503050406030204" pitchFamily="18" charset="0"/>
              </a:rPr>
              <a:t>global survey</a:t>
            </a:r>
          </a:p>
          <a:p>
            <a:pPr lvl="2"/>
            <a:r>
              <a:rPr lang="en-US" sz="2800" b="1" dirty="0" smtClean="0">
                <a:latin typeface="Cambria" panose="02040503050406030204" pitchFamily="18" charset="0"/>
              </a:rPr>
              <a:t>Results </a:t>
            </a:r>
            <a:r>
              <a:rPr lang="en-US" sz="2800" b="1" dirty="0" smtClean="0">
                <a:latin typeface="Cambria" panose="02040503050406030204" pitchFamily="18" charset="0"/>
              </a:rPr>
              <a:t>of 2450+ to </a:t>
            </a:r>
            <a:r>
              <a:rPr lang="en-US" sz="2800" b="1" dirty="0" smtClean="0">
                <a:latin typeface="Cambria" panose="02040503050406030204" pitchFamily="18" charset="0"/>
              </a:rPr>
              <a:t>guide </a:t>
            </a:r>
            <a:r>
              <a:rPr lang="en-US" sz="2800" b="1" dirty="0" smtClean="0">
                <a:latin typeface="Cambria" panose="02040503050406030204" pitchFamily="18" charset="0"/>
              </a:rPr>
              <a:t>global offerings</a:t>
            </a:r>
            <a:endParaRPr lang="en-US" sz="2800" b="1" dirty="0" smtClean="0">
              <a:latin typeface="Cambria" panose="02040503050406030204" pitchFamily="18" charset="0"/>
            </a:endParaRPr>
          </a:p>
          <a:p>
            <a:r>
              <a:rPr lang="en-US" sz="3200" b="1" dirty="0" smtClean="0">
                <a:latin typeface="Cambria" panose="02040503050406030204" pitchFamily="18" charset="0"/>
              </a:rPr>
              <a:t>Study abroad fair February 25</a:t>
            </a:r>
            <a:r>
              <a:rPr lang="en-US" sz="3200" b="1" baseline="30000" dirty="0" smtClean="0">
                <a:latin typeface="Cambria" panose="02040503050406030204" pitchFamily="18" charset="0"/>
              </a:rPr>
              <a:t>th</a:t>
            </a:r>
            <a:r>
              <a:rPr lang="en-US" sz="3200" b="1" dirty="0" smtClean="0">
                <a:latin typeface="Cambria" panose="02040503050406030204" pitchFamily="18" charset="0"/>
              </a:rPr>
              <a:t> 2-4pm</a:t>
            </a:r>
          </a:p>
          <a:p>
            <a:r>
              <a:rPr lang="en-US" sz="3200" b="1" dirty="0" smtClean="0">
                <a:latin typeface="Cambria" panose="02040503050406030204" pitchFamily="18" charset="0"/>
              </a:rPr>
              <a:t>Drop in study abroad Wednesdays 1-4pm</a:t>
            </a:r>
          </a:p>
          <a:p>
            <a:r>
              <a:rPr lang="en-US" sz="3200" b="1" dirty="0">
                <a:latin typeface="Cambria" panose="02040503050406030204" pitchFamily="18" charset="0"/>
              </a:rPr>
              <a:t>Global internship opportunities</a:t>
            </a:r>
          </a:p>
          <a:p>
            <a:r>
              <a:rPr lang="en-US" sz="3200" b="1" dirty="0" smtClean="0">
                <a:latin typeface="Cambria" panose="02040503050406030204" pitchFamily="18" charset="0"/>
              </a:rPr>
              <a:t>Growing alternate break programs</a:t>
            </a:r>
            <a:endParaRPr lang="en-US" sz="3200" b="1" dirty="0" smtClean="0">
              <a:latin typeface="Cambria" panose="02040503050406030204" pitchFamily="18" charset="0"/>
            </a:endParaRPr>
          </a:p>
          <a:p>
            <a:pPr marL="457200" lvl="1" indent="0">
              <a:buNone/>
            </a:pPr>
            <a:endParaRPr lang="en-US" sz="2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689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Faculty Updates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209800"/>
            <a:ext cx="8334375" cy="3916363"/>
          </a:xfrm>
        </p:spPr>
        <p:txBody>
          <a:bodyPr/>
          <a:lstStyle/>
          <a:p>
            <a:r>
              <a:rPr lang="en-US" sz="3200" b="1" dirty="0" smtClean="0">
                <a:latin typeface="Cambria" panose="02040503050406030204" pitchFamily="18" charset="0"/>
              </a:rPr>
              <a:t>Fulbright informational sessions</a:t>
            </a:r>
            <a:endParaRPr lang="en-US" sz="3200" b="1" dirty="0" smtClean="0">
              <a:latin typeface="Cambria" panose="02040503050406030204" pitchFamily="18" charset="0"/>
            </a:endParaRPr>
          </a:p>
          <a:p>
            <a:pPr lvl="2"/>
            <a:r>
              <a:rPr lang="en-US" sz="2800" b="1" dirty="0" smtClean="0">
                <a:latin typeface="Cambria" panose="02040503050406030204" pitchFamily="18" charset="0"/>
              </a:rPr>
              <a:t>February 27</a:t>
            </a:r>
            <a:r>
              <a:rPr lang="en-US" sz="2800" b="1" baseline="30000" dirty="0" smtClean="0">
                <a:latin typeface="Cambria" panose="02040503050406030204" pitchFamily="18" charset="0"/>
              </a:rPr>
              <a:t>th</a:t>
            </a:r>
            <a:r>
              <a:rPr lang="en-US" sz="2800" b="1" dirty="0" smtClean="0">
                <a:latin typeface="Cambria" panose="02040503050406030204" pitchFamily="18" charset="0"/>
              </a:rPr>
              <a:t> 2-3pm; March 18</a:t>
            </a:r>
            <a:r>
              <a:rPr lang="en-US" sz="2800" b="1" baseline="30000" dirty="0" smtClean="0">
                <a:latin typeface="Cambria" panose="02040503050406030204" pitchFamily="18" charset="0"/>
              </a:rPr>
              <a:t>th</a:t>
            </a:r>
            <a:r>
              <a:rPr lang="en-US" sz="2800" b="1" dirty="0" smtClean="0">
                <a:latin typeface="Cambria" panose="02040503050406030204" pitchFamily="18" charset="0"/>
              </a:rPr>
              <a:t> 9-10am</a:t>
            </a:r>
            <a:endParaRPr lang="en-US" sz="2800" b="1" dirty="0" smtClean="0">
              <a:latin typeface="Cambria" panose="02040503050406030204" pitchFamily="18" charset="0"/>
            </a:endParaRPr>
          </a:p>
          <a:p>
            <a:r>
              <a:rPr lang="en-US" sz="3200" b="1" dirty="0" smtClean="0">
                <a:latin typeface="Cambria" panose="02040503050406030204" pitchFamily="18" charset="0"/>
              </a:rPr>
              <a:t>Developing your study abroad program </a:t>
            </a:r>
          </a:p>
          <a:p>
            <a:r>
              <a:rPr lang="en-US" sz="3200" b="1" dirty="0" smtClean="0">
                <a:latin typeface="Cambria" panose="02040503050406030204" pitchFamily="18" charset="0"/>
              </a:rPr>
              <a:t>GLOBEX funding opportunities</a:t>
            </a:r>
          </a:p>
          <a:p>
            <a:pPr lvl="1"/>
            <a:r>
              <a:rPr lang="en-US" sz="2800" b="1" dirty="0" smtClean="0">
                <a:latin typeface="Cambria" panose="02040503050406030204" pitchFamily="18" charset="0"/>
              </a:rPr>
              <a:t>Replaced scholars &amp; travel awards</a:t>
            </a:r>
          </a:p>
          <a:p>
            <a:pPr lvl="1"/>
            <a:r>
              <a:rPr lang="en-US" sz="2800" b="1" dirty="0">
                <a:latin typeface="Cambria" panose="02040503050406030204" pitchFamily="18" charset="0"/>
              </a:rPr>
              <a:t> funding </a:t>
            </a:r>
            <a:r>
              <a:rPr lang="en-US" sz="2800" b="1" dirty="0" smtClean="0">
                <a:latin typeface="Cambria" panose="02040503050406030204" pitchFamily="18" charset="0"/>
              </a:rPr>
              <a:t>for </a:t>
            </a:r>
            <a:r>
              <a:rPr lang="en-US" sz="2800" b="1" dirty="0">
                <a:latin typeface="Cambria" panose="02040503050406030204" pitchFamily="18" charset="0"/>
              </a:rPr>
              <a:t>high-impact </a:t>
            </a:r>
            <a:r>
              <a:rPr lang="en-US" sz="2800" b="1" dirty="0" smtClean="0">
                <a:latin typeface="Cambria" panose="02040503050406030204" pitchFamily="18" charset="0"/>
              </a:rPr>
              <a:t>projects</a:t>
            </a:r>
            <a:endParaRPr lang="en-US" sz="2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148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Salzburg Fellows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5897" y="1981200"/>
            <a:ext cx="8334375" cy="39163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3200" b="1" dirty="0" smtClean="0">
                <a:latin typeface="Cambria" panose="02040503050406030204" pitchFamily="18" charset="0"/>
              </a:rPr>
              <a:t>Dr. </a:t>
            </a:r>
            <a:r>
              <a:rPr lang="en-US" sz="3200" b="1" dirty="0">
                <a:latin typeface="Cambria" panose="02040503050406030204" pitchFamily="18" charset="0"/>
              </a:rPr>
              <a:t>Martha </a:t>
            </a:r>
            <a:r>
              <a:rPr lang="en-US" sz="3200" b="1" dirty="0" smtClean="0">
                <a:latin typeface="Cambria" panose="02040503050406030204" pitchFamily="18" charset="0"/>
              </a:rPr>
              <a:t>Buell &amp; Dr. Rena Hallam 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>
                <a:latin typeface="Cambria" panose="02040503050406030204" pitchFamily="18" charset="0"/>
              </a:rPr>
              <a:t>Invited to “Designing </a:t>
            </a:r>
            <a:r>
              <a:rPr lang="en-US" sz="2400" dirty="0">
                <a:latin typeface="Cambria" panose="02040503050406030204" pitchFamily="18" charset="0"/>
              </a:rPr>
              <a:t>a Social Compact for the 21st Century: Early Childhood Development and Education.”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3200" b="1" dirty="0" smtClean="0">
                <a:latin typeface="Cambria" panose="02040503050406030204" pitchFamily="18" charset="0"/>
              </a:rPr>
              <a:t>Dr. Barret Michalec </a:t>
            </a:r>
            <a:r>
              <a:rPr lang="en-US" sz="3200" b="1" dirty="0" smtClean="0">
                <a:latin typeface="Cambria" panose="02040503050406030204" pitchFamily="18" charset="0"/>
              </a:rPr>
              <a:t>– </a:t>
            </a:r>
            <a:r>
              <a:rPr lang="en-US" dirty="0">
                <a:latin typeface="Cambria" panose="02040503050406030204" pitchFamily="18" charset="0"/>
              </a:rPr>
              <a:t>“Developing a Shared Culture of Health: Enriching and Charting the Patient-Clinician Relationship</a:t>
            </a:r>
            <a:r>
              <a:rPr lang="en-US" dirty="0" smtClean="0">
                <a:latin typeface="Cambria" panose="02040503050406030204" pitchFamily="18" charset="0"/>
              </a:rPr>
              <a:t>.”</a:t>
            </a:r>
          </a:p>
          <a:p>
            <a:pPr>
              <a:spcBef>
                <a:spcPts val="600"/>
              </a:spcBef>
            </a:pPr>
            <a:r>
              <a:rPr lang="en-US" sz="3200" b="1" dirty="0" smtClean="0">
                <a:latin typeface="Cambria" panose="02040503050406030204" pitchFamily="18" charset="0"/>
              </a:rPr>
              <a:t>Dr. Michael O’Neal </a:t>
            </a:r>
            <a:r>
              <a:rPr lang="en-US" sz="3200" b="1" dirty="0">
                <a:latin typeface="Cambria" panose="02040503050406030204" pitchFamily="18" charset="0"/>
              </a:rPr>
              <a:t>– </a:t>
            </a:r>
            <a:r>
              <a:rPr lang="en-US" dirty="0">
                <a:latin typeface="Cambria" panose="02040503050406030204" pitchFamily="18" charset="0"/>
              </a:rPr>
              <a:t>“The Search for New Balance: America’s Changing Role in the World.”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6533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 UD Travels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2819400"/>
            <a:ext cx="8839200" cy="26971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3200" b="1" dirty="0" smtClean="0">
                <a:latin typeface="Cambria" panose="02040503050406030204" pitchFamily="18" charset="0"/>
              </a:rPr>
              <a:t>UD Wellness program – </a:t>
            </a:r>
          </a:p>
          <a:p>
            <a:pPr lvl="1">
              <a:spcBef>
                <a:spcPts val="600"/>
              </a:spcBef>
            </a:pPr>
            <a:r>
              <a:rPr lang="en-US" sz="2400" b="1" dirty="0" smtClean="0">
                <a:latin typeface="Cambria" panose="02040503050406030204" pitchFamily="18" charset="0"/>
              </a:rPr>
              <a:t>Join the UD community February 3-7</a:t>
            </a:r>
            <a:r>
              <a:rPr lang="en-US" sz="2400" b="1" baseline="30000" dirty="0" smtClean="0">
                <a:latin typeface="Cambria" panose="02040503050406030204" pitchFamily="18" charset="0"/>
              </a:rPr>
              <a:t>th</a:t>
            </a:r>
            <a:r>
              <a:rPr lang="en-US" sz="2400" b="1" dirty="0" smtClean="0">
                <a:latin typeface="Cambria" panose="02040503050406030204" pitchFamily="18" charset="0"/>
              </a:rPr>
              <a:t>, </a:t>
            </a:r>
            <a:r>
              <a:rPr lang="en-US" sz="2400" b="1" dirty="0">
                <a:latin typeface="Cambria" panose="02040503050406030204" pitchFamily="18" charset="0"/>
              </a:rPr>
              <a:t>2016 </a:t>
            </a:r>
            <a:r>
              <a:rPr lang="en-US" sz="2400" b="1" dirty="0" smtClean="0">
                <a:latin typeface="Cambria" panose="02040503050406030204" pitchFamily="18" charset="0"/>
              </a:rPr>
              <a:t>at the San </a:t>
            </a:r>
            <a:r>
              <a:rPr lang="en-US" sz="2400" b="1" dirty="0">
                <a:latin typeface="Cambria" panose="02040503050406030204" pitchFamily="18" charset="0"/>
              </a:rPr>
              <a:t>Juan Marriott Resort &amp; </a:t>
            </a:r>
            <a:r>
              <a:rPr lang="en-US" sz="2400" b="1" dirty="0" err="1">
                <a:latin typeface="Cambria" panose="02040503050406030204" pitchFamily="18" charset="0"/>
              </a:rPr>
              <a:t>Stellaris</a:t>
            </a:r>
            <a:r>
              <a:rPr lang="en-US" sz="2400" b="1" dirty="0">
                <a:latin typeface="Cambria" panose="02040503050406030204" pitchFamily="18" charset="0"/>
              </a:rPr>
              <a:t> Casino </a:t>
            </a:r>
            <a:endParaRPr lang="en-US" sz="2400" b="1" dirty="0" smtClean="0">
              <a:latin typeface="Cambria" panose="020405030504060302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3200" b="1" dirty="0" smtClean="0">
                <a:latin typeface="Cambria" panose="02040503050406030204" pitchFamily="18" charset="0"/>
              </a:rPr>
              <a:t>Signature spring &amp; summer programs – </a:t>
            </a:r>
          </a:p>
          <a:p>
            <a:pPr lvl="1">
              <a:spcBef>
                <a:spcPts val="600"/>
              </a:spcBef>
            </a:pPr>
            <a:r>
              <a:rPr lang="en-US" sz="2400" b="1" dirty="0" smtClean="0">
                <a:latin typeface="Cambria" panose="02040503050406030204" pitchFamily="18" charset="0"/>
              </a:rPr>
              <a:t>Unique programming with faculty leaders</a:t>
            </a:r>
          </a:p>
          <a:p>
            <a:pPr lvl="1">
              <a:spcBef>
                <a:spcPts val="600"/>
              </a:spcBef>
            </a:pPr>
            <a:endParaRPr lang="en-US" sz="2400" b="1" dirty="0">
              <a:latin typeface="Cambria" panose="02040503050406030204" pitchFamily="18" charset="0"/>
            </a:endParaRPr>
          </a:p>
        </p:txBody>
      </p:sp>
      <p:pic>
        <p:nvPicPr>
          <p:cNvPr id="1027" name="Picture 3" descr="C:\Users\Amy\Downloads\100_498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89" b="10866"/>
          <a:stretch/>
        </p:blipFill>
        <p:spPr bwMode="auto">
          <a:xfrm>
            <a:off x="5410825" y="1371599"/>
            <a:ext cx="3581400" cy="200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7285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IGS">
  <a:themeElements>
    <a:clrScheme name="Office Theme 2">
      <a:dk1>
        <a:srgbClr val="737373"/>
      </a:dk1>
      <a:lt1>
        <a:srgbClr val="FFFFFF"/>
      </a:lt1>
      <a:dk2>
        <a:srgbClr val="008000"/>
      </a:dk2>
      <a:lt2>
        <a:srgbClr val="FFFFFF"/>
      </a:lt2>
      <a:accent1>
        <a:srgbClr val="88C209"/>
      </a:accent1>
      <a:accent2>
        <a:srgbClr val="0BA9F3"/>
      </a:accent2>
      <a:accent3>
        <a:srgbClr val="AAC0AA"/>
      </a:accent3>
      <a:accent4>
        <a:srgbClr val="DADADA"/>
      </a:accent4>
      <a:accent5>
        <a:srgbClr val="C3DDAA"/>
      </a:accent5>
      <a:accent6>
        <a:srgbClr val="0999DC"/>
      </a:accent6>
      <a:hlink>
        <a:srgbClr val="AFFF18"/>
      </a:hlink>
      <a:folHlink>
        <a:srgbClr val="00FE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737373"/>
        </a:dk1>
        <a:lt1>
          <a:srgbClr val="FFFFFF"/>
        </a:lt1>
        <a:dk2>
          <a:srgbClr val="008000"/>
        </a:dk2>
        <a:lt2>
          <a:srgbClr val="FFFFFF"/>
        </a:lt2>
        <a:accent1>
          <a:srgbClr val="67FF67"/>
        </a:accent1>
        <a:accent2>
          <a:srgbClr val="00E600"/>
        </a:accent2>
        <a:accent3>
          <a:srgbClr val="AAC0AA"/>
        </a:accent3>
        <a:accent4>
          <a:srgbClr val="DADADA"/>
        </a:accent4>
        <a:accent5>
          <a:srgbClr val="B8FFB8"/>
        </a:accent5>
        <a:accent6>
          <a:srgbClr val="00D000"/>
        </a:accent6>
        <a:hlink>
          <a:srgbClr val="95BF08"/>
        </a:hlink>
        <a:folHlink>
          <a:srgbClr val="00B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737373"/>
        </a:dk1>
        <a:lt1>
          <a:srgbClr val="FFFFFF"/>
        </a:lt1>
        <a:dk2>
          <a:srgbClr val="008000"/>
        </a:dk2>
        <a:lt2>
          <a:srgbClr val="FFFFFF"/>
        </a:lt2>
        <a:accent1>
          <a:srgbClr val="88C209"/>
        </a:accent1>
        <a:accent2>
          <a:srgbClr val="0BA9F3"/>
        </a:accent2>
        <a:accent3>
          <a:srgbClr val="AAC0AA"/>
        </a:accent3>
        <a:accent4>
          <a:srgbClr val="DADADA"/>
        </a:accent4>
        <a:accent5>
          <a:srgbClr val="C3DDAA"/>
        </a:accent5>
        <a:accent6>
          <a:srgbClr val="0999DC"/>
        </a:accent6>
        <a:hlink>
          <a:srgbClr val="AFFF18"/>
        </a:hlink>
        <a:folHlink>
          <a:srgbClr val="00FE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37373"/>
        </a:dk1>
        <a:lt1>
          <a:srgbClr val="FFFFFF"/>
        </a:lt1>
        <a:dk2>
          <a:srgbClr val="008000"/>
        </a:dk2>
        <a:lt2>
          <a:srgbClr val="FFFFFF"/>
        </a:lt2>
        <a:accent1>
          <a:srgbClr val="FF33A2"/>
        </a:accent1>
        <a:accent2>
          <a:srgbClr val="FF4333"/>
        </a:accent2>
        <a:accent3>
          <a:srgbClr val="AAC0AA"/>
        </a:accent3>
        <a:accent4>
          <a:srgbClr val="DADADA"/>
        </a:accent4>
        <a:accent5>
          <a:srgbClr val="FFADCE"/>
        </a:accent5>
        <a:accent6>
          <a:srgbClr val="E73C2D"/>
        </a:accent6>
        <a:hlink>
          <a:srgbClr val="FF8A33"/>
        </a:hlink>
        <a:folHlink>
          <a:srgbClr val="19FF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737373"/>
        </a:dk1>
        <a:lt1>
          <a:srgbClr val="FFFFFF"/>
        </a:lt1>
        <a:dk2>
          <a:srgbClr val="008000"/>
        </a:dk2>
        <a:lt2>
          <a:srgbClr val="FFFFFF"/>
        </a:lt2>
        <a:accent1>
          <a:srgbClr val="5B3DF5"/>
        </a:accent1>
        <a:accent2>
          <a:srgbClr val="D3B214"/>
        </a:accent2>
        <a:accent3>
          <a:srgbClr val="AAC0AA"/>
        </a:accent3>
        <a:accent4>
          <a:srgbClr val="DADADA"/>
        </a:accent4>
        <a:accent5>
          <a:srgbClr val="B5AFF9"/>
        </a:accent5>
        <a:accent6>
          <a:srgbClr val="BFA111"/>
        </a:accent6>
        <a:hlink>
          <a:srgbClr val="FF7366"/>
        </a:hlink>
        <a:folHlink>
          <a:srgbClr val="00FE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7FF67"/>
        </a:accent1>
        <a:accent2>
          <a:srgbClr val="00E600"/>
        </a:accent2>
        <a:accent3>
          <a:srgbClr val="FFFFFF"/>
        </a:accent3>
        <a:accent4>
          <a:srgbClr val="000000"/>
        </a:accent4>
        <a:accent5>
          <a:srgbClr val="B8FFB8"/>
        </a:accent5>
        <a:accent6>
          <a:srgbClr val="00D000"/>
        </a:accent6>
        <a:hlink>
          <a:srgbClr val="95BF08"/>
        </a:hlink>
        <a:folHlink>
          <a:srgbClr val="00B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88C209"/>
        </a:accent1>
        <a:accent2>
          <a:srgbClr val="0BA9F3"/>
        </a:accent2>
        <a:accent3>
          <a:srgbClr val="FFFFFF"/>
        </a:accent3>
        <a:accent4>
          <a:srgbClr val="000000"/>
        </a:accent4>
        <a:accent5>
          <a:srgbClr val="C3DDAA"/>
        </a:accent5>
        <a:accent6>
          <a:srgbClr val="0999DC"/>
        </a:accent6>
        <a:hlink>
          <a:srgbClr val="AFFF18"/>
        </a:hlink>
        <a:folHlink>
          <a:srgbClr val="00F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33A2"/>
        </a:accent1>
        <a:accent2>
          <a:srgbClr val="FF4333"/>
        </a:accent2>
        <a:accent3>
          <a:srgbClr val="FFFFFF"/>
        </a:accent3>
        <a:accent4>
          <a:srgbClr val="000000"/>
        </a:accent4>
        <a:accent5>
          <a:srgbClr val="FFADCE"/>
        </a:accent5>
        <a:accent6>
          <a:srgbClr val="E73C2D"/>
        </a:accent6>
        <a:hlink>
          <a:srgbClr val="FF8A33"/>
        </a:hlink>
        <a:folHlink>
          <a:srgbClr val="19FF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B3DF5"/>
        </a:accent1>
        <a:accent2>
          <a:srgbClr val="D3B214"/>
        </a:accent2>
        <a:accent3>
          <a:srgbClr val="FFFFFF"/>
        </a:accent3>
        <a:accent4>
          <a:srgbClr val="000000"/>
        </a:accent4>
        <a:accent5>
          <a:srgbClr val="B5AFF9"/>
        </a:accent5>
        <a:accent6>
          <a:srgbClr val="BFA111"/>
        </a:accent6>
        <a:hlink>
          <a:srgbClr val="FF7366"/>
        </a:hlink>
        <a:folHlink>
          <a:srgbClr val="00F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IGS</Template>
  <TotalTime>180</TotalTime>
  <Words>168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IGS</vt:lpstr>
      <vt:lpstr>Igs program updates</vt:lpstr>
      <vt:lpstr>Student Updates</vt:lpstr>
      <vt:lpstr>Faculty Updates</vt:lpstr>
      <vt:lpstr>Salzburg Fellows</vt:lpstr>
      <vt:lpstr>  UD Travels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Updates from IGS</dc:title>
  <dc:creator>Amy T. Johnson</dc:creator>
  <cp:lastModifiedBy>Amy T. Johnson</cp:lastModifiedBy>
  <cp:revision>14</cp:revision>
  <dcterms:created xsi:type="dcterms:W3CDTF">2014-10-27T11:23:40Z</dcterms:created>
  <dcterms:modified xsi:type="dcterms:W3CDTF">2015-02-08T22:21:56Z</dcterms:modified>
</cp:coreProperties>
</file>