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6858000" cy="9144000"/>
  <p:custDataLst>
    <p:tags r:id="rId9"/>
  </p:custDataLst>
  <p:defaultTextStyle>
    <a:defPPr>
      <a:defRPr lang="en-US"/>
    </a:defPPr>
    <a:lvl1pPr algn="l" defTabSz="457200" rtl="0" fontAlgn="base">
      <a:spcBef>
        <a:spcPct val="0"/>
      </a:spcBef>
      <a:spcAft>
        <a:spcPct val="0"/>
      </a:spcAft>
      <a:defRPr kern="1200">
        <a:solidFill>
          <a:schemeClr val="tx1"/>
        </a:solidFill>
        <a:latin typeface="Arial" charset="0"/>
        <a:ea typeface="Geneva" charset="0"/>
        <a:cs typeface="Geneva" charset="0"/>
      </a:defRPr>
    </a:lvl1pPr>
    <a:lvl2pPr marL="457200" algn="l" defTabSz="457200" rtl="0" fontAlgn="base">
      <a:spcBef>
        <a:spcPct val="0"/>
      </a:spcBef>
      <a:spcAft>
        <a:spcPct val="0"/>
      </a:spcAft>
      <a:defRPr kern="1200">
        <a:solidFill>
          <a:schemeClr val="tx1"/>
        </a:solidFill>
        <a:latin typeface="Arial" charset="0"/>
        <a:ea typeface="Geneva" charset="0"/>
        <a:cs typeface="Geneva" charset="0"/>
      </a:defRPr>
    </a:lvl2pPr>
    <a:lvl3pPr marL="914400" algn="l" defTabSz="457200" rtl="0" fontAlgn="base">
      <a:spcBef>
        <a:spcPct val="0"/>
      </a:spcBef>
      <a:spcAft>
        <a:spcPct val="0"/>
      </a:spcAft>
      <a:defRPr kern="1200">
        <a:solidFill>
          <a:schemeClr val="tx1"/>
        </a:solidFill>
        <a:latin typeface="Arial" charset="0"/>
        <a:ea typeface="Geneva" charset="0"/>
        <a:cs typeface="Geneva" charset="0"/>
      </a:defRPr>
    </a:lvl3pPr>
    <a:lvl4pPr marL="1371600" algn="l" defTabSz="457200" rtl="0" fontAlgn="base">
      <a:spcBef>
        <a:spcPct val="0"/>
      </a:spcBef>
      <a:spcAft>
        <a:spcPct val="0"/>
      </a:spcAft>
      <a:defRPr kern="1200">
        <a:solidFill>
          <a:schemeClr val="tx1"/>
        </a:solidFill>
        <a:latin typeface="Arial" charset="0"/>
        <a:ea typeface="Geneva" charset="0"/>
        <a:cs typeface="Geneva" charset="0"/>
      </a:defRPr>
    </a:lvl4pPr>
    <a:lvl5pPr marL="1828800" algn="l" defTabSz="457200" rtl="0" fontAlgn="base">
      <a:spcBef>
        <a:spcPct val="0"/>
      </a:spcBef>
      <a:spcAft>
        <a:spcPct val="0"/>
      </a:spcAft>
      <a:defRPr kern="1200">
        <a:solidFill>
          <a:schemeClr val="tx1"/>
        </a:solidFill>
        <a:latin typeface="Arial" charset="0"/>
        <a:ea typeface="Geneva" charset="0"/>
        <a:cs typeface="Geneva" charset="0"/>
      </a:defRPr>
    </a:lvl5pPr>
    <a:lvl6pPr marL="2286000" algn="l" defTabSz="914400" rtl="0" eaLnBrk="1" latinLnBrk="0" hangingPunct="1">
      <a:defRPr kern="1200">
        <a:solidFill>
          <a:schemeClr val="tx1"/>
        </a:solidFill>
        <a:latin typeface="Arial" charset="0"/>
        <a:ea typeface="Geneva" charset="0"/>
        <a:cs typeface="Geneva" charset="0"/>
      </a:defRPr>
    </a:lvl6pPr>
    <a:lvl7pPr marL="2743200" algn="l" defTabSz="914400" rtl="0" eaLnBrk="1" latinLnBrk="0" hangingPunct="1">
      <a:defRPr kern="1200">
        <a:solidFill>
          <a:schemeClr val="tx1"/>
        </a:solidFill>
        <a:latin typeface="Arial" charset="0"/>
        <a:ea typeface="Geneva" charset="0"/>
        <a:cs typeface="Geneva" charset="0"/>
      </a:defRPr>
    </a:lvl7pPr>
    <a:lvl8pPr marL="3200400" algn="l" defTabSz="914400" rtl="0" eaLnBrk="1" latinLnBrk="0" hangingPunct="1">
      <a:defRPr kern="1200">
        <a:solidFill>
          <a:schemeClr val="tx1"/>
        </a:solidFill>
        <a:latin typeface="Arial" charset="0"/>
        <a:ea typeface="Geneva" charset="0"/>
        <a:cs typeface="Geneva" charset="0"/>
      </a:defRPr>
    </a:lvl8pPr>
    <a:lvl9pPr marL="3657600" algn="l" defTabSz="914400" rtl="0" eaLnBrk="1" latinLnBrk="0" hangingPunct="1">
      <a:defRPr kern="1200">
        <a:solidFill>
          <a:schemeClr val="tx1"/>
        </a:solidFill>
        <a:latin typeface="Arial" charset="0"/>
        <a:ea typeface="Geneva" charset="0"/>
        <a:cs typeface="Genev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88" d="100"/>
          <a:sy n="88" d="100"/>
        </p:scale>
        <p:origin x="-114" y="-4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9C7BE1BB-BE34-458C-80FF-ADBBC6980CCC}" type="datetime1">
              <a:rPr lang="en-US" altLang="en-US"/>
              <a:pPr>
                <a:defRPr/>
              </a:pPr>
              <a:t>10/14/2013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33CDCD84-045A-4C91-B632-1C3AD7B485E7}" type="slidenum">
              <a:rPr lang="en-US" altLang="en-US"/>
              <a:pPr>
                <a:defRPr/>
              </a:pPr>
              <a:t>‹#›</a:t>
            </a:fld>
            <a:endParaRPr lang="en-US" altLang="en-US"/>
          </a:p>
        </p:txBody>
      </p:sp>
    </p:spTree>
    <p:extLst>
      <p:ext uri="{BB962C8B-B14F-4D97-AF65-F5344CB8AC3E}">
        <p14:creationId xmlns:p14="http://schemas.microsoft.com/office/powerpoint/2010/main" val="12999285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A63C9A3C-FC99-43AA-B373-9ED5E3CECEA3}" type="datetime1">
              <a:rPr lang="en-US" altLang="en-US"/>
              <a:pPr>
                <a:defRPr/>
              </a:pPr>
              <a:t>10/14/2013</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F2470F8A-193D-46DC-ABCD-523E1EE63B82}" type="slidenum">
              <a:rPr lang="en-US" altLang="en-US"/>
              <a:pPr>
                <a:defRPr/>
              </a:pPr>
              <a:t>‹#›</a:t>
            </a:fld>
            <a:endParaRPr lang="en-US" altLang="en-US"/>
          </a:p>
        </p:txBody>
      </p:sp>
    </p:spTree>
    <p:extLst>
      <p:ext uri="{BB962C8B-B14F-4D97-AF65-F5344CB8AC3E}">
        <p14:creationId xmlns:p14="http://schemas.microsoft.com/office/powerpoint/2010/main" val="250548065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Geneva" pitchFamily="-65" charset="-128"/>
        <a:cs typeface="Geneva"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576558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03B9EE81-6B04-4C58-B969-30066FDA317F}" type="slidenum">
              <a:rPr lang="en-US" altLang="en-US"/>
              <a:pPr>
                <a:defRPr/>
              </a:pPr>
              <a:t>‹#›</a:t>
            </a:fld>
            <a:endParaRPr lang="en-US" altLang="en-US"/>
          </a:p>
        </p:txBody>
      </p:sp>
    </p:spTree>
    <p:extLst>
      <p:ext uri="{BB962C8B-B14F-4D97-AF65-F5344CB8AC3E}">
        <p14:creationId xmlns:p14="http://schemas.microsoft.com/office/powerpoint/2010/main" val="319157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2C688CCE-E180-4296-BB9F-6DD7385F3E07}" type="slidenum">
              <a:rPr lang="en-US" altLang="en-US"/>
              <a:pPr>
                <a:defRPr/>
              </a:pPr>
              <a:t>‹#›</a:t>
            </a:fld>
            <a:endParaRPr lang="en-US" altLang="en-US"/>
          </a:p>
        </p:txBody>
      </p:sp>
    </p:spTree>
    <p:extLst>
      <p:ext uri="{BB962C8B-B14F-4D97-AF65-F5344CB8AC3E}">
        <p14:creationId xmlns:p14="http://schemas.microsoft.com/office/powerpoint/2010/main" val="2344206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66DA8531-2713-45CB-BD7C-0027E137C4E7}" type="slidenum">
              <a:rPr lang="en-US" altLang="en-US"/>
              <a:pPr>
                <a:defRPr/>
              </a:pPr>
              <a:t>‹#›</a:t>
            </a:fld>
            <a:endParaRPr lang="en-US" altLang="en-US"/>
          </a:p>
        </p:txBody>
      </p:sp>
    </p:spTree>
    <p:extLst>
      <p:ext uri="{BB962C8B-B14F-4D97-AF65-F5344CB8AC3E}">
        <p14:creationId xmlns:p14="http://schemas.microsoft.com/office/powerpoint/2010/main" val="227823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99CE6E04-FCA2-4976-A181-B443B1A09266}" type="slidenum">
              <a:rPr lang="en-US" altLang="en-US"/>
              <a:pPr>
                <a:defRPr/>
              </a:pPr>
              <a:t>‹#›</a:t>
            </a:fld>
            <a:endParaRPr lang="en-US" altLang="en-US"/>
          </a:p>
        </p:txBody>
      </p:sp>
    </p:spTree>
    <p:extLst>
      <p:ext uri="{BB962C8B-B14F-4D97-AF65-F5344CB8AC3E}">
        <p14:creationId xmlns:p14="http://schemas.microsoft.com/office/powerpoint/2010/main" val="308118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4038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6"/>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9A25EB67-DD96-477E-B3AB-8ADCF0C2D0CE}" type="slidenum">
              <a:rPr lang="en-US" altLang="en-US"/>
              <a:pPr>
                <a:defRPr/>
              </a:pPr>
              <a:t>‹#›</a:t>
            </a:fld>
            <a:endParaRPr lang="en-US" altLang="en-US"/>
          </a:p>
        </p:txBody>
      </p:sp>
    </p:spTree>
    <p:extLst>
      <p:ext uri="{BB962C8B-B14F-4D97-AF65-F5344CB8AC3E}">
        <p14:creationId xmlns:p14="http://schemas.microsoft.com/office/powerpoint/2010/main" val="416777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43000"/>
            <a:ext cx="4041775"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8"/>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9626934E-5BAA-42B9-859E-573D331067BB}" type="slidenum">
              <a:rPr lang="en-US" altLang="en-US"/>
              <a:pPr>
                <a:defRPr/>
              </a:pPr>
              <a:t>‹#›</a:t>
            </a:fld>
            <a:endParaRPr lang="en-US" altLang="en-US"/>
          </a:p>
        </p:txBody>
      </p:sp>
    </p:spTree>
    <p:extLst>
      <p:ext uri="{BB962C8B-B14F-4D97-AF65-F5344CB8AC3E}">
        <p14:creationId xmlns:p14="http://schemas.microsoft.com/office/powerpoint/2010/main" val="322750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4"/>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86F782C7-F160-4DA2-9A16-19DDAE79A007}" type="slidenum">
              <a:rPr lang="en-US" altLang="en-US"/>
              <a:pPr>
                <a:defRPr/>
              </a:pPr>
              <a:t>‹#›</a:t>
            </a:fld>
            <a:endParaRPr lang="en-US" altLang="en-US"/>
          </a:p>
        </p:txBody>
      </p:sp>
    </p:spTree>
    <p:extLst>
      <p:ext uri="{BB962C8B-B14F-4D97-AF65-F5344CB8AC3E}">
        <p14:creationId xmlns:p14="http://schemas.microsoft.com/office/powerpoint/2010/main" val="270284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89228ADB-00F4-43A8-AA61-CE87876F1B38}" type="slidenum">
              <a:rPr lang="en-US" altLang="en-US"/>
              <a:pPr>
                <a:defRPr/>
              </a:pPr>
              <a:t>‹#›</a:t>
            </a:fld>
            <a:endParaRPr lang="en-US" altLang="en-US"/>
          </a:p>
        </p:txBody>
      </p:sp>
    </p:spTree>
    <p:extLst>
      <p:ext uri="{BB962C8B-B14F-4D97-AF65-F5344CB8AC3E}">
        <p14:creationId xmlns:p14="http://schemas.microsoft.com/office/powerpoint/2010/main" val="164630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715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514600"/>
            <a:ext cx="3008313"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5DD38444-EE8C-41CC-B298-D00190259C0E}" type="slidenum">
              <a:rPr lang="en-US" altLang="en-US"/>
              <a:pPr>
                <a:defRPr/>
              </a:pPr>
              <a:t>‹#›</a:t>
            </a:fld>
            <a:endParaRPr lang="en-US" altLang="en-US"/>
          </a:p>
        </p:txBody>
      </p:sp>
    </p:spTree>
    <p:extLst>
      <p:ext uri="{BB962C8B-B14F-4D97-AF65-F5344CB8AC3E}">
        <p14:creationId xmlns:p14="http://schemas.microsoft.com/office/powerpoint/2010/main" val="818973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p:txBody>
          <a:bodyPr/>
          <a:lstStyle>
            <a:lvl1pPr>
              <a:defRPr smtClean="0">
                <a:latin typeface="Helvetica Neue" charset="0"/>
                <a:ea typeface="Geneva" charset="0"/>
                <a:cs typeface="Geneva" charset="0"/>
              </a:defRPr>
            </a:lvl1pPr>
          </a:lstStyle>
          <a:p>
            <a:pPr>
              <a:defRPr/>
            </a:pPr>
            <a:fld id="{6E755AFC-9340-4534-BD6A-4A31A73324C3}" type="slidenum">
              <a:rPr lang="en-US" altLang="en-US"/>
              <a:pPr>
                <a:defRPr/>
              </a:pPr>
              <a:t>‹#›</a:t>
            </a:fld>
            <a:endParaRPr lang="en-US" altLang="en-US"/>
          </a:p>
        </p:txBody>
      </p:sp>
    </p:spTree>
    <p:extLst>
      <p:ext uri="{BB962C8B-B14F-4D97-AF65-F5344CB8AC3E}">
        <p14:creationId xmlns:p14="http://schemas.microsoft.com/office/powerpoint/2010/main" val="59145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2192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2590800"/>
            <a:ext cx="8229600" cy="353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Helvetica Neue" pitchFamily="37" charset="0"/>
                <a:ea typeface="Geneva" pitchFamily="37" charset="-128"/>
                <a:cs typeface="Geneva" pitchFamily="37" charset="-128"/>
              </a:defRPr>
            </a:lvl1pPr>
          </a:lstStyle>
          <a:p>
            <a:pPr>
              <a:defRPr/>
            </a:pPr>
            <a:r>
              <a:rPr lang="en-US"/>
              <a:t>1</a:t>
            </a: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iming>
    <p:tnLst>
      <p:par>
        <p:cTn id="1" dur="indefinite" restart="never" nodeType="tmRoot"/>
      </p:par>
    </p:tnLst>
  </p:timing>
  <p:hf hdr="0" ftr="0" dt="0"/>
  <p:txStyles>
    <p:titleStyle>
      <a:lvl1pPr algn="ctr" defTabSz="457200" rtl="0" eaLnBrk="0" fontAlgn="base" hangingPunct="0">
        <a:spcBef>
          <a:spcPct val="0"/>
        </a:spcBef>
        <a:spcAft>
          <a:spcPct val="0"/>
        </a:spcAft>
        <a:defRPr sz="3200" kern="1200">
          <a:solidFill>
            <a:schemeClr val="tx1"/>
          </a:solidFill>
          <a:latin typeface="Helvetica Neue"/>
          <a:ea typeface="Geneva" pitchFamily="-65" charset="-128"/>
          <a:cs typeface="Geneva" pitchFamily="-65" charset="-128"/>
        </a:defRPr>
      </a:lvl1pPr>
      <a:lvl2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2pPr>
      <a:lvl3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3pPr>
      <a:lvl4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4pPr>
      <a:lvl5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5pPr>
      <a:lvl6pPr marL="4572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6pPr>
      <a:lvl7pPr marL="9144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7pPr>
      <a:lvl8pPr marL="13716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8pPr>
      <a:lvl9pPr marL="18288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9pPr>
    </p:titleStyle>
    <p:bodyStyle>
      <a:lvl1pPr marL="342900" indent="-342900" algn="l" defTabSz="457200" rtl="0" eaLnBrk="0" fontAlgn="base" hangingPunct="0">
        <a:spcBef>
          <a:spcPct val="20000"/>
        </a:spcBef>
        <a:spcAft>
          <a:spcPct val="0"/>
        </a:spcAft>
        <a:buFont typeface="Arial" charset="0"/>
        <a:buChar char="•"/>
        <a:defRPr kern="1200">
          <a:solidFill>
            <a:schemeClr val="tx1"/>
          </a:solidFill>
          <a:latin typeface="Helvetica Neue"/>
          <a:ea typeface="Geneva" pitchFamily="-65" charset="-128"/>
          <a:cs typeface="Geneva" pitchFamily="-65" charset="-128"/>
        </a:defRPr>
      </a:lvl1pPr>
      <a:lvl2pPr marL="742950" indent="-285750" algn="l" defTabSz="457200" rtl="0" eaLnBrk="0" fontAlgn="base" hangingPunct="0">
        <a:spcBef>
          <a:spcPct val="20000"/>
        </a:spcBef>
        <a:spcAft>
          <a:spcPct val="0"/>
        </a:spcAft>
        <a:buFont typeface="Arial" charset="0"/>
        <a:buChar char="–"/>
        <a:defRPr kern="1200">
          <a:solidFill>
            <a:schemeClr val="tx1"/>
          </a:solidFill>
          <a:latin typeface="Helvetica Neue"/>
          <a:ea typeface="Geneva" pitchFamily="-65" charset="-128"/>
          <a:cs typeface="Geneva" charset="0"/>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Helvetica Neue"/>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Helvetica Neue"/>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kern="1200">
          <a:solidFill>
            <a:schemeClr val="tx1"/>
          </a:solidFill>
          <a:latin typeface="Helvetica Neue"/>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2416175"/>
            <a:ext cx="7772400" cy="1470025"/>
          </a:xfrm>
        </p:spPr>
        <p:txBody>
          <a:bodyPr/>
          <a:lstStyle/>
          <a:p>
            <a:pPr eaLnBrk="1" hangingPunct="1"/>
            <a:r>
              <a:rPr lang="en-US" altLang="en-US" smtClean="0">
                <a:latin typeface="Helvetica Neue" charset="0"/>
                <a:ea typeface="Geneva" charset="0"/>
                <a:cs typeface="Geneva" charset="0"/>
              </a:rPr>
              <a:t>TDC Open Meeting </a:t>
            </a:r>
            <a:br>
              <a:rPr lang="en-US" altLang="en-US" smtClean="0">
                <a:latin typeface="Helvetica Neue" charset="0"/>
                <a:ea typeface="Geneva" charset="0"/>
                <a:cs typeface="Geneva" charset="0"/>
              </a:rPr>
            </a:br>
            <a:r>
              <a:rPr lang="en-US" altLang="en-US" smtClean="0">
                <a:latin typeface="Helvetica Neue" charset="0"/>
                <a:ea typeface="Geneva" charset="0"/>
                <a:cs typeface="Geneva" charset="0"/>
              </a:rPr>
              <a:t>of the </a:t>
            </a:r>
            <a:br>
              <a:rPr lang="en-US" altLang="en-US" smtClean="0">
                <a:latin typeface="Helvetica Neue" charset="0"/>
                <a:ea typeface="Geneva" charset="0"/>
                <a:cs typeface="Geneva" charset="0"/>
              </a:rPr>
            </a:br>
            <a:r>
              <a:rPr lang="en-US" altLang="en-US" smtClean="0">
                <a:latin typeface="Helvetica Neue" charset="0"/>
                <a:ea typeface="Geneva" charset="0"/>
                <a:cs typeface="Geneva" charset="0"/>
              </a:rPr>
              <a:t>UD Faculty Senate</a:t>
            </a:r>
            <a:endParaRPr lang="en-US" altLang="en-US" smtClean="0">
              <a:solidFill>
                <a:srgbClr val="1F497D"/>
              </a:solidFill>
              <a:latin typeface="Helvetica Neue" charset="0"/>
              <a:ea typeface="Geneva" charset="0"/>
              <a:cs typeface="Geneva" charset="0"/>
            </a:endParaRPr>
          </a:p>
        </p:txBody>
      </p:sp>
      <p:sp>
        <p:nvSpPr>
          <p:cNvPr id="15363" name="Subtitle 2"/>
          <p:cNvSpPr>
            <a:spLocks noGrp="1"/>
          </p:cNvSpPr>
          <p:nvPr>
            <p:ph type="subTitle" idx="1"/>
          </p:nvPr>
        </p:nvSpPr>
        <p:spPr>
          <a:xfrm>
            <a:off x="1371600" y="4267200"/>
            <a:ext cx="6400800" cy="1371600"/>
          </a:xfrm>
        </p:spPr>
        <p:txBody>
          <a:bodyPr/>
          <a:lstStyle/>
          <a:p>
            <a:pPr eaLnBrk="1" hangingPunct="1">
              <a:defRPr/>
            </a:pPr>
            <a:r>
              <a:rPr lang="en-US" dirty="0"/>
              <a:t>To Provide Information to the University Community Concerning t</a:t>
            </a:r>
            <a:r>
              <a:rPr lang="en-US" dirty="0" smtClean="0"/>
              <a:t>he </a:t>
            </a:r>
            <a:r>
              <a:rPr lang="en-US" dirty="0"/>
              <a:t>Data Center and Associated </a:t>
            </a:r>
            <a:br>
              <a:rPr lang="en-US" dirty="0"/>
            </a:br>
            <a:r>
              <a:rPr lang="en-US" dirty="0"/>
              <a:t>Power Plant Planned for Construction on the </a:t>
            </a:r>
            <a:br>
              <a:rPr lang="en-US" dirty="0"/>
            </a:br>
            <a:r>
              <a:rPr lang="en-US" dirty="0"/>
              <a:t>University of Delaware STAR Campus</a:t>
            </a:r>
          </a:p>
          <a:p>
            <a:pPr eaLnBrk="1" hangingPunct="1">
              <a:defRPr/>
            </a:pPr>
            <a:endParaRPr lang="en-US" altLang="en-US" dirty="0" smtClean="0">
              <a:solidFill>
                <a:srgbClr val="1F497D"/>
              </a:solidFill>
              <a:latin typeface="Helvetica Neue" charset="0"/>
              <a:ea typeface="Geneva" charset="0"/>
              <a:cs typeface="Geneva" charset="0"/>
            </a:endParaRPr>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143000"/>
            <a:ext cx="8229600" cy="1143000"/>
          </a:xfrm>
        </p:spPr>
        <p:txBody>
          <a:bodyPr/>
          <a:lstStyle/>
          <a:p>
            <a:pPr eaLnBrk="1" hangingPunct="1"/>
            <a:r>
              <a:rPr lang="en-US" altLang="en-US" dirty="0" smtClean="0">
                <a:latin typeface="Helvetica Neue" charset="0"/>
                <a:ea typeface="Geneva" charset="0"/>
                <a:cs typeface="Geneva" charset="0"/>
              </a:rPr>
              <a:t>UD Faculty Senate Executive Committee</a:t>
            </a:r>
          </a:p>
        </p:txBody>
      </p:sp>
      <p:sp>
        <p:nvSpPr>
          <p:cNvPr id="14339" name="Content Placeholder 2"/>
          <p:cNvSpPr>
            <a:spLocks noGrp="1"/>
          </p:cNvSpPr>
          <p:nvPr>
            <p:ph idx="1"/>
          </p:nvPr>
        </p:nvSpPr>
        <p:spPr>
          <a:xfrm>
            <a:off x="2065338" y="2438400"/>
            <a:ext cx="5638800" cy="3535363"/>
          </a:xfrm>
        </p:spPr>
        <p:txBody>
          <a:bodyPr/>
          <a:lstStyle/>
          <a:p>
            <a:r>
              <a:rPr lang="en-US" altLang="en-US" dirty="0" smtClean="0">
                <a:latin typeface="Helvetica Neue" charset="0"/>
                <a:ea typeface="Geneva" charset="0"/>
                <a:cs typeface="Geneva" charset="0"/>
              </a:rPr>
              <a:t>Deni Galileo, President</a:t>
            </a:r>
          </a:p>
          <a:p>
            <a:r>
              <a:rPr lang="en-US" altLang="en-US" dirty="0" smtClean="0">
                <a:latin typeface="Helvetica Neue" charset="0"/>
                <a:ea typeface="Geneva" charset="0"/>
                <a:cs typeface="Geneva" charset="0"/>
              </a:rPr>
              <a:t>Martha Buell, Vice President</a:t>
            </a:r>
          </a:p>
          <a:p>
            <a:r>
              <a:rPr lang="en-US" altLang="en-US" dirty="0" smtClean="0">
                <a:latin typeface="Helvetica Neue" charset="0"/>
                <a:ea typeface="Geneva" charset="0"/>
                <a:cs typeface="Geneva" charset="0"/>
              </a:rPr>
              <a:t>Prasad </a:t>
            </a:r>
            <a:r>
              <a:rPr lang="en-US" altLang="en-US" dirty="0" err="1" smtClean="0">
                <a:latin typeface="Helvetica Neue" charset="0"/>
                <a:ea typeface="Geneva" charset="0"/>
                <a:cs typeface="Geneva" charset="0"/>
              </a:rPr>
              <a:t>Dhurjati</a:t>
            </a:r>
            <a:r>
              <a:rPr lang="en-US" altLang="en-US" dirty="0" smtClean="0">
                <a:latin typeface="Helvetica Neue" charset="0"/>
                <a:ea typeface="Geneva" charset="0"/>
                <a:cs typeface="Geneva" charset="0"/>
              </a:rPr>
              <a:t>, Secretary</a:t>
            </a:r>
          </a:p>
          <a:p>
            <a:r>
              <a:rPr lang="en-US" altLang="en-US" dirty="0" smtClean="0">
                <a:latin typeface="Helvetica Neue" charset="0"/>
                <a:ea typeface="Geneva" charset="0"/>
                <a:cs typeface="Geneva" charset="0"/>
              </a:rPr>
              <a:t>Brian </a:t>
            </a:r>
            <a:r>
              <a:rPr lang="en-US" altLang="en-US" dirty="0" smtClean="0">
                <a:latin typeface="Helvetica Neue" charset="0"/>
                <a:ea typeface="Geneva" charset="0"/>
                <a:cs typeface="Geneva" charset="0"/>
              </a:rPr>
              <a:t>Hanson</a:t>
            </a:r>
            <a:r>
              <a:rPr lang="en-US" altLang="en-US" dirty="0" smtClean="0">
                <a:latin typeface="Helvetica Neue" charset="0"/>
                <a:ea typeface="Geneva" charset="0"/>
                <a:cs typeface="Geneva" charset="0"/>
              </a:rPr>
              <a:t>, </a:t>
            </a:r>
            <a:r>
              <a:rPr lang="en-US" altLang="en-US" dirty="0" err="1" smtClean="0">
                <a:latin typeface="Helvetica Neue" charset="0"/>
                <a:ea typeface="Geneva" charset="0"/>
                <a:cs typeface="Geneva" charset="0"/>
              </a:rPr>
              <a:t>COCAN</a:t>
            </a:r>
            <a:r>
              <a:rPr lang="en-US" altLang="en-US" dirty="0" smtClean="0">
                <a:latin typeface="Helvetica Neue" charset="0"/>
                <a:ea typeface="Geneva" charset="0"/>
                <a:cs typeface="Geneva" charset="0"/>
              </a:rPr>
              <a:t> Chair</a:t>
            </a:r>
          </a:p>
          <a:p>
            <a:r>
              <a:rPr lang="en-US" altLang="en-US" dirty="0" smtClean="0">
                <a:latin typeface="Helvetica Neue" charset="0"/>
                <a:ea typeface="Geneva" charset="0"/>
                <a:cs typeface="Geneva" charset="0"/>
              </a:rPr>
              <a:t>John </a:t>
            </a:r>
            <a:r>
              <a:rPr lang="en-US" altLang="en-US" dirty="0" err="1" smtClean="0">
                <a:latin typeface="Helvetica Neue" charset="0"/>
                <a:ea typeface="Geneva" charset="0"/>
                <a:cs typeface="Geneva" charset="0"/>
              </a:rPr>
              <a:t>Jebb</a:t>
            </a:r>
            <a:r>
              <a:rPr lang="en-US" altLang="en-US" dirty="0" smtClean="0">
                <a:latin typeface="Helvetica Neue" charset="0"/>
                <a:ea typeface="Geneva" charset="0"/>
                <a:cs typeface="Geneva" charset="0"/>
              </a:rPr>
              <a:t>, Parliamentarian</a:t>
            </a:r>
          </a:p>
          <a:p>
            <a:r>
              <a:rPr lang="en-US" altLang="en-US" dirty="0" smtClean="0">
                <a:latin typeface="Helvetica Neue" charset="0"/>
                <a:ea typeface="Geneva" charset="0"/>
                <a:cs typeface="Geneva" charset="0"/>
              </a:rPr>
              <a:t>Sheldon Pollack, Past-President</a:t>
            </a:r>
          </a:p>
          <a:p>
            <a:r>
              <a:rPr lang="en-US" altLang="en-US" dirty="0" smtClean="0">
                <a:latin typeface="Helvetica Neue" charset="0"/>
                <a:ea typeface="Geneva" charset="0"/>
                <a:cs typeface="Geneva" charset="0"/>
              </a:rPr>
              <a:t>Fred Hofstetter, President-Elect</a:t>
            </a:r>
          </a:p>
          <a:p>
            <a:r>
              <a:rPr lang="en-US" altLang="en-US" dirty="0" smtClean="0">
                <a:latin typeface="Helvetica Neue" charset="0"/>
                <a:ea typeface="Geneva" charset="0"/>
                <a:cs typeface="Geneva" charset="0"/>
              </a:rPr>
              <a:t>Karren Helsel-Spry, Senior Administrative Assistant to Senate President Deni Galileo</a:t>
            </a:r>
          </a:p>
        </p:txBody>
      </p:sp>
      <p:sp>
        <p:nvSpPr>
          <p:cNvPr id="1434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a:solidFill>
                  <a:schemeClr val="tx1"/>
                </a:solidFill>
                <a:latin typeface="Helvetica Neue" charset="0"/>
                <a:ea typeface="Geneva" charset="0"/>
                <a:cs typeface="Geneva" charset="0"/>
              </a:defRPr>
            </a:lvl1pPr>
            <a:lvl2pPr marL="37931725" indent="-37474525" eaLnBrk="0" hangingPunct="0">
              <a:spcBef>
                <a:spcPct val="20000"/>
              </a:spcBef>
              <a:buFont typeface="Arial" charset="0"/>
              <a:buChar char="–"/>
              <a:defRPr>
                <a:solidFill>
                  <a:schemeClr val="tx1"/>
                </a:solidFill>
                <a:latin typeface="Helvetica Neue" charset="0"/>
                <a:ea typeface="Geneva" charset="0"/>
                <a:cs typeface="Geneva" charset="0"/>
              </a:defRPr>
            </a:lvl2pPr>
            <a:lvl3pPr marL="1143000" indent="-228600" eaLnBrk="0" hangingPunct="0">
              <a:spcBef>
                <a:spcPct val="20000"/>
              </a:spcBef>
              <a:buFont typeface="Arial" charset="0"/>
              <a:buChar char="•"/>
              <a:defRPr>
                <a:solidFill>
                  <a:schemeClr val="tx1"/>
                </a:solidFill>
                <a:latin typeface="Helvetica Neue" charset="0"/>
                <a:ea typeface="ヒラギノ角ゴ Pro W3" charset="-128"/>
              </a:defRPr>
            </a:lvl3pPr>
            <a:lvl4pPr marL="1600200" indent="-228600" eaLnBrk="0" hangingPunct="0">
              <a:spcBef>
                <a:spcPct val="20000"/>
              </a:spcBef>
              <a:buFont typeface="Arial" charset="0"/>
              <a:buChar char="–"/>
              <a:defRPr>
                <a:solidFill>
                  <a:schemeClr val="tx1"/>
                </a:solidFill>
                <a:latin typeface="Helvetica Neue" charset="0"/>
                <a:ea typeface="ヒラギノ角ゴ Pro W3" charset="-128"/>
              </a:defRPr>
            </a:lvl4pPr>
            <a:lvl5pPr marL="2057400" indent="-228600" eaLnBrk="0" hangingPunct="0">
              <a:spcBef>
                <a:spcPct val="20000"/>
              </a:spcBef>
              <a:buFont typeface="Arial" charset="0"/>
              <a:buChar char="»"/>
              <a:defRPr>
                <a:solidFill>
                  <a:schemeClr val="tx1"/>
                </a:solidFill>
                <a:latin typeface="Helvetica Neue" charset="0"/>
                <a:ea typeface="ヒラギノ角ゴ Pro W3" charset="-128"/>
              </a:defRPr>
            </a:lvl5pPr>
            <a:lvl6pPr marL="25146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6pPr>
            <a:lvl7pPr marL="29718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7pPr>
            <a:lvl8pPr marL="34290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8pPr>
            <a:lvl9pPr marL="38862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9pPr>
          </a:lstStyle>
          <a:p>
            <a:pPr eaLnBrk="1" hangingPunct="1">
              <a:spcBef>
                <a:spcPct val="0"/>
              </a:spcBef>
              <a:buFontTx/>
              <a:buNone/>
            </a:pPr>
            <a:fld id="{249A116D-3EA8-4DD9-84DB-BE3ED5F887EF}" type="slidenum">
              <a:rPr lang="en-US" altLang="en-US">
                <a:solidFill>
                  <a:schemeClr val="tx2"/>
                </a:solidFill>
              </a:rPr>
              <a:pPr eaLnBrk="1" hangingPunct="1">
                <a:spcBef>
                  <a:spcPct val="0"/>
                </a:spcBef>
                <a:buFontTx/>
                <a:buNone/>
              </a:pPr>
              <a:t>1</a:t>
            </a:fld>
            <a:endParaRPr lang="en-US" altLang="en-US">
              <a:solidFill>
                <a:schemeClr val="tx2"/>
              </a:solidFill>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wipe(left)">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wipe(left)">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wipe(left)">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wipe(left)">
                                      <p:cBhvr>
                                        <p:cTn id="22" dur="500"/>
                                        <p:tgtEl>
                                          <p:spTgt spid="143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wipe(left)">
                                      <p:cBhvr>
                                        <p:cTn id="27" dur="500"/>
                                        <p:tgtEl>
                                          <p:spTgt spid="143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wipe(left)">
                                      <p:cBhvr>
                                        <p:cTn id="32" dur="500"/>
                                        <p:tgtEl>
                                          <p:spTgt spid="143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339">
                                            <p:txEl>
                                              <p:pRg st="6" end="6"/>
                                            </p:txEl>
                                          </p:spTgt>
                                        </p:tgtEl>
                                        <p:attrNameLst>
                                          <p:attrName>style.visibility</p:attrName>
                                        </p:attrNameLst>
                                      </p:cBhvr>
                                      <p:to>
                                        <p:strVal val="visible"/>
                                      </p:to>
                                    </p:set>
                                    <p:animEffect transition="in" filter="wipe(left)">
                                      <p:cBhvr>
                                        <p:cTn id="37" dur="500"/>
                                        <p:tgtEl>
                                          <p:spTgt spid="143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4339">
                                            <p:txEl>
                                              <p:pRg st="7" end="7"/>
                                            </p:txEl>
                                          </p:spTgt>
                                        </p:tgtEl>
                                        <p:attrNameLst>
                                          <p:attrName>style.visibility</p:attrName>
                                        </p:attrNameLst>
                                      </p:cBhvr>
                                      <p:to>
                                        <p:strVal val="visible"/>
                                      </p:to>
                                    </p:set>
                                    <p:animEffect transition="in" filter="wipe(left)">
                                      <p:cBhvr>
                                        <p:cTn id="42"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143000"/>
            <a:ext cx="8229600" cy="1143000"/>
          </a:xfrm>
        </p:spPr>
        <p:txBody>
          <a:bodyPr/>
          <a:lstStyle/>
          <a:p>
            <a:pPr eaLnBrk="1" hangingPunct="1"/>
            <a:r>
              <a:rPr lang="en-US" altLang="en-US" smtClean="0">
                <a:latin typeface="Helvetica Neue" charset="0"/>
                <a:ea typeface="Geneva" charset="0"/>
                <a:cs typeface="Geneva" charset="0"/>
              </a:rPr>
              <a:t>Purpose</a:t>
            </a:r>
          </a:p>
        </p:txBody>
      </p:sp>
      <p:sp>
        <p:nvSpPr>
          <p:cNvPr id="15363" name="Content Placeholder 2"/>
          <p:cNvSpPr>
            <a:spLocks noGrp="1"/>
          </p:cNvSpPr>
          <p:nvPr>
            <p:ph idx="1"/>
          </p:nvPr>
        </p:nvSpPr>
        <p:spPr/>
        <p:txBody>
          <a:bodyPr/>
          <a:lstStyle/>
          <a:p>
            <a:r>
              <a:rPr lang="en-US" altLang="en-US" dirty="0" smtClean="0">
                <a:latin typeface="Helvetica Neue" charset="0"/>
                <a:ea typeface="Geneva" charset="0"/>
                <a:cs typeface="Geneva" charset="0"/>
              </a:rPr>
              <a:t>The goal of this Open Meeting is twofold.</a:t>
            </a:r>
          </a:p>
          <a:p>
            <a:r>
              <a:rPr lang="en-US" altLang="en-US" dirty="0" smtClean="0">
                <a:latin typeface="Helvetica Neue" charset="0"/>
                <a:ea typeface="Geneva" charset="0"/>
                <a:cs typeface="Geneva" charset="0"/>
              </a:rPr>
              <a:t>First is to inform the UD community about The Data Center (</a:t>
            </a:r>
            <a:r>
              <a:rPr lang="en-US" altLang="en-US" dirty="0" err="1" smtClean="0">
                <a:latin typeface="Helvetica Neue" charset="0"/>
                <a:ea typeface="Geneva" charset="0"/>
                <a:cs typeface="Geneva" charset="0"/>
              </a:rPr>
              <a:t>TDC</a:t>
            </a:r>
            <a:r>
              <a:rPr lang="en-US" altLang="en-US" dirty="0" smtClean="0">
                <a:latin typeface="Helvetica Neue" charset="0"/>
                <a:ea typeface="Geneva" charset="0"/>
                <a:cs typeface="Geneva" charset="0"/>
              </a:rPr>
              <a:t>) project. As you will see from the presentations being made today, the </a:t>
            </a:r>
            <a:r>
              <a:rPr lang="en-US" altLang="en-US" dirty="0" err="1" smtClean="0">
                <a:latin typeface="Helvetica Neue" charset="0"/>
                <a:ea typeface="Geneva" charset="0"/>
                <a:cs typeface="Geneva" charset="0"/>
              </a:rPr>
              <a:t>TDC</a:t>
            </a:r>
            <a:r>
              <a:rPr lang="en-US" altLang="en-US" dirty="0" smtClean="0">
                <a:latin typeface="Helvetica Neue" charset="0"/>
                <a:ea typeface="Geneva" charset="0"/>
                <a:cs typeface="Geneva" charset="0"/>
              </a:rPr>
              <a:t> project is large, innovative, and complex, with important environmental issues that need to be addressed.</a:t>
            </a:r>
          </a:p>
          <a:p>
            <a:r>
              <a:rPr lang="en-US" altLang="en-US" dirty="0" smtClean="0">
                <a:latin typeface="Helvetica Neue" charset="0"/>
                <a:ea typeface="Geneva" charset="0"/>
                <a:cs typeface="Geneva" charset="0"/>
              </a:rPr>
              <a:t>The second purpose of the Open Meeting is to compile a list of concerns that the consultants and working groups need to take into account.</a:t>
            </a:r>
          </a:p>
        </p:txBody>
      </p:sp>
      <p:sp>
        <p:nvSpPr>
          <p:cNvPr id="1536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a:solidFill>
                  <a:schemeClr val="tx1"/>
                </a:solidFill>
                <a:latin typeface="Helvetica Neue" charset="0"/>
                <a:ea typeface="Geneva" charset="0"/>
                <a:cs typeface="Geneva" charset="0"/>
              </a:defRPr>
            </a:lvl1pPr>
            <a:lvl2pPr marL="37931725" indent="-37474525" eaLnBrk="0" hangingPunct="0">
              <a:spcBef>
                <a:spcPct val="20000"/>
              </a:spcBef>
              <a:buFont typeface="Arial" charset="0"/>
              <a:buChar char="–"/>
              <a:defRPr>
                <a:solidFill>
                  <a:schemeClr val="tx1"/>
                </a:solidFill>
                <a:latin typeface="Helvetica Neue" charset="0"/>
                <a:ea typeface="Geneva" charset="0"/>
                <a:cs typeface="Geneva" charset="0"/>
              </a:defRPr>
            </a:lvl2pPr>
            <a:lvl3pPr marL="1143000" indent="-228600" eaLnBrk="0" hangingPunct="0">
              <a:spcBef>
                <a:spcPct val="20000"/>
              </a:spcBef>
              <a:buFont typeface="Arial" charset="0"/>
              <a:buChar char="•"/>
              <a:defRPr>
                <a:solidFill>
                  <a:schemeClr val="tx1"/>
                </a:solidFill>
                <a:latin typeface="Helvetica Neue" charset="0"/>
                <a:ea typeface="ヒラギノ角ゴ Pro W3" charset="-128"/>
              </a:defRPr>
            </a:lvl3pPr>
            <a:lvl4pPr marL="1600200" indent="-228600" eaLnBrk="0" hangingPunct="0">
              <a:spcBef>
                <a:spcPct val="20000"/>
              </a:spcBef>
              <a:buFont typeface="Arial" charset="0"/>
              <a:buChar char="–"/>
              <a:defRPr>
                <a:solidFill>
                  <a:schemeClr val="tx1"/>
                </a:solidFill>
                <a:latin typeface="Helvetica Neue" charset="0"/>
                <a:ea typeface="ヒラギノ角ゴ Pro W3" charset="-128"/>
              </a:defRPr>
            </a:lvl4pPr>
            <a:lvl5pPr marL="2057400" indent="-228600" eaLnBrk="0" hangingPunct="0">
              <a:spcBef>
                <a:spcPct val="20000"/>
              </a:spcBef>
              <a:buFont typeface="Arial" charset="0"/>
              <a:buChar char="»"/>
              <a:defRPr>
                <a:solidFill>
                  <a:schemeClr val="tx1"/>
                </a:solidFill>
                <a:latin typeface="Helvetica Neue" charset="0"/>
                <a:ea typeface="ヒラギノ角ゴ Pro W3" charset="-128"/>
              </a:defRPr>
            </a:lvl5pPr>
            <a:lvl6pPr marL="25146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6pPr>
            <a:lvl7pPr marL="29718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7pPr>
            <a:lvl8pPr marL="34290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8pPr>
            <a:lvl9pPr marL="38862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9pPr>
          </a:lstStyle>
          <a:p>
            <a:pPr eaLnBrk="1" hangingPunct="1">
              <a:spcBef>
                <a:spcPct val="0"/>
              </a:spcBef>
              <a:buFontTx/>
              <a:buNone/>
            </a:pPr>
            <a:fld id="{072EB647-A5F9-40C1-BD07-BF80D14336A3}" type="slidenum">
              <a:rPr lang="en-US" altLang="en-US">
                <a:solidFill>
                  <a:schemeClr val="tx2"/>
                </a:solidFill>
              </a:rPr>
              <a:pPr eaLnBrk="1" hangingPunct="1">
                <a:spcBef>
                  <a:spcPct val="0"/>
                </a:spcBef>
                <a:buFontTx/>
                <a:buNone/>
              </a:pPr>
              <a:t>2</a:t>
            </a:fld>
            <a:endParaRPr lang="en-US" altLang="en-US">
              <a:solidFill>
                <a:schemeClr val="tx2"/>
              </a:solidFill>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wipe(left)">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wipe(left)">
                                      <p:cBhvr>
                                        <p:cTn id="17"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latin typeface="Helvetica Neue" charset="0"/>
                <a:ea typeface="Geneva" charset="0"/>
                <a:cs typeface="Geneva" charset="0"/>
              </a:rPr>
              <a:t>Program</a:t>
            </a:r>
          </a:p>
        </p:txBody>
      </p:sp>
      <p:sp>
        <p:nvSpPr>
          <p:cNvPr id="16387" name="Content Placeholder 2"/>
          <p:cNvSpPr>
            <a:spLocks noGrp="1"/>
          </p:cNvSpPr>
          <p:nvPr>
            <p:ph idx="1"/>
          </p:nvPr>
        </p:nvSpPr>
        <p:spPr/>
        <p:txBody>
          <a:bodyPr/>
          <a:lstStyle/>
          <a:p>
            <a:r>
              <a:rPr lang="en-US" altLang="en-US" dirty="0" smtClean="0">
                <a:latin typeface="Helvetica Neue" charset="0"/>
                <a:ea typeface="Geneva" charset="0"/>
                <a:cs typeface="Geneva" charset="0"/>
              </a:rPr>
              <a:t>Speaking today are four presenters who have been invited to address various aspects of the project.</a:t>
            </a:r>
          </a:p>
          <a:p>
            <a:r>
              <a:rPr lang="en-US" altLang="en-US" dirty="0" smtClean="0">
                <a:latin typeface="Helvetica Neue" charset="0"/>
                <a:ea typeface="Geneva" charset="0"/>
                <a:cs typeface="Geneva" charset="0"/>
              </a:rPr>
              <a:t>Our first speaker is Dr. Charlie Riordan, who is </a:t>
            </a:r>
            <a:r>
              <a:rPr lang="en-US" altLang="en-US" dirty="0" err="1" smtClean="0">
                <a:latin typeface="Helvetica Neue" charset="0"/>
                <a:ea typeface="Geneva" charset="0"/>
                <a:cs typeface="Geneva" charset="0"/>
              </a:rPr>
              <a:t>UD's</a:t>
            </a:r>
            <a:r>
              <a:rPr lang="en-US" altLang="en-US" dirty="0" smtClean="0">
                <a:latin typeface="Helvetica Neue" charset="0"/>
                <a:ea typeface="Geneva" charset="0"/>
                <a:cs typeface="Geneva" charset="0"/>
              </a:rPr>
              <a:t> Vice Provost for Research. We have asked Charlie especially to address the history of The Data Center project.</a:t>
            </a:r>
          </a:p>
          <a:p>
            <a:r>
              <a:rPr lang="en-US" altLang="en-US" dirty="0" smtClean="0">
                <a:latin typeface="Helvetica Neue" charset="0"/>
                <a:ea typeface="Geneva" charset="0"/>
                <a:cs typeface="Geneva" charset="0"/>
              </a:rPr>
              <a:t>Speaking second is Scott Douglass, </a:t>
            </a:r>
            <a:r>
              <a:rPr lang="en-US" altLang="en-US" dirty="0" err="1" smtClean="0">
                <a:latin typeface="Helvetica Neue" charset="0"/>
                <a:ea typeface="Geneva" charset="0"/>
                <a:cs typeface="Geneva" charset="0"/>
              </a:rPr>
              <a:t>UD's</a:t>
            </a:r>
            <a:r>
              <a:rPr lang="en-US" altLang="en-US" dirty="0" smtClean="0">
                <a:latin typeface="Helvetica Neue" charset="0"/>
                <a:ea typeface="Geneva" charset="0"/>
                <a:cs typeface="Geneva" charset="0"/>
              </a:rPr>
              <a:t> Executive Vice President and Treasurer.</a:t>
            </a:r>
          </a:p>
          <a:p>
            <a:r>
              <a:rPr lang="en-US" altLang="en-US" dirty="0" smtClean="0">
                <a:latin typeface="Helvetica Neue" charset="0"/>
                <a:ea typeface="Geneva" charset="0"/>
                <a:cs typeface="Geneva" charset="0"/>
              </a:rPr>
              <a:t>Speaking third is </a:t>
            </a:r>
            <a:r>
              <a:rPr lang="en-US" altLang="en-US" dirty="0" err="1" smtClean="0">
                <a:latin typeface="Helvetica Neue" charset="0"/>
                <a:ea typeface="Geneva" charset="0"/>
                <a:cs typeface="Geneva" charset="0"/>
              </a:rPr>
              <a:t>TDC</a:t>
            </a:r>
            <a:r>
              <a:rPr lang="en-US" altLang="en-US" dirty="0" smtClean="0">
                <a:latin typeface="Helvetica Neue" charset="0"/>
                <a:ea typeface="Geneva" charset="0"/>
                <a:cs typeface="Geneva" charset="0"/>
              </a:rPr>
              <a:t>.</a:t>
            </a:r>
          </a:p>
          <a:p>
            <a:r>
              <a:rPr lang="en-US" altLang="en-US" dirty="0" smtClean="0">
                <a:latin typeface="Helvetica Neue" charset="0"/>
                <a:ea typeface="Geneva" charset="0"/>
                <a:cs typeface="Geneva" charset="0"/>
              </a:rPr>
              <a:t>The fourth and final speaker on the formal part of today's agenda is Dr. John Morgan, Professor of Physics. </a:t>
            </a:r>
          </a:p>
        </p:txBody>
      </p:sp>
      <p:sp>
        <p:nvSpPr>
          <p:cNvPr id="1638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a:solidFill>
                  <a:schemeClr val="tx1"/>
                </a:solidFill>
                <a:latin typeface="Helvetica Neue" charset="0"/>
                <a:ea typeface="Geneva" charset="0"/>
                <a:cs typeface="Geneva" charset="0"/>
              </a:defRPr>
            </a:lvl1pPr>
            <a:lvl2pPr marL="37931725" indent="-37474525" eaLnBrk="0" hangingPunct="0">
              <a:spcBef>
                <a:spcPct val="20000"/>
              </a:spcBef>
              <a:buFont typeface="Arial" charset="0"/>
              <a:buChar char="–"/>
              <a:defRPr>
                <a:solidFill>
                  <a:schemeClr val="tx1"/>
                </a:solidFill>
                <a:latin typeface="Helvetica Neue" charset="0"/>
                <a:ea typeface="Geneva" charset="0"/>
                <a:cs typeface="Geneva" charset="0"/>
              </a:defRPr>
            </a:lvl2pPr>
            <a:lvl3pPr marL="1143000" indent="-228600" eaLnBrk="0" hangingPunct="0">
              <a:spcBef>
                <a:spcPct val="20000"/>
              </a:spcBef>
              <a:buFont typeface="Arial" charset="0"/>
              <a:buChar char="•"/>
              <a:defRPr>
                <a:solidFill>
                  <a:schemeClr val="tx1"/>
                </a:solidFill>
                <a:latin typeface="Helvetica Neue" charset="0"/>
                <a:ea typeface="ヒラギノ角ゴ Pro W3" charset="-128"/>
              </a:defRPr>
            </a:lvl3pPr>
            <a:lvl4pPr marL="1600200" indent="-228600" eaLnBrk="0" hangingPunct="0">
              <a:spcBef>
                <a:spcPct val="20000"/>
              </a:spcBef>
              <a:buFont typeface="Arial" charset="0"/>
              <a:buChar char="–"/>
              <a:defRPr>
                <a:solidFill>
                  <a:schemeClr val="tx1"/>
                </a:solidFill>
                <a:latin typeface="Helvetica Neue" charset="0"/>
                <a:ea typeface="ヒラギノ角ゴ Pro W3" charset="-128"/>
              </a:defRPr>
            </a:lvl4pPr>
            <a:lvl5pPr marL="2057400" indent="-228600" eaLnBrk="0" hangingPunct="0">
              <a:spcBef>
                <a:spcPct val="20000"/>
              </a:spcBef>
              <a:buFont typeface="Arial" charset="0"/>
              <a:buChar char="»"/>
              <a:defRPr>
                <a:solidFill>
                  <a:schemeClr val="tx1"/>
                </a:solidFill>
                <a:latin typeface="Helvetica Neue" charset="0"/>
                <a:ea typeface="ヒラギノ角ゴ Pro W3" charset="-128"/>
              </a:defRPr>
            </a:lvl5pPr>
            <a:lvl6pPr marL="25146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6pPr>
            <a:lvl7pPr marL="29718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7pPr>
            <a:lvl8pPr marL="34290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8pPr>
            <a:lvl9pPr marL="3886200" indent="-228600" defTabSz="457200" eaLnBrk="0" fontAlgn="base" hangingPunct="0">
              <a:spcBef>
                <a:spcPct val="20000"/>
              </a:spcBef>
              <a:spcAft>
                <a:spcPct val="0"/>
              </a:spcAft>
              <a:buFont typeface="Arial" charset="0"/>
              <a:buChar char="»"/>
              <a:defRPr>
                <a:solidFill>
                  <a:schemeClr val="tx1"/>
                </a:solidFill>
                <a:latin typeface="Helvetica Neue" charset="0"/>
                <a:ea typeface="ヒラギノ角ゴ Pro W3" charset="-128"/>
              </a:defRPr>
            </a:lvl9pPr>
          </a:lstStyle>
          <a:p>
            <a:pPr eaLnBrk="1" hangingPunct="1">
              <a:spcBef>
                <a:spcPct val="0"/>
              </a:spcBef>
              <a:buFontTx/>
              <a:buNone/>
            </a:pPr>
            <a:fld id="{3E472925-54AD-483D-9C3E-F74AB3EF8389}" type="slidenum">
              <a:rPr lang="en-US" altLang="en-US">
                <a:solidFill>
                  <a:schemeClr val="tx2"/>
                </a:solidFill>
              </a:rPr>
              <a:pPr eaLnBrk="1" hangingPunct="1">
                <a:spcBef>
                  <a:spcPct val="0"/>
                </a:spcBef>
                <a:buFontTx/>
                <a:buNone/>
              </a:pPr>
              <a:t>3</a:t>
            </a:fld>
            <a:endParaRPr lang="en-US" altLang="en-US">
              <a:solidFill>
                <a:schemeClr val="tx2"/>
              </a:solidFill>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left)">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wipe(left)">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wipe(left)">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wipe(left)">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wipe(left)">
                                      <p:cBhvr>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33400"/>
            <a:ext cx="8229600" cy="990600"/>
          </a:xfrm>
        </p:spPr>
        <p:txBody>
          <a:bodyPr/>
          <a:lstStyle/>
          <a:p>
            <a:r>
              <a:rPr lang="en-US" altLang="en-US" dirty="0" smtClean="0">
                <a:latin typeface="Helvetica Neue" charset="0"/>
                <a:ea typeface="Geneva" charset="0"/>
                <a:cs typeface="Geneva" charset="0"/>
              </a:rPr>
              <a:t>Rules</a:t>
            </a:r>
          </a:p>
        </p:txBody>
      </p:sp>
      <p:sp>
        <p:nvSpPr>
          <p:cNvPr id="17411" name="Content Placeholder 2"/>
          <p:cNvSpPr>
            <a:spLocks noGrp="1"/>
          </p:cNvSpPr>
          <p:nvPr>
            <p:ph idx="1"/>
          </p:nvPr>
        </p:nvSpPr>
        <p:spPr>
          <a:xfrm>
            <a:off x="304800" y="1447800"/>
            <a:ext cx="8382000" cy="4800600"/>
          </a:xfrm>
        </p:spPr>
        <p:txBody>
          <a:bodyPr/>
          <a:lstStyle/>
          <a:p>
            <a:r>
              <a:rPr lang="en-US" altLang="en-US" sz="1500" dirty="0" smtClean="0">
                <a:latin typeface="Helvetica Neue" charset="0"/>
                <a:ea typeface="Geneva" charset="0"/>
                <a:cs typeface="Geneva" charset="0"/>
              </a:rPr>
              <a:t>After the presentations have concluded, I will recognize individuals who wish to speak from the floor. To get in the queue to speak, you will get in line </a:t>
            </a:r>
            <a:r>
              <a:rPr lang="en-US" altLang="en-US" sz="1500" dirty="0" smtClean="0">
                <a:latin typeface="Helvetica Neue" charset="0"/>
                <a:ea typeface="Geneva" charset="0"/>
                <a:cs typeface="Geneva" charset="0"/>
              </a:rPr>
              <a:t>behind a microphone </a:t>
            </a:r>
            <a:r>
              <a:rPr lang="en-US" altLang="en-US" sz="1500" dirty="0" smtClean="0">
                <a:latin typeface="Helvetica Neue" charset="0"/>
                <a:ea typeface="Geneva" charset="0"/>
                <a:cs typeface="Geneva" charset="0"/>
              </a:rPr>
              <a:t>in the aisle.</a:t>
            </a:r>
          </a:p>
          <a:p>
            <a:r>
              <a:rPr lang="en-US" altLang="en-US" sz="1500" dirty="0" smtClean="0">
                <a:latin typeface="Helvetica Neue" charset="0"/>
                <a:ea typeface="Geneva" charset="0"/>
                <a:cs typeface="Geneva" charset="0"/>
              </a:rPr>
              <a:t>The time limit is 2 minutes max, and all speakers need to be respectful as they present their views. Our parliamentarian, John </a:t>
            </a:r>
            <a:r>
              <a:rPr lang="en-US" altLang="en-US" sz="1500" dirty="0" err="1" smtClean="0">
                <a:latin typeface="Helvetica Neue" charset="0"/>
                <a:ea typeface="Geneva" charset="0"/>
                <a:cs typeface="Geneva" charset="0"/>
              </a:rPr>
              <a:t>Jebb</a:t>
            </a:r>
            <a:r>
              <a:rPr lang="en-US" altLang="en-US" sz="1500" dirty="0" smtClean="0">
                <a:latin typeface="Helvetica Neue" charset="0"/>
                <a:ea typeface="Geneva" charset="0"/>
                <a:cs typeface="Geneva" charset="0"/>
              </a:rPr>
              <a:t>, will time the speakers. </a:t>
            </a:r>
          </a:p>
          <a:p>
            <a:r>
              <a:rPr lang="en-US" altLang="en-US" sz="1500" dirty="0" smtClean="0">
                <a:latin typeface="Helvetica Neue" charset="0"/>
                <a:ea typeface="Geneva" charset="0"/>
                <a:cs typeface="Geneva" charset="0"/>
              </a:rPr>
              <a:t>If called to order, you need to respect the gavel. That means you need to stop talking when your time expires, and we all need to be respectful as we listen to other people's views.</a:t>
            </a:r>
          </a:p>
          <a:p>
            <a:r>
              <a:rPr lang="en-US" altLang="en-US" sz="1500" dirty="0" smtClean="0">
                <a:latin typeface="Helvetica Neue" charset="0"/>
                <a:ea typeface="Geneva" charset="0"/>
                <a:cs typeface="Geneva" charset="0"/>
              </a:rPr>
              <a:t>If time permits, individuals can speak more than once, but only after all those wanting to speak have had their first say. There is a two-minute time limit on all statements. </a:t>
            </a:r>
          </a:p>
          <a:p>
            <a:r>
              <a:rPr lang="en-US" altLang="en-US" sz="1500" dirty="0" smtClean="0">
                <a:latin typeface="Helvetica Neue" charset="0"/>
                <a:ea typeface="Geneva" charset="0"/>
                <a:cs typeface="Geneva" charset="0"/>
              </a:rPr>
              <a:t>If you ask a question, you can remain at the microphone while your question is being answered, and if you think your question was not answered, you can ask one follow-up question on the same topic if you have not already exhausted your two-minute limit.</a:t>
            </a:r>
          </a:p>
          <a:p>
            <a:r>
              <a:rPr lang="en-US" altLang="en-US" sz="1500" dirty="0" smtClean="0">
                <a:latin typeface="Helvetica Neue" charset="0"/>
                <a:ea typeface="Geneva" charset="0"/>
                <a:cs typeface="Geneva" charset="0"/>
              </a:rPr>
              <a:t>Karren Helsel-Spry will manage the microphone </a:t>
            </a:r>
            <a:r>
              <a:rPr lang="en-US" altLang="en-US" sz="1500" dirty="0" smtClean="0">
                <a:latin typeface="Helvetica Neue" charset="0"/>
                <a:ea typeface="Geneva" charset="0"/>
                <a:cs typeface="Geneva" charset="0"/>
              </a:rPr>
              <a:t>lines. </a:t>
            </a:r>
            <a:r>
              <a:rPr lang="en-US" altLang="en-US" sz="1500" dirty="0" smtClean="0">
                <a:latin typeface="Helvetica Neue" charset="0"/>
                <a:ea typeface="Geneva" charset="0"/>
                <a:cs typeface="Geneva" charset="0"/>
              </a:rPr>
              <a:t>In order to get in </a:t>
            </a:r>
            <a:r>
              <a:rPr lang="en-US" altLang="en-US" sz="1500" dirty="0" smtClean="0">
                <a:latin typeface="Helvetica Neue" charset="0"/>
                <a:ea typeface="Geneva" charset="0"/>
                <a:cs typeface="Geneva" charset="0"/>
              </a:rPr>
              <a:t>a microphone </a:t>
            </a:r>
            <a:r>
              <a:rPr lang="en-US" altLang="en-US" sz="1500" dirty="0" smtClean="0">
                <a:latin typeface="Helvetica Neue" charset="0"/>
                <a:ea typeface="Geneva" charset="0"/>
                <a:cs typeface="Geneva" charset="0"/>
              </a:rPr>
              <a:t>line, members of the UD Community will show their UD ID card to Karren. If time remains after the UD statements and questions conclude, members of the public will be permitted to get in the </a:t>
            </a:r>
            <a:r>
              <a:rPr lang="en-US" altLang="en-US" sz="1500" dirty="0" smtClean="0">
                <a:latin typeface="Helvetica Neue" charset="0"/>
                <a:ea typeface="Geneva" charset="0"/>
                <a:cs typeface="Geneva" charset="0"/>
              </a:rPr>
              <a:t>microphone line</a:t>
            </a:r>
            <a:r>
              <a:rPr lang="en-US" altLang="en-US" sz="1500" dirty="0" smtClean="0">
                <a:latin typeface="Helvetica Neue" charset="0"/>
                <a:ea typeface="Geneva" charset="0"/>
                <a:cs typeface="Geneva" charset="0"/>
              </a:rPr>
              <a:t>, following these same rules.</a:t>
            </a:r>
          </a:p>
          <a:p>
            <a:r>
              <a:rPr lang="en-US" altLang="en-US" sz="1500" dirty="0" smtClean="0">
                <a:latin typeface="Helvetica Neue" charset="0"/>
                <a:ea typeface="Geneva" charset="0"/>
                <a:cs typeface="Geneva" charset="0"/>
              </a:rPr>
              <a:t>Those who speak should identify themselves by stating their name, title, and department or affiliation at the beginning of their statement.</a:t>
            </a:r>
          </a:p>
          <a:p>
            <a:r>
              <a:rPr lang="en-US" altLang="en-US" sz="1500" dirty="0" smtClean="0">
                <a:latin typeface="Helvetica Neue" charset="0"/>
                <a:ea typeface="Geneva" charset="0"/>
                <a:cs typeface="Geneva" charset="0"/>
              </a:rPr>
              <a:t>As is standard operating procedure for Faculty Senate meetings, this open meeting is being recorded and will be published on the University's podcast feed at </a:t>
            </a:r>
            <a:r>
              <a:rPr lang="en-US" altLang="en-US" sz="1500" dirty="0" err="1" smtClean="0">
                <a:latin typeface="Helvetica Neue" charset="0"/>
                <a:ea typeface="Geneva" charset="0"/>
                <a:cs typeface="Geneva" charset="0"/>
              </a:rPr>
              <a:t>www.udel.edu</a:t>
            </a:r>
            <a:r>
              <a:rPr lang="en-US" altLang="en-US" sz="1500" dirty="0" smtClean="0">
                <a:latin typeface="Helvetica Neue" charset="0"/>
                <a:ea typeface="Geneva" charset="0"/>
                <a:cs typeface="Geneva" charset="0"/>
              </a:rPr>
              <a:t>/podcast.</a:t>
            </a:r>
          </a:p>
        </p:txBody>
      </p:sp>
      <p:sp>
        <p:nvSpPr>
          <p:cNvPr id="1741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Geneva" charset="0"/>
                <a:cs typeface="Geneva" charset="0"/>
              </a:defRPr>
            </a:lvl1pPr>
            <a:lvl2pPr marL="742950" indent="-285750" eaLnBrk="0" hangingPunct="0">
              <a:defRPr>
                <a:solidFill>
                  <a:schemeClr val="tx1"/>
                </a:solidFill>
                <a:latin typeface="Arial" charset="0"/>
                <a:ea typeface="Geneva" charset="0"/>
                <a:cs typeface="Geneva" charset="0"/>
              </a:defRPr>
            </a:lvl2pPr>
            <a:lvl3pPr marL="1143000" indent="-228600" eaLnBrk="0" hangingPunct="0">
              <a:defRPr>
                <a:solidFill>
                  <a:schemeClr val="tx1"/>
                </a:solidFill>
                <a:latin typeface="Arial" charset="0"/>
                <a:ea typeface="Geneva" charset="0"/>
                <a:cs typeface="Geneva" charset="0"/>
              </a:defRPr>
            </a:lvl3pPr>
            <a:lvl4pPr marL="1600200" indent="-228600" eaLnBrk="0" hangingPunct="0">
              <a:defRPr>
                <a:solidFill>
                  <a:schemeClr val="tx1"/>
                </a:solidFill>
                <a:latin typeface="Arial" charset="0"/>
                <a:ea typeface="Geneva" charset="0"/>
                <a:cs typeface="Geneva" charset="0"/>
              </a:defRPr>
            </a:lvl4pPr>
            <a:lvl5pPr marL="2057400" indent="-228600" eaLnBrk="0" hangingPunct="0">
              <a:defRPr>
                <a:solidFill>
                  <a:schemeClr val="tx1"/>
                </a:solidFill>
                <a:latin typeface="Arial" charset="0"/>
                <a:ea typeface="Geneva" charset="0"/>
                <a:cs typeface="Geneva" charset="0"/>
              </a:defRPr>
            </a:lvl5pPr>
            <a:lvl6pPr marL="2514600" indent="-228600" defTabSz="457200" eaLnBrk="0" fontAlgn="base" hangingPunct="0">
              <a:spcBef>
                <a:spcPct val="0"/>
              </a:spcBef>
              <a:spcAft>
                <a:spcPct val="0"/>
              </a:spcAft>
              <a:defRPr>
                <a:solidFill>
                  <a:schemeClr val="tx1"/>
                </a:solidFill>
                <a:latin typeface="Arial" charset="0"/>
                <a:ea typeface="Geneva" charset="0"/>
                <a:cs typeface="Geneva" charset="0"/>
              </a:defRPr>
            </a:lvl6pPr>
            <a:lvl7pPr marL="2971800" indent="-228600" defTabSz="457200" eaLnBrk="0" fontAlgn="base" hangingPunct="0">
              <a:spcBef>
                <a:spcPct val="0"/>
              </a:spcBef>
              <a:spcAft>
                <a:spcPct val="0"/>
              </a:spcAft>
              <a:defRPr>
                <a:solidFill>
                  <a:schemeClr val="tx1"/>
                </a:solidFill>
                <a:latin typeface="Arial" charset="0"/>
                <a:ea typeface="Geneva" charset="0"/>
                <a:cs typeface="Geneva" charset="0"/>
              </a:defRPr>
            </a:lvl7pPr>
            <a:lvl8pPr marL="3429000" indent="-228600" defTabSz="457200" eaLnBrk="0" fontAlgn="base" hangingPunct="0">
              <a:spcBef>
                <a:spcPct val="0"/>
              </a:spcBef>
              <a:spcAft>
                <a:spcPct val="0"/>
              </a:spcAft>
              <a:defRPr>
                <a:solidFill>
                  <a:schemeClr val="tx1"/>
                </a:solidFill>
                <a:latin typeface="Arial" charset="0"/>
                <a:ea typeface="Geneva" charset="0"/>
                <a:cs typeface="Geneva" charset="0"/>
              </a:defRPr>
            </a:lvl8pPr>
            <a:lvl9pPr marL="3886200" indent="-228600" defTabSz="457200" eaLnBrk="0" fontAlgn="base" hangingPunct="0">
              <a:spcBef>
                <a:spcPct val="0"/>
              </a:spcBef>
              <a:spcAft>
                <a:spcPct val="0"/>
              </a:spcAft>
              <a:defRPr>
                <a:solidFill>
                  <a:schemeClr val="tx1"/>
                </a:solidFill>
                <a:latin typeface="Arial" charset="0"/>
                <a:ea typeface="Geneva" charset="0"/>
                <a:cs typeface="Geneva" charset="0"/>
              </a:defRPr>
            </a:lvl9pPr>
          </a:lstStyle>
          <a:p>
            <a:pPr eaLnBrk="1" hangingPunct="1"/>
            <a:fld id="{D5C07734-8B17-45BF-9A1A-755F90D72D84}" type="slidenum">
              <a:rPr lang="en-US" altLang="en-US">
                <a:solidFill>
                  <a:schemeClr val="tx2"/>
                </a:solidFill>
                <a:latin typeface="Helvetica Neue" charset="0"/>
              </a:rPr>
              <a:pPr eaLnBrk="1" hangingPunct="1"/>
              <a:t>4</a:t>
            </a:fld>
            <a:endParaRPr lang="en-US" altLang="en-US">
              <a:solidFill>
                <a:schemeClr val="tx2"/>
              </a:solidFill>
              <a:latin typeface="Helvetica Neue"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left)">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left)">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left)">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wipe(left)">
                                      <p:cBhvr>
                                        <p:cTn id="22" dur="5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wipe(left)">
                                      <p:cBhvr>
                                        <p:cTn id="27" dur="5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wipe(left)">
                                      <p:cBhvr>
                                        <p:cTn id="32" dur="500"/>
                                        <p:tgtEl>
                                          <p:spTgt spid="174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wipe(left)">
                                      <p:cBhvr>
                                        <p:cTn id="37" dur="500"/>
                                        <p:tgtEl>
                                          <p:spTgt spid="174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411">
                                            <p:txEl>
                                              <p:pRg st="7" end="7"/>
                                            </p:txEl>
                                          </p:spTgt>
                                        </p:tgtEl>
                                        <p:attrNameLst>
                                          <p:attrName>style.visibility</p:attrName>
                                        </p:attrNameLst>
                                      </p:cBhvr>
                                      <p:to>
                                        <p:strVal val="visible"/>
                                      </p:to>
                                    </p:set>
                                    <p:animEffect transition="in" filter="wipe(left)">
                                      <p:cBhvr>
                                        <p:cTn id="42"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DC Open Meeting &amp;#x0D;&amp;#x0A;of the &amp;#x0D;&amp;#x0A;UD Faculty Senate&amp;quot;&quot;/&gt;&lt;property id=&quot;20307&quot; value=&quot;256&quot;/&gt;&lt;/object&gt;&lt;object type=&quot;3&quot; unique_id=&quot;10005&quot;&gt;&lt;property id=&quot;20148&quot; value=&quot;5&quot;/&gt;&lt;property id=&quot;20300&quot; value=&quot;Slide 2 - &amp;quot;UD Faculty Senate Executive Committee&amp;quot;&quot;/&gt;&lt;property id=&quot;20307&quot; value=&quot;257&quot;/&gt;&lt;/object&gt;&lt;object type=&quot;3&quot; unique_id=&quot;10006&quot;&gt;&lt;property id=&quot;20148&quot; value=&quot;5&quot;/&gt;&lt;property id=&quot;20300&quot; value=&quot;Slide 3 - &amp;quot;Purpose&amp;quot;&quot;/&gt;&lt;property id=&quot;20307&quot; value=&quot;258&quot;/&gt;&lt;/object&gt;&lt;object type=&quot;3&quot; unique_id=&quot;10007&quot;&gt;&lt;property id=&quot;20148&quot; value=&quot;5&quot;/&gt;&lt;property id=&quot;20300&quot; value=&quot;Slide 4 - &amp;quot;Program&amp;quot;&quot;/&gt;&lt;property id=&quot;20307&quot; value=&quot;259&quot;/&gt;&lt;/object&gt;&lt;object type=&quot;3&quot; unique_id=&quot;10008&quot;&gt;&lt;property id=&quot;20148&quot; value=&quot;5&quot;/&gt;&lt;property id=&quot;20300&quot; value=&quot;Slide 5 - &amp;quot;Rules&amp;quot;&quot;/&gt;&lt;property id=&quot;20307&quot; value=&quot;26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225</TotalTime>
  <Words>547</Words>
  <Application>Microsoft Office PowerPoint</Application>
  <PresentationFormat>On-screen Show (4:3)</PresentationFormat>
  <Paragraphs>34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Geneva</vt:lpstr>
      <vt:lpstr>Helvetica Neue</vt:lpstr>
      <vt:lpstr>ヒラギノ角ゴ Pro W3</vt:lpstr>
      <vt:lpstr>Calibri</vt:lpstr>
      <vt:lpstr>Office Theme</vt:lpstr>
      <vt:lpstr>TDC Open Meeting  of the  UD Faculty Senate</vt:lpstr>
      <vt:lpstr>UD Faculty Senate Executive Committee</vt:lpstr>
      <vt:lpstr>Purpose</vt:lpstr>
      <vt:lpstr>Program</vt:lpstr>
      <vt:lpstr>Rules</vt:lpstr>
    </vt:vector>
  </TitlesOfParts>
  <Company>University of Delaware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 Armstrong</dc:creator>
  <cp:lastModifiedBy>Fred Hofstetter</cp:lastModifiedBy>
  <cp:revision>44</cp:revision>
  <dcterms:created xsi:type="dcterms:W3CDTF">2009-09-14T18:28:04Z</dcterms:created>
  <dcterms:modified xsi:type="dcterms:W3CDTF">2013-10-14T17:36:28Z</dcterms:modified>
</cp:coreProperties>
</file>