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6" r:id="rId6"/>
    <p:sldId id="268" r:id="rId7"/>
    <p:sldId id="261" r:id="rId8"/>
    <p:sldId id="262" r:id="rId9"/>
    <p:sldId id="263" r:id="rId10"/>
    <p:sldId id="264" r:id="rId11"/>
    <p:sldId id="265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96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12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99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139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070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2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572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259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21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468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19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10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BCCCD0-FB24-41FF-A0EE-27610AF8EA94}" type="datetimeFigureOut">
              <a:rPr lang="en-US" smtClean="0"/>
              <a:t>10/12/2013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CDAFEB-B2AB-4158-90C3-8820D5FEC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373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838200"/>
            <a:ext cx="8077200" cy="1470025"/>
          </a:xfrm>
        </p:spPr>
        <p:txBody>
          <a:bodyPr>
            <a:normAutofit fontScale="90000"/>
          </a:bodyPr>
          <a:lstStyle/>
          <a:p>
            <a:r>
              <a:rPr lang="en-US" b="1" i="0" u="none" strike="noStrike" baseline="0" dirty="0" smtClean="0">
                <a:latin typeface="Arial-BoldMT"/>
              </a:rPr>
              <a:t>SOME IMPORTANT QUESTIONS FOR THE UD COMMUNITY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1752600"/>
          </a:xfrm>
        </p:spPr>
        <p:txBody>
          <a:bodyPr/>
          <a:lstStyle/>
          <a:p>
            <a:r>
              <a:rPr lang="en-US" b="0" i="0" u="none" strike="noStrike" baseline="0" dirty="0" smtClean="0">
                <a:solidFill>
                  <a:schemeClr val="tx1"/>
                </a:solidFill>
                <a:latin typeface="ArialMT"/>
              </a:rPr>
              <a:t>John D. Morgan III</a:t>
            </a:r>
          </a:p>
          <a:p>
            <a:r>
              <a:rPr lang="en-US" b="0" i="0" u="none" strike="noStrike" baseline="0" dirty="0" smtClean="0">
                <a:solidFill>
                  <a:schemeClr val="tx1"/>
                </a:solidFill>
                <a:latin typeface="ArialMT"/>
              </a:rPr>
              <a:t>Dept. of Physics and Astronomy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4615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04801"/>
            <a:ext cx="6324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How much CO</a:t>
            </a:r>
            <a:r>
              <a:rPr lang="en-US" sz="2800" b="1" baseline="-25000" dirty="0"/>
              <a:t>2</a:t>
            </a:r>
            <a:r>
              <a:rPr lang="en-US" sz="2800" b="1" dirty="0"/>
              <a:t> will be captured? </a:t>
            </a:r>
            <a:endParaRPr lang="en-US" sz="2800" dirty="0"/>
          </a:p>
          <a:p>
            <a:r>
              <a:rPr lang="en-US" sz="2800" b="1" dirty="0"/>
              <a:t>And after it’s captured, where will it go? </a:t>
            </a:r>
            <a:endParaRPr lang="en-US" sz="2800" dirty="0"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4800" y="1143000"/>
            <a:ext cx="8686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 </a:t>
            </a:r>
            <a:r>
              <a:rPr lang="en-US" sz="2000" dirty="0"/>
              <a:t> The Data Centers’ recent estimates of its rate of capture of CO</a:t>
            </a:r>
            <a:r>
              <a:rPr lang="en-US" sz="2000" baseline="-25000" dirty="0"/>
              <a:t>2</a:t>
            </a:r>
            <a:r>
              <a:rPr lang="en-US" sz="2000" dirty="0"/>
              <a:t> have varied from “</a:t>
            </a:r>
            <a:r>
              <a:rPr lang="en-US" sz="2000" dirty="0">
                <a:solidFill>
                  <a:srgbClr val="FF0000"/>
                </a:solidFill>
              </a:rPr>
              <a:t>45%</a:t>
            </a:r>
            <a:r>
              <a:rPr lang="en-US" sz="2000" dirty="0"/>
              <a:t>” up to </a:t>
            </a:r>
            <a:r>
              <a:rPr lang="en-US" sz="2000" dirty="0">
                <a:solidFill>
                  <a:srgbClr val="FF0000"/>
                </a:solidFill>
              </a:rPr>
              <a:t>90%</a:t>
            </a:r>
            <a:r>
              <a:rPr lang="en-US" sz="2000" dirty="0"/>
              <a:t> or even “</a:t>
            </a:r>
            <a:r>
              <a:rPr lang="en-US" sz="2000" dirty="0">
                <a:solidFill>
                  <a:srgbClr val="FF0000"/>
                </a:solidFill>
              </a:rPr>
              <a:t>almost all the CO</a:t>
            </a:r>
            <a:r>
              <a:rPr lang="en-US" sz="2000" baseline="-25000" dirty="0">
                <a:solidFill>
                  <a:srgbClr val="FF0000"/>
                </a:solidFill>
              </a:rPr>
              <a:t>2</a:t>
            </a:r>
            <a:r>
              <a:rPr lang="en-US" sz="2000" dirty="0"/>
              <a:t>”.  </a:t>
            </a:r>
            <a:endParaRPr lang="en-US" sz="2000" dirty="0"/>
          </a:p>
          <a:p>
            <a:r>
              <a:rPr lang="en-US" sz="2000" dirty="0"/>
              <a:t>  On page 17 of The Data Centers’ </a:t>
            </a:r>
            <a:r>
              <a:rPr lang="en-US" sz="2000" dirty="0" smtClean="0"/>
              <a:t>summary of the Q&amp;A </a:t>
            </a:r>
            <a:r>
              <a:rPr lang="en-US" sz="2000" dirty="0"/>
              <a:t>it says:</a:t>
            </a:r>
            <a:endParaRPr lang="en-US" sz="2000" dirty="0"/>
          </a:p>
          <a:p>
            <a:r>
              <a:rPr lang="en-US" sz="2000" dirty="0"/>
              <a:t>“TDC will partner with </a:t>
            </a:r>
            <a:r>
              <a:rPr lang="en-US" sz="2000" dirty="0">
                <a:solidFill>
                  <a:schemeClr val="accent1"/>
                </a:solidFill>
              </a:rPr>
              <a:t>an industrial gas firm [Air </a:t>
            </a:r>
            <a:r>
              <a:rPr lang="en-US" sz="2000" dirty="0" err="1">
                <a:solidFill>
                  <a:schemeClr val="accent1"/>
                </a:solidFill>
              </a:rPr>
              <a:t>Liquide</a:t>
            </a:r>
            <a:r>
              <a:rPr lang="en-US" sz="2000" dirty="0"/>
              <a:t>] that </a:t>
            </a:r>
            <a:r>
              <a:rPr lang="en-US" sz="2000" dirty="0">
                <a:solidFill>
                  <a:schemeClr val="accent1"/>
                </a:solidFill>
              </a:rPr>
              <a:t>will operate the equipment that captures and cleans the CO</a:t>
            </a:r>
            <a:r>
              <a:rPr lang="en-US" sz="2000" baseline="-25000" dirty="0">
                <a:solidFill>
                  <a:schemeClr val="accent1"/>
                </a:solidFill>
              </a:rPr>
              <a:t>2</a:t>
            </a:r>
            <a:r>
              <a:rPr lang="en-US" sz="2000" dirty="0">
                <a:solidFill>
                  <a:schemeClr val="accent1"/>
                </a:solidFill>
              </a:rPr>
              <a:t> for other beneficial uses</a:t>
            </a:r>
            <a:r>
              <a:rPr lang="en-US" sz="2000" dirty="0"/>
              <a:t>.” </a:t>
            </a:r>
            <a:endParaRPr lang="en-US" sz="2000" dirty="0"/>
          </a:p>
          <a:p>
            <a:r>
              <a:rPr lang="en-US" sz="2000" dirty="0"/>
              <a:t>  Cole Bauer, VP for Site Engineering for TDC, said at the 29-minute mark of Part 1 of the Town Meeting on Sept. 3:</a:t>
            </a:r>
            <a:endParaRPr lang="en-US" sz="2000" dirty="0"/>
          </a:p>
          <a:p>
            <a:r>
              <a:rPr lang="en-US" sz="2000" dirty="0"/>
              <a:t>“</a:t>
            </a:r>
            <a:r>
              <a:rPr lang="en-US" sz="2000" dirty="0">
                <a:solidFill>
                  <a:schemeClr val="accent1"/>
                </a:solidFill>
              </a:rPr>
              <a:t>They will be purifying it and </a:t>
            </a:r>
            <a:r>
              <a:rPr lang="en-US" sz="2000" dirty="0" err="1">
                <a:solidFill>
                  <a:schemeClr val="accent1"/>
                </a:solidFill>
              </a:rPr>
              <a:t>liquifying</a:t>
            </a:r>
            <a:r>
              <a:rPr lang="en-US" sz="2000" dirty="0">
                <a:solidFill>
                  <a:schemeClr val="accent1"/>
                </a:solidFill>
              </a:rPr>
              <a:t> it and then using it for the soda industry and other beverage industries that purchase CO</a:t>
            </a:r>
            <a:r>
              <a:rPr lang="en-US" sz="2000" baseline="-25000" dirty="0">
                <a:solidFill>
                  <a:schemeClr val="accent1"/>
                </a:solidFill>
              </a:rPr>
              <a:t>2</a:t>
            </a:r>
            <a:r>
              <a:rPr lang="en-US" sz="2000" dirty="0" smtClean="0"/>
              <a:t>.”</a:t>
            </a:r>
            <a:endParaRPr lang="en-US" sz="2000" dirty="0"/>
          </a:p>
          <a:p>
            <a:r>
              <a:rPr lang="en-US" sz="2000" dirty="0"/>
              <a:t> </a:t>
            </a:r>
            <a:r>
              <a:rPr lang="en-US" sz="2000" dirty="0"/>
              <a:t>  Is this claim realistic? </a:t>
            </a:r>
            <a:endParaRPr lang="en-US" sz="2000" dirty="0"/>
          </a:p>
          <a:p>
            <a:r>
              <a:rPr lang="en-US" sz="2000" dirty="0"/>
              <a:t>  Across the whole USA, </a:t>
            </a:r>
            <a:r>
              <a:rPr lang="en-US" sz="2000" dirty="0">
                <a:solidFill>
                  <a:schemeClr val="accent1"/>
                </a:solidFill>
              </a:rPr>
              <a:t>CO</a:t>
            </a:r>
            <a:r>
              <a:rPr lang="en-US" sz="2000" baseline="-25000" dirty="0">
                <a:solidFill>
                  <a:schemeClr val="accent1"/>
                </a:solidFill>
              </a:rPr>
              <a:t>2</a:t>
            </a:r>
            <a:r>
              <a:rPr lang="en-US" sz="2000" dirty="0">
                <a:solidFill>
                  <a:schemeClr val="accent1"/>
                </a:solidFill>
              </a:rPr>
              <a:t> usage in the beverage industry is about 2000 tons per day</a:t>
            </a:r>
            <a:r>
              <a:rPr lang="en-US" sz="2000" dirty="0"/>
              <a:t>, about the same as the output of this power plant. Assuming that most of it will indeed be captured, how would so much CO</a:t>
            </a:r>
            <a:r>
              <a:rPr lang="en-US" sz="2000" baseline="-25000" dirty="0"/>
              <a:t>2</a:t>
            </a:r>
            <a:r>
              <a:rPr lang="en-US" sz="2000" dirty="0"/>
              <a:t> be transported across the whole USA?  </a:t>
            </a:r>
            <a:endParaRPr lang="en-US" sz="2000" dirty="0"/>
          </a:p>
          <a:p>
            <a:r>
              <a:rPr lang="en-US" sz="2000" dirty="0">
                <a:solidFill>
                  <a:srgbClr val="FF0000"/>
                </a:solidFill>
              </a:rPr>
              <a:t>Only 45% capture</a:t>
            </a:r>
            <a:r>
              <a:rPr lang="en-US" sz="2000" dirty="0"/>
              <a:t> would </a:t>
            </a:r>
            <a:r>
              <a:rPr lang="en-US" sz="2000" dirty="0">
                <a:solidFill>
                  <a:srgbClr val="FF0000"/>
                </a:solidFill>
              </a:rPr>
              <a:t>increase</a:t>
            </a:r>
            <a:r>
              <a:rPr lang="en-US" sz="2000" dirty="0"/>
              <a:t> UD’s Category I emissions of CO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12-fold</a:t>
            </a:r>
            <a:r>
              <a:rPr lang="en-US" sz="2000" dirty="0"/>
              <a:t>. </a:t>
            </a:r>
            <a:endParaRPr lang="en-US" sz="2000" dirty="0"/>
          </a:p>
          <a:p>
            <a:r>
              <a:rPr lang="en-US" sz="2000" dirty="0">
                <a:solidFill>
                  <a:srgbClr val="FF0000"/>
                </a:solidFill>
              </a:rPr>
              <a:t>Even 90% capture</a:t>
            </a:r>
            <a:r>
              <a:rPr lang="en-US" sz="2000" dirty="0"/>
              <a:t> would </a:t>
            </a:r>
            <a:r>
              <a:rPr lang="en-US" sz="2000" dirty="0">
                <a:solidFill>
                  <a:srgbClr val="FF0000"/>
                </a:solidFill>
              </a:rPr>
              <a:t>increase</a:t>
            </a:r>
            <a:r>
              <a:rPr lang="en-US" sz="2000" dirty="0"/>
              <a:t> UD’s Category I emissions of CO</a:t>
            </a:r>
            <a:r>
              <a:rPr lang="en-US" sz="2000" baseline="-25000" dirty="0"/>
              <a:t>2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FF0000"/>
                </a:solidFill>
              </a:rPr>
              <a:t>3-fold</a:t>
            </a:r>
            <a:r>
              <a:rPr lang="en-US" sz="2000" dirty="0"/>
              <a:t>. </a:t>
            </a:r>
            <a:endParaRPr lang="en-US" sz="2000" dirty="0" smtClean="0"/>
          </a:p>
          <a:p>
            <a:r>
              <a:rPr lang="en-US" sz="2000" dirty="0" smtClean="0">
                <a:solidFill>
                  <a:srgbClr val="FF0000"/>
                </a:solidFill>
                <a:effectLst/>
              </a:rPr>
              <a:t>Can UD urge others to reduce their carbon footprints if we sharply increase ours?</a:t>
            </a:r>
            <a:endParaRPr lang="en-US" sz="20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52971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304800"/>
            <a:ext cx="81534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How much water vapor (</a:t>
            </a:r>
            <a:r>
              <a:rPr lang="en-US" sz="2800" b="1" dirty="0">
                <a:solidFill>
                  <a:schemeClr val="accent1"/>
                </a:solidFill>
              </a:rPr>
              <a:t>H</a:t>
            </a:r>
            <a:r>
              <a:rPr lang="en-US" sz="2800" b="1" baseline="-25000" dirty="0">
                <a:solidFill>
                  <a:schemeClr val="accent1"/>
                </a:solidFill>
              </a:rPr>
              <a:t>2</a:t>
            </a:r>
            <a:r>
              <a:rPr lang="en-US" sz="2800" b="1" dirty="0">
                <a:solidFill>
                  <a:schemeClr val="accent1"/>
                </a:solidFill>
              </a:rPr>
              <a:t>O</a:t>
            </a:r>
            <a:r>
              <a:rPr lang="en-US" sz="2800" b="1" dirty="0"/>
              <a:t>) will be produced </a:t>
            </a:r>
            <a:endParaRPr lang="en-US" sz="2800" b="1" dirty="0"/>
          </a:p>
          <a:p>
            <a:r>
              <a:rPr lang="en-US" sz="2800" b="1" dirty="0"/>
              <a:t>by TDC’s natural gas-fired power plant?</a:t>
            </a:r>
            <a:r>
              <a:rPr lang="en-US" sz="2800" dirty="0"/>
              <a:t> </a:t>
            </a:r>
            <a:endParaRPr lang="en-US" sz="2800" dirty="0"/>
          </a:p>
          <a:p>
            <a:r>
              <a:rPr lang="en-US" sz="2400" dirty="0"/>
              <a:t>Combustion of Methane (</a:t>
            </a:r>
            <a:r>
              <a:rPr lang="en-US" sz="2400" dirty="0">
                <a:solidFill>
                  <a:srgbClr val="FF0000"/>
                </a:solidFill>
              </a:rPr>
              <a:t>CH</a:t>
            </a:r>
            <a:r>
              <a:rPr lang="en-US" sz="2400" baseline="-25000" dirty="0">
                <a:solidFill>
                  <a:srgbClr val="FF0000"/>
                </a:solidFill>
              </a:rPr>
              <a:t>4</a:t>
            </a:r>
            <a:r>
              <a:rPr lang="en-US" sz="2400" dirty="0"/>
              <a:t>) produces </a:t>
            </a:r>
            <a:endParaRPr lang="en-US" sz="2400" dirty="0"/>
          </a:p>
          <a:p>
            <a:r>
              <a:rPr lang="en-US" sz="2400" dirty="0"/>
              <a:t>              2 molecules of </a:t>
            </a:r>
            <a:r>
              <a:rPr lang="en-US" sz="2400" dirty="0">
                <a:solidFill>
                  <a:schemeClr val="accent1"/>
                </a:solidFill>
              </a:rPr>
              <a:t>water vapor</a:t>
            </a:r>
            <a:r>
              <a:rPr lang="en-US" sz="2400" dirty="0"/>
              <a:t> (</a:t>
            </a:r>
            <a:r>
              <a:rPr lang="en-US" sz="2400" dirty="0" smtClean="0">
                <a:solidFill>
                  <a:schemeClr val="accent1"/>
                </a:solidFill>
              </a:rPr>
              <a:t>H</a:t>
            </a:r>
            <a:r>
              <a:rPr lang="en-US" sz="2400" baseline="-25000" dirty="0" smtClean="0">
                <a:solidFill>
                  <a:schemeClr val="accent1"/>
                </a:solidFill>
              </a:rPr>
              <a:t>2</a:t>
            </a:r>
            <a:r>
              <a:rPr lang="en-US" sz="2400" dirty="0" smtClean="0">
                <a:solidFill>
                  <a:schemeClr val="accent1"/>
                </a:solidFill>
              </a:rPr>
              <a:t>O: molecular mass 18</a:t>
            </a:r>
            <a:r>
              <a:rPr lang="en-US" sz="2400" dirty="0" smtClean="0"/>
              <a:t>) </a:t>
            </a:r>
            <a:endParaRPr lang="en-US" sz="2400" dirty="0"/>
          </a:p>
          <a:p>
            <a:r>
              <a:rPr lang="en-US" sz="2400" dirty="0"/>
              <a:t>   for each molecule of </a:t>
            </a:r>
            <a:r>
              <a:rPr lang="en-US" sz="2400" dirty="0">
                <a:solidFill>
                  <a:schemeClr val="accent1"/>
                </a:solidFill>
              </a:rPr>
              <a:t>carbon dioxide</a:t>
            </a:r>
            <a:r>
              <a:rPr lang="en-US" sz="2400" dirty="0"/>
              <a:t> (</a:t>
            </a:r>
            <a:r>
              <a:rPr lang="en-US" sz="2400" dirty="0" smtClean="0">
                <a:solidFill>
                  <a:schemeClr val="accent1"/>
                </a:solidFill>
              </a:rPr>
              <a:t>CO</a:t>
            </a:r>
            <a:r>
              <a:rPr lang="en-US" sz="2400" baseline="-25000" dirty="0" smtClean="0">
                <a:solidFill>
                  <a:schemeClr val="accent1"/>
                </a:solidFill>
              </a:rPr>
              <a:t>2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chemeClr val="accent1"/>
                </a:solidFill>
              </a:rPr>
              <a:t>molecular mass 44</a:t>
            </a:r>
            <a:r>
              <a:rPr lang="en-US" sz="2400" dirty="0" smtClean="0"/>
              <a:t>). </a:t>
            </a:r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Each day</a:t>
            </a:r>
            <a:r>
              <a:rPr lang="en-US" sz="2400" dirty="0"/>
              <a:t> there will be produced about </a:t>
            </a:r>
            <a:r>
              <a:rPr lang="en-US" sz="2400" dirty="0">
                <a:solidFill>
                  <a:schemeClr val="accent1"/>
                </a:solidFill>
              </a:rPr>
              <a:t>2450 tons of CO</a:t>
            </a:r>
            <a:r>
              <a:rPr lang="en-US" sz="2400" baseline="-25000" dirty="0">
                <a:solidFill>
                  <a:schemeClr val="accent1"/>
                </a:solidFill>
              </a:rPr>
              <a:t>2</a:t>
            </a:r>
            <a:r>
              <a:rPr lang="en-US" sz="2400" dirty="0">
                <a:solidFill>
                  <a:schemeClr val="accent1"/>
                </a:solidFill>
              </a:rPr>
              <a:t> </a:t>
            </a:r>
            <a:endParaRPr lang="en-US" sz="2400" dirty="0">
              <a:solidFill>
                <a:schemeClr val="accent1"/>
              </a:solidFill>
            </a:endParaRPr>
          </a:p>
          <a:p>
            <a:r>
              <a:rPr lang="en-US" sz="2400" dirty="0"/>
              <a:t>                                           </a:t>
            </a:r>
            <a:r>
              <a:rPr lang="en-US" sz="2400" dirty="0" smtClean="0"/>
              <a:t>       </a:t>
            </a:r>
            <a:r>
              <a:rPr lang="en-US" sz="2400" dirty="0"/>
              <a:t> and about </a:t>
            </a:r>
            <a:r>
              <a:rPr lang="en-US" sz="2400" dirty="0">
                <a:solidFill>
                  <a:schemeClr val="accent1"/>
                </a:solidFill>
              </a:rPr>
              <a:t>2000 tons of H</a:t>
            </a:r>
            <a:r>
              <a:rPr lang="en-US" sz="2400" baseline="-25000" dirty="0">
                <a:solidFill>
                  <a:schemeClr val="accent1"/>
                </a:solidFill>
              </a:rPr>
              <a:t>2</a:t>
            </a:r>
            <a:r>
              <a:rPr lang="en-US" sz="2400" dirty="0">
                <a:solidFill>
                  <a:schemeClr val="accent1"/>
                </a:solidFill>
              </a:rPr>
              <a:t>O</a:t>
            </a:r>
            <a:r>
              <a:rPr lang="en-US" sz="2400" dirty="0"/>
              <a:t>. </a:t>
            </a:r>
            <a:endParaRPr lang="en-US" sz="2400" dirty="0"/>
          </a:p>
          <a:p>
            <a:r>
              <a:rPr lang="en-US" sz="800" dirty="0"/>
              <a:t/>
            </a:r>
            <a:br>
              <a:rPr lang="en-US" sz="800" dirty="0"/>
            </a:br>
            <a:r>
              <a:rPr lang="en-US" dirty="0"/>
              <a:t> </a:t>
            </a:r>
            <a:r>
              <a:rPr lang="en-US" sz="2400" dirty="0"/>
              <a:t> Moreover, up to </a:t>
            </a:r>
            <a:r>
              <a:rPr lang="en-US" sz="2400" dirty="0">
                <a:solidFill>
                  <a:schemeClr val="accent1"/>
                </a:solidFill>
              </a:rPr>
              <a:t>3 million gallons of water from United Water </a:t>
            </a:r>
            <a:r>
              <a:rPr lang="en-US" sz="2400" dirty="0"/>
              <a:t>will be used </a:t>
            </a:r>
            <a:r>
              <a:rPr lang="en-US" sz="2400" dirty="0">
                <a:solidFill>
                  <a:srgbClr val="FF0000"/>
                </a:solidFill>
              </a:rPr>
              <a:t>each day</a:t>
            </a:r>
            <a:r>
              <a:rPr lang="en-US" sz="2400" dirty="0"/>
              <a:t> for steam generation and cooling. </a:t>
            </a:r>
            <a:endParaRPr lang="en-US" sz="2400" dirty="0"/>
          </a:p>
          <a:p>
            <a:r>
              <a:rPr lang="en-US" sz="2400" dirty="0" smtClean="0"/>
              <a:t>That </a:t>
            </a:r>
            <a:r>
              <a:rPr lang="en-US" sz="2400" dirty="0"/>
              <a:t>is </a:t>
            </a:r>
            <a:r>
              <a:rPr lang="en-US" sz="2400" dirty="0">
                <a:solidFill>
                  <a:schemeClr val="accent1"/>
                </a:solidFill>
              </a:rPr>
              <a:t>25 million pounds = 12,500 tons of water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each day</a:t>
            </a:r>
            <a:r>
              <a:rPr lang="en-US" sz="2400" dirty="0"/>
              <a:t>. Where will </a:t>
            </a:r>
            <a:r>
              <a:rPr lang="en-US" sz="2400" dirty="0" smtClean="0"/>
              <a:t>all this water go</a:t>
            </a:r>
            <a:r>
              <a:rPr lang="en-US" sz="2400" dirty="0"/>
              <a:t>? </a:t>
            </a:r>
            <a:r>
              <a:rPr lang="en-US" sz="2400" dirty="0" smtClean="0">
                <a:solidFill>
                  <a:srgbClr val="FF0000"/>
                </a:solidFill>
              </a:rPr>
              <a:t>Into the local atmosphere</a:t>
            </a:r>
            <a:r>
              <a:rPr lang="en-US" sz="2400" dirty="0" smtClean="0"/>
              <a:t>.  </a:t>
            </a:r>
          </a:p>
          <a:p>
            <a:endParaRPr lang="en-US" sz="800" dirty="0"/>
          </a:p>
          <a:p>
            <a:r>
              <a:rPr lang="en-US" sz="2400" dirty="0" smtClean="0"/>
              <a:t>Minutes of the Delaware </a:t>
            </a:r>
            <a:r>
              <a:rPr lang="en-US" sz="2400" dirty="0"/>
              <a:t>Infrastructure Investment Committee Public Meeting, </a:t>
            </a:r>
            <a:r>
              <a:rPr lang="en-US" sz="2400" dirty="0">
                <a:solidFill>
                  <a:srgbClr val="FF0000"/>
                </a:solidFill>
              </a:rPr>
              <a:t>April 25, 2013</a:t>
            </a:r>
            <a:r>
              <a:rPr lang="en-US" sz="2400" dirty="0"/>
              <a:t>: </a:t>
            </a:r>
            <a:endParaRPr lang="en-US" sz="2400" dirty="0"/>
          </a:p>
          <a:p>
            <a:r>
              <a:rPr lang="en-US" sz="2400" dirty="0"/>
              <a:t>Robert </a:t>
            </a:r>
            <a:r>
              <a:rPr lang="en-US" sz="2400" dirty="0" err="1"/>
              <a:t>Krizman</a:t>
            </a:r>
            <a:r>
              <a:rPr lang="en-US" sz="2400" dirty="0"/>
              <a:t>, the President of TDC, “explained that </a:t>
            </a:r>
            <a:r>
              <a:rPr lang="en-US" sz="2400" dirty="0">
                <a:solidFill>
                  <a:schemeClr val="accent1"/>
                </a:solidFill>
              </a:rPr>
              <a:t>they will be getting the water from United Water</a:t>
            </a:r>
            <a:r>
              <a:rPr lang="en-US" sz="2400" dirty="0"/>
              <a:t> so </a:t>
            </a:r>
            <a:r>
              <a:rPr lang="en-US" sz="2400" dirty="0">
                <a:solidFill>
                  <a:srgbClr val="FF0000"/>
                </a:solidFill>
              </a:rPr>
              <a:t>there will be no discharge; it will evaporate</a:t>
            </a:r>
            <a:r>
              <a:rPr lang="en-US" sz="2400" dirty="0" smtClean="0"/>
              <a:t>.”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0459718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458200" cy="1189038"/>
          </a:xfrm>
        </p:spPr>
        <p:txBody>
          <a:bodyPr>
            <a:normAutofit fontScale="90000"/>
          </a:bodyPr>
          <a:lstStyle/>
          <a:p>
            <a:r>
              <a:rPr lang="en-US" sz="2000" b="1" dirty="0">
                <a:latin typeface="+mn-lt"/>
              </a:rPr>
              <a:t>TDC’s 248 </a:t>
            </a:r>
            <a:r>
              <a:rPr lang="en-US" sz="2000" b="1" dirty="0" err="1">
                <a:latin typeface="+mn-lt"/>
              </a:rPr>
              <a:t>MegaWatt</a:t>
            </a:r>
            <a:r>
              <a:rPr lang="en-US" sz="2000" b="1" dirty="0">
                <a:latin typeface="+mn-lt"/>
              </a:rPr>
              <a:t> Natural Gas-Fired Power Plant would </a:t>
            </a:r>
            <a:r>
              <a:rPr lang="en-US" sz="2000" b="1" dirty="0" smtClean="0">
                <a:latin typeface="+mn-lt"/>
              </a:rPr>
              <a:t>produce </a:t>
            </a:r>
            <a:r>
              <a:rPr lang="en-US" sz="2000" b="1" dirty="0">
                <a:latin typeface="+mn-lt"/>
              </a:rPr>
              <a:t>half </a:t>
            </a:r>
            <a:r>
              <a:rPr lang="en-US" sz="2000" b="1" dirty="0" smtClean="0">
                <a:latin typeface="+mn-lt"/>
              </a:rPr>
              <a:t>the output </a:t>
            </a:r>
            <a:br>
              <a:rPr lang="en-US" sz="20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of the </a:t>
            </a:r>
            <a:r>
              <a:rPr lang="en-US" sz="2000" b="1" dirty="0">
                <a:latin typeface="+mn-lt"/>
              </a:rPr>
              <a:t>525 </a:t>
            </a:r>
            <a:r>
              <a:rPr lang="en-US" sz="2000" b="1" dirty="0" err="1">
                <a:latin typeface="+mn-lt"/>
              </a:rPr>
              <a:t>MegaWatt</a:t>
            </a:r>
            <a:r>
              <a:rPr lang="en-US" sz="2000" b="1" dirty="0">
                <a:latin typeface="+mn-lt"/>
              </a:rPr>
              <a:t> Natural Gas-Fired Lake </a:t>
            </a:r>
            <a:r>
              <a:rPr lang="en-US" sz="2000" b="1" dirty="0" smtClean="0">
                <a:latin typeface="+mn-lt"/>
              </a:rPr>
              <a:t>Side Power Station in Utah (see below). </a:t>
            </a:r>
            <a:br>
              <a:rPr lang="en-US" sz="2000" b="1" dirty="0" smtClean="0">
                <a:latin typeface="+mn-lt"/>
              </a:rPr>
            </a:br>
            <a:r>
              <a:rPr lang="en-US" sz="2000" b="1" dirty="0" smtClean="0">
                <a:latin typeface="+mn-lt"/>
              </a:rPr>
              <a:t>Do we want a cloud half this size permanently hovering over our campus? </a:t>
            </a:r>
            <a:endParaRPr lang="en-US" sz="2000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1676401"/>
            <a:ext cx="7467600" cy="4839492"/>
          </a:xfrm>
        </p:spPr>
      </p:pic>
    </p:spTree>
    <p:extLst>
      <p:ext uri="{BB962C8B-B14F-4D97-AF65-F5344CB8AC3E}">
        <p14:creationId xmlns:p14="http://schemas.microsoft.com/office/powerpoint/2010/main" val="1464579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What is the purpose of The Data Centers’</a:t>
            </a:r>
            <a:br>
              <a:rPr lang="en-US" sz="3200" b="1" dirty="0"/>
            </a:br>
            <a:r>
              <a:rPr lang="en-US" sz="3200" b="1" dirty="0"/>
              <a:t>248 </a:t>
            </a:r>
            <a:r>
              <a:rPr lang="en-US" sz="3200" b="1" dirty="0" err="1"/>
              <a:t>MegaWatt</a:t>
            </a:r>
            <a:r>
              <a:rPr lang="en-US" sz="3200" b="1" dirty="0"/>
              <a:t> Gas-Fired Power Plant?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305800" cy="5105400"/>
          </a:xfrm>
          <a:noFill/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6200" dirty="0" smtClean="0"/>
              <a:t>Gene </a:t>
            </a:r>
            <a:r>
              <a:rPr lang="en-US" sz="6200" dirty="0"/>
              <a:t>Kern, CEO of </a:t>
            </a:r>
            <a:r>
              <a:rPr lang="en-US" sz="6200" dirty="0" smtClean="0"/>
              <a:t>The Data Centers, </a:t>
            </a:r>
            <a:r>
              <a:rPr lang="en-US" sz="6200" dirty="0"/>
              <a:t>at the 11-minute mark of Part 1 of the </a:t>
            </a:r>
            <a:endParaRPr lang="en-US" sz="6200" dirty="0" smtClean="0"/>
          </a:p>
          <a:p>
            <a:pPr marL="0" indent="0">
              <a:buNone/>
            </a:pPr>
            <a:r>
              <a:rPr lang="en-US" sz="6200" dirty="0" smtClean="0"/>
              <a:t>Town Meeting in </a:t>
            </a:r>
            <a:r>
              <a:rPr lang="en-US" sz="6200" dirty="0"/>
              <a:t>Newark on </a:t>
            </a:r>
            <a:r>
              <a:rPr lang="en-US" sz="6200" dirty="0">
                <a:solidFill>
                  <a:srgbClr val="FF0000"/>
                </a:solidFill>
              </a:rPr>
              <a:t>September 3, 2013</a:t>
            </a:r>
            <a:r>
              <a:rPr lang="en-US" sz="6200" dirty="0"/>
              <a:t>, said</a:t>
            </a:r>
            <a:r>
              <a:rPr lang="en-US" sz="6200" dirty="0" smtClean="0"/>
              <a:t>:</a:t>
            </a:r>
          </a:p>
          <a:p>
            <a:pPr marL="0" indent="0">
              <a:buNone/>
            </a:pPr>
            <a:endParaRPr lang="en-US" sz="1500" dirty="0"/>
          </a:p>
          <a:p>
            <a:pPr marL="0" indent="0">
              <a:buNone/>
            </a:pPr>
            <a:r>
              <a:rPr lang="en-US" sz="5000" dirty="0"/>
              <a:t>“</a:t>
            </a:r>
            <a:r>
              <a:rPr lang="en-US" sz="6200" b="1" dirty="0">
                <a:solidFill>
                  <a:srgbClr val="FF0000"/>
                </a:solidFill>
              </a:rPr>
              <a:t>There’s been a lot of `facts’ put out there that are not accurate, and we’d </a:t>
            </a:r>
            <a:r>
              <a:rPr lang="en-US" sz="6200" b="1" dirty="0" smtClean="0">
                <a:solidFill>
                  <a:srgbClr val="FF0000"/>
                </a:solidFill>
              </a:rPr>
              <a:t>like to </a:t>
            </a:r>
            <a:r>
              <a:rPr lang="en-US" sz="6200" b="1" dirty="0">
                <a:solidFill>
                  <a:srgbClr val="FF0000"/>
                </a:solidFill>
              </a:rPr>
              <a:t>correct that today</a:t>
            </a:r>
            <a:r>
              <a:rPr lang="en-US" sz="5000" dirty="0"/>
              <a:t>. </a:t>
            </a:r>
            <a:r>
              <a:rPr lang="en-US" sz="6200" dirty="0"/>
              <a:t>We’d like to make sure you understand completely </a:t>
            </a:r>
            <a:r>
              <a:rPr lang="en-US" sz="6200" dirty="0" smtClean="0"/>
              <a:t>what we’re </a:t>
            </a:r>
            <a:r>
              <a:rPr lang="en-US" sz="6200" dirty="0"/>
              <a:t>doing, and how we’re doing it</a:t>
            </a:r>
            <a:r>
              <a:rPr lang="en-US" sz="6200" dirty="0" smtClean="0"/>
              <a:t>.”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6200" dirty="0"/>
              <a:t>Bruce Myatt, Executive VP and Chief Technology Officer of TDC, and</a:t>
            </a:r>
          </a:p>
          <a:p>
            <a:pPr marL="0" indent="0">
              <a:buNone/>
            </a:pPr>
            <a:r>
              <a:rPr lang="en-US" sz="6200" dirty="0"/>
              <a:t>Bob </a:t>
            </a:r>
            <a:r>
              <a:rPr lang="en-US" sz="6200" dirty="0" err="1"/>
              <a:t>Krizman</a:t>
            </a:r>
            <a:r>
              <a:rPr lang="en-US" sz="6200" dirty="0"/>
              <a:t>, President of TDC, </a:t>
            </a:r>
            <a:r>
              <a:rPr lang="en-US" sz="6200" i="1" dirty="0"/>
              <a:t>Zin</a:t>
            </a:r>
            <a:r>
              <a:rPr lang="en-US" sz="6200" dirty="0"/>
              <a:t>c </a:t>
            </a:r>
            <a:r>
              <a:rPr lang="en-US" sz="6200" i="1" dirty="0"/>
              <a:t>Whisker</a:t>
            </a:r>
            <a:r>
              <a:rPr lang="en-US" sz="6200" dirty="0"/>
              <a:t>s (Sept./Oct. 2012), p. 16</a:t>
            </a:r>
            <a:r>
              <a:rPr lang="en-US" sz="6200" dirty="0" smtClean="0"/>
              <a:t>: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6200" dirty="0"/>
              <a:t>“Critical power generation with gas turbines, steam turbines, and absorption</a:t>
            </a:r>
          </a:p>
          <a:p>
            <a:pPr marL="0" indent="0">
              <a:buNone/>
            </a:pPr>
            <a:r>
              <a:rPr lang="en-US" sz="6200" dirty="0"/>
              <a:t>chillers back up one another to power and cool the data center while </a:t>
            </a:r>
            <a:r>
              <a:rPr lang="en-US" sz="6200" b="1" dirty="0">
                <a:solidFill>
                  <a:srgbClr val="FF0000"/>
                </a:solidFill>
              </a:rPr>
              <a:t>the</a:t>
            </a:r>
          </a:p>
          <a:p>
            <a:pPr marL="0" indent="0">
              <a:buNone/>
            </a:pPr>
            <a:r>
              <a:rPr lang="en-US" sz="6200" b="1" dirty="0">
                <a:solidFill>
                  <a:srgbClr val="FF0000"/>
                </a:solidFill>
              </a:rPr>
              <a:t>owner sells excess power back to the grid</a:t>
            </a:r>
            <a:r>
              <a:rPr lang="en-US" sz="6200" dirty="0" smtClean="0"/>
              <a:t>.”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6200" dirty="0"/>
              <a:t>Bruce Myatt, Executive VP and Chief Technology Officer of TDC, and</a:t>
            </a:r>
          </a:p>
          <a:p>
            <a:pPr marL="0" indent="0">
              <a:buNone/>
            </a:pPr>
            <a:r>
              <a:rPr lang="en-US" sz="6200" dirty="0"/>
              <a:t>Bob </a:t>
            </a:r>
            <a:r>
              <a:rPr lang="en-US" sz="6200" dirty="0" err="1"/>
              <a:t>Krizman</a:t>
            </a:r>
            <a:r>
              <a:rPr lang="en-US" sz="6200" dirty="0"/>
              <a:t>, President of TDC, </a:t>
            </a:r>
            <a:r>
              <a:rPr lang="en-US" sz="6200" i="1" dirty="0"/>
              <a:t>Zin</a:t>
            </a:r>
            <a:r>
              <a:rPr lang="en-US" sz="6200" dirty="0"/>
              <a:t>c </a:t>
            </a:r>
            <a:r>
              <a:rPr lang="en-US" sz="6200" i="1" dirty="0"/>
              <a:t>Whisker</a:t>
            </a:r>
            <a:r>
              <a:rPr lang="en-US" sz="6200" dirty="0"/>
              <a:t>s (Nov./Dec. 2012), p. 34</a:t>
            </a:r>
            <a:r>
              <a:rPr lang="en-US" sz="6200" dirty="0" smtClean="0"/>
              <a:t>:</a:t>
            </a:r>
          </a:p>
          <a:p>
            <a:pPr marL="0" indent="0">
              <a:buNone/>
            </a:pPr>
            <a:endParaRPr lang="en-US" sz="1700" dirty="0"/>
          </a:p>
          <a:p>
            <a:pPr marL="0" indent="0">
              <a:buNone/>
            </a:pPr>
            <a:r>
              <a:rPr lang="en-US" sz="6200" dirty="0"/>
              <a:t>“This results in </a:t>
            </a:r>
            <a:r>
              <a:rPr lang="en-US" sz="6200" b="1" dirty="0">
                <a:solidFill>
                  <a:srgbClr val="FF0000"/>
                </a:solidFill>
              </a:rPr>
              <a:t>excess power capacity during the winter months, </a:t>
            </a:r>
            <a:endParaRPr lang="en-US" sz="62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6200" b="1" dirty="0" smtClean="0">
                <a:solidFill>
                  <a:srgbClr val="FF0000"/>
                </a:solidFill>
              </a:rPr>
              <a:t>which </a:t>
            </a:r>
            <a:r>
              <a:rPr lang="en-US" sz="6200" b="1" dirty="0" smtClean="0">
                <a:solidFill>
                  <a:srgbClr val="FF0000"/>
                </a:solidFill>
              </a:rPr>
              <a:t>creates opportunities </a:t>
            </a:r>
            <a:r>
              <a:rPr lang="en-US" sz="6200" b="1" dirty="0">
                <a:solidFill>
                  <a:srgbClr val="FF0000"/>
                </a:solidFill>
              </a:rPr>
              <a:t>to export substantial power to the grid</a:t>
            </a:r>
            <a:r>
              <a:rPr lang="en-US" sz="6200" b="1" dirty="0"/>
              <a:t> </a:t>
            </a:r>
            <a:endParaRPr lang="en-US" sz="6200" b="1" dirty="0" smtClean="0"/>
          </a:p>
          <a:p>
            <a:pPr marL="0" indent="0">
              <a:buNone/>
            </a:pPr>
            <a:r>
              <a:rPr lang="en-US" sz="6200" dirty="0" smtClean="0"/>
              <a:t>or </a:t>
            </a:r>
            <a:r>
              <a:rPr lang="en-US" sz="6200" dirty="0"/>
              <a:t>turn </a:t>
            </a:r>
            <a:r>
              <a:rPr lang="en-US" sz="6200" dirty="0" smtClean="0"/>
              <a:t>down equipment</a:t>
            </a:r>
            <a:r>
              <a:rPr lang="en-US" sz="6200" dirty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330033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6254" y="381000"/>
            <a:ext cx="8452945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</a:rPr>
              <a:t>Letter from DEMEC to Gene Kern</a:t>
            </a:r>
            <a:r>
              <a:rPr lang="en-US" sz="2000" dirty="0"/>
              <a:t>, CEO of TDC, dated </a:t>
            </a:r>
            <a:r>
              <a:rPr lang="en-US" sz="2000" b="1" dirty="0">
                <a:solidFill>
                  <a:srgbClr val="FF0000"/>
                </a:solidFill>
              </a:rPr>
              <a:t>December 17, 2012</a:t>
            </a:r>
            <a:r>
              <a:rPr lang="en-US" sz="2000" dirty="0" smtClean="0"/>
              <a:t>:</a:t>
            </a:r>
          </a:p>
          <a:p>
            <a:endParaRPr lang="en-US" sz="800" dirty="0"/>
          </a:p>
          <a:p>
            <a:r>
              <a:rPr lang="en-US" sz="2000" dirty="0"/>
              <a:t>“We have been working with your team since </a:t>
            </a:r>
            <a:r>
              <a:rPr lang="en-US" sz="2000" b="1" dirty="0">
                <a:solidFill>
                  <a:srgbClr val="FF0000"/>
                </a:solidFill>
              </a:rPr>
              <a:t>July 2012</a:t>
            </a:r>
            <a:r>
              <a:rPr lang="en-US" sz="2000" dirty="0"/>
              <a:t> regarding this</a:t>
            </a:r>
          </a:p>
          <a:p>
            <a:r>
              <a:rPr lang="en-US" sz="2000" dirty="0"/>
              <a:t>project and </a:t>
            </a:r>
            <a:r>
              <a:rPr lang="en-US" sz="2000" b="1" dirty="0">
                <a:solidFill>
                  <a:srgbClr val="FF0000"/>
                </a:solidFill>
              </a:rPr>
              <a:t>the potential sale of 60 MW of power</a:t>
            </a:r>
            <a:r>
              <a:rPr lang="en-US" sz="2000" dirty="0"/>
              <a:t> on an interruptible basis</a:t>
            </a:r>
            <a:r>
              <a:rPr lang="en-US" sz="2000" dirty="0" smtClean="0"/>
              <a:t>.”</a:t>
            </a:r>
          </a:p>
          <a:p>
            <a:endParaRPr lang="en-US" sz="800" dirty="0"/>
          </a:p>
          <a:p>
            <a:r>
              <a:rPr lang="en-US" sz="2000" i="1" dirty="0"/>
              <a:t>Newar</a:t>
            </a:r>
            <a:r>
              <a:rPr lang="en-US" sz="2000" dirty="0"/>
              <a:t>k </a:t>
            </a:r>
            <a:r>
              <a:rPr lang="en-US" sz="2000" i="1" dirty="0"/>
              <a:t>Post</a:t>
            </a:r>
            <a:r>
              <a:rPr lang="en-US" sz="2000" dirty="0"/>
              <a:t>, </a:t>
            </a:r>
            <a:r>
              <a:rPr lang="en-US" sz="2000" b="1" dirty="0">
                <a:solidFill>
                  <a:srgbClr val="FF0000"/>
                </a:solidFill>
              </a:rPr>
              <a:t>April 28, 2013</a:t>
            </a:r>
            <a:r>
              <a:rPr lang="en-US" sz="2000" dirty="0"/>
              <a:t>, article by Al Kemp</a:t>
            </a:r>
          </a:p>
          <a:p>
            <a:r>
              <a:rPr lang="en-US" sz="2000" dirty="0"/>
              <a:t>(‘STAR Campus Data Center Project Moves Forward</a:t>
            </a:r>
            <a:r>
              <a:rPr lang="en-US" sz="2000" dirty="0" smtClean="0"/>
              <a:t>’):</a:t>
            </a:r>
          </a:p>
          <a:p>
            <a:endParaRPr lang="en-US" sz="800" dirty="0"/>
          </a:p>
          <a:p>
            <a:r>
              <a:rPr lang="en-US" sz="2000" dirty="0"/>
              <a:t>“</a:t>
            </a:r>
            <a:r>
              <a:rPr lang="en-US" sz="2000" b="1" dirty="0">
                <a:solidFill>
                  <a:srgbClr val="FF0000"/>
                </a:solidFill>
              </a:rPr>
              <a:t>The gas-fired power plant will produce twice as much energy as the 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fiber-optic </a:t>
            </a:r>
            <a:r>
              <a:rPr lang="en-US" sz="2000" b="1" dirty="0" smtClean="0">
                <a:solidFill>
                  <a:srgbClr val="FF0000"/>
                </a:solidFill>
              </a:rPr>
              <a:t>data </a:t>
            </a:r>
            <a:r>
              <a:rPr lang="en-US" sz="2000" b="1" dirty="0">
                <a:solidFill>
                  <a:srgbClr val="FF0000"/>
                </a:solidFill>
              </a:rPr>
              <a:t>center needs, leaving half the power available to flow 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000" b="1" dirty="0" smtClean="0">
                <a:solidFill>
                  <a:srgbClr val="FF0000"/>
                </a:solidFill>
              </a:rPr>
              <a:t>into the grid </a:t>
            </a:r>
            <a:r>
              <a:rPr lang="en-US" sz="2000" b="1" dirty="0">
                <a:solidFill>
                  <a:srgbClr val="FF0000"/>
                </a:solidFill>
              </a:rPr>
              <a:t>to be sold to the Delaware Municipal Electric Corporation</a:t>
            </a:r>
            <a:r>
              <a:rPr lang="en-US" sz="2000" dirty="0"/>
              <a:t>, </a:t>
            </a:r>
            <a:endParaRPr lang="en-US" sz="2000" dirty="0" smtClean="0"/>
          </a:p>
          <a:p>
            <a:r>
              <a:rPr lang="en-US" sz="2000" dirty="0" smtClean="0"/>
              <a:t>a wholesale utility </a:t>
            </a:r>
            <a:r>
              <a:rPr lang="en-US" sz="2000" dirty="0"/>
              <a:t>that powers Newark, New Castle, Middletown, Clayton, Smyrna</a:t>
            </a:r>
            <a:r>
              <a:rPr lang="en-US" sz="2000" dirty="0" smtClean="0"/>
              <a:t>, Dover</a:t>
            </a:r>
            <a:r>
              <a:rPr lang="en-US" sz="2000" dirty="0"/>
              <a:t>, Milford, Lewes and Seaford</a:t>
            </a:r>
            <a:r>
              <a:rPr lang="en-US" sz="2000" dirty="0" smtClean="0"/>
              <a:t>.”</a:t>
            </a:r>
          </a:p>
          <a:p>
            <a:endParaRPr lang="en-US" sz="800" dirty="0"/>
          </a:p>
          <a:p>
            <a:r>
              <a:rPr lang="en-US" sz="2000" dirty="0"/>
              <a:t>Gene Kern, CEO of TDC, at the 19 minute mark of Part 3 of the </a:t>
            </a:r>
            <a:r>
              <a:rPr lang="en-US" sz="2000" dirty="0" smtClean="0"/>
              <a:t>Town Meeting </a:t>
            </a:r>
            <a:r>
              <a:rPr lang="en-US" sz="2000" dirty="0"/>
              <a:t>in Newark on </a:t>
            </a:r>
            <a:r>
              <a:rPr lang="en-US" sz="2000" b="1" dirty="0">
                <a:solidFill>
                  <a:srgbClr val="FF0000"/>
                </a:solidFill>
              </a:rPr>
              <a:t>Sept. 3</a:t>
            </a:r>
            <a:r>
              <a:rPr lang="en-US" sz="2000" dirty="0"/>
              <a:t>, said</a:t>
            </a:r>
            <a:r>
              <a:rPr lang="en-US" sz="2000" dirty="0" smtClean="0"/>
              <a:t>:</a:t>
            </a:r>
          </a:p>
          <a:p>
            <a:endParaRPr lang="en-US" sz="800" dirty="0"/>
          </a:p>
          <a:p>
            <a:r>
              <a:rPr lang="en-US" dirty="0"/>
              <a:t>“</a:t>
            </a:r>
            <a:r>
              <a:rPr lang="en-US" sz="2000" dirty="0"/>
              <a:t>You </a:t>
            </a:r>
            <a:r>
              <a:rPr lang="en-US" sz="2000" dirty="0" err="1"/>
              <a:t>gotta</a:t>
            </a:r>
            <a:r>
              <a:rPr lang="en-US" sz="2000" dirty="0"/>
              <a:t> remember this is a data center facility, folks. It’s a data center.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It’s not a power plant. We’re not generating power and selling it to the grid</a:t>
            </a:r>
            <a:r>
              <a:rPr lang="en-US" sz="2000" dirty="0" smtClean="0"/>
              <a:t>.</a:t>
            </a:r>
            <a:r>
              <a:rPr lang="en-US" dirty="0" smtClean="0"/>
              <a:t>”</a:t>
            </a:r>
          </a:p>
          <a:p>
            <a:endParaRPr lang="en-US" sz="800" dirty="0"/>
          </a:p>
          <a:p>
            <a:r>
              <a:rPr lang="en-US" sz="3200" b="1" dirty="0"/>
              <a:t>Which one of these contradictory statements is</a:t>
            </a:r>
          </a:p>
          <a:p>
            <a:r>
              <a:rPr lang="en-US" sz="3200" b="1" dirty="0"/>
              <a:t>“not accurate”?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10489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228598"/>
            <a:ext cx="8382000" cy="63094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       Routes </a:t>
            </a:r>
            <a:r>
              <a:rPr lang="en-US" sz="3200" b="1" dirty="0"/>
              <a:t>of New Large Natural Gas</a:t>
            </a:r>
          </a:p>
          <a:p>
            <a:r>
              <a:rPr lang="en-US" sz="3200" b="1" dirty="0" smtClean="0"/>
              <a:t>              Pipelines </a:t>
            </a:r>
            <a:r>
              <a:rPr lang="en-US" sz="3200" b="1" dirty="0"/>
              <a:t>through </a:t>
            </a:r>
            <a:r>
              <a:rPr lang="en-US" sz="3200" b="1" dirty="0" smtClean="0"/>
              <a:t>Newark</a:t>
            </a:r>
          </a:p>
          <a:p>
            <a:endParaRPr lang="en-US" sz="800" b="1" dirty="0"/>
          </a:p>
          <a:p>
            <a:r>
              <a:rPr lang="en-US" sz="2400" i="1" dirty="0"/>
              <a:t>Newark Post</a:t>
            </a:r>
            <a:r>
              <a:rPr lang="en-US" sz="2400" dirty="0"/>
              <a:t>, </a:t>
            </a:r>
            <a:r>
              <a:rPr lang="en-US" sz="2400" b="1" dirty="0">
                <a:solidFill>
                  <a:srgbClr val="FF0000"/>
                </a:solidFill>
              </a:rPr>
              <a:t>April 28, 2013</a:t>
            </a:r>
            <a:r>
              <a:rPr lang="en-US" sz="2400" dirty="0"/>
              <a:t>, article by Al Kemp</a:t>
            </a:r>
          </a:p>
          <a:p>
            <a:r>
              <a:rPr lang="en-US" sz="2400" dirty="0"/>
              <a:t>(‘STAR Campus Data Center Project Moves Forward</a:t>
            </a:r>
            <a:r>
              <a:rPr lang="en-US" sz="2400" dirty="0" smtClean="0"/>
              <a:t>’):</a:t>
            </a:r>
          </a:p>
          <a:p>
            <a:endParaRPr lang="en-US" sz="800" dirty="0"/>
          </a:p>
          <a:p>
            <a:r>
              <a:rPr lang="en-US" sz="2000" dirty="0"/>
              <a:t>“In addition to water and electrical infrastructure upgrades, most of the</a:t>
            </a:r>
          </a:p>
          <a:p>
            <a:r>
              <a:rPr lang="en-US" sz="2000" dirty="0"/>
              <a:t>money [$7,500,000] would go toward </a:t>
            </a:r>
            <a:r>
              <a:rPr lang="en-US" sz="2000" b="1" dirty="0">
                <a:solidFill>
                  <a:srgbClr val="FF0000"/>
                </a:solidFill>
              </a:rPr>
              <a:t>12 miles of new high-pressure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natural gas transmission pipelines from a pumping station in Parkesburg,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Pa., plus nine miles of much larger pipeline from a </a:t>
            </a:r>
            <a:r>
              <a:rPr lang="en-US" sz="2000" b="1" dirty="0" smtClean="0">
                <a:solidFill>
                  <a:srgbClr val="FF0000"/>
                </a:solidFill>
              </a:rPr>
              <a:t>pumping station </a:t>
            </a:r>
            <a:r>
              <a:rPr lang="en-US" sz="2000" b="1" dirty="0">
                <a:solidFill>
                  <a:srgbClr val="FF0000"/>
                </a:solidFill>
              </a:rPr>
              <a:t>in Hockessin</a:t>
            </a:r>
            <a:r>
              <a:rPr lang="en-US" sz="2000" dirty="0"/>
              <a:t>. New pumps would also be added at both sites</a:t>
            </a:r>
            <a:r>
              <a:rPr lang="en-US" sz="2000" dirty="0" smtClean="0"/>
              <a:t>.”</a:t>
            </a:r>
          </a:p>
          <a:p>
            <a:endParaRPr lang="en-US" sz="800" dirty="0"/>
          </a:p>
          <a:p>
            <a:r>
              <a:rPr lang="en-US" sz="2400" b="1" dirty="0">
                <a:solidFill>
                  <a:srgbClr val="FF0000"/>
                </a:solidFill>
              </a:rPr>
              <a:t>Through which neighborhoods will these pipelines pass</a:t>
            </a:r>
            <a:r>
              <a:rPr lang="en-US" sz="2400" b="1" dirty="0" smtClean="0">
                <a:solidFill>
                  <a:srgbClr val="FF0000"/>
                </a:solidFill>
              </a:rPr>
              <a:t>?</a:t>
            </a:r>
          </a:p>
          <a:p>
            <a:endParaRPr lang="en-US" sz="800" dirty="0"/>
          </a:p>
          <a:p>
            <a:r>
              <a:rPr lang="en-US" sz="2400" dirty="0"/>
              <a:t>To reach the STAR Campus, each pipeline will have to cross</a:t>
            </a:r>
          </a:p>
          <a:p>
            <a:r>
              <a:rPr lang="en-US" sz="2400" b="1" dirty="0">
                <a:solidFill>
                  <a:srgbClr val="FF0000"/>
                </a:solidFill>
              </a:rPr>
              <a:t>both</a:t>
            </a:r>
            <a:r>
              <a:rPr lang="en-US" sz="2400" dirty="0">
                <a:solidFill>
                  <a:srgbClr val="FF0000"/>
                </a:solidFill>
              </a:rPr>
              <a:t> the </a:t>
            </a:r>
            <a:r>
              <a:rPr lang="en-US" sz="2400" b="1" dirty="0">
                <a:solidFill>
                  <a:srgbClr val="FF0000"/>
                </a:solidFill>
              </a:rPr>
              <a:t>C&amp;O railroad line </a:t>
            </a:r>
            <a:r>
              <a:rPr lang="en-US" sz="2400" dirty="0">
                <a:solidFill>
                  <a:srgbClr val="FF0000"/>
                </a:solidFill>
              </a:rPr>
              <a:t>and the </a:t>
            </a:r>
            <a:r>
              <a:rPr lang="en-US" sz="2400" b="1" dirty="0">
                <a:solidFill>
                  <a:srgbClr val="FF0000"/>
                </a:solidFill>
              </a:rPr>
              <a:t>Amtrak railroad line</a:t>
            </a:r>
            <a:r>
              <a:rPr lang="en-US" sz="2400" dirty="0" smtClean="0"/>
              <a:t>.</a:t>
            </a:r>
          </a:p>
          <a:p>
            <a:endParaRPr lang="en-US" sz="800" dirty="0"/>
          </a:p>
          <a:p>
            <a:r>
              <a:rPr lang="en-US" sz="2400" dirty="0">
                <a:solidFill>
                  <a:srgbClr val="FF0000"/>
                </a:solidFill>
              </a:rPr>
              <a:t>Will these pipelines </a:t>
            </a:r>
            <a:r>
              <a:rPr lang="en-US" sz="2400" b="1" dirty="0">
                <a:solidFill>
                  <a:srgbClr val="FF0000"/>
                </a:solidFill>
              </a:rPr>
              <a:t>cross above </a:t>
            </a:r>
            <a:r>
              <a:rPr lang="en-US" sz="2400" dirty="0">
                <a:solidFill>
                  <a:srgbClr val="FF0000"/>
                </a:solidFill>
              </a:rPr>
              <a:t>or </a:t>
            </a:r>
            <a:r>
              <a:rPr lang="en-US" sz="2400" b="1" dirty="0">
                <a:solidFill>
                  <a:srgbClr val="FF0000"/>
                </a:solidFill>
              </a:rPr>
              <a:t>tunnel under </a:t>
            </a:r>
            <a:r>
              <a:rPr lang="en-US" sz="2400" dirty="0">
                <a:solidFill>
                  <a:srgbClr val="FF0000"/>
                </a:solidFill>
              </a:rPr>
              <a:t>these railway </a:t>
            </a:r>
            <a:r>
              <a:rPr lang="en-US" sz="2400" dirty="0" smtClean="0">
                <a:solidFill>
                  <a:srgbClr val="FF0000"/>
                </a:solidFill>
              </a:rPr>
              <a:t>lines </a:t>
            </a:r>
            <a:r>
              <a:rPr lang="en-US" sz="2400" b="1" dirty="0" smtClean="0">
                <a:solidFill>
                  <a:srgbClr val="FF0000"/>
                </a:solidFill>
              </a:rPr>
              <a:t>near the University of Delaware Campus</a:t>
            </a:r>
            <a:r>
              <a:rPr lang="en-US" sz="2400" dirty="0" smtClean="0">
                <a:solidFill>
                  <a:srgbClr val="FF0000"/>
                </a:solidFill>
              </a:rPr>
              <a:t>?</a:t>
            </a:r>
          </a:p>
          <a:p>
            <a:endParaRPr lang="en-US" sz="800" dirty="0"/>
          </a:p>
          <a:p>
            <a:r>
              <a:rPr lang="en-US" sz="2400" dirty="0">
                <a:solidFill>
                  <a:srgbClr val="FF0000"/>
                </a:solidFill>
              </a:rPr>
              <a:t>W</a:t>
            </a:r>
            <a:r>
              <a:rPr lang="en-US" sz="2400" dirty="0" smtClean="0">
                <a:solidFill>
                  <a:srgbClr val="FF0000"/>
                </a:solidFill>
              </a:rPr>
              <a:t>ill </a:t>
            </a:r>
            <a:r>
              <a:rPr lang="en-US" sz="2400" dirty="0">
                <a:solidFill>
                  <a:srgbClr val="FF0000"/>
                </a:solidFill>
              </a:rPr>
              <a:t>there arise issues of </a:t>
            </a:r>
            <a:r>
              <a:rPr lang="en-US" sz="2400" b="1" dirty="0">
                <a:solidFill>
                  <a:srgbClr val="FF0000"/>
                </a:solidFill>
              </a:rPr>
              <a:t>safety</a:t>
            </a:r>
            <a:r>
              <a:rPr lang="en-US" sz="2400" dirty="0">
                <a:solidFill>
                  <a:srgbClr val="FF0000"/>
                </a:solidFill>
              </a:rPr>
              <a:t> due to </a:t>
            </a:r>
            <a:r>
              <a:rPr lang="en-US" sz="2400" b="1" dirty="0">
                <a:solidFill>
                  <a:srgbClr val="FF0000"/>
                </a:solidFill>
              </a:rPr>
              <a:t>heavy vibrations</a:t>
            </a:r>
            <a:r>
              <a:rPr lang="en-US" sz="2400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158403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04800"/>
            <a:ext cx="87630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Noise Levels and the Decibel Scale</a:t>
            </a:r>
            <a:endParaRPr lang="en-US" sz="2800" dirty="0"/>
          </a:p>
          <a:p>
            <a:r>
              <a:rPr lang="en-US" sz="800" dirty="0"/>
              <a:t/>
            </a:r>
            <a:br>
              <a:rPr lang="en-US" sz="800" dirty="0"/>
            </a:br>
            <a:r>
              <a:rPr lang="en-US" sz="2400" dirty="0"/>
              <a:t>The decibel scale is </a:t>
            </a:r>
            <a:r>
              <a:rPr lang="en-US" sz="2400" b="1" dirty="0"/>
              <a:t>logarithmic</a:t>
            </a:r>
            <a:r>
              <a:rPr lang="en-US" sz="2400" dirty="0"/>
              <a:t>:  A 10-fold decrease in the intensity of sound corresponds to a decrease by 10 in the number of decibels. </a:t>
            </a:r>
            <a:endParaRPr lang="en-US" sz="2400" dirty="0"/>
          </a:p>
          <a:p>
            <a:r>
              <a:rPr lang="en-US" sz="800" dirty="0"/>
              <a:t/>
            </a:r>
            <a:br>
              <a:rPr lang="en-US" sz="800" dirty="0"/>
            </a:br>
            <a:r>
              <a:rPr lang="en-US" sz="2400" dirty="0"/>
              <a:t>The intensity of sound emitted by a point source decreases as the inverse square of the distance from the source. </a:t>
            </a:r>
            <a:endParaRPr lang="en-US" sz="2400" dirty="0"/>
          </a:p>
          <a:p>
            <a:r>
              <a:rPr lang="en-US" sz="800" dirty="0"/>
              <a:t/>
            </a:r>
            <a:br>
              <a:rPr lang="en-US" sz="800" dirty="0"/>
            </a:br>
            <a:r>
              <a:rPr lang="en-US" sz="2400" dirty="0">
                <a:solidFill>
                  <a:srgbClr val="FF0000"/>
                </a:solidFill>
              </a:rPr>
              <a:t>Hence </a:t>
            </a:r>
            <a:r>
              <a:rPr lang="en-US" sz="2400" b="1" dirty="0">
                <a:solidFill>
                  <a:srgbClr val="FF0000"/>
                </a:solidFill>
              </a:rPr>
              <a:t>doubling the distance from a point source</a:t>
            </a:r>
            <a:r>
              <a:rPr lang="en-US" sz="2400" dirty="0">
                <a:solidFill>
                  <a:srgbClr val="FF0000"/>
                </a:solidFill>
              </a:rPr>
              <a:t> reduces the intensity of sound by a factor of </a:t>
            </a:r>
            <a:r>
              <a:rPr lang="en-US" sz="2400" b="1" dirty="0">
                <a:solidFill>
                  <a:srgbClr val="FF0000"/>
                </a:solidFill>
              </a:rPr>
              <a:t>2</a:t>
            </a:r>
            <a:r>
              <a:rPr lang="en-US" sz="2400" b="1" baseline="30000" dirty="0">
                <a:solidFill>
                  <a:srgbClr val="FF0000"/>
                </a:solidFill>
              </a:rPr>
              <a:t>2</a:t>
            </a:r>
            <a:r>
              <a:rPr lang="en-US" sz="2400" b="1" dirty="0">
                <a:solidFill>
                  <a:srgbClr val="FF0000"/>
                </a:solidFill>
              </a:rPr>
              <a:t> =</a:t>
            </a:r>
            <a:r>
              <a:rPr lang="en-US" sz="2400" b="1" dirty="0" smtClean="0">
                <a:solidFill>
                  <a:srgbClr val="FF0000"/>
                </a:solidFill>
              </a:rPr>
              <a:t> 4 </a:t>
            </a:r>
            <a:r>
              <a:rPr lang="en-US" sz="2400" dirty="0">
                <a:solidFill>
                  <a:srgbClr val="FF0000"/>
                </a:solidFill>
              </a:rPr>
              <a:t>and </a:t>
            </a:r>
            <a:r>
              <a:rPr lang="en-US" sz="2400" b="1" dirty="0" smtClean="0">
                <a:solidFill>
                  <a:srgbClr val="FF0000"/>
                </a:solidFill>
              </a:rPr>
              <a:t>reduces the </a:t>
            </a:r>
            <a:r>
              <a:rPr lang="en-US" sz="2400" b="1" dirty="0">
                <a:solidFill>
                  <a:srgbClr val="FF0000"/>
                </a:solidFill>
              </a:rPr>
              <a:t>number of decibels </a:t>
            </a:r>
            <a:r>
              <a:rPr lang="en-US" sz="2400" b="1" dirty="0" smtClean="0">
                <a:solidFill>
                  <a:srgbClr val="FF0000"/>
                </a:solidFill>
              </a:rPr>
              <a:t>by 10xlog</a:t>
            </a:r>
            <a:r>
              <a:rPr lang="en-US" sz="2000" b="1" baseline="-25000" dirty="0" smtClean="0">
                <a:solidFill>
                  <a:srgbClr val="FF0000"/>
                </a:solidFill>
              </a:rPr>
              <a:t>10 </a:t>
            </a:r>
            <a:r>
              <a:rPr lang="en-US" sz="2400" b="1" dirty="0" smtClean="0">
                <a:solidFill>
                  <a:srgbClr val="FF0000"/>
                </a:solidFill>
              </a:rPr>
              <a:t>(</a:t>
            </a:r>
            <a:r>
              <a:rPr lang="en-US" sz="2400" b="1" dirty="0">
                <a:solidFill>
                  <a:srgbClr val="FF0000"/>
                </a:solidFill>
              </a:rPr>
              <a:t>4) </a:t>
            </a:r>
            <a:r>
              <a:rPr lang="en-US" sz="2400" b="1" dirty="0" smtClean="0">
                <a:solidFill>
                  <a:srgbClr val="FF0000"/>
                </a:solidFill>
              </a:rPr>
              <a:t>≈ </a:t>
            </a:r>
            <a:r>
              <a:rPr lang="en-US" sz="2400" b="1" dirty="0">
                <a:solidFill>
                  <a:srgbClr val="FF0000"/>
                </a:solidFill>
              </a:rPr>
              <a:t>6</a:t>
            </a:r>
            <a:r>
              <a:rPr lang="en-US" sz="2400" dirty="0">
                <a:solidFill>
                  <a:srgbClr val="FF0000"/>
                </a:solidFill>
              </a:rPr>
              <a:t>. </a:t>
            </a:r>
            <a:endParaRPr lang="en-US" sz="2400" dirty="0" smtClean="0">
              <a:solidFill>
                <a:srgbClr val="FF0000"/>
              </a:solidFill>
            </a:endParaRPr>
          </a:p>
          <a:p>
            <a:endParaRPr lang="en-US" sz="800" dirty="0"/>
          </a:p>
          <a:p>
            <a:r>
              <a:rPr lang="en-US" sz="2400" dirty="0"/>
              <a:t>Example</a:t>
            </a:r>
            <a:r>
              <a:rPr lang="en-US" sz="2400" dirty="0" smtClean="0"/>
              <a:t>:(</a:t>
            </a:r>
            <a:r>
              <a:rPr lang="en-US" sz="2000" dirty="0"/>
              <a:t>52 decibels </a:t>
            </a:r>
            <a:r>
              <a:rPr lang="en-US" sz="2000" dirty="0" smtClean="0"/>
              <a:t>at your neighbor’s </a:t>
            </a:r>
            <a:r>
              <a:rPr lang="en-US" sz="2000" dirty="0"/>
              <a:t>property </a:t>
            </a:r>
            <a:r>
              <a:rPr lang="en-US" sz="2000" dirty="0" smtClean="0"/>
              <a:t>line, from </a:t>
            </a:r>
            <a:r>
              <a:rPr lang="en-US" sz="2000" dirty="0"/>
              <a:t>his </a:t>
            </a:r>
            <a:r>
              <a:rPr lang="en-US" dirty="0" smtClean="0"/>
              <a:t>radio </a:t>
            </a:r>
            <a:r>
              <a:rPr lang="en-US" dirty="0"/>
              <a:t>25 </a:t>
            </a:r>
            <a:r>
              <a:rPr lang="en-US" dirty="0" smtClean="0"/>
              <a:t>feet away)</a:t>
            </a:r>
            <a:endParaRPr lang="en-US" dirty="0"/>
          </a:p>
          <a:p>
            <a:r>
              <a:rPr lang="en-US" sz="2400" dirty="0"/>
              <a:t>Distance: </a:t>
            </a:r>
            <a:r>
              <a:rPr lang="en-US" sz="2400" u="sng" dirty="0">
                <a:solidFill>
                  <a:srgbClr val="FF0000"/>
                </a:solidFill>
              </a:rPr>
              <a:t>25 feet</a:t>
            </a:r>
            <a:r>
              <a:rPr lang="en-US" sz="2400" dirty="0">
                <a:solidFill>
                  <a:srgbClr val="FF0000"/>
                </a:solidFill>
              </a:rPr>
              <a:t>  </a:t>
            </a:r>
            <a:r>
              <a:rPr lang="en-US" sz="2400" u="sng" dirty="0" smtClean="0">
                <a:solidFill>
                  <a:srgbClr val="FF0000"/>
                </a:solidFill>
              </a:rPr>
              <a:t>50 </a:t>
            </a:r>
            <a:r>
              <a:rPr lang="en-US" sz="2400" u="sng" dirty="0">
                <a:solidFill>
                  <a:srgbClr val="FF0000"/>
                </a:solidFill>
              </a:rPr>
              <a:t>feet</a:t>
            </a:r>
            <a:r>
              <a:rPr lang="en-US" sz="2400" dirty="0">
                <a:solidFill>
                  <a:srgbClr val="FF0000"/>
                </a:solidFill>
              </a:rPr>
              <a:t>  </a:t>
            </a:r>
            <a:r>
              <a:rPr lang="en-US" sz="2400" u="sng" dirty="0">
                <a:solidFill>
                  <a:srgbClr val="FF0000"/>
                </a:solidFill>
              </a:rPr>
              <a:t>100 feet</a:t>
            </a:r>
            <a:r>
              <a:rPr lang="en-US" sz="2400" dirty="0">
                <a:solidFill>
                  <a:srgbClr val="FF0000"/>
                </a:solidFill>
              </a:rPr>
              <a:t>  </a:t>
            </a:r>
            <a:r>
              <a:rPr lang="en-US" sz="2400" u="sng" dirty="0">
                <a:solidFill>
                  <a:srgbClr val="FF0000"/>
                </a:solidFill>
              </a:rPr>
              <a:t>200 feet</a:t>
            </a:r>
            <a:r>
              <a:rPr lang="en-US" sz="2400" dirty="0">
                <a:solidFill>
                  <a:srgbClr val="FF0000"/>
                </a:solidFill>
              </a:rPr>
              <a:t>  </a:t>
            </a:r>
            <a:r>
              <a:rPr lang="en-US" sz="2400" u="sng" dirty="0">
                <a:solidFill>
                  <a:srgbClr val="FF0000"/>
                </a:solidFill>
              </a:rPr>
              <a:t>400 feet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Decibels:     </a:t>
            </a:r>
            <a:r>
              <a:rPr lang="en-US" sz="2400" b="1" dirty="0">
                <a:solidFill>
                  <a:srgbClr val="FF0000"/>
                </a:solidFill>
              </a:rPr>
              <a:t>52         46         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  40            34     </a:t>
            </a:r>
            <a:r>
              <a:rPr lang="en-US" sz="2400" b="1" dirty="0" smtClean="0">
                <a:solidFill>
                  <a:srgbClr val="FF0000"/>
                </a:solidFill>
              </a:rPr>
              <a:t>    </a:t>
            </a:r>
            <a:r>
              <a:rPr lang="en-US" sz="2400" b="1" dirty="0">
                <a:solidFill>
                  <a:srgbClr val="FF0000"/>
                </a:solidFill>
              </a:rPr>
              <a:t>    28</a:t>
            </a:r>
            <a:endParaRPr lang="en-US" sz="2400" b="1" dirty="0">
              <a:solidFill>
                <a:srgbClr val="FF0000"/>
              </a:solidFill>
            </a:endParaRPr>
          </a:p>
          <a:p>
            <a:r>
              <a:rPr lang="en-US" sz="800" dirty="0"/>
              <a:t/>
            </a:r>
            <a:br>
              <a:rPr lang="en-US" sz="800" dirty="0"/>
            </a:br>
            <a:r>
              <a:rPr lang="en-US" sz="2400" dirty="0"/>
              <a:t>Example</a:t>
            </a:r>
            <a:r>
              <a:rPr lang="en-US" sz="2400" dirty="0" smtClean="0"/>
              <a:t>:(</a:t>
            </a:r>
            <a:r>
              <a:rPr lang="en-US" sz="2000" dirty="0" smtClean="0"/>
              <a:t>52 </a:t>
            </a:r>
            <a:r>
              <a:rPr lang="en-US" sz="2000" dirty="0"/>
              <a:t>decibels at </a:t>
            </a:r>
            <a:r>
              <a:rPr lang="en-US" sz="2000" dirty="0" smtClean="0"/>
              <a:t>TDC’s property line, from its gas turbines </a:t>
            </a:r>
            <a:r>
              <a:rPr lang="en-US" dirty="0"/>
              <a:t>¼-mile </a:t>
            </a:r>
            <a:r>
              <a:rPr lang="en-US" dirty="0" smtClean="0"/>
              <a:t>away)</a:t>
            </a:r>
            <a:endParaRPr lang="en-US" dirty="0"/>
          </a:p>
          <a:p>
            <a:r>
              <a:rPr lang="en-US" sz="2400" dirty="0"/>
              <a:t>Distance: </a:t>
            </a:r>
            <a:r>
              <a:rPr lang="en-US" sz="2400" u="sng" dirty="0" smtClean="0">
                <a:solidFill>
                  <a:srgbClr val="FF0000"/>
                </a:solidFill>
              </a:rPr>
              <a:t>¼-mile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  </a:t>
            </a:r>
            <a:r>
              <a:rPr lang="en-US" sz="2400" u="sng" dirty="0" smtClean="0">
                <a:solidFill>
                  <a:srgbClr val="FF0000"/>
                </a:solidFill>
              </a:rPr>
              <a:t>½-mile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   </a:t>
            </a:r>
            <a:r>
              <a:rPr lang="en-US" sz="2400" u="sng" dirty="0">
                <a:solidFill>
                  <a:srgbClr val="FF0000"/>
                </a:solidFill>
              </a:rPr>
              <a:t>1 </a:t>
            </a:r>
            <a:r>
              <a:rPr lang="en-US" sz="2400" u="sng" dirty="0" smtClean="0">
                <a:solidFill>
                  <a:srgbClr val="FF0000"/>
                </a:solidFill>
              </a:rPr>
              <a:t>mile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     </a:t>
            </a:r>
            <a:r>
              <a:rPr lang="en-US" sz="2400" u="sng" dirty="0">
                <a:solidFill>
                  <a:srgbClr val="FF0000"/>
                </a:solidFill>
              </a:rPr>
              <a:t>2 </a:t>
            </a:r>
            <a:r>
              <a:rPr lang="en-US" sz="2400" u="sng" dirty="0" smtClean="0">
                <a:solidFill>
                  <a:srgbClr val="FF0000"/>
                </a:solidFill>
              </a:rPr>
              <a:t>miles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  </a:t>
            </a:r>
            <a:r>
              <a:rPr lang="en-US" sz="2400" u="sng" dirty="0">
                <a:solidFill>
                  <a:srgbClr val="FF0000"/>
                </a:solidFill>
              </a:rPr>
              <a:t>4 </a:t>
            </a:r>
            <a:r>
              <a:rPr lang="en-US" sz="2400" u="sng" dirty="0" smtClean="0">
                <a:solidFill>
                  <a:srgbClr val="FF0000"/>
                </a:solidFill>
              </a:rPr>
              <a:t>miles</a:t>
            </a:r>
            <a:endParaRPr lang="en-US" sz="2400" dirty="0">
              <a:solidFill>
                <a:srgbClr val="FF0000"/>
              </a:solidFill>
            </a:endParaRPr>
          </a:p>
          <a:p>
            <a:r>
              <a:rPr lang="en-US" sz="2400" dirty="0"/>
              <a:t>Decibels:     </a:t>
            </a:r>
            <a:r>
              <a:rPr lang="en-US" sz="2400" b="1" dirty="0">
                <a:solidFill>
                  <a:srgbClr val="FF0000"/>
                </a:solidFill>
              </a:rPr>
              <a:t>52         46         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  40        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    34       </a:t>
            </a:r>
            <a:r>
              <a:rPr lang="en-US" sz="2400" b="1" dirty="0" smtClean="0">
                <a:solidFill>
                  <a:srgbClr val="FF0000"/>
                </a:solidFill>
              </a:rPr>
              <a:t>  </a:t>
            </a:r>
            <a:r>
              <a:rPr lang="en-US" sz="2400" b="1" dirty="0">
                <a:solidFill>
                  <a:srgbClr val="FF0000"/>
                </a:solidFill>
              </a:rPr>
              <a:t>   28</a:t>
            </a:r>
            <a:endParaRPr lang="en-US" sz="2400" b="1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63246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5050" y="1224483"/>
            <a:ext cx="5111750" cy="3950246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About 5,560 people live</a:t>
            </a:r>
          </a:p>
          <a:p>
            <a:r>
              <a:rPr lang="en-US" sz="2000" dirty="0"/>
              <a:t>within a 1-mile radius of</a:t>
            </a:r>
          </a:p>
          <a:p>
            <a:r>
              <a:rPr lang="en-US" sz="2000" dirty="0"/>
              <a:t>the power plant. Many</a:t>
            </a:r>
          </a:p>
          <a:p>
            <a:r>
              <a:rPr lang="en-US" sz="2000" dirty="0"/>
              <a:t>of them live within</a:t>
            </a:r>
          </a:p>
          <a:p>
            <a:r>
              <a:rPr lang="en-US" sz="2000" dirty="0"/>
              <a:t>a ½-mile, and some</a:t>
            </a:r>
          </a:p>
          <a:p>
            <a:r>
              <a:rPr lang="en-US" sz="2000" dirty="0"/>
              <a:t>within only a ¼-mile.</a:t>
            </a:r>
          </a:p>
          <a:p>
            <a:endParaRPr lang="en-US" sz="2000" dirty="0"/>
          </a:p>
          <a:p>
            <a:r>
              <a:rPr lang="en-US" sz="2000" dirty="0"/>
              <a:t>What will be the noise</a:t>
            </a:r>
          </a:p>
          <a:p>
            <a:r>
              <a:rPr lang="en-US" sz="2000" dirty="0"/>
              <a:t>levels in the </a:t>
            </a:r>
            <a:r>
              <a:rPr lang="en-US" sz="2000" b="1" dirty="0">
                <a:solidFill>
                  <a:srgbClr val="FF0000"/>
                </a:solidFill>
              </a:rPr>
              <a:t>nearby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residential areas </a:t>
            </a:r>
            <a:r>
              <a:rPr lang="en-US" sz="2000" b="1" dirty="0"/>
              <a:t>and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on the STAR Campus </a:t>
            </a:r>
            <a:r>
              <a:rPr lang="en-US" sz="2000" b="1" dirty="0"/>
              <a:t>and</a:t>
            </a:r>
            <a:r>
              <a:rPr lang="en-US" sz="2000" b="1" dirty="0">
                <a:solidFill>
                  <a:srgbClr val="FF0000"/>
                </a:solidFill>
              </a:rPr>
              <a:t> </a:t>
            </a:r>
          </a:p>
          <a:p>
            <a:r>
              <a:rPr lang="en-US" sz="2000" b="1" dirty="0">
                <a:solidFill>
                  <a:srgbClr val="FF0000"/>
                </a:solidFill>
              </a:rPr>
              <a:t>the College of Agriculture?</a:t>
            </a:r>
          </a:p>
          <a:p>
            <a:r>
              <a:rPr lang="en-US" sz="2000" dirty="0"/>
              <a:t>And </a:t>
            </a:r>
            <a:r>
              <a:rPr lang="en-US" sz="2000" b="1" dirty="0">
                <a:solidFill>
                  <a:srgbClr val="FF0000"/>
                </a:solidFill>
              </a:rPr>
              <a:t>on our main campus?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30964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33401"/>
            <a:ext cx="8001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Natural gas is mainly </a:t>
            </a:r>
            <a:r>
              <a:rPr lang="en-US" sz="2800" b="1" dirty="0">
                <a:solidFill>
                  <a:srgbClr val="FF0000"/>
                </a:solidFill>
              </a:rPr>
              <a:t>methane (CH</a:t>
            </a:r>
            <a:r>
              <a:rPr lang="en-US" sz="2800" b="1" baseline="-25000" dirty="0">
                <a:solidFill>
                  <a:srgbClr val="FF0000"/>
                </a:solidFill>
              </a:rPr>
              <a:t>4</a:t>
            </a:r>
            <a:r>
              <a:rPr lang="en-US" sz="2800" b="1" dirty="0">
                <a:solidFill>
                  <a:srgbClr val="FF0000"/>
                </a:solidFill>
              </a:rPr>
              <a:t>).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The </a:t>
            </a:r>
            <a:r>
              <a:rPr lang="en-US" sz="2800" b="1" dirty="0" smtClean="0"/>
              <a:t>complete combustion </a:t>
            </a:r>
            <a:r>
              <a:rPr lang="en-US" sz="2800" b="1" dirty="0"/>
              <a:t>of </a:t>
            </a:r>
            <a:r>
              <a:rPr lang="en-US" sz="2800" b="1" dirty="0">
                <a:solidFill>
                  <a:srgbClr val="FF0000"/>
                </a:solidFill>
              </a:rPr>
              <a:t>CH</a:t>
            </a:r>
            <a:r>
              <a:rPr lang="en-US" sz="2800" b="1" baseline="-25000" dirty="0">
                <a:solidFill>
                  <a:srgbClr val="FF0000"/>
                </a:solidFill>
              </a:rPr>
              <a:t>4</a:t>
            </a:r>
            <a:r>
              <a:rPr lang="en-US" sz="2800" b="1" dirty="0"/>
              <a:t> is </a:t>
            </a:r>
            <a:r>
              <a:rPr lang="en-US" sz="2800" b="1" dirty="0">
                <a:solidFill>
                  <a:srgbClr val="0070C0"/>
                </a:solidFill>
              </a:rPr>
              <a:t>relatively </a:t>
            </a:r>
            <a:r>
              <a:rPr lang="en-US" sz="2800" b="1" dirty="0" smtClean="0">
                <a:solidFill>
                  <a:srgbClr val="0070C0"/>
                </a:solidFill>
              </a:rPr>
              <a:t> clean</a:t>
            </a:r>
            <a:r>
              <a:rPr lang="en-US" sz="2800" b="1" dirty="0"/>
              <a:t>:</a:t>
            </a:r>
            <a:endParaRPr lang="en-US" sz="2800" dirty="0"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9600" y="1487508"/>
            <a:ext cx="7848600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CH</a:t>
            </a:r>
            <a:r>
              <a:rPr lang="en-US" sz="2800" b="1" baseline="-25000" dirty="0">
                <a:solidFill>
                  <a:srgbClr val="FF0000"/>
                </a:solidFill>
              </a:rPr>
              <a:t>4</a:t>
            </a:r>
            <a:r>
              <a:rPr lang="en-US" sz="2800" b="1" dirty="0"/>
              <a:t> + 2O</a:t>
            </a:r>
            <a:r>
              <a:rPr lang="en-US" sz="2800" b="1" baseline="-25000" dirty="0"/>
              <a:t>2</a:t>
            </a:r>
            <a:r>
              <a:rPr lang="en-US" sz="2800" b="1" dirty="0"/>
              <a:t> </a:t>
            </a:r>
            <a:r>
              <a:rPr lang="en-US" sz="2800" dirty="0"/>
              <a:t>→</a:t>
            </a:r>
            <a:r>
              <a:rPr lang="en-US" sz="2800" b="1" dirty="0"/>
              <a:t> </a:t>
            </a:r>
            <a:r>
              <a:rPr lang="en-US" sz="2800" b="1" dirty="0">
                <a:solidFill>
                  <a:schemeClr val="tx2"/>
                </a:solidFill>
              </a:rPr>
              <a:t>CO</a:t>
            </a:r>
            <a:r>
              <a:rPr lang="en-US" sz="2800" b="1" baseline="-25000" dirty="0">
                <a:solidFill>
                  <a:schemeClr val="tx2"/>
                </a:solidFill>
              </a:rPr>
              <a:t>2</a:t>
            </a:r>
            <a:r>
              <a:rPr lang="en-US" sz="2800" b="1" dirty="0"/>
              <a:t> + </a:t>
            </a:r>
            <a:r>
              <a:rPr lang="en-US" sz="2800" b="1" dirty="0">
                <a:solidFill>
                  <a:srgbClr val="0070C0"/>
                </a:solidFill>
              </a:rPr>
              <a:t>2H</a:t>
            </a:r>
            <a:r>
              <a:rPr lang="en-US" sz="2800" b="1" baseline="-25000" dirty="0">
                <a:solidFill>
                  <a:srgbClr val="0070C0"/>
                </a:solidFill>
              </a:rPr>
              <a:t>2</a:t>
            </a:r>
            <a:r>
              <a:rPr lang="en-US" sz="2800" b="1" dirty="0">
                <a:solidFill>
                  <a:srgbClr val="0070C0"/>
                </a:solidFill>
              </a:rPr>
              <a:t>O</a:t>
            </a:r>
            <a:endParaRPr lang="en-US" sz="2800" dirty="0">
              <a:solidFill>
                <a:srgbClr val="0070C0"/>
              </a:solidFill>
            </a:endParaRPr>
          </a:p>
          <a:p>
            <a:r>
              <a:rPr lang="en-US" dirty="0"/>
              <a:t/>
            </a:r>
            <a:br>
              <a:rPr lang="en-US" dirty="0"/>
            </a:br>
            <a:r>
              <a:rPr lang="en-US" sz="2800" b="1" dirty="0"/>
              <a:t>Ideally, the only products would be the </a:t>
            </a:r>
            <a:endParaRPr lang="en-US" sz="2800" dirty="0"/>
          </a:p>
          <a:p>
            <a:r>
              <a:rPr lang="en-US" sz="2800" b="1" dirty="0">
                <a:solidFill>
                  <a:schemeClr val="tx2"/>
                </a:solidFill>
              </a:rPr>
              <a:t>safe gases carbon dioxide and water vapor</a:t>
            </a:r>
            <a:r>
              <a:rPr lang="en-US" sz="2800" b="1" dirty="0"/>
              <a:t>. </a:t>
            </a:r>
            <a:endParaRPr lang="en-US" sz="2800" dirty="0"/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800" b="1" dirty="0"/>
              <a:t>However, at </a:t>
            </a:r>
            <a:r>
              <a:rPr lang="en-US" sz="2800" b="1" dirty="0">
                <a:solidFill>
                  <a:srgbClr val="FF0000"/>
                </a:solidFill>
              </a:rPr>
              <a:t>high temperatures </a:t>
            </a:r>
            <a:r>
              <a:rPr lang="en-US" sz="2800" b="1" dirty="0" smtClean="0">
                <a:solidFill>
                  <a:srgbClr val="FF0000"/>
                </a:solidFill>
              </a:rPr>
              <a:t>some nitrogen (N</a:t>
            </a:r>
            <a:r>
              <a:rPr lang="en-US" sz="24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  <a:p>
            <a:r>
              <a:rPr lang="en-US" sz="2800" b="1" dirty="0"/>
              <a:t>in the air combines with oxygen </a:t>
            </a:r>
            <a:r>
              <a:rPr lang="en-US" sz="2800" b="1" dirty="0" smtClean="0"/>
              <a:t>(O</a:t>
            </a:r>
            <a:r>
              <a:rPr lang="en-US" sz="2800" b="1" baseline="-25000" dirty="0"/>
              <a:t>2</a:t>
            </a:r>
            <a:r>
              <a:rPr lang="en-US" sz="2800" b="1" dirty="0" smtClean="0"/>
              <a:t>) to </a:t>
            </a:r>
            <a:r>
              <a:rPr lang="en-US" sz="2800" b="1" dirty="0"/>
              <a:t>make </a:t>
            </a:r>
            <a:endParaRPr lang="en-US" sz="2800" dirty="0"/>
          </a:p>
          <a:p>
            <a:r>
              <a:rPr lang="en-US" sz="2800" b="1" dirty="0">
                <a:solidFill>
                  <a:srgbClr val="FF0000"/>
                </a:solidFill>
              </a:rPr>
              <a:t>NO (nitric oxide) and NO</a:t>
            </a:r>
            <a:r>
              <a:rPr lang="en-US" sz="2800" b="1" baseline="-25000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FF0000"/>
                </a:solidFill>
              </a:rPr>
              <a:t> (nitrogen dioxide)</a:t>
            </a:r>
            <a:r>
              <a:rPr lang="en-US" sz="2800" b="1" dirty="0"/>
              <a:t>, </a:t>
            </a:r>
            <a:endParaRPr lang="en-US" sz="2800" dirty="0"/>
          </a:p>
          <a:p>
            <a:r>
              <a:rPr lang="en-US" sz="2800" b="1" dirty="0"/>
              <a:t>which are </a:t>
            </a:r>
            <a:r>
              <a:rPr lang="en-US" sz="2800" b="1" dirty="0">
                <a:solidFill>
                  <a:srgbClr val="FF0000"/>
                </a:solidFill>
              </a:rPr>
              <a:t>harmful pollutants</a:t>
            </a:r>
            <a:r>
              <a:rPr lang="en-US" sz="2800" b="1" dirty="0"/>
              <a:t>. Their levels can be reduced by ...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98974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381001"/>
            <a:ext cx="7543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Selective Catalytic Reduction of </a:t>
            </a:r>
            <a:r>
              <a:rPr lang="en-US" sz="2800" b="1" dirty="0" err="1"/>
              <a:t>NO</a:t>
            </a:r>
            <a:r>
              <a:rPr lang="en-US" sz="2800" b="1" baseline="-25000" dirty="0" err="1"/>
              <a:t>x</a:t>
            </a:r>
            <a:endParaRPr lang="en-US" sz="2800" dirty="0"/>
          </a:p>
          <a:p>
            <a:r>
              <a:rPr lang="en-US" sz="2800" b="1" dirty="0"/>
              <a:t>with Gaseous Ammonia (NH</a:t>
            </a:r>
            <a:r>
              <a:rPr lang="en-US" sz="2800" b="1" baseline="-25000" dirty="0"/>
              <a:t>3</a:t>
            </a:r>
            <a:r>
              <a:rPr lang="en-US" sz="2800" b="1" dirty="0"/>
              <a:t>):</a:t>
            </a:r>
            <a:endParaRPr lang="en-US" sz="2800" dirty="0">
              <a:effectLst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57200" y="1335109"/>
            <a:ext cx="80010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4NO + 4NH</a:t>
            </a:r>
            <a:r>
              <a:rPr lang="en-US" sz="2400" baseline="-25000" dirty="0"/>
              <a:t>3</a:t>
            </a:r>
            <a:r>
              <a:rPr lang="en-US" sz="2400" dirty="0"/>
              <a:t> + O</a:t>
            </a:r>
            <a:r>
              <a:rPr lang="en-US" sz="2400" baseline="-25000" dirty="0"/>
              <a:t>2</a:t>
            </a:r>
            <a:r>
              <a:rPr lang="en-US" sz="2400" dirty="0"/>
              <a:t> → 4N</a:t>
            </a:r>
            <a:r>
              <a:rPr lang="en-US" sz="2400" baseline="-25000" dirty="0"/>
              <a:t>2</a:t>
            </a:r>
            <a:r>
              <a:rPr lang="en-US" sz="2400" dirty="0"/>
              <a:t> + 6H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  <a:endParaRPr lang="en-US" sz="2400" dirty="0"/>
          </a:p>
          <a:p>
            <a:r>
              <a:rPr lang="en-US" sz="2400" dirty="0"/>
              <a:t>2NO</a:t>
            </a:r>
            <a:r>
              <a:rPr lang="en-US" sz="2400" baseline="-25000" dirty="0"/>
              <a:t>2</a:t>
            </a:r>
            <a:r>
              <a:rPr lang="en-US" sz="2400" dirty="0"/>
              <a:t> + 4NH</a:t>
            </a:r>
            <a:r>
              <a:rPr lang="en-US" sz="2400" baseline="-25000" dirty="0"/>
              <a:t>3</a:t>
            </a:r>
            <a:r>
              <a:rPr lang="en-US" sz="2400" dirty="0"/>
              <a:t> + O</a:t>
            </a:r>
            <a:r>
              <a:rPr lang="en-US" sz="2400" baseline="-25000" dirty="0"/>
              <a:t>2</a:t>
            </a:r>
            <a:r>
              <a:rPr lang="en-US" sz="2400" dirty="0"/>
              <a:t> → 3N</a:t>
            </a:r>
            <a:r>
              <a:rPr lang="en-US" sz="2400" baseline="-25000" dirty="0"/>
              <a:t>2</a:t>
            </a:r>
            <a:r>
              <a:rPr lang="en-US" sz="2400" dirty="0"/>
              <a:t> + 6H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  <a:endParaRPr lang="en-US" sz="2400" dirty="0"/>
          </a:p>
          <a:p>
            <a:r>
              <a:rPr lang="en-US" sz="2400" dirty="0"/>
              <a:t>NO + NO</a:t>
            </a:r>
            <a:r>
              <a:rPr lang="en-US" sz="2400" baseline="-25000" dirty="0"/>
              <a:t>2</a:t>
            </a:r>
            <a:r>
              <a:rPr lang="en-US" sz="2400" dirty="0"/>
              <a:t> + 2NH</a:t>
            </a:r>
            <a:r>
              <a:rPr lang="en-US" sz="2400" baseline="-25000" dirty="0"/>
              <a:t>3</a:t>
            </a:r>
            <a:r>
              <a:rPr lang="en-US" sz="2400" dirty="0"/>
              <a:t> → 2N</a:t>
            </a:r>
            <a:r>
              <a:rPr lang="en-US" sz="2400" baseline="-25000" dirty="0"/>
              <a:t>2</a:t>
            </a:r>
            <a:r>
              <a:rPr lang="en-US" sz="2400" dirty="0"/>
              <a:t> + 3H</a:t>
            </a:r>
            <a:r>
              <a:rPr lang="en-US" sz="2400" baseline="-25000" dirty="0"/>
              <a:t>2</a:t>
            </a:r>
            <a:r>
              <a:rPr lang="en-US" sz="2400" dirty="0"/>
              <a:t>O</a:t>
            </a:r>
            <a:endParaRPr lang="en-US" sz="2400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sz="2400" dirty="0"/>
              <a:t>Will this NH</a:t>
            </a:r>
            <a:r>
              <a:rPr lang="en-US" sz="2400" baseline="-25000" dirty="0"/>
              <a:t>3</a:t>
            </a:r>
            <a:r>
              <a:rPr lang="en-US" sz="2400" dirty="0"/>
              <a:t> be stored on-site as “</a:t>
            </a:r>
            <a:r>
              <a:rPr lang="en-US" sz="2400" b="1" dirty="0">
                <a:solidFill>
                  <a:schemeClr val="accent1"/>
                </a:solidFill>
              </a:rPr>
              <a:t>aqueous ammonia</a:t>
            </a:r>
            <a:r>
              <a:rPr lang="en-US" sz="2400" dirty="0"/>
              <a:t>”, which TDC’s consultant Rick </a:t>
            </a:r>
            <a:r>
              <a:rPr lang="en-US" sz="2400" dirty="0" err="1"/>
              <a:t>Beringer</a:t>
            </a:r>
            <a:r>
              <a:rPr lang="en-US" sz="2400" dirty="0"/>
              <a:t> said is “</a:t>
            </a:r>
            <a:r>
              <a:rPr lang="en-US" sz="2400" b="1" dirty="0">
                <a:solidFill>
                  <a:schemeClr val="accent1"/>
                </a:solidFill>
              </a:rPr>
              <a:t>a much safer way to store ammonia, than, for instance,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anhydrous ammonia</a:t>
            </a:r>
            <a:r>
              <a:rPr lang="en-US" sz="2400" dirty="0"/>
              <a:t>” at the 14-minute mark of Part 2 of the Town Meeting on Sept. 3</a:t>
            </a:r>
            <a:r>
              <a:rPr lang="en-US" sz="2400" dirty="0" smtClean="0"/>
              <a:t>?</a:t>
            </a:r>
          </a:p>
          <a:p>
            <a:endParaRPr lang="en-US" sz="800" dirty="0"/>
          </a:p>
          <a:p>
            <a:r>
              <a:rPr lang="en-US" sz="2400" dirty="0"/>
              <a:t>Or will </a:t>
            </a:r>
            <a:r>
              <a:rPr lang="en-US" sz="2400" b="1" dirty="0">
                <a:solidFill>
                  <a:srgbClr val="FF0000"/>
                </a:solidFill>
              </a:rPr>
              <a:t>the less safe </a:t>
            </a:r>
            <a:r>
              <a:rPr lang="en-US" sz="2400" dirty="0"/>
              <a:t>“</a:t>
            </a:r>
            <a:r>
              <a:rPr lang="en-US" sz="2400" b="1" dirty="0">
                <a:solidFill>
                  <a:srgbClr val="FF0000"/>
                </a:solidFill>
              </a:rPr>
              <a:t>anhydrous ammonia</a:t>
            </a:r>
            <a:r>
              <a:rPr lang="en-US" sz="2400" dirty="0"/>
              <a:t>” be stored on-site, as is stated on p. 16 of TDC’s summary of the Q&amp;A posted on its own website</a:t>
            </a:r>
            <a:r>
              <a:rPr lang="en-US" sz="2400" dirty="0" smtClean="0"/>
              <a:t>?</a:t>
            </a:r>
          </a:p>
          <a:p>
            <a:endParaRPr lang="en-US" sz="800" dirty="0">
              <a:effectLst/>
            </a:endParaRPr>
          </a:p>
          <a:p>
            <a:r>
              <a:rPr lang="en-US" sz="2400" dirty="0" smtClean="0"/>
              <a:t>This discrepancy should be addressed by UD’s Working Group. 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8549333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533400"/>
            <a:ext cx="498549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Production of CO</a:t>
            </a:r>
            <a:r>
              <a:rPr lang="en-US" sz="2800" b="1" baseline="-25000" dirty="0"/>
              <a:t>2</a:t>
            </a:r>
            <a:endParaRPr lang="en-US" sz="2800" dirty="0">
              <a:effectLst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1056620"/>
            <a:ext cx="8458200" cy="5586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On p. 17 of The Data Centers’ summary of the Q&amp;A on Sept. 3, it </a:t>
            </a:r>
            <a:r>
              <a:rPr lang="en-US" sz="2000" dirty="0" smtClean="0"/>
              <a:t>says</a:t>
            </a:r>
          </a:p>
          <a:p>
            <a:endParaRPr lang="en-US" sz="800" dirty="0"/>
          </a:p>
          <a:p>
            <a:r>
              <a:rPr lang="en-US" sz="2400" dirty="0"/>
              <a:t>“Our facility (without CO</a:t>
            </a:r>
            <a:r>
              <a:rPr lang="en-US" sz="2400" baseline="-25000" dirty="0"/>
              <a:t>2</a:t>
            </a:r>
            <a:r>
              <a:rPr lang="en-US" sz="2400" dirty="0"/>
              <a:t> capture) is projected to produce </a:t>
            </a:r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828 </a:t>
            </a:r>
            <a:r>
              <a:rPr lang="en-US" sz="2400" dirty="0">
                <a:solidFill>
                  <a:srgbClr val="FF0000"/>
                </a:solidFill>
              </a:rPr>
              <a:t>pounds of CO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per MW/h” [</a:t>
            </a:r>
            <a:r>
              <a:rPr lang="en-US" sz="2400" dirty="0" err="1">
                <a:solidFill>
                  <a:srgbClr val="FF0000"/>
                </a:solidFill>
              </a:rPr>
              <a:t>MegaWatt</a:t>
            </a:r>
            <a:r>
              <a:rPr lang="en-US" sz="2400" dirty="0">
                <a:solidFill>
                  <a:srgbClr val="FF0000"/>
                </a:solidFill>
              </a:rPr>
              <a:t>-hour].</a:t>
            </a:r>
            <a:r>
              <a:rPr lang="en-US" sz="2400" dirty="0"/>
              <a:t> </a:t>
            </a:r>
            <a:endParaRPr lang="en-US" sz="800" dirty="0" smtClean="0"/>
          </a:p>
          <a:p>
            <a:r>
              <a:rPr lang="en-US" sz="800" dirty="0" smtClean="0"/>
              <a:t> </a:t>
            </a:r>
            <a:endParaRPr lang="en-US" sz="800" dirty="0"/>
          </a:p>
          <a:p>
            <a:endParaRPr lang="en-US" sz="100" dirty="0"/>
          </a:p>
          <a:p>
            <a:r>
              <a:rPr lang="en-US" sz="2400" dirty="0" smtClean="0"/>
              <a:t>Thus this </a:t>
            </a:r>
            <a:r>
              <a:rPr lang="en-US" sz="2400" dirty="0">
                <a:solidFill>
                  <a:srgbClr val="FF0000"/>
                </a:solidFill>
              </a:rPr>
              <a:t>248 MW </a:t>
            </a:r>
            <a:r>
              <a:rPr lang="en-US" sz="2400" dirty="0" smtClean="0"/>
              <a:t>power plant </a:t>
            </a:r>
            <a:r>
              <a:rPr lang="en-US" sz="2400" dirty="0"/>
              <a:t>is projected to produce </a:t>
            </a:r>
            <a:endParaRPr lang="en-US" sz="2400" dirty="0"/>
          </a:p>
          <a:p>
            <a:r>
              <a:rPr lang="en-US" sz="2400" dirty="0"/>
              <a:t>248 x 828 = </a:t>
            </a:r>
            <a:r>
              <a:rPr lang="en-US" sz="2400" dirty="0">
                <a:solidFill>
                  <a:srgbClr val="FF0000"/>
                </a:solidFill>
              </a:rPr>
              <a:t>205,344 pounds of CO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per hour</a:t>
            </a:r>
            <a:r>
              <a:rPr lang="en-US" sz="2400" dirty="0"/>
              <a:t>; i.e., about </a:t>
            </a:r>
            <a:endParaRPr lang="en-US" sz="2400" dirty="0"/>
          </a:p>
          <a:p>
            <a:r>
              <a:rPr lang="en-US" sz="2400" dirty="0"/>
              <a:t>205,344/2000 = </a:t>
            </a:r>
            <a:r>
              <a:rPr lang="en-US" sz="2400" dirty="0">
                <a:solidFill>
                  <a:srgbClr val="FF0000"/>
                </a:solidFill>
              </a:rPr>
              <a:t>102 tons of CO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per hour</a:t>
            </a:r>
            <a:r>
              <a:rPr lang="en-US" sz="2400" dirty="0"/>
              <a:t>, which is</a:t>
            </a:r>
            <a:endParaRPr lang="en-US" sz="2400" dirty="0"/>
          </a:p>
          <a:p>
            <a:r>
              <a:rPr lang="en-US" sz="2400" dirty="0"/>
              <a:t>24 x 102 = </a:t>
            </a:r>
            <a:r>
              <a:rPr lang="en-US" sz="2400" dirty="0">
                <a:solidFill>
                  <a:srgbClr val="FF0000"/>
                </a:solidFill>
              </a:rPr>
              <a:t>2448 tons of CO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per day</a:t>
            </a:r>
            <a:r>
              <a:rPr lang="en-US" sz="2400" dirty="0"/>
              <a:t>, which is</a:t>
            </a:r>
            <a:endParaRPr lang="en-US" sz="2400" dirty="0"/>
          </a:p>
          <a:p>
            <a:r>
              <a:rPr lang="en-US" sz="2400" dirty="0"/>
              <a:t>365 x 2448 = </a:t>
            </a:r>
            <a:r>
              <a:rPr lang="en-US" sz="2400" dirty="0">
                <a:solidFill>
                  <a:srgbClr val="FF0000"/>
                </a:solidFill>
              </a:rPr>
              <a:t>893,520 tons of CO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per year</a:t>
            </a:r>
            <a:r>
              <a:rPr lang="en-US" sz="2400" dirty="0"/>
              <a:t>. </a:t>
            </a:r>
            <a:endParaRPr lang="en-US" sz="2400" dirty="0"/>
          </a:p>
          <a:p>
            <a:endParaRPr lang="en-US" sz="800" dirty="0"/>
          </a:p>
          <a:p>
            <a:r>
              <a:rPr lang="en-US" sz="2400" dirty="0" smtClean="0"/>
              <a:t>In </a:t>
            </a:r>
            <a:r>
              <a:rPr lang="en-US" sz="2400" dirty="0"/>
              <a:t>Academic Year 2007-8, the total `Category I’ direct emissions of CO</a:t>
            </a:r>
            <a:r>
              <a:rPr lang="en-US" sz="2400" baseline="-25000" dirty="0"/>
              <a:t>2</a:t>
            </a:r>
            <a:r>
              <a:rPr lang="en-US" sz="2400" dirty="0"/>
              <a:t> by the entire UD campus were less than </a:t>
            </a:r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40,000 metric tons = 44,000 (English) tons of CO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per year</a:t>
            </a:r>
            <a:r>
              <a:rPr lang="en-US" sz="2400" dirty="0"/>
              <a:t>.</a:t>
            </a:r>
            <a:endParaRPr lang="en-US" sz="2400" dirty="0"/>
          </a:p>
          <a:p>
            <a:r>
              <a:rPr lang="en-US" sz="2400" dirty="0"/>
              <a:t>Thus </a:t>
            </a:r>
            <a:r>
              <a:rPr lang="en-US" sz="2400" dirty="0" smtClean="0"/>
              <a:t>this </a:t>
            </a:r>
            <a:r>
              <a:rPr lang="en-US" sz="2400" dirty="0"/>
              <a:t>power plant would increase UD’s `Category I’ </a:t>
            </a:r>
            <a:endParaRPr lang="en-US" sz="2400" dirty="0" smtClean="0"/>
          </a:p>
          <a:p>
            <a:r>
              <a:rPr lang="en-US" sz="2400" dirty="0" smtClean="0"/>
              <a:t>direct </a:t>
            </a:r>
            <a:r>
              <a:rPr lang="en-US" sz="2400" dirty="0"/>
              <a:t>emissions of CO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by about a factor of </a:t>
            </a:r>
            <a:r>
              <a:rPr lang="en-US" sz="2400" b="1" dirty="0" smtClean="0">
                <a:solidFill>
                  <a:srgbClr val="FF0000"/>
                </a:solidFill>
              </a:rPr>
              <a:t>20</a:t>
            </a:r>
            <a:r>
              <a:rPr lang="en-US" sz="2400" dirty="0" smtClean="0"/>
              <a:t>, </a:t>
            </a:r>
          </a:p>
          <a:p>
            <a:r>
              <a:rPr lang="en-US" sz="2400" dirty="0" smtClean="0"/>
              <a:t>unless there will be efficient </a:t>
            </a:r>
            <a:r>
              <a:rPr lang="en-US" sz="2400" dirty="0"/>
              <a:t>CO</a:t>
            </a:r>
            <a:r>
              <a:rPr lang="en-US" sz="2400" baseline="-25000" dirty="0"/>
              <a:t>2</a:t>
            </a:r>
            <a:r>
              <a:rPr lang="en-US" sz="2400" dirty="0"/>
              <a:t> </a:t>
            </a:r>
            <a:r>
              <a:rPr lang="en-US" sz="2400" dirty="0" smtClean="0"/>
              <a:t>capture</a:t>
            </a:r>
            <a:r>
              <a:rPr lang="en-US" sz="2400" dirty="0"/>
              <a:t>.</a:t>
            </a:r>
            <a:endParaRPr lang="en-US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00381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1227</TotalTime>
  <Words>936</Words>
  <Application>Microsoft Office PowerPoint</Application>
  <PresentationFormat>On-screen Show (4:3)</PresentationFormat>
  <Paragraphs>147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SOME IMPORTANT QUESTIONS FOR THE UD COMMUNITY</vt:lpstr>
      <vt:lpstr>What is the purpose of The Data Centers’ 248 MegaWatt Gas-Fired Power Plant?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TDC’s 248 MegaWatt Natural Gas-Fired Power Plant would produce half the output  of the 525 MegaWatt Natural Gas-Fired Lake Side Power Station in Utah (see below).  Do we want a cloud half this size permanently hovering over our campus? </vt:lpstr>
    </vt:vector>
  </TitlesOfParts>
  <Company>University of Delaware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SOME* IMPORTANT ISSUES</dc:title>
  <dc:creator>jdmorgan</dc:creator>
  <cp:lastModifiedBy>jdmorgan</cp:lastModifiedBy>
  <cp:revision>34</cp:revision>
  <dcterms:created xsi:type="dcterms:W3CDTF">2013-10-13T00:24:32Z</dcterms:created>
  <dcterms:modified xsi:type="dcterms:W3CDTF">2013-10-13T21:14:54Z</dcterms:modified>
</cp:coreProperties>
</file>