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0" r:id="rId2"/>
    <p:sldId id="259" r:id="rId3"/>
    <p:sldId id="258" r:id="rId4"/>
    <p:sldId id="327" r:id="rId5"/>
    <p:sldId id="328" r:id="rId6"/>
    <p:sldId id="305" r:id="rId7"/>
    <p:sldId id="323" r:id="rId8"/>
    <p:sldId id="317" r:id="rId9"/>
    <p:sldId id="322" r:id="rId10"/>
    <p:sldId id="314" r:id="rId11"/>
    <p:sldId id="260" r:id="rId12"/>
    <p:sldId id="329" r:id="rId13"/>
    <p:sldId id="292" r:id="rId14"/>
    <p:sldId id="297" r:id="rId15"/>
    <p:sldId id="300" r:id="rId16"/>
    <p:sldId id="307" r:id="rId17"/>
    <p:sldId id="298" r:id="rId18"/>
    <p:sldId id="308" r:id="rId19"/>
    <p:sldId id="313" r:id="rId20"/>
    <p:sldId id="301" r:id="rId21"/>
    <p:sldId id="309" r:id="rId22"/>
    <p:sldId id="302" r:id="rId23"/>
    <p:sldId id="303" r:id="rId24"/>
    <p:sldId id="299" r:id="rId25"/>
    <p:sldId id="330" r:id="rId26"/>
    <p:sldId id="30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03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845FDE39-00DC-4B05-A77A-683DA240E302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69B76CB1-D95A-4737-B1C3-FD0F616B0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E1BCF8D7-A78D-4906-B7A9-E20968877661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24F01FD-76B7-4B29-ADEC-C7E7D06D4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8" charset="-128"/>
        <a:cs typeface="Geneva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7518A-A7A5-4644-A75D-BEA54A473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995BD-FBAD-4995-AC63-FA07FA621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280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Helvetica Neue"/>
                <a:cs typeface="Helvetica Neue"/>
              </a:defRPr>
            </a:lvl1pPr>
            <a:lvl2pPr>
              <a:defRPr sz="1800">
                <a:latin typeface="Helvetica Neue"/>
                <a:cs typeface="Helvetica Neue"/>
              </a:defRPr>
            </a:lvl2pPr>
            <a:lvl3pPr>
              <a:defRPr sz="1800">
                <a:latin typeface="Helvetica Neue"/>
                <a:cs typeface="Helvetica Neue"/>
              </a:defRPr>
            </a:lvl3pPr>
            <a:lvl4pPr>
              <a:defRPr sz="1800">
                <a:latin typeface="Helvetica Neue"/>
                <a:cs typeface="Helvetica Neue"/>
              </a:defRPr>
            </a:lvl4pPr>
            <a:lvl5pPr>
              <a:defRPr sz="180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757112-15BB-48BA-80A0-6826DA387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7B0A5-137B-4E1C-B415-C917091AD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Helvetica Neue"/>
                <a:cs typeface="Helvetica Neue"/>
              </a:defRPr>
            </a:lvl1pPr>
            <a:lvl2pPr>
              <a:defRPr sz="2400">
                <a:latin typeface="Helvetica Neue"/>
                <a:cs typeface="Helvetica Neue"/>
              </a:defRPr>
            </a:lvl2pPr>
            <a:lvl3pPr>
              <a:defRPr sz="2000">
                <a:latin typeface="Helvetica Neue"/>
                <a:cs typeface="Helvetica Neue"/>
              </a:defRPr>
            </a:lvl3pPr>
            <a:lvl4pPr>
              <a:defRPr sz="1800">
                <a:latin typeface="Helvetica Neue"/>
                <a:cs typeface="Helvetica Neue"/>
              </a:defRPr>
            </a:lvl4pPr>
            <a:lvl5pPr>
              <a:defRPr sz="18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Helvetica Neue"/>
                <a:cs typeface="Helvetica Neue"/>
              </a:defRPr>
            </a:lvl1pPr>
            <a:lvl2pPr>
              <a:defRPr sz="2400">
                <a:latin typeface="Helvetica Neue"/>
                <a:cs typeface="Helvetica Neue"/>
              </a:defRPr>
            </a:lvl2pPr>
            <a:lvl3pPr>
              <a:defRPr sz="2000">
                <a:latin typeface="Helvetica Neue"/>
                <a:cs typeface="Helvetica Neue"/>
              </a:defRPr>
            </a:lvl3pPr>
            <a:lvl4pPr>
              <a:defRPr sz="1800">
                <a:latin typeface="Helvetica Neue"/>
                <a:cs typeface="Helvetica Neue"/>
              </a:defRPr>
            </a:lvl4pPr>
            <a:lvl5pPr>
              <a:defRPr sz="18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44ED08-9E89-4DF4-A5F9-72DDAF608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B6AE3E-C7C3-40B2-8C8E-2585C4A0E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8150"/>
          </a:xfrm>
        </p:spPr>
        <p:txBody>
          <a:bodyPr>
            <a:normAutofit/>
          </a:bodyPr>
          <a:lstStyle>
            <a:lvl1pPr>
              <a:defRPr sz="280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77000"/>
            <a:ext cx="838200" cy="244475"/>
          </a:xfrm>
        </p:spPr>
        <p:txBody>
          <a:bodyPr/>
          <a:lstStyle>
            <a:lvl1pPr>
              <a:defRPr sz="1000">
                <a:solidFill>
                  <a:srgbClr val="17375E"/>
                </a:solidFill>
              </a:defRPr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2286E-71F0-4C16-A601-DA83DB3EC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1837"/>
            <a:ext cx="5111750" cy="5516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73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081639-48B4-48C5-A5B6-64669119E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E65AE-F864-43D3-AD8F-FE094B148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 Neue" pitchFamily="-108" charset="0"/>
              </a:defRPr>
            </a:lvl1pPr>
          </a:lstStyle>
          <a:p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" pitchFamily="-108" charset="0"/>
          <a:ea typeface="Geneva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Helvetica Neue"/>
          <a:ea typeface="Geneva" pitchFamily="-108" charset="-128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87350"/>
            <a:ext cx="9144000" cy="2274411"/>
          </a:xfrm>
          <a:prstGeom prst="rect">
            <a:avLst/>
          </a:prstGeom>
          <a:solidFill>
            <a:srgbClr val="23348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845" y="1905000"/>
            <a:ext cx="8710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CE1E9"/>
                </a:solidFill>
                <a:latin typeface="Myriad Pro"/>
                <a:cs typeface="Myriad Pro"/>
              </a:rPr>
              <a:t>Commission on</a:t>
            </a:r>
          </a:p>
          <a:p>
            <a:pPr algn="ctr"/>
            <a:r>
              <a:rPr lang="en-US" sz="4800" b="1" dirty="0" smtClean="0">
                <a:solidFill>
                  <a:srgbClr val="DCE1E9"/>
                </a:solidFill>
                <a:latin typeface="Myriad Pro"/>
                <a:cs typeface="Myriad Pro"/>
              </a:rPr>
              <a:t>Sexual </a:t>
            </a:r>
            <a:r>
              <a:rPr lang="en-US" sz="4800" b="1" dirty="0">
                <a:solidFill>
                  <a:srgbClr val="DCE1E9"/>
                </a:solidFill>
                <a:latin typeface="Myriad Pro"/>
                <a:cs typeface="Myriad Pro"/>
              </a:rPr>
              <a:t>Harassment</a:t>
            </a:r>
          </a:p>
          <a:p>
            <a:pPr algn="ctr"/>
            <a:r>
              <a:rPr lang="en-US" sz="4800" b="1" dirty="0" smtClean="0">
                <a:solidFill>
                  <a:srgbClr val="DCE1E9"/>
                </a:solidFill>
                <a:latin typeface="Myriad Pro"/>
                <a:cs typeface="Myriad Pro"/>
              </a:rPr>
              <a:t>&amp; Sexual Assault</a:t>
            </a:r>
            <a:endParaRPr lang="en-US" sz="4800" b="1" dirty="0">
              <a:solidFill>
                <a:srgbClr val="DCE1E9"/>
              </a:solidFill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D338E"/>
                </a:solidFill>
                <a:latin typeface="Myriad Pro"/>
                <a:cs typeface="Myriad Pro"/>
              </a:rPr>
              <a:t>Progress Report to the Faculty Senate</a:t>
            </a:r>
          </a:p>
          <a:p>
            <a:pPr algn="ctr"/>
            <a:r>
              <a:rPr lang="en-US" sz="2800" b="1" dirty="0" smtClean="0">
                <a:solidFill>
                  <a:srgbClr val="1D338E"/>
                </a:solidFill>
                <a:latin typeface="Myriad Pro"/>
                <a:cs typeface="Myriad Pro"/>
              </a:rPr>
              <a:t>April 6, 2015</a:t>
            </a:r>
            <a:endParaRPr lang="en-US" sz="2800" b="1" dirty="0">
              <a:solidFill>
                <a:srgbClr val="1D338E"/>
              </a:solidFill>
              <a:latin typeface="Myriad Pro"/>
              <a:cs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8746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1D338E"/>
                </a:solidFill>
                <a:latin typeface="Myriad Pro"/>
                <a:ea typeface="+mn-ea"/>
                <a:cs typeface="Myriad Pro"/>
              </a:rPr>
              <a:t>Michael Chajes, Commission Chair</a:t>
            </a:r>
            <a:endParaRPr lang="en-US" sz="2400" dirty="0">
              <a:solidFill>
                <a:srgbClr val="1D338E"/>
              </a:solidFill>
              <a:latin typeface="Myriad Pro"/>
              <a:ea typeface="+mn-ea"/>
              <a:cs typeface="Myriad Pro"/>
            </a:endParaRP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1D338E"/>
                </a:solidFill>
                <a:latin typeface="Myriad Pro"/>
                <a:ea typeface="+mn-ea"/>
                <a:cs typeface="Myriad Pro"/>
              </a:rPr>
              <a:t>Professor of Civil and Environmental </a:t>
            </a:r>
            <a:r>
              <a:rPr lang="en-US" sz="2400" dirty="0" smtClean="0">
                <a:solidFill>
                  <a:srgbClr val="1D338E"/>
                </a:solidFill>
                <a:latin typeface="Myriad Pro"/>
                <a:ea typeface="+mn-ea"/>
                <a:cs typeface="Myriad Pro"/>
              </a:rPr>
              <a:t>Engineering</a:t>
            </a:r>
            <a:endParaRPr lang="en-US" sz="2400" dirty="0">
              <a:solidFill>
                <a:srgbClr val="1D338E"/>
              </a:solidFill>
              <a:latin typeface="Myriad Pro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654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hotoFromShel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1" r="31962" b="8799"/>
          <a:stretch/>
        </p:blipFill>
        <p:spPr bwMode="auto">
          <a:xfrm>
            <a:off x="137655" y="624339"/>
            <a:ext cx="4635339" cy="281940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6600" dirty="0">
              <a:latin typeface="Engravers MT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endParaRPr lang="en-US" sz="6600" dirty="0">
              <a:latin typeface="Tahoma" charset="0"/>
              <a:cs typeface="+mn-cs"/>
            </a:endParaRPr>
          </a:p>
        </p:txBody>
      </p:sp>
      <p:pic>
        <p:nvPicPr>
          <p:cNvPr id="15362" name="Picture 4" descr="BeerForDaughters Sm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4780" r="14335" b="6498"/>
          <a:stretch/>
        </p:blipFill>
        <p:spPr bwMode="auto">
          <a:xfrm>
            <a:off x="5736305" y="624339"/>
            <a:ext cx="2950496" cy="6005061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TBFD Just Sign Sm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" t="6737" r="7585"/>
          <a:stretch/>
        </p:blipFill>
        <p:spPr bwMode="auto">
          <a:xfrm>
            <a:off x="497676" y="3640926"/>
            <a:ext cx="4889883" cy="2982726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28600" y="914400"/>
            <a:ext cx="9295181" cy="990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 eaLnBrk="1" hangingPunct="1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Move in weekend at UD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4871" y="6254707"/>
            <a:ext cx="3443809" cy="450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Photos </a:t>
            </a:r>
            <a:r>
              <a:rPr lang="en-US" sz="1400" dirty="0">
                <a:solidFill>
                  <a:srgbClr val="FFFFFF"/>
                </a:solidFill>
              </a:rPr>
              <a:t>Courtesy of Angela </a:t>
            </a:r>
            <a:r>
              <a:rPr lang="en-US" sz="1400" dirty="0" smtClean="0">
                <a:solidFill>
                  <a:srgbClr val="FFFFFF"/>
                </a:solidFill>
              </a:rPr>
              <a:t>Seguin</a:t>
            </a:r>
          </a:p>
          <a:p>
            <a:pPr algn="r">
              <a:lnSpc>
                <a:spcPct val="70000"/>
              </a:lnSpc>
            </a:pPr>
            <a:r>
              <a:rPr lang="en-US" sz="1400" dirty="0" smtClean="0">
                <a:solidFill>
                  <a:srgbClr val="FFFFFF"/>
                </a:solidFill>
              </a:rPr>
              <a:t>UD Coordinator, Sexual Offense Suppor</a:t>
            </a:r>
            <a:r>
              <a:rPr lang="en-US" dirty="0" smtClean="0">
                <a:solidFill>
                  <a:srgbClr val="FFFFFF"/>
                </a:solidFill>
              </a:rPr>
              <a:t>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533400"/>
            <a:ext cx="8839200" cy="838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 eaLnBrk="1" hangingPunct="1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Local issue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8" charset="0"/>
              </a:rPr>
              <a:t>Commission subcommittees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commission </a:t>
            </a:r>
            <a:r>
              <a:rPr lang="en-US" sz="2400" dirty="0" smtClean="0"/>
              <a:t>has three </a:t>
            </a:r>
            <a:r>
              <a:rPr lang="en-US" sz="2400" dirty="0"/>
              <a:t>active subcommittees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911225" indent="-457200" defTabSz="344488">
              <a:spcAft>
                <a:spcPts val="1200"/>
              </a:spcAft>
              <a:buAutoNum type="arabicParenBoth"/>
            </a:pPr>
            <a:r>
              <a:rPr lang="en-US" sz="2400" dirty="0" smtClean="0">
                <a:solidFill>
                  <a:srgbClr val="0000FF"/>
                </a:solidFill>
              </a:rPr>
              <a:t>Education </a:t>
            </a:r>
            <a:r>
              <a:rPr lang="en-US" sz="2400" dirty="0">
                <a:solidFill>
                  <a:srgbClr val="0000FF"/>
                </a:solidFill>
              </a:rPr>
              <a:t>and prevention</a:t>
            </a:r>
            <a:r>
              <a:rPr lang="en-US" sz="2400" dirty="0"/>
              <a:t>, chaired by </a:t>
            </a:r>
            <a:r>
              <a:rPr lang="en-US" sz="2400" dirty="0">
                <a:solidFill>
                  <a:srgbClr val="0000FF"/>
                </a:solidFill>
              </a:rPr>
              <a:t>Pam Cook</a:t>
            </a:r>
            <a:r>
              <a:rPr lang="en-US" sz="2400" dirty="0"/>
              <a:t>, </a:t>
            </a:r>
            <a:r>
              <a:rPr lang="en-US" sz="2400" dirty="0" smtClean="0"/>
              <a:t>UNIDEL </a:t>
            </a:r>
            <a:r>
              <a:rPr lang="en-US" sz="2400" dirty="0"/>
              <a:t>Professor </a:t>
            </a:r>
            <a:r>
              <a:rPr lang="en-US" sz="2400" dirty="0" smtClean="0"/>
              <a:t>of </a:t>
            </a:r>
            <a:r>
              <a:rPr lang="en-US" sz="2400" dirty="0"/>
              <a:t>Mathematical Sciences and Associate Dean of Engineering</a:t>
            </a:r>
          </a:p>
          <a:p>
            <a:pPr marL="911225" indent="-457200" defTabSz="344488">
              <a:spcAft>
                <a:spcPts val="1200"/>
              </a:spcAft>
              <a:buAutoNum type="arabicParenBoth"/>
            </a:pPr>
            <a:r>
              <a:rPr lang="en-US" sz="2400" dirty="0" smtClean="0">
                <a:solidFill>
                  <a:srgbClr val="0000FF"/>
                </a:solidFill>
              </a:rPr>
              <a:t>Policies </a:t>
            </a:r>
            <a:r>
              <a:rPr lang="en-US" sz="2400" dirty="0">
                <a:solidFill>
                  <a:srgbClr val="0000FF"/>
                </a:solidFill>
              </a:rPr>
              <a:t>and procedures</a:t>
            </a:r>
            <a:r>
              <a:rPr lang="en-US" sz="2400" dirty="0"/>
              <a:t>, chaired by </a:t>
            </a:r>
            <a:r>
              <a:rPr lang="en-US" sz="2400" dirty="0">
                <a:solidFill>
                  <a:srgbClr val="0000FF"/>
                </a:solidFill>
              </a:rPr>
              <a:t>Miranda Wilson</a:t>
            </a:r>
            <a:r>
              <a:rPr lang="en-US" sz="2400" dirty="0"/>
              <a:t>, Associate </a:t>
            </a:r>
            <a:r>
              <a:rPr lang="en-US" sz="2400" dirty="0" smtClean="0"/>
              <a:t>Professor </a:t>
            </a:r>
            <a:r>
              <a:rPr lang="en-US" sz="2400" dirty="0"/>
              <a:t>of English</a:t>
            </a:r>
          </a:p>
          <a:p>
            <a:pPr marL="906463" indent="-452438" defTabSz="344488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3) Data collection</a:t>
            </a:r>
            <a:r>
              <a:rPr lang="en-US" sz="2400" dirty="0"/>
              <a:t>, chaired by </a:t>
            </a:r>
            <a:r>
              <a:rPr lang="en-US" sz="2400" dirty="0">
                <a:solidFill>
                  <a:srgbClr val="0000FF"/>
                </a:solidFill>
              </a:rPr>
              <a:t>Ruth Fleury-Steiner</a:t>
            </a:r>
            <a:r>
              <a:rPr lang="en-US" sz="2400" dirty="0"/>
              <a:t>, Associate Professor of Human Development and Family </a:t>
            </a:r>
            <a:r>
              <a:rPr lang="en-US" sz="2400" dirty="0" smtClean="0"/>
              <a:t>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3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Progress to date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8077200" cy="3001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Gathering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What have we learned?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What are we recommending?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478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1. Gathering information (listening)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have held </a:t>
            </a:r>
            <a:r>
              <a:rPr lang="en-US" sz="2400" dirty="0" smtClean="0">
                <a:solidFill>
                  <a:srgbClr val="0000FF"/>
                </a:solidFill>
              </a:rPr>
              <a:t>weekly meetings </a:t>
            </a:r>
            <a:r>
              <a:rPr lang="en-US" sz="2400" dirty="0" smtClean="0"/>
              <a:t>since December, </a:t>
            </a:r>
            <a:r>
              <a:rPr lang="en-US" sz="2400" dirty="0" smtClean="0">
                <a:solidFill>
                  <a:srgbClr val="0000FF"/>
                </a:solidFill>
              </a:rPr>
              <a:t>assembling information </a:t>
            </a:r>
            <a:r>
              <a:rPr lang="en-US" sz="2400" dirty="0" smtClean="0"/>
              <a:t>from literature, current events, open forums, focus groups,</a:t>
            </a:r>
            <a:r>
              <a:rPr lang="en-US" sz="2400" dirty="0"/>
              <a:t> </a:t>
            </a:r>
            <a:r>
              <a:rPr lang="en-US" sz="2400" dirty="0" smtClean="0"/>
              <a:t>our website, and related campus events including: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Faculty senate </a:t>
            </a:r>
            <a:r>
              <a:rPr lang="en-US" sz="2000" dirty="0" smtClean="0"/>
              <a:t>open forum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Graduate </a:t>
            </a: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tudent </a:t>
            </a:r>
            <a:r>
              <a:rPr lang="en-US" sz="2000" dirty="0"/>
              <a:t>o</a:t>
            </a:r>
            <a:r>
              <a:rPr lang="en-US" sz="2000" dirty="0" smtClean="0"/>
              <a:t>pen forum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Undergraduate-only </a:t>
            </a:r>
            <a:r>
              <a:rPr lang="en-US" sz="2000" dirty="0" smtClean="0"/>
              <a:t>open forum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Staff</a:t>
            </a:r>
            <a:r>
              <a:rPr lang="en-US" sz="2000" dirty="0" smtClean="0"/>
              <a:t> forum (April)</a:t>
            </a:r>
          </a:p>
          <a:p>
            <a:r>
              <a:rPr lang="en-US" sz="2000" dirty="0" smtClean="0"/>
              <a:t>Focus groups with </a:t>
            </a:r>
            <a:r>
              <a:rPr lang="en-US" sz="2000" dirty="0" smtClean="0">
                <a:solidFill>
                  <a:srgbClr val="0000FF"/>
                </a:solidFill>
              </a:rPr>
              <a:t>ELI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ISFS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graduate studies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women </a:t>
            </a:r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aculty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LGBT caucus </a:t>
            </a:r>
            <a:r>
              <a:rPr lang="en-US" sz="2000" dirty="0" smtClean="0"/>
              <a:t>(upcoming), and more</a:t>
            </a:r>
          </a:p>
          <a:p>
            <a:r>
              <a:rPr lang="en-US" sz="2000" dirty="0" smtClean="0"/>
              <a:t>Events such as </a:t>
            </a:r>
            <a:r>
              <a:rPr lang="en-US" sz="2000" i="1" dirty="0" smtClean="0">
                <a:solidFill>
                  <a:srgbClr val="0000FF"/>
                </a:solidFill>
              </a:rPr>
              <a:t>The Hunting Ground </a:t>
            </a:r>
            <a:r>
              <a:rPr lang="en-US" sz="2000" dirty="0" smtClean="0"/>
              <a:t>(film and panel discussion)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It Happened Here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(film)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Campus surveys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00FF"/>
                </a:solidFill>
              </a:rPr>
              <a:t>students, faculty, and staff </a:t>
            </a:r>
            <a:r>
              <a:rPr lang="en-US" sz="2000" dirty="0" smtClean="0"/>
              <a:t>(forthcoming)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4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2. What have we learned?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en-US" sz="2400" dirty="0"/>
              <a:t>Sexual misconduct is a </a:t>
            </a:r>
            <a:r>
              <a:rPr lang="en-US" sz="2400" dirty="0">
                <a:solidFill>
                  <a:srgbClr val="0000FF"/>
                </a:solidFill>
              </a:rPr>
              <a:t>significant concern </a:t>
            </a:r>
            <a:r>
              <a:rPr lang="en-US" sz="2400" dirty="0"/>
              <a:t>among students, staff, and </a:t>
            </a:r>
            <a:r>
              <a:rPr lang="en-US" sz="2400" dirty="0" smtClean="0"/>
              <a:t>faculty</a:t>
            </a:r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Excellent sexual offense support program (SOS) </a:t>
            </a:r>
            <a:r>
              <a:rPr lang="en-US" sz="2400" dirty="0" smtClean="0"/>
              <a:t>exists on campus (but it has a heavy reliance on volunteers)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Extent of the problem is not clear</a:t>
            </a:r>
            <a:r>
              <a:rPr lang="en-US" sz="2400" dirty="0" smtClean="0"/>
              <a:t>, good data is elusive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Campus-wide efforts</a:t>
            </a:r>
            <a:r>
              <a:rPr lang="en-US" sz="2400" dirty="0" smtClean="0"/>
              <a:t> related to education and outreach, training, prevention, and support services are </a:t>
            </a:r>
            <a:r>
              <a:rPr lang="en-US" sz="2400" dirty="0" smtClean="0">
                <a:solidFill>
                  <a:srgbClr val="0000FF"/>
                </a:solidFill>
              </a:rPr>
              <a:t>not well coordinated or easily located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Understanding of policies &amp; procedures is inadequate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Dedicated funding </a:t>
            </a:r>
            <a:r>
              <a:rPr lang="en-US" sz="2400" dirty="0" smtClean="0"/>
              <a:t>for existing and needed programs is </a:t>
            </a:r>
            <a:r>
              <a:rPr lang="en-US" sz="2400" dirty="0" smtClean="0">
                <a:solidFill>
                  <a:srgbClr val="0000FF"/>
                </a:solidFill>
              </a:rPr>
              <a:t>insufficient</a:t>
            </a:r>
            <a:r>
              <a:rPr lang="en-US" sz="2400" dirty="0" smtClean="0"/>
              <a:t> (current funding relies heavily on grants)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2. What have </a:t>
            </a:r>
            <a:r>
              <a:rPr lang="en-US" sz="3200" b="1" dirty="0">
                <a:solidFill>
                  <a:srgbClr val="800000"/>
                </a:solidFill>
                <a:latin typeface="Helvetica Neue" pitchFamily="-108" charset="0"/>
              </a:rPr>
              <a:t>w</a:t>
            </a:r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e learned (cont.)?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8077200" cy="4525963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time of </a:t>
            </a:r>
            <a:r>
              <a:rPr lang="en-US" sz="2400" dirty="0" smtClean="0"/>
              <a:t>crisis, </a:t>
            </a:r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dentifying help must be easy</a:t>
            </a:r>
            <a:endParaRPr lang="en-US" sz="2400" dirty="0"/>
          </a:p>
          <a:p>
            <a:r>
              <a:rPr lang="en-US" sz="2400" dirty="0" smtClean="0"/>
              <a:t>Effective outcomes require </a:t>
            </a:r>
            <a:r>
              <a:rPr lang="en-US" sz="2400" dirty="0" smtClean="0">
                <a:solidFill>
                  <a:srgbClr val="0000FF"/>
                </a:solidFill>
              </a:rPr>
              <a:t>leadership from top administration</a:t>
            </a:r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Faculty engagement </a:t>
            </a:r>
            <a:r>
              <a:rPr lang="en-US" sz="2400" dirty="0" smtClean="0"/>
              <a:t>is critical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omprehensive </a:t>
            </a:r>
            <a:r>
              <a:rPr lang="en-US" sz="2400" dirty="0">
                <a:solidFill>
                  <a:srgbClr val="0000FF"/>
                </a:solidFill>
              </a:rPr>
              <a:t>education for all UD constituents</a:t>
            </a:r>
            <a:r>
              <a:rPr lang="en-US" sz="2400" dirty="0"/>
              <a:t> </a:t>
            </a:r>
            <a:r>
              <a:rPr lang="en-US" sz="2400" dirty="0" smtClean="0"/>
              <a:t>is needed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Delaware law </a:t>
            </a:r>
            <a:r>
              <a:rPr lang="en-US" sz="2400" dirty="0" smtClean="0"/>
              <a:t>regarding sexual misconduct is problematic</a:t>
            </a:r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A campus culture shift is </a:t>
            </a:r>
            <a:r>
              <a:rPr lang="en-US" sz="2400" b="1" dirty="0" smtClean="0">
                <a:solidFill>
                  <a:srgbClr val="0000FF"/>
                </a:solidFill>
              </a:rPr>
              <a:t>needed</a:t>
            </a:r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Our focus should be on awareness and prevention of all forms of sexual misconduct, as well as on survivor support services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3. What are </a:t>
            </a:r>
            <a:r>
              <a:rPr lang="en-US" sz="3200" b="1" dirty="0">
                <a:solidFill>
                  <a:srgbClr val="800000"/>
                </a:solidFill>
                <a:latin typeface="Helvetica Neue" pitchFamily="-108" charset="0"/>
              </a:rPr>
              <a:t>w</a:t>
            </a:r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e </a:t>
            </a:r>
            <a:r>
              <a:rPr lang="en-US" sz="3200" b="1" dirty="0">
                <a:solidFill>
                  <a:srgbClr val="800000"/>
                </a:solidFill>
                <a:latin typeface="Helvetica Neue" pitchFamily="-108" charset="0"/>
              </a:rPr>
              <a:t>r</a:t>
            </a:r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ecommending?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8077200" cy="3687763"/>
          </a:xfrm>
        </p:spPr>
        <p:txBody>
          <a:bodyPr/>
          <a:lstStyle/>
          <a:p>
            <a:r>
              <a:rPr lang="en-US" sz="2800" dirty="0" smtClean="0"/>
              <a:t>Big picture</a:t>
            </a:r>
          </a:p>
          <a:p>
            <a:r>
              <a:rPr lang="en-US" sz="2800" dirty="0" smtClean="0"/>
              <a:t>Campus culture</a:t>
            </a:r>
          </a:p>
          <a:p>
            <a:r>
              <a:rPr lang="en-US" sz="2800" dirty="0"/>
              <a:t>Policies and </a:t>
            </a:r>
            <a:r>
              <a:rPr lang="en-US" sz="2800" dirty="0" smtClean="0"/>
              <a:t>procedures</a:t>
            </a:r>
            <a:endParaRPr lang="en-US" sz="2800" dirty="0"/>
          </a:p>
          <a:p>
            <a:r>
              <a:rPr lang="en-US" sz="2800" dirty="0"/>
              <a:t>Education and </a:t>
            </a:r>
            <a:r>
              <a:rPr lang="en-US" sz="2800" dirty="0" smtClean="0"/>
              <a:t>training</a:t>
            </a:r>
            <a:endParaRPr lang="en-US" sz="2800" dirty="0"/>
          </a:p>
          <a:p>
            <a:r>
              <a:rPr lang="en-US" sz="2800" dirty="0" smtClean="0"/>
              <a:t>Survivor support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ata collection, assessment, </a:t>
            </a:r>
            <a:r>
              <a:rPr lang="en-US" sz="2800" dirty="0"/>
              <a:t>and r</a:t>
            </a:r>
            <a:r>
              <a:rPr lang="en-US" sz="2800" dirty="0" smtClean="0"/>
              <a:t>eporting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utside </a:t>
            </a:r>
            <a:r>
              <a:rPr lang="en-US" sz="2800" dirty="0"/>
              <a:t>p</a:t>
            </a:r>
            <a:r>
              <a:rPr lang="en-US" sz="2800" dirty="0" smtClean="0"/>
              <a:t>artnerships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1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4866" y="609600"/>
            <a:ext cx="83820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 smtClean="0"/>
              <a:t>Big picture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8077200" cy="4525963"/>
          </a:xfrm>
        </p:spPr>
        <p:txBody>
          <a:bodyPr/>
          <a:lstStyle/>
          <a:p>
            <a:r>
              <a:rPr lang="en-US" sz="2400" dirty="0" smtClean="0"/>
              <a:t>Develop an </a:t>
            </a:r>
            <a:r>
              <a:rPr lang="en-US" sz="2400" dirty="0" smtClean="0">
                <a:solidFill>
                  <a:srgbClr val="0000FF"/>
                </a:solidFill>
              </a:rPr>
              <a:t>implementation plan </a:t>
            </a:r>
            <a:r>
              <a:rPr lang="en-US" sz="2400" dirty="0" smtClean="0"/>
              <a:t>to address the sexual misconduct and monitor the results</a:t>
            </a:r>
          </a:p>
          <a:p>
            <a:r>
              <a:rPr lang="en-US" sz="2400" dirty="0" smtClean="0"/>
              <a:t>Form a </a:t>
            </a:r>
            <a:r>
              <a:rPr lang="en-US" sz="2400" dirty="0" smtClean="0">
                <a:solidFill>
                  <a:srgbClr val="0000FF"/>
                </a:solidFill>
              </a:rPr>
              <a:t>coherent organizational structure </a:t>
            </a:r>
            <a:r>
              <a:rPr lang="en-US" sz="2400" dirty="0" smtClean="0"/>
              <a:t>that has sufficient committed financial support</a:t>
            </a:r>
          </a:p>
          <a:p>
            <a:r>
              <a:rPr lang="en-US" sz="2400" dirty="0" smtClean="0"/>
              <a:t>Create a dedicated, visible, and </a:t>
            </a:r>
            <a:r>
              <a:rPr lang="en-US" sz="2400" dirty="0" smtClean="0">
                <a:solidFill>
                  <a:srgbClr val="0000FF"/>
                </a:solidFill>
              </a:rPr>
              <a:t>welcoming campus facility</a:t>
            </a:r>
            <a:r>
              <a:rPr lang="en-US" sz="2400" dirty="0" smtClean="0"/>
              <a:t> to house activities and support services related to gender and sexuality</a:t>
            </a:r>
          </a:p>
        </p:txBody>
      </p:sp>
    </p:spTree>
    <p:extLst>
      <p:ext uri="{BB962C8B-B14F-4D97-AF65-F5344CB8AC3E}">
        <p14:creationId xmlns:p14="http://schemas.microsoft.com/office/powerpoint/2010/main" val="4738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 smtClean="0"/>
              <a:t>Campus culture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5963"/>
          </a:xfrm>
        </p:spPr>
        <p:txBody>
          <a:bodyPr/>
          <a:lstStyle/>
          <a:p>
            <a:r>
              <a:rPr lang="en-US" sz="2400" dirty="0" smtClean="0"/>
              <a:t>Make a concerted effort to </a:t>
            </a:r>
            <a:r>
              <a:rPr lang="en-US" sz="2400" dirty="0" smtClean="0">
                <a:solidFill>
                  <a:srgbClr val="0000FF"/>
                </a:solidFill>
              </a:rPr>
              <a:t>change the campus culture </a:t>
            </a:r>
            <a:r>
              <a:rPr lang="en-US" sz="2400" dirty="0" smtClean="0"/>
              <a:t>regarding sexual misconduct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Strong messaging </a:t>
            </a:r>
            <a:r>
              <a:rPr lang="en-US" sz="2400" dirty="0" smtClean="0"/>
              <a:t>from the </a:t>
            </a:r>
            <a:r>
              <a:rPr lang="en-US" sz="2400" dirty="0" smtClean="0">
                <a:solidFill>
                  <a:srgbClr val="0000FF"/>
                </a:solidFill>
              </a:rPr>
              <a:t>upper administration</a:t>
            </a:r>
          </a:p>
          <a:p>
            <a:pPr lvl="1"/>
            <a:r>
              <a:rPr lang="en-US" sz="2400" dirty="0" smtClean="0"/>
              <a:t>Host </a:t>
            </a:r>
            <a:r>
              <a:rPr lang="en-US" sz="2400" dirty="0" smtClean="0">
                <a:solidFill>
                  <a:srgbClr val="0000FF"/>
                </a:solidFill>
              </a:rPr>
              <a:t>inspirational speakers </a:t>
            </a:r>
            <a:r>
              <a:rPr lang="en-US" sz="2400" dirty="0" smtClean="0"/>
              <a:t>and trainers like Jackson Katz (</a:t>
            </a:r>
            <a:r>
              <a:rPr lang="en-US" sz="2400" dirty="0"/>
              <a:t>Mentors in Violence Prevention </a:t>
            </a:r>
            <a:r>
              <a:rPr lang="en-US" sz="2400" dirty="0" smtClean="0"/>
              <a:t>Project)</a:t>
            </a:r>
          </a:p>
          <a:p>
            <a:pPr lvl="1"/>
            <a:r>
              <a:rPr lang="en-US" sz="2400" dirty="0" smtClean="0"/>
              <a:t>Create an </a:t>
            </a:r>
            <a:r>
              <a:rPr lang="en-US" sz="2400" dirty="0" smtClean="0">
                <a:solidFill>
                  <a:srgbClr val="0000FF"/>
                </a:solidFill>
              </a:rPr>
              <a:t>engaging community </a:t>
            </a:r>
            <a:r>
              <a:rPr lang="en-US" sz="2400" dirty="0" smtClean="0"/>
              <a:t>for faculty, staff, and students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Increase faculty involvement </a:t>
            </a:r>
            <a:r>
              <a:rPr lang="en-US" sz="2400" dirty="0" smtClean="0"/>
              <a:t>in sexual misconduct awareness and prevention efforts and events</a:t>
            </a:r>
          </a:p>
        </p:txBody>
      </p:sp>
    </p:spTree>
    <p:extLst>
      <p:ext uri="{BB962C8B-B14F-4D97-AF65-F5344CB8AC3E}">
        <p14:creationId xmlns:p14="http://schemas.microsoft.com/office/powerpoint/2010/main" val="22956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/>
              <a:t>Policies and </a:t>
            </a:r>
            <a:r>
              <a:rPr lang="en-US" sz="3200" b="1" dirty="0" smtClean="0"/>
              <a:t>procedures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525963"/>
          </a:xfrm>
        </p:spPr>
        <p:txBody>
          <a:bodyPr/>
          <a:lstStyle/>
          <a:p>
            <a:r>
              <a:rPr lang="en-US" sz="2400" dirty="0" smtClean="0"/>
              <a:t>Assist the Title IX policy and communications committee in developing a </a:t>
            </a:r>
            <a:r>
              <a:rPr lang="en-US" sz="2400" dirty="0" smtClean="0">
                <a:solidFill>
                  <a:srgbClr val="0000FF"/>
                </a:solidFill>
              </a:rPr>
              <a:t>comprehensive sexual </a:t>
            </a:r>
            <a:r>
              <a:rPr lang="en-US" sz="2400" dirty="0">
                <a:solidFill>
                  <a:srgbClr val="0000FF"/>
                </a:solidFill>
              </a:rPr>
              <a:t>misconduct </a:t>
            </a:r>
            <a:r>
              <a:rPr lang="en-US" sz="2400" dirty="0" smtClean="0">
                <a:solidFill>
                  <a:srgbClr val="0000FF"/>
                </a:solidFill>
              </a:rPr>
              <a:t>policy</a:t>
            </a:r>
            <a:endParaRPr lang="en-US" sz="2400" dirty="0" smtClean="0"/>
          </a:p>
          <a:p>
            <a:pPr lvl="1"/>
            <a:r>
              <a:rPr lang="en-US" sz="2000" dirty="0" smtClean="0"/>
              <a:t>Definition of </a:t>
            </a:r>
            <a:r>
              <a:rPr lang="en-US" sz="2000" dirty="0" smtClean="0">
                <a:solidFill>
                  <a:srgbClr val="0000FF"/>
                </a:solidFill>
              </a:rPr>
              <a:t>“responsible employee” </a:t>
            </a: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Mandatory reporting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Investigator model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Sanctioning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appeals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Consensual relationships</a:t>
            </a:r>
          </a:p>
          <a:p>
            <a:r>
              <a:rPr lang="en-US" sz="2400" dirty="0" smtClean="0"/>
              <a:t>Ensure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integrity of due process </a:t>
            </a:r>
            <a:r>
              <a:rPr lang="en-US" sz="2400" dirty="0"/>
              <a:t>in order to fully protect the rights of all parties </a:t>
            </a:r>
            <a:r>
              <a:rPr lang="en-US" sz="2400" dirty="0" smtClean="0"/>
              <a:t>involved</a:t>
            </a:r>
          </a:p>
          <a:p>
            <a:r>
              <a:rPr lang="en-US" sz="2400" dirty="0"/>
              <a:t>Achieve </a:t>
            </a:r>
            <a:r>
              <a:rPr lang="en-US" sz="2400" dirty="0">
                <a:solidFill>
                  <a:srgbClr val="0000FF"/>
                </a:solidFill>
              </a:rPr>
              <a:t>greater </a:t>
            </a:r>
            <a:r>
              <a:rPr lang="en-US" sz="2400" dirty="0" smtClean="0">
                <a:solidFill>
                  <a:srgbClr val="0000FF"/>
                </a:solidFill>
              </a:rPr>
              <a:t>understanding </a:t>
            </a:r>
            <a:r>
              <a:rPr lang="en-US" sz="2400" dirty="0" smtClean="0"/>
              <a:t>of existing policies </a:t>
            </a:r>
            <a:r>
              <a:rPr lang="en-US" sz="2400" dirty="0"/>
              <a:t>and procedures through </a:t>
            </a:r>
            <a:r>
              <a:rPr lang="en-US" sz="2400" dirty="0">
                <a:solidFill>
                  <a:srgbClr val="0000FF"/>
                </a:solidFill>
              </a:rPr>
              <a:t>faculty </a:t>
            </a:r>
            <a:r>
              <a:rPr lang="en-US" sz="2400" dirty="0" smtClean="0">
                <a:solidFill>
                  <a:srgbClr val="0000FF"/>
                </a:solidFill>
              </a:rPr>
              <a:t>outreach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4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8" charset="0"/>
              </a:rPr>
              <a:t>Commission formation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7924800" cy="4525963"/>
          </a:xfrm>
        </p:spPr>
        <p:txBody>
          <a:bodyPr/>
          <a:lstStyle/>
          <a:p>
            <a:pPr marL="0" indent="0">
              <a:spcBef>
                <a:spcPts val="2000"/>
              </a:spcBef>
              <a:buNone/>
            </a:pPr>
            <a:r>
              <a:rPr lang="en-US" sz="2800" dirty="0"/>
              <a:t>On </a:t>
            </a:r>
            <a:r>
              <a:rPr lang="en-US" sz="2800" dirty="0">
                <a:solidFill>
                  <a:srgbClr val="0000FF"/>
                </a:solidFill>
              </a:rPr>
              <a:t>November 3, 2014</a:t>
            </a:r>
            <a:r>
              <a:rPr lang="en-US" sz="2800" dirty="0"/>
              <a:t>, the Faculty Senate voted to create a faculty-student-staff </a:t>
            </a:r>
            <a:r>
              <a:rPr lang="en-US" sz="2800" dirty="0" smtClean="0"/>
              <a:t>commission on sexual misconduct.</a:t>
            </a:r>
          </a:p>
        </p:txBody>
      </p:sp>
    </p:spTree>
    <p:extLst>
      <p:ext uri="{BB962C8B-B14F-4D97-AF65-F5344CB8AC3E}">
        <p14:creationId xmlns:p14="http://schemas.microsoft.com/office/powerpoint/2010/main" val="2790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/>
              <a:t>Education and </a:t>
            </a:r>
            <a:r>
              <a:rPr lang="en-US" sz="3200" b="1" dirty="0" smtClean="0"/>
              <a:t>training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Implement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proven</a:t>
            </a:r>
            <a:r>
              <a:rPr lang="en-US" sz="2400" dirty="0" smtClean="0"/>
              <a:t> education, </a:t>
            </a:r>
            <a:r>
              <a:rPr lang="en-US" sz="2400" dirty="0"/>
              <a:t>prevention, and support programs for all campus constituencies, and </a:t>
            </a:r>
            <a:r>
              <a:rPr lang="en-US" sz="2400" dirty="0">
                <a:solidFill>
                  <a:srgbClr val="0000FF"/>
                </a:solidFill>
              </a:rPr>
              <a:t>assess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monitor</a:t>
            </a:r>
            <a:r>
              <a:rPr lang="en-US" sz="2400" dirty="0"/>
              <a:t> </a:t>
            </a:r>
            <a:r>
              <a:rPr lang="en-US" sz="2400" dirty="0" smtClean="0"/>
              <a:t>their </a:t>
            </a:r>
            <a:r>
              <a:rPr lang="en-US" sz="2400" dirty="0" smtClean="0">
                <a:solidFill>
                  <a:srgbClr val="0000FF"/>
                </a:solidFill>
              </a:rPr>
              <a:t>effectiveness</a:t>
            </a:r>
            <a:endParaRPr lang="en-US" sz="2400" dirty="0" smtClean="0"/>
          </a:p>
          <a:p>
            <a:pPr lvl="1">
              <a:lnSpc>
                <a:spcPct val="70000"/>
              </a:lnSpc>
              <a:spcBef>
                <a:spcPts val="1176"/>
              </a:spcBef>
            </a:pPr>
            <a:r>
              <a:rPr lang="en-US" sz="2000" dirty="0"/>
              <a:t>2-Class </a:t>
            </a:r>
            <a:r>
              <a:rPr lang="en-US" sz="2000" dirty="0">
                <a:solidFill>
                  <a:srgbClr val="0000FF"/>
                </a:solidFill>
              </a:rPr>
              <a:t>FYS module</a:t>
            </a:r>
            <a:r>
              <a:rPr lang="en-US" sz="2000" dirty="0"/>
              <a:t> </a:t>
            </a:r>
            <a:r>
              <a:rPr lang="en-US" sz="2000" dirty="0" smtClean="0"/>
              <a:t>needs </a:t>
            </a:r>
            <a:r>
              <a:rPr lang="en-US" sz="2000" dirty="0"/>
              <a:t>to </a:t>
            </a:r>
            <a:r>
              <a:rPr lang="en-US" sz="2000" dirty="0" smtClean="0"/>
              <a:t>be continued </a:t>
            </a:r>
            <a:r>
              <a:rPr lang="en-US" sz="2000" dirty="0"/>
              <a:t>and taken by </a:t>
            </a:r>
            <a:r>
              <a:rPr lang="en-US" sz="2000" dirty="0" smtClean="0"/>
              <a:t>all</a:t>
            </a:r>
            <a:endParaRPr lang="en-US" sz="2000" dirty="0"/>
          </a:p>
          <a:p>
            <a:pPr lvl="1">
              <a:lnSpc>
                <a:spcPct val="70000"/>
              </a:lnSpc>
              <a:spcBef>
                <a:spcPts val="1176"/>
              </a:spcBef>
            </a:pPr>
            <a:r>
              <a:rPr lang="en-US" sz="2000" dirty="0">
                <a:solidFill>
                  <a:srgbClr val="0000FF"/>
                </a:solidFill>
              </a:rPr>
              <a:t>Bystander intervention</a:t>
            </a:r>
          </a:p>
          <a:p>
            <a:pPr lvl="1">
              <a:lnSpc>
                <a:spcPct val="70000"/>
              </a:lnSpc>
              <a:spcBef>
                <a:spcPts val="1176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Healthy </a:t>
            </a:r>
            <a:r>
              <a:rPr lang="en-US" sz="2000" dirty="0">
                <a:solidFill>
                  <a:srgbClr val="0000FF"/>
                </a:solidFill>
              </a:rPr>
              <a:t>relationships</a:t>
            </a:r>
            <a:endParaRPr lang="en-US" sz="2400" dirty="0">
              <a:solidFill>
                <a:srgbClr val="0000FF"/>
              </a:solidFill>
            </a:endParaRPr>
          </a:p>
          <a:p>
            <a:pPr lvl="1">
              <a:lnSpc>
                <a:spcPct val="70000"/>
              </a:lnSpc>
              <a:spcBef>
                <a:spcPts val="1176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Mentors </a:t>
            </a:r>
            <a:r>
              <a:rPr lang="en-US" sz="2000" dirty="0">
                <a:solidFill>
                  <a:srgbClr val="0000FF"/>
                </a:solidFill>
              </a:rPr>
              <a:t>in violence </a:t>
            </a:r>
            <a:r>
              <a:rPr lang="en-US" sz="2000" dirty="0" smtClean="0">
                <a:solidFill>
                  <a:srgbClr val="0000FF"/>
                </a:solidFill>
              </a:rPr>
              <a:t>prevention </a:t>
            </a:r>
            <a:r>
              <a:rPr lang="en-US" sz="2000" dirty="0" smtClean="0"/>
              <a:t>(MVP)</a:t>
            </a:r>
            <a:endParaRPr lang="en-US" sz="2000" dirty="0"/>
          </a:p>
          <a:p>
            <a:pPr lvl="1">
              <a:lnSpc>
                <a:spcPct val="70000"/>
              </a:lnSpc>
              <a:spcBef>
                <a:spcPts val="1176"/>
              </a:spcBef>
            </a:pPr>
            <a:r>
              <a:rPr lang="en-US" sz="2000" dirty="0">
                <a:solidFill>
                  <a:srgbClr val="0000FF"/>
                </a:solidFill>
              </a:rPr>
              <a:t>Targeted peer education </a:t>
            </a:r>
            <a:r>
              <a:rPr lang="en-US" sz="2000" dirty="0"/>
              <a:t>programs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Educate </a:t>
            </a:r>
            <a:r>
              <a:rPr lang="en-US" sz="2400" dirty="0" smtClean="0">
                <a:solidFill>
                  <a:srgbClr val="0000FF"/>
                </a:solidFill>
              </a:rPr>
              <a:t>campus </a:t>
            </a:r>
            <a:r>
              <a:rPr lang="en-US" sz="2400" dirty="0">
                <a:solidFill>
                  <a:srgbClr val="0000FF"/>
                </a:solidFill>
              </a:rPr>
              <a:t>leadership </a:t>
            </a:r>
            <a:r>
              <a:rPr lang="en-US" sz="2400" dirty="0" smtClean="0"/>
              <a:t>including </a:t>
            </a:r>
            <a:r>
              <a:rPr lang="en-US" sz="2400" dirty="0"/>
              <a:t>upper-level administrators, deans, and </a:t>
            </a:r>
            <a:r>
              <a:rPr lang="en-US" sz="2400" dirty="0" smtClean="0"/>
              <a:t>chairs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Develop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train-the-trainer programs </a:t>
            </a:r>
            <a:r>
              <a:rPr lang="en-US" sz="2400" dirty="0"/>
              <a:t>and use peer training and </a:t>
            </a:r>
            <a:r>
              <a:rPr lang="en-US" sz="2400" dirty="0">
                <a:solidFill>
                  <a:srgbClr val="0000FF"/>
                </a:solidFill>
              </a:rPr>
              <a:t>peer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education</a:t>
            </a:r>
            <a:r>
              <a:rPr lang="en-US" sz="2400" dirty="0"/>
              <a:t> as much as </a:t>
            </a:r>
            <a:r>
              <a:rPr lang="en-US" sz="2400" dirty="0" smtClean="0"/>
              <a:t>possible</a:t>
            </a:r>
            <a:endParaRPr lang="en-US" sz="2400" dirty="0"/>
          </a:p>
          <a:p>
            <a:r>
              <a:rPr lang="en-US" sz="2400" dirty="0" smtClean="0"/>
              <a:t>Strive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0000FF"/>
                </a:solidFill>
              </a:rPr>
              <a:t>greater faculty involvement </a:t>
            </a:r>
            <a:r>
              <a:rPr lang="en-US" sz="2400" dirty="0" smtClean="0"/>
              <a:t>in </a:t>
            </a:r>
            <a:r>
              <a:rPr lang="en-US" sz="2400" dirty="0"/>
              <a:t>education and training </a:t>
            </a:r>
            <a:r>
              <a:rPr lang="en-US" sz="2400" dirty="0" smtClean="0"/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2389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 smtClean="0"/>
              <a:t>Survivor </a:t>
            </a:r>
            <a:r>
              <a:rPr lang="en-US" sz="3200" b="1" dirty="0"/>
              <a:t>s</a:t>
            </a:r>
            <a:r>
              <a:rPr lang="en-US" sz="3200" b="1" dirty="0" smtClean="0"/>
              <a:t>upport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3535363"/>
          </a:xfrm>
        </p:spPr>
        <p:txBody>
          <a:bodyPr/>
          <a:lstStyle/>
          <a:p>
            <a:r>
              <a:rPr lang="en-US" sz="2400" dirty="0" smtClean="0"/>
              <a:t>Create a simple, </a:t>
            </a:r>
            <a:r>
              <a:rPr lang="en-US" sz="2400" dirty="0" smtClean="0">
                <a:solidFill>
                  <a:srgbClr val="0000FF"/>
                </a:solidFill>
              </a:rPr>
              <a:t>3-digit emergency help hotline</a:t>
            </a:r>
            <a:endParaRPr lang="en-US" sz="2400" dirty="0" smtClean="0"/>
          </a:p>
          <a:p>
            <a:r>
              <a:rPr lang="en-US" sz="2400" dirty="0" smtClean="0"/>
              <a:t>Establish a cohort of </a:t>
            </a:r>
            <a:r>
              <a:rPr lang="en-US" sz="2400" dirty="0" smtClean="0">
                <a:solidFill>
                  <a:srgbClr val="0000FF"/>
                </a:solidFill>
              </a:rPr>
              <a:t>confidential advisors</a:t>
            </a:r>
            <a:endParaRPr lang="en-US" sz="2400" dirty="0" smtClean="0"/>
          </a:p>
          <a:p>
            <a:r>
              <a:rPr lang="en-US" sz="2400" dirty="0">
                <a:solidFill>
                  <a:srgbClr val="0000FF"/>
                </a:solidFill>
              </a:rPr>
              <a:t>Expand</a:t>
            </a:r>
            <a:r>
              <a:rPr lang="en-US" sz="2400" dirty="0"/>
              <a:t> on the successful volunteer-based sexual </a:t>
            </a:r>
            <a:r>
              <a:rPr lang="en-US" sz="2400" dirty="0" smtClean="0"/>
              <a:t>offense </a:t>
            </a:r>
            <a:r>
              <a:rPr lang="en-US" sz="2400" dirty="0"/>
              <a:t>support (</a:t>
            </a:r>
            <a:r>
              <a:rPr lang="en-US" sz="2400" dirty="0">
                <a:solidFill>
                  <a:srgbClr val="0000FF"/>
                </a:solidFill>
              </a:rPr>
              <a:t>SOS</a:t>
            </a:r>
            <a:r>
              <a:rPr lang="en-US" sz="2400" dirty="0"/>
              <a:t>) </a:t>
            </a:r>
            <a:r>
              <a:rPr lang="en-US" sz="2400" dirty="0" smtClean="0"/>
              <a:t>program</a:t>
            </a:r>
          </a:p>
          <a:p>
            <a:r>
              <a:rPr lang="en-US" sz="2400" dirty="0"/>
              <a:t>Ensure that all prevention and intervention efforts are </a:t>
            </a:r>
            <a:r>
              <a:rPr lang="en-US" sz="2400" dirty="0">
                <a:solidFill>
                  <a:srgbClr val="0000FF"/>
                </a:solidFill>
              </a:rPr>
              <a:t>focused</a:t>
            </a:r>
            <a:r>
              <a:rPr lang="en-US" sz="2400" dirty="0"/>
              <a:t> on the </a:t>
            </a:r>
            <a:r>
              <a:rPr lang="en-US" sz="2400" dirty="0">
                <a:solidFill>
                  <a:srgbClr val="0000FF"/>
                </a:solidFill>
              </a:rPr>
              <a:t>well-being of </a:t>
            </a:r>
            <a:r>
              <a:rPr lang="en-US" sz="2400" dirty="0" smtClean="0">
                <a:solidFill>
                  <a:srgbClr val="0000FF"/>
                </a:solidFill>
              </a:rPr>
              <a:t>survivors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 smtClean="0"/>
              <a:t>Data </a:t>
            </a:r>
            <a:r>
              <a:rPr lang="en-US" sz="3200" b="1" dirty="0"/>
              <a:t>c</a:t>
            </a:r>
            <a:r>
              <a:rPr lang="en-US" sz="3200" b="1" dirty="0" smtClean="0"/>
              <a:t>ollection</a:t>
            </a:r>
            <a:r>
              <a:rPr lang="en-US" sz="3200" b="1" dirty="0"/>
              <a:t>, </a:t>
            </a:r>
            <a:r>
              <a:rPr lang="en-US" sz="3200" b="1" dirty="0" smtClean="0"/>
              <a:t>assessment, and </a:t>
            </a:r>
            <a:r>
              <a:rPr lang="en-US" sz="3200" b="1" dirty="0"/>
              <a:t>r</a:t>
            </a:r>
            <a:r>
              <a:rPr lang="en-US" sz="3200" b="1" dirty="0" smtClean="0"/>
              <a:t>eporting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5963"/>
          </a:xfrm>
        </p:spPr>
        <p:txBody>
          <a:bodyPr/>
          <a:lstStyle/>
          <a:p>
            <a:r>
              <a:rPr lang="en-US" sz="2400" dirty="0"/>
              <a:t>Design and implement a </a:t>
            </a:r>
            <a:r>
              <a:rPr lang="en-US" sz="2400" dirty="0">
                <a:solidFill>
                  <a:srgbClr val="0000FF"/>
                </a:solidFill>
              </a:rPr>
              <a:t>comprehensive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communication </a:t>
            </a:r>
            <a:r>
              <a:rPr lang="en-US" sz="2400" dirty="0" smtClean="0">
                <a:solidFill>
                  <a:srgbClr val="0000FF"/>
                </a:solidFill>
              </a:rPr>
              <a:t>strategy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Conduct separate annual </a:t>
            </a:r>
            <a:r>
              <a:rPr lang="en-US" sz="2400" dirty="0">
                <a:solidFill>
                  <a:srgbClr val="0000FF"/>
                </a:solidFill>
              </a:rPr>
              <a:t>sexual </a:t>
            </a:r>
            <a:r>
              <a:rPr lang="en-US" sz="2400" dirty="0" smtClean="0">
                <a:solidFill>
                  <a:srgbClr val="0000FF"/>
                </a:solidFill>
              </a:rPr>
              <a:t>misconduct surveys</a:t>
            </a:r>
          </a:p>
          <a:p>
            <a:pPr lvl="1"/>
            <a:r>
              <a:rPr lang="en-US" sz="2400" dirty="0" smtClean="0"/>
              <a:t>undergraduate students</a:t>
            </a:r>
            <a:endParaRPr lang="en-US" sz="2400" dirty="0"/>
          </a:p>
          <a:p>
            <a:pPr lvl="1"/>
            <a:r>
              <a:rPr lang="en-US" sz="2400" dirty="0" smtClean="0"/>
              <a:t>graduate students</a:t>
            </a:r>
            <a:endParaRPr lang="en-US" sz="2400" dirty="0"/>
          </a:p>
          <a:p>
            <a:pPr lvl="1"/>
            <a:r>
              <a:rPr lang="en-US" sz="2400" dirty="0" smtClean="0"/>
              <a:t>faculty and staff</a:t>
            </a:r>
          </a:p>
          <a:p>
            <a:r>
              <a:rPr lang="en-US" sz="2400" dirty="0" smtClean="0"/>
              <a:t>Widely </a:t>
            </a:r>
            <a:r>
              <a:rPr lang="en-US" sz="2400" dirty="0">
                <a:solidFill>
                  <a:srgbClr val="0000FF"/>
                </a:solidFill>
              </a:rPr>
              <a:t>disseminate</a:t>
            </a:r>
            <a:r>
              <a:rPr lang="en-US" sz="2400" dirty="0"/>
              <a:t> the survey </a:t>
            </a:r>
            <a:r>
              <a:rPr lang="en-US" sz="2400" dirty="0" smtClean="0">
                <a:solidFill>
                  <a:srgbClr val="0000FF"/>
                </a:solidFill>
              </a:rPr>
              <a:t>findings</a:t>
            </a:r>
            <a:r>
              <a:rPr lang="en-US" sz="2400" dirty="0"/>
              <a:t> </a:t>
            </a:r>
            <a:r>
              <a:rPr lang="en-US" sz="2400" dirty="0" smtClean="0"/>
              <a:t>as well as other sexual misconduct </a:t>
            </a:r>
            <a:r>
              <a:rPr lang="en-US" sz="2400" dirty="0" smtClean="0">
                <a:solidFill>
                  <a:srgbClr val="0000FF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601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b="1" dirty="0"/>
              <a:t>Outside </a:t>
            </a:r>
            <a:r>
              <a:rPr lang="en-US" sz="3200" b="1" dirty="0" smtClean="0"/>
              <a:t>partnerships</a:t>
            </a:r>
            <a:endParaRPr lang="en-US" sz="32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5963"/>
          </a:xfrm>
        </p:spPr>
        <p:txBody>
          <a:bodyPr/>
          <a:lstStyle/>
          <a:p>
            <a:r>
              <a:rPr lang="en-US" sz="2400" dirty="0" smtClean="0"/>
              <a:t>Establish </a:t>
            </a:r>
            <a:r>
              <a:rPr lang="en-US" sz="2400" dirty="0"/>
              <a:t>a </a:t>
            </a:r>
            <a:r>
              <a:rPr lang="en-US" sz="2400" dirty="0" smtClean="0"/>
              <a:t>partnership/</a:t>
            </a:r>
            <a:r>
              <a:rPr lang="en-US" sz="2400" dirty="0" err="1" smtClean="0">
                <a:solidFill>
                  <a:srgbClr val="0000FF"/>
                </a:solidFill>
              </a:rPr>
              <a:t>MOU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with Newark </a:t>
            </a:r>
            <a:r>
              <a:rPr lang="en-US" sz="2400" dirty="0" smtClean="0">
                <a:solidFill>
                  <a:srgbClr val="0000FF"/>
                </a:solidFill>
              </a:rPr>
              <a:t>Police</a:t>
            </a:r>
          </a:p>
          <a:p>
            <a:r>
              <a:rPr lang="en-US" sz="2400" dirty="0" smtClean="0"/>
              <a:t>Work with Delaware legislators to </a:t>
            </a:r>
            <a:r>
              <a:rPr lang="en-US" sz="2400" dirty="0"/>
              <a:t>change </a:t>
            </a:r>
            <a:r>
              <a:rPr lang="en-US" sz="2400" dirty="0">
                <a:solidFill>
                  <a:srgbClr val="0000FF"/>
                </a:solidFill>
              </a:rPr>
              <a:t>Delaware law </a:t>
            </a:r>
            <a:r>
              <a:rPr lang="en-US" sz="2400" dirty="0"/>
              <a:t>as it relates to sexual </a:t>
            </a:r>
            <a:r>
              <a:rPr lang="en-US" sz="2400" dirty="0" smtClean="0"/>
              <a:t>assault and provide </a:t>
            </a:r>
            <a:r>
              <a:rPr lang="en-US" sz="2400" dirty="0"/>
              <a:t>input into newly proposed </a:t>
            </a:r>
            <a:r>
              <a:rPr lang="en-US" sz="2400" dirty="0" smtClean="0">
                <a:solidFill>
                  <a:srgbClr val="0000FF"/>
                </a:solidFill>
              </a:rPr>
              <a:t>Delaware bill </a:t>
            </a:r>
            <a:r>
              <a:rPr lang="en-US" sz="2400" dirty="0"/>
              <a:t>on “Safety on college campuses, sexual assault </a:t>
            </a:r>
            <a:r>
              <a:rPr lang="en-US" sz="2400" dirty="0" smtClean="0"/>
              <a:t>reporting”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6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4. Next steps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7572" y="1570037"/>
            <a:ext cx="8686800" cy="4906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Continue the work of the commission</a:t>
            </a:r>
          </a:p>
          <a:p>
            <a:pPr lvl="1"/>
            <a:r>
              <a:rPr lang="en-US" sz="2400" dirty="0" smtClean="0"/>
              <a:t>consider creating </a:t>
            </a:r>
            <a:r>
              <a:rPr lang="en-US" sz="2400" dirty="0"/>
              <a:t>a standing </a:t>
            </a:r>
            <a:r>
              <a:rPr lang="en-US" sz="2400" dirty="0" smtClean="0"/>
              <a:t>faculty senate committee </a:t>
            </a:r>
            <a:r>
              <a:rPr lang="en-US" sz="2400" dirty="0"/>
              <a:t>on sexual </a:t>
            </a:r>
            <a:r>
              <a:rPr lang="en-US" sz="2400" dirty="0" smtClean="0"/>
              <a:t>misconduct</a:t>
            </a:r>
          </a:p>
          <a:p>
            <a:pPr lvl="1"/>
            <a:r>
              <a:rPr lang="en-US" sz="2400" dirty="0" smtClean="0"/>
              <a:t>Include commission/committee students and faculty on existing Title IX committees</a:t>
            </a:r>
            <a:endParaRPr lang="en-US" sz="2400" dirty="0"/>
          </a:p>
          <a:p>
            <a:r>
              <a:rPr lang="en-US" sz="2400" dirty="0"/>
              <a:t>Work with the Title IX committee </a:t>
            </a:r>
            <a:r>
              <a:rPr lang="en-US" sz="2400" dirty="0" smtClean="0"/>
              <a:t>on policy </a:t>
            </a:r>
            <a:r>
              <a:rPr lang="en-US" sz="2400" dirty="0"/>
              <a:t>and communications </a:t>
            </a:r>
            <a:r>
              <a:rPr lang="en-US" sz="2400" dirty="0" smtClean="0"/>
              <a:t>to finalize a </a:t>
            </a:r>
            <a:r>
              <a:rPr lang="en-US" sz="2400" dirty="0">
                <a:solidFill>
                  <a:srgbClr val="0000FF"/>
                </a:solidFill>
              </a:rPr>
              <a:t>comprehensive policy for sexual misconduct</a:t>
            </a:r>
            <a:endParaRPr lang="en-US" sz="2400" dirty="0"/>
          </a:p>
          <a:p>
            <a:r>
              <a:rPr lang="en-US" sz="2400" dirty="0"/>
              <a:t>In conjunction with the Office of Institutional Research, </a:t>
            </a:r>
            <a:r>
              <a:rPr lang="en-US" sz="2400" dirty="0">
                <a:solidFill>
                  <a:srgbClr val="0000FF"/>
                </a:solidFill>
              </a:rPr>
              <a:t>conduct and analyze surveys</a:t>
            </a:r>
            <a:r>
              <a:rPr lang="en-US" sz="2400" b="1" dirty="0"/>
              <a:t> </a:t>
            </a:r>
            <a:r>
              <a:rPr lang="en-US" sz="2400" dirty="0"/>
              <a:t>of undergraduate students (April), and </a:t>
            </a:r>
            <a:r>
              <a:rPr lang="en-US" sz="2400" dirty="0" smtClean="0"/>
              <a:t>graduate </a:t>
            </a:r>
            <a:r>
              <a:rPr lang="en-US" sz="2400" dirty="0"/>
              <a:t>students, faculty and staff (next fall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71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0000"/>
                </a:solidFill>
                <a:latin typeface="Helvetica Neue" pitchFamily="-108" charset="0"/>
              </a:rPr>
              <a:t>4. Next steps (cont.)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7572" y="1570037"/>
            <a:ext cx="8686800" cy="4906963"/>
          </a:xfrm>
        </p:spPr>
        <p:txBody>
          <a:bodyPr/>
          <a:lstStyle/>
          <a:p>
            <a:r>
              <a:rPr lang="en-US" sz="2400" dirty="0" smtClean="0"/>
              <a:t>Work to </a:t>
            </a:r>
            <a:r>
              <a:rPr lang="en-US" sz="2400" dirty="0"/>
              <a:t>develop and implement a comprehensive </a:t>
            </a:r>
            <a:r>
              <a:rPr lang="en-US" sz="2400" dirty="0">
                <a:solidFill>
                  <a:srgbClr val="0000FF"/>
                </a:solidFill>
              </a:rPr>
              <a:t>implementation plan </a:t>
            </a:r>
            <a:r>
              <a:rPr lang="en-US" sz="2400" dirty="0"/>
              <a:t>that is informed by the </a:t>
            </a:r>
            <a:r>
              <a:rPr lang="en-US" sz="2400" dirty="0" smtClean="0">
                <a:solidFill>
                  <a:srgbClr val="0000FF"/>
                </a:solidFill>
              </a:rPr>
              <a:t>commission’s final recommendations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Work to create a dedicated, </a:t>
            </a:r>
            <a:r>
              <a:rPr lang="en-US" sz="2400" dirty="0"/>
              <a:t>visible, and </a:t>
            </a:r>
            <a:r>
              <a:rPr lang="en-US" sz="2400" dirty="0">
                <a:solidFill>
                  <a:srgbClr val="0000FF"/>
                </a:solidFill>
              </a:rPr>
              <a:t>welcoming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campus </a:t>
            </a:r>
            <a:r>
              <a:rPr lang="en-US" sz="2400" dirty="0" smtClean="0">
                <a:solidFill>
                  <a:srgbClr val="0000FF"/>
                </a:solidFill>
              </a:rPr>
              <a:t>facility </a:t>
            </a:r>
            <a:r>
              <a:rPr lang="en-US" sz="2400" dirty="0" smtClean="0"/>
              <a:t>housing student, staff, and faculty activities and support services related to gender and sexuality</a:t>
            </a:r>
            <a:r>
              <a:rPr lang="en-US" sz="2400" dirty="0"/>
              <a:t> </a:t>
            </a:r>
            <a:r>
              <a:rPr lang="en-US" sz="2400" dirty="0" smtClean="0"/>
              <a:t>(possibly as part of a broader umbrella)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0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Questions and comments?</a:t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03670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57150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/>
              <a:t>Over 100 </a:t>
            </a:r>
            <a:r>
              <a:rPr lang="en-US" sz="2400" dirty="0"/>
              <a:t>Title IX </a:t>
            </a:r>
            <a:r>
              <a:rPr lang="en-US" sz="2400" dirty="0" smtClean="0"/>
              <a:t>complaints against universities are currently being investigated by the Office of Civil Rights (OCR)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8" charset="0"/>
              </a:rPr>
              <a:t>Commission membership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31915" y="1295400"/>
            <a:ext cx="8991600" cy="5334000"/>
          </a:xfrm>
        </p:spPr>
        <p:txBody>
          <a:bodyPr/>
          <a:lstStyle/>
          <a:p>
            <a:pPr lvl="0"/>
            <a:r>
              <a:rPr lang="en-US" sz="1600" b="1" dirty="0" smtClean="0">
                <a:solidFill>
                  <a:srgbClr val="0000FF"/>
                </a:solidFill>
              </a:rPr>
              <a:t>Robin </a:t>
            </a:r>
            <a:r>
              <a:rPr lang="en-US" sz="1600" b="1" dirty="0" err="1">
                <a:solidFill>
                  <a:srgbClr val="0000FF"/>
                </a:solidFill>
              </a:rPr>
              <a:t>Andreasen</a:t>
            </a:r>
            <a:r>
              <a:rPr lang="en-US" sz="1600" dirty="0"/>
              <a:t>, Associate Professor of Linguistics and Cognitive Science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Sage Carson</a:t>
            </a:r>
            <a:r>
              <a:rPr lang="en-US" sz="1600" dirty="0"/>
              <a:t>, Undergraduate Student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Chris Castillo</a:t>
            </a:r>
            <a:r>
              <a:rPr lang="en-US" sz="1600" dirty="0"/>
              <a:t>, President of the Graduate Student Government 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Michael Chajes</a:t>
            </a:r>
            <a:r>
              <a:rPr lang="en-US" sz="1600" dirty="0"/>
              <a:t>, Professor of Civil and Environmental Engineering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Pam Cook</a:t>
            </a:r>
            <a:r>
              <a:rPr lang="en-US" sz="1600" dirty="0"/>
              <a:t>, UNIDEL Professor of Mathematical Sciences and Associate Dean of Engineering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Ruth </a:t>
            </a:r>
            <a:r>
              <a:rPr lang="en-US" sz="1600" b="1" dirty="0" err="1">
                <a:solidFill>
                  <a:srgbClr val="0000FF"/>
                </a:solidFill>
              </a:rPr>
              <a:t>Fleury</a:t>
            </a:r>
            <a:r>
              <a:rPr lang="en-US" sz="1600" b="1" dirty="0">
                <a:solidFill>
                  <a:srgbClr val="0000FF"/>
                </a:solidFill>
              </a:rPr>
              <a:t>-Steiner</a:t>
            </a:r>
            <a:r>
              <a:rPr lang="en-US" sz="1600" dirty="0"/>
              <a:t>, Associate Professor of Human </a:t>
            </a:r>
            <a:r>
              <a:rPr lang="en-US" sz="1600" dirty="0" smtClean="0"/>
              <a:t>Development and </a:t>
            </a:r>
            <a:r>
              <a:rPr lang="en-US" sz="1600" dirty="0"/>
              <a:t>Family Studies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Susan Groff</a:t>
            </a:r>
            <a:r>
              <a:rPr lang="en-US" sz="1600" dirty="0"/>
              <a:t>, Director Office of Equity and Inclusion/ Title IX Coordinator</a:t>
            </a:r>
          </a:p>
          <a:p>
            <a:pPr lvl="0"/>
            <a:r>
              <a:rPr lang="en-US" sz="1600" b="1" dirty="0" err="1">
                <a:solidFill>
                  <a:srgbClr val="0000FF"/>
                </a:solidFill>
              </a:rPr>
              <a:t>Karren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Helsel</a:t>
            </a:r>
            <a:r>
              <a:rPr lang="en-US" sz="1600" b="1" dirty="0">
                <a:solidFill>
                  <a:srgbClr val="0000FF"/>
                </a:solidFill>
              </a:rPr>
              <a:t>-Spry</a:t>
            </a:r>
            <a:r>
              <a:rPr lang="en-US" sz="1600" dirty="0"/>
              <a:t>, Assistant to the Faculty Senate President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Helga Huntley</a:t>
            </a:r>
            <a:r>
              <a:rPr lang="en-US" sz="1600" dirty="0"/>
              <a:t>, </a:t>
            </a:r>
            <a:r>
              <a:rPr lang="en-US" sz="1600" dirty="0" smtClean="0"/>
              <a:t>Research Assistant Professor of </a:t>
            </a:r>
            <a:r>
              <a:rPr lang="en-US" sz="1600" dirty="0"/>
              <a:t>Marine Science and Policy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Matt </a:t>
            </a:r>
            <a:r>
              <a:rPr lang="en-US" sz="1600" b="1" dirty="0" err="1">
                <a:solidFill>
                  <a:srgbClr val="0000FF"/>
                </a:solidFill>
              </a:rPr>
              <a:t>Kinservik</a:t>
            </a:r>
            <a:r>
              <a:rPr lang="en-US" sz="1600" dirty="0"/>
              <a:t>, Vice Provost for Faculty Affairs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Paul </a:t>
            </a:r>
            <a:r>
              <a:rPr lang="en-US" sz="1600" b="1" dirty="0" err="1">
                <a:solidFill>
                  <a:srgbClr val="0000FF"/>
                </a:solidFill>
              </a:rPr>
              <a:t>Laux</a:t>
            </a:r>
            <a:r>
              <a:rPr lang="en-US" sz="1600" dirty="0"/>
              <a:t>, Professor of Finance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Ben Page-Gil</a:t>
            </a:r>
            <a:r>
              <a:rPr lang="en-US" sz="1600" dirty="0"/>
              <a:t>, President of the Student Government Association 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Claire Rasmussen</a:t>
            </a:r>
            <a:r>
              <a:rPr lang="en-US" sz="1600" dirty="0"/>
              <a:t>, Associate Professor of Political Science and International Relations</a:t>
            </a:r>
          </a:p>
          <a:p>
            <a:pPr lvl="0"/>
            <a:r>
              <a:rPr lang="en-US" sz="1600" b="1" dirty="0" err="1">
                <a:solidFill>
                  <a:srgbClr val="0000FF"/>
                </a:solidFill>
              </a:rPr>
              <a:t>Ismat</a:t>
            </a:r>
            <a:r>
              <a:rPr lang="en-US" sz="1600" b="1" dirty="0">
                <a:solidFill>
                  <a:srgbClr val="0000FF"/>
                </a:solidFill>
              </a:rPr>
              <a:t> Shah</a:t>
            </a:r>
            <a:r>
              <a:rPr lang="en-US" sz="1600" dirty="0"/>
              <a:t>, Professor of Physics and Astronomy and Materials Science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Dawn Thompso</a:t>
            </a:r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/>
              <a:t>, Vice President for Student Life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Kathleen </a:t>
            </a:r>
            <a:r>
              <a:rPr lang="en-US" sz="1600" b="1" dirty="0" err="1">
                <a:solidFill>
                  <a:srgbClr val="0000FF"/>
                </a:solidFill>
              </a:rPr>
              <a:t>Turkel</a:t>
            </a:r>
            <a:r>
              <a:rPr lang="en-US" sz="1600" dirty="0"/>
              <a:t>, Assistant Professor of Women and Gender Studies</a:t>
            </a:r>
          </a:p>
          <a:p>
            <a:pPr lvl="0"/>
            <a:r>
              <a:rPr lang="en-US" sz="1600" b="1" dirty="0">
                <a:solidFill>
                  <a:srgbClr val="0000FF"/>
                </a:solidFill>
              </a:rPr>
              <a:t>Miranda Wilson</a:t>
            </a:r>
            <a:r>
              <a:rPr lang="en-US" sz="1600" dirty="0"/>
              <a:t>, Associate Professor of </a:t>
            </a:r>
            <a:r>
              <a:rPr lang="en-US" sz="1600" dirty="0" smtClean="0"/>
              <a:t>English</a:t>
            </a:r>
          </a:p>
          <a:p>
            <a:pPr lvl="0"/>
            <a:r>
              <a:rPr lang="en-US" sz="1600" b="1" dirty="0" smtClean="0">
                <a:solidFill>
                  <a:srgbClr val="008000"/>
                </a:solidFill>
              </a:rPr>
              <a:t>Angela Seguin</a:t>
            </a:r>
            <a:r>
              <a:rPr lang="en-US" sz="1600" dirty="0" smtClean="0">
                <a:solidFill>
                  <a:srgbClr val="008000"/>
                </a:solidFill>
              </a:rPr>
              <a:t>, Program Coordinator, </a:t>
            </a:r>
            <a:r>
              <a:rPr lang="en-US" sz="16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Student </a:t>
            </a:r>
            <a:r>
              <a:rPr lang="en-US" sz="16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Wellness &amp; Health </a:t>
            </a:r>
            <a:r>
              <a:rPr lang="en-US" sz="16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Promotion (SOS, VAWA)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8" charset="0"/>
              </a:rPr>
              <a:t>Commission charge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7924800" cy="4525963"/>
          </a:xfrm>
        </p:spPr>
        <p:txBody>
          <a:bodyPr/>
          <a:lstStyle/>
          <a:p>
            <a:pPr marL="0" indent="0">
              <a:spcBef>
                <a:spcPts val="2000"/>
              </a:spcBef>
              <a:buNone/>
            </a:pPr>
            <a:r>
              <a:rPr lang="en-US" sz="2800" dirty="0" smtClean="0"/>
              <a:t>The commission was charged with </a:t>
            </a:r>
            <a:r>
              <a:rPr lang="en-US" sz="2800" dirty="0"/>
              <a:t>making </a:t>
            </a:r>
            <a:r>
              <a:rPr lang="en-US" sz="2800" dirty="0">
                <a:solidFill>
                  <a:srgbClr val="0000FF"/>
                </a:solidFill>
              </a:rPr>
              <a:t>recommendations</a:t>
            </a:r>
            <a:r>
              <a:rPr lang="en-US" sz="2800" dirty="0"/>
              <a:t> for the implementation of </a:t>
            </a:r>
            <a:r>
              <a:rPr lang="en-US" sz="2800" dirty="0">
                <a:solidFill>
                  <a:srgbClr val="0000FF"/>
                </a:solidFill>
              </a:rPr>
              <a:t>best practices</a:t>
            </a:r>
            <a:r>
              <a:rPr lang="en-US" sz="2800" dirty="0"/>
              <a:t> for the </a:t>
            </a:r>
            <a:r>
              <a:rPr lang="en-US" sz="2800" dirty="0">
                <a:solidFill>
                  <a:srgbClr val="0000FF"/>
                </a:solidFill>
              </a:rPr>
              <a:t>prevention of sexual misconduct</a:t>
            </a:r>
            <a:r>
              <a:rPr lang="en-US" sz="2800" dirty="0"/>
              <a:t> and for </a:t>
            </a:r>
            <a:r>
              <a:rPr lang="en-US" sz="2800" dirty="0">
                <a:solidFill>
                  <a:srgbClr val="0000FF"/>
                </a:solidFill>
              </a:rPr>
              <a:t>addressing </a:t>
            </a:r>
            <a:r>
              <a:rPr lang="en-US" sz="2800" dirty="0" smtClean="0">
                <a:solidFill>
                  <a:srgbClr val="0000FF"/>
                </a:solidFill>
              </a:rPr>
              <a:t>misconduct allegations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en-US" sz="2800" dirty="0" smtClean="0"/>
              <a:t>In </a:t>
            </a:r>
            <a:r>
              <a:rPr lang="en-US" sz="2800" dirty="0"/>
              <a:t>fulfilling the charge, the </a:t>
            </a:r>
            <a:r>
              <a:rPr lang="en-US" sz="2800" dirty="0" smtClean="0"/>
              <a:t>commission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0000FF"/>
                </a:solidFill>
              </a:rPr>
              <a:t>working</a:t>
            </a:r>
            <a:r>
              <a:rPr lang="en-US" sz="2800" dirty="0"/>
              <a:t> in concert with </a:t>
            </a:r>
            <a:r>
              <a:rPr lang="en-US" sz="2800" dirty="0" smtClean="0">
                <a:solidFill>
                  <a:srgbClr val="0000FF"/>
                </a:solidFill>
              </a:rPr>
              <a:t>Title </a:t>
            </a:r>
            <a:r>
              <a:rPr lang="en-US" sz="2800" dirty="0">
                <a:solidFill>
                  <a:srgbClr val="0000FF"/>
                </a:solidFill>
              </a:rPr>
              <a:t>IX Coordinator, Sue </a:t>
            </a:r>
            <a:r>
              <a:rPr lang="en-US" sz="2800" dirty="0" smtClean="0">
                <a:solidFill>
                  <a:srgbClr val="0000FF"/>
                </a:solidFill>
              </a:rPr>
              <a:t>Groff </a:t>
            </a:r>
            <a:r>
              <a:rPr lang="en-US" sz="2800" dirty="0" smtClean="0"/>
              <a:t>and several </a:t>
            </a:r>
            <a:r>
              <a:rPr lang="en-US" sz="2800" dirty="0" smtClean="0">
                <a:solidFill>
                  <a:srgbClr val="0000FF"/>
                </a:solidFill>
              </a:rPr>
              <a:t>Title IX committees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9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Sexual misconduct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Sex Discrimination</a:t>
            </a:r>
          </a:p>
          <a:p>
            <a:r>
              <a:rPr lang="en-US" sz="2800" dirty="0" smtClean="0"/>
              <a:t>Sexual Harassment</a:t>
            </a:r>
          </a:p>
          <a:p>
            <a:r>
              <a:rPr lang="en-US" sz="2800" dirty="0" smtClean="0"/>
              <a:t>Sexual Assault</a:t>
            </a:r>
          </a:p>
          <a:p>
            <a:r>
              <a:rPr lang="en-US" sz="2800" dirty="0" smtClean="0"/>
              <a:t>Domestic Violence</a:t>
            </a:r>
          </a:p>
          <a:p>
            <a:r>
              <a:rPr lang="en-US" sz="2800" dirty="0" smtClean="0"/>
              <a:t>Dating Violence</a:t>
            </a:r>
          </a:p>
          <a:p>
            <a:r>
              <a:rPr lang="en-US" sz="2800" dirty="0" smtClean="0"/>
              <a:t>Stalking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6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8" charset="0"/>
              </a:rPr>
              <a:t>National 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33696"/>
            <a:ext cx="3441438" cy="4814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1433696"/>
            <a:ext cx="3614037" cy="4814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9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7660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Confronting Campus Sexual Assault: An Examination of Higher Education Claims, United Educators. 2015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868659"/>
            <a:ext cx="6324600" cy="1646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933632"/>
            <a:ext cx="2496981" cy="1879506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144" y="3847711"/>
            <a:ext cx="2436455" cy="2667001"/>
          </a:xfrm>
          <a:prstGeom prst="rect">
            <a:avLst/>
          </a:prstGeom>
          <a:ln w="12700" cmpd="sng">
            <a:solidFill>
              <a:srgbClr val="FFFF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609599"/>
            <a:ext cx="4775200" cy="2258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609600"/>
            <a:ext cx="3962400" cy="291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2933632"/>
            <a:ext cx="2133600" cy="18795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0928" y="2858093"/>
            <a:ext cx="110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62%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8581" y="3441716"/>
            <a:ext cx="243061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FFFFFF"/>
                </a:solidFill>
                <a:latin typeface="Palatino"/>
                <a:cs typeface="Palatino"/>
              </a:rPr>
              <a:t>o</a:t>
            </a:r>
            <a:r>
              <a:rPr lang="en-US" sz="1600" dirty="0" smtClean="0">
                <a:solidFill>
                  <a:srgbClr val="FFFFFF"/>
                </a:solidFill>
                <a:latin typeface="Palatino"/>
                <a:cs typeface="Palatino"/>
              </a:rPr>
              <a:t>f female college students reported </a:t>
            </a:r>
            <a:r>
              <a:rPr lang="en-US" sz="2400" b="1" dirty="0" smtClean="0">
                <a:solidFill>
                  <a:srgbClr val="FFFFFF"/>
                </a:solidFill>
                <a:latin typeface="Palatino"/>
                <a:cs typeface="Palatino"/>
              </a:rPr>
              <a:t>being sexually harassed</a:t>
            </a:r>
            <a:endParaRPr lang="en-US" sz="2400" b="1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3961" y="4487448"/>
            <a:ext cx="217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American Association of University Women, 2006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00" y="4580062"/>
            <a:ext cx="192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United Educators. 2015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6599" y="6239019"/>
            <a:ext cx="192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United Educators. 2015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2400" y="533400"/>
            <a:ext cx="8839200" cy="838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 eaLnBrk="1" hangingPunct="1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Local 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i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ssue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6600" dirty="0">
              <a:latin typeface="Engravers MT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endParaRPr lang="en-US" sz="6600" dirty="0">
              <a:latin typeface="Tahoma" charset="0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8600" y="914400"/>
            <a:ext cx="9295181" cy="990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 eaLnBrk="1" hangingPunct="1"/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Move in weekend at UD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33400"/>
            <a:ext cx="8839200" cy="838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 Neue"/>
                <a:ea typeface="Geneva" pitchFamily="-108" charset="-128"/>
                <a:cs typeface="Helvetica Neue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 Neue" pitchFamily="-108" charset="0"/>
                <a:ea typeface="Geneva" pitchFamily="-108" charset="-128"/>
              </a:defRPr>
            </a:lvl9pPr>
          </a:lstStyle>
          <a:p>
            <a:pPr eaLnBrk="1" hangingPunct="1"/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itchFamily="-108" charset="0"/>
              </a:rPr>
              <a:t>Local issue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/object&gt;&lt;object type=&quot;3&quot; unique_id=&quot;10005&quot;&gt;&lt;property id=&quot;20148&quot; value=&quot;5&quot;/&gt;&lt;property id=&quot;20300&quot; value=&quot;Slide 2 - &amp;quot;Commission formation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Commission membership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ommission charge&amp;quot;&quot;/&gt;&lt;property id=&quot;20307&quot; value=&quot;327&quot;/&gt;&lt;/object&gt;&lt;object type=&quot;3&quot; unique_id=&quot;10008&quot;&gt;&lt;property id=&quot;20148&quot; value=&quot;5&quot;/&gt;&lt;property id=&quot;20300&quot; value=&quot;Slide 5 - &amp;quot;Sexual misconduct&amp;quot;&quot;/&gt;&lt;property id=&quot;20307&quot; value=&quot;328&quot;/&gt;&lt;/object&gt;&lt;object type=&quot;3&quot; unique_id=&quot;10009&quot;&gt;&lt;property id=&quot;20148&quot; value=&quot;5&quot;/&gt;&lt;property id=&quot;20300&quot; value=&quot;Slide 6 - &amp;quot;National issue&amp;quot;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317&quot;/&gt;&lt;/object&gt;&lt;object type=&quot;3&quot; unique_id=&quot;10012&quot;&gt;&lt;property id=&quot;20148&quot; value=&quot;5&quot;/&gt;&lt;property id=&quot;20300&quot; value=&quot;Slide 9&quot;/&gt;&lt;property id=&quot;20307&quot; value=&quot;322&quot;/&gt;&lt;/object&gt;&lt;object type=&quot;3&quot; unique_id=&quot;10013&quot;&gt;&lt;property id=&quot;20148&quot; value=&quot;5&quot;/&gt;&lt;property id=&quot;20300&quot; value=&quot;Slide 10&quot;/&gt;&lt;property id=&quot;20307&quot; value=&quot;314&quot;/&gt;&lt;/object&gt;&lt;object type=&quot;3&quot; unique_id=&quot;10014&quot;&gt;&lt;property id=&quot;20148&quot; value=&quot;5&quot;/&gt;&lt;property id=&quot;20300&quot; value=&quot;Slide 11 - &amp;quot;Commission subcommittees&amp;quot;&quot;/&gt;&lt;property id=&quot;20307&quot; value=&quot;260&quot;/&gt;&lt;/object&gt;&lt;object type=&quot;3&quot; unique_id=&quot;10015&quot;&gt;&lt;property id=&quot;20148&quot; value=&quot;5&quot;/&gt;&lt;property id=&quot;20300&quot; value=&quot;Slide 12 - &amp;quot;Progress to date&amp;quot;&quot;/&gt;&lt;property id=&quot;20307&quot; value=&quot;329&quot;/&gt;&lt;/object&gt;&lt;object type=&quot;3&quot; unique_id=&quot;10016&quot;&gt;&lt;property id=&quot;20148&quot; value=&quot;5&quot;/&gt;&lt;property id=&quot;20300&quot; value=&quot;Slide 13 - &amp;quot;1. Gathering information (listening)&amp;quot;&quot;/&gt;&lt;property id=&quot;20307&quot; value=&quot;292&quot;/&gt;&lt;/object&gt;&lt;object type=&quot;3&quot; unique_id=&quot;10017&quot;&gt;&lt;property id=&quot;20148&quot; value=&quot;5&quot;/&gt;&lt;property id=&quot;20300&quot; value=&quot;Slide 14 - &amp;quot;2. What have we learned?&amp;quot;&quot;/&gt;&lt;property id=&quot;20307&quot; value=&quot;297&quot;/&gt;&lt;/object&gt;&lt;object type=&quot;3&quot; unique_id=&quot;10018&quot;&gt;&lt;property id=&quot;20148&quot; value=&quot;5&quot;/&gt;&lt;property id=&quot;20300&quot; value=&quot;Slide 15 - &amp;quot;2. What have we learned (cont.)?&amp;quot;&quot;/&gt;&lt;property id=&quot;20307&quot; value=&quot;300&quot;/&gt;&lt;/object&gt;&lt;object type=&quot;3&quot; unique_id=&quot;10019&quot;&gt;&lt;property id=&quot;20148&quot; value=&quot;5&quot;/&gt;&lt;property id=&quot;20300&quot; value=&quot;Slide 16 - &amp;quot;3. What are we recommending?&amp;quot;&quot;/&gt;&lt;property id=&quot;20307&quot; value=&quot;307&quot;/&gt;&lt;/object&gt;&lt;object type=&quot;3&quot; unique_id=&quot;10020&quot;&gt;&lt;property id=&quot;20148&quot; value=&quot;5&quot;/&gt;&lt;property id=&quot;20300&quot; value=&quot;Slide 17 - &amp;quot;Big picture&amp;quot;&quot;/&gt;&lt;property id=&quot;20307&quot; value=&quot;298&quot;/&gt;&lt;/object&gt;&lt;object type=&quot;3&quot; unique_id=&quot;10021&quot;&gt;&lt;property id=&quot;20148&quot; value=&quot;5&quot;/&gt;&lt;property id=&quot;20300&quot; value=&quot;Slide 18 - &amp;quot;Campus culture&amp;quot;&quot;/&gt;&lt;property id=&quot;20307&quot; value=&quot;308&quot;/&gt;&lt;/object&gt;&lt;object type=&quot;3&quot; unique_id=&quot;10022&quot;&gt;&lt;property id=&quot;20148&quot; value=&quot;5&quot;/&gt;&lt;property id=&quot;20300&quot; value=&quot;Slide 19 - &amp;quot;Policies and procedures&amp;quot;&quot;/&gt;&lt;property id=&quot;20307&quot; value=&quot;313&quot;/&gt;&lt;/object&gt;&lt;object type=&quot;3&quot; unique_id=&quot;10023&quot;&gt;&lt;property id=&quot;20148&quot; value=&quot;5&quot;/&gt;&lt;property id=&quot;20300&quot; value=&quot;Slide 20 - &amp;quot;Education and training&amp;quot;&quot;/&gt;&lt;property id=&quot;20307&quot; value=&quot;301&quot;/&gt;&lt;/object&gt;&lt;object type=&quot;3&quot; unique_id=&quot;10024&quot;&gt;&lt;property id=&quot;20148&quot; value=&quot;5&quot;/&gt;&lt;property id=&quot;20300&quot; value=&quot;Slide 21 - &amp;quot;Survivor support&amp;quot;&quot;/&gt;&lt;property id=&quot;20307&quot; value=&quot;309&quot;/&gt;&lt;/object&gt;&lt;object type=&quot;3&quot; unique_id=&quot;10025&quot;&gt;&lt;property id=&quot;20148&quot; value=&quot;5&quot;/&gt;&lt;property id=&quot;20300&quot; value=&quot;Slide 22 - &amp;quot;Data collection, assessment, and reporting&amp;quot;&quot;/&gt;&lt;property id=&quot;20307&quot; value=&quot;302&quot;/&gt;&lt;/object&gt;&lt;object type=&quot;3&quot; unique_id=&quot;10026&quot;&gt;&lt;property id=&quot;20148&quot; value=&quot;5&quot;/&gt;&lt;property id=&quot;20300&quot; value=&quot;Slide 23 - &amp;quot;Outside partnerships&amp;quot;&quot;/&gt;&lt;property id=&quot;20307&quot; value=&quot;303&quot;/&gt;&lt;/object&gt;&lt;object type=&quot;3&quot; unique_id=&quot;10027&quot;&gt;&lt;property id=&quot;20148&quot; value=&quot;5&quot;/&gt;&lt;property id=&quot;20300&quot; value=&quot;Slide 24 - &amp;quot;4. Next steps&amp;quot;&quot;/&gt;&lt;property id=&quot;20307&quot; value=&quot;299&quot;/&gt;&lt;/object&gt;&lt;object type=&quot;3&quot; unique_id=&quot;10028&quot;&gt;&lt;property id=&quot;20148&quot; value=&quot;5&quot;/&gt;&lt;property id=&quot;20300&quot; value=&quot;Slide 25 - &amp;quot;4. Next steps (cont.)&amp;quot;&quot;/&gt;&lt;property id=&quot;20307&quot; value=&quot;330&quot;/&gt;&lt;/object&gt;&lt;object type=&quot;3&quot; unique_id=&quot;10029&quot;&gt;&lt;property id=&quot;20148&quot; value=&quot;5&quot;/&gt;&lt;property id=&quot;20300&quot; value=&quot;Slide 26 - &amp;quot;Questions and comments?&amp;#x0D;&amp;#x0A;&amp;quot;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1277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Commission formation</vt:lpstr>
      <vt:lpstr>Commission membership</vt:lpstr>
      <vt:lpstr>Commission charge</vt:lpstr>
      <vt:lpstr>Sexual misconduct</vt:lpstr>
      <vt:lpstr>National issue</vt:lpstr>
      <vt:lpstr>PowerPoint Presentation</vt:lpstr>
      <vt:lpstr>PowerPoint Presentation</vt:lpstr>
      <vt:lpstr>PowerPoint Presentation</vt:lpstr>
      <vt:lpstr>PowerPoint Presentation</vt:lpstr>
      <vt:lpstr>Commission subcommittees</vt:lpstr>
      <vt:lpstr>Progress to date</vt:lpstr>
      <vt:lpstr>1. Gathering information (listening)</vt:lpstr>
      <vt:lpstr>2. What have we learned?</vt:lpstr>
      <vt:lpstr>2. What have we learned (cont.)?</vt:lpstr>
      <vt:lpstr>3. What are we recommending?</vt:lpstr>
      <vt:lpstr>Big picture</vt:lpstr>
      <vt:lpstr>Campus culture</vt:lpstr>
      <vt:lpstr>Policies and procedures</vt:lpstr>
      <vt:lpstr>Education and training</vt:lpstr>
      <vt:lpstr>Survivor support</vt:lpstr>
      <vt:lpstr>Data collection, assessment, and reporting</vt:lpstr>
      <vt:lpstr>Outside partnerships</vt:lpstr>
      <vt:lpstr>4. Next steps</vt:lpstr>
      <vt:lpstr>4. Next steps (cont.)</vt:lpstr>
      <vt:lpstr>Questions and comments? 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Gail Armstrong</dc:creator>
  <cp:lastModifiedBy>Fred Hofstetter</cp:lastModifiedBy>
  <cp:revision>155</cp:revision>
  <dcterms:created xsi:type="dcterms:W3CDTF">2008-10-28T19:41:59Z</dcterms:created>
  <dcterms:modified xsi:type="dcterms:W3CDTF">2015-04-06T12:59:45Z</dcterms:modified>
</cp:coreProperties>
</file>