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7"/>
  </p:notesMasterIdLst>
  <p:handoutMasterIdLst>
    <p:handoutMasterId r:id="rId138"/>
  </p:handoutMasterIdLst>
  <p:sldIdLst>
    <p:sldId id="361" r:id="rId2"/>
    <p:sldId id="369" r:id="rId3"/>
    <p:sldId id="471" r:id="rId4"/>
    <p:sldId id="472" r:id="rId5"/>
    <p:sldId id="410" r:id="rId6"/>
    <p:sldId id="327" r:id="rId7"/>
    <p:sldId id="328" r:id="rId8"/>
    <p:sldId id="363" r:id="rId9"/>
    <p:sldId id="473" r:id="rId10"/>
    <p:sldId id="474" r:id="rId11"/>
    <p:sldId id="475" r:id="rId12"/>
    <p:sldId id="450" r:id="rId13"/>
    <p:sldId id="370" r:id="rId14"/>
    <p:sldId id="489" r:id="rId15"/>
    <p:sldId id="330" r:id="rId16"/>
    <p:sldId id="299" r:id="rId17"/>
    <p:sldId id="287" r:id="rId18"/>
    <p:sldId id="293" r:id="rId19"/>
    <p:sldId id="294" r:id="rId20"/>
    <p:sldId id="322" r:id="rId21"/>
    <p:sldId id="323" r:id="rId22"/>
    <p:sldId id="301" r:id="rId23"/>
    <p:sldId id="331" r:id="rId24"/>
    <p:sldId id="312" r:id="rId25"/>
    <p:sldId id="314" r:id="rId26"/>
    <p:sldId id="315" r:id="rId27"/>
    <p:sldId id="316" r:id="rId28"/>
    <p:sldId id="311" r:id="rId29"/>
    <p:sldId id="317" r:id="rId30"/>
    <p:sldId id="318" r:id="rId31"/>
    <p:sldId id="319" r:id="rId32"/>
    <p:sldId id="320" r:id="rId33"/>
    <p:sldId id="321" r:id="rId34"/>
    <p:sldId id="310" r:id="rId35"/>
    <p:sldId id="332" r:id="rId36"/>
    <p:sldId id="476" r:id="rId37"/>
    <p:sldId id="477" r:id="rId38"/>
    <p:sldId id="478" r:id="rId39"/>
    <p:sldId id="479" r:id="rId40"/>
    <p:sldId id="480" r:id="rId41"/>
    <p:sldId id="333" r:id="rId42"/>
    <p:sldId id="263" r:id="rId43"/>
    <p:sldId id="304" r:id="rId44"/>
    <p:sldId id="305" r:id="rId45"/>
    <p:sldId id="306" r:id="rId46"/>
    <p:sldId id="307" r:id="rId47"/>
    <p:sldId id="308" r:id="rId48"/>
    <p:sldId id="309" r:id="rId49"/>
    <p:sldId id="411" r:id="rId50"/>
    <p:sldId id="412" r:id="rId51"/>
    <p:sldId id="413" r:id="rId52"/>
    <p:sldId id="414" r:id="rId53"/>
    <p:sldId id="336" r:id="rId54"/>
    <p:sldId id="417" r:id="rId55"/>
    <p:sldId id="418" r:id="rId56"/>
    <p:sldId id="419" r:id="rId57"/>
    <p:sldId id="420" r:id="rId58"/>
    <p:sldId id="421" r:id="rId59"/>
    <p:sldId id="422" r:id="rId60"/>
    <p:sldId id="423" r:id="rId61"/>
    <p:sldId id="424" r:id="rId62"/>
    <p:sldId id="425" r:id="rId63"/>
    <p:sldId id="426" r:id="rId64"/>
    <p:sldId id="427" r:id="rId65"/>
    <p:sldId id="428" r:id="rId66"/>
    <p:sldId id="481" r:id="rId67"/>
    <p:sldId id="429" r:id="rId68"/>
    <p:sldId id="385" r:id="rId69"/>
    <p:sldId id="446" r:id="rId70"/>
    <p:sldId id="452" r:id="rId71"/>
    <p:sldId id="453" r:id="rId72"/>
    <p:sldId id="454" r:id="rId73"/>
    <p:sldId id="455" r:id="rId74"/>
    <p:sldId id="456" r:id="rId75"/>
    <p:sldId id="457" r:id="rId76"/>
    <p:sldId id="458" r:id="rId77"/>
    <p:sldId id="459" r:id="rId78"/>
    <p:sldId id="416" r:id="rId79"/>
    <p:sldId id="439" r:id="rId80"/>
    <p:sldId id="443" r:id="rId81"/>
    <p:sldId id="433" r:id="rId82"/>
    <p:sldId id="462" r:id="rId83"/>
    <p:sldId id="337" r:id="rId84"/>
    <p:sldId id="338" r:id="rId85"/>
    <p:sldId id="339" r:id="rId86"/>
    <p:sldId id="340" r:id="rId87"/>
    <p:sldId id="343" r:id="rId88"/>
    <p:sldId id="435" r:id="rId89"/>
    <p:sldId id="441" r:id="rId90"/>
    <p:sldId id="464" r:id="rId91"/>
    <p:sldId id="442" r:id="rId92"/>
    <p:sldId id="349" r:id="rId93"/>
    <p:sldId id="436" r:id="rId94"/>
    <p:sldId id="440" r:id="rId95"/>
    <p:sldId id="482" r:id="rId96"/>
    <p:sldId id="483" r:id="rId97"/>
    <p:sldId id="484" r:id="rId98"/>
    <p:sldId id="348" r:id="rId99"/>
    <p:sldId id="350" r:id="rId100"/>
    <p:sldId id="434" r:id="rId101"/>
    <p:sldId id="432" r:id="rId102"/>
    <p:sldId id="465" r:id="rId103"/>
    <p:sldId id="386" r:id="rId104"/>
    <p:sldId id="388" r:id="rId105"/>
    <p:sldId id="394" r:id="rId106"/>
    <p:sldId id="451" r:id="rId107"/>
    <p:sldId id="445" r:id="rId108"/>
    <p:sldId id="389" r:id="rId109"/>
    <p:sldId id="390" r:id="rId110"/>
    <p:sldId id="392" r:id="rId111"/>
    <p:sldId id="347" r:id="rId112"/>
    <p:sldId id="466" r:id="rId113"/>
    <p:sldId id="353" r:id="rId114"/>
    <p:sldId id="467" r:id="rId115"/>
    <p:sldId id="468" r:id="rId116"/>
    <p:sldId id="469" r:id="rId117"/>
    <p:sldId id="280" r:id="rId118"/>
    <p:sldId id="372" r:id="rId119"/>
    <p:sldId id="373" r:id="rId120"/>
    <p:sldId id="463" r:id="rId121"/>
    <p:sldId id="488" r:id="rId122"/>
    <p:sldId id="485" r:id="rId123"/>
    <p:sldId id="486" r:id="rId124"/>
    <p:sldId id="487" r:id="rId125"/>
    <p:sldId id="376" r:id="rId126"/>
    <p:sldId id="377" r:id="rId127"/>
    <p:sldId id="470" r:id="rId128"/>
    <p:sldId id="378" r:id="rId129"/>
    <p:sldId id="380" r:id="rId130"/>
    <p:sldId id="360" r:id="rId131"/>
    <p:sldId id="401" r:id="rId132"/>
    <p:sldId id="387" r:id="rId133"/>
    <p:sldId id="437" r:id="rId134"/>
    <p:sldId id="438" r:id="rId135"/>
    <p:sldId id="379" r:id="rId136"/>
  </p:sldIdLst>
  <p:sldSz cx="9144000" cy="6858000" type="screen4x3"/>
  <p:notesSz cx="6934200" cy="9234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1992" autoAdjust="0"/>
    <p:restoredTop sz="79754" autoAdjust="0"/>
  </p:normalViewPr>
  <p:slideViewPr>
    <p:cSldViewPr>
      <p:cViewPr varScale="1">
        <p:scale>
          <a:sx n="75" d="100"/>
          <a:sy n="75" d="100"/>
        </p:scale>
        <p:origin x="-1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8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85C0A11F-51C2-4162-BFAC-F24BB845752C}" type="datetimeFigureOut">
              <a:rPr lang="en-US" smtClean="0"/>
              <a:pPr/>
              <a:t>11/11/2008</a:t>
            </a:fld>
            <a:endParaRPr lang="en-US"/>
          </a:p>
        </p:txBody>
      </p:sp>
      <p:sp>
        <p:nvSpPr>
          <p:cNvPr id="4" name="Footer Placeholder 3"/>
          <p:cNvSpPr>
            <a:spLocks noGrp="1"/>
          </p:cNvSpPr>
          <p:nvPr>
            <p:ph type="ftr" sz="quarter" idx="2"/>
          </p:nvPr>
        </p:nvSpPr>
        <p:spPr>
          <a:xfrm>
            <a:off x="0" y="8770938"/>
            <a:ext cx="3005138"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70938"/>
            <a:ext cx="3005138" cy="461962"/>
          </a:xfrm>
          <a:prstGeom prst="rect">
            <a:avLst/>
          </a:prstGeom>
        </p:spPr>
        <p:txBody>
          <a:bodyPr vert="horz" lIns="91440" tIns="45720" rIns="91440" bIns="45720" rtlCol="0" anchor="b"/>
          <a:lstStyle>
            <a:lvl1pPr algn="r">
              <a:defRPr sz="1200"/>
            </a:lvl1pPr>
          </a:lstStyle>
          <a:p>
            <a:fld id="{8E212C9C-F5F9-4C65-987B-C7CF40BEE7F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724"/>
          </a:xfrm>
          <a:prstGeom prst="rect">
            <a:avLst/>
          </a:prstGeom>
        </p:spPr>
        <p:txBody>
          <a:bodyPr vert="horz" lIns="92391" tIns="46195" rIns="92391" bIns="46195" rtlCol="0"/>
          <a:lstStyle>
            <a:lvl1pPr algn="l">
              <a:defRPr sz="1200"/>
            </a:lvl1pPr>
          </a:lstStyle>
          <a:p>
            <a:endParaRPr lang="en-US"/>
          </a:p>
        </p:txBody>
      </p:sp>
      <p:sp>
        <p:nvSpPr>
          <p:cNvPr id="3" name="Date Placeholder 2"/>
          <p:cNvSpPr>
            <a:spLocks noGrp="1"/>
          </p:cNvSpPr>
          <p:nvPr>
            <p:ph type="dt" idx="1"/>
          </p:nvPr>
        </p:nvSpPr>
        <p:spPr>
          <a:xfrm>
            <a:off x="3927775" y="0"/>
            <a:ext cx="3004820" cy="461724"/>
          </a:xfrm>
          <a:prstGeom prst="rect">
            <a:avLst/>
          </a:prstGeom>
        </p:spPr>
        <p:txBody>
          <a:bodyPr vert="horz" lIns="92391" tIns="46195" rIns="92391" bIns="46195" rtlCol="0"/>
          <a:lstStyle>
            <a:lvl1pPr algn="r">
              <a:defRPr sz="1200"/>
            </a:lvl1pPr>
          </a:lstStyle>
          <a:p>
            <a:fld id="{1AEF1033-DF06-47C1-9ADC-18799CC1C18E}" type="datetimeFigureOut">
              <a:rPr lang="en-US" smtClean="0"/>
              <a:pPr/>
              <a:t>11/11/2008</a:t>
            </a:fld>
            <a:endParaRPr lang="en-US"/>
          </a:p>
        </p:txBody>
      </p:sp>
      <p:sp>
        <p:nvSpPr>
          <p:cNvPr id="4" name="Slide Image Placeholder 3"/>
          <p:cNvSpPr>
            <a:spLocks noGrp="1" noRot="1" noChangeAspect="1"/>
          </p:cNvSpPr>
          <p:nvPr>
            <p:ph type="sldImg" idx="2"/>
          </p:nvPr>
        </p:nvSpPr>
        <p:spPr>
          <a:xfrm>
            <a:off x="1157288" y="692150"/>
            <a:ext cx="4619625" cy="3463925"/>
          </a:xfrm>
          <a:prstGeom prst="rect">
            <a:avLst/>
          </a:prstGeom>
          <a:noFill/>
          <a:ln w="12700">
            <a:solidFill>
              <a:prstClr val="black"/>
            </a:solidFill>
          </a:ln>
        </p:spPr>
        <p:txBody>
          <a:bodyPr vert="horz" lIns="92391" tIns="46195" rIns="92391" bIns="46195" rtlCol="0" anchor="ctr"/>
          <a:lstStyle/>
          <a:p>
            <a:endParaRPr lang="en-US"/>
          </a:p>
        </p:txBody>
      </p:sp>
      <p:sp>
        <p:nvSpPr>
          <p:cNvPr id="5" name="Notes Placeholder 4"/>
          <p:cNvSpPr>
            <a:spLocks noGrp="1"/>
          </p:cNvSpPr>
          <p:nvPr>
            <p:ph type="body" sz="quarter" idx="3"/>
          </p:nvPr>
        </p:nvSpPr>
        <p:spPr>
          <a:xfrm>
            <a:off x="693420" y="4386382"/>
            <a:ext cx="5547360" cy="4155520"/>
          </a:xfrm>
          <a:prstGeom prst="rect">
            <a:avLst/>
          </a:prstGeom>
        </p:spPr>
        <p:txBody>
          <a:bodyPr vert="horz" lIns="92391" tIns="46195" rIns="92391" bIns="461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1161"/>
            <a:ext cx="3004820" cy="461724"/>
          </a:xfrm>
          <a:prstGeom prst="rect">
            <a:avLst/>
          </a:prstGeom>
        </p:spPr>
        <p:txBody>
          <a:bodyPr vert="horz" lIns="92391" tIns="46195" rIns="92391" bIns="46195"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71161"/>
            <a:ext cx="3004820" cy="461724"/>
          </a:xfrm>
          <a:prstGeom prst="rect">
            <a:avLst/>
          </a:prstGeom>
        </p:spPr>
        <p:txBody>
          <a:bodyPr vert="horz" lIns="92391" tIns="46195" rIns="92391" bIns="46195" rtlCol="0" anchor="b"/>
          <a:lstStyle>
            <a:lvl1pPr algn="r">
              <a:defRPr sz="1200"/>
            </a:lvl1pPr>
          </a:lstStyle>
          <a:p>
            <a:fld id="{8AADD87A-55E4-4BD0-858C-E151786F1A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41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49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51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53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57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67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70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78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86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98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99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100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101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117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en-US" smtClean="0"/>
              <a:t>Click to edit Master title style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fld id="{9E9B5C5A-AD18-4283-A9E3-065CCA9A3656}" type="datetimeFigureOut">
              <a:rPr lang="en-US" smtClean="0"/>
              <a:pPr/>
              <a:t>11/11/2008</a:t>
            </a:fld>
            <a:endParaRPr lang="en-US"/>
          </a:p>
        </p:txBody>
      </p:sp>
      <p:sp>
        <p:nvSpPr>
          <p:cNvPr id="5" name="Rectangle 4"/>
          <p:cNvSpPr>
            <a:spLocks noGrp="1"/>
          </p:cNvSpPr>
          <p:nvPr>
            <p:ph type="ftr" sz="quarter" idx="11"/>
          </p:nvPr>
        </p:nvSpPr>
        <p:spPr>
          <a:xfrm>
            <a:off x="2895600" y="6553200"/>
            <a:ext cx="3429000" cy="287782"/>
          </a:xfrm>
        </p:spPr>
        <p:txBody>
          <a:bodyPr/>
          <a:lstStyle/>
          <a:p>
            <a:endParaRPr lang="en-US"/>
          </a:p>
        </p:txBody>
      </p:sp>
      <p:sp>
        <p:nvSpPr>
          <p:cNvPr id="6" name="Rectangle 5"/>
          <p:cNvSpPr>
            <a:spLocks noGrp="1"/>
          </p:cNvSpPr>
          <p:nvPr>
            <p:ph type="sldNum" sz="quarter" idx="12"/>
          </p:nvPr>
        </p:nvSpPr>
        <p:spPr>
          <a:xfrm>
            <a:off x="6858000" y="6553200"/>
            <a:ext cx="2057400" cy="287782"/>
          </a:xfrm>
        </p:spPr>
        <p:txBody>
          <a:bodyPr/>
          <a:lstStyle/>
          <a:p>
            <a:fld id="{4A37BD08-E3FC-410D-A4DE-25DA91E490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9E9B5C5A-AD18-4283-A9E3-065CCA9A3656}" type="datetimeFigureOut">
              <a:rPr lang="en-US" smtClean="0"/>
              <a:pPr/>
              <a:t>11/11/2008</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0"/>
          </p:nvPr>
        </p:nvSpPr>
        <p:spPr/>
        <p:txBody>
          <a:bodyPr/>
          <a:lstStyle/>
          <a:p>
            <a:fld id="{9E9B5C5A-AD18-4283-A9E3-065CCA9A3656}" type="datetimeFigureOut">
              <a:rPr lang="en-US" smtClean="0"/>
              <a:pPr/>
              <a:t>11/11/2008</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smtClean="0"/>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9E9B5C5A-AD18-4283-A9E3-065CCA9A3656}" type="datetimeFigureOut">
              <a:rPr lang="en-US" smtClean="0"/>
              <a:pPr/>
              <a:t>11/11/2008</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smtClean="0"/>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9E9B5C5A-AD18-4283-A9E3-065CCA9A3656}" type="datetimeFigureOut">
              <a:rPr lang="en-US" smtClean="0"/>
              <a:pPr/>
              <a:t>11/11/2008</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9E9B5C5A-AD18-4283-A9E3-065CCA9A3656}" type="datetimeFigureOut">
              <a:rPr lang="en-US" smtClean="0"/>
              <a:pPr/>
              <a:t>11/11/2008</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9E9B5C5A-AD18-4283-A9E3-065CCA9A3656}" type="datetimeFigureOut">
              <a:rPr lang="en-US" smtClean="0"/>
              <a:pPr/>
              <a:t>11/11/2008</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9E9B5C5A-AD18-4283-A9E3-065CCA9A3656}" type="datetimeFigureOut">
              <a:rPr lang="en-US" smtClean="0"/>
              <a:pPr/>
              <a:t>11/11/2008</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9E9B5C5A-AD18-4283-A9E3-065CCA9A3656}" type="datetimeFigureOut">
              <a:rPr lang="en-US" smtClean="0"/>
              <a:pPr/>
              <a:t>11/11/2008</a:t>
            </a:fld>
            <a:endParaRPr lang="en-US"/>
          </a:p>
        </p:txBody>
      </p:sp>
      <p:sp>
        <p:nvSpPr>
          <p:cNvPr id="3" name="Rectangle 2"/>
          <p:cNvSpPr>
            <a:spLocks noGrp="1"/>
          </p:cNvSpPr>
          <p:nvPr>
            <p:ph type="ftr" sz="quarter" idx="11"/>
          </p:nvPr>
        </p:nvSpPr>
        <p:spPr/>
        <p:txBody>
          <a:bodyPr/>
          <a:lstStyle/>
          <a:p>
            <a:endParaRPr lang="en-US"/>
          </a:p>
        </p:txBody>
      </p:sp>
      <p:sp>
        <p:nvSpPr>
          <p:cNvPr id="4" name="Rectangle 3"/>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9E9B5C5A-AD18-4283-A9E3-065CCA9A3656}" type="datetimeFigureOut">
              <a:rPr lang="en-US" smtClean="0"/>
              <a:pPr/>
              <a:t>11/11/2008</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A37BD08-E3FC-410D-A4DE-25DA91E4900B}" type="slidenum">
              <a:rPr lang="en-US" smtClean="0"/>
              <a:pPr/>
              <a:t>‹#›</a:t>
            </a:fld>
            <a:endParaRPr lang="en-US"/>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Rectangle 4"/>
          <p:cNvSpPr>
            <a:spLocks noGrp="1"/>
          </p:cNvSpPr>
          <p:nvPr>
            <p:ph type="dt" sz="half" idx="10"/>
          </p:nvPr>
        </p:nvSpPr>
        <p:spPr/>
        <p:txBody>
          <a:bodyPr/>
          <a:lstStyle/>
          <a:p>
            <a:fld id="{9E9B5C5A-AD18-4283-A9E3-065CCA9A3656}" type="datetimeFigureOut">
              <a:rPr lang="en-US" smtClean="0"/>
              <a:pPr/>
              <a:t>11/11/2008</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A37BD08-E3FC-410D-A4DE-25DA91E4900B}" type="slidenum">
              <a:rPr lang="en-US" smtClean="0"/>
              <a:pPr/>
              <a:t>‹#›</a:t>
            </a:fld>
            <a:endParaRPr lang="en-US"/>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9E9B5C5A-AD18-4283-A9E3-065CCA9A3656}" type="datetimeFigureOut">
              <a:rPr lang="en-US" smtClean="0"/>
              <a:pPr/>
              <a:t>11/11/2008</a:t>
            </a:fld>
            <a:endParaRPr lang="en-US"/>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4A37BD08-E3FC-410D-A4DE-25DA91E4900B}" type="slidenum">
              <a:rPr lang="en-US" smtClean="0"/>
              <a:pPr/>
              <a:t>‹#›</a:t>
            </a:fld>
            <a:endParaRPr lang="en-US"/>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safari.oreilly.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ap.edu/openbook.php?isbn=030907036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audacity.sourceforge.net/download/lame" TargetMode="External"/><Relationship Id="rId2" Type="http://schemas.openxmlformats.org/officeDocument/2006/relationships/hyperlink" Target="http://audacity.sourceforge.n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Sakai Pedagogy and Instructional Strategies</a:t>
            </a:r>
            <a:endParaRPr lang="en-US" dirty="0"/>
          </a:p>
        </p:txBody>
      </p:sp>
      <p:sp>
        <p:nvSpPr>
          <p:cNvPr id="3" name="Subtitle 2"/>
          <p:cNvSpPr>
            <a:spLocks noGrp="1"/>
          </p:cNvSpPr>
          <p:nvPr>
            <p:ph type="subTitle" idx="1"/>
          </p:nvPr>
        </p:nvSpPr>
        <p:spPr/>
        <p:txBody>
          <a:bodyPr/>
          <a:lstStyle/>
          <a:p>
            <a:r>
              <a:rPr lang="en-US" dirty="0" smtClean="0"/>
              <a:t>Selecting Sakai Tools</a:t>
            </a:r>
          </a:p>
          <a:p>
            <a:r>
              <a:rPr lang="en-US" dirty="0" smtClean="0"/>
              <a:t>Based on How People Learn</a:t>
            </a:r>
            <a:endParaRPr lang="en-US"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The following responses are typical of the feedback I received when I used the Sakai testing tool to administer a survey asking my students what they thought about Sakai.</a:t>
            </a:r>
          </a:p>
          <a:p>
            <a:pPr marL="0" indent="0">
              <a:buNone/>
            </a:pPr>
            <a:endParaRPr lang="en-US" sz="900" dirty="0" smtClean="0"/>
          </a:p>
          <a:p>
            <a:pPr>
              <a:buFont typeface="+mj-lt"/>
              <a:buAutoNum type="arabicPeriod"/>
            </a:pPr>
            <a:r>
              <a:rPr lang="en-US" sz="2400" dirty="0" smtClean="0"/>
              <a:t>MyCoursesPlus in my view is 10 times better than </a:t>
            </a:r>
            <a:r>
              <a:rPr lang="en-US" sz="2400" dirty="0" err="1" smtClean="0"/>
              <a:t>mycourses</a:t>
            </a:r>
            <a:r>
              <a:rPr lang="en-US" sz="2400" dirty="0" smtClean="0"/>
              <a:t>. It is more up to date with times and has many more features that were not present in </a:t>
            </a:r>
            <a:r>
              <a:rPr lang="en-US" sz="2400" dirty="0" err="1" smtClean="0"/>
              <a:t>MyCourses</a:t>
            </a:r>
            <a:r>
              <a:rPr lang="en-US" sz="2400" dirty="0" smtClean="0"/>
              <a:t>.</a:t>
            </a:r>
          </a:p>
          <a:p>
            <a:pPr>
              <a:buFont typeface="+mj-lt"/>
              <a:buAutoNum type="arabicPeriod"/>
            </a:pPr>
            <a:r>
              <a:rPr lang="en-US" sz="2400" dirty="0" smtClean="0"/>
              <a:t>I am very pleased with the new structure for this course. The site is very organized and easy to navigate.</a:t>
            </a:r>
          </a:p>
          <a:p>
            <a:pPr>
              <a:buFont typeface="+mj-lt"/>
              <a:buAutoNum type="arabicPeriod"/>
            </a:pPr>
            <a:r>
              <a:rPr lang="en-US" sz="2400" dirty="0" smtClean="0"/>
              <a:t>This new course management system is very similar to Serf. It is easy to navigate, fun to use, and has a lot of various options for the student to use.</a:t>
            </a:r>
            <a:endParaRPr lang="en-US" sz="700" dirty="0" smtClean="0"/>
          </a:p>
        </p:txBody>
      </p:sp>
    </p:spTree>
  </p:cSld>
  <p:clrMapOvr>
    <a:masterClrMapping/>
  </p:clrMapOvr>
  <p:transition>
    <p:pull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Pedagogical Frameworks</a:t>
            </a:r>
            <a:endParaRPr lang="en-US" dirty="0"/>
          </a:p>
        </p:txBody>
      </p:sp>
      <p:sp>
        <p:nvSpPr>
          <p:cNvPr id="3" name="Text Placeholder 2"/>
          <p:cNvSpPr>
            <a:spLocks noGrp="1"/>
          </p:cNvSpPr>
          <p:nvPr>
            <p:ph type="body" idx="1"/>
          </p:nvPr>
        </p:nvSpPr>
        <p:spPr/>
        <p:txBody>
          <a:bodyPr/>
          <a:lstStyle/>
          <a:p>
            <a:r>
              <a:rPr lang="en-US" dirty="0" smtClean="0"/>
              <a:t>How Leading Instructional Models Inform the Design of Sakai Learning Materials</a:t>
            </a:r>
            <a:endParaRPr lang="en-US" dirty="0"/>
          </a:p>
        </p:txBody>
      </p:sp>
    </p:spTree>
  </p:cSld>
  <p:clrMapOvr>
    <a:masterClrMapping/>
  </p:clrMapOvr>
  <p:transition>
    <p:zo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Architecture</a:t>
            </a:r>
            <a:endParaRPr lang="en-US" dirty="0"/>
          </a:p>
        </p:txBody>
      </p:sp>
      <p:sp>
        <p:nvSpPr>
          <p:cNvPr id="3" name="Content Placeholder 2"/>
          <p:cNvSpPr>
            <a:spLocks noGrp="1"/>
          </p:cNvSpPr>
          <p:nvPr>
            <p:ph idx="1"/>
          </p:nvPr>
        </p:nvSpPr>
        <p:spPr/>
        <p:txBody>
          <a:bodyPr/>
          <a:lstStyle/>
          <a:p>
            <a:r>
              <a:rPr lang="en-US" dirty="0" smtClean="0"/>
              <a:t>As we have seen, Sakai’s frameset requires the course author to choose and configure the tools to be used in the course.</a:t>
            </a:r>
          </a:p>
          <a:p>
            <a:r>
              <a:rPr lang="en-US" dirty="0" err="1" smtClean="0"/>
              <a:t>Ferdig</a:t>
            </a:r>
            <a:r>
              <a:rPr lang="en-US" dirty="0" smtClean="0"/>
              <a:t> (2007, p. 52) refers to this kind of design framework as a component architecture.</a:t>
            </a:r>
          </a:p>
          <a:p>
            <a:r>
              <a:rPr lang="en-US" dirty="0" smtClean="0"/>
              <a:t>In the scholarly literature are several instructional design models that can help faculty think about what components to include and how to use them.</a:t>
            </a:r>
            <a:endParaRPr lang="en-US" dirty="0"/>
          </a:p>
        </p:txBody>
      </p:sp>
    </p:spTree>
  </p:cSld>
  <p:clrMapOvr>
    <a:masterClrMapping/>
  </p:clrMapOvr>
  <p:transition>
    <p:pull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Gagne’s Instructional Model</a:t>
            </a:r>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sz="2400" dirty="0" smtClean="0"/>
              <a:t>Gagne’s (2005) nine events of instruction inform the design of online learning in the Florida Virtual School and Spokane Virtual Learning (Johnston, 2007, p. 22):</a:t>
            </a:r>
          </a:p>
          <a:p>
            <a:pPr marL="1245870" lvl="3" indent="-514350">
              <a:buFont typeface="+mj-lt"/>
              <a:buAutoNum type="arabicPeriod"/>
            </a:pPr>
            <a:r>
              <a:rPr lang="en-US" sz="2400" dirty="0" smtClean="0">
                <a:solidFill>
                  <a:schemeClr val="tx1"/>
                </a:solidFill>
              </a:rPr>
              <a:t>Gaining Attention (Reception)</a:t>
            </a:r>
          </a:p>
          <a:p>
            <a:pPr marL="1245870" lvl="3" indent="-514350">
              <a:buFont typeface="+mj-lt"/>
              <a:buAutoNum type="arabicPeriod"/>
            </a:pPr>
            <a:r>
              <a:rPr lang="en-US" sz="2400" dirty="0" smtClean="0">
                <a:solidFill>
                  <a:schemeClr val="tx1"/>
                </a:solidFill>
              </a:rPr>
              <a:t>Informing Learners of the Objectives (Expectations)</a:t>
            </a:r>
          </a:p>
          <a:p>
            <a:pPr marL="1245870" lvl="3" indent="-514350">
              <a:buFont typeface="+mj-lt"/>
              <a:buAutoNum type="arabicPeriod"/>
            </a:pPr>
            <a:r>
              <a:rPr lang="en-US" sz="2400" dirty="0" smtClean="0">
                <a:solidFill>
                  <a:schemeClr val="tx1"/>
                </a:solidFill>
              </a:rPr>
              <a:t>Stimulating Recall of Prior Learning (Retrieval)</a:t>
            </a:r>
          </a:p>
          <a:p>
            <a:pPr marL="1245870" lvl="3" indent="-514350">
              <a:buFont typeface="+mj-lt"/>
              <a:buAutoNum type="arabicPeriod"/>
            </a:pPr>
            <a:r>
              <a:rPr lang="en-US" sz="2400" dirty="0" smtClean="0">
                <a:solidFill>
                  <a:schemeClr val="tx1"/>
                </a:solidFill>
              </a:rPr>
              <a:t>Presenting the Stimulus (Selective Perception)</a:t>
            </a:r>
          </a:p>
          <a:p>
            <a:pPr marL="1245870" lvl="3" indent="-514350">
              <a:buFont typeface="+mj-lt"/>
              <a:buAutoNum type="arabicPeriod"/>
            </a:pPr>
            <a:r>
              <a:rPr lang="en-US" sz="2400" dirty="0" smtClean="0">
                <a:solidFill>
                  <a:schemeClr val="tx1"/>
                </a:solidFill>
              </a:rPr>
              <a:t>Providing Learning Guidance (Semantic Encoding)</a:t>
            </a:r>
          </a:p>
          <a:p>
            <a:pPr marL="1245870" lvl="3" indent="-514350">
              <a:buFont typeface="+mj-lt"/>
              <a:buAutoNum type="arabicPeriod"/>
            </a:pPr>
            <a:r>
              <a:rPr lang="en-US" sz="2400" dirty="0" smtClean="0">
                <a:solidFill>
                  <a:schemeClr val="tx1"/>
                </a:solidFill>
              </a:rPr>
              <a:t>Eliciting Performance (Responding)</a:t>
            </a:r>
          </a:p>
          <a:p>
            <a:pPr marL="1245870" lvl="3" indent="-514350">
              <a:buFont typeface="+mj-lt"/>
              <a:buAutoNum type="arabicPeriod"/>
            </a:pPr>
            <a:r>
              <a:rPr lang="en-US" sz="2400" dirty="0" smtClean="0">
                <a:solidFill>
                  <a:schemeClr val="tx1"/>
                </a:solidFill>
              </a:rPr>
              <a:t>Providing Feedback (Reinforcement)</a:t>
            </a:r>
          </a:p>
          <a:p>
            <a:pPr marL="1245870" lvl="3" indent="-514350">
              <a:buFont typeface="+mj-lt"/>
              <a:buAutoNum type="arabicPeriod"/>
            </a:pPr>
            <a:r>
              <a:rPr lang="en-US" sz="2400" dirty="0" smtClean="0">
                <a:solidFill>
                  <a:schemeClr val="tx1"/>
                </a:solidFill>
              </a:rPr>
              <a:t>Assessing Performance (Retrieval)</a:t>
            </a:r>
          </a:p>
          <a:p>
            <a:pPr marL="1245870" lvl="3" indent="-514350">
              <a:buFont typeface="+mj-lt"/>
              <a:buAutoNum type="arabicPeriod"/>
            </a:pPr>
            <a:r>
              <a:rPr lang="en-US" sz="2400" dirty="0" smtClean="0">
                <a:solidFill>
                  <a:schemeClr val="tx1"/>
                </a:solidFill>
              </a:rPr>
              <a:t>Enhancing Retention and Transfer (Generalization)</a:t>
            </a:r>
          </a:p>
          <a:p>
            <a:pPr marL="514350" indent="-514350"/>
            <a:endParaRPr lang="en-US" dirty="0">
              <a:solidFill>
                <a:schemeClr val="tx1"/>
              </a:solidFill>
            </a:endParaRPr>
          </a:p>
        </p:txBody>
      </p:sp>
    </p:spTree>
  </p:cSld>
  <p:clrMapOvr>
    <a:masterClrMapping/>
  </p:clrMapOvr>
  <p:transition>
    <p:pull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Keller’s ARCS Model</a:t>
            </a:r>
            <a:endParaRPr lang="en-US" dirty="0"/>
          </a:p>
        </p:txBody>
      </p:sp>
      <p:sp>
        <p:nvSpPr>
          <p:cNvPr id="5" name="Content Placeholder 4"/>
          <p:cNvSpPr>
            <a:spLocks noGrp="1"/>
          </p:cNvSpPr>
          <p:nvPr>
            <p:ph idx="1"/>
          </p:nvPr>
        </p:nvSpPr>
        <p:spPr/>
        <p:txBody>
          <a:bodyPr>
            <a:normAutofit/>
          </a:bodyPr>
          <a:lstStyle/>
          <a:p>
            <a:pPr marL="0" indent="0">
              <a:buNone/>
            </a:pPr>
            <a:r>
              <a:rPr lang="en-US" sz="2400" dirty="0" smtClean="0"/>
              <a:t>Keller’s (1987) motivation model called ARCS reminds us of four principles important in motivating virtual learners (Johnston, 2007, p. 23):</a:t>
            </a:r>
            <a:r>
              <a:rPr lang="en-US" dirty="0" smtClean="0"/>
              <a:t/>
            </a:r>
            <a:br>
              <a:rPr lang="en-US" dirty="0" smtClean="0"/>
            </a:br>
            <a:r>
              <a:rPr lang="en-US" dirty="0" smtClean="0"/>
              <a:t/>
            </a:r>
            <a:br>
              <a:rPr lang="en-US" dirty="0" smtClean="0"/>
            </a:br>
            <a:r>
              <a:rPr lang="en-US" dirty="0" smtClean="0"/>
              <a:t> </a:t>
            </a:r>
            <a:r>
              <a:rPr lang="en-US" sz="2400" dirty="0" smtClean="0"/>
              <a:t/>
            </a:r>
            <a:br>
              <a:rPr lang="en-US" sz="2400" dirty="0" smtClean="0"/>
            </a:br>
            <a:r>
              <a:rPr lang="en-US" sz="2400" dirty="0" smtClean="0"/>
              <a:t> </a:t>
            </a:r>
            <a:br>
              <a:rPr lang="en-US" sz="2400" dirty="0" smtClean="0"/>
            </a:br>
            <a:r>
              <a:rPr lang="en-US" sz="2400" dirty="0" smtClean="0"/>
              <a:t> </a:t>
            </a:r>
            <a:r>
              <a:rPr lang="en-US" dirty="0" smtClean="0"/>
              <a:t/>
            </a:r>
            <a:br>
              <a:rPr lang="en-US" dirty="0" smtClean="0"/>
            </a:br>
            <a:endParaRPr lang="en-US" sz="2400" dirty="0" smtClean="0"/>
          </a:p>
        </p:txBody>
      </p:sp>
      <p:graphicFrame>
        <p:nvGraphicFramePr>
          <p:cNvPr id="6" name="Table 5"/>
          <p:cNvGraphicFramePr>
            <a:graphicFrameLocks noGrp="1"/>
          </p:cNvGraphicFramePr>
          <p:nvPr/>
        </p:nvGraphicFramePr>
        <p:xfrm>
          <a:off x="914400" y="3078480"/>
          <a:ext cx="7467601" cy="2804160"/>
        </p:xfrm>
        <a:graphic>
          <a:graphicData uri="http://schemas.openxmlformats.org/drawingml/2006/table">
            <a:tbl>
              <a:tblPr firstRow="1" bandRow="1">
                <a:tableStyleId>{5C22544A-7EE6-4342-B048-85BDC9FD1C3A}</a:tableStyleId>
              </a:tblPr>
              <a:tblGrid>
                <a:gridCol w="2146936"/>
                <a:gridCol w="5320665"/>
              </a:tblGrid>
              <a:tr h="370840">
                <a:tc>
                  <a:txBody>
                    <a:bodyPr/>
                    <a:lstStyle/>
                    <a:p>
                      <a:pPr algn="r"/>
                      <a:r>
                        <a:rPr lang="en-US" sz="2000" b="1" dirty="0" smtClean="0">
                          <a:solidFill>
                            <a:schemeClr val="tx1"/>
                          </a:solidFill>
                        </a:rPr>
                        <a:t>Attention:</a:t>
                      </a:r>
                      <a:endParaRPr lang="en-US" sz="2000" b="1" dirty="0">
                        <a:solidFill>
                          <a:schemeClr val="tx1"/>
                        </a:solidFill>
                      </a:endParaRPr>
                    </a:p>
                  </a:txBody>
                  <a:tcPr>
                    <a:noFill/>
                  </a:tcPr>
                </a:tc>
                <a:tc>
                  <a:txBody>
                    <a:bodyPr/>
                    <a:lstStyle/>
                    <a:p>
                      <a:r>
                        <a:rPr lang="en-US" sz="2000" b="0" dirty="0" smtClean="0">
                          <a:solidFill>
                            <a:schemeClr val="tx1"/>
                          </a:solidFill>
                        </a:rPr>
                        <a:t>establishing and maintaining curiosity and learner arousal;</a:t>
                      </a:r>
                      <a:endParaRPr lang="en-US" sz="2000" b="0" dirty="0">
                        <a:solidFill>
                          <a:schemeClr val="tx1"/>
                        </a:solidFill>
                      </a:endParaRPr>
                    </a:p>
                  </a:txBody>
                  <a:tcPr>
                    <a:noFill/>
                  </a:tcPr>
                </a:tc>
              </a:tr>
              <a:tr h="370840">
                <a:tc>
                  <a:txBody>
                    <a:bodyPr/>
                    <a:lstStyle/>
                    <a:p>
                      <a:pPr algn="r"/>
                      <a:r>
                        <a:rPr lang="en-US" sz="2000" b="1" dirty="0" smtClean="0"/>
                        <a:t>Relevance:</a:t>
                      </a:r>
                      <a:endParaRPr lang="en-US" sz="2000" b="1" dirty="0"/>
                    </a:p>
                  </a:txBody>
                  <a:tcPr>
                    <a:noFill/>
                  </a:tcPr>
                </a:tc>
                <a:tc>
                  <a:txBody>
                    <a:bodyPr/>
                    <a:lstStyle/>
                    <a:p>
                      <a:r>
                        <a:rPr lang="en-US" sz="2000" b="0" dirty="0" smtClean="0"/>
                        <a:t>linking the learner situation to the needs and motives of the learner;</a:t>
                      </a:r>
                      <a:endParaRPr lang="en-US" sz="2000" b="0" dirty="0"/>
                    </a:p>
                  </a:txBody>
                  <a:tcPr>
                    <a:noFill/>
                  </a:tcPr>
                </a:tc>
              </a:tr>
              <a:tr h="370840">
                <a:tc>
                  <a:txBody>
                    <a:bodyPr/>
                    <a:lstStyle/>
                    <a:p>
                      <a:pPr algn="r"/>
                      <a:r>
                        <a:rPr lang="en-US" sz="2000" b="1" dirty="0" smtClean="0"/>
                        <a:t>Confidence:</a:t>
                      </a:r>
                      <a:endParaRPr lang="en-US" sz="2000" b="1" dirty="0"/>
                    </a:p>
                  </a:txBody>
                  <a:tcPr>
                    <a:noFill/>
                  </a:tcPr>
                </a:tc>
                <a:tc>
                  <a:txBody>
                    <a:bodyPr/>
                    <a:lstStyle/>
                    <a:p>
                      <a:r>
                        <a:rPr lang="en-US" sz="2000" b="0" dirty="0" smtClean="0"/>
                        <a:t>learners attribute positive learning experiences to their individual behavior;</a:t>
                      </a:r>
                      <a:endParaRPr lang="en-US" sz="2000" b="0" dirty="0"/>
                    </a:p>
                  </a:txBody>
                  <a:tcPr>
                    <a:noFill/>
                  </a:tcPr>
                </a:tc>
              </a:tr>
              <a:tr h="370840">
                <a:tc>
                  <a:txBody>
                    <a:bodyPr/>
                    <a:lstStyle/>
                    <a:p>
                      <a:pPr algn="r"/>
                      <a:r>
                        <a:rPr lang="en-US" sz="2000" b="1" dirty="0" smtClean="0"/>
                        <a:t>Satisfaction:</a:t>
                      </a:r>
                      <a:endParaRPr lang="en-US" sz="2000" b="1" dirty="0"/>
                    </a:p>
                  </a:txBody>
                  <a:tcPr>
                    <a:noFill/>
                  </a:tcPr>
                </a:tc>
                <a:tc>
                  <a:txBody>
                    <a:bodyPr/>
                    <a:lstStyle/>
                    <a:p>
                      <a:r>
                        <a:rPr lang="en-US" sz="2000" b="0" dirty="0" smtClean="0"/>
                        <a:t>learners develop the desire to pursue similar goals.</a:t>
                      </a:r>
                      <a:endParaRPr lang="en-US" sz="2000" b="0" dirty="0"/>
                    </a:p>
                  </a:txBody>
                  <a:tcPr>
                    <a:noFill/>
                  </a:tcPr>
                </a:tc>
              </a:tr>
            </a:tbl>
          </a:graphicData>
        </a:graphic>
      </p:graphicFrame>
    </p:spTree>
  </p:cSld>
  <p:clrMapOvr>
    <a:masterClrMapping/>
  </p:clrMapOvr>
  <p:transition>
    <p:pull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Merrill’s First Principles</a:t>
            </a:r>
            <a:endParaRPr lang="en-US" dirty="0"/>
          </a:p>
        </p:txBody>
      </p:sp>
      <p:pic>
        <p:nvPicPr>
          <p:cNvPr id="1026" name="Picture 2"/>
          <p:cNvPicPr>
            <a:picLocks noChangeAspect="1" noChangeArrowheads="1"/>
          </p:cNvPicPr>
          <p:nvPr/>
        </p:nvPicPr>
        <p:blipFill>
          <a:blip r:embed="rId2"/>
          <a:srcRect/>
          <a:stretch>
            <a:fillRect/>
          </a:stretch>
        </p:blipFill>
        <p:spPr bwMode="auto">
          <a:xfrm>
            <a:off x="228600" y="1524000"/>
            <a:ext cx="8770434" cy="5029200"/>
          </a:xfrm>
          <a:prstGeom prst="rect">
            <a:avLst/>
          </a:prstGeom>
          <a:noFill/>
          <a:ln w="9525">
            <a:noFill/>
            <a:miter lim="800000"/>
            <a:headEnd/>
            <a:tailEnd/>
          </a:ln>
          <a:effectLst/>
        </p:spPr>
      </p:pic>
      <p:sp>
        <p:nvSpPr>
          <p:cNvPr id="7" name="TextBox 6"/>
          <p:cNvSpPr txBox="1"/>
          <p:nvPr/>
        </p:nvSpPr>
        <p:spPr>
          <a:xfrm>
            <a:off x="412919" y="6477000"/>
            <a:ext cx="8426281" cy="923330"/>
          </a:xfrm>
          <a:prstGeom prst="rect">
            <a:avLst/>
          </a:prstGeom>
          <a:noFill/>
        </p:spPr>
        <p:txBody>
          <a:bodyPr wrap="none" rtlCol="0">
            <a:spAutoFit/>
          </a:bodyPr>
          <a:lstStyle/>
          <a:p>
            <a:r>
              <a:rPr lang="en-US" dirty="0" smtClean="0">
                <a:solidFill>
                  <a:schemeClr val="bg1">
                    <a:lumMod val="50000"/>
                  </a:schemeClr>
                </a:solidFill>
              </a:rPr>
              <a:t>Merrill (2007) http://cito.byuh.edu/merrill/text/papers/Task_Centered_Strategy.pdf</a:t>
            </a:r>
          </a:p>
          <a:p>
            <a:r>
              <a:rPr lang="en-US" dirty="0" smtClean="0">
                <a:solidFill>
                  <a:schemeClr val="bg1">
                    <a:lumMod val="50000"/>
                  </a:schemeClr>
                </a:solidFill>
              </a:rPr>
              <a:t> </a:t>
            </a:r>
          </a:p>
          <a:p>
            <a:endParaRPr lang="en-US" dirty="0"/>
          </a:p>
        </p:txBody>
      </p:sp>
    </p:spTree>
  </p:cSld>
  <p:clrMapOvr>
    <a:masterClrMapping/>
  </p:clrMapOvr>
  <p:transition>
    <p:pull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Andragogy</a:t>
            </a:r>
            <a:endParaRPr lang="en-US" dirty="0"/>
          </a:p>
        </p:txBody>
      </p:sp>
      <p:sp>
        <p:nvSpPr>
          <p:cNvPr id="3" name="Content Placeholder 2"/>
          <p:cNvSpPr>
            <a:spLocks noGrp="1"/>
          </p:cNvSpPr>
          <p:nvPr>
            <p:ph idx="1"/>
          </p:nvPr>
        </p:nvSpPr>
        <p:spPr/>
        <p:txBody>
          <a:bodyPr/>
          <a:lstStyle/>
          <a:p>
            <a:r>
              <a:rPr lang="en-US" dirty="0" err="1" smtClean="0"/>
              <a:t>Adragogy</a:t>
            </a:r>
            <a:r>
              <a:rPr lang="en-US" dirty="0" smtClean="0"/>
              <a:t> is a theory of adult learning developed by Malcolm Knowles (1984).</a:t>
            </a:r>
          </a:p>
          <a:p>
            <a:r>
              <a:rPr lang="en-US" dirty="0" err="1" smtClean="0"/>
              <a:t>Andragogy</a:t>
            </a:r>
            <a:r>
              <a:rPr lang="en-US" dirty="0" smtClean="0"/>
              <a:t> offers four design principles:</a:t>
            </a:r>
          </a:p>
          <a:p>
            <a:pPr marL="788670" lvl="1" indent="-514350">
              <a:buFont typeface="+mj-lt"/>
              <a:buAutoNum type="arabicPeriod"/>
            </a:pPr>
            <a:r>
              <a:rPr lang="en-US" dirty="0" smtClean="0"/>
              <a:t>Adults need to know why they need to learn something.</a:t>
            </a:r>
          </a:p>
          <a:p>
            <a:pPr marL="788670" lvl="1" indent="-514350">
              <a:buFont typeface="+mj-lt"/>
              <a:buAutoNum type="arabicPeriod"/>
            </a:pPr>
            <a:r>
              <a:rPr lang="en-US" dirty="0" smtClean="0"/>
              <a:t>Adults need to learn experientially.</a:t>
            </a:r>
          </a:p>
          <a:p>
            <a:pPr marL="788670" lvl="1" indent="-514350">
              <a:buFont typeface="+mj-lt"/>
              <a:buAutoNum type="arabicPeriod"/>
            </a:pPr>
            <a:r>
              <a:rPr lang="en-US" dirty="0" smtClean="0"/>
              <a:t>Adults approach learning as problem-solving.</a:t>
            </a:r>
          </a:p>
          <a:p>
            <a:pPr marL="788670" lvl="1" indent="-514350">
              <a:buFont typeface="+mj-lt"/>
              <a:buAutoNum type="arabicPeriod"/>
            </a:pPr>
            <a:r>
              <a:rPr lang="en-US" dirty="0" smtClean="0"/>
              <a:t>Adults learn best when the topic is of immediate value.</a:t>
            </a:r>
          </a:p>
        </p:txBody>
      </p:sp>
    </p:spTree>
  </p:cSld>
  <p:clrMapOvr>
    <a:masterClrMapping/>
  </p:clrMapOvr>
  <p:transition>
    <p:pull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Articulation Principle</a:t>
            </a:r>
            <a:endParaRPr lang="en-US" dirty="0"/>
          </a:p>
        </p:txBody>
      </p:sp>
      <p:sp>
        <p:nvSpPr>
          <p:cNvPr id="3" name="Content Placeholder 2"/>
          <p:cNvSpPr>
            <a:spLocks noGrp="1"/>
          </p:cNvSpPr>
          <p:nvPr>
            <p:ph idx="1"/>
          </p:nvPr>
        </p:nvSpPr>
        <p:spPr/>
        <p:txBody>
          <a:bodyPr/>
          <a:lstStyle/>
          <a:p>
            <a:r>
              <a:rPr lang="en-US" dirty="0" smtClean="0"/>
              <a:t>Sawyer (2006, p. 12) teaches that “articulation and learning go hand in hand, in a mutually reinforcing feedback loop. In many cases, learners don’t actually learn something until they start to articulate it. In other words, while thinking out loud, they learn more rapidly and deeply than studying quietly.”</a:t>
            </a:r>
            <a:endParaRPr lang="en-US" dirty="0"/>
          </a:p>
        </p:txBody>
      </p:sp>
    </p:spTree>
  </p:cSld>
  <p:clrMapOvr>
    <a:masterClrMapping/>
  </p:clrMapOvr>
  <p:transition>
    <p:pull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Creativity in Learning</a:t>
            </a:r>
            <a:endParaRPr lang="en-US" dirty="0"/>
          </a:p>
        </p:txBody>
      </p:sp>
      <p:sp>
        <p:nvSpPr>
          <p:cNvPr id="3" name="Content Placeholder 2"/>
          <p:cNvSpPr>
            <a:spLocks noGrp="1"/>
          </p:cNvSpPr>
          <p:nvPr>
            <p:ph idx="1"/>
          </p:nvPr>
        </p:nvSpPr>
        <p:spPr/>
        <p:txBody>
          <a:bodyPr/>
          <a:lstStyle/>
          <a:p>
            <a:r>
              <a:rPr lang="en-US" dirty="0" smtClean="0"/>
              <a:t>As we learn more about how people learn, creativity becomes more important as an instructional strategy.</a:t>
            </a:r>
          </a:p>
          <a:p>
            <a:r>
              <a:rPr lang="en-US" dirty="0" smtClean="0"/>
              <a:t>In the recent </a:t>
            </a:r>
            <a:br>
              <a:rPr lang="en-US" dirty="0" smtClean="0"/>
            </a:br>
            <a:r>
              <a:rPr lang="en-US" dirty="0" smtClean="0"/>
              <a:t>revision of the </a:t>
            </a:r>
            <a:br>
              <a:rPr lang="en-US" dirty="0" smtClean="0"/>
            </a:br>
            <a:r>
              <a:rPr lang="en-US" dirty="0" smtClean="0"/>
              <a:t>ISTE standards, </a:t>
            </a:r>
            <a:br>
              <a:rPr lang="en-US" dirty="0" smtClean="0"/>
            </a:br>
            <a:r>
              <a:rPr lang="en-US" dirty="0" smtClean="0"/>
              <a:t>creativity replaced </a:t>
            </a:r>
            <a:br>
              <a:rPr lang="en-US" dirty="0" smtClean="0"/>
            </a:br>
            <a:r>
              <a:rPr lang="en-US" dirty="0" smtClean="0"/>
              <a:t>operations as the </a:t>
            </a:r>
            <a:br>
              <a:rPr lang="en-US" dirty="0" smtClean="0"/>
            </a:br>
            <a:r>
              <a:rPr lang="en-US" dirty="0" smtClean="0"/>
              <a:t>first standard.</a:t>
            </a:r>
            <a:endParaRPr lang="en-US" dirty="0"/>
          </a:p>
        </p:txBody>
      </p:sp>
      <p:pic>
        <p:nvPicPr>
          <p:cNvPr id="36867" name="Picture 3"/>
          <p:cNvPicPr>
            <a:picLocks noChangeAspect="1" noChangeArrowheads="1"/>
          </p:cNvPicPr>
          <p:nvPr/>
        </p:nvPicPr>
        <p:blipFill>
          <a:blip r:embed="rId2"/>
          <a:srcRect/>
          <a:stretch>
            <a:fillRect/>
          </a:stretch>
        </p:blipFill>
        <p:spPr bwMode="auto">
          <a:xfrm>
            <a:off x="4229100" y="2819400"/>
            <a:ext cx="4229100" cy="3340100"/>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Bloom’s Taxonomy</a:t>
            </a:r>
            <a:endParaRPr lang="en-US" dirty="0"/>
          </a:p>
        </p:txBody>
      </p:sp>
      <p:graphicFrame>
        <p:nvGraphicFramePr>
          <p:cNvPr id="5" name="Content Placeholder 4"/>
          <p:cNvGraphicFramePr>
            <a:graphicFrameLocks noGrp="1"/>
          </p:cNvGraphicFramePr>
          <p:nvPr>
            <p:ph idx="1"/>
          </p:nvPr>
        </p:nvGraphicFramePr>
        <p:xfrm>
          <a:off x="228600" y="2255520"/>
          <a:ext cx="8686800" cy="4297680"/>
        </p:xfrm>
        <a:graphic>
          <a:graphicData uri="http://schemas.openxmlformats.org/drawingml/2006/table">
            <a:tbl>
              <a:tblPr firstRow="1" bandRow="1">
                <a:tableStyleId>{5C22544A-7EE6-4342-B048-85BDC9FD1C3A}</a:tableStyleId>
              </a:tblPr>
              <a:tblGrid>
                <a:gridCol w="4381837"/>
                <a:gridCol w="4304963"/>
              </a:tblGrid>
              <a:tr h="396240">
                <a:tc>
                  <a:txBody>
                    <a:bodyPr/>
                    <a:lstStyle/>
                    <a:p>
                      <a:r>
                        <a:rPr lang="en-US" dirty="0" smtClean="0"/>
                        <a:t>Benjamin Bloom</a:t>
                      </a:r>
                      <a:r>
                        <a:rPr lang="en-US" baseline="0" dirty="0" smtClean="0"/>
                        <a:t> (1984)</a:t>
                      </a:r>
                      <a:endParaRPr lang="en-US" dirty="0"/>
                    </a:p>
                  </a:txBody>
                  <a:tcPr marT="0" marB="0" anchor="ctr"/>
                </a:tc>
                <a:tc>
                  <a:txBody>
                    <a:bodyPr/>
                    <a:lstStyle/>
                    <a:p>
                      <a:r>
                        <a:rPr lang="en-US" sz="1800" b="1" kern="1200" baseline="0" dirty="0" smtClean="0">
                          <a:solidFill>
                            <a:schemeClr val="lt1"/>
                          </a:solidFill>
                          <a:latin typeface="+mn-lt"/>
                          <a:ea typeface="+mn-ea"/>
                          <a:cs typeface="+mn-cs"/>
                        </a:rPr>
                        <a:t>Anderson &amp; </a:t>
                      </a:r>
                      <a:r>
                        <a:rPr lang="en-US" sz="1800" b="1" kern="1200" baseline="0" dirty="0" err="1" smtClean="0">
                          <a:solidFill>
                            <a:schemeClr val="lt1"/>
                          </a:solidFill>
                          <a:latin typeface="+mn-lt"/>
                          <a:ea typeface="+mn-ea"/>
                          <a:cs typeface="+mn-cs"/>
                        </a:rPr>
                        <a:t>Krathwohl</a:t>
                      </a:r>
                      <a:r>
                        <a:rPr lang="en-US" sz="1800" b="1" kern="1200" baseline="0" dirty="0" smtClean="0">
                          <a:solidFill>
                            <a:schemeClr val="lt1"/>
                          </a:solidFill>
                          <a:latin typeface="+mn-lt"/>
                          <a:ea typeface="+mn-ea"/>
                          <a:cs typeface="+mn-cs"/>
                        </a:rPr>
                        <a:t> (2001)</a:t>
                      </a:r>
                    </a:p>
                  </a:txBody>
                  <a:tcPr marT="0" marB="0" anchor="ctr"/>
                </a:tc>
              </a:tr>
              <a:tr h="609600">
                <a:tc>
                  <a:txBody>
                    <a:bodyPr/>
                    <a:lstStyle/>
                    <a:p>
                      <a:pPr>
                        <a:lnSpc>
                          <a:spcPct val="140000"/>
                        </a:lnSpc>
                      </a:pPr>
                      <a:r>
                        <a:rPr lang="en-US" b="1" dirty="0" smtClean="0"/>
                        <a:t>Evaluation</a:t>
                      </a:r>
                    </a:p>
                  </a:txBody>
                  <a:tcPr/>
                </a:tc>
                <a:tc>
                  <a:txBody>
                    <a:bodyPr/>
                    <a:lstStyle/>
                    <a:p>
                      <a:r>
                        <a:rPr lang="en-US" b="1" dirty="0" smtClean="0"/>
                        <a:t>Creating</a:t>
                      </a:r>
                      <a:r>
                        <a:rPr lang="en-US" dirty="0" smtClean="0"/>
                        <a:t/>
                      </a:r>
                      <a:br>
                        <a:rPr lang="en-US" dirty="0" smtClean="0"/>
                      </a:br>
                      <a:r>
                        <a:rPr lang="en-AU" sz="1200" b="1" kern="1200" dirty="0" smtClean="0">
                          <a:solidFill>
                            <a:schemeClr val="dk1"/>
                          </a:solidFill>
                          <a:latin typeface="+mn-lt"/>
                          <a:ea typeface="+mn-ea"/>
                          <a:cs typeface="+mn-cs"/>
                        </a:rPr>
                        <a:t>Generating new ideas, products, or ways of viewing things</a:t>
                      </a:r>
                      <a:endParaRPr lang="en-US" b="1" dirty="0"/>
                    </a:p>
                  </a:txBody>
                  <a:tcPr/>
                </a:tc>
              </a:tr>
              <a:tr h="609600">
                <a:tc>
                  <a:txBody>
                    <a:bodyPr/>
                    <a:lstStyle/>
                    <a:p>
                      <a:pPr>
                        <a:lnSpc>
                          <a:spcPct val="140000"/>
                        </a:lnSpc>
                      </a:pPr>
                      <a:r>
                        <a:rPr lang="en-US" b="1" dirty="0" smtClean="0"/>
                        <a:t>Synthesis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Evaluating</a:t>
                      </a:r>
                      <a:br>
                        <a:rPr lang="en-US" b="1" dirty="0" smtClean="0"/>
                      </a:br>
                      <a:r>
                        <a:rPr lang="en-AU" sz="1200" b="1" kern="1200" dirty="0" smtClean="0">
                          <a:solidFill>
                            <a:schemeClr val="dk1"/>
                          </a:solidFill>
                          <a:latin typeface="+mn-lt"/>
                          <a:ea typeface="+mn-ea"/>
                          <a:cs typeface="+mn-cs"/>
                        </a:rPr>
                        <a:t>Justifying a decision or course of action</a:t>
                      </a:r>
                      <a:endParaRPr lang="en-US" sz="1200" b="1" kern="1200" dirty="0" smtClean="0">
                        <a:solidFill>
                          <a:schemeClr val="dk1"/>
                        </a:solidFill>
                        <a:latin typeface="+mn-lt"/>
                        <a:ea typeface="+mn-ea"/>
                        <a:cs typeface="+mn-cs"/>
                      </a:endParaRPr>
                    </a:p>
                  </a:txBody>
                  <a:tcPr/>
                </a:tc>
              </a:tr>
              <a:tr h="609600">
                <a:tc>
                  <a:txBody>
                    <a:bodyPr/>
                    <a:lstStyle/>
                    <a:p>
                      <a:pPr>
                        <a:lnSpc>
                          <a:spcPct val="140000"/>
                        </a:lnSpc>
                      </a:pPr>
                      <a:r>
                        <a:rPr lang="en-US" b="1" dirty="0" smtClean="0"/>
                        <a:t>Analysis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Analyzing</a:t>
                      </a:r>
                      <a:r>
                        <a:rPr lang="en-US" dirty="0" smtClean="0"/>
                        <a:t/>
                      </a:r>
                      <a:br>
                        <a:rPr lang="en-US" dirty="0" smtClean="0"/>
                      </a:br>
                      <a:r>
                        <a:rPr lang="en-AU" sz="1200" b="1" kern="1200" dirty="0" smtClean="0">
                          <a:solidFill>
                            <a:schemeClr val="dk1"/>
                          </a:solidFill>
                          <a:latin typeface="+mn-lt"/>
                          <a:ea typeface="+mn-ea"/>
                          <a:cs typeface="+mn-cs"/>
                        </a:rPr>
                        <a:t>Breaking information into parts to explore understandings and relationships</a:t>
                      </a:r>
                      <a:endParaRPr lang="en-US" sz="1200" b="1" kern="1200" dirty="0" smtClean="0">
                        <a:solidFill>
                          <a:schemeClr val="dk1"/>
                        </a:solidFill>
                        <a:latin typeface="+mn-lt"/>
                        <a:ea typeface="+mn-ea"/>
                        <a:cs typeface="+mn-cs"/>
                      </a:endParaRPr>
                    </a:p>
                  </a:txBody>
                  <a:tcPr/>
                </a:tc>
              </a:tr>
              <a:tr h="609600">
                <a:tc>
                  <a:txBody>
                    <a:bodyPr/>
                    <a:lstStyle/>
                    <a:p>
                      <a:pPr>
                        <a:lnSpc>
                          <a:spcPct val="140000"/>
                        </a:lnSpc>
                      </a:pPr>
                      <a:r>
                        <a:rPr lang="en-US" b="1" dirty="0" smtClean="0"/>
                        <a:t>Application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Applying</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dk1"/>
                          </a:solidFill>
                          <a:latin typeface="+mn-lt"/>
                          <a:ea typeface="+mn-ea"/>
                          <a:cs typeface="+mn-cs"/>
                        </a:rPr>
                        <a:t>Using information in another familiar situation</a:t>
                      </a:r>
                      <a:endParaRPr lang="en-US" sz="1200" b="1" kern="1200" dirty="0" smtClean="0">
                        <a:solidFill>
                          <a:schemeClr val="dk1"/>
                        </a:solidFill>
                        <a:latin typeface="+mn-lt"/>
                        <a:ea typeface="+mn-ea"/>
                        <a:cs typeface="+mn-cs"/>
                      </a:endParaRPr>
                    </a:p>
                  </a:txBody>
                  <a:tcPr/>
                </a:tc>
              </a:tr>
              <a:tr h="609600">
                <a:tc>
                  <a:txBody>
                    <a:bodyPr/>
                    <a:lstStyle/>
                    <a:p>
                      <a:pPr>
                        <a:lnSpc>
                          <a:spcPct val="140000"/>
                        </a:lnSpc>
                      </a:pPr>
                      <a:r>
                        <a:rPr lang="en-US" b="1" dirty="0" smtClean="0"/>
                        <a:t>Comprehension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Understanding</a:t>
                      </a:r>
                      <a:br>
                        <a:rPr lang="en-US" b="1" dirty="0" smtClean="0"/>
                      </a:br>
                      <a:r>
                        <a:rPr lang="en-AU" sz="1200" b="1" kern="1200" dirty="0" smtClean="0">
                          <a:solidFill>
                            <a:schemeClr val="dk1"/>
                          </a:solidFill>
                          <a:latin typeface="+mn-lt"/>
                          <a:ea typeface="+mn-ea"/>
                          <a:cs typeface="+mn-cs"/>
                        </a:rPr>
                        <a:t>Explaining ideas or concepts</a:t>
                      </a:r>
                      <a:endParaRPr lang="en-US" sz="1200" b="1" kern="1200" dirty="0" smtClean="0">
                        <a:solidFill>
                          <a:schemeClr val="dk1"/>
                        </a:solidFill>
                        <a:latin typeface="+mn-lt"/>
                        <a:ea typeface="+mn-ea"/>
                        <a:cs typeface="+mn-cs"/>
                      </a:endParaRPr>
                    </a:p>
                  </a:txBody>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Knowledge</a:t>
                      </a:r>
                      <a:endParaRPr lang="en-AU"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Remembering</a:t>
                      </a:r>
                      <a:br>
                        <a:rPr lang="en-US" b="1" dirty="0" smtClean="0"/>
                      </a:br>
                      <a:r>
                        <a:rPr lang="en-AU" sz="1200" b="1" kern="1200" dirty="0" smtClean="0">
                          <a:solidFill>
                            <a:schemeClr val="dk1"/>
                          </a:solidFill>
                          <a:latin typeface="+mn-lt"/>
                          <a:ea typeface="+mn-ea"/>
                          <a:cs typeface="+mn-cs"/>
                        </a:rPr>
                        <a:t>Recalling information</a:t>
                      </a:r>
                      <a:endParaRPr lang="en-US" sz="1200" b="1" kern="1200" dirty="0" smtClean="0">
                        <a:solidFill>
                          <a:schemeClr val="dk1"/>
                        </a:solidFill>
                        <a:latin typeface="+mn-lt"/>
                        <a:ea typeface="+mn-ea"/>
                        <a:cs typeface="+mn-cs"/>
                      </a:endParaRPr>
                    </a:p>
                  </a:txBody>
                  <a:tcPr/>
                </a:tc>
              </a:tr>
            </a:tbl>
          </a:graphicData>
        </a:graphic>
      </p:graphicFrame>
      <p:sp>
        <p:nvSpPr>
          <p:cNvPr id="6" name="TextBox 5"/>
          <p:cNvSpPr txBox="1"/>
          <p:nvPr/>
        </p:nvSpPr>
        <p:spPr>
          <a:xfrm>
            <a:off x="228600" y="1676400"/>
            <a:ext cx="8647752" cy="400110"/>
          </a:xfrm>
          <a:prstGeom prst="rect">
            <a:avLst/>
          </a:prstGeom>
          <a:noFill/>
        </p:spPr>
        <p:txBody>
          <a:bodyPr wrap="none" rtlCol="0">
            <a:spAutoFit/>
          </a:bodyPr>
          <a:lstStyle/>
          <a:p>
            <a:r>
              <a:rPr lang="en-US" sz="2000" dirty="0" smtClean="0"/>
              <a:t>Creating is on top of Anderson &amp; </a:t>
            </a:r>
            <a:r>
              <a:rPr lang="en-US" sz="2000" dirty="0" err="1" smtClean="0"/>
              <a:t>Krathwohl’s</a:t>
            </a:r>
            <a:r>
              <a:rPr lang="en-US" sz="2000" dirty="0" smtClean="0"/>
              <a:t> revision of Bloom’s taxonomy.</a:t>
            </a:r>
            <a:endParaRPr lang="en-US" sz="2000" dirty="0"/>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Taxonomy Table</a:t>
            </a:r>
            <a:endParaRPr lang="en-US" dirty="0"/>
          </a:p>
        </p:txBody>
      </p:sp>
      <p:graphicFrame>
        <p:nvGraphicFramePr>
          <p:cNvPr id="4" name="Table 3"/>
          <p:cNvGraphicFramePr>
            <a:graphicFrameLocks noGrp="1"/>
          </p:cNvGraphicFramePr>
          <p:nvPr/>
        </p:nvGraphicFramePr>
        <p:xfrm>
          <a:off x="228602" y="3048000"/>
          <a:ext cx="8686798" cy="3139440"/>
        </p:xfrm>
        <a:graphic>
          <a:graphicData uri="http://schemas.openxmlformats.org/drawingml/2006/table">
            <a:tbl>
              <a:tblPr firstRow="1" bandRow="1">
                <a:tableStyleId>{5C22544A-7EE6-4342-B048-85BDC9FD1C3A}</a:tableStyleId>
              </a:tblPr>
              <a:tblGrid>
                <a:gridCol w="1447799"/>
                <a:gridCol w="1473425"/>
                <a:gridCol w="1537487"/>
                <a:gridCol w="999366"/>
                <a:gridCol w="1076241"/>
                <a:gridCol w="1153115"/>
                <a:gridCol w="999365"/>
              </a:tblGrid>
              <a:tr h="370840">
                <a:tc rowSpan="2">
                  <a:txBody>
                    <a:bodyPr/>
                    <a:lstStyle/>
                    <a:p>
                      <a:r>
                        <a:rPr lang="en-US" sz="1600" dirty="0" smtClean="0"/>
                        <a:t>The Knowledge Dimension</a:t>
                      </a:r>
                      <a:endParaRPr lang="en-US" sz="1600" dirty="0"/>
                    </a:p>
                  </a:txBody>
                  <a:tcPr/>
                </a:tc>
                <a:tc gridSpan="6">
                  <a:txBody>
                    <a:bodyPr/>
                    <a:lstStyle/>
                    <a:p>
                      <a:r>
                        <a:rPr lang="en-US" sz="1600" dirty="0" smtClean="0"/>
                        <a:t>The Cognitive Process Dimension</a:t>
                      </a:r>
                      <a:endParaRPr lang="en-US" sz="16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vMerge="1">
                  <a:txBody>
                    <a:bodyPr/>
                    <a:lstStyle/>
                    <a:p>
                      <a:endParaRPr lang="en-US" dirty="0"/>
                    </a:p>
                  </a:txBody>
                  <a:tcPr/>
                </a:tc>
                <a:tc>
                  <a:txBody>
                    <a:bodyPr/>
                    <a:lstStyle/>
                    <a:p>
                      <a:r>
                        <a:rPr lang="en-US" sz="1600" dirty="0" smtClean="0"/>
                        <a:t>Remembering</a:t>
                      </a:r>
                      <a:endParaRPr lang="en-US" sz="1600" dirty="0"/>
                    </a:p>
                  </a:txBody>
                  <a:tcPr/>
                </a:tc>
                <a:tc>
                  <a:txBody>
                    <a:bodyPr/>
                    <a:lstStyle/>
                    <a:p>
                      <a:r>
                        <a:rPr lang="en-US" sz="1600" dirty="0" smtClean="0"/>
                        <a:t>Understanding</a:t>
                      </a:r>
                      <a:endParaRPr lang="en-US" sz="1600" dirty="0"/>
                    </a:p>
                  </a:txBody>
                  <a:tcPr/>
                </a:tc>
                <a:tc>
                  <a:txBody>
                    <a:bodyPr/>
                    <a:lstStyle/>
                    <a:p>
                      <a:r>
                        <a:rPr lang="en-US" sz="1600" dirty="0" smtClean="0"/>
                        <a:t>Applying</a:t>
                      </a:r>
                      <a:endParaRPr lang="en-US" sz="1600" dirty="0"/>
                    </a:p>
                  </a:txBody>
                  <a:tcPr/>
                </a:tc>
                <a:tc>
                  <a:txBody>
                    <a:bodyPr/>
                    <a:lstStyle/>
                    <a:p>
                      <a:r>
                        <a:rPr lang="en-US" sz="1600" dirty="0" smtClean="0"/>
                        <a:t>Analyzing</a:t>
                      </a:r>
                      <a:endParaRPr lang="en-US" sz="1600" dirty="0"/>
                    </a:p>
                  </a:txBody>
                  <a:tcPr/>
                </a:tc>
                <a:tc>
                  <a:txBody>
                    <a:bodyPr/>
                    <a:lstStyle/>
                    <a:p>
                      <a:r>
                        <a:rPr lang="en-US" sz="1600" dirty="0" smtClean="0"/>
                        <a:t>Evaluating</a:t>
                      </a:r>
                      <a:endParaRPr lang="en-US" sz="1600" dirty="0"/>
                    </a:p>
                  </a:txBody>
                  <a:tcPr/>
                </a:tc>
                <a:tc>
                  <a:txBody>
                    <a:bodyPr/>
                    <a:lstStyle/>
                    <a:p>
                      <a:r>
                        <a:rPr lang="en-US" sz="1600" dirty="0" smtClean="0"/>
                        <a:t>Creating</a:t>
                      </a:r>
                      <a:endParaRPr lang="en-US" sz="1600" dirty="0"/>
                    </a:p>
                  </a:txBody>
                  <a:tcPr/>
                </a:tc>
              </a:tr>
              <a:tr h="370840">
                <a:tc>
                  <a:txBody>
                    <a:bodyPr/>
                    <a:lstStyle/>
                    <a:p>
                      <a:r>
                        <a:rPr lang="en-US" sz="1600" dirty="0" smtClean="0"/>
                        <a:t>Factual</a:t>
                      </a:r>
                      <a:r>
                        <a:rPr lang="en-US" sz="1600" baseline="0" dirty="0" smtClean="0"/>
                        <a:t> Knowledge</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tr>
              <a:tr h="370840">
                <a:tc>
                  <a:txBody>
                    <a:bodyPr/>
                    <a:lstStyle/>
                    <a:p>
                      <a:r>
                        <a:rPr lang="en-US" sz="1600" dirty="0" smtClean="0"/>
                        <a:t>Conceptual</a:t>
                      </a:r>
                      <a:r>
                        <a:rPr lang="en-US" sz="1600" baseline="0" dirty="0" smtClean="0"/>
                        <a:t> Knowledge</a:t>
                      </a:r>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tr>
              <a:tr h="370840">
                <a:tc>
                  <a:txBody>
                    <a:bodyPr/>
                    <a:lstStyle/>
                    <a:p>
                      <a:r>
                        <a:rPr lang="en-US" sz="1600" dirty="0" smtClean="0"/>
                        <a:t>Procedural Knowledge</a:t>
                      </a:r>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dirty="0"/>
                    </a:p>
                  </a:txBody>
                  <a:tcPr/>
                </a:tc>
                <a:tc>
                  <a:txBody>
                    <a:bodyPr/>
                    <a:lstStyle/>
                    <a:p>
                      <a:endParaRPr lang="en-US" sz="1600"/>
                    </a:p>
                  </a:txBody>
                  <a:tcPr/>
                </a:tc>
              </a:tr>
              <a:tr h="370840">
                <a:tc>
                  <a:txBody>
                    <a:bodyPr/>
                    <a:lstStyle/>
                    <a:p>
                      <a:r>
                        <a:rPr lang="en-US" sz="1600" dirty="0" err="1" smtClean="0"/>
                        <a:t>Metacognitive</a:t>
                      </a:r>
                      <a:r>
                        <a:rPr lang="en-US" sz="1600" baseline="0" dirty="0" smtClean="0"/>
                        <a:t> Knowledge</a:t>
                      </a:r>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tr>
            </a:tbl>
          </a:graphicData>
        </a:graphic>
      </p:graphicFrame>
      <p:sp>
        <p:nvSpPr>
          <p:cNvPr id="5" name="TextBox 4"/>
          <p:cNvSpPr txBox="1"/>
          <p:nvPr/>
        </p:nvSpPr>
        <p:spPr>
          <a:xfrm>
            <a:off x="304800" y="1676400"/>
            <a:ext cx="8305799" cy="1200329"/>
          </a:xfrm>
          <a:prstGeom prst="rect">
            <a:avLst/>
          </a:prstGeom>
          <a:noFill/>
        </p:spPr>
        <p:txBody>
          <a:bodyPr wrap="square" rtlCol="0">
            <a:spAutoFit/>
          </a:bodyPr>
          <a:lstStyle/>
          <a:p>
            <a:r>
              <a:rPr lang="en-US" dirty="0" smtClean="0"/>
              <a:t>The revised taxonomy table has a knowledge dimension and a cognitive process dimension. The instructional designer aligns objectives to assessment techniques by considering the kind of knowledge to be learned (knowledge dimension) and the process used to learn (cognitive process dimension).</a:t>
            </a:r>
            <a:endParaRPr lang="en-US" dirty="0"/>
          </a:p>
        </p:txBody>
      </p:sp>
    </p:spTree>
  </p:cSld>
  <p:clrMapOvr>
    <a:masterClrMapping/>
  </p:clrMapOvr>
  <p:transition>
    <p:pull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Sakai Activity Theory</a:t>
            </a:r>
            <a:endParaRPr lang="en-US" dirty="0"/>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3"/>
          <p:cNvGrpSpPr>
            <a:grpSpLocks noChangeAspect="1"/>
          </p:cNvGrpSpPr>
          <p:nvPr/>
        </p:nvGrpSpPr>
        <p:grpSpPr bwMode="auto">
          <a:xfrm>
            <a:off x="228600" y="1676400"/>
            <a:ext cx="8686800" cy="4705350"/>
            <a:chOff x="1800" y="5494"/>
            <a:chExt cx="8640" cy="4680"/>
          </a:xfrm>
        </p:grpSpPr>
        <p:sp>
          <p:nvSpPr>
            <p:cNvPr id="1045" name="AutoShape 21"/>
            <p:cNvSpPr>
              <a:spLocks noChangeAspect="1" noChangeArrowheads="1" noTextEdit="1"/>
            </p:cNvSpPr>
            <p:nvPr/>
          </p:nvSpPr>
          <p:spPr bwMode="auto">
            <a:xfrm>
              <a:off x="1800" y="5494"/>
              <a:ext cx="8640" cy="468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Text Box 20"/>
            <p:cNvSpPr txBox="1">
              <a:spLocks noChangeArrowheads="1"/>
            </p:cNvSpPr>
            <p:nvPr/>
          </p:nvSpPr>
          <p:spPr bwMode="auto">
            <a:xfrm>
              <a:off x="7408" y="6934"/>
              <a:ext cx="1440"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Assessment Lens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3" name="Text Box 19"/>
            <p:cNvSpPr txBox="1">
              <a:spLocks noChangeArrowheads="1"/>
            </p:cNvSpPr>
            <p:nvPr/>
          </p:nvSpPr>
          <p:spPr bwMode="auto">
            <a:xfrm>
              <a:off x="5741" y="9514"/>
              <a:ext cx="1440"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Instructor</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2" name="Text Box 18"/>
            <p:cNvSpPr txBox="1">
              <a:spLocks noChangeArrowheads="1"/>
            </p:cNvSpPr>
            <p:nvPr/>
          </p:nvSpPr>
          <p:spPr bwMode="auto">
            <a:xfrm>
              <a:off x="8697" y="9435"/>
              <a:ext cx="1440"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Profession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1" name="Text Box 17"/>
            <p:cNvSpPr txBox="1">
              <a:spLocks noChangeArrowheads="1"/>
            </p:cNvSpPr>
            <p:nvPr/>
          </p:nvSpPr>
          <p:spPr bwMode="auto">
            <a:xfrm>
              <a:off x="3979" y="7465"/>
              <a:ext cx="1080"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Subject</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0" name="AutoShape 16"/>
            <p:cNvSpPr>
              <a:spLocks noChangeArrowheads="1"/>
            </p:cNvSpPr>
            <p:nvPr/>
          </p:nvSpPr>
          <p:spPr bwMode="auto">
            <a:xfrm>
              <a:off x="4860" y="5854"/>
              <a:ext cx="2520" cy="1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AutoShape 15"/>
            <p:cNvSpPr>
              <a:spLocks noChangeArrowheads="1"/>
            </p:cNvSpPr>
            <p:nvPr/>
          </p:nvSpPr>
          <p:spPr bwMode="auto">
            <a:xfrm rot="10800000">
              <a:off x="4860" y="7654"/>
              <a:ext cx="2520" cy="1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 name="AutoShape 14"/>
            <p:cNvSpPr>
              <a:spLocks noChangeArrowheads="1"/>
            </p:cNvSpPr>
            <p:nvPr/>
          </p:nvSpPr>
          <p:spPr bwMode="auto">
            <a:xfrm>
              <a:off x="3600" y="7654"/>
              <a:ext cx="2520" cy="1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 name="AutoShape 13"/>
            <p:cNvSpPr>
              <a:spLocks noChangeArrowheads="1"/>
            </p:cNvSpPr>
            <p:nvPr/>
          </p:nvSpPr>
          <p:spPr bwMode="auto">
            <a:xfrm>
              <a:off x="6120" y="7654"/>
              <a:ext cx="2520" cy="1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Text Box 12"/>
            <p:cNvSpPr txBox="1">
              <a:spLocks noChangeArrowheads="1"/>
            </p:cNvSpPr>
            <p:nvPr/>
          </p:nvSpPr>
          <p:spPr bwMode="auto">
            <a:xfrm>
              <a:off x="5646" y="5494"/>
              <a:ext cx="108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Sakai Tools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5" name="Text Box 11"/>
            <p:cNvSpPr txBox="1">
              <a:spLocks noChangeArrowheads="1"/>
            </p:cNvSpPr>
            <p:nvPr/>
          </p:nvSpPr>
          <p:spPr bwMode="auto">
            <a:xfrm>
              <a:off x="2539" y="9454"/>
              <a:ext cx="1004"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Community</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4" name="Oval 10"/>
            <p:cNvSpPr>
              <a:spLocks noChangeArrowheads="1"/>
            </p:cNvSpPr>
            <p:nvPr/>
          </p:nvSpPr>
          <p:spPr bwMode="auto">
            <a:xfrm>
              <a:off x="7200" y="7114"/>
              <a:ext cx="360" cy="1080"/>
            </a:xfrm>
            <a:prstGeom prst="ellipse">
              <a:avLst/>
            </a:prstGeom>
            <a:solidFill>
              <a:srgbClr val="FFFFFF">
                <a:alpha val="19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Line 9"/>
            <p:cNvSpPr>
              <a:spLocks noChangeShapeType="1"/>
            </p:cNvSpPr>
            <p:nvPr/>
          </p:nvSpPr>
          <p:spPr bwMode="auto">
            <a:xfrm>
              <a:off x="7380" y="7654"/>
              <a:ext cx="1080"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2" name="Text Box 8"/>
            <p:cNvSpPr txBox="1">
              <a:spLocks noChangeArrowheads="1"/>
            </p:cNvSpPr>
            <p:nvPr/>
          </p:nvSpPr>
          <p:spPr bwMode="auto">
            <a:xfrm>
              <a:off x="8545" y="7465"/>
              <a:ext cx="1440"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Outcome</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1" name="Text Box 7"/>
            <p:cNvSpPr txBox="1">
              <a:spLocks noChangeArrowheads="1"/>
            </p:cNvSpPr>
            <p:nvPr/>
          </p:nvSpPr>
          <p:spPr bwMode="auto">
            <a:xfrm>
              <a:off x="5694" y="6934"/>
              <a:ext cx="1260" cy="2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Curriculum</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0" name="Text Box 6"/>
            <p:cNvSpPr txBox="1">
              <a:spLocks noChangeArrowheads="1"/>
            </p:cNvSpPr>
            <p:nvPr/>
          </p:nvSpPr>
          <p:spPr bwMode="auto">
            <a:xfrm>
              <a:off x="5883" y="8194"/>
              <a:ext cx="54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Zone</a:t>
              </a:r>
              <a:endParaRPr kumimoji="0" lang="en-US" sz="1800" b="0" i="0" u="none" strike="noStrike" cap="none" normalizeH="0" baseline="0" dirty="0" smtClean="0">
                <a:ln>
                  <a:noFill/>
                </a:ln>
                <a:solidFill>
                  <a:schemeClr val="tx1"/>
                </a:solidFill>
                <a:effectLst/>
                <a:latin typeface="Arial" pitchFamily="34" charset="0"/>
              </a:endParaRPr>
            </a:p>
          </p:txBody>
        </p:sp>
        <p:sp>
          <p:nvSpPr>
            <p:cNvPr id="1029" name="Text Box 5"/>
            <p:cNvSpPr txBox="1">
              <a:spLocks noChangeArrowheads="1"/>
            </p:cNvSpPr>
            <p:nvPr/>
          </p:nvSpPr>
          <p:spPr bwMode="auto">
            <a:xfrm>
              <a:off x="6878" y="8914"/>
              <a:ext cx="162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Standardization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1028" name="Text Box 4"/>
            <p:cNvSpPr txBox="1">
              <a:spLocks noChangeArrowheads="1"/>
            </p:cNvSpPr>
            <p:nvPr/>
          </p:nvSpPr>
          <p:spPr bwMode="auto">
            <a:xfrm>
              <a:off x="4377" y="8914"/>
              <a:ext cx="144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Socialization</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23" name="TextBox 22"/>
          <p:cNvSpPr txBox="1"/>
          <p:nvPr/>
        </p:nvSpPr>
        <p:spPr>
          <a:xfrm>
            <a:off x="2590800" y="6488668"/>
            <a:ext cx="4114800" cy="369332"/>
          </a:xfrm>
          <a:prstGeom prst="rect">
            <a:avLst/>
          </a:prstGeom>
          <a:noFill/>
        </p:spPr>
        <p:txBody>
          <a:bodyPr wrap="square" rtlCol="0">
            <a:spAutoFit/>
          </a:bodyPr>
          <a:lstStyle/>
          <a:p>
            <a:r>
              <a:rPr lang="en-US" dirty="0" smtClean="0">
                <a:solidFill>
                  <a:schemeClr val="bg1">
                    <a:lumMod val="50000"/>
                  </a:schemeClr>
                </a:solidFill>
              </a:rPr>
              <a:t>Adapted from </a:t>
            </a:r>
            <a:r>
              <a:rPr lang="en-US" dirty="0" err="1" smtClean="0">
                <a:solidFill>
                  <a:schemeClr val="bg1">
                    <a:lumMod val="50000"/>
                  </a:schemeClr>
                </a:solidFill>
              </a:rPr>
              <a:t>Engeström</a:t>
            </a:r>
            <a:r>
              <a:rPr lang="en-US" dirty="0" smtClean="0">
                <a:solidFill>
                  <a:schemeClr val="bg1">
                    <a:lumMod val="50000"/>
                  </a:schemeClr>
                </a:solidFill>
              </a:rPr>
              <a:t> (1987, p. 78) </a:t>
            </a:r>
          </a:p>
        </p:txBody>
      </p:sp>
    </p:spTree>
  </p:cSld>
  <p:clrMapOvr>
    <a:masterClrMapping/>
  </p:clrMapOvr>
  <p:transition>
    <p:pull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Design Tips</a:t>
            </a:r>
            <a:endParaRPr lang="en-US" dirty="0"/>
          </a:p>
        </p:txBody>
      </p:sp>
      <p:sp>
        <p:nvSpPr>
          <p:cNvPr id="5" name="Text Placeholder 4"/>
          <p:cNvSpPr>
            <a:spLocks noGrp="1"/>
          </p:cNvSpPr>
          <p:nvPr>
            <p:ph type="body" idx="1"/>
          </p:nvPr>
        </p:nvSpPr>
        <p:spPr/>
        <p:txBody>
          <a:bodyPr/>
          <a:lstStyle/>
          <a:p>
            <a:r>
              <a:rPr lang="en-US" dirty="0" smtClean="0"/>
              <a:t>Jumpstarting Three Sakai Tools in Which</a:t>
            </a:r>
            <a:br>
              <a:rPr lang="en-US" dirty="0" smtClean="0"/>
            </a:br>
            <a:r>
              <a:rPr lang="en-US" dirty="0" smtClean="0"/>
              <a:t>Instructions Are Not Clear</a:t>
            </a:r>
            <a:endParaRPr lang="en-US" dirty="0"/>
          </a:p>
        </p:txBody>
      </p:sp>
    </p:spTree>
  </p:cSld>
  <p:clrMapOvr>
    <a:masterClrMapping/>
  </p:clrMapOvr>
  <p:transition>
    <p:zo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Sakai Tools Intuitive</a:t>
            </a:r>
            <a:endParaRPr lang="en-US" dirty="0"/>
          </a:p>
        </p:txBody>
      </p:sp>
      <p:sp>
        <p:nvSpPr>
          <p:cNvPr id="3" name="Content Placeholder 2"/>
          <p:cNvSpPr>
            <a:spLocks noGrp="1"/>
          </p:cNvSpPr>
          <p:nvPr>
            <p:ph idx="1"/>
          </p:nvPr>
        </p:nvSpPr>
        <p:spPr/>
        <p:txBody>
          <a:bodyPr>
            <a:normAutofit/>
          </a:bodyPr>
          <a:lstStyle/>
          <a:p>
            <a:pPr marL="0" marR="0" indent="0" algn="l" defTabSz="914400" rtl="0" eaLnBrk="1" fontAlgn="auto" latinLnBrk="0" hangingPunct="1">
              <a:lnSpc>
                <a:spcPct val="100000"/>
              </a:lnSpc>
              <a:spcBef>
                <a:spcPct val="20000"/>
              </a:spcBef>
              <a:spcAft>
                <a:spcPts val="0"/>
              </a:spcAft>
              <a:buClr>
                <a:schemeClr val="accent2"/>
              </a:buClr>
              <a:buSzPct val="85000"/>
              <a:buNone/>
              <a:tabLst/>
              <a:defRPr/>
            </a:pPr>
            <a:r>
              <a:rPr lang="en-US" dirty="0" smtClean="0"/>
              <a:t>I </a:t>
            </a:r>
            <a:r>
              <a:rPr lang="en-US" sz="2800" kern="1200" dirty="0" smtClean="0">
                <a:solidFill>
                  <a:schemeClr val="tx1"/>
                </a:solidFill>
                <a:latin typeface="+mn-lt"/>
                <a:ea typeface="+mn-ea"/>
                <a:cs typeface="+mn-cs"/>
              </a:rPr>
              <a:t>created startup messages in three tools for which students may need help getting started. These three startups explain that:</a:t>
            </a:r>
            <a:br>
              <a:rPr lang="en-US" sz="2800" kern="1200" dirty="0" smtClean="0">
                <a:solidFill>
                  <a:schemeClr val="tx1"/>
                </a:solidFill>
                <a:latin typeface="+mn-lt"/>
                <a:ea typeface="+mn-ea"/>
                <a:cs typeface="+mn-cs"/>
              </a:rPr>
            </a:br>
            <a:endParaRPr lang="en-US" sz="600" kern="1200" dirty="0" smtClean="0">
              <a:solidFill>
                <a:schemeClr val="tx1"/>
              </a:solidFill>
              <a:latin typeface="+mn-lt"/>
              <a:ea typeface="+mn-ea"/>
              <a:cs typeface="+mn-cs"/>
            </a:endParaRPr>
          </a:p>
          <a:p>
            <a:pPr marL="274320" marR="0" indent="-274320" algn="l" defTabSz="914400" rtl="0" eaLnBrk="1" fontAlgn="auto" latinLnBrk="0" hangingPunct="1">
              <a:lnSpc>
                <a:spcPct val="100000"/>
              </a:lnSpc>
              <a:spcBef>
                <a:spcPct val="20000"/>
              </a:spcBef>
              <a:spcAft>
                <a:spcPts val="0"/>
              </a:spcAft>
              <a:buClr>
                <a:schemeClr val="accent2"/>
              </a:buClr>
              <a:buSzPct val="85000"/>
              <a:buFont typeface="Wingdings 2" pitchFamily="18" charset="2"/>
              <a:buChar char=""/>
              <a:tabLst/>
              <a:defRPr/>
            </a:pPr>
            <a:r>
              <a:rPr lang="en-US" dirty="0" smtClean="0"/>
              <a:t>In the Wiki, you must create a link in order to make a new page.</a:t>
            </a:r>
          </a:p>
          <a:p>
            <a:pPr>
              <a:defRPr/>
            </a:pPr>
            <a:r>
              <a:rPr lang="en-US" sz="2800" kern="1200" dirty="0" smtClean="0">
                <a:solidFill>
                  <a:schemeClr val="tx1"/>
                </a:solidFill>
                <a:latin typeface="+mn-lt"/>
                <a:ea typeface="+mn-ea"/>
                <a:cs typeface="+mn-cs"/>
              </a:rPr>
              <a:t>In the Blogger, you must </a:t>
            </a:r>
            <a:r>
              <a:rPr lang="en-US" dirty="0" smtClean="0"/>
              <a:t>click new in the menu bar to write a new entry in the Blog.</a:t>
            </a:r>
            <a:endParaRPr lang="en-US" sz="2800" kern="1200" dirty="0" smtClean="0">
              <a:solidFill>
                <a:schemeClr val="tx1"/>
              </a:solidFill>
              <a:latin typeface="+mn-lt"/>
              <a:ea typeface="+mn-ea"/>
              <a:cs typeface="+mn-cs"/>
            </a:endParaRPr>
          </a:p>
          <a:p>
            <a:pPr marL="274320" marR="0" indent="-274320" algn="l" defTabSz="914400" rtl="0" eaLnBrk="1" fontAlgn="auto" latinLnBrk="0" hangingPunct="1">
              <a:lnSpc>
                <a:spcPct val="100000"/>
              </a:lnSpc>
              <a:spcBef>
                <a:spcPct val="20000"/>
              </a:spcBef>
              <a:spcAft>
                <a:spcPts val="0"/>
              </a:spcAft>
              <a:buClr>
                <a:schemeClr val="accent2"/>
              </a:buClr>
              <a:buSzPct val="85000"/>
              <a:buFont typeface="Wingdings 2" pitchFamily="18" charset="2"/>
              <a:buChar char=""/>
              <a:tabLst/>
              <a:defRPr/>
            </a:pPr>
            <a:r>
              <a:rPr lang="en-US" dirty="0" smtClean="0"/>
              <a:t>In the Forum, you must click the heading of the message to which you want to respond.</a:t>
            </a:r>
            <a:endParaRPr lang="en-US" sz="2800" kern="1200" dirty="0" smtClean="0">
              <a:solidFill>
                <a:schemeClr val="tx1"/>
              </a:solidFill>
              <a:latin typeface="+mn-lt"/>
              <a:ea typeface="+mn-ea"/>
              <a:cs typeface="+mn-cs"/>
            </a:endParaRPr>
          </a:p>
          <a:p>
            <a:endParaRPr lang="en-US" dirty="0" smtClean="0"/>
          </a:p>
          <a:p>
            <a:endParaRPr lang="en-US" dirty="0"/>
          </a:p>
        </p:txBody>
      </p:sp>
    </p:spTree>
  </p:cSld>
  <p:clrMapOvr>
    <a:masterClrMapping/>
  </p:clrMapOvr>
  <p:transition>
    <p:pull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534400" cy="1143000"/>
          </a:xfrm>
        </p:spPr>
        <p:txBody>
          <a:bodyPr/>
          <a:lstStyle/>
          <a:p>
            <a:r>
              <a:rPr lang="en-US" dirty="0" smtClean="0"/>
              <a:t>Jumpstarting the Wiki</a:t>
            </a:r>
            <a:endParaRPr lang="en-US" dirty="0"/>
          </a:p>
        </p:txBody>
      </p:sp>
      <p:pic>
        <p:nvPicPr>
          <p:cNvPr id="30722"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534400" cy="1143000"/>
          </a:xfrm>
        </p:spPr>
        <p:txBody>
          <a:bodyPr/>
          <a:lstStyle/>
          <a:p>
            <a:r>
              <a:rPr lang="en-US" dirty="0" smtClean="0"/>
              <a:t>Jumpstarting the Blogger</a:t>
            </a:r>
            <a:endParaRPr lang="en-US" dirty="0"/>
          </a:p>
        </p:txBody>
      </p:sp>
      <p:pic>
        <p:nvPicPr>
          <p:cNvPr id="296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534400" cy="1143000"/>
          </a:xfrm>
        </p:spPr>
        <p:txBody>
          <a:bodyPr/>
          <a:lstStyle/>
          <a:p>
            <a:r>
              <a:rPr lang="en-US" dirty="0" smtClean="0"/>
              <a:t>Jumpstarting the Forum</a:t>
            </a:r>
            <a:endParaRPr lang="en-US" dirty="0"/>
          </a:p>
        </p:txBody>
      </p:sp>
      <p:pic>
        <p:nvPicPr>
          <p:cNvPr id="28673"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on Sakai</a:t>
            </a:r>
            <a:endParaRPr lang="en-US" dirty="0"/>
          </a:p>
        </p:txBody>
      </p:sp>
      <p:sp>
        <p:nvSpPr>
          <p:cNvPr id="3" name="Text Placeholder 2"/>
          <p:cNvSpPr>
            <a:spLocks noGrp="1"/>
          </p:cNvSpPr>
          <p:nvPr>
            <p:ph type="body" idx="1"/>
          </p:nvPr>
        </p:nvSpPr>
        <p:spPr/>
        <p:txBody>
          <a:bodyPr/>
          <a:lstStyle/>
          <a:p>
            <a:r>
              <a:rPr lang="en-US" dirty="0" smtClean="0"/>
              <a:t>Many Features to Like and a</a:t>
            </a:r>
            <a:br>
              <a:rPr lang="en-US" dirty="0" smtClean="0"/>
            </a:br>
            <a:r>
              <a:rPr lang="en-US" dirty="0" smtClean="0"/>
              <a:t>Few Pitfalls to Avoid</a:t>
            </a:r>
            <a:endParaRPr lang="en-US" dirty="0"/>
          </a:p>
        </p:txBody>
      </p:sp>
    </p:spTree>
  </p:cSld>
  <p:clrMapOvr>
    <a:masterClrMapping/>
  </p:clrMapOvr>
  <p:transition>
    <p:zo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Notification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I like how the Announcements, Resources, and Syllabus tools can send email notifications to site participants when you add new items to the course. You can specify low or high priority.</a:t>
            </a:r>
          </a:p>
          <a:p>
            <a:r>
              <a:rPr lang="en-US" dirty="0" smtClean="0"/>
              <a:t>In low priority, email notification will be subject to each participant's notification preferences.</a:t>
            </a:r>
          </a:p>
          <a:p>
            <a:r>
              <a:rPr lang="en-US" dirty="0" smtClean="0"/>
              <a:t>In high priority, all site participants receive the notification.</a:t>
            </a:r>
          </a:p>
          <a:p>
            <a:r>
              <a:rPr lang="en-US" dirty="0" smtClean="0"/>
              <a:t>To further reduce transactional distance, I would like to see this automatic notification feature added to the Sakai </a:t>
            </a:r>
            <a:r>
              <a:rPr lang="en-US" dirty="0" err="1" smtClean="0"/>
              <a:t>gradebook</a:t>
            </a:r>
            <a:r>
              <a:rPr lang="en-US" dirty="0" smtClean="0"/>
              <a:t> and assignment tools.</a:t>
            </a:r>
          </a:p>
          <a:p>
            <a:endParaRPr lang="en-US" dirty="0" smtClean="0"/>
          </a:p>
        </p:txBody>
      </p:sp>
    </p:spTree>
  </p:cSld>
  <p:clrMapOvr>
    <a:masterClrMapping/>
  </p:clrMapOvr>
  <p:transition>
    <p:pull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Forum Statistics</a:t>
            </a:r>
            <a:endParaRPr lang="en-US" dirty="0"/>
          </a:p>
        </p:txBody>
      </p:sp>
      <p:sp>
        <p:nvSpPr>
          <p:cNvPr id="3" name="Content Placeholder 2"/>
          <p:cNvSpPr>
            <a:spLocks noGrp="1"/>
          </p:cNvSpPr>
          <p:nvPr>
            <p:ph idx="1"/>
          </p:nvPr>
        </p:nvSpPr>
        <p:spPr/>
        <p:txBody>
          <a:bodyPr/>
          <a:lstStyle/>
          <a:p>
            <a:r>
              <a:rPr lang="en-US" dirty="0" smtClean="0"/>
              <a:t>I like how the forum statistics enable you to see each student’s level of participation.</a:t>
            </a:r>
          </a:p>
          <a:p>
            <a:r>
              <a:rPr lang="en-US" dirty="0" smtClean="0"/>
              <a:t>This is particularly helpful when forum participation is a requirement in the course.</a:t>
            </a:r>
          </a:p>
          <a:p>
            <a:r>
              <a:rPr lang="en-US" dirty="0" smtClean="0"/>
              <a:t>You can even grade a message in a forum if you have created an assignment that requires participation in a forum.</a:t>
            </a:r>
          </a:p>
          <a:p>
            <a:endParaRPr lang="en-US" dirty="0"/>
          </a:p>
        </p:txBody>
      </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Sakai Web Design</a:t>
            </a:r>
            <a:endParaRPr lang="en-US" dirty="0"/>
          </a:p>
        </p:txBody>
      </p:sp>
      <p:sp>
        <p:nvSpPr>
          <p:cNvPr id="6" name="Text Placeholder 5"/>
          <p:cNvSpPr>
            <a:spLocks noGrp="1"/>
          </p:cNvSpPr>
          <p:nvPr>
            <p:ph type="body" idx="1"/>
          </p:nvPr>
        </p:nvSpPr>
        <p:spPr/>
        <p:txBody>
          <a:bodyPr/>
          <a:lstStyle/>
          <a:p>
            <a:r>
              <a:rPr lang="en-US" dirty="0" smtClean="0"/>
              <a:t>Making Content Make Sense in the </a:t>
            </a:r>
            <a:br>
              <a:rPr lang="en-US" dirty="0" smtClean="0"/>
            </a:br>
            <a:r>
              <a:rPr lang="en-US" dirty="0" smtClean="0"/>
              <a:t>Context of the Sakai Frameset</a:t>
            </a:r>
            <a:endParaRPr lang="en-US" dirty="0"/>
          </a:p>
        </p:txBody>
      </p:sp>
    </p:spTree>
  </p:cSld>
  <p:clrMapOvr>
    <a:masterClrMapping/>
  </p:clrMapOvr>
  <p:transition>
    <p:zo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a:t>
            </a:r>
            <a:endParaRPr lang="en-US" dirty="0"/>
          </a:p>
        </p:txBody>
      </p:sp>
      <p:sp>
        <p:nvSpPr>
          <p:cNvPr id="3" name="Content Placeholder 2"/>
          <p:cNvSpPr>
            <a:spLocks noGrp="1"/>
          </p:cNvSpPr>
          <p:nvPr>
            <p:ph idx="1"/>
          </p:nvPr>
        </p:nvSpPr>
        <p:spPr/>
        <p:txBody>
          <a:bodyPr/>
          <a:lstStyle/>
          <a:p>
            <a:r>
              <a:rPr lang="en-US" dirty="0" smtClean="0"/>
              <a:t>Students like how the Sakai schedule tool enables you to visualize how the course unfolds.</a:t>
            </a:r>
          </a:p>
          <a:p>
            <a:r>
              <a:rPr lang="en-US" dirty="0" smtClean="0"/>
              <a:t>I like how assignments appear automatically on the schedule.</a:t>
            </a:r>
          </a:p>
          <a:p>
            <a:r>
              <a:rPr lang="en-US" dirty="0" smtClean="0"/>
              <a:t>I really like how the schedule updates when you change an assignment’s dates.</a:t>
            </a:r>
          </a:p>
          <a:p>
            <a:r>
              <a:rPr lang="en-US" dirty="0" smtClean="0"/>
              <a:t>I found the schedule’s monthly view most useful because it pictures how the daily and weekly activities unfold.</a:t>
            </a:r>
          </a:p>
        </p:txBody>
      </p:sp>
      <p:sp>
        <p:nvSpPr>
          <p:cNvPr id="4" name="TextBox 3"/>
          <p:cNvSpPr txBox="1"/>
          <p:nvPr/>
        </p:nvSpPr>
        <p:spPr>
          <a:xfrm>
            <a:off x="2286000" y="6477000"/>
            <a:ext cx="4643259" cy="646331"/>
          </a:xfrm>
          <a:prstGeom prst="rect">
            <a:avLst/>
          </a:prstGeom>
          <a:noFill/>
        </p:spPr>
        <p:txBody>
          <a:bodyPr wrap="none" rtlCol="0">
            <a:spAutoFit/>
          </a:bodyPr>
          <a:lstStyle/>
          <a:p>
            <a:r>
              <a:rPr lang="en-US" dirty="0" smtClean="0">
                <a:solidFill>
                  <a:schemeClr val="bg1">
                    <a:lumMod val="50000"/>
                  </a:schemeClr>
                </a:solidFill>
              </a:rPr>
              <a:t>Demonstrate the schedule’s monthly view.</a:t>
            </a:r>
          </a:p>
          <a:p>
            <a:endParaRPr lang="en-US" dirty="0"/>
          </a:p>
        </p:txBody>
      </p:sp>
    </p:spTree>
  </p:cSld>
  <p:clrMapOvr>
    <a:masterClrMapping/>
  </p:clrMapOvr>
  <p:transition>
    <p:pull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lstStyle/>
          <a:p>
            <a:r>
              <a:rPr lang="en-US" dirty="0" smtClean="0"/>
              <a:t>Students reported no problems answering my first assignments in Sakai.</a:t>
            </a:r>
          </a:p>
          <a:p>
            <a:r>
              <a:rPr lang="en-US" dirty="0" smtClean="0"/>
              <a:t>Grading went smoothly and became more efficient when I figured out how to sort by submission status.</a:t>
            </a:r>
          </a:p>
          <a:p>
            <a:r>
              <a:rPr lang="en-US" dirty="0" smtClean="0"/>
              <a:t>To see what needs to be graded, you choose Assignments (not </a:t>
            </a:r>
            <a:r>
              <a:rPr lang="en-US" dirty="0" err="1" smtClean="0"/>
              <a:t>Gradebook</a:t>
            </a:r>
            <a:r>
              <a:rPr lang="en-US" dirty="0" smtClean="0"/>
              <a:t>), click the In/New summary, then click Status to sort by submission status.</a:t>
            </a:r>
          </a:p>
        </p:txBody>
      </p:sp>
    </p:spTree>
  </p:cSld>
  <p:clrMapOvr>
    <a:masterClrMapping/>
  </p:clrMapOvr>
  <p:transition>
    <p:pull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Sidebar Tooling</a:t>
            </a:r>
            <a:endParaRPr lang="en-US" dirty="0"/>
          </a:p>
        </p:txBody>
      </p:sp>
      <p:sp>
        <p:nvSpPr>
          <p:cNvPr id="3" name="Content Placeholder 2"/>
          <p:cNvSpPr>
            <a:spLocks noGrp="1"/>
          </p:cNvSpPr>
          <p:nvPr>
            <p:ph idx="1"/>
          </p:nvPr>
        </p:nvSpPr>
        <p:spPr/>
        <p:txBody>
          <a:bodyPr/>
          <a:lstStyle/>
          <a:p>
            <a:r>
              <a:rPr lang="en-US" dirty="0" smtClean="0"/>
              <a:t>I like how the Page Order feature of the Site Info tool enables you to turn tools on or off and change the order in which the tools appear in your Sakai sidebar.</a:t>
            </a:r>
            <a:endParaRPr lang="en-US" dirty="0"/>
          </a:p>
        </p:txBody>
      </p:sp>
    </p:spTree>
  </p:cSld>
  <p:clrMapOvr>
    <a:masterClrMapping/>
  </p:clrMapOvr>
  <p:transition>
    <p:pull dir="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and Wiki Wishes</a:t>
            </a:r>
            <a:endParaRPr lang="en-US" dirty="0"/>
          </a:p>
        </p:txBody>
      </p:sp>
      <p:sp>
        <p:nvSpPr>
          <p:cNvPr id="3" name="Content Placeholder 2"/>
          <p:cNvSpPr>
            <a:spLocks noGrp="1"/>
          </p:cNvSpPr>
          <p:nvPr>
            <p:ph idx="1"/>
          </p:nvPr>
        </p:nvSpPr>
        <p:spPr/>
        <p:txBody>
          <a:bodyPr/>
          <a:lstStyle/>
          <a:p>
            <a:r>
              <a:rPr lang="en-US" dirty="0" smtClean="0"/>
              <a:t>As noted earlier, Sakai’s Blog and Wiki are powerful tools for communal knowledge building.</a:t>
            </a:r>
          </a:p>
          <a:p>
            <a:r>
              <a:rPr lang="en-US" dirty="0" smtClean="0"/>
              <a:t>If the Wiki could be searched and tagged, however, it would be even more powerful, as would the blogger.</a:t>
            </a:r>
          </a:p>
          <a:p>
            <a:r>
              <a:rPr lang="en-US" dirty="0" smtClean="0"/>
              <a:t>Tagging provides a mechanism for following discussion themes, which is one of the knowledge building requirements identified by </a:t>
            </a:r>
            <a:r>
              <a:rPr lang="en-US" dirty="0" err="1" smtClean="0"/>
              <a:t>Scardamalia</a:t>
            </a:r>
            <a:r>
              <a:rPr lang="en-US" dirty="0" smtClean="0"/>
              <a:t> and </a:t>
            </a:r>
            <a:r>
              <a:rPr lang="en-US" dirty="0" err="1" smtClean="0"/>
              <a:t>Bereiter</a:t>
            </a:r>
            <a:r>
              <a:rPr lang="en-US" dirty="0" smtClean="0"/>
              <a:t> (2006).</a:t>
            </a:r>
          </a:p>
          <a:p>
            <a:endParaRPr lang="en-US" dirty="0"/>
          </a:p>
        </p:txBody>
      </p:sp>
    </p:spTree>
  </p:cSld>
  <p:clrMapOvr>
    <a:masterClrMapping/>
  </p:clrMapOvr>
  <p:transition>
    <p:pull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to Avoid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the forums, do not permit students to create new topics. Let students create threads, but not topics. </a:t>
            </a:r>
            <a:r>
              <a:rPr lang="en-US" sz="2800" kern="1200" dirty="0" smtClean="0">
                <a:solidFill>
                  <a:schemeClr val="tx1"/>
                </a:solidFill>
                <a:latin typeface="+mn-lt"/>
                <a:ea typeface="+mn-ea"/>
                <a:cs typeface="+mn-cs"/>
              </a:rPr>
              <a:t>When you create a topic and configure the settings, you should consider leaving the long description blank because it only shows if the student clicks details.</a:t>
            </a:r>
            <a:endParaRPr lang="en-US" dirty="0" smtClean="0"/>
          </a:p>
          <a:p>
            <a:r>
              <a:rPr lang="en-US" dirty="0" err="1" smtClean="0"/>
              <a:t>Sakai@UD</a:t>
            </a:r>
            <a:r>
              <a:rPr lang="en-US" dirty="0" smtClean="0"/>
              <a:t> is a secured Web server that uses the https protocol. If you have http resources on an https page, you will get an annoying warning about mixing secure and non-secure items. To prevent this, either put everything into Sakai to make it all https, or create an external link from content not in the sidebar.</a:t>
            </a:r>
          </a:p>
          <a:p>
            <a:r>
              <a:rPr lang="en-US" sz="2800" kern="1200" dirty="0" smtClean="0">
                <a:solidFill>
                  <a:schemeClr val="tx1"/>
                </a:solidFill>
                <a:latin typeface="+mn-lt"/>
                <a:ea typeface="+mn-ea"/>
                <a:cs typeface="+mn-cs"/>
              </a:rPr>
              <a:t>When using Sakai, all users need to avoid using the browser’s back button. Instead, use the Sakai buttons and breadcrumbs.</a:t>
            </a:r>
          </a:p>
          <a:p>
            <a:r>
              <a:rPr lang="en-US" dirty="0" smtClean="0"/>
              <a:t>Chat room conversations reside in an archive that classmates can search and read. Make sure students realize the chats are not private.</a:t>
            </a:r>
          </a:p>
        </p:txBody>
      </p:sp>
    </p:spTree>
  </p:cSld>
  <p:clrMapOvr>
    <a:masterClrMapping/>
  </p:clrMapOvr>
  <p:transition>
    <p:pull dir="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Sakai Design Process</a:t>
            </a:r>
            <a:br>
              <a:rPr lang="en-US" dirty="0" smtClean="0"/>
            </a:br>
            <a:r>
              <a:rPr lang="en-US" sz="1800" dirty="0" smtClean="0"/>
              <a:t>In a Nutshell</a:t>
            </a:r>
            <a:endParaRPr lang="en-US" dirty="0"/>
          </a:p>
        </p:txBody>
      </p:sp>
      <p:sp>
        <p:nvSpPr>
          <p:cNvPr id="3" name="Content Placeholder 2"/>
          <p:cNvSpPr>
            <a:spLocks noGrp="1"/>
          </p:cNvSpPr>
          <p:nvPr>
            <p:ph idx="1"/>
          </p:nvPr>
        </p:nvSpPr>
        <p:spPr/>
        <p:txBody>
          <a:bodyPr>
            <a:noAutofit/>
          </a:bodyPr>
          <a:lstStyle/>
          <a:p>
            <a:pPr lvl="0"/>
            <a:r>
              <a:rPr lang="en-US" sz="1500" dirty="0" smtClean="0"/>
              <a:t>On the home page, replace “worksite information” with the name of your course. Use the Site Info URL field to give the link of your first page to display. Make this be a page within your Sakai worksite in order to avoid the unwanted warning about mixing secure and non-secure items. </a:t>
            </a:r>
          </a:p>
          <a:p>
            <a:pPr lvl="0"/>
            <a:r>
              <a:rPr lang="en-US" sz="1500" dirty="0" smtClean="0"/>
              <a:t>Use the Site Info tool to add tools to your course; I added assignments, schedule, forums, wiki, blogger, podcasts, chat room, search, and tests.</a:t>
            </a:r>
          </a:p>
          <a:p>
            <a:pPr lvl="0"/>
            <a:r>
              <a:rPr lang="en-US" sz="1500" dirty="0" smtClean="0"/>
              <a:t>Create your course content. I did this with Dreamweaver; you can also create content with MS Word and use the PDF add-in to convert it into a PDF file that works beautifully in Sakai.</a:t>
            </a:r>
          </a:p>
          <a:p>
            <a:pPr lvl="0"/>
            <a:r>
              <a:rPr lang="en-US" sz="1500" dirty="0" smtClean="0"/>
              <a:t>Adopt textbooks; I did this at </a:t>
            </a:r>
            <a:r>
              <a:rPr lang="en-US" sz="1500" dirty="0" smtClean="0">
                <a:hlinkClick r:id="rId2"/>
              </a:rPr>
              <a:t>safari.oreilly.com</a:t>
            </a:r>
            <a:r>
              <a:rPr lang="en-US" sz="1500" dirty="0" smtClean="0"/>
              <a:t>.</a:t>
            </a:r>
          </a:p>
          <a:p>
            <a:pPr lvl="0"/>
            <a:r>
              <a:rPr lang="en-US" sz="1500" dirty="0" smtClean="0"/>
              <a:t>Create assignments and decide upon the weighting of your assignments. This works best if the weights add up to 100.</a:t>
            </a:r>
          </a:p>
          <a:p>
            <a:pPr lvl="0"/>
            <a:r>
              <a:rPr lang="en-US" sz="1500" dirty="0" smtClean="0"/>
              <a:t>Decide when your assignments will become visible, due, and accepted.</a:t>
            </a:r>
          </a:p>
          <a:p>
            <a:pPr lvl="0"/>
            <a:r>
              <a:rPr lang="en-US" sz="1500" dirty="0" smtClean="0"/>
              <a:t>Write a startup message in the forum explaining to click the heading of the message to which you want to respond.</a:t>
            </a:r>
          </a:p>
          <a:p>
            <a:pPr lvl="0"/>
            <a:r>
              <a:rPr lang="en-US" sz="1500" dirty="0" smtClean="0"/>
              <a:t>Make the first message in your Wiki explain how to create a link to make a new page.</a:t>
            </a:r>
          </a:p>
          <a:p>
            <a:pPr lvl="0"/>
            <a:r>
              <a:rPr lang="en-US" sz="1500" dirty="0" smtClean="0"/>
              <a:t>Front-end your blogger with a message explaining to click new in the menu bar to write a new entry in the Blog.</a:t>
            </a:r>
          </a:p>
          <a:p>
            <a:pPr lvl="0"/>
            <a:r>
              <a:rPr lang="en-US" sz="1500" dirty="0" smtClean="0"/>
              <a:t>Record an audio or video message and use the Podcast tool to put it on your course feed.</a:t>
            </a:r>
          </a:p>
          <a:p>
            <a:pPr lvl="0"/>
            <a:r>
              <a:rPr lang="en-US" sz="1500" dirty="0" smtClean="0"/>
              <a:t>Use the Test tool to create a survey for students to take over the first weekend and let you know how they are doing with Sakai.</a:t>
            </a:r>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Your First Screen</a:t>
            </a:r>
            <a:endParaRPr lang="en-US" dirty="0"/>
          </a:p>
        </p:txBody>
      </p:sp>
      <p:sp>
        <p:nvSpPr>
          <p:cNvPr id="3" name="Content Placeholder 2"/>
          <p:cNvSpPr>
            <a:spLocks noGrp="1"/>
          </p:cNvSpPr>
          <p:nvPr>
            <p:ph idx="1"/>
          </p:nvPr>
        </p:nvSpPr>
        <p:spPr/>
        <p:txBody>
          <a:bodyPr/>
          <a:lstStyle/>
          <a:p>
            <a:r>
              <a:rPr lang="en-US" dirty="0" smtClean="0"/>
              <a:t>What the student sees onscreen makes all the difference in an online course. The first screen especially must make sense. You need to make it as intuitive as you can.</a:t>
            </a:r>
          </a:p>
          <a:p>
            <a:r>
              <a:rPr lang="en-US" dirty="0" smtClean="0"/>
              <a:t>Because Sakai uses a frameset, you are going to have its menu of tools in the left sidebar.</a:t>
            </a:r>
          </a:p>
          <a:p>
            <a:r>
              <a:rPr lang="en-US" dirty="0" smtClean="0"/>
              <a:t>How do you design your content so it makes sense in the context of the Sakai sidebar?</a:t>
            </a:r>
            <a:endParaRPr lang="en-US" dirty="0"/>
          </a:p>
        </p:txBody>
      </p:sp>
    </p:spTree>
  </p:cSld>
  <p:clrMapOvr>
    <a:masterClrMapping/>
  </p:clrMapOvr>
  <p:transition>
    <p:pull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447800"/>
            <a:ext cx="8839200" cy="5257800"/>
          </a:xfrm>
        </p:spPr>
        <p:txBody>
          <a:bodyPr>
            <a:noAutofit/>
          </a:bodyPr>
          <a:lstStyle/>
          <a:p>
            <a:r>
              <a:rPr lang="en-US" sz="1600" dirty="0" smtClean="0"/>
              <a:t>Anderson, L.W., &amp; </a:t>
            </a:r>
            <a:r>
              <a:rPr lang="en-US" sz="1600" dirty="0" err="1" smtClean="0"/>
              <a:t>Krathwohl</a:t>
            </a:r>
            <a:r>
              <a:rPr lang="en-US" sz="1600" dirty="0" smtClean="0"/>
              <a:t> (Eds.). (2001). </a:t>
            </a:r>
            <a:r>
              <a:rPr lang="en-US" sz="1600" i="1" dirty="0" smtClean="0"/>
              <a:t>A Taxonomy for </a:t>
            </a:r>
            <a:r>
              <a:rPr lang="en-US" sz="1600" i="1" dirty="0" err="1" smtClean="0"/>
              <a:t>Learning,Teaching</a:t>
            </a:r>
            <a:r>
              <a:rPr lang="en-US" sz="1600" i="1" dirty="0" smtClean="0"/>
              <a:t>, and Assessing: A Revision of Bloom's Taxonomy of Educational Objectives</a:t>
            </a:r>
            <a:r>
              <a:rPr lang="en-US" sz="1600" dirty="0" smtClean="0"/>
              <a:t>. New York: Longman.</a:t>
            </a:r>
          </a:p>
          <a:p>
            <a:r>
              <a:rPr lang="en-US" sz="1600" dirty="0" err="1" smtClean="0"/>
              <a:t>Barab</a:t>
            </a:r>
            <a:r>
              <a:rPr lang="en-US" sz="1600" dirty="0" smtClean="0"/>
              <a:t>, S. Design-Based Research: A Methodological Toolkit for the Learning Scientist. In R.K. Sawyer (Ed.), </a:t>
            </a:r>
            <a:r>
              <a:rPr lang="en-US" sz="1600" i="1" dirty="0" smtClean="0"/>
              <a:t>The Cambridge Handbook of the Learning Sciences</a:t>
            </a:r>
            <a:r>
              <a:rPr lang="en-US" sz="1600" dirty="0" smtClean="0"/>
              <a:t> (pp. 153-169). New York: Cambridge University Press.</a:t>
            </a:r>
          </a:p>
          <a:p>
            <a:r>
              <a:rPr lang="en-US" sz="1600" dirty="0" smtClean="0"/>
              <a:t>Bloom, B. (1984) </a:t>
            </a:r>
            <a:r>
              <a:rPr lang="en-US" sz="1600" i="1" dirty="0" smtClean="0"/>
              <a:t>Taxonomy of Educational Objectives. </a:t>
            </a:r>
            <a:r>
              <a:rPr lang="en-US" sz="1600" dirty="0" smtClean="0"/>
              <a:t>Boston, MA: </a:t>
            </a:r>
            <a:r>
              <a:rPr lang="en-US" sz="1600" dirty="0" err="1" smtClean="0"/>
              <a:t>Allyn</a:t>
            </a:r>
            <a:r>
              <a:rPr lang="en-US" sz="1600" dirty="0" smtClean="0"/>
              <a:t> and Bacon.</a:t>
            </a:r>
          </a:p>
          <a:p>
            <a:r>
              <a:rPr lang="en-US" sz="1600" dirty="0" smtClean="0"/>
              <a:t>Clark, R.C., &amp; Mayer, R.E. (2008). </a:t>
            </a:r>
            <a:r>
              <a:rPr lang="en-US" sz="1600" i="1" dirty="0" smtClean="0"/>
              <a:t>e-Learning and the Science of Instruction</a:t>
            </a:r>
            <a:r>
              <a:rPr lang="en-US" sz="1600" dirty="0" smtClean="0"/>
              <a:t> (2</a:t>
            </a:r>
            <a:r>
              <a:rPr lang="en-US" sz="1600" baseline="30000" dirty="0" smtClean="0"/>
              <a:t>nd</a:t>
            </a:r>
            <a:r>
              <a:rPr lang="en-US" sz="1600" dirty="0" smtClean="0"/>
              <a:t> ed.). San Francisco, CA: Pfeiffer.</a:t>
            </a:r>
          </a:p>
          <a:p>
            <a:r>
              <a:rPr lang="en-US" sz="1600" dirty="0" err="1" smtClean="0"/>
              <a:t>Confrey</a:t>
            </a:r>
            <a:r>
              <a:rPr lang="en-US" sz="1600" dirty="0" smtClean="0"/>
              <a:t>, J. (2006) The Evolution of Design Studies as Methodology. In R.K. Sawyer (Ed.), </a:t>
            </a:r>
            <a:r>
              <a:rPr lang="en-US" sz="1600" i="1" dirty="0" smtClean="0"/>
              <a:t>The Cambridge Handbook of the Learning Sciences</a:t>
            </a:r>
            <a:r>
              <a:rPr lang="en-US" sz="1600" dirty="0" smtClean="0"/>
              <a:t> (pp. 135-151). New York: Cambridge University Press.</a:t>
            </a:r>
          </a:p>
          <a:p>
            <a:r>
              <a:rPr lang="en-US" sz="1600" dirty="0" err="1" smtClean="0"/>
              <a:t>Engeström</a:t>
            </a:r>
            <a:r>
              <a:rPr lang="en-US" sz="1600" dirty="0" smtClean="0"/>
              <a:t>, Y. (1987). </a:t>
            </a:r>
            <a:r>
              <a:rPr lang="en-US" sz="1600" i="1" dirty="0" smtClean="0"/>
              <a:t>Learning by expanding: An activity-theoretical approach to developmental research</a:t>
            </a:r>
            <a:r>
              <a:rPr lang="en-US" sz="1600" dirty="0" smtClean="0"/>
              <a:t>. Helsinki, Finland: </a:t>
            </a:r>
            <a:r>
              <a:rPr lang="en-US" sz="1600" dirty="0" err="1" smtClean="0"/>
              <a:t>Orienta-Konultit</a:t>
            </a:r>
            <a:r>
              <a:rPr lang="en-US" sz="1600" dirty="0" smtClean="0"/>
              <a:t>.</a:t>
            </a:r>
          </a:p>
          <a:p>
            <a:r>
              <a:rPr lang="en-US" sz="1600" dirty="0" err="1" smtClean="0"/>
              <a:t>Ferdig</a:t>
            </a:r>
            <a:r>
              <a:rPr lang="en-US" sz="1600" dirty="0" smtClean="0"/>
              <a:t>, R.E. (2007). Teaching and Learning Literacy and Language Arts Online. In C. Cavanaugh and R. </a:t>
            </a:r>
            <a:r>
              <a:rPr lang="en-US" sz="1600" dirty="0" err="1" smtClean="0"/>
              <a:t>Blomeyer</a:t>
            </a:r>
            <a:r>
              <a:rPr lang="en-US" sz="1600" dirty="0" smtClean="0"/>
              <a:t> (Eds.), </a:t>
            </a:r>
            <a:r>
              <a:rPr lang="en-US" sz="1600" i="1" dirty="0" smtClean="0"/>
              <a:t>What Works in K-12 Online Learning</a:t>
            </a:r>
            <a:r>
              <a:rPr lang="en-US" sz="1600" dirty="0" smtClean="0"/>
              <a:t>. Washington, DC: ISTE.</a:t>
            </a:r>
          </a:p>
          <a:p>
            <a:r>
              <a:rPr lang="en-US" sz="1600" dirty="0" smtClean="0"/>
              <a:t>Gagne, R., Wager, W., </a:t>
            </a:r>
            <a:r>
              <a:rPr lang="en-US" sz="1600" dirty="0" err="1" smtClean="0"/>
              <a:t>Golas</a:t>
            </a:r>
            <a:r>
              <a:rPr lang="en-US" sz="1600" dirty="0" smtClean="0"/>
              <a:t>, K., &amp; Keller, J. (2005) </a:t>
            </a:r>
            <a:r>
              <a:rPr lang="en-US" sz="1600" i="1" dirty="0" smtClean="0"/>
              <a:t>Principles of Instructional Design</a:t>
            </a:r>
            <a:r>
              <a:rPr lang="en-US" sz="1600" dirty="0" smtClean="0"/>
              <a:t>. Belmont, CA: Wadsworth/Thomson Learning.</a:t>
            </a:r>
          </a:p>
        </p:txBody>
      </p:sp>
    </p:spTree>
  </p:cSld>
  <p:clrMapOvr>
    <a:masterClrMapping/>
  </p:clrMapOvr>
  <p:transition>
    <p:pull dir="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447800"/>
            <a:ext cx="8839200" cy="5257800"/>
          </a:xfrm>
        </p:spPr>
        <p:txBody>
          <a:bodyPr>
            <a:noAutofit/>
          </a:bodyPr>
          <a:lstStyle/>
          <a:p>
            <a:r>
              <a:rPr lang="en-US" sz="1600" dirty="0" err="1" smtClean="0"/>
              <a:t>Haavind</a:t>
            </a:r>
            <a:r>
              <a:rPr lang="en-US" sz="1600" dirty="0" smtClean="0"/>
              <a:t>, S. (2000). Why Don’t Face-to-Face Teaching Strategies Work In the Virtual Classroom? </a:t>
            </a:r>
            <a:r>
              <a:rPr lang="en-US" sz="1600" i="1" dirty="0" smtClean="0"/>
              <a:t>@Concord</a:t>
            </a:r>
            <a:r>
              <a:rPr lang="en-US" sz="1600" dirty="0" smtClean="0"/>
              <a:t>, (4)3, 3-4.  Retrieved 6 November 2008 from http://www.concord.org/publications/newsletter/2000fall/00fall.pdf.</a:t>
            </a:r>
          </a:p>
          <a:p>
            <a:r>
              <a:rPr lang="en-US" sz="1600" dirty="0" err="1" smtClean="0"/>
              <a:t>Homberg</a:t>
            </a:r>
            <a:r>
              <a:rPr lang="en-US" sz="1600" dirty="0" smtClean="0"/>
              <a:t>, B. (2003). A Theory of Distance Education Based on Empathy. In M.G. Moore and W.G. Anderson (Eds.), </a:t>
            </a:r>
            <a:r>
              <a:rPr lang="en-US" sz="1600" i="1" dirty="0" smtClean="0"/>
              <a:t>Handbook of Distance Education</a:t>
            </a:r>
            <a:r>
              <a:rPr lang="en-US" sz="1600" dirty="0" smtClean="0"/>
              <a:t> (pp. 79-86). Mahwah, NJ: Lawrence Erlbaum.</a:t>
            </a:r>
          </a:p>
          <a:p>
            <a:r>
              <a:rPr lang="en-US" sz="1600" dirty="0" smtClean="0"/>
              <a:t>Johnston, Sharon. (2007). Developing Quality Virtual Courses. In C. Cavanaugh and R. </a:t>
            </a:r>
            <a:r>
              <a:rPr lang="en-US" sz="1600" dirty="0" err="1" smtClean="0"/>
              <a:t>Blomeyer</a:t>
            </a:r>
            <a:r>
              <a:rPr lang="en-US" sz="1600" dirty="0" smtClean="0"/>
              <a:t> (Eds.), </a:t>
            </a:r>
            <a:r>
              <a:rPr lang="en-US" sz="1600" i="1" dirty="0" smtClean="0"/>
              <a:t>What Works in K-12 Online Learning</a:t>
            </a:r>
            <a:r>
              <a:rPr lang="en-US" sz="1600" dirty="0" smtClean="0"/>
              <a:t>. Washington, DC: ISTE.</a:t>
            </a:r>
          </a:p>
          <a:p>
            <a:r>
              <a:rPr lang="en-US" sz="1600" dirty="0" smtClean="0"/>
              <a:t>Lou, Y., </a:t>
            </a:r>
            <a:r>
              <a:rPr lang="en-US" sz="1600" dirty="0" err="1" smtClean="0"/>
              <a:t>Abrami</a:t>
            </a:r>
            <a:r>
              <a:rPr lang="en-US" sz="1600" dirty="0" smtClean="0"/>
              <a:t>, P.C., &amp; </a:t>
            </a:r>
            <a:r>
              <a:rPr lang="en-US" sz="1600" dirty="0" err="1" smtClean="0"/>
              <a:t>d’Apollonia</a:t>
            </a:r>
            <a:r>
              <a:rPr lang="en-US" sz="1600" dirty="0" smtClean="0"/>
              <a:t>, S. (2001). Small group and individual learning with technology: A meta-analysis. </a:t>
            </a:r>
            <a:r>
              <a:rPr lang="en-US" sz="1600" i="1" dirty="0" smtClean="0"/>
              <a:t>Review of Educational Research</a:t>
            </a:r>
            <a:r>
              <a:rPr lang="en-US" sz="1600" dirty="0" smtClean="0"/>
              <a:t>, </a:t>
            </a:r>
            <a:r>
              <a:rPr lang="en-US" sz="1600" i="1" dirty="0" smtClean="0"/>
              <a:t>71</a:t>
            </a:r>
            <a:r>
              <a:rPr lang="en-US" sz="1600" dirty="0" smtClean="0"/>
              <a:t>, 449-521.</a:t>
            </a:r>
          </a:p>
          <a:p>
            <a:r>
              <a:rPr lang="en-US" sz="1600" dirty="0" smtClean="0"/>
              <a:t>Mayer, R.E. (2001). </a:t>
            </a:r>
            <a:r>
              <a:rPr lang="en-US" sz="1600" i="1" dirty="0" smtClean="0"/>
              <a:t>Multimedia Learning</a:t>
            </a:r>
            <a:r>
              <a:rPr lang="en-US" sz="1600" dirty="0" smtClean="0"/>
              <a:t>. New York: Cambridge University Press.</a:t>
            </a:r>
          </a:p>
          <a:p>
            <a:r>
              <a:rPr lang="en-US" sz="1600" dirty="0" smtClean="0"/>
              <a:t>Merrill, M.D. (2007). A Task-Centered Instructional Strategy. </a:t>
            </a:r>
            <a:r>
              <a:rPr lang="en-US" sz="1600" i="1" dirty="0" smtClean="0"/>
              <a:t>Journal of Research on Technology in Education,</a:t>
            </a:r>
            <a:r>
              <a:rPr lang="en-US" sz="1600" dirty="0" smtClean="0"/>
              <a:t> 40 (1), 33-50. http://cito.byuh.edu/merrill/text/papers/Task_Centered_Strategy.pdf.</a:t>
            </a:r>
          </a:p>
          <a:p>
            <a:r>
              <a:rPr lang="en-US" sz="1600" dirty="0" smtClean="0"/>
              <a:t>Moore, M.G. (1993). Theory of Transactional Distance. In D. Keegan (Ed.), </a:t>
            </a:r>
            <a:r>
              <a:rPr lang="en-US" sz="1600" i="1" dirty="0" smtClean="0"/>
              <a:t>Theoretical Principles of Distance Education</a:t>
            </a:r>
            <a:r>
              <a:rPr lang="en-US" sz="1600" dirty="0" smtClean="0"/>
              <a:t> (pp. 22-38). London: </a:t>
            </a:r>
            <a:r>
              <a:rPr lang="en-US" sz="1600" dirty="0" err="1" smtClean="0"/>
              <a:t>Routledge</a:t>
            </a:r>
            <a:r>
              <a:rPr lang="en-US" sz="1600" dirty="0" smtClean="0"/>
              <a:t>.</a:t>
            </a:r>
          </a:p>
          <a:p>
            <a:r>
              <a:rPr lang="en-US" sz="1600" dirty="0" smtClean="0"/>
              <a:t>National Research Council. (2000). </a:t>
            </a:r>
            <a:r>
              <a:rPr lang="en-US" sz="1600" i="1" dirty="0" smtClean="0"/>
              <a:t>How People Learn</a:t>
            </a:r>
            <a:r>
              <a:rPr lang="en-US" sz="1600" dirty="0" smtClean="0"/>
              <a:t> (expanded edition edited by J.D. </a:t>
            </a:r>
            <a:r>
              <a:rPr lang="en-US" sz="1600" dirty="0" err="1" smtClean="0"/>
              <a:t>Bransford</a:t>
            </a:r>
            <a:r>
              <a:rPr lang="en-US" sz="1600" dirty="0" smtClean="0"/>
              <a:t>, A.L. Brown, and R.R. Cocking). Washington, DC: National Academy Press.</a:t>
            </a:r>
          </a:p>
        </p:txBody>
      </p:sp>
    </p:spTree>
  </p:cSld>
  <p:clrMapOvr>
    <a:masterClrMapping/>
  </p:clrMapOvr>
  <p:transition>
    <p:pull dir="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447800"/>
            <a:ext cx="8839200" cy="5257800"/>
          </a:xfrm>
        </p:spPr>
        <p:txBody>
          <a:bodyPr>
            <a:noAutofit/>
          </a:bodyPr>
          <a:lstStyle/>
          <a:p>
            <a:r>
              <a:rPr lang="en-US" sz="1600" dirty="0" err="1" smtClean="0"/>
              <a:t>Romiszowski</a:t>
            </a:r>
            <a:r>
              <a:rPr lang="en-US" sz="1600" dirty="0" smtClean="0"/>
              <a:t>, A.J. (2005). Online Learning: Are We on the Right Track? In G. </a:t>
            </a:r>
            <a:r>
              <a:rPr lang="en-US" sz="1600" dirty="0" err="1" smtClean="0"/>
              <a:t>Kearsley</a:t>
            </a:r>
            <a:r>
              <a:rPr lang="en-US" sz="1600" dirty="0" smtClean="0"/>
              <a:t> (Ed.), </a:t>
            </a:r>
            <a:r>
              <a:rPr lang="en-US" sz="1600" i="1" dirty="0" smtClean="0"/>
              <a:t>Online Learning: Personal Reflections on the Transformation of Education</a:t>
            </a:r>
            <a:r>
              <a:rPr lang="en-US" sz="1600" dirty="0" smtClean="0"/>
              <a:t> (pp. 321-349). Englewood Cliffs, NJ: Educational Technology Publications.</a:t>
            </a:r>
          </a:p>
          <a:p>
            <a:r>
              <a:rPr lang="en-US" sz="1600" dirty="0" smtClean="0"/>
              <a:t>Sawyer, R.K. (2006) The New Science of Learning. In R.K. Sawyer (Ed.), </a:t>
            </a:r>
            <a:r>
              <a:rPr lang="en-US" sz="1600" i="1" dirty="0" smtClean="0"/>
              <a:t>The Cambridge Handbook of the Learning Sciences</a:t>
            </a:r>
            <a:r>
              <a:rPr lang="en-US" sz="1600" dirty="0" smtClean="0"/>
              <a:t> (pp. 1-16). New York: Cambridge University Press.</a:t>
            </a:r>
          </a:p>
          <a:p>
            <a:r>
              <a:rPr lang="en-US" sz="1600" dirty="0" smtClean="0"/>
              <a:t>Sawyer, R.K. (2006) Analyzing Collaborative Discourse. In R.K. Sawyer (Ed.), </a:t>
            </a:r>
            <a:r>
              <a:rPr lang="en-US" sz="1600" i="1" dirty="0" smtClean="0"/>
              <a:t>The Cambridge Handbook of the Learning Sciences</a:t>
            </a:r>
            <a:r>
              <a:rPr lang="en-US" sz="1600" dirty="0" smtClean="0"/>
              <a:t> (pp. 187-204). New York: Cambridge University Press.</a:t>
            </a:r>
          </a:p>
          <a:p>
            <a:r>
              <a:rPr lang="en-US" sz="1600" dirty="0" err="1" smtClean="0"/>
              <a:t>Scardamalia</a:t>
            </a:r>
            <a:r>
              <a:rPr lang="en-US" sz="1600" dirty="0" smtClean="0"/>
              <a:t>, M., &amp; </a:t>
            </a:r>
            <a:r>
              <a:rPr lang="en-US" sz="1600" dirty="0" err="1" smtClean="0"/>
              <a:t>Bereiter</a:t>
            </a:r>
            <a:r>
              <a:rPr lang="en-US" sz="1600" dirty="0" smtClean="0"/>
              <a:t>, C. (2006) In Sawyer, R.K. </a:t>
            </a:r>
            <a:r>
              <a:rPr lang="en-US" sz="1600" i="1" dirty="0" smtClean="0"/>
              <a:t>The Cambridge Handbook of the Learning Sciences</a:t>
            </a:r>
            <a:r>
              <a:rPr lang="en-US" sz="1600" dirty="0" smtClean="0"/>
              <a:t> (pp. 97-115).</a:t>
            </a:r>
          </a:p>
          <a:p>
            <a:r>
              <a:rPr lang="en-US" sz="1600" dirty="0" err="1" smtClean="0"/>
              <a:t>Vygotsky</a:t>
            </a:r>
            <a:r>
              <a:rPr lang="en-US" sz="1600" dirty="0" smtClean="0"/>
              <a:t>, L.S. (1978). </a:t>
            </a:r>
            <a:r>
              <a:rPr lang="en-US" sz="1600" i="1" dirty="0" smtClean="0"/>
              <a:t>Mind in Society: The Development of Higher Psychological Processes. </a:t>
            </a:r>
            <a:r>
              <a:rPr lang="en-US" sz="1600" dirty="0" smtClean="0"/>
              <a:t>Cambridge, MA: Harvard University Press.</a:t>
            </a:r>
          </a:p>
        </p:txBody>
      </p:sp>
    </p:spTree>
  </p:cSld>
  <p:clrMapOvr>
    <a:masterClrMapping/>
  </p:clrMapOvr>
  <p:transition>
    <p:pull dir="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Recommeded</a:t>
            </a:r>
            <a:r>
              <a:rPr lang="en-US" dirty="0" smtClean="0"/>
              <a:t/>
            </a:r>
            <a:br>
              <a:rPr lang="en-US" dirty="0" smtClean="0"/>
            </a:br>
            <a:r>
              <a:rPr lang="en-US" dirty="0" smtClean="0"/>
              <a:t>Books</a:t>
            </a:r>
            <a:endParaRPr lang="en-US" dirty="0"/>
          </a:p>
        </p:txBody>
      </p:sp>
      <p:sp>
        <p:nvSpPr>
          <p:cNvPr id="3" name="Text Placeholder 2"/>
          <p:cNvSpPr>
            <a:spLocks noGrp="1"/>
          </p:cNvSpPr>
          <p:nvPr>
            <p:ph type="body" idx="1"/>
          </p:nvPr>
        </p:nvSpPr>
        <p:spPr/>
        <p:txBody>
          <a:bodyPr/>
          <a:lstStyle/>
          <a:p>
            <a:r>
              <a:rPr lang="en-US" dirty="0" smtClean="0"/>
              <a:t>Researched Best Practices of e-Learning</a:t>
            </a:r>
            <a:endParaRPr lang="en-US" dirty="0"/>
          </a:p>
        </p:txBody>
      </p:sp>
    </p:spTree>
  </p:cSld>
  <p:clrMapOvr>
    <a:masterClrMapping/>
  </p:clrMapOvr>
  <p:transition>
    <p:zo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Recommended Books</a:t>
            </a:r>
            <a:endParaRPr lang="en-US" dirty="0"/>
          </a:p>
        </p:txBody>
      </p:sp>
      <p:pic>
        <p:nvPicPr>
          <p:cNvPr id="8194" name="Picture 2" descr="http://www.otrnet.com.au/Library/How_People_Learn.jpg"/>
          <p:cNvPicPr>
            <a:picLocks noChangeAspect="1" noChangeArrowheads="1"/>
          </p:cNvPicPr>
          <p:nvPr/>
        </p:nvPicPr>
        <p:blipFill>
          <a:blip r:embed="rId2"/>
          <a:srcRect/>
          <a:stretch>
            <a:fillRect/>
          </a:stretch>
        </p:blipFill>
        <p:spPr bwMode="auto">
          <a:xfrm>
            <a:off x="4800600" y="2847075"/>
            <a:ext cx="2057400" cy="2944125"/>
          </a:xfrm>
          <a:prstGeom prst="rect">
            <a:avLst/>
          </a:prstGeom>
          <a:noFill/>
        </p:spPr>
      </p:pic>
      <p:pic>
        <p:nvPicPr>
          <p:cNvPr id="8196" name="Picture 4" descr="http://ecx.images-amazon.com/images/I/31M59SV7ZVL._SL500_.jpg"/>
          <p:cNvPicPr>
            <a:picLocks noChangeAspect="1" noChangeArrowheads="1"/>
          </p:cNvPicPr>
          <p:nvPr/>
        </p:nvPicPr>
        <p:blipFill>
          <a:blip r:embed="rId3"/>
          <a:srcRect b="17280"/>
          <a:stretch>
            <a:fillRect/>
          </a:stretch>
        </p:blipFill>
        <p:spPr bwMode="auto">
          <a:xfrm>
            <a:off x="7010400" y="3962400"/>
            <a:ext cx="1958975" cy="2362199"/>
          </a:xfrm>
          <a:prstGeom prst="rect">
            <a:avLst/>
          </a:prstGeom>
          <a:noFill/>
        </p:spPr>
      </p:pic>
      <p:pic>
        <p:nvPicPr>
          <p:cNvPr id="8198" name="Picture 6" descr="http://www.iste.org/staticcontent/images/bookstore/covers/K12OLL.jpg"/>
          <p:cNvPicPr>
            <a:picLocks noChangeAspect="1" noChangeArrowheads="1"/>
          </p:cNvPicPr>
          <p:nvPr/>
        </p:nvPicPr>
        <p:blipFill>
          <a:blip r:embed="rId4"/>
          <a:srcRect/>
          <a:stretch>
            <a:fillRect/>
          </a:stretch>
        </p:blipFill>
        <p:spPr bwMode="auto">
          <a:xfrm>
            <a:off x="7495514" y="1676400"/>
            <a:ext cx="1486561" cy="1905000"/>
          </a:xfrm>
          <a:prstGeom prst="rect">
            <a:avLst/>
          </a:prstGeom>
          <a:noFill/>
        </p:spPr>
      </p:pic>
      <p:pic>
        <p:nvPicPr>
          <p:cNvPr id="8200" name="Picture 8" descr="http://ecx.images-amazon.com/images/I/5147LnrpNLL.jpg"/>
          <p:cNvPicPr>
            <a:picLocks noChangeAspect="1" noChangeArrowheads="1"/>
          </p:cNvPicPr>
          <p:nvPr/>
        </p:nvPicPr>
        <p:blipFill>
          <a:blip r:embed="rId5"/>
          <a:srcRect/>
          <a:stretch>
            <a:fillRect/>
          </a:stretch>
        </p:blipFill>
        <p:spPr bwMode="auto">
          <a:xfrm>
            <a:off x="2057400" y="2362200"/>
            <a:ext cx="1769364" cy="2286000"/>
          </a:xfrm>
          <a:prstGeom prst="rect">
            <a:avLst/>
          </a:prstGeom>
          <a:noFill/>
        </p:spPr>
      </p:pic>
      <p:pic>
        <p:nvPicPr>
          <p:cNvPr id="8202" name="Picture 10" descr="http://assets.cambridge.org/97805217/87499/cover/9780521787499.jpg"/>
          <p:cNvPicPr>
            <a:picLocks noChangeAspect="1" noChangeArrowheads="1"/>
          </p:cNvPicPr>
          <p:nvPr/>
        </p:nvPicPr>
        <p:blipFill>
          <a:blip r:embed="rId6"/>
          <a:srcRect/>
          <a:stretch>
            <a:fillRect/>
          </a:stretch>
        </p:blipFill>
        <p:spPr bwMode="auto">
          <a:xfrm>
            <a:off x="228600" y="1524000"/>
            <a:ext cx="1714500" cy="2571750"/>
          </a:xfrm>
          <a:prstGeom prst="rect">
            <a:avLst/>
          </a:prstGeom>
          <a:noFill/>
        </p:spPr>
      </p:pic>
    </p:spTree>
  </p:cSld>
  <p:clrMapOvr>
    <a:masterClrMapping/>
  </p:clrMapOvr>
  <p:transition>
    <p:pull dir="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Thanking User Services</a:t>
            </a:r>
            <a:endParaRPr lang="en-US" dirty="0"/>
          </a:p>
        </p:txBody>
      </p:sp>
      <p:sp>
        <p:nvSpPr>
          <p:cNvPr id="3" name="Content Placeholder 2"/>
          <p:cNvSpPr>
            <a:spLocks noGrp="1"/>
          </p:cNvSpPr>
          <p:nvPr>
            <p:ph idx="1"/>
          </p:nvPr>
        </p:nvSpPr>
        <p:spPr>
          <a:xfrm>
            <a:off x="304800" y="1524000"/>
            <a:ext cx="8610600" cy="4800600"/>
          </a:xfrm>
        </p:spPr>
        <p:txBody>
          <a:bodyPr>
            <a:normAutofit fontScale="92500" lnSpcReduction="10000"/>
          </a:bodyPr>
          <a:lstStyle/>
          <a:p>
            <a:pPr marL="0" indent="0">
              <a:buNone/>
            </a:pPr>
            <a:r>
              <a:rPr lang="en-US" sz="2400" dirty="0" smtClean="0"/>
              <a:t>I want to thank the University of Delaware’s IT-User Services for the fine service they are providing to faculty learning Sakai.</a:t>
            </a:r>
            <a:r>
              <a:rPr lang="en-US" sz="1200" dirty="0" smtClean="0"/>
              <a:t/>
            </a:r>
            <a:br>
              <a:rPr lang="en-US" sz="1200" dirty="0" smtClean="0"/>
            </a:br>
            <a:endParaRPr lang="en-US" sz="1200" dirty="0" smtClean="0"/>
          </a:p>
          <a:p>
            <a:pPr lvl="4"/>
            <a:r>
              <a:rPr lang="en-US" sz="2400" dirty="0" smtClean="0"/>
              <a:t>Janet </a:t>
            </a:r>
            <a:r>
              <a:rPr lang="en-US" sz="2400" dirty="0" err="1" smtClean="0"/>
              <a:t>DeVry</a:t>
            </a:r>
            <a:r>
              <a:rPr lang="en-US" sz="2400" dirty="0" smtClean="0"/>
              <a:t> manages the effort and encourages </a:t>
            </a:r>
            <a:br>
              <a:rPr lang="en-US" sz="2400" dirty="0" smtClean="0"/>
            </a:br>
            <a:r>
              <a:rPr lang="en-US" sz="2400" dirty="0" smtClean="0"/>
              <a:t>our participation in the Sakai community</a:t>
            </a:r>
            <a:r>
              <a:rPr lang="en-US" sz="2400" dirty="0" smtClean="0"/>
              <a:t>.</a:t>
            </a:r>
            <a:br>
              <a:rPr lang="en-US" sz="2400" dirty="0" smtClean="0"/>
            </a:br>
            <a:endParaRPr lang="en-US" sz="2400" dirty="0" smtClean="0"/>
          </a:p>
          <a:p>
            <a:pPr lvl="4"/>
            <a:r>
              <a:rPr lang="en-US" sz="2400" dirty="0" smtClean="0"/>
              <a:t>Nancy </a:t>
            </a:r>
            <a:r>
              <a:rPr lang="en-US" sz="2400" dirty="0" err="1" smtClean="0"/>
              <a:t>O’Laughlin</a:t>
            </a:r>
            <a:r>
              <a:rPr lang="en-US" sz="2400" dirty="0" smtClean="0"/>
              <a:t> facilitates our migration from </a:t>
            </a:r>
            <a:br>
              <a:rPr lang="en-US" sz="2400" dirty="0" smtClean="0"/>
            </a:br>
            <a:r>
              <a:rPr lang="en-US" sz="2400" dirty="0" err="1" smtClean="0"/>
              <a:t>WebCT</a:t>
            </a:r>
            <a:r>
              <a:rPr lang="en-US" sz="2400" dirty="0" smtClean="0"/>
              <a:t> to Sakai.</a:t>
            </a:r>
            <a:r>
              <a:rPr lang="en-US" sz="2400" dirty="0" smtClean="0"/>
              <a:t/>
            </a:r>
            <a:br>
              <a:rPr lang="en-US" sz="2400" dirty="0" smtClean="0"/>
            </a:br>
            <a:endParaRPr lang="en-US" sz="2400" dirty="0" smtClean="0"/>
          </a:p>
          <a:p>
            <a:pPr lvl="4"/>
            <a:r>
              <a:rPr lang="en-US" sz="2400" dirty="0" smtClean="0"/>
              <a:t>Karen Kral is invaluable in finding workarounds </a:t>
            </a:r>
            <a:br>
              <a:rPr lang="en-US" sz="2400" dirty="0" smtClean="0"/>
            </a:br>
            <a:r>
              <a:rPr lang="en-US" sz="2400" dirty="0" smtClean="0"/>
              <a:t>to temporary problems you may encounter.</a:t>
            </a:r>
            <a:br>
              <a:rPr lang="en-US" sz="2400" dirty="0" smtClean="0"/>
            </a:br>
            <a:endParaRPr lang="en-US" sz="2400" dirty="0" smtClean="0"/>
          </a:p>
          <a:p>
            <a:pPr lvl="4"/>
            <a:r>
              <a:rPr lang="en-US" sz="2400" dirty="0" smtClean="0"/>
              <a:t>John Hall is doing an excellent job of explaining technical details to faculty in our LMS forums.</a:t>
            </a:r>
            <a:endParaRPr lang="en-US" sz="2400" dirty="0"/>
          </a:p>
        </p:txBody>
      </p:sp>
      <p:pic>
        <p:nvPicPr>
          <p:cNvPr id="1026" name="Picture 2"/>
          <p:cNvPicPr>
            <a:picLocks noChangeAspect="1" noChangeArrowheads="1"/>
          </p:cNvPicPr>
          <p:nvPr/>
        </p:nvPicPr>
        <p:blipFill>
          <a:blip r:embed="rId2"/>
          <a:srcRect/>
          <a:stretch>
            <a:fillRect/>
          </a:stretch>
        </p:blipFill>
        <p:spPr bwMode="auto">
          <a:xfrm>
            <a:off x="685800" y="2286000"/>
            <a:ext cx="726449" cy="9048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85800" y="4267200"/>
            <a:ext cx="714375" cy="990600"/>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685800" y="5334000"/>
            <a:ext cx="707432" cy="1143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685800" y="3276600"/>
            <a:ext cx="701615" cy="914400"/>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Differentiated Instruction</a:t>
            </a:r>
            <a:br>
              <a:rPr lang="en-US" dirty="0" smtClean="0"/>
            </a:br>
            <a:r>
              <a:rPr lang="en-US" sz="1800" dirty="0" smtClean="0"/>
              <a:t>Powered by Dreamweaver and Ajax</a:t>
            </a:r>
            <a:endParaRPr lang="en-US" dirty="0"/>
          </a:p>
        </p:txBody>
      </p:sp>
      <p:sp>
        <p:nvSpPr>
          <p:cNvPr id="6" name="Content Placeholder 5"/>
          <p:cNvSpPr>
            <a:spLocks noGrp="1"/>
          </p:cNvSpPr>
          <p:nvPr>
            <p:ph idx="1"/>
          </p:nvPr>
        </p:nvSpPr>
        <p:spPr>
          <a:xfrm>
            <a:off x="304800" y="1600200"/>
            <a:ext cx="8534400" cy="4876800"/>
          </a:xfrm>
        </p:spPr>
        <p:txBody>
          <a:bodyPr>
            <a:normAutofit lnSpcReduction="10000"/>
          </a:bodyPr>
          <a:lstStyle/>
          <a:p>
            <a:r>
              <a:rPr lang="en-US" dirty="0" smtClean="0"/>
              <a:t>Collapsible menus enable you to design your course content so students can locate material appropriate for their current level of achievement as well as learning style.</a:t>
            </a:r>
          </a:p>
          <a:p>
            <a:r>
              <a:rPr lang="en-US" dirty="0" smtClean="0"/>
              <a:t>You can create collapsible menus using either </a:t>
            </a:r>
          </a:p>
          <a:p>
            <a:pPr marL="971550" lvl="2" indent="-514350">
              <a:buNone/>
            </a:pPr>
            <a:r>
              <a:rPr lang="en-US" sz="2800" dirty="0" smtClean="0"/>
              <a:t>(1) Dreamweaver and Ajax; or </a:t>
            </a:r>
          </a:p>
          <a:p>
            <a:pPr marL="971550" lvl="2" indent="-514350">
              <a:buNone/>
            </a:pPr>
            <a:r>
              <a:rPr lang="en-US" sz="2800" dirty="0" smtClean="0"/>
              <a:t>(2) MS Word and Adobe Acrobat.</a:t>
            </a:r>
          </a:p>
          <a:p>
            <a:r>
              <a:rPr lang="en-US" dirty="0" smtClean="0"/>
              <a:t>I created my course content using our School of Education’s Dreamweaver template.</a:t>
            </a:r>
          </a:p>
          <a:p>
            <a:r>
              <a:rPr lang="en-US" dirty="0" smtClean="0"/>
              <a:t>Collapsible menus powered by Ajax enable students to explore all of the course content at will.</a:t>
            </a:r>
          </a:p>
        </p:txBody>
      </p:sp>
      <p:sp>
        <p:nvSpPr>
          <p:cNvPr id="4" name="TextBox 3"/>
          <p:cNvSpPr txBox="1"/>
          <p:nvPr/>
        </p:nvSpPr>
        <p:spPr>
          <a:xfrm>
            <a:off x="762000" y="6488668"/>
            <a:ext cx="7797969" cy="369332"/>
          </a:xfrm>
          <a:prstGeom prst="rect">
            <a:avLst/>
          </a:prstGeom>
          <a:noFill/>
        </p:spPr>
        <p:txBody>
          <a:bodyPr wrap="none" rtlCol="0">
            <a:spAutoFit/>
          </a:bodyPr>
          <a:lstStyle/>
          <a:p>
            <a:r>
              <a:rPr lang="en-US" dirty="0" smtClean="0">
                <a:solidFill>
                  <a:schemeClr val="bg1">
                    <a:lumMod val="50000"/>
                  </a:schemeClr>
                </a:solidFill>
              </a:rPr>
              <a:t>Demonstrate home page design for differentiation (Firefox, Dreamweaver).</a:t>
            </a:r>
            <a:endParaRPr lang="en-US" dirty="0"/>
          </a:p>
        </p:txBody>
      </p:sp>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a Course with Sakai</a:t>
            </a:r>
            <a:endParaRPr lang="en-US" dirty="0"/>
          </a:p>
        </p:txBody>
      </p:sp>
      <p:sp>
        <p:nvSpPr>
          <p:cNvPr id="3" name="Content Placeholder 2"/>
          <p:cNvSpPr>
            <a:spLocks noGrp="1"/>
          </p:cNvSpPr>
          <p:nvPr>
            <p:ph idx="1"/>
          </p:nvPr>
        </p:nvSpPr>
        <p:spPr>
          <a:xfrm>
            <a:off x="304800" y="1524000"/>
            <a:ext cx="8534400" cy="5105400"/>
          </a:xfrm>
        </p:spPr>
        <p:txBody>
          <a:bodyPr>
            <a:normAutofit/>
          </a:bodyPr>
          <a:lstStyle/>
          <a:p>
            <a:r>
              <a:rPr lang="en-US" dirty="0" smtClean="0"/>
              <a:t>Sakai uses a frameset that provides the student with a powerful set of tools in a left sidebar.</a:t>
            </a:r>
          </a:p>
          <a:p>
            <a:r>
              <a:rPr lang="en-US" dirty="0" smtClean="0"/>
              <a:t>The key to creating a successful course with Sakai is designing the content so it can integrate seamlessly along the sidebar.</a:t>
            </a:r>
          </a:p>
          <a:p>
            <a:r>
              <a:rPr lang="en-US" dirty="0" smtClean="0"/>
              <a:t>Sakai lets you, the course instructor, decide which tools will appear in the sidebar.</a:t>
            </a:r>
          </a:p>
          <a:p>
            <a:r>
              <a:rPr lang="en-US" dirty="0" smtClean="0"/>
              <a:t>How do you make these decisions?</a:t>
            </a:r>
          </a:p>
        </p:txBody>
      </p:sp>
      <p:sp>
        <p:nvSpPr>
          <p:cNvPr id="4" name="TextBox 3"/>
          <p:cNvSpPr txBox="1"/>
          <p:nvPr/>
        </p:nvSpPr>
        <p:spPr>
          <a:xfrm>
            <a:off x="2133600" y="6477000"/>
            <a:ext cx="5105400" cy="369332"/>
          </a:xfrm>
          <a:prstGeom prst="rect">
            <a:avLst/>
          </a:prstGeom>
          <a:noFill/>
        </p:spPr>
        <p:txBody>
          <a:bodyPr wrap="square" rtlCol="0">
            <a:spAutoFit/>
          </a:bodyPr>
          <a:lstStyle/>
          <a:p>
            <a:r>
              <a:rPr lang="en-US" dirty="0" smtClean="0">
                <a:solidFill>
                  <a:schemeClr val="bg1">
                    <a:lumMod val="50000"/>
                  </a:schemeClr>
                </a:solidFill>
              </a:rPr>
              <a:t>Log on to Sakai and show the default frameset. </a:t>
            </a:r>
            <a:endParaRPr lang="en-US" dirty="0"/>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Differentiated Instruction</a:t>
            </a:r>
            <a:br>
              <a:rPr lang="en-US" dirty="0" smtClean="0"/>
            </a:br>
            <a:r>
              <a:rPr lang="en-US" sz="1800" dirty="0" smtClean="0"/>
              <a:t>Powered by MS Word and Acrobat</a:t>
            </a:r>
            <a:endParaRPr lang="en-US" dirty="0"/>
          </a:p>
        </p:txBody>
      </p:sp>
      <p:sp>
        <p:nvSpPr>
          <p:cNvPr id="3" name="Content Placeholder 2"/>
          <p:cNvSpPr>
            <a:spLocks noGrp="1"/>
          </p:cNvSpPr>
          <p:nvPr>
            <p:ph idx="1"/>
          </p:nvPr>
        </p:nvSpPr>
        <p:spPr/>
        <p:txBody>
          <a:bodyPr>
            <a:normAutofit/>
          </a:bodyPr>
          <a:lstStyle/>
          <a:p>
            <a:r>
              <a:rPr lang="en-US" dirty="0" smtClean="0"/>
              <a:t>There is a simpler way to create Sakai content.</a:t>
            </a:r>
          </a:p>
          <a:p>
            <a:r>
              <a:rPr lang="en-US" dirty="0" smtClean="0"/>
              <a:t>You can use MS Word.</a:t>
            </a:r>
          </a:p>
          <a:p>
            <a:r>
              <a:rPr lang="en-US" dirty="0" smtClean="0"/>
              <a:t>Organize your course content using Word’s heading styles: H1 for chapter headings, H2 for section headings, H3 for subheads.</a:t>
            </a:r>
          </a:p>
          <a:p>
            <a:r>
              <a:rPr lang="en-US" dirty="0" smtClean="0"/>
              <a:t>Then use the freely downloadable PDF add-in to convert your Word document into a PDF file.</a:t>
            </a:r>
          </a:p>
          <a:p>
            <a:r>
              <a:rPr lang="en-US" dirty="0" smtClean="0"/>
              <a:t>Automatically, Acrobat creates bookmarks that enable students to navigate your course content through its headings.</a:t>
            </a:r>
          </a:p>
        </p:txBody>
      </p:sp>
      <p:sp>
        <p:nvSpPr>
          <p:cNvPr id="4" name="TextBox 3"/>
          <p:cNvSpPr txBox="1"/>
          <p:nvPr/>
        </p:nvSpPr>
        <p:spPr>
          <a:xfrm>
            <a:off x="1114218" y="6488668"/>
            <a:ext cx="6810582" cy="369332"/>
          </a:xfrm>
          <a:prstGeom prst="rect">
            <a:avLst/>
          </a:prstGeom>
          <a:noFill/>
        </p:spPr>
        <p:txBody>
          <a:bodyPr wrap="none" rtlCol="0">
            <a:spAutoFit/>
          </a:bodyPr>
          <a:lstStyle/>
          <a:p>
            <a:r>
              <a:rPr lang="en-US" dirty="0" smtClean="0">
                <a:solidFill>
                  <a:schemeClr val="bg1">
                    <a:lumMod val="50000"/>
                  </a:schemeClr>
                </a:solidFill>
              </a:rPr>
              <a:t>Demonstrate collapsing menus created via MS Word for Acrobat.</a:t>
            </a:r>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Students</a:t>
            </a:r>
            <a:br>
              <a:rPr lang="en-US" dirty="0" smtClean="0"/>
            </a:br>
            <a:r>
              <a:rPr lang="en-US" dirty="0" smtClean="0"/>
              <a:t>In the Zone</a:t>
            </a:r>
            <a:endParaRPr lang="en-US" dirty="0"/>
          </a:p>
        </p:txBody>
      </p:sp>
      <p:sp>
        <p:nvSpPr>
          <p:cNvPr id="3" name="Text Placeholder 2"/>
          <p:cNvSpPr>
            <a:spLocks noGrp="1"/>
          </p:cNvSpPr>
          <p:nvPr>
            <p:ph type="body" idx="1"/>
          </p:nvPr>
        </p:nvSpPr>
        <p:spPr>
          <a:xfrm>
            <a:off x="573087" y="5410200"/>
            <a:ext cx="8037513" cy="1042987"/>
          </a:xfrm>
        </p:spPr>
        <p:txBody>
          <a:bodyPr/>
          <a:lstStyle/>
          <a:p>
            <a:r>
              <a:rPr lang="en-US" dirty="0" smtClean="0"/>
              <a:t>Sakai Supports Key Principles of Online Learning</a:t>
            </a:r>
            <a:endParaRPr lang="en-US" dirty="0"/>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Your Students Early</a:t>
            </a:r>
            <a:endParaRPr lang="en-US" dirty="0"/>
          </a:p>
        </p:txBody>
      </p:sp>
      <p:sp>
        <p:nvSpPr>
          <p:cNvPr id="3" name="Content Placeholder 2"/>
          <p:cNvSpPr>
            <a:spLocks noGrp="1"/>
          </p:cNvSpPr>
          <p:nvPr>
            <p:ph idx="1"/>
          </p:nvPr>
        </p:nvSpPr>
        <p:spPr>
          <a:xfrm>
            <a:off x="304800" y="1600200"/>
            <a:ext cx="8534400" cy="4495800"/>
          </a:xfrm>
        </p:spPr>
        <p:txBody>
          <a:bodyPr>
            <a:normAutofit/>
          </a:bodyPr>
          <a:lstStyle/>
          <a:p>
            <a:r>
              <a:rPr lang="en-US" dirty="0" smtClean="0"/>
              <a:t>In online learning, it is important to engage students early in the course.</a:t>
            </a:r>
          </a:p>
          <a:p>
            <a:r>
              <a:rPr lang="en-US" dirty="0" smtClean="0"/>
              <a:t>This creates a dynamic conversational framework that establishes an empathetic bond (Holmberg, 2003) among students and professor.</a:t>
            </a:r>
          </a:p>
          <a:p>
            <a:r>
              <a:rPr lang="en-US" dirty="0" smtClean="0"/>
              <a:t>I create this bond by engaging students early in the course through assignments that get students accustomed to interacting with me.</a:t>
            </a:r>
            <a:endParaRPr lang="en-US" sz="700" b="1" dirty="0" smtClean="0"/>
          </a:p>
        </p:txBody>
      </p:sp>
      <p:sp>
        <p:nvSpPr>
          <p:cNvPr id="4" name="TextBox 3"/>
          <p:cNvSpPr txBox="1"/>
          <p:nvPr/>
        </p:nvSpPr>
        <p:spPr>
          <a:xfrm>
            <a:off x="1905000" y="6477000"/>
            <a:ext cx="5237396" cy="646331"/>
          </a:xfrm>
          <a:prstGeom prst="rect">
            <a:avLst/>
          </a:prstGeom>
          <a:noFill/>
        </p:spPr>
        <p:txBody>
          <a:bodyPr wrap="none" rtlCol="0">
            <a:spAutoFit/>
          </a:bodyPr>
          <a:lstStyle/>
          <a:p>
            <a:r>
              <a:rPr lang="en-US" dirty="0" smtClean="0">
                <a:solidFill>
                  <a:schemeClr val="bg1">
                    <a:lumMod val="50000"/>
                  </a:schemeClr>
                </a:solidFill>
              </a:rPr>
              <a:t>Demonstrate e-mail assignment (Mike Albertson).</a:t>
            </a:r>
          </a:p>
          <a:p>
            <a:endParaRPr lang="en-US" dirty="0"/>
          </a:p>
        </p:txBody>
      </p:sp>
    </p:spTree>
  </p:cSld>
  <p:clrMapOvr>
    <a:masterClrMapping/>
  </p:clrMapOvr>
  <p:transition>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srcRect/>
          <a:stretch>
            <a:fillRect/>
          </a:stretch>
        </p:blipFill>
        <p:spPr bwMode="auto">
          <a:xfrm>
            <a:off x="0" y="0"/>
            <a:ext cx="9182100" cy="68961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82100" cy="68961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0" y="0"/>
            <a:ext cx="9182100" cy="68961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srcRect/>
          <a:stretch>
            <a:fillRect/>
          </a:stretch>
        </p:blipFill>
        <p:spPr bwMode="auto">
          <a:xfrm>
            <a:off x="0" y="0"/>
            <a:ext cx="9182100" cy="68961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srcRect/>
          <a:stretch>
            <a:fillRect/>
          </a:stretch>
        </p:blipFill>
        <p:spPr bwMode="auto">
          <a:xfrm>
            <a:off x="0" y="0"/>
            <a:ext cx="9182100" cy="68961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Goals</a:t>
            </a:r>
            <a:endParaRPr lang="en-US" dirty="0"/>
          </a:p>
        </p:txBody>
      </p:sp>
      <p:sp>
        <p:nvSpPr>
          <p:cNvPr id="3" name="Content Placeholder 2"/>
          <p:cNvSpPr>
            <a:spLocks noGrp="1"/>
          </p:cNvSpPr>
          <p:nvPr>
            <p:ph idx="1"/>
          </p:nvPr>
        </p:nvSpPr>
        <p:spPr>
          <a:xfrm>
            <a:off x="304800" y="1600200"/>
            <a:ext cx="8534400" cy="5257800"/>
          </a:xfrm>
        </p:spPr>
        <p:txBody>
          <a:bodyPr>
            <a:normAutofit/>
          </a:bodyPr>
          <a:lstStyle/>
          <a:p>
            <a:r>
              <a:rPr lang="en-US" dirty="0" smtClean="0"/>
              <a:t>The innate human desire to develop competence is an important factor in motivating people to learn (National Research Council, 2000, p. 60).</a:t>
            </a:r>
          </a:p>
          <a:p>
            <a:r>
              <a:rPr lang="en-US" dirty="0" smtClean="0"/>
              <a:t>In one of the early assignments, I work with my students to construct their goals, which are performance based.</a:t>
            </a:r>
          </a:p>
          <a:p>
            <a:r>
              <a:rPr lang="en-US" dirty="0" smtClean="0"/>
              <a:t>Having students articulate their goals early in the course and hone them dialogically creates a bond that the professor later uses to scaffold students when they begin encountering difficulty.</a:t>
            </a:r>
          </a:p>
        </p:txBody>
      </p:sp>
    </p:spTree>
  </p:cSld>
  <p:clrMapOvr>
    <a:masterClrMapping/>
  </p:clrMapOvr>
  <p:transition>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Zone</a:t>
            </a:r>
            <a:endParaRPr lang="en-US" dirty="0"/>
          </a:p>
        </p:txBody>
      </p:sp>
      <p:sp>
        <p:nvSpPr>
          <p:cNvPr id="3" name="Content Placeholder 2"/>
          <p:cNvSpPr>
            <a:spLocks noGrp="1"/>
          </p:cNvSpPr>
          <p:nvPr>
            <p:ph idx="1"/>
          </p:nvPr>
        </p:nvSpPr>
        <p:spPr>
          <a:xfrm>
            <a:off x="304800" y="1600200"/>
            <a:ext cx="8686800" cy="4800600"/>
          </a:xfrm>
        </p:spPr>
        <p:txBody>
          <a:bodyPr>
            <a:normAutofit fontScale="92500" lnSpcReduction="10000"/>
          </a:bodyPr>
          <a:lstStyle/>
          <a:p>
            <a:r>
              <a:rPr lang="en-US" dirty="0" smtClean="0"/>
              <a:t>Later in the course, it is inevitable that the students will encounter difficulty, hopefully not with Sakai, but probably with more advanced course content.</a:t>
            </a:r>
          </a:p>
          <a:p>
            <a:r>
              <a:rPr lang="en-US" dirty="0" smtClean="0"/>
              <a:t>When this happens, the students enter an educational space that the great Russian psychologist </a:t>
            </a:r>
            <a:r>
              <a:rPr lang="en-US" dirty="0" err="1" smtClean="0"/>
              <a:t>Vygotsky</a:t>
            </a:r>
            <a:r>
              <a:rPr lang="en-US" dirty="0" smtClean="0"/>
              <a:t> (1978, p. 86) called the Zone of Proximal Development; I simply call it the Zone.</a:t>
            </a:r>
          </a:p>
          <a:p>
            <a:r>
              <a:rPr lang="en-US" dirty="0" smtClean="0"/>
              <a:t>It is in the Zone that you can use the Sakai coaching protocol to help students when they encounter difficulty.</a:t>
            </a:r>
          </a:p>
          <a:p>
            <a:r>
              <a:rPr lang="en-US" dirty="0" smtClean="0"/>
              <a:t>Coaching students in their Zone is the most important principle of e-learning, and I was happy to discover that Sakai supports it extremely well.</a:t>
            </a:r>
          </a:p>
        </p:txBody>
      </p:sp>
      <p:sp>
        <p:nvSpPr>
          <p:cNvPr id="4" name="TextBox 3"/>
          <p:cNvSpPr txBox="1"/>
          <p:nvPr/>
        </p:nvSpPr>
        <p:spPr>
          <a:xfrm>
            <a:off x="2438400" y="6477000"/>
            <a:ext cx="4600618" cy="369332"/>
          </a:xfrm>
          <a:prstGeom prst="rect">
            <a:avLst/>
          </a:prstGeom>
          <a:noFill/>
        </p:spPr>
        <p:txBody>
          <a:bodyPr wrap="none" rtlCol="0">
            <a:spAutoFit/>
          </a:bodyPr>
          <a:lstStyle/>
          <a:p>
            <a:r>
              <a:rPr lang="en-US" dirty="0" smtClean="0">
                <a:solidFill>
                  <a:schemeClr val="bg1">
                    <a:lumMod val="50000"/>
                  </a:schemeClr>
                </a:solidFill>
              </a:rPr>
              <a:t>Demonstrate goal scaffolding (Geoff Olive).</a:t>
            </a:r>
            <a:endParaRPr lang="en-US" dirty="0"/>
          </a:p>
        </p:txBody>
      </p:sp>
    </p:spTree>
  </p:cSld>
  <p:clrMapOvr>
    <a:masterClrMapping/>
  </p:clrMapOvr>
  <p:transition>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Multimedia Learning</a:t>
            </a:r>
            <a:endParaRPr lang="en-US" dirty="0"/>
          </a:p>
        </p:txBody>
      </p:sp>
      <p:sp>
        <p:nvSpPr>
          <p:cNvPr id="7" name="Text Placeholder 6"/>
          <p:cNvSpPr>
            <a:spLocks noGrp="1"/>
          </p:cNvSpPr>
          <p:nvPr>
            <p:ph type="body" idx="1"/>
          </p:nvPr>
        </p:nvSpPr>
        <p:spPr/>
        <p:txBody>
          <a:bodyPr>
            <a:normAutofit fontScale="92500" lnSpcReduction="20000"/>
          </a:bodyPr>
          <a:lstStyle/>
          <a:p>
            <a:r>
              <a:rPr lang="en-US" dirty="0" smtClean="0"/>
              <a:t/>
            </a:r>
            <a:br>
              <a:rPr lang="en-US" dirty="0" smtClean="0"/>
            </a:br>
            <a:r>
              <a:rPr lang="en-US" dirty="0" smtClean="0"/>
              <a:t>How the Principles of Multimedia Learning </a:t>
            </a:r>
            <a:br>
              <a:rPr lang="en-US" dirty="0" smtClean="0"/>
            </a:br>
            <a:r>
              <a:rPr lang="en-US" dirty="0" smtClean="0"/>
              <a:t>Inform the Design of Course Content</a:t>
            </a:r>
            <a:endParaRPr lang="en-US"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for Framesets</a:t>
            </a:r>
            <a:endParaRPr lang="en-US" dirty="0"/>
          </a:p>
        </p:txBody>
      </p:sp>
      <p:sp>
        <p:nvSpPr>
          <p:cNvPr id="3" name="Content Placeholder 2"/>
          <p:cNvSpPr>
            <a:spLocks noGrp="1"/>
          </p:cNvSpPr>
          <p:nvPr>
            <p:ph idx="1"/>
          </p:nvPr>
        </p:nvSpPr>
        <p:spPr/>
        <p:txBody>
          <a:bodyPr/>
          <a:lstStyle/>
          <a:p>
            <a:r>
              <a:rPr lang="en-US" dirty="0" smtClean="0"/>
              <a:t>The science of learning has evolved theoretical frameworks based on researched best practices that can inform the design of your Sakai frameset.</a:t>
            </a:r>
          </a:p>
          <a:p>
            <a:r>
              <a:rPr lang="en-US" dirty="0" smtClean="0"/>
              <a:t>The design principles I will be presenting this morning are based on this research, which I will document as we move along.</a:t>
            </a:r>
            <a:endParaRPr lang="en-US" dirty="0"/>
          </a:p>
        </p:txBody>
      </p:sp>
    </p:spTree>
  </p:cSld>
  <p:clrMapOvr>
    <a:masterClrMapping/>
  </p:clrMapOvr>
  <p:transition>
    <p:pull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Learning Theory</a:t>
            </a:r>
            <a:endParaRPr lang="en-US" dirty="0"/>
          </a:p>
        </p:txBody>
      </p:sp>
      <p:pic>
        <p:nvPicPr>
          <p:cNvPr id="1026" name="Picture 2"/>
          <p:cNvPicPr>
            <a:picLocks noChangeAspect="1" noChangeArrowheads="1"/>
          </p:cNvPicPr>
          <p:nvPr/>
        </p:nvPicPr>
        <p:blipFill>
          <a:blip r:embed="rId2"/>
          <a:srcRect/>
          <a:stretch>
            <a:fillRect/>
          </a:stretch>
        </p:blipFill>
        <p:spPr bwMode="auto">
          <a:xfrm>
            <a:off x="1295400" y="1533525"/>
            <a:ext cx="6172200" cy="4826200"/>
          </a:xfrm>
          <a:prstGeom prst="rect">
            <a:avLst/>
          </a:prstGeom>
          <a:noFill/>
          <a:ln w="9525">
            <a:noFill/>
            <a:miter lim="800000"/>
            <a:headEnd/>
            <a:tailEnd/>
          </a:ln>
          <a:effectLst/>
        </p:spPr>
      </p:pic>
      <p:sp>
        <p:nvSpPr>
          <p:cNvPr id="6" name="TextBox 5"/>
          <p:cNvSpPr txBox="1"/>
          <p:nvPr/>
        </p:nvSpPr>
        <p:spPr>
          <a:xfrm>
            <a:off x="914400" y="6488668"/>
            <a:ext cx="7391400" cy="369332"/>
          </a:xfrm>
          <a:prstGeom prst="rect">
            <a:avLst/>
          </a:prstGeom>
          <a:noFill/>
        </p:spPr>
        <p:txBody>
          <a:bodyPr wrap="square" rtlCol="0">
            <a:spAutoFit/>
          </a:bodyPr>
          <a:lstStyle/>
          <a:p>
            <a:r>
              <a:rPr lang="en-US" dirty="0" smtClean="0">
                <a:solidFill>
                  <a:schemeClr val="bg1">
                    <a:lumMod val="50000"/>
                  </a:schemeClr>
                </a:solidFill>
              </a:rPr>
              <a:t>Richard Mayer’s (2001, p. 44) Cognitive Theory of Multimedia Learning</a:t>
            </a:r>
          </a:p>
        </p:txBody>
      </p:sp>
    </p:spTree>
  </p:cSld>
  <p:clrMapOvr>
    <a:masterClrMapping/>
  </p:clrMapOvr>
  <p:transition>
    <p:pull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Learning Principles</a:t>
            </a:r>
            <a:endParaRPr lang="en-US" dirty="0"/>
          </a:p>
        </p:txBody>
      </p:sp>
      <p:graphicFrame>
        <p:nvGraphicFramePr>
          <p:cNvPr id="4" name="Table 3"/>
          <p:cNvGraphicFramePr>
            <a:graphicFrameLocks noGrp="1"/>
          </p:cNvGraphicFramePr>
          <p:nvPr/>
        </p:nvGraphicFramePr>
        <p:xfrm>
          <a:off x="228600" y="1524000"/>
          <a:ext cx="8686800" cy="4953000"/>
        </p:xfrm>
        <a:graphic>
          <a:graphicData uri="http://schemas.openxmlformats.org/drawingml/2006/table">
            <a:tbl>
              <a:tblPr firstRow="1" bandRow="1">
                <a:tableStyleId>{5C22544A-7EE6-4342-B048-85BDC9FD1C3A}</a:tableStyleId>
              </a:tblPr>
              <a:tblGrid>
                <a:gridCol w="2057400"/>
                <a:gridCol w="6629400"/>
              </a:tblGrid>
              <a:tr h="370840">
                <a:tc>
                  <a:txBody>
                    <a:bodyPr/>
                    <a:lstStyle/>
                    <a:p>
                      <a:r>
                        <a:rPr lang="en-US" dirty="0" smtClean="0"/>
                        <a:t>Principle</a:t>
                      </a:r>
                      <a:endParaRPr lang="en-US" dirty="0"/>
                    </a:p>
                  </a:txBody>
                  <a:tcPr/>
                </a:tc>
                <a:tc>
                  <a:txBody>
                    <a:bodyPr/>
                    <a:lstStyle/>
                    <a:p>
                      <a:r>
                        <a:rPr lang="en-US" dirty="0" smtClean="0"/>
                        <a:t>Effect on Learning</a:t>
                      </a:r>
                      <a:endParaRPr lang="en-US" dirty="0"/>
                    </a:p>
                  </a:txBody>
                  <a:tcPr/>
                </a:tc>
              </a:tr>
              <a:tr h="370840">
                <a:tc>
                  <a:txBody>
                    <a:bodyPr/>
                    <a:lstStyle/>
                    <a:p>
                      <a:r>
                        <a:rPr lang="en-US" dirty="0" smtClean="0"/>
                        <a:t>1. Multimedia </a:t>
                      </a:r>
                      <a:endParaRPr lang="en-US" dirty="0"/>
                    </a:p>
                  </a:txBody>
                  <a:tcPr/>
                </a:tc>
                <a:tc>
                  <a:txBody>
                    <a:bodyPr/>
                    <a:lstStyle/>
                    <a:p>
                      <a:r>
                        <a:rPr lang="en-US" dirty="0" smtClean="0"/>
                        <a:t>Deeper learning from</a:t>
                      </a:r>
                      <a:r>
                        <a:rPr lang="en-US" baseline="0" dirty="0" smtClean="0"/>
                        <a:t> </a:t>
                      </a:r>
                      <a:r>
                        <a:rPr lang="en-US" dirty="0" smtClean="0"/>
                        <a:t>words and pictures than words alone </a:t>
                      </a:r>
                      <a:endParaRPr lang="en-US" dirty="0"/>
                    </a:p>
                  </a:txBody>
                  <a:tcPr/>
                </a:tc>
              </a:tr>
              <a:tr h="370840">
                <a:tc>
                  <a:txBody>
                    <a:bodyPr/>
                    <a:lstStyle/>
                    <a:p>
                      <a:r>
                        <a:rPr lang="en-US" dirty="0" smtClean="0"/>
                        <a:t>2. Contiguity</a:t>
                      </a:r>
                      <a:endParaRPr lang="en-US" dirty="0"/>
                    </a:p>
                  </a:txBody>
                  <a:tcPr/>
                </a:tc>
                <a:tc>
                  <a:txBody>
                    <a:bodyPr/>
                    <a:lstStyle/>
                    <a:p>
                      <a:r>
                        <a:rPr lang="en-US" dirty="0" smtClean="0"/>
                        <a:t>Deeper learning from</a:t>
                      </a:r>
                      <a:r>
                        <a:rPr lang="en-US" baseline="0" dirty="0" smtClean="0"/>
                        <a:t> </a:t>
                      </a:r>
                      <a:r>
                        <a:rPr lang="en-US" dirty="0" smtClean="0"/>
                        <a:t>presenting words and pictures</a:t>
                      </a:r>
                      <a:r>
                        <a:rPr lang="en-US" baseline="0" dirty="0" smtClean="0"/>
                        <a:t> </a:t>
                      </a:r>
                      <a:r>
                        <a:rPr lang="en-US" dirty="0" smtClean="0"/>
                        <a:t>simultaneously rather</a:t>
                      </a:r>
                      <a:r>
                        <a:rPr lang="en-US" baseline="0" dirty="0" smtClean="0"/>
                        <a:t> </a:t>
                      </a:r>
                      <a:r>
                        <a:rPr lang="en-US" dirty="0" smtClean="0"/>
                        <a:t>than successively </a:t>
                      </a:r>
                      <a:endParaRPr lang="en-US" dirty="0"/>
                    </a:p>
                  </a:txBody>
                  <a:tcPr/>
                </a:tc>
              </a:tr>
              <a:tr h="370840">
                <a:tc>
                  <a:txBody>
                    <a:bodyPr/>
                    <a:lstStyle/>
                    <a:p>
                      <a:r>
                        <a:rPr lang="en-US" dirty="0" smtClean="0"/>
                        <a:t>3. Coherence </a:t>
                      </a:r>
                      <a:endParaRPr lang="en-US" dirty="0"/>
                    </a:p>
                  </a:txBody>
                  <a:tcPr/>
                </a:tc>
                <a:tc>
                  <a:txBody>
                    <a:bodyPr/>
                    <a:lstStyle/>
                    <a:p>
                      <a:r>
                        <a:rPr lang="en-US" dirty="0" smtClean="0"/>
                        <a:t>Deeper learning when</a:t>
                      </a:r>
                      <a:r>
                        <a:rPr lang="en-US" baseline="0" dirty="0" smtClean="0"/>
                        <a:t> </a:t>
                      </a:r>
                      <a:r>
                        <a:rPr lang="en-US" dirty="0" smtClean="0"/>
                        <a:t>extraneous words, sounds, or pictures are excluded</a:t>
                      </a:r>
                      <a:r>
                        <a:rPr lang="en-US" baseline="0" dirty="0" smtClean="0"/>
                        <a:t> </a:t>
                      </a:r>
                      <a:r>
                        <a:rPr lang="en-US" dirty="0" smtClean="0"/>
                        <a:t>rather than included </a:t>
                      </a:r>
                      <a:endParaRPr lang="en-US" dirty="0"/>
                    </a:p>
                  </a:txBody>
                  <a:tcPr/>
                </a:tc>
              </a:tr>
              <a:tr h="370840">
                <a:tc>
                  <a:txBody>
                    <a:bodyPr/>
                    <a:lstStyle/>
                    <a:p>
                      <a:r>
                        <a:rPr lang="en-US" dirty="0" smtClean="0"/>
                        <a:t>4. Modality </a:t>
                      </a:r>
                      <a:endParaRPr lang="en-US" dirty="0"/>
                    </a:p>
                  </a:txBody>
                  <a:tcPr/>
                </a:tc>
                <a:tc>
                  <a:txBody>
                    <a:bodyPr/>
                    <a:lstStyle/>
                    <a:p>
                      <a:r>
                        <a:rPr lang="en-US" dirty="0" smtClean="0"/>
                        <a:t>Deeper learning when words</a:t>
                      </a:r>
                      <a:r>
                        <a:rPr lang="en-US" baseline="0" dirty="0" smtClean="0"/>
                        <a:t> </a:t>
                      </a:r>
                      <a:r>
                        <a:rPr lang="en-US" dirty="0" smtClean="0"/>
                        <a:t>are presented as narration rather than as on-screen</a:t>
                      </a:r>
                      <a:r>
                        <a:rPr lang="en-US" baseline="0" dirty="0" smtClean="0"/>
                        <a:t> </a:t>
                      </a:r>
                      <a:r>
                        <a:rPr lang="en-US" dirty="0" smtClean="0"/>
                        <a:t>text</a:t>
                      </a:r>
                      <a:endParaRPr lang="en-US" dirty="0"/>
                    </a:p>
                  </a:txBody>
                  <a:tcPr/>
                </a:tc>
              </a:tr>
              <a:tr h="370840">
                <a:tc>
                  <a:txBody>
                    <a:bodyPr/>
                    <a:lstStyle/>
                    <a:p>
                      <a:r>
                        <a:rPr lang="en-US" dirty="0" smtClean="0"/>
                        <a:t>5. Redundancy </a:t>
                      </a:r>
                      <a:endParaRPr lang="en-US" dirty="0"/>
                    </a:p>
                  </a:txBody>
                  <a:tcPr/>
                </a:tc>
                <a:tc>
                  <a:txBody>
                    <a:bodyPr/>
                    <a:lstStyle/>
                    <a:p>
                      <a:r>
                        <a:rPr lang="en-US" dirty="0" smtClean="0"/>
                        <a:t>Deeper learning when</a:t>
                      </a:r>
                      <a:r>
                        <a:rPr lang="en-US" baseline="0" dirty="0" smtClean="0"/>
                        <a:t> </a:t>
                      </a:r>
                      <a:r>
                        <a:rPr lang="en-US" dirty="0" smtClean="0"/>
                        <a:t>words are presented as narration rather than as both</a:t>
                      </a:r>
                      <a:r>
                        <a:rPr lang="en-US" baseline="0" dirty="0" smtClean="0"/>
                        <a:t> </a:t>
                      </a:r>
                      <a:r>
                        <a:rPr lang="en-US" dirty="0" smtClean="0"/>
                        <a:t>narration and on-screen text </a:t>
                      </a:r>
                      <a:endParaRPr lang="en-US" dirty="0"/>
                    </a:p>
                  </a:txBody>
                  <a:tcPr/>
                </a:tc>
              </a:tr>
              <a:tr h="370840">
                <a:tc>
                  <a:txBody>
                    <a:bodyPr/>
                    <a:lstStyle/>
                    <a:p>
                      <a:r>
                        <a:rPr lang="en-US" dirty="0" smtClean="0"/>
                        <a:t>6. Personalization </a:t>
                      </a:r>
                      <a:endParaRPr lang="en-US" dirty="0"/>
                    </a:p>
                  </a:txBody>
                  <a:tcPr/>
                </a:tc>
                <a:tc>
                  <a:txBody>
                    <a:bodyPr/>
                    <a:lstStyle/>
                    <a:p>
                      <a:r>
                        <a:rPr lang="en-US" dirty="0" smtClean="0"/>
                        <a:t>Deeper learning when</a:t>
                      </a:r>
                      <a:r>
                        <a:rPr lang="en-US" baseline="0" dirty="0" smtClean="0"/>
                        <a:t> </a:t>
                      </a:r>
                      <a:r>
                        <a:rPr lang="en-US" dirty="0" smtClean="0"/>
                        <a:t>words are presented in conversational style rather</a:t>
                      </a:r>
                      <a:r>
                        <a:rPr lang="en-US" baseline="0" dirty="0" smtClean="0"/>
                        <a:t> </a:t>
                      </a:r>
                      <a:r>
                        <a:rPr lang="en-US" dirty="0" smtClean="0"/>
                        <a:t>than formal style </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 Segmentation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Deeper learning when complex lessons are presented in smaller parts</a:t>
                      </a:r>
                    </a:p>
                  </a:txBody>
                  <a:tcPr/>
                </a:tc>
              </a:tr>
              <a:tr h="370840">
                <a:tc>
                  <a:txBody>
                    <a:bodyPr/>
                    <a:lstStyle/>
                    <a:p>
                      <a:r>
                        <a:rPr lang="en-US" dirty="0" smtClean="0"/>
                        <a:t>8. </a:t>
                      </a:r>
                      <a:r>
                        <a:rPr lang="en-US" dirty="0" err="1" smtClean="0"/>
                        <a:t>Pretraining</a:t>
                      </a:r>
                      <a:endParaRPr lang="en-US" dirty="0"/>
                    </a:p>
                  </a:txBody>
                  <a:tcPr/>
                </a:tc>
                <a:tc>
                  <a:txBody>
                    <a:bodyPr/>
                    <a:lstStyle/>
                    <a:p>
                      <a:r>
                        <a:rPr lang="en-US" dirty="0" smtClean="0"/>
                        <a:t>Deeper learning when key terms are explained in advance</a:t>
                      </a:r>
                      <a:endParaRPr lang="en-US" dirty="0"/>
                    </a:p>
                  </a:txBody>
                  <a:tcPr/>
                </a:tc>
              </a:tr>
            </a:tbl>
          </a:graphicData>
        </a:graphic>
      </p:graphicFrame>
      <p:sp>
        <p:nvSpPr>
          <p:cNvPr id="5" name="TextBox 4"/>
          <p:cNvSpPr txBox="1"/>
          <p:nvPr/>
        </p:nvSpPr>
        <p:spPr>
          <a:xfrm>
            <a:off x="1905000" y="6488668"/>
            <a:ext cx="5410200" cy="369332"/>
          </a:xfrm>
          <a:prstGeom prst="rect">
            <a:avLst/>
          </a:prstGeom>
          <a:noFill/>
        </p:spPr>
        <p:txBody>
          <a:bodyPr wrap="square" rtlCol="0">
            <a:spAutoFit/>
          </a:bodyPr>
          <a:lstStyle/>
          <a:p>
            <a:r>
              <a:rPr lang="en-US" dirty="0" smtClean="0">
                <a:solidFill>
                  <a:schemeClr val="bg1">
                    <a:lumMod val="50000"/>
                  </a:schemeClr>
                </a:solidFill>
              </a:rPr>
              <a:t>Source: Clark &amp; Mayer (2006, p. 386), summarized.</a:t>
            </a:r>
          </a:p>
        </p:txBody>
      </p:sp>
    </p:spTree>
  </p:cSld>
  <p:clrMapOvr>
    <a:masterClrMapping/>
  </p:clrMapOvr>
  <p:transition>
    <p:pull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Research Results</a:t>
            </a:r>
            <a:endParaRPr lang="en-US" dirty="0"/>
          </a:p>
        </p:txBody>
      </p:sp>
      <p:graphicFrame>
        <p:nvGraphicFramePr>
          <p:cNvPr id="4" name="Table 3"/>
          <p:cNvGraphicFramePr>
            <a:graphicFrameLocks noGrp="1"/>
          </p:cNvGraphicFramePr>
          <p:nvPr/>
        </p:nvGraphicFramePr>
        <p:xfrm>
          <a:off x="1447800" y="1844040"/>
          <a:ext cx="6019800" cy="3606800"/>
        </p:xfrm>
        <a:graphic>
          <a:graphicData uri="http://schemas.openxmlformats.org/drawingml/2006/table">
            <a:tbl>
              <a:tblPr firstRow="1" bandRow="1">
                <a:tableStyleId>{5C22544A-7EE6-4342-B048-85BDC9FD1C3A}</a:tableStyleId>
              </a:tblPr>
              <a:tblGrid>
                <a:gridCol w="2286000"/>
                <a:gridCol w="1600200"/>
                <a:gridCol w="2133600"/>
              </a:tblGrid>
              <a:tr h="370840">
                <a:tc>
                  <a:txBody>
                    <a:bodyPr/>
                    <a:lstStyle/>
                    <a:p>
                      <a:r>
                        <a:rPr lang="en-US" dirty="0" smtClean="0"/>
                        <a:t>Cognitive</a:t>
                      </a:r>
                      <a:br>
                        <a:rPr lang="en-US" dirty="0" smtClean="0"/>
                      </a:br>
                      <a:r>
                        <a:rPr lang="en-US" dirty="0" smtClean="0"/>
                        <a:t>Principle</a:t>
                      </a:r>
                      <a:endParaRPr lang="en-US" dirty="0"/>
                    </a:p>
                  </a:txBody>
                  <a:tcPr/>
                </a:tc>
                <a:tc>
                  <a:txBody>
                    <a:bodyPr/>
                    <a:lstStyle/>
                    <a:p>
                      <a:r>
                        <a:rPr lang="en-US" dirty="0" smtClean="0"/>
                        <a:t>Effect </a:t>
                      </a:r>
                      <a:br>
                        <a:rPr lang="en-US" dirty="0" smtClean="0"/>
                      </a:br>
                      <a:r>
                        <a:rPr lang="en-US" dirty="0" smtClean="0"/>
                        <a:t>Size</a:t>
                      </a:r>
                      <a:endParaRPr lang="en-US" dirty="0"/>
                    </a:p>
                  </a:txBody>
                  <a:tcPr/>
                </a:tc>
                <a:tc>
                  <a:txBody>
                    <a:bodyPr/>
                    <a:lstStyle/>
                    <a:p>
                      <a:r>
                        <a:rPr lang="en-US" dirty="0" smtClean="0"/>
                        <a:t>Studies Showing This Effect</a:t>
                      </a:r>
                      <a:endParaRPr lang="en-US" dirty="0"/>
                    </a:p>
                  </a:txBody>
                  <a:tcPr/>
                </a:tc>
              </a:tr>
              <a:tr h="370840">
                <a:tc>
                  <a:txBody>
                    <a:bodyPr/>
                    <a:lstStyle/>
                    <a:p>
                      <a:r>
                        <a:rPr lang="en-US" dirty="0" smtClean="0"/>
                        <a:t>1. Multimedia </a:t>
                      </a:r>
                      <a:endParaRPr lang="en-US" dirty="0"/>
                    </a:p>
                  </a:txBody>
                  <a:tcPr/>
                </a:tc>
                <a:tc>
                  <a:txBody>
                    <a:bodyPr/>
                    <a:lstStyle/>
                    <a:p>
                      <a:r>
                        <a:rPr lang="en-US" dirty="0" smtClean="0"/>
                        <a:t>1.50</a:t>
                      </a:r>
                      <a:endParaRPr lang="en-US" dirty="0"/>
                    </a:p>
                  </a:txBody>
                  <a:tcPr/>
                </a:tc>
                <a:tc>
                  <a:txBody>
                    <a:bodyPr/>
                    <a:lstStyle/>
                    <a:p>
                      <a:r>
                        <a:rPr lang="en-US" dirty="0" smtClean="0"/>
                        <a:t>9 of 9</a:t>
                      </a:r>
                      <a:endParaRPr lang="en-US" dirty="0"/>
                    </a:p>
                  </a:txBody>
                  <a:tcPr/>
                </a:tc>
              </a:tr>
              <a:tr h="370840">
                <a:tc>
                  <a:txBody>
                    <a:bodyPr/>
                    <a:lstStyle/>
                    <a:p>
                      <a:r>
                        <a:rPr lang="en-US" dirty="0" smtClean="0"/>
                        <a:t>2. Contiguity</a:t>
                      </a:r>
                      <a:endParaRPr lang="en-US" dirty="0"/>
                    </a:p>
                  </a:txBody>
                  <a:tcPr/>
                </a:tc>
                <a:tc>
                  <a:txBody>
                    <a:bodyPr/>
                    <a:lstStyle/>
                    <a:p>
                      <a:r>
                        <a:rPr lang="en-US" dirty="0" smtClean="0"/>
                        <a:t>1.11</a:t>
                      </a:r>
                      <a:endParaRPr lang="en-US" dirty="0"/>
                    </a:p>
                  </a:txBody>
                  <a:tcPr/>
                </a:tc>
                <a:tc>
                  <a:txBody>
                    <a:bodyPr/>
                    <a:lstStyle/>
                    <a:p>
                      <a:r>
                        <a:rPr lang="en-US" dirty="0" smtClean="0"/>
                        <a:t>8 of 8</a:t>
                      </a:r>
                      <a:endParaRPr lang="en-US" dirty="0"/>
                    </a:p>
                  </a:txBody>
                  <a:tcPr/>
                </a:tc>
              </a:tr>
              <a:tr h="370840">
                <a:tc>
                  <a:txBody>
                    <a:bodyPr/>
                    <a:lstStyle/>
                    <a:p>
                      <a:r>
                        <a:rPr lang="en-US" dirty="0" smtClean="0"/>
                        <a:t>3. Coherence </a:t>
                      </a:r>
                      <a:endParaRPr lang="en-US" dirty="0"/>
                    </a:p>
                  </a:txBody>
                  <a:tcPr/>
                </a:tc>
                <a:tc>
                  <a:txBody>
                    <a:bodyPr/>
                    <a:lstStyle/>
                    <a:p>
                      <a:r>
                        <a:rPr lang="en-US" dirty="0" smtClean="0"/>
                        <a:t>1.32</a:t>
                      </a:r>
                      <a:endParaRPr lang="en-US" dirty="0"/>
                    </a:p>
                  </a:txBody>
                  <a:tcPr/>
                </a:tc>
                <a:tc>
                  <a:txBody>
                    <a:bodyPr/>
                    <a:lstStyle/>
                    <a:p>
                      <a:r>
                        <a:rPr lang="en-US" dirty="0" smtClean="0"/>
                        <a:t>11 of 12</a:t>
                      </a:r>
                      <a:endParaRPr lang="en-US" dirty="0"/>
                    </a:p>
                  </a:txBody>
                  <a:tcPr/>
                </a:tc>
              </a:tr>
              <a:tr h="370840">
                <a:tc>
                  <a:txBody>
                    <a:bodyPr/>
                    <a:lstStyle/>
                    <a:p>
                      <a:r>
                        <a:rPr lang="en-US" dirty="0" smtClean="0"/>
                        <a:t>4. Modality </a:t>
                      </a:r>
                      <a:endParaRPr lang="en-US" dirty="0"/>
                    </a:p>
                  </a:txBody>
                  <a:tcPr/>
                </a:tc>
                <a:tc>
                  <a:txBody>
                    <a:bodyPr/>
                    <a:lstStyle/>
                    <a:p>
                      <a:r>
                        <a:rPr lang="en-US" dirty="0" smtClean="0"/>
                        <a:t>0.97</a:t>
                      </a:r>
                      <a:endParaRPr lang="en-US" dirty="0"/>
                    </a:p>
                  </a:txBody>
                  <a:tcPr/>
                </a:tc>
                <a:tc>
                  <a:txBody>
                    <a:bodyPr/>
                    <a:lstStyle/>
                    <a:p>
                      <a:r>
                        <a:rPr lang="en-US" dirty="0" smtClean="0"/>
                        <a:t>21 of 21</a:t>
                      </a:r>
                      <a:endParaRPr lang="en-US" dirty="0"/>
                    </a:p>
                  </a:txBody>
                  <a:tcPr/>
                </a:tc>
              </a:tr>
              <a:tr h="370840">
                <a:tc>
                  <a:txBody>
                    <a:bodyPr/>
                    <a:lstStyle/>
                    <a:p>
                      <a:r>
                        <a:rPr lang="en-US" dirty="0" smtClean="0"/>
                        <a:t>5. Redundancy </a:t>
                      </a:r>
                      <a:endParaRPr lang="en-US" dirty="0"/>
                    </a:p>
                  </a:txBody>
                  <a:tcPr/>
                </a:tc>
                <a:tc>
                  <a:txBody>
                    <a:bodyPr/>
                    <a:lstStyle/>
                    <a:p>
                      <a:r>
                        <a:rPr lang="en-US" dirty="0" smtClean="0"/>
                        <a:t>0.69</a:t>
                      </a:r>
                      <a:endParaRPr lang="en-US" dirty="0"/>
                    </a:p>
                  </a:txBody>
                  <a:tcPr/>
                </a:tc>
                <a:tc>
                  <a:txBody>
                    <a:bodyPr/>
                    <a:lstStyle/>
                    <a:p>
                      <a:r>
                        <a:rPr lang="en-US" dirty="0" smtClean="0"/>
                        <a:t>10 of 10</a:t>
                      </a:r>
                      <a:endParaRPr lang="en-US" dirty="0"/>
                    </a:p>
                  </a:txBody>
                  <a:tcPr/>
                </a:tc>
              </a:tr>
              <a:tr h="370840">
                <a:tc>
                  <a:txBody>
                    <a:bodyPr/>
                    <a:lstStyle/>
                    <a:p>
                      <a:r>
                        <a:rPr lang="en-US" dirty="0" smtClean="0"/>
                        <a:t>6. Personalization </a:t>
                      </a:r>
                      <a:endParaRPr lang="en-US" dirty="0"/>
                    </a:p>
                  </a:txBody>
                  <a:tcPr/>
                </a:tc>
                <a:tc>
                  <a:txBody>
                    <a:bodyPr/>
                    <a:lstStyle/>
                    <a:p>
                      <a:r>
                        <a:rPr lang="en-US" dirty="0" smtClean="0"/>
                        <a:t>1.30</a:t>
                      </a:r>
                      <a:endParaRPr lang="en-US" dirty="0"/>
                    </a:p>
                  </a:txBody>
                  <a:tcPr/>
                </a:tc>
                <a:tc>
                  <a:txBody>
                    <a:bodyPr/>
                    <a:lstStyle/>
                    <a:p>
                      <a:r>
                        <a:rPr lang="en-US" dirty="0" smtClean="0"/>
                        <a:t>10 of 10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 Segmentation</a:t>
                      </a:r>
                    </a:p>
                  </a:txBody>
                  <a:tcPr/>
                </a:tc>
                <a:tc>
                  <a:txBody>
                    <a:bodyPr/>
                    <a:lstStyle/>
                    <a:p>
                      <a:r>
                        <a:rPr lang="en-US" dirty="0" smtClean="0"/>
                        <a:t>0.98</a:t>
                      </a:r>
                      <a:endParaRPr lang="en-US" dirty="0"/>
                    </a:p>
                  </a:txBody>
                  <a:tcPr/>
                </a:tc>
                <a:tc>
                  <a:txBody>
                    <a:bodyPr/>
                    <a:lstStyle/>
                    <a:p>
                      <a:r>
                        <a:rPr lang="en-US" dirty="0" smtClean="0"/>
                        <a:t>3 of 3</a:t>
                      </a:r>
                      <a:endParaRPr lang="en-US" dirty="0"/>
                    </a:p>
                  </a:txBody>
                  <a:tcPr/>
                </a:tc>
              </a:tr>
              <a:tr h="370840">
                <a:tc>
                  <a:txBody>
                    <a:bodyPr/>
                    <a:lstStyle/>
                    <a:p>
                      <a:r>
                        <a:rPr lang="en-US" dirty="0" smtClean="0"/>
                        <a:t>8. </a:t>
                      </a:r>
                      <a:r>
                        <a:rPr lang="en-US" dirty="0" err="1" smtClean="0"/>
                        <a:t>Pretraining</a:t>
                      </a:r>
                      <a:endParaRPr lang="en-US" dirty="0"/>
                    </a:p>
                  </a:txBody>
                  <a:tcPr/>
                </a:tc>
                <a:tc>
                  <a:txBody>
                    <a:bodyPr/>
                    <a:lstStyle/>
                    <a:p>
                      <a:r>
                        <a:rPr lang="en-US" dirty="0" smtClean="0"/>
                        <a:t>1.30</a:t>
                      </a:r>
                      <a:endParaRPr lang="en-US" dirty="0"/>
                    </a:p>
                  </a:txBody>
                  <a:tcPr/>
                </a:tc>
                <a:tc>
                  <a:txBody>
                    <a:bodyPr/>
                    <a:lstStyle/>
                    <a:p>
                      <a:r>
                        <a:rPr lang="en-US" dirty="0" smtClean="0"/>
                        <a:t>7 of 7</a:t>
                      </a:r>
                      <a:endParaRPr lang="en-US" dirty="0"/>
                    </a:p>
                  </a:txBody>
                  <a:tcPr/>
                </a:tc>
              </a:tr>
            </a:tbl>
          </a:graphicData>
        </a:graphic>
      </p:graphicFrame>
      <p:sp>
        <p:nvSpPr>
          <p:cNvPr id="5" name="TextBox 4"/>
          <p:cNvSpPr txBox="1"/>
          <p:nvPr/>
        </p:nvSpPr>
        <p:spPr>
          <a:xfrm>
            <a:off x="2743200" y="6488668"/>
            <a:ext cx="3200400" cy="369332"/>
          </a:xfrm>
          <a:prstGeom prst="rect">
            <a:avLst/>
          </a:prstGeom>
          <a:noFill/>
        </p:spPr>
        <p:txBody>
          <a:bodyPr wrap="square" rtlCol="0">
            <a:spAutoFit/>
          </a:bodyPr>
          <a:lstStyle/>
          <a:p>
            <a:r>
              <a:rPr lang="en-US" dirty="0" smtClean="0">
                <a:solidFill>
                  <a:schemeClr val="bg1">
                    <a:lumMod val="50000"/>
                  </a:schemeClr>
                </a:solidFill>
              </a:rPr>
              <a:t>Clark &amp; Mayer (2008, p. 383)</a:t>
            </a:r>
          </a:p>
        </p:txBody>
      </p:sp>
    </p:spTree>
  </p:cSld>
  <p:clrMapOvr>
    <a:masterClrMapping/>
  </p:clrMapOvr>
  <p:transition>
    <p:pull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Just-In-Time Video</a:t>
            </a:r>
            <a:endParaRPr lang="en-US" dirty="0"/>
          </a:p>
        </p:txBody>
      </p:sp>
      <p:sp>
        <p:nvSpPr>
          <p:cNvPr id="3" name="Content Placeholder 2"/>
          <p:cNvSpPr>
            <a:spLocks noGrp="1"/>
          </p:cNvSpPr>
          <p:nvPr>
            <p:ph idx="1"/>
          </p:nvPr>
        </p:nvSpPr>
        <p:spPr/>
        <p:txBody>
          <a:bodyPr>
            <a:normAutofit/>
          </a:bodyPr>
          <a:lstStyle/>
          <a:p>
            <a:r>
              <a:rPr lang="en-US" dirty="0" smtClean="0"/>
              <a:t>Key to my instructional strategy is just-in-time video that students can view to have my lectures onscreen just when you need them.</a:t>
            </a:r>
          </a:p>
          <a:p>
            <a:r>
              <a:rPr lang="en-US" dirty="0" smtClean="0"/>
              <a:t>I create these videos with </a:t>
            </a:r>
            <a:r>
              <a:rPr lang="en-US" dirty="0" err="1" smtClean="0"/>
              <a:t>Camtasia</a:t>
            </a:r>
            <a:r>
              <a:rPr lang="en-US" dirty="0" smtClean="0"/>
              <a:t> Studio and follow Mayer’s principles to make them effective.</a:t>
            </a:r>
          </a:p>
          <a:p>
            <a:r>
              <a:rPr lang="en-US" dirty="0" smtClean="0"/>
              <a:t>By balancing content across visual and auditory channels, I  observe Mayer’s (2001) modality principle, and by organizing the videos into small clips, I follow the segmenting principle (Clark &amp; Mayer, 2008, p. 183).</a:t>
            </a:r>
          </a:p>
        </p:txBody>
      </p:sp>
      <p:sp>
        <p:nvSpPr>
          <p:cNvPr id="4" name="TextBox 3"/>
          <p:cNvSpPr txBox="1"/>
          <p:nvPr/>
        </p:nvSpPr>
        <p:spPr>
          <a:xfrm>
            <a:off x="2546231" y="6477000"/>
            <a:ext cx="4083169" cy="369332"/>
          </a:xfrm>
          <a:prstGeom prst="rect">
            <a:avLst/>
          </a:prstGeom>
          <a:noFill/>
        </p:spPr>
        <p:txBody>
          <a:bodyPr wrap="none" rtlCol="0">
            <a:spAutoFit/>
          </a:bodyPr>
          <a:lstStyle/>
          <a:p>
            <a:r>
              <a:rPr lang="en-US" dirty="0" smtClean="0">
                <a:solidFill>
                  <a:schemeClr val="bg1">
                    <a:lumMod val="50000"/>
                  </a:schemeClr>
                </a:solidFill>
              </a:rPr>
              <a:t>Demonstrate collapsible video menus.</a:t>
            </a:r>
            <a:endParaRPr lang="en-US" dirty="0"/>
          </a:p>
        </p:txBody>
      </p:sp>
    </p:spTree>
  </p:cSld>
  <p:clrMapOvr>
    <a:masterClrMapping/>
  </p:clrMapOvr>
  <p:transition>
    <p:pull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rtlCol="0">
            <a:normAutofit/>
          </a:bodyPr>
          <a:lstStyle/>
          <a:p>
            <a:pPr eaLnBrk="1" fontAlgn="auto" hangingPunct="1">
              <a:spcAft>
                <a:spcPts val="0"/>
              </a:spcAft>
              <a:defRPr/>
            </a:pPr>
            <a:r>
              <a:rPr lang="en-US" dirty="0" err="1" smtClean="0"/>
              <a:t>Camtasia</a:t>
            </a:r>
            <a:r>
              <a:rPr lang="en-US" dirty="0" smtClean="0"/>
              <a:t> Workflow</a:t>
            </a:r>
          </a:p>
        </p:txBody>
      </p:sp>
      <p:sp>
        <p:nvSpPr>
          <p:cNvPr id="8195" name="Rectangle 3"/>
          <p:cNvSpPr>
            <a:spLocks noGrp="1" noChangeArrowheads="1"/>
          </p:cNvSpPr>
          <p:nvPr>
            <p:ph type="body" idx="1"/>
          </p:nvPr>
        </p:nvSpPr>
        <p:spPr/>
        <p:txBody>
          <a:bodyPr/>
          <a:lstStyle/>
          <a:p>
            <a:pPr eaLnBrk="1" hangingPunct="1"/>
            <a:r>
              <a:rPr lang="en-US" dirty="0" smtClean="0"/>
              <a:t>Creating Just-In-Time Videos with</a:t>
            </a:r>
            <a:br>
              <a:rPr lang="en-US" dirty="0" smtClean="0"/>
            </a:br>
            <a:r>
              <a:rPr lang="en-US" dirty="0" err="1" smtClean="0"/>
              <a:t>Camtasia</a:t>
            </a:r>
            <a:r>
              <a:rPr lang="en-US" dirty="0" smtClean="0"/>
              <a:t> Studio</a:t>
            </a:r>
          </a:p>
        </p:txBody>
      </p:sp>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err="1" smtClean="0"/>
              <a:t>Camtasia</a:t>
            </a:r>
            <a:r>
              <a:rPr lang="en-US" dirty="0" smtClean="0"/>
              <a:t> Workflow</a:t>
            </a:r>
          </a:p>
        </p:txBody>
      </p:sp>
      <p:sp>
        <p:nvSpPr>
          <p:cNvPr id="9219" name="Rectangle 3"/>
          <p:cNvSpPr>
            <a:spLocks noGrp="1" noChangeArrowheads="1"/>
          </p:cNvSpPr>
          <p:nvPr>
            <p:ph idx="1"/>
          </p:nvPr>
        </p:nvSpPr>
        <p:spPr>
          <a:xfrm>
            <a:off x="381000" y="1828800"/>
            <a:ext cx="8458200" cy="4800600"/>
          </a:xfrm>
        </p:spPr>
        <p:txBody>
          <a:bodyPr/>
          <a:lstStyle/>
          <a:p>
            <a:pPr eaLnBrk="1" hangingPunct="1">
              <a:lnSpc>
                <a:spcPct val="90000"/>
              </a:lnSpc>
            </a:pPr>
            <a:r>
              <a:rPr lang="en-US" dirty="0" smtClean="0"/>
              <a:t>The next few slides step you through the process of creating an instructional video with </a:t>
            </a:r>
            <a:r>
              <a:rPr lang="en-US" dirty="0" err="1" smtClean="0"/>
              <a:t>Camtasia</a:t>
            </a:r>
            <a:r>
              <a:rPr lang="en-US" dirty="0" smtClean="0"/>
              <a:t>.</a:t>
            </a:r>
          </a:p>
          <a:p>
            <a:pPr eaLnBrk="1" hangingPunct="1">
              <a:lnSpc>
                <a:spcPct val="90000"/>
              </a:lnSpc>
            </a:pPr>
            <a:r>
              <a:rPr lang="en-US" dirty="0" smtClean="0"/>
              <a:t>This is the process I have evolved over the past few years based on fairly extensive use of </a:t>
            </a:r>
            <a:r>
              <a:rPr lang="en-US" dirty="0" err="1" smtClean="0"/>
              <a:t>Camtasia</a:t>
            </a:r>
            <a:r>
              <a:rPr lang="en-US" dirty="0" smtClean="0"/>
              <a:t>.</a:t>
            </a:r>
          </a:p>
          <a:p>
            <a:pPr eaLnBrk="1" hangingPunct="1">
              <a:lnSpc>
                <a:spcPct val="90000"/>
              </a:lnSpc>
            </a:pPr>
            <a:r>
              <a:rPr lang="en-US" dirty="0" smtClean="0"/>
              <a:t>I am always open to learning better ways of doing things, however, so if you know of a better way, please let me know!</a:t>
            </a:r>
          </a:p>
          <a:p>
            <a:pPr eaLnBrk="1" hangingPunct="1">
              <a:lnSpc>
                <a:spcPct val="90000"/>
              </a:lnSpc>
            </a:pPr>
            <a:endParaRPr lang="en-US" dirty="0" smtClean="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Storyboard</a:t>
            </a:r>
          </a:p>
        </p:txBody>
      </p:sp>
      <p:sp>
        <p:nvSpPr>
          <p:cNvPr id="10243" name="Content Placeholder 2"/>
          <p:cNvSpPr>
            <a:spLocks noGrp="1"/>
          </p:cNvSpPr>
          <p:nvPr>
            <p:ph idx="1"/>
          </p:nvPr>
        </p:nvSpPr>
        <p:spPr/>
        <p:txBody>
          <a:bodyPr/>
          <a:lstStyle/>
          <a:p>
            <a:pPr eaLnBrk="1" hangingPunct="1"/>
            <a:r>
              <a:rPr lang="en-US" dirty="0" smtClean="0"/>
              <a:t>You begin by planning your video sequence. Video professionals call this storyboarding.</a:t>
            </a:r>
          </a:p>
          <a:p>
            <a:pPr eaLnBrk="1" hangingPunct="1"/>
            <a:r>
              <a:rPr lang="en-US" dirty="0" smtClean="0"/>
              <a:t>I create my storyboards with PowerPoint.</a:t>
            </a:r>
          </a:p>
          <a:p>
            <a:pPr eaLnBrk="1" hangingPunct="1"/>
            <a:r>
              <a:rPr lang="en-US" dirty="0" smtClean="0"/>
              <a:t>Because the </a:t>
            </a:r>
            <a:r>
              <a:rPr lang="en-US" dirty="0" err="1" smtClean="0"/>
              <a:t>Camtasia</a:t>
            </a:r>
            <a:r>
              <a:rPr lang="en-US" dirty="0" smtClean="0"/>
              <a:t> player has a green skin, I created a PowerPoint theme based on that same shade of green.</a:t>
            </a:r>
          </a:p>
          <a:p>
            <a:pPr eaLnBrk="1" hangingPunct="1">
              <a:buNone/>
            </a:pPr>
            <a:endParaRPr lang="en-US" dirty="0" smtClean="0"/>
          </a:p>
        </p:txBody>
      </p:sp>
      <p:pic>
        <p:nvPicPr>
          <p:cNvPr id="1026" name="Picture 2"/>
          <p:cNvPicPr>
            <a:picLocks noChangeAspect="1" noChangeArrowheads="1"/>
          </p:cNvPicPr>
          <p:nvPr/>
        </p:nvPicPr>
        <p:blipFill>
          <a:blip r:embed="rId2"/>
          <a:srcRect/>
          <a:stretch>
            <a:fillRect/>
          </a:stretch>
        </p:blipFill>
        <p:spPr bwMode="auto">
          <a:xfrm>
            <a:off x="576059" y="4876800"/>
            <a:ext cx="7882141" cy="381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Record a Slide with Narration</a:t>
            </a:r>
          </a:p>
        </p:txBody>
      </p:sp>
      <p:sp>
        <p:nvSpPr>
          <p:cNvPr id="11267" name="Content Placeholder 2"/>
          <p:cNvSpPr>
            <a:spLocks noGrp="1"/>
          </p:cNvSpPr>
          <p:nvPr>
            <p:ph idx="1"/>
          </p:nvPr>
        </p:nvSpPr>
        <p:spPr/>
        <p:txBody>
          <a:bodyPr/>
          <a:lstStyle/>
          <a:p>
            <a:pPr eaLnBrk="1" hangingPunct="1"/>
            <a:r>
              <a:rPr lang="en-US" dirty="0" smtClean="0"/>
              <a:t>Use </a:t>
            </a:r>
            <a:r>
              <a:rPr lang="en-US" dirty="0" err="1" smtClean="0"/>
              <a:t>Camtasia</a:t>
            </a:r>
            <a:r>
              <a:rPr lang="en-US" dirty="0" smtClean="0"/>
              <a:t> to make the PowerPoint window be what gets recorded.</a:t>
            </a:r>
          </a:p>
          <a:p>
            <a:pPr eaLnBrk="1" hangingPunct="1"/>
            <a:r>
              <a:rPr lang="en-US" dirty="0" smtClean="0"/>
              <a:t>It works best if you set the window to 1024 by 768.</a:t>
            </a:r>
          </a:p>
          <a:p>
            <a:pPr eaLnBrk="1" hangingPunct="1"/>
            <a:r>
              <a:rPr lang="en-US" dirty="0" smtClean="0"/>
              <a:t>Use the </a:t>
            </a:r>
            <a:r>
              <a:rPr lang="en-US" dirty="0" err="1" smtClean="0"/>
              <a:t>Camtasia</a:t>
            </a:r>
            <a:r>
              <a:rPr lang="en-US" dirty="0" smtClean="0"/>
              <a:t> Recorder to record the slide with your narration.</a:t>
            </a:r>
          </a:p>
          <a:p>
            <a:pPr eaLnBrk="1" hangingPunct="1"/>
            <a:r>
              <a:rPr lang="en-US" dirty="0" smtClean="0"/>
              <a:t>Make sure your microphone gain is turned way up, but not so high as to distort.</a:t>
            </a:r>
          </a:p>
        </p:txBody>
      </p:sp>
      <p:pic>
        <p:nvPicPr>
          <p:cNvPr id="11268" name="Picture 3"/>
          <p:cNvPicPr>
            <a:picLocks noChangeAspect="1" noChangeArrowheads="1"/>
          </p:cNvPicPr>
          <p:nvPr/>
        </p:nvPicPr>
        <p:blipFill>
          <a:blip r:embed="rId3"/>
          <a:srcRect/>
          <a:stretch>
            <a:fillRect/>
          </a:stretch>
        </p:blipFill>
        <p:spPr bwMode="auto">
          <a:xfrm>
            <a:off x="5715000" y="4657725"/>
            <a:ext cx="2520950" cy="17430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Review the Recorded Slide</a:t>
            </a:r>
          </a:p>
        </p:txBody>
      </p:sp>
      <p:sp>
        <p:nvSpPr>
          <p:cNvPr id="12291" name="Content Placeholder 2"/>
          <p:cNvSpPr>
            <a:spLocks noGrp="1"/>
          </p:cNvSpPr>
          <p:nvPr>
            <p:ph idx="1"/>
          </p:nvPr>
        </p:nvSpPr>
        <p:spPr/>
        <p:txBody>
          <a:bodyPr/>
          <a:lstStyle/>
          <a:p>
            <a:pPr eaLnBrk="1" hangingPunct="1"/>
            <a:r>
              <a:rPr lang="en-US" smtClean="0"/>
              <a:t>After you record something, Camtasia provides a playback window that lets you review it.</a:t>
            </a:r>
          </a:p>
          <a:p>
            <a:pPr eaLnBrk="1" hangingPunct="1"/>
            <a:r>
              <a:rPr lang="en-US" smtClean="0"/>
              <a:t>You can delete the recording if you do not like it, or you can save it for future use.</a:t>
            </a:r>
          </a:p>
          <a:p>
            <a:pPr eaLnBrk="1" hangingPunct="1"/>
            <a:r>
              <a:rPr lang="en-US" smtClean="0"/>
              <a:t>When I save a clip, I </a:t>
            </a:r>
            <a:br>
              <a:rPr lang="en-US" smtClean="0"/>
            </a:br>
            <a:r>
              <a:rPr lang="en-US" smtClean="0"/>
              <a:t>begin the filename with </a:t>
            </a:r>
            <a:br>
              <a:rPr lang="en-US" smtClean="0"/>
            </a:br>
            <a:r>
              <a:rPr lang="en-US" smtClean="0"/>
              <a:t>a number, so the file </a:t>
            </a:r>
            <a:br>
              <a:rPr lang="en-US" smtClean="0"/>
            </a:br>
            <a:r>
              <a:rPr lang="en-US" smtClean="0"/>
              <a:t>manager will display </a:t>
            </a:r>
            <a:br>
              <a:rPr lang="en-US" smtClean="0"/>
            </a:br>
            <a:r>
              <a:rPr lang="en-US" smtClean="0"/>
              <a:t>my clips in sequence.</a:t>
            </a:r>
          </a:p>
        </p:txBody>
      </p:sp>
      <p:pic>
        <p:nvPicPr>
          <p:cNvPr id="12292" name="Picture 3"/>
          <p:cNvPicPr>
            <a:picLocks noChangeAspect="1" noChangeArrowheads="1"/>
          </p:cNvPicPr>
          <p:nvPr/>
        </p:nvPicPr>
        <p:blipFill>
          <a:blip r:embed="rId2"/>
          <a:srcRect/>
          <a:stretch>
            <a:fillRect/>
          </a:stretch>
        </p:blipFill>
        <p:spPr bwMode="auto">
          <a:xfrm>
            <a:off x="5029200" y="3563938"/>
            <a:ext cx="3914775" cy="2913062"/>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Record a Demo with Narration</a:t>
            </a:r>
          </a:p>
        </p:txBody>
      </p:sp>
      <p:sp>
        <p:nvSpPr>
          <p:cNvPr id="13315" name="Content Placeholder 2"/>
          <p:cNvSpPr>
            <a:spLocks noGrp="1"/>
          </p:cNvSpPr>
          <p:nvPr>
            <p:ph idx="1"/>
          </p:nvPr>
        </p:nvSpPr>
        <p:spPr/>
        <p:txBody>
          <a:bodyPr/>
          <a:lstStyle/>
          <a:p>
            <a:pPr eaLnBrk="1" hangingPunct="1"/>
            <a:r>
              <a:rPr lang="en-US" smtClean="0"/>
              <a:t>Use Camtasia to make the demonstration window be what gets recorded.</a:t>
            </a:r>
          </a:p>
          <a:p>
            <a:pPr eaLnBrk="1" hangingPunct="1"/>
            <a:r>
              <a:rPr lang="en-US" smtClean="0"/>
              <a:t>It works best if you set the window to 1024 by 768.</a:t>
            </a:r>
          </a:p>
          <a:p>
            <a:pPr eaLnBrk="1" hangingPunct="1"/>
            <a:r>
              <a:rPr lang="en-US" smtClean="0"/>
              <a:t>Record the slide with your narration.</a:t>
            </a:r>
          </a:p>
          <a:p>
            <a:pPr eaLnBrk="1" hangingPunct="1"/>
            <a:r>
              <a:rPr lang="en-US" smtClean="0"/>
              <a:t>Save it.</a:t>
            </a:r>
          </a:p>
          <a:p>
            <a:pPr eaLnBrk="1" hangingPunct="1"/>
            <a:r>
              <a:rPr lang="en-US" smtClean="0"/>
              <a:t>Edit out any unwanted audio pauses or glitches.</a:t>
            </a:r>
          </a:p>
          <a:p>
            <a:pPr eaLnBrk="1" hangingPunct="1"/>
            <a:r>
              <a:rPr lang="en-US" smtClean="0"/>
              <a:t>Save it.</a:t>
            </a:r>
          </a:p>
          <a:p>
            <a:pPr eaLnBrk="1" hangingPunct="1"/>
            <a:endParaRPr lang="en-US" smtClean="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People Learn</a:t>
            </a:r>
            <a:endParaRPr lang="en-US" dirty="0"/>
          </a:p>
        </p:txBody>
      </p:sp>
      <p:sp>
        <p:nvSpPr>
          <p:cNvPr id="3" name="Content Placeholder 2"/>
          <p:cNvSpPr>
            <a:spLocks noGrp="1"/>
          </p:cNvSpPr>
          <p:nvPr>
            <p:ph idx="1"/>
          </p:nvPr>
        </p:nvSpPr>
        <p:spPr/>
        <p:txBody>
          <a:bodyPr>
            <a:normAutofit/>
          </a:bodyPr>
          <a:lstStyle/>
          <a:p>
            <a:r>
              <a:rPr lang="en-US" dirty="0" smtClean="0"/>
              <a:t>How do you decide which Sakai tools to use?</a:t>
            </a:r>
          </a:p>
          <a:p>
            <a:r>
              <a:rPr lang="en-US" dirty="0" smtClean="0"/>
              <a:t>You decide based on how people learn.</a:t>
            </a:r>
          </a:p>
          <a:p>
            <a:r>
              <a:rPr lang="en-US" dirty="0" smtClean="0"/>
              <a:t>A landmark book from the National Research Council, </a:t>
            </a:r>
            <a:r>
              <a:rPr lang="en-US" i="1" dirty="0" smtClean="0"/>
              <a:t>How People Learn </a:t>
            </a:r>
            <a:r>
              <a:rPr lang="en-US" dirty="0" smtClean="0"/>
              <a:t>is freely available at </a:t>
            </a:r>
            <a:r>
              <a:rPr lang="en-US" dirty="0" smtClean="0">
                <a:hlinkClick r:id="rId3"/>
              </a:rPr>
              <a:t>www.nap.edu/openbook.php?isbn=0309070368</a:t>
            </a:r>
            <a:r>
              <a:rPr lang="en-US" dirty="0" smtClean="0"/>
              <a:t>.</a:t>
            </a:r>
          </a:p>
          <a:p>
            <a:r>
              <a:rPr lang="en-US" dirty="0" smtClean="0"/>
              <a:t>It describes how effective learning environments are learner-centered, knowledge-centered, assessment-centered, and community-centered.</a:t>
            </a:r>
          </a:p>
          <a:p>
            <a:r>
              <a:rPr lang="en-US" dirty="0" smtClean="0"/>
              <a:t>Sakai contains tools that support and align these four components for learning.</a:t>
            </a:r>
          </a:p>
        </p:txBody>
      </p:sp>
    </p:spTree>
  </p:cSld>
  <p:clrMapOvr>
    <a:masterClrMapping/>
  </p:clrMapOvr>
  <p:transition>
    <p:pull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Insert Slides into Camtasia</a:t>
            </a:r>
          </a:p>
        </p:txBody>
      </p:sp>
      <p:sp>
        <p:nvSpPr>
          <p:cNvPr id="14339" name="Content Placeholder 2"/>
          <p:cNvSpPr>
            <a:spLocks noGrp="1"/>
          </p:cNvSpPr>
          <p:nvPr>
            <p:ph idx="1"/>
          </p:nvPr>
        </p:nvSpPr>
        <p:spPr>
          <a:xfrm>
            <a:off x="304800" y="1600200"/>
            <a:ext cx="5257800" cy="4800600"/>
          </a:xfrm>
        </p:spPr>
        <p:txBody>
          <a:bodyPr/>
          <a:lstStyle/>
          <a:p>
            <a:pPr eaLnBrk="1" hangingPunct="1"/>
            <a:r>
              <a:rPr lang="en-US" smtClean="0"/>
              <a:t>When you begin editing your production, Camtasia will ask about your settings.</a:t>
            </a:r>
          </a:p>
          <a:p>
            <a:pPr eaLnBrk="1" hangingPunct="1"/>
            <a:r>
              <a:rPr lang="en-US" smtClean="0"/>
              <a:t>If you are producing for the Web, I recommend 640 x 480.</a:t>
            </a:r>
          </a:p>
          <a:p>
            <a:pPr eaLnBrk="1" hangingPunct="1"/>
            <a:r>
              <a:rPr lang="en-US" smtClean="0"/>
              <a:t>I do not recommend automatic Smart Focus because I find it more efficient creating the zooms by hand.</a:t>
            </a:r>
          </a:p>
        </p:txBody>
      </p:sp>
      <p:pic>
        <p:nvPicPr>
          <p:cNvPr id="14340" name="Picture 2"/>
          <p:cNvPicPr>
            <a:picLocks noChangeAspect="1" noChangeArrowheads="1"/>
          </p:cNvPicPr>
          <p:nvPr/>
        </p:nvPicPr>
        <p:blipFill>
          <a:blip r:embed="rId2"/>
          <a:srcRect/>
          <a:stretch>
            <a:fillRect/>
          </a:stretch>
        </p:blipFill>
        <p:spPr bwMode="auto">
          <a:xfrm>
            <a:off x="5600700" y="1752600"/>
            <a:ext cx="3314700" cy="4114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Using the Clip Bin</a:t>
            </a:r>
          </a:p>
        </p:txBody>
      </p:sp>
      <p:sp>
        <p:nvSpPr>
          <p:cNvPr id="15363" name="Content Placeholder 2"/>
          <p:cNvSpPr>
            <a:spLocks noGrp="1"/>
          </p:cNvSpPr>
          <p:nvPr>
            <p:ph idx="1"/>
          </p:nvPr>
        </p:nvSpPr>
        <p:spPr>
          <a:xfrm>
            <a:off x="304800" y="1600200"/>
            <a:ext cx="3048000" cy="4800600"/>
          </a:xfrm>
        </p:spPr>
        <p:txBody>
          <a:bodyPr/>
          <a:lstStyle/>
          <a:p>
            <a:pPr eaLnBrk="1" hangingPunct="1"/>
            <a:r>
              <a:rPr lang="en-US" smtClean="0"/>
              <a:t>If you right-click the Clip Bin and choose Import Media, you can import all of the clips you created for use in this production.</a:t>
            </a:r>
          </a:p>
        </p:txBody>
      </p:sp>
      <p:pic>
        <p:nvPicPr>
          <p:cNvPr id="15364" name="Picture 2"/>
          <p:cNvPicPr>
            <a:picLocks noChangeAspect="1" noChangeArrowheads="1"/>
          </p:cNvPicPr>
          <p:nvPr/>
        </p:nvPicPr>
        <p:blipFill>
          <a:blip r:embed="rId2"/>
          <a:srcRect/>
          <a:stretch>
            <a:fillRect/>
          </a:stretch>
        </p:blipFill>
        <p:spPr bwMode="auto">
          <a:xfrm>
            <a:off x="3429000" y="1693863"/>
            <a:ext cx="5486400" cy="35639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Delete Pauses and Glitches</a:t>
            </a:r>
          </a:p>
        </p:txBody>
      </p:sp>
      <p:sp>
        <p:nvSpPr>
          <p:cNvPr id="16387" name="Content Placeholder 2"/>
          <p:cNvSpPr>
            <a:spLocks noGrp="1"/>
          </p:cNvSpPr>
          <p:nvPr>
            <p:ph idx="1"/>
          </p:nvPr>
        </p:nvSpPr>
        <p:spPr/>
        <p:txBody>
          <a:bodyPr/>
          <a:lstStyle/>
          <a:p>
            <a:pPr eaLnBrk="1" hangingPunct="1"/>
            <a:r>
              <a:rPr lang="en-US" smtClean="0"/>
              <a:t>On the timeline, you can delete all the pauses and glitches in your production. The timeline’s “zoom in” and “zoom out” features are very helpful here.</a:t>
            </a:r>
          </a:p>
        </p:txBody>
      </p:sp>
      <p:pic>
        <p:nvPicPr>
          <p:cNvPr id="16388" name="Picture 2"/>
          <p:cNvPicPr>
            <a:picLocks noChangeAspect="1" noChangeArrowheads="1"/>
          </p:cNvPicPr>
          <p:nvPr/>
        </p:nvPicPr>
        <p:blipFill>
          <a:blip r:embed="rId2"/>
          <a:srcRect/>
          <a:stretch>
            <a:fillRect/>
          </a:stretch>
        </p:blipFill>
        <p:spPr bwMode="auto">
          <a:xfrm>
            <a:off x="185738" y="3371850"/>
            <a:ext cx="8770937" cy="32575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Add Transitions</a:t>
            </a:r>
          </a:p>
        </p:txBody>
      </p:sp>
      <p:sp>
        <p:nvSpPr>
          <p:cNvPr id="17411" name="Content Placeholder 2"/>
          <p:cNvSpPr>
            <a:spLocks noGrp="1"/>
          </p:cNvSpPr>
          <p:nvPr>
            <p:ph idx="1"/>
          </p:nvPr>
        </p:nvSpPr>
        <p:spPr/>
        <p:txBody>
          <a:bodyPr/>
          <a:lstStyle/>
          <a:p>
            <a:pPr eaLnBrk="1" hangingPunct="1"/>
            <a:r>
              <a:rPr lang="en-US" smtClean="0"/>
              <a:t>The transitions I found to work best are:</a:t>
            </a:r>
          </a:p>
          <a:p>
            <a:pPr marL="788988" lvl="1" indent="-514350" eaLnBrk="1" hangingPunct="1">
              <a:buFont typeface="Arial Black" pitchFamily="34" charset="0"/>
              <a:buAutoNum type="arabicPeriod"/>
            </a:pPr>
            <a:r>
              <a:rPr lang="en-US" smtClean="0"/>
              <a:t>The gradient wipe, which I put before each slide.</a:t>
            </a:r>
          </a:p>
          <a:p>
            <a:pPr marL="788988" lvl="1" indent="-514350" eaLnBrk="1" hangingPunct="1">
              <a:buFont typeface="Arial Black" pitchFamily="34" charset="0"/>
              <a:buAutoNum type="arabicPeriod"/>
            </a:pPr>
            <a:r>
              <a:rPr lang="en-US" smtClean="0"/>
              <a:t>The wheel, which I put before each demonstration.</a:t>
            </a:r>
          </a:p>
        </p:txBody>
      </p:sp>
      <p:pic>
        <p:nvPicPr>
          <p:cNvPr id="17412" name="Picture 2"/>
          <p:cNvPicPr>
            <a:picLocks noChangeAspect="1" noChangeArrowheads="1"/>
          </p:cNvPicPr>
          <p:nvPr/>
        </p:nvPicPr>
        <p:blipFill>
          <a:blip r:embed="rId2"/>
          <a:srcRect/>
          <a:stretch>
            <a:fillRect/>
          </a:stretch>
        </p:blipFill>
        <p:spPr bwMode="auto">
          <a:xfrm>
            <a:off x="385763" y="3257550"/>
            <a:ext cx="8370887" cy="1619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Create Markers</a:t>
            </a:r>
          </a:p>
        </p:txBody>
      </p:sp>
      <p:sp>
        <p:nvSpPr>
          <p:cNvPr id="18435" name="Content Placeholder 2"/>
          <p:cNvSpPr>
            <a:spLocks noGrp="1"/>
          </p:cNvSpPr>
          <p:nvPr>
            <p:ph idx="1"/>
          </p:nvPr>
        </p:nvSpPr>
        <p:spPr>
          <a:xfrm>
            <a:off x="228600" y="1600200"/>
            <a:ext cx="8763000" cy="4800600"/>
          </a:xfrm>
        </p:spPr>
        <p:txBody>
          <a:bodyPr/>
          <a:lstStyle/>
          <a:p>
            <a:pPr eaLnBrk="1" hangingPunct="1"/>
            <a:r>
              <a:rPr lang="en-US" sz="2400" smtClean="0"/>
              <a:t>Markers create a sidebar that users can click to jump to different parts of your video.</a:t>
            </a:r>
          </a:p>
          <a:p>
            <a:pPr eaLnBrk="1" hangingPunct="1"/>
            <a:r>
              <a:rPr lang="en-US" sz="2400" smtClean="0"/>
              <a:t>Use markers when you have a complex, multi-part video.</a:t>
            </a:r>
          </a:p>
          <a:p>
            <a:pPr eaLnBrk="1" hangingPunct="1"/>
            <a:r>
              <a:rPr lang="en-US" sz="2400" smtClean="0"/>
              <a:t>If you are creating a simple screen recording, on the other hand, you will not need markers.</a:t>
            </a:r>
          </a:p>
        </p:txBody>
      </p:sp>
      <p:pic>
        <p:nvPicPr>
          <p:cNvPr id="18436" name="Picture 2"/>
          <p:cNvPicPr>
            <a:picLocks noChangeAspect="1" noChangeArrowheads="1"/>
          </p:cNvPicPr>
          <p:nvPr/>
        </p:nvPicPr>
        <p:blipFill>
          <a:blip r:embed="rId2"/>
          <a:srcRect/>
          <a:stretch>
            <a:fillRect/>
          </a:stretch>
        </p:blipFill>
        <p:spPr bwMode="auto">
          <a:xfrm>
            <a:off x="228600" y="3657600"/>
            <a:ext cx="8763000" cy="3200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Create Pans and Zooms</a:t>
            </a:r>
          </a:p>
        </p:txBody>
      </p:sp>
      <p:sp>
        <p:nvSpPr>
          <p:cNvPr id="19459" name="Content Placeholder 2"/>
          <p:cNvSpPr>
            <a:spLocks noGrp="1"/>
          </p:cNvSpPr>
          <p:nvPr>
            <p:ph idx="1"/>
          </p:nvPr>
        </p:nvSpPr>
        <p:spPr/>
        <p:txBody>
          <a:bodyPr/>
          <a:lstStyle/>
          <a:p>
            <a:pPr eaLnBrk="1" hangingPunct="1"/>
            <a:r>
              <a:rPr lang="en-US" smtClean="0"/>
              <a:t>Pans and Zooms enable you to focus on the part of the screen to which you want to draw the viewer’s attention.</a:t>
            </a:r>
          </a:p>
          <a:p>
            <a:pPr eaLnBrk="1" hangingPunct="1"/>
            <a:r>
              <a:rPr lang="en-US" smtClean="0"/>
              <a:t>Zooms are especially helpful when the text is small and you want to make it more readable.</a:t>
            </a:r>
          </a:p>
          <a:p>
            <a:pPr eaLnBrk="1" hangingPunct="1"/>
            <a:r>
              <a:rPr lang="en-US" smtClean="0"/>
              <a:t>It helps to pre-arrange the window positions to make any popout windows appear within the frame of the zoom you have onscreen.</a:t>
            </a:r>
          </a:p>
        </p:txBody>
      </p:sp>
      <p:pic>
        <p:nvPicPr>
          <p:cNvPr id="19460" name="Picture 2"/>
          <p:cNvPicPr>
            <a:picLocks noChangeAspect="1" noChangeArrowheads="1"/>
          </p:cNvPicPr>
          <p:nvPr/>
        </p:nvPicPr>
        <p:blipFill>
          <a:blip r:embed="rId2"/>
          <a:srcRect/>
          <a:stretch>
            <a:fillRect/>
          </a:stretch>
        </p:blipFill>
        <p:spPr bwMode="auto">
          <a:xfrm>
            <a:off x="609600" y="5400675"/>
            <a:ext cx="3905250" cy="1000125"/>
          </a:xfrm>
          <a:prstGeom prst="rect">
            <a:avLst/>
          </a:prstGeom>
          <a:noFill/>
          <a:ln w="9525">
            <a:noFill/>
            <a:miter lim="800000"/>
            <a:headEnd/>
            <a:tailEnd/>
          </a:ln>
        </p:spPr>
      </p:pic>
      <p:pic>
        <p:nvPicPr>
          <p:cNvPr id="19461" name="Picture 3"/>
          <p:cNvPicPr>
            <a:picLocks noChangeAspect="1" noChangeArrowheads="1"/>
          </p:cNvPicPr>
          <p:nvPr/>
        </p:nvPicPr>
        <p:blipFill>
          <a:blip r:embed="rId3"/>
          <a:srcRect/>
          <a:stretch>
            <a:fillRect/>
          </a:stretch>
        </p:blipFill>
        <p:spPr bwMode="auto">
          <a:xfrm>
            <a:off x="6553200" y="4805363"/>
            <a:ext cx="2362200" cy="19002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Camtasia</a:t>
            </a:r>
            <a:r>
              <a:rPr lang="en-US" dirty="0" smtClean="0"/>
              <a:t> Zoom</a:t>
            </a:r>
            <a:endParaRPr lang="en-US" dirty="0"/>
          </a:p>
        </p:txBody>
      </p:sp>
      <p:sp>
        <p:nvSpPr>
          <p:cNvPr id="3" name="Content Placeholder 2"/>
          <p:cNvSpPr>
            <a:spLocks noGrp="1"/>
          </p:cNvSpPr>
          <p:nvPr>
            <p:ph idx="1"/>
          </p:nvPr>
        </p:nvSpPr>
        <p:spPr/>
        <p:txBody>
          <a:bodyPr/>
          <a:lstStyle/>
          <a:p>
            <a:r>
              <a:rPr lang="en-US" dirty="0" smtClean="0"/>
              <a:t>As noted by Clark &amp; Mayer (2008, p. 38), “our cognitive systems have limited capacity. Since there are too many sources of information competing for this limited capacity, the learner must select those that best match his or her goals.”</a:t>
            </a:r>
          </a:p>
          <a:p>
            <a:r>
              <a:rPr lang="en-US" dirty="0" smtClean="0"/>
              <a:t>Through judicious use of </a:t>
            </a:r>
            <a:r>
              <a:rPr lang="en-US" dirty="0" err="1" smtClean="0"/>
              <a:t>Camtasia’s</a:t>
            </a:r>
            <a:r>
              <a:rPr lang="en-US" dirty="0" smtClean="0"/>
              <a:t> zoom feature, you can help learners attend to important parts of the lesson.</a:t>
            </a:r>
            <a:endParaRPr lang="en-US" dirty="0"/>
          </a:p>
        </p:txBody>
      </p:sp>
    </p:spTree>
  </p:cSld>
  <p:clrMapOvr>
    <a:masterClrMapping/>
  </p:clrMapOvr>
  <p:transition>
    <p:pull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Sakai Podcasting</a:t>
            </a:r>
            <a:endParaRPr lang="en-US" dirty="0"/>
          </a:p>
        </p:txBody>
      </p:sp>
      <p:sp>
        <p:nvSpPr>
          <p:cNvPr id="4" name="Text Placeholder 3"/>
          <p:cNvSpPr>
            <a:spLocks noGrp="1"/>
          </p:cNvSpPr>
          <p:nvPr>
            <p:ph type="body" idx="1"/>
          </p:nvPr>
        </p:nvSpPr>
        <p:spPr/>
        <p:txBody>
          <a:bodyPr>
            <a:normAutofit/>
          </a:bodyPr>
          <a:lstStyle/>
          <a:p>
            <a:r>
              <a:rPr lang="en-US" dirty="0" smtClean="0"/>
              <a:t>Reducing Transactional Distance by Reaching 21</a:t>
            </a:r>
            <a:r>
              <a:rPr lang="en-US" baseline="30000" dirty="0" smtClean="0"/>
              <a:t>st</a:t>
            </a:r>
            <a:r>
              <a:rPr lang="en-US" dirty="0" smtClean="0"/>
              <a:t> Century Students On Their iPods</a:t>
            </a:r>
            <a:endParaRPr lang="en-US" dirty="0"/>
          </a:p>
        </p:txBody>
      </p:sp>
    </p:spTree>
  </p:cSld>
  <p:clrMapOvr>
    <a:masterClrMapping/>
  </p:clrMapOvr>
  <p:transition>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Sakai Podcasting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identified by Michael Moore (1993), transactional distance is the psychological gap created by communication latency in distance learning environments.</a:t>
            </a:r>
          </a:p>
          <a:p>
            <a:r>
              <a:rPr lang="en-US" dirty="0" smtClean="0"/>
              <a:t>For the younger generation of students who live on their cell phones and iPods, Sakai Podcasting is a powerful way of reducing transactional distance.</a:t>
            </a:r>
          </a:p>
          <a:p>
            <a:r>
              <a:rPr lang="en-US" dirty="0" smtClean="0"/>
              <a:t>Throughout my course, as I make new videos and add them to the online collection, I announce the new titles via Sakai Podcasting.</a:t>
            </a:r>
          </a:p>
          <a:p>
            <a:r>
              <a:rPr lang="en-US" dirty="0" smtClean="0"/>
              <a:t>Students do not need an iPod, but if they have one, their Sakai professor can be on it.</a:t>
            </a:r>
          </a:p>
          <a:p>
            <a:endParaRPr lang="en-US" dirty="0"/>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Podcasting Software</a:t>
            </a:r>
            <a:endParaRPr lang="en-US" dirty="0"/>
          </a:p>
        </p:txBody>
      </p:sp>
      <p:sp>
        <p:nvSpPr>
          <p:cNvPr id="3" name="Content Placeholder 2"/>
          <p:cNvSpPr>
            <a:spLocks noGrp="1"/>
          </p:cNvSpPr>
          <p:nvPr>
            <p:ph idx="1"/>
          </p:nvPr>
        </p:nvSpPr>
        <p:spPr/>
        <p:txBody>
          <a:bodyPr>
            <a:normAutofit lnSpcReduction="10000"/>
          </a:bodyPr>
          <a:lstStyle/>
          <a:p>
            <a:r>
              <a:rPr lang="en-US" dirty="0" smtClean="0"/>
              <a:t>We create our Sakai podcasts with open-source software, including:</a:t>
            </a:r>
          </a:p>
          <a:p>
            <a:pPr marL="777240" lvl="1" indent="-457200">
              <a:buFont typeface="+mj-lt"/>
              <a:buAutoNum type="arabicPeriod"/>
            </a:pPr>
            <a:r>
              <a:rPr lang="en-US" dirty="0" smtClean="0"/>
              <a:t>Audacity, which is freely downloadable from </a:t>
            </a:r>
            <a:r>
              <a:rPr lang="en-US" dirty="0" smtClean="0">
                <a:hlinkClick r:id="rId2"/>
              </a:rPr>
              <a:t>http://audacity.sourceforge.net</a:t>
            </a:r>
            <a:r>
              <a:rPr lang="en-US" dirty="0" smtClean="0"/>
              <a:t>;</a:t>
            </a:r>
          </a:p>
          <a:p>
            <a:pPr marL="777240" lvl="1" indent="-457200">
              <a:buFont typeface="+mj-lt"/>
              <a:buAutoNum type="arabicPeriod"/>
            </a:pPr>
            <a:r>
              <a:rPr lang="en-US" dirty="0" smtClean="0"/>
              <a:t>Lame, an MP3 encoder that you download freely from </a:t>
            </a:r>
            <a:r>
              <a:rPr lang="en-US" dirty="0" smtClean="0">
                <a:hlinkClick r:id="rId3"/>
              </a:rPr>
              <a:t>http://audacity.sourceforge.net/download/lame</a:t>
            </a:r>
            <a:r>
              <a:rPr lang="en-US" dirty="0" smtClean="0"/>
              <a:t>; and</a:t>
            </a:r>
          </a:p>
          <a:p>
            <a:pPr marL="777240" lvl="1" indent="-457200">
              <a:buFont typeface="+mj-lt"/>
              <a:buAutoNum type="arabicPeriod"/>
            </a:pPr>
            <a:r>
              <a:rPr lang="en-US" dirty="0" smtClean="0"/>
              <a:t>Sakai, in which you use the Podcasting tool to upload the recording to your course feed.</a:t>
            </a:r>
          </a:p>
          <a:p>
            <a:r>
              <a:rPr lang="en-US" dirty="0" smtClean="0"/>
              <a:t>Students can subscribe to your course feed from iTunes or from the latest versions of Internet Explorer, Firefox, and Safari. Thus, you can tune in to the feed without necessarily having an iPod.</a:t>
            </a:r>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Science of Learning</a:t>
            </a:r>
            <a:endParaRPr lang="en-US" dirty="0"/>
          </a:p>
        </p:txBody>
      </p:sp>
      <p:sp>
        <p:nvSpPr>
          <p:cNvPr id="4" name="TextBox 3"/>
          <p:cNvSpPr txBox="1"/>
          <p:nvPr/>
        </p:nvSpPr>
        <p:spPr>
          <a:xfrm>
            <a:off x="304801" y="1629519"/>
            <a:ext cx="8610599" cy="4847481"/>
          </a:xfrm>
          <a:prstGeom prst="rect">
            <a:avLst/>
          </a:prstGeom>
          <a:noFill/>
        </p:spPr>
        <p:txBody>
          <a:bodyPr wrap="square" rtlCol="0">
            <a:spAutoFit/>
          </a:bodyPr>
          <a:lstStyle/>
          <a:p>
            <a:pPr indent="-514350"/>
            <a:r>
              <a:rPr lang="en-US" dirty="0" smtClean="0"/>
              <a:t>According to </a:t>
            </a:r>
            <a:r>
              <a:rPr lang="en-US" i="1" dirty="0" smtClean="0"/>
              <a:t>How People Learn</a:t>
            </a:r>
            <a:r>
              <a:rPr lang="en-US" dirty="0" smtClean="0"/>
              <a:t> (pp. 14-23), three guiding principles have emerged  from the science of learning:</a:t>
            </a:r>
          </a:p>
          <a:p>
            <a:pPr indent="-514350"/>
            <a:endParaRPr lang="en-US" sz="300" dirty="0" smtClean="0"/>
          </a:p>
          <a:p>
            <a:pPr lvl="2" indent="-274320">
              <a:buFont typeface="+mj-lt"/>
              <a:buAutoNum type="arabicParenR"/>
            </a:pPr>
            <a:r>
              <a:rPr lang="en-US" sz="1600" dirty="0" smtClean="0"/>
              <a:t>People learn by connecting new information to concepts already learned.</a:t>
            </a:r>
          </a:p>
          <a:p>
            <a:pPr lvl="2" indent="-274320">
              <a:buFont typeface="+mj-lt"/>
              <a:buAutoNum type="arabicParenR"/>
            </a:pPr>
            <a:r>
              <a:rPr lang="en-US" sz="1600" dirty="0" smtClean="0"/>
              <a:t>To learn how to reason, solve problems, and augment knowledge in a field of inquiry, people need to understand facts and ideas in the context of a conceptual framework that facilitates application to real-world problem solving.</a:t>
            </a:r>
          </a:p>
          <a:p>
            <a:pPr lvl="2" indent="-274320">
              <a:buFont typeface="+mj-lt"/>
              <a:buAutoNum type="arabicParenR"/>
            </a:pPr>
            <a:r>
              <a:rPr lang="en-US" sz="1600" dirty="0" smtClean="0"/>
              <a:t>People are motivated to learn when they can set their own goals, reflect on their progress, and feel in control of their learning.</a:t>
            </a:r>
            <a:endParaRPr lang="en-US" dirty="0" smtClean="0"/>
          </a:p>
          <a:p>
            <a:endParaRPr lang="en-US" sz="500" dirty="0" smtClean="0"/>
          </a:p>
          <a:p>
            <a:r>
              <a:rPr lang="en-US" dirty="0" smtClean="0"/>
              <a:t>From these principles, it follows that Sakai learning environments will be effective when instructional designs:</a:t>
            </a:r>
          </a:p>
          <a:p>
            <a:endParaRPr lang="en-US" sz="300" dirty="0" smtClean="0"/>
          </a:p>
          <a:p>
            <a:pPr marL="914400" indent="-274320">
              <a:buFont typeface="+mj-lt"/>
              <a:buAutoNum type="arabicParenR"/>
            </a:pPr>
            <a:r>
              <a:rPr lang="en-US" sz="1600" dirty="0" smtClean="0"/>
              <a:t>take into account the learner’s preexisting understandings and correct any faulty preconceptions in order to prevent future misunderstandings;</a:t>
            </a:r>
          </a:p>
          <a:p>
            <a:pPr marL="914400" indent="-274320">
              <a:buFont typeface="+mj-lt"/>
              <a:buAutoNum type="arabicParenR"/>
            </a:pPr>
            <a:r>
              <a:rPr lang="en-US" sz="1600" dirty="0" smtClean="0"/>
              <a:t>enable students to study multiple examples of the concept at work in order to learn it in depth in authentic contexts; and</a:t>
            </a:r>
          </a:p>
          <a:p>
            <a:pPr marL="914400" indent="-274320">
              <a:buFont typeface="+mj-lt"/>
              <a:buAutoNum type="arabicParenR"/>
            </a:pPr>
            <a:r>
              <a:rPr lang="en-US" sz="1600" dirty="0" smtClean="0"/>
              <a:t>include </a:t>
            </a:r>
            <a:r>
              <a:rPr lang="en-US" sz="1600" dirty="0" err="1" smtClean="0"/>
              <a:t>metacognitive</a:t>
            </a:r>
            <a:r>
              <a:rPr lang="en-US" sz="1600" dirty="0" smtClean="0"/>
              <a:t> supports that make visible the learner’s reflections and enable an instructor to provide scaffolding and guide revisions to improve student learning and reasoning.</a:t>
            </a:r>
          </a:p>
          <a:p>
            <a:endParaRPr lang="en-US" dirty="0"/>
          </a:p>
        </p:txBody>
      </p:sp>
    </p:spTree>
  </p:cSld>
  <p:clrMapOvr>
    <a:masterClrMapping/>
  </p:clrMapOvr>
  <p:transition>
    <p:pull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 Your Narrative</a:t>
            </a:r>
            <a:endParaRPr lang="en-US" dirty="0"/>
          </a:p>
        </p:txBody>
      </p:sp>
      <p:sp>
        <p:nvSpPr>
          <p:cNvPr id="3" name="Content Placeholder 2"/>
          <p:cNvSpPr>
            <a:spLocks noGrp="1"/>
          </p:cNvSpPr>
          <p:nvPr>
            <p:ph idx="1"/>
          </p:nvPr>
        </p:nvSpPr>
        <p:spPr>
          <a:xfrm>
            <a:off x="304800" y="1600200"/>
            <a:ext cx="8534400" cy="2362200"/>
          </a:xfrm>
        </p:spPr>
        <p:txBody>
          <a:bodyPr/>
          <a:lstStyle/>
          <a:p>
            <a:r>
              <a:rPr lang="en-US" dirty="0" smtClean="0"/>
              <a:t>It saves considerable time if you script your narrative prior to recording it.</a:t>
            </a:r>
          </a:p>
          <a:p>
            <a:r>
              <a:rPr lang="en-US" dirty="0" smtClean="0"/>
              <a:t>Following Mayer’s personalization principle, avoid third person and instead use first and second person in your script.</a:t>
            </a:r>
            <a:endParaRPr lang="en-US" dirty="0"/>
          </a:p>
        </p:txBody>
      </p:sp>
      <p:pic>
        <p:nvPicPr>
          <p:cNvPr id="7173" name="Picture 5"/>
          <p:cNvPicPr>
            <a:picLocks noChangeAspect="1" noChangeArrowheads="1"/>
          </p:cNvPicPr>
          <p:nvPr/>
        </p:nvPicPr>
        <p:blipFill>
          <a:blip r:embed="rId3"/>
          <a:srcRect/>
          <a:stretch>
            <a:fillRect/>
          </a:stretch>
        </p:blipFill>
        <p:spPr bwMode="auto">
          <a:xfrm>
            <a:off x="228600" y="4038600"/>
            <a:ext cx="8686800" cy="2601910"/>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Your Narrative</a:t>
            </a:r>
            <a:endParaRPr lang="en-US" dirty="0"/>
          </a:p>
        </p:txBody>
      </p:sp>
      <p:sp>
        <p:nvSpPr>
          <p:cNvPr id="3" name="Content Placeholder 2"/>
          <p:cNvSpPr>
            <a:spLocks noGrp="1"/>
          </p:cNvSpPr>
          <p:nvPr>
            <p:ph idx="1"/>
          </p:nvPr>
        </p:nvSpPr>
        <p:spPr/>
        <p:txBody>
          <a:bodyPr/>
          <a:lstStyle/>
          <a:p>
            <a:r>
              <a:rPr lang="en-US" dirty="0" smtClean="0"/>
              <a:t>When you record your narrative, make sure your audio record level is turned way up, but not so high as to distort, and keep your mouth close to the </a:t>
            </a:r>
            <a:r>
              <a:rPr lang="en-US" dirty="0" err="1" smtClean="0"/>
              <a:t>mic</a:t>
            </a:r>
            <a:r>
              <a:rPr lang="en-US" dirty="0" smtClean="0"/>
              <a:t> to create presence.</a:t>
            </a:r>
            <a:endParaRPr lang="en-US" dirty="0"/>
          </a:p>
        </p:txBody>
      </p:sp>
      <p:pic>
        <p:nvPicPr>
          <p:cNvPr id="8195" name="Picture 3"/>
          <p:cNvPicPr>
            <a:picLocks noChangeAspect="1" noChangeArrowheads="1"/>
          </p:cNvPicPr>
          <p:nvPr/>
        </p:nvPicPr>
        <p:blipFill>
          <a:blip r:embed="rId2"/>
          <a:srcRect/>
          <a:stretch>
            <a:fillRect/>
          </a:stretch>
        </p:blipFill>
        <p:spPr bwMode="auto">
          <a:xfrm>
            <a:off x="2590800" y="4362450"/>
            <a:ext cx="3952875" cy="1962150"/>
          </a:xfrm>
          <a:prstGeom prst="rect">
            <a:avLst/>
          </a:prstGeom>
          <a:noFill/>
          <a:ln w="9525">
            <a:noFill/>
            <a:miter lim="800000"/>
            <a:headEnd/>
            <a:tailEnd/>
          </a:ln>
          <a:effectLst/>
        </p:spPr>
      </p:pic>
      <p:pic>
        <p:nvPicPr>
          <p:cNvPr id="8197" name="Picture 5"/>
          <p:cNvPicPr>
            <a:picLocks noChangeAspect="1" noChangeArrowheads="1"/>
          </p:cNvPicPr>
          <p:nvPr/>
        </p:nvPicPr>
        <p:blipFill>
          <a:blip r:embed="rId3"/>
          <a:srcRect/>
          <a:stretch>
            <a:fillRect/>
          </a:stretch>
        </p:blipFill>
        <p:spPr bwMode="auto">
          <a:xfrm>
            <a:off x="2905125" y="3609975"/>
            <a:ext cx="3333750" cy="504825"/>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 Glitches</a:t>
            </a:r>
            <a:endParaRPr lang="en-US" dirty="0"/>
          </a:p>
        </p:txBody>
      </p:sp>
      <p:sp>
        <p:nvSpPr>
          <p:cNvPr id="3" name="Content Placeholder 2"/>
          <p:cNvSpPr>
            <a:spLocks noGrp="1"/>
          </p:cNvSpPr>
          <p:nvPr>
            <p:ph idx="1"/>
          </p:nvPr>
        </p:nvSpPr>
        <p:spPr/>
        <p:txBody>
          <a:bodyPr/>
          <a:lstStyle/>
          <a:p>
            <a:r>
              <a:rPr lang="en-US" dirty="0" smtClean="0"/>
              <a:t>Audacity makes it easy to delete glitches.</a:t>
            </a:r>
          </a:p>
          <a:p>
            <a:r>
              <a:rPr lang="en-US" dirty="0" smtClean="0"/>
              <a:t>Remove unwanted silence from the beginning and end of the clip; this is called trimming.</a:t>
            </a:r>
            <a:endParaRPr lang="en-US" dirty="0"/>
          </a:p>
        </p:txBody>
      </p:sp>
      <p:pic>
        <p:nvPicPr>
          <p:cNvPr id="9218" name="Picture 2"/>
          <p:cNvPicPr>
            <a:picLocks noChangeAspect="1" noChangeArrowheads="1"/>
          </p:cNvPicPr>
          <p:nvPr/>
        </p:nvPicPr>
        <p:blipFill>
          <a:blip r:embed="rId2"/>
          <a:srcRect/>
          <a:stretch>
            <a:fillRect/>
          </a:stretch>
        </p:blipFill>
        <p:spPr bwMode="auto">
          <a:xfrm>
            <a:off x="228600" y="3505917"/>
            <a:ext cx="8763000" cy="3047283"/>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 In Some Music</a:t>
            </a:r>
            <a:endParaRPr lang="en-US" dirty="0"/>
          </a:p>
        </p:txBody>
      </p:sp>
      <p:sp>
        <p:nvSpPr>
          <p:cNvPr id="3" name="Content Placeholder 2"/>
          <p:cNvSpPr>
            <a:spLocks noGrp="1"/>
          </p:cNvSpPr>
          <p:nvPr>
            <p:ph idx="1"/>
          </p:nvPr>
        </p:nvSpPr>
        <p:spPr>
          <a:xfrm>
            <a:off x="228600" y="1676400"/>
            <a:ext cx="8382000" cy="838200"/>
          </a:xfrm>
        </p:spPr>
        <p:txBody>
          <a:bodyPr>
            <a:normAutofit/>
          </a:bodyPr>
          <a:lstStyle/>
          <a:p>
            <a:pPr marL="0" indent="0">
              <a:buNone/>
            </a:pPr>
            <a:r>
              <a:rPr lang="en-US" sz="2200" dirty="0" smtClean="0"/>
              <a:t>Musical backgrounds add a professional quality to your podcast. Audacity makes it easy to import audio.</a:t>
            </a:r>
            <a:endParaRPr lang="en-US" sz="2200" dirty="0"/>
          </a:p>
        </p:txBody>
      </p:sp>
      <p:pic>
        <p:nvPicPr>
          <p:cNvPr id="10242" name="Picture 2"/>
          <p:cNvPicPr>
            <a:picLocks noChangeAspect="1" noChangeArrowheads="1"/>
          </p:cNvPicPr>
          <p:nvPr/>
        </p:nvPicPr>
        <p:blipFill>
          <a:blip r:embed="rId2"/>
          <a:srcRect/>
          <a:stretch>
            <a:fillRect/>
          </a:stretch>
        </p:blipFill>
        <p:spPr bwMode="auto">
          <a:xfrm>
            <a:off x="228600" y="2560619"/>
            <a:ext cx="8779856" cy="4297381"/>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 the Length</a:t>
            </a:r>
            <a:endParaRPr lang="en-US" dirty="0"/>
          </a:p>
        </p:txBody>
      </p:sp>
      <p:sp>
        <p:nvSpPr>
          <p:cNvPr id="3" name="Content Placeholder 2"/>
          <p:cNvSpPr>
            <a:spLocks noGrp="1"/>
          </p:cNvSpPr>
          <p:nvPr>
            <p:ph idx="1"/>
          </p:nvPr>
        </p:nvSpPr>
        <p:spPr>
          <a:xfrm>
            <a:off x="152400" y="1676400"/>
            <a:ext cx="8839200" cy="609600"/>
          </a:xfrm>
        </p:spPr>
        <p:txBody>
          <a:bodyPr>
            <a:normAutofit fontScale="70000" lnSpcReduction="20000"/>
          </a:bodyPr>
          <a:lstStyle/>
          <a:p>
            <a:pPr marL="0" indent="0">
              <a:buNone/>
            </a:pPr>
            <a:r>
              <a:rPr lang="en-US" dirty="0" smtClean="0"/>
              <a:t>If the length of the music does not quite match that of your narration, you can use Audacity to lengthen or shorten the tracks without changing their pitch.</a:t>
            </a:r>
            <a:endParaRPr lang="en-US" dirty="0"/>
          </a:p>
        </p:txBody>
      </p:sp>
      <p:pic>
        <p:nvPicPr>
          <p:cNvPr id="11266" name="Picture 2"/>
          <p:cNvPicPr>
            <a:picLocks noChangeAspect="1" noChangeArrowheads="1"/>
          </p:cNvPicPr>
          <p:nvPr/>
        </p:nvPicPr>
        <p:blipFill>
          <a:blip r:embed="rId2"/>
          <a:srcRect/>
          <a:stretch>
            <a:fillRect/>
          </a:stretch>
        </p:blipFill>
        <p:spPr bwMode="auto">
          <a:xfrm>
            <a:off x="152400" y="2528888"/>
            <a:ext cx="8938586" cy="4329112"/>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the MP3</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smtClean="0"/>
              <a:t>You export the recording as an MP3 file, which is the format used in audio podcasting.</a:t>
            </a:r>
            <a:endParaRPr lang="en-US" sz="2200" dirty="0"/>
          </a:p>
        </p:txBody>
      </p:sp>
      <p:pic>
        <p:nvPicPr>
          <p:cNvPr id="12290" name="Picture 2"/>
          <p:cNvPicPr>
            <a:picLocks noChangeAspect="1" noChangeArrowheads="1"/>
          </p:cNvPicPr>
          <p:nvPr/>
        </p:nvPicPr>
        <p:blipFill>
          <a:blip r:embed="rId2"/>
          <a:srcRect/>
          <a:stretch>
            <a:fillRect/>
          </a:stretch>
        </p:blipFill>
        <p:spPr bwMode="auto">
          <a:xfrm>
            <a:off x="152400" y="2438400"/>
            <a:ext cx="8864372" cy="4329112"/>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Sakai to Podcast the MP3</a:t>
            </a:r>
            <a:endParaRPr lang="en-US" dirty="0"/>
          </a:p>
        </p:txBody>
      </p:sp>
      <p:sp>
        <p:nvSpPr>
          <p:cNvPr id="3" name="Content Placeholder 2"/>
          <p:cNvSpPr>
            <a:spLocks noGrp="1"/>
          </p:cNvSpPr>
          <p:nvPr>
            <p:ph idx="1"/>
          </p:nvPr>
        </p:nvSpPr>
        <p:spPr>
          <a:xfrm>
            <a:off x="304800" y="1600200"/>
            <a:ext cx="2514600" cy="4800600"/>
          </a:xfrm>
        </p:spPr>
        <p:txBody>
          <a:bodyPr>
            <a:normAutofit fontScale="92500" lnSpcReduction="10000"/>
          </a:bodyPr>
          <a:lstStyle/>
          <a:p>
            <a:r>
              <a:rPr lang="en-US" sz="2600" dirty="0" smtClean="0"/>
              <a:t>Sakai steps you through the process of uploading the MP3 file to your podcast.</a:t>
            </a:r>
            <a:br>
              <a:rPr lang="en-US" sz="2600" dirty="0" smtClean="0"/>
            </a:br>
            <a:endParaRPr lang="en-US" sz="2600" dirty="0" smtClean="0"/>
          </a:p>
          <a:p>
            <a:r>
              <a:rPr lang="en-US" sz="2600" dirty="0" smtClean="0"/>
              <a:t>Behind the scenes, Sakai creates the RSS file that defines your podcast</a:t>
            </a:r>
            <a:r>
              <a:rPr lang="en-US" dirty="0" smtClean="0"/>
              <a:t>.</a:t>
            </a:r>
            <a:endParaRPr lang="en-US" dirty="0"/>
          </a:p>
        </p:txBody>
      </p:sp>
      <p:pic>
        <p:nvPicPr>
          <p:cNvPr id="13316" name="Picture 4"/>
          <p:cNvPicPr>
            <a:picLocks noChangeAspect="1" noChangeArrowheads="1"/>
          </p:cNvPicPr>
          <p:nvPr/>
        </p:nvPicPr>
        <p:blipFill>
          <a:blip r:embed="rId2"/>
          <a:srcRect/>
          <a:stretch>
            <a:fillRect/>
          </a:stretch>
        </p:blipFill>
        <p:spPr bwMode="auto">
          <a:xfrm>
            <a:off x="2895600" y="1676400"/>
            <a:ext cx="6019800" cy="4514850"/>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a Sakai Podcast</a:t>
            </a:r>
            <a:endParaRPr lang="en-US" dirty="0"/>
          </a:p>
        </p:txBody>
      </p:sp>
      <p:sp>
        <p:nvSpPr>
          <p:cNvPr id="3" name="Content Placeholder 2"/>
          <p:cNvSpPr>
            <a:spLocks noGrp="1"/>
          </p:cNvSpPr>
          <p:nvPr>
            <p:ph idx="1"/>
          </p:nvPr>
        </p:nvSpPr>
        <p:spPr>
          <a:xfrm>
            <a:off x="533400" y="1600200"/>
            <a:ext cx="8305800" cy="4800600"/>
          </a:xfrm>
        </p:spPr>
        <p:txBody>
          <a:bodyPr/>
          <a:lstStyle/>
          <a:p>
            <a:pPr>
              <a:buNone/>
            </a:pPr>
            <a:r>
              <a:rPr lang="en-US" sz="2400" dirty="0" smtClean="0"/>
              <a:t>Sakai tells you the address of the podcast here:</a:t>
            </a:r>
            <a:endParaRPr lang="en-US" sz="3600" dirty="0" smtClean="0"/>
          </a:p>
          <a:p>
            <a:endParaRPr lang="en-US" sz="3600" dirty="0" smtClean="0"/>
          </a:p>
          <a:p>
            <a:endParaRPr lang="en-US" dirty="0" smtClean="0"/>
          </a:p>
          <a:p>
            <a:pPr>
              <a:buNone/>
            </a:pPr>
            <a:endParaRPr lang="en-US" dirty="0" smtClean="0"/>
          </a:p>
          <a:p>
            <a:pPr>
              <a:buNone/>
            </a:pPr>
            <a:endParaRPr lang="en-US" dirty="0" smtClean="0"/>
          </a:p>
          <a:p>
            <a:endParaRPr lang="en-US" dirty="0" smtClean="0"/>
          </a:p>
          <a:p>
            <a:pPr marL="0" indent="0">
              <a:buNone/>
            </a:pPr>
            <a:r>
              <a:rPr lang="en-US" sz="2400" dirty="0" smtClean="0"/>
              <a:t>To tune in from iTunes, pull down the Advanced menu, and click Subscribe to Podcast:</a:t>
            </a:r>
            <a:endParaRPr lang="en-US" sz="2400" dirty="0"/>
          </a:p>
        </p:txBody>
      </p:sp>
      <p:pic>
        <p:nvPicPr>
          <p:cNvPr id="14339" name="Picture 3"/>
          <p:cNvPicPr>
            <a:picLocks noChangeAspect="1" noChangeArrowheads="1"/>
          </p:cNvPicPr>
          <p:nvPr/>
        </p:nvPicPr>
        <p:blipFill>
          <a:blip r:embed="rId2"/>
          <a:srcRect/>
          <a:stretch>
            <a:fillRect/>
          </a:stretch>
        </p:blipFill>
        <p:spPr bwMode="auto">
          <a:xfrm>
            <a:off x="152400" y="5638800"/>
            <a:ext cx="8825522" cy="91440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3"/>
          <a:srcRect/>
          <a:stretch>
            <a:fillRect/>
          </a:stretch>
        </p:blipFill>
        <p:spPr bwMode="auto">
          <a:xfrm>
            <a:off x="801687" y="2219325"/>
            <a:ext cx="7580313" cy="2428875"/>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Knowledge Building</a:t>
            </a:r>
            <a:endParaRPr lang="en-US" dirty="0"/>
          </a:p>
        </p:txBody>
      </p:sp>
      <p:sp>
        <p:nvSpPr>
          <p:cNvPr id="5" name="Text Placeholder 4"/>
          <p:cNvSpPr>
            <a:spLocks noGrp="1"/>
          </p:cNvSpPr>
          <p:nvPr>
            <p:ph type="body" idx="1"/>
          </p:nvPr>
        </p:nvSpPr>
        <p:spPr/>
        <p:txBody>
          <a:bodyPr>
            <a:normAutofit/>
          </a:bodyPr>
          <a:lstStyle/>
          <a:p>
            <a:r>
              <a:rPr lang="en-US" dirty="0" smtClean="0"/>
              <a:t>Using Sakai’s Web 2.0 Tools to Create a Shared Knowledge Building Environment</a:t>
            </a:r>
            <a:endParaRPr lang="en-US" dirty="0"/>
          </a:p>
        </p:txBody>
      </p:sp>
    </p:spTree>
  </p:cSld>
  <p:clrMapOvr>
    <a:masterClrMapping/>
  </p:clrMapOvr>
  <p:transition>
    <p:zo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2.0</a:t>
            </a:r>
            <a:endParaRPr lang="en-US" dirty="0"/>
          </a:p>
        </p:txBody>
      </p:sp>
      <p:pic>
        <p:nvPicPr>
          <p:cNvPr id="1028" name="Picture 4"/>
          <p:cNvPicPr>
            <a:picLocks noChangeAspect="1" noChangeArrowheads="1"/>
          </p:cNvPicPr>
          <p:nvPr/>
        </p:nvPicPr>
        <p:blipFill>
          <a:blip r:embed="rId2"/>
          <a:srcRect/>
          <a:stretch>
            <a:fillRect/>
          </a:stretch>
        </p:blipFill>
        <p:spPr bwMode="auto">
          <a:xfrm>
            <a:off x="2362200" y="1600200"/>
            <a:ext cx="6519641" cy="4224337"/>
          </a:xfrm>
          <a:prstGeom prst="rect">
            <a:avLst/>
          </a:prstGeom>
          <a:noFill/>
          <a:ln w="9525">
            <a:noFill/>
            <a:miter lim="800000"/>
            <a:headEnd/>
            <a:tailEnd/>
          </a:ln>
          <a:effectLst/>
        </p:spPr>
      </p:pic>
      <p:sp>
        <p:nvSpPr>
          <p:cNvPr id="8" name="TextBox 7"/>
          <p:cNvSpPr txBox="1"/>
          <p:nvPr/>
        </p:nvSpPr>
        <p:spPr>
          <a:xfrm>
            <a:off x="228600" y="1600200"/>
            <a:ext cx="1981200" cy="4801314"/>
          </a:xfrm>
          <a:prstGeom prst="rect">
            <a:avLst/>
          </a:prstGeom>
          <a:noFill/>
        </p:spPr>
        <p:txBody>
          <a:bodyPr wrap="square" rtlCol="0">
            <a:spAutoFit/>
          </a:bodyPr>
          <a:lstStyle/>
          <a:p>
            <a:r>
              <a:rPr lang="en-US" dirty="0" smtClean="0"/>
              <a:t>“In </a:t>
            </a:r>
            <a:r>
              <a:rPr lang="en-US" i="1" dirty="0" smtClean="0"/>
              <a:t>School 2.0</a:t>
            </a:r>
            <a:r>
              <a:rPr lang="en-US" dirty="0" smtClean="0"/>
              <a:t>, the learning ecosystem includes not just a school building, but also the combination of home, school, and community that collaborate to bring the wider world into day-to-day instruction and provide a rich array of learning opportunities.”</a:t>
            </a:r>
            <a:endParaRPr lang="en-US" dirty="0"/>
          </a:p>
        </p:txBody>
      </p:sp>
      <p:sp>
        <p:nvSpPr>
          <p:cNvPr id="9" name="TextBox 8"/>
          <p:cNvSpPr txBox="1"/>
          <p:nvPr/>
        </p:nvSpPr>
        <p:spPr>
          <a:xfrm>
            <a:off x="2286000" y="5867400"/>
            <a:ext cx="6712350" cy="646331"/>
          </a:xfrm>
          <a:prstGeom prst="rect">
            <a:avLst/>
          </a:prstGeom>
          <a:noFill/>
        </p:spPr>
        <p:txBody>
          <a:bodyPr wrap="none" rtlCol="0">
            <a:spAutoFit/>
          </a:bodyPr>
          <a:lstStyle/>
          <a:p>
            <a:pPr algn="ctr"/>
            <a:r>
              <a:rPr lang="en-US" dirty="0" smtClean="0">
                <a:solidFill>
                  <a:schemeClr val="accent2"/>
                </a:solidFill>
              </a:rPr>
              <a:t>www.school2-0.org</a:t>
            </a:r>
            <a:br>
              <a:rPr lang="en-US" dirty="0" smtClean="0">
                <a:solidFill>
                  <a:schemeClr val="accent2"/>
                </a:solidFill>
              </a:rPr>
            </a:br>
            <a:r>
              <a:rPr lang="en-US" dirty="0" smtClean="0">
                <a:solidFill>
                  <a:schemeClr val="accent2"/>
                </a:solidFill>
              </a:rPr>
              <a:t>Office of Educational Technology, U.S. Department of Education</a:t>
            </a:r>
            <a:endParaRPr lang="en-US" dirty="0">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Sakai Tool Selection </a:t>
            </a:r>
            <a:endParaRPr lang="en-US" dirty="0"/>
          </a:p>
        </p:txBody>
      </p:sp>
      <p:sp>
        <p:nvSpPr>
          <p:cNvPr id="3" name="Content Placeholder 2"/>
          <p:cNvSpPr>
            <a:spLocks noGrp="1"/>
          </p:cNvSpPr>
          <p:nvPr>
            <p:ph sz="half" idx="1"/>
          </p:nvPr>
        </p:nvSpPr>
        <p:spPr>
          <a:xfrm>
            <a:off x="301752" y="2514600"/>
            <a:ext cx="4041648" cy="3916680"/>
          </a:xfrm>
        </p:spPr>
        <p:txBody>
          <a:bodyPr>
            <a:noAutofit/>
          </a:bodyPr>
          <a:lstStyle/>
          <a:p>
            <a:r>
              <a:rPr lang="en-US" sz="1700" b="1" dirty="0" smtClean="0"/>
              <a:t>Home</a:t>
            </a:r>
            <a:r>
              <a:rPr lang="en-US" sz="1700" dirty="0" smtClean="0"/>
              <a:t>. Collapsible menus foster differentiated instruction. </a:t>
            </a:r>
          </a:p>
          <a:p>
            <a:r>
              <a:rPr lang="en-US" sz="1700" b="1" dirty="0" smtClean="0"/>
              <a:t>Assignments</a:t>
            </a:r>
            <a:r>
              <a:rPr lang="en-US" sz="1700" dirty="0" smtClean="0"/>
              <a:t>. Engage and scaffold students in the zone. </a:t>
            </a:r>
          </a:p>
          <a:p>
            <a:r>
              <a:rPr lang="en-US" sz="1700" b="1" dirty="0" smtClean="0"/>
              <a:t>Schedule</a:t>
            </a:r>
            <a:r>
              <a:rPr lang="en-US" sz="1700" dirty="0" smtClean="0"/>
              <a:t>. Visualize how the course unfolds. </a:t>
            </a:r>
          </a:p>
          <a:p>
            <a:r>
              <a:rPr lang="en-US" sz="1700" b="1" dirty="0" smtClean="0"/>
              <a:t>Forums</a:t>
            </a:r>
            <a:r>
              <a:rPr lang="en-US" sz="1700" dirty="0" smtClean="0"/>
              <a:t>. Interact </a:t>
            </a:r>
            <a:r>
              <a:rPr lang="en-US" sz="1800" dirty="0" smtClean="0"/>
              <a:t>in a socially constructed discussion</a:t>
            </a:r>
            <a:r>
              <a:rPr lang="en-US" sz="1700" dirty="0" smtClean="0"/>
              <a:t>. </a:t>
            </a:r>
          </a:p>
          <a:p>
            <a:r>
              <a:rPr lang="en-US" sz="1700" b="1" dirty="0" smtClean="0"/>
              <a:t>Wiki</a:t>
            </a:r>
            <a:r>
              <a:rPr lang="en-US" sz="1700" dirty="0" smtClean="0"/>
              <a:t>. Build communal knowledge. </a:t>
            </a:r>
          </a:p>
          <a:p>
            <a:r>
              <a:rPr lang="en-US" sz="1700" b="1" dirty="0" smtClean="0"/>
              <a:t>Blogger</a:t>
            </a:r>
            <a:r>
              <a:rPr lang="en-US" sz="1700" dirty="0" smtClean="0"/>
              <a:t>. Submit reflective logs. </a:t>
            </a:r>
          </a:p>
          <a:p>
            <a:r>
              <a:rPr lang="en-US" sz="1700" b="1" dirty="0" smtClean="0"/>
              <a:t>Podcasts</a:t>
            </a:r>
            <a:r>
              <a:rPr lang="en-US" sz="1700" dirty="0" smtClean="0"/>
              <a:t>. Get videos just-in-time. </a:t>
            </a:r>
          </a:p>
          <a:p>
            <a:r>
              <a:rPr lang="en-US" sz="1700" b="1" dirty="0" smtClean="0"/>
              <a:t>Chat Room</a:t>
            </a:r>
            <a:r>
              <a:rPr lang="en-US" sz="1700" dirty="0" smtClean="0"/>
              <a:t>. Talk synchronously  with classmates online.</a:t>
            </a:r>
          </a:p>
        </p:txBody>
      </p:sp>
      <p:sp>
        <p:nvSpPr>
          <p:cNvPr id="4" name="Content Placeholder 3"/>
          <p:cNvSpPr>
            <a:spLocks noGrp="1"/>
          </p:cNvSpPr>
          <p:nvPr>
            <p:ph sz="half" idx="2"/>
          </p:nvPr>
        </p:nvSpPr>
        <p:spPr>
          <a:xfrm>
            <a:off x="4648200" y="2514600"/>
            <a:ext cx="4160520" cy="3916680"/>
          </a:xfrm>
        </p:spPr>
        <p:txBody>
          <a:bodyPr>
            <a:noAutofit/>
          </a:bodyPr>
          <a:lstStyle/>
          <a:p>
            <a:r>
              <a:rPr lang="en-US" sz="1700" b="1" dirty="0" smtClean="0"/>
              <a:t>Search</a:t>
            </a:r>
            <a:r>
              <a:rPr lang="en-US" sz="1700" dirty="0" smtClean="0"/>
              <a:t>. Find things in the course including chats with tags.</a:t>
            </a:r>
          </a:p>
          <a:p>
            <a:r>
              <a:rPr lang="en-US" sz="1700" b="1" dirty="0" smtClean="0"/>
              <a:t>Roster</a:t>
            </a:r>
            <a:r>
              <a:rPr lang="en-US" sz="1700" dirty="0" smtClean="0"/>
              <a:t>. Identify your classmates. </a:t>
            </a:r>
          </a:p>
          <a:p>
            <a:r>
              <a:rPr lang="en-US" sz="1700" b="1" dirty="0" smtClean="0"/>
              <a:t>Site Info</a:t>
            </a:r>
            <a:r>
              <a:rPr lang="en-US" sz="1700" dirty="0" smtClean="0"/>
              <a:t>. Create groups and give tools intuitive names. </a:t>
            </a:r>
          </a:p>
          <a:p>
            <a:r>
              <a:rPr lang="en-US" sz="1700" b="1" dirty="0" smtClean="0"/>
              <a:t>Resources</a:t>
            </a:r>
            <a:r>
              <a:rPr lang="en-US" sz="1700" dirty="0" smtClean="0"/>
              <a:t>. Peruse file folders and follow Web links. </a:t>
            </a:r>
          </a:p>
          <a:p>
            <a:r>
              <a:rPr lang="en-US" sz="1700" b="1" dirty="0" smtClean="0"/>
              <a:t>Tests</a:t>
            </a:r>
            <a:r>
              <a:rPr lang="en-US" sz="1700" dirty="0" smtClean="0"/>
              <a:t>. Survey students about their initial reactions to Sakai.</a:t>
            </a:r>
          </a:p>
          <a:p>
            <a:r>
              <a:rPr lang="en-US" sz="1700" b="1" dirty="0" err="1" smtClean="0"/>
              <a:t>Gradebook</a:t>
            </a:r>
            <a:r>
              <a:rPr lang="en-US" sz="1700" dirty="0" smtClean="0"/>
              <a:t>. Provide second chances to enable students to succeed.</a:t>
            </a:r>
          </a:p>
          <a:p>
            <a:r>
              <a:rPr lang="en-US" sz="1700" b="1" dirty="0" smtClean="0"/>
              <a:t>Help</a:t>
            </a:r>
            <a:r>
              <a:rPr lang="en-US" sz="1700" dirty="0" smtClean="0"/>
              <a:t>. Get answers to your questions about Sakai.</a:t>
            </a:r>
          </a:p>
        </p:txBody>
      </p:sp>
      <p:sp>
        <p:nvSpPr>
          <p:cNvPr id="5" name="Content Placeholder 2"/>
          <p:cNvSpPr txBox="1">
            <a:spLocks/>
          </p:cNvSpPr>
          <p:nvPr/>
        </p:nvSpPr>
        <p:spPr>
          <a:xfrm>
            <a:off x="76200" y="1600200"/>
            <a:ext cx="8763000" cy="762000"/>
          </a:xfrm>
          <a:prstGeom prst="rect">
            <a:avLst/>
          </a:prstGeom>
        </p:spPr>
        <p:txBody>
          <a:bodyPr vert="horz" lIns="91440" tIns="45720" rIns="91440" bIns="45720" rtlCol="0">
            <a:noAutofit/>
          </a:bodyPr>
          <a:lstStyle/>
          <a:p>
            <a:pPr marL="274320">
              <a:spcBef>
                <a:spcPct val="20000"/>
              </a:spcBef>
              <a:buClr>
                <a:schemeClr val="accent2"/>
              </a:buClr>
              <a:buSzPct val="85000"/>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Learning principles guided</a:t>
            </a:r>
            <a:r>
              <a:rPr kumimoji="0" lang="en-US" sz="2200" b="0" i="0" u="none" strike="noStrike" kern="1200" cap="none" spc="0" normalizeH="0" noProof="0" dirty="0" smtClean="0">
                <a:ln>
                  <a:noFill/>
                </a:ln>
                <a:solidFill>
                  <a:schemeClr val="tx1"/>
                </a:solidFill>
                <a:effectLst/>
                <a:uLnTx/>
                <a:uFillTx/>
                <a:latin typeface="+mn-lt"/>
                <a:ea typeface="+mn-ea"/>
                <a:cs typeface="+mn-cs"/>
              </a:rPr>
              <a:t> my selection of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following Sakai tools </a:t>
            </a:r>
            <a:r>
              <a:rPr lang="en-US" sz="2200" dirty="0" smtClean="0"/>
              <a:t>to create a socially constructivist e-</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learning environment:</a:t>
            </a:r>
          </a:p>
        </p:txBody>
      </p:sp>
      <p:sp>
        <p:nvSpPr>
          <p:cNvPr id="6" name="TextBox 5"/>
          <p:cNvSpPr txBox="1"/>
          <p:nvPr/>
        </p:nvSpPr>
        <p:spPr>
          <a:xfrm>
            <a:off x="2310190" y="6477000"/>
            <a:ext cx="4471610" cy="369332"/>
          </a:xfrm>
          <a:prstGeom prst="rect">
            <a:avLst/>
          </a:prstGeom>
          <a:noFill/>
        </p:spPr>
        <p:txBody>
          <a:bodyPr wrap="square" rtlCol="0">
            <a:spAutoFit/>
          </a:bodyPr>
          <a:lstStyle/>
          <a:p>
            <a:r>
              <a:rPr lang="en-US" dirty="0" smtClean="0">
                <a:solidFill>
                  <a:schemeClr val="bg1">
                    <a:lumMod val="50000"/>
                  </a:schemeClr>
                </a:solidFill>
              </a:rPr>
              <a:t>Demonstrate logon to show tool selection. </a:t>
            </a:r>
            <a:endParaRPr lang="en-US" dirty="0"/>
          </a:p>
        </p:txBody>
      </p:sp>
    </p:spTree>
  </p:cSld>
  <p:clrMapOvr>
    <a:masterClrMapping/>
  </p:clrMapOvr>
  <p:transition>
    <p:pull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Principle</a:t>
            </a:r>
            <a:endParaRPr lang="en-US" dirty="0"/>
          </a:p>
        </p:txBody>
      </p:sp>
      <p:sp>
        <p:nvSpPr>
          <p:cNvPr id="3" name="Content Placeholder 2"/>
          <p:cNvSpPr>
            <a:spLocks noGrp="1"/>
          </p:cNvSpPr>
          <p:nvPr>
            <p:ph idx="1"/>
          </p:nvPr>
        </p:nvSpPr>
        <p:spPr/>
        <p:txBody>
          <a:bodyPr>
            <a:normAutofit fontScale="92500"/>
          </a:bodyPr>
          <a:lstStyle/>
          <a:p>
            <a:r>
              <a:rPr lang="en-US" dirty="0" smtClean="0"/>
              <a:t>Reflecting on his invention of the virtual high school (VHS) concept, Tinker (2005, p. 413) concluded that “Without collaboration, the social value of networking is lost and online courses become simply extensions of existing course formats.”</a:t>
            </a:r>
          </a:p>
          <a:p>
            <a:r>
              <a:rPr lang="en-US" dirty="0" smtClean="0"/>
              <a:t>Riel (2005, p. 315-316) identified three overlapping ways in which online education should be community based: (1) collaborative learning in the context of a student cadre, (2) theoretical learning through community experiences, and (3) transformational learning in one’s community of practice.</a:t>
            </a:r>
          </a:p>
          <a:p>
            <a:endParaRPr lang="en-US"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Communal Knowledge Building</a:t>
            </a:r>
            <a:endParaRPr lang="en-US" dirty="0"/>
          </a:p>
        </p:txBody>
      </p:sp>
      <p:sp>
        <p:nvSpPr>
          <p:cNvPr id="3" name="Content Placeholder 2"/>
          <p:cNvSpPr>
            <a:spLocks noGrp="1"/>
          </p:cNvSpPr>
          <p:nvPr>
            <p:ph idx="1"/>
          </p:nvPr>
        </p:nvSpPr>
        <p:spPr/>
        <p:txBody>
          <a:bodyPr/>
          <a:lstStyle/>
          <a:p>
            <a:r>
              <a:rPr lang="en-US" dirty="0" smtClean="0"/>
              <a:t>As </a:t>
            </a:r>
            <a:r>
              <a:rPr lang="en-US" dirty="0" err="1" smtClean="0"/>
              <a:t>Scardamalia</a:t>
            </a:r>
            <a:r>
              <a:rPr lang="en-US" dirty="0" smtClean="0"/>
              <a:t> and </a:t>
            </a:r>
            <a:r>
              <a:rPr lang="en-US" dirty="0" err="1" smtClean="0"/>
              <a:t>Bereiter</a:t>
            </a:r>
            <a:r>
              <a:rPr lang="en-US" dirty="0" smtClean="0"/>
              <a:t> (2006, p. 99) teach us, “People are not honored for what is in their minds but for the contributions they make to the organization’s or the community’s knowledge.”</a:t>
            </a:r>
          </a:p>
          <a:p>
            <a:r>
              <a:rPr lang="en-US" dirty="0" smtClean="0"/>
              <a:t>Sakai’s Wiki tool is a powerful tool for communal knowledge building.</a:t>
            </a:r>
          </a:p>
          <a:p>
            <a:r>
              <a:rPr lang="en-US" dirty="0" smtClean="0"/>
              <a:t>If it could be searched and tagged, the Sakai wiki  would be even more powerful.</a:t>
            </a:r>
            <a:endParaRPr lang="en-US" dirty="0"/>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Sakai KBE Tools</a:t>
            </a:r>
            <a:endParaRPr lang="en-US" dirty="0"/>
          </a:p>
        </p:txBody>
      </p:sp>
      <p:sp>
        <p:nvSpPr>
          <p:cNvPr id="3" name="Content Placeholder 2"/>
          <p:cNvSpPr>
            <a:spLocks noGrp="1"/>
          </p:cNvSpPr>
          <p:nvPr>
            <p:ph idx="1"/>
          </p:nvPr>
        </p:nvSpPr>
        <p:spPr/>
        <p:txBody>
          <a:bodyPr>
            <a:normAutofit lnSpcReduction="10000"/>
          </a:bodyPr>
          <a:lstStyle/>
          <a:p>
            <a:r>
              <a:rPr lang="en-US" dirty="0" smtClean="0"/>
              <a:t>Sakai contains several tools that can be used to form communities and build shared knowledge:</a:t>
            </a:r>
          </a:p>
          <a:p>
            <a:pPr marL="788670" lvl="1" indent="-514350">
              <a:buFont typeface="+mj-lt"/>
              <a:buAutoNum type="arabicPeriod"/>
            </a:pPr>
            <a:r>
              <a:rPr lang="en-US" dirty="0" smtClean="0"/>
              <a:t>Forums provide multi-threaded asynchronous discussion space;</a:t>
            </a:r>
          </a:p>
          <a:p>
            <a:pPr marL="788670" lvl="1" indent="-514350">
              <a:buFont typeface="+mj-lt"/>
              <a:buAutoNum type="arabicPeriod"/>
            </a:pPr>
            <a:r>
              <a:rPr lang="en-US" dirty="0" smtClean="0"/>
              <a:t>Blogs enable students to journal their activities, reflect on their progress, and, if enabled, let other students comment on their work.</a:t>
            </a:r>
          </a:p>
          <a:p>
            <a:pPr marL="788670" lvl="1" indent="-514350">
              <a:buFont typeface="+mj-lt"/>
              <a:buAutoNum type="arabicPeriod"/>
            </a:pPr>
            <a:r>
              <a:rPr lang="en-US" dirty="0" smtClean="0"/>
              <a:t>Chat rooms let students meet synchronously, although the Sakai chats are perpetually ongoing, so you can participate in them asynchronously as well.</a:t>
            </a:r>
          </a:p>
          <a:p>
            <a:pPr marL="788670" lvl="1" indent="-514350">
              <a:buFont typeface="+mj-lt"/>
              <a:buAutoNum type="arabicPeriod"/>
            </a:pPr>
            <a:r>
              <a:rPr lang="en-US" dirty="0" smtClean="0"/>
              <a:t>The Wiki lets participants create knowledge on pages that are communally shared, with an edit trail keeping track of who changed what when.</a:t>
            </a:r>
            <a:endParaRPr lang="en-US" dirty="0"/>
          </a:p>
        </p:txBody>
      </p:sp>
    </p:spTree>
  </p:cSld>
  <p:clrMapOvr>
    <a:masterClrMapping/>
  </p:clrMapOvr>
  <p:transition>
    <p:pull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Forum Statistics</a:t>
            </a:r>
            <a:endParaRPr lang="en-US" dirty="0"/>
          </a:p>
        </p:txBody>
      </p:sp>
      <p:sp>
        <p:nvSpPr>
          <p:cNvPr id="3" name="Content Placeholder 2"/>
          <p:cNvSpPr>
            <a:spLocks noGrp="1"/>
          </p:cNvSpPr>
          <p:nvPr>
            <p:ph idx="1"/>
          </p:nvPr>
        </p:nvSpPr>
        <p:spPr>
          <a:xfrm>
            <a:off x="304800" y="1600200"/>
            <a:ext cx="8534400" cy="4343400"/>
          </a:xfrm>
        </p:spPr>
        <p:txBody>
          <a:bodyPr>
            <a:normAutofit/>
          </a:bodyPr>
          <a:lstStyle/>
          <a:p>
            <a:r>
              <a:rPr lang="en-US" dirty="0" smtClean="0"/>
              <a:t>I like how the forum statistics enable you to see each student’s level of participation.</a:t>
            </a:r>
          </a:p>
          <a:p>
            <a:r>
              <a:rPr lang="en-US" dirty="0" smtClean="0"/>
              <a:t>This is particularly helpful when forum participation is a requirement in the course.</a:t>
            </a:r>
          </a:p>
          <a:p>
            <a:r>
              <a:rPr lang="en-US" dirty="0" smtClean="0"/>
              <a:t>You can even grade a message in a forum if you have created an assignment that requires participation in a forum.</a:t>
            </a:r>
          </a:p>
          <a:p>
            <a:r>
              <a:rPr lang="en-US" dirty="0" smtClean="0"/>
              <a:t>I like how you can sort the forum statistics by column categories.</a:t>
            </a:r>
          </a:p>
        </p:txBody>
      </p:sp>
      <p:sp>
        <p:nvSpPr>
          <p:cNvPr id="4" name="TextBox 3"/>
          <p:cNvSpPr txBox="1"/>
          <p:nvPr/>
        </p:nvSpPr>
        <p:spPr>
          <a:xfrm>
            <a:off x="2971800" y="6477000"/>
            <a:ext cx="3172663" cy="369332"/>
          </a:xfrm>
          <a:prstGeom prst="rect">
            <a:avLst/>
          </a:prstGeom>
          <a:noFill/>
        </p:spPr>
        <p:txBody>
          <a:bodyPr wrap="none" rtlCol="0">
            <a:spAutoFit/>
          </a:bodyPr>
          <a:lstStyle/>
          <a:p>
            <a:r>
              <a:rPr lang="en-US" dirty="0" smtClean="0">
                <a:solidFill>
                  <a:schemeClr val="bg1">
                    <a:lumMod val="50000"/>
                  </a:schemeClr>
                </a:solidFill>
              </a:rPr>
              <a:t>Demonstrate forum statistics.</a:t>
            </a:r>
            <a:endParaRPr lang="en-US" dirty="0"/>
          </a:p>
        </p:txBody>
      </p:sp>
    </p:spTree>
  </p:cSld>
  <p:clrMapOvr>
    <a:masterClrMapping/>
  </p:clrMapOvr>
  <p:transition>
    <p:pull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Social opportunity is important in motivating people to learn (National Research Council, 2000, p. 61).</a:t>
            </a:r>
          </a:p>
          <a:p>
            <a:r>
              <a:rPr lang="en-US" dirty="0" smtClean="0"/>
              <a:t>I used the Sakai Wiki to create a “cool tool” assignment in which I have the students (1) identify the tool they consider most useful and (2) write an essay explaining why they think it’s cool.</a:t>
            </a:r>
          </a:p>
          <a:p>
            <a:r>
              <a:rPr lang="en-US" dirty="0" smtClean="0"/>
              <a:t>Through the Wiki, students explore each other’s tools and make discoveries richer than anything I could design on my own.</a:t>
            </a:r>
          </a:p>
          <a:p>
            <a:r>
              <a:rPr lang="en-US" dirty="0" smtClean="0"/>
              <a:t>The Sakai Wiki addresses </a:t>
            </a:r>
            <a:r>
              <a:rPr lang="en-US" dirty="0" err="1" smtClean="0"/>
              <a:t>Romiszowski’s</a:t>
            </a:r>
            <a:r>
              <a:rPr lang="en-US" dirty="0" smtClean="0"/>
              <a:t> (2005, p. 337) criticism that in spite of what is known about creating knowledge building environments, IMS vendors have done little to build these kinds of cooperative learning protocols into their products.</a:t>
            </a:r>
          </a:p>
          <a:p>
            <a:endParaRPr lang="en-US" dirty="0"/>
          </a:p>
        </p:txBody>
      </p:sp>
    </p:spTree>
  </p:cSld>
  <p:clrMapOvr>
    <a:masterClrMapping/>
  </p:clrMapOvr>
  <p:transition>
    <p:pull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 Room Searching</a:t>
            </a:r>
            <a:endParaRPr lang="en-US" dirty="0"/>
          </a:p>
        </p:txBody>
      </p:sp>
      <p:sp>
        <p:nvSpPr>
          <p:cNvPr id="3" name="Content Placeholder 2"/>
          <p:cNvSpPr>
            <a:spLocks noGrp="1"/>
          </p:cNvSpPr>
          <p:nvPr>
            <p:ph idx="1"/>
          </p:nvPr>
        </p:nvSpPr>
        <p:spPr/>
        <p:txBody>
          <a:bodyPr/>
          <a:lstStyle/>
          <a:p>
            <a:r>
              <a:rPr lang="en-US" dirty="0" smtClean="0"/>
              <a:t>Students go into the chat room to add a synchronous dimension to their online course.</a:t>
            </a:r>
          </a:p>
          <a:p>
            <a:r>
              <a:rPr lang="en-US" dirty="0" smtClean="0"/>
              <a:t>I like how the search tool includes chat room transcripts.</a:t>
            </a:r>
          </a:p>
          <a:p>
            <a:pPr marL="274320" marR="0" indent="-274320" algn="l" defTabSz="914400" rtl="0" eaLnBrk="1" fontAlgn="auto" latinLnBrk="0" hangingPunct="1">
              <a:lnSpc>
                <a:spcPct val="100000"/>
              </a:lnSpc>
              <a:spcBef>
                <a:spcPct val="20000"/>
              </a:spcBef>
              <a:spcAft>
                <a:spcPts val="0"/>
              </a:spcAft>
              <a:buClr>
                <a:schemeClr val="accent2"/>
              </a:buClr>
              <a:buSzPct val="85000"/>
              <a:buFont typeface="Wingdings 2" pitchFamily="18" charset="2"/>
              <a:buChar char=""/>
              <a:tabLst/>
              <a:defRPr/>
            </a:pPr>
            <a:r>
              <a:rPr lang="en-US" dirty="0" smtClean="0"/>
              <a:t>The </a:t>
            </a:r>
            <a:r>
              <a:rPr lang="en-US" sz="2800" kern="1200" dirty="0" smtClean="0">
                <a:solidFill>
                  <a:schemeClr val="tx1"/>
                </a:solidFill>
                <a:latin typeface="+mn-lt"/>
                <a:ea typeface="+mn-ea"/>
                <a:cs typeface="+mn-cs"/>
              </a:rPr>
              <a:t>tags let you explore other info related to what was found in the search.</a:t>
            </a:r>
          </a:p>
          <a:p>
            <a:pPr marL="274320" marR="0" indent="-274320" algn="l" defTabSz="914400" rtl="0" eaLnBrk="1" fontAlgn="auto" latinLnBrk="0" hangingPunct="1">
              <a:lnSpc>
                <a:spcPct val="100000"/>
              </a:lnSpc>
              <a:spcBef>
                <a:spcPct val="20000"/>
              </a:spcBef>
              <a:spcAft>
                <a:spcPts val="0"/>
              </a:spcAft>
              <a:buClr>
                <a:schemeClr val="accent2"/>
              </a:buClr>
              <a:buSzPct val="85000"/>
              <a:buFont typeface="Wingdings 2" pitchFamily="18" charset="2"/>
              <a:buChar char=""/>
              <a:tabLst/>
              <a:defRPr/>
            </a:pPr>
            <a:r>
              <a:rPr lang="en-US" dirty="0" smtClean="0"/>
              <a:t>Students like how the size of the tag represents how frequently it appears in the search results. </a:t>
            </a:r>
            <a:r>
              <a:rPr lang="en-US" sz="2800" kern="1200" dirty="0" smtClean="0">
                <a:solidFill>
                  <a:schemeClr val="tx1"/>
                </a:solidFill>
                <a:latin typeface="+mn-lt"/>
                <a:ea typeface="+mn-ea"/>
                <a:cs typeface="+mn-cs"/>
              </a:rPr>
              <a:t>This is powerful indeed for identifying themes in your course discussions.</a:t>
            </a:r>
          </a:p>
        </p:txBody>
      </p:sp>
    </p:spTree>
  </p:cSld>
  <p:clrMapOvr>
    <a:masterClrMapping/>
  </p:clrMapOvr>
  <p:transition>
    <p:pull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Text Placeholder 2"/>
          <p:cNvSpPr>
            <a:spLocks noGrp="1"/>
          </p:cNvSpPr>
          <p:nvPr>
            <p:ph type="body" idx="1"/>
          </p:nvPr>
        </p:nvSpPr>
        <p:spPr/>
        <p:txBody>
          <a:bodyPr/>
          <a:lstStyle/>
          <a:p>
            <a:r>
              <a:rPr lang="en-US" dirty="0" smtClean="0"/>
              <a:t>Sakai Supports Multiple Assessment Strategies</a:t>
            </a:r>
            <a:endParaRPr lang="en-US" dirty="0"/>
          </a:p>
        </p:txBody>
      </p:sp>
    </p:spTree>
  </p:cSld>
  <p:clrMapOvr>
    <a:masterClrMapping/>
  </p:clrMapOvr>
  <p:transition>
    <p:zo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Multiple Assessment Strategies</a:t>
            </a:r>
            <a:endParaRPr lang="en-US" dirty="0"/>
          </a:p>
        </p:txBody>
      </p:sp>
      <p:sp>
        <p:nvSpPr>
          <p:cNvPr id="5" name="Content Placeholder 4"/>
          <p:cNvSpPr>
            <a:spLocks noGrp="1"/>
          </p:cNvSpPr>
          <p:nvPr>
            <p:ph idx="1"/>
          </p:nvPr>
        </p:nvSpPr>
        <p:spPr/>
        <p:txBody>
          <a:bodyPr/>
          <a:lstStyle/>
          <a:p>
            <a:r>
              <a:rPr lang="en-US" dirty="0" smtClean="0"/>
              <a:t>When a course is online, it is especially important for students to have a clear picture of how they will be evaluated.</a:t>
            </a:r>
          </a:p>
          <a:p>
            <a:r>
              <a:rPr lang="en-US" dirty="0" smtClean="0"/>
              <a:t>Sakai supports multiple forms of assessment that enable you to evaluate students on goal setting, individual performance, class participation, and performance outcomes.</a:t>
            </a:r>
            <a:endParaRPr lang="en-US" dirty="0"/>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Tools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assignment tool provides for formative assessment by enabling faculty to provide feedback and give students a chance to resubmit their work and earn a higher grade.</a:t>
            </a:r>
          </a:p>
          <a:p>
            <a:r>
              <a:rPr lang="en-US" dirty="0" smtClean="0"/>
              <a:t>The quizzing tool allows for self‐tests and feedback so students can self‐assess their learning.</a:t>
            </a:r>
          </a:p>
          <a:p>
            <a:r>
              <a:rPr lang="en-US" dirty="0" smtClean="0"/>
              <a:t>The testing tools have both formative and summative assessment.</a:t>
            </a:r>
          </a:p>
          <a:p>
            <a:r>
              <a:rPr lang="en-US" dirty="0" smtClean="0"/>
              <a:t>Blog Wow! is well-suited for gathering student self‐reflective data and faculty or peer feedback.</a:t>
            </a:r>
          </a:p>
          <a:p>
            <a:r>
              <a:rPr lang="en-US" dirty="0" smtClean="0"/>
              <a:t>Sakai provides logs which enable faculty to know how long students work on tasks or which resources they access.</a:t>
            </a:r>
          </a:p>
          <a:p>
            <a:endParaRPr lang="en-US" dirty="0" smtClean="0"/>
          </a:p>
          <a:p>
            <a:endParaRPr lang="en-US" dirty="0"/>
          </a:p>
        </p:txBody>
      </p:sp>
    </p:spTree>
  </p:cSld>
  <p:clrMapOvr>
    <a:masterClrMapping/>
  </p:clrMapOvr>
  <p:transition>
    <p:pull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534400" cy="1143000"/>
          </a:xfrm>
        </p:spPr>
        <p:txBody>
          <a:bodyPr/>
          <a:lstStyle/>
          <a:p>
            <a:r>
              <a:rPr lang="en-US" dirty="0" smtClean="0"/>
              <a:t>Course Requirements</a:t>
            </a:r>
            <a:endParaRPr lang="en-US" dirty="0"/>
          </a:p>
        </p:txBody>
      </p:sp>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pull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By the end of the course, each team must mount its portfolios and projects on the Web for their professor to review and grade. Each member of the team receives the grade awarded for the final project, which constitutes one third of the final grade.</a:t>
            </a:r>
          </a:p>
          <a:p>
            <a:r>
              <a:rPr lang="en-US" dirty="0" smtClean="0"/>
              <a:t>Individually graded, on the other hand, are the blogs, in which each team member keeps track of their individual contributions toward accomplishing the project’s goals.</a:t>
            </a:r>
          </a:p>
          <a:p>
            <a:r>
              <a:rPr lang="en-US" dirty="0" smtClean="0"/>
              <a:t>Thus, at the end of the course, I can assign final grades based on the overall quality of the final project as well as the role each student played.</a:t>
            </a:r>
            <a:endParaRPr lang="en-US" dirty="0"/>
          </a:p>
        </p:txBody>
      </p:sp>
    </p:spTree>
  </p:cSld>
  <p:clrMapOvr>
    <a:masterClrMapping/>
  </p:clrMapOvr>
  <p:transition>
    <p:pull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Gradebook</a:t>
            </a:r>
            <a:r>
              <a:rPr lang="en-US" dirty="0" smtClean="0"/>
              <a:t> Strategy</a:t>
            </a:r>
            <a:endParaRPr lang="en-US" dirty="0"/>
          </a:p>
        </p:txBody>
      </p:sp>
      <p:sp>
        <p:nvSpPr>
          <p:cNvPr id="3" name="Content Placeholder 2"/>
          <p:cNvSpPr>
            <a:spLocks noGrp="1"/>
          </p:cNvSpPr>
          <p:nvPr>
            <p:ph idx="1"/>
          </p:nvPr>
        </p:nvSpPr>
        <p:spPr>
          <a:xfrm>
            <a:off x="304800" y="1600200"/>
            <a:ext cx="8534400" cy="4038600"/>
          </a:xfrm>
        </p:spPr>
        <p:txBody>
          <a:bodyPr>
            <a:normAutofit fontScale="92500"/>
          </a:bodyPr>
          <a:lstStyle/>
          <a:p>
            <a:r>
              <a:rPr lang="en-US" dirty="0" smtClean="0"/>
              <a:t>Sakai lets you give students as many extra chances as you want. You can even markup the students’ answers.</a:t>
            </a:r>
          </a:p>
          <a:p>
            <a:r>
              <a:rPr lang="en-US" dirty="0" smtClean="0"/>
              <a:t>You can set the date when assignments appear, when they must be answered, and when they will become unavailable. You can even restrict exams to specific IP addresses.</a:t>
            </a:r>
          </a:p>
          <a:p>
            <a:r>
              <a:rPr lang="en-US" dirty="0" smtClean="0"/>
              <a:t>Instead of passing students on with mediocre grades, I use the Sakai scaffolding to help each student master the content and ace the course.</a:t>
            </a:r>
          </a:p>
        </p:txBody>
      </p:sp>
    </p:spTree>
  </p:cSld>
  <p:clrMapOvr>
    <a:masterClrMapping/>
  </p:clrMapOvr>
  <p:transition>
    <p:pull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 meta-analysis of 122 studies of  computer-supported collaborative learning, Lou, </a:t>
            </a:r>
            <a:r>
              <a:rPr lang="en-US" dirty="0" err="1" smtClean="0"/>
              <a:t>Abrami</a:t>
            </a:r>
            <a:r>
              <a:rPr lang="en-US" dirty="0" smtClean="0"/>
              <a:t>, and </a:t>
            </a:r>
            <a:r>
              <a:rPr lang="en-US" dirty="0" err="1" smtClean="0"/>
              <a:t>d’Apollonia</a:t>
            </a:r>
            <a:r>
              <a:rPr lang="en-US" dirty="0" smtClean="0"/>
              <a:t> (2001) found that group performance is not necessarily predictive of individual performance; I agree with this finding.</a:t>
            </a:r>
          </a:p>
          <a:p>
            <a:r>
              <a:rPr lang="en-US" dirty="0" smtClean="0"/>
              <a:t>To assess each individual’s contribution to the group project, therefore, I require each student to write in the Sakai Blogger at three checkpoints equally spaced throughout the course.</a:t>
            </a:r>
          </a:p>
          <a:p>
            <a:r>
              <a:rPr lang="en-US" dirty="0" smtClean="0"/>
              <a:t>Students like being able to see each other’s reports, and some of the students turn on the feature that lets classmates comment on each other’s blogs.</a:t>
            </a:r>
            <a:endParaRPr lang="en-US" dirty="0"/>
          </a:p>
        </p:txBody>
      </p:sp>
      <p:sp>
        <p:nvSpPr>
          <p:cNvPr id="4" name="TextBox 3"/>
          <p:cNvSpPr txBox="1"/>
          <p:nvPr/>
        </p:nvSpPr>
        <p:spPr>
          <a:xfrm>
            <a:off x="1676400" y="6477000"/>
            <a:ext cx="5942652" cy="369332"/>
          </a:xfrm>
          <a:prstGeom prst="rect">
            <a:avLst/>
          </a:prstGeom>
          <a:noFill/>
        </p:spPr>
        <p:txBody>
          <a:bodyPr wrap="none" rtlCol="0">
            <a:spAutoFit/>
          </a:bodyPr>
          <a:lstStyle/>
          <a:p>
            <a:r>
              <a:rPr lang="en-US" dirty="0" smtClean="0">
                <a:solidFill>
                  <a:schemeClr val="bg1">
                    <a:lumMod val="50000"/>
                  </a:schemeClr>
                </a:solidFill>
              </a:rPr>
              <a:t>Demonstrate </a:t>
            </a:r>
            <a:r>
              <a:rPr lang="en-US" dirty="0" err="1" smtClean="0">
                <a:solidFill>
                  <a:schemeClr val="bg1">
                    <a:lumMod val="50000"/>
                  </a:schemeClr>
                </a:solidFill>
              </a:rPr>
              <a:t>gradebook</a:t>
            </a:r>
            <a:r>
              <a:rPr lang="en-US" dirty="0" smtClean="0">
                <a:solidFill>
                  <a:schemeClr val="bg1">
                    <a:lumMod val="50000"/>
                  </a:schemeClr>
                </a:solidFill>
              </a:rPr>
              <a:t> feedback (Blog Checkpoint #1).</a:t>
            </a:r>
            <a:endParaRPr lang="en-US" dirty="0"/>
          </a:p>
        </p:txBody>
      </p:sp>
    </p:spTree>
  </p:cSld>
  <p:clrMapOvr>
    <a:masterClrMapping/>
  </p:clrMapOvr>
  <p:transition>
    <p:pull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9525" y="-9525"/>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Metacognitive</a:t>
            </a:r>
            <a:r>
              <a:rPr lang="en-US" dirty="0" smtClean="0"/>
              <a:t> Assessment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Through the conversational assignment protocol that records the dialog between students and instructors, Sakai can make student thinking visible. By posing questions that make students reflect on whether their current level of understanding is adequate, the instructor can help students learn to be aware of the progress they are making toward understanding. </a:t>
            </a:r>
          </a:p>
          <a:p>
            <a:r>
              <a:rPr lang="en-US" dirty="0" smtClean="0"/>
              <a:t>In my Web design courses, for example, students propose and negotiate the topics of their projects. Through an online consultation protocol, I help students formulate a project that not only satisfies their interests, but also meets national standards in their chosen career field. The dialog I have with my students is recorded in the Sakai database and can be viewed at any time on the course assignment page.</a:t>
            </a:r>
          </a:p>
          <a:p>
            <a:r>
              <a:rPr lang="en-US" dirty="0" smtClean="0"/>
              <a:t>I encourage students to reflect on this dialog, think about their progress toward meeting the standards, and become actively involved in setting their learning priorities.</a:t>
            </a:r>
          </a:p>
        </p:txBody>
      </p:sp>
    </p:spTree>
  </p:cSld>
  <p:clrMapOvr>
    <a:masterClrMapping/>
  </p:clrMapOvr>
  <p:transition>
    <p:pull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Evaluation Results</a:t>
            </a:r>
            <a:endParaRPr lang="en-US" dirty="0"/>
          </a:p>
        </p:txBody>
      </p:sp>
      <p:sp>
        <p:nvSpPr>
          <p:cNvPr id="3" name="Content Placeholder 2"/>
          <p:cNvSpPr>
            <a:spLocks noGrp="1"/>
          </p:cNvSpPr>
          <p:nvPr>
            <p:ph idx="1"/>
          </p:nvPr>
        </p:nvSpPr>
        <p:spPr>
          <a:xfrm>
            <a:off x="304800" y="1600200"/>
            <a:ext cx="8610600" cy="4800600"/>
          </a:xfrm>
        </p:spPr>
        <p:txBody>
          <a:bodyPr>
            <a:normAutofit/>
          </a:bodyPr>
          <a:lstStyle/>
          <a:p>
            <a:pPr marL="0" indent="0">
              <a:buNone/>
            </a:pPr>
            <a:r>
              <a:rPr lang="en-US" sz="2400" dirty="0" smtClean="0"/>
              <a:t>By following the principles of </a:t>
            </a:r>
            <a:r>
              <a:rPr lang="en-US" sz="2400" i="1" dirty="0" smtClean="0"/>
              <a:t>How People Learn</a:t>
            </a:r>
            <a:r>
              <a:rPr lang="en-US" sz="2400" dirty="0" smtClean="0"/>
              <a:t>, the Sakai course portal achieved the following results in Winter 2008, when my students completed a rigorous evaluation of the course administered independently through the University of Delaware course evaluation process:</a:t>
            </a:r>
          </a:p>
          <a:p>
            <a:pPr marL="457200" lvl="2"/>
            <a:r>
              <a:rPr lang="en-US" sz="2200" dirty="0" smtClean="0"/>
              <a:t>In the doctoral course offering (n=14), on a scale of 1 to 5, the Instructor rating was a perfect 5.0 (excellent), and likewise, the overall evaluation of the course was 5.0 (excellent).</a:t>
            </a:r>
          </a:p>
          <a:p>
            <a:pPr marL="457200" lvl="2"/>
            <a:r>
              <a:rPr lang="en-US" sz="2200" dirty="0" smtClean="0"/>
              <a:t>At the master’s level (n=12), the Instructor rating was 4.75, and the course rating was 4.67 (4 = very good, 5 = excellent).</a:t>
            </a:r>
          </a:p>
          <a:p>
            <a:pPr marL="0" lvl="1" indent="0">
              <a:buNone/>
            </a:pPr>
            <a:r>
              <a:rPr lang="en-US" dirty="0" smtClean="0"/>
              <a:t>I am grateful to the University of Delaware for adopting Sakai and making this work possible.</a:t>
            </a:r>
          </a:p>
        </p:txBody>
      </p:sp>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mtasia">
  <a:themeElements>
    <a:clrScheme name="Custom 1">
      <a:dk1>
        <a:sysClr val="windowText" lastClr="000000"/>
      </a:dk1>
      <a:lt1>
        <a:sysClr val="window" lastClr="FFFFFF"/>
      </a:lt1>
      <a:dk2>
        <a:srgbClr val="6B7F3A"/>
      </a:dk2>
      <a:lt2>
        <a:srgbClr val="EAEBDE"/>
      </a:lt2>
      <a:accent1>
        <a:srgbClr val="A2C946"/>
      </a:accent1>
      <a:accent2>
        <a:srgbClr val="6B7F3A"/>
      </a:accent2>
      <a:accent3>
        <a:srgbClr val="A8CDD7"/>
      </a:accent3>
      <a:accent4>
        <a:srgbClr val="C0BEAF"/>
      </a:accent4>
      <a:accent5>
        <a:srgbClr val="CEC597"/>
      </a:accent5>
      <a:accent6>
        <a:srgbClr val="E8B7B7"/>
      </a:accent6>
      <a:hlink>
        <a:srgbClr val="6B7F3A"/>
      </a:hlink>
      <a:folHlink>
        <a:srgbClr val="6B7F3A"/>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Camtasia</Template>
  <TotalTime>2743</TotalTime>
  <Words>6145</Words>
  <Application>Microsoft Office PowerPoint</Application>
  <PresentationFormat>On-screen Show (4:3)</PresentationFormat>
  <Paragraphs>506</Paragraphs>
  <Slides>135</Slides>
  <Notes>28</Notes>
  <HiddenSlides>0</HiddenSlides>
  <MMClips>0</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Camtasia</vt:lpstr>
      <vt:lpstr>Sakai Pedagogy and Instructional Strategies</vt:lpstr>
      <vt:lpstr>Designing a Course with Sakai</vt:lpstr>
      <vt:lpstr>Slide 3</vt:lpstr>
      <vt:lpstr>Slide 4</vt:lpstr>
      <vt:lpstr>Frameworks for Framesets</vt:lpstr>
      <vt:lpstr>How People Learn</vt:lpstr>
      <vt:lpstr>The Science of Learning</vt:lpstr>
      <vt:lpstr>Sakai Tool Selection </vt:lpstr>
      <vt:lpstr>Slide 9</vt:lpstr>
      <vt:lpstr>Slide 10</vt:lpstr>
      <vt:lpstr>Slide 11</vt:lpstr>
      <vt:lpstr>Sakai Web Design</vt:lpstr>
      <vt:lpstr>Creating Your First Screen</vt:lpstr>
      <vt:lpstr>Slide 14</vt:lpstr>
      <vt:lpstr>Differentiated Instruction Powered by Dreamweaver and Ajax</vt:lpstr>
      <vt:lpstr>Slide 16</vt:lpstr>
      <vt:lpstr>Slide 17</vt:lpstr>
      <vt:lpstr>Slide 18</vt:lpstr>
      <vt:lpstr>Slide 19</vt:lpstr>
      <vt:lpstr>Slide 20</vt:lpstr>
      <vt:lpstr>Slide 21</vt:lpstr>
      <vt:lpstr>Slide 22</vt:lpstr>
      <vt:lpstr>Differentiated Instruction Powered by MS Word and Acrobat</vt:lpstr>
      <vt:lpstr>Slide 24</vt:lpstr>
      <vt:lpstr>Slide 25</vt:lpstr>
      <vt:lpstr>Slide 26</vt:lpstr>
      <vt:lpstr>Slide 27</vt:lpstr>
      <vt:lpstr>Slide 28</vt:lpstr>
      <vt:lpstr>Slide 29</vt:lpstr>
      <vt:lpstr>Slide 30</vt:lpstr>
      <vt:lpstr>Slide 31</vt:lpstr>
      <vt:lpstr>Slide 32</vt:lpstr>
      <vt:lpstr>Slide 33</vt:lpstr>
      <vt:lpstr>Engaging Students In the Zone</vt:lpstr>
      <vt:lpstr>Engaging Your Students Early</vt:lpstr>
      <vt:lpstr>Slide 36</vt:lpstr>
      <vt:lpstr>Slide 37</vt:lpstr>
      <vt:lpstr>Slide 38</vt:lpstr>
      <vt:lpstr>Slide 39</vt:lpstr>
      <vt:lpstr>Slide 40</vt:lpstr>
      <vt:lpstr>Constructing Goals</vt:lpstr>
      <vt:lpstr>Identifying the Zone</vt:lpstr>
      <vt:lpstr>Slide 43</vt:lpstr>
      <vt:lpstr>Slide 44</vt:lpstr>
      <vt:lpstr>Slide 45</vt:lpstr>
      <vt:lpstr>Slide 46</vt:lpstr>
      <vt:lpstr>Slide 47</vt:lpstr>
      <vt:lpstr>Slide 48</vt:lpstr>
      <vt:lpstr>Multimedia Learning</vt:lpstr>
      <vt:lpstr>Multimedia Learning Theory</vt:lpstr>
      <vt:lpstr>Multimedia Learning Principles</vt:lpstr>
      <vt:lpstr>Multimedia Research Results</vt:lpstr>
      <vt:lpstr>Just-In-Time Video</vt:lpstr>
      <vt:lpstr>Camtasia Workflow</vt:lpstr>
      <vt:lpstr>Camtasia Workflow</vt:lpstr>
      <vt:lpstr>Storyboard</vt:lpstr>
      <vt:lpstr>Record a Slide with Narration</vt:lpstr>
      <vt:lpstr>Review the Recorded Slide</vt:lpstr>
      <vt:lpstr>Record a Demo with Narration</vt:lpstr>
      <vt:lpstr>Insert Slides into Camtasia</vt:lpstr>
      <vt:lpstr>Using the Clip Bin</vt:lpstr>
      <vt:lpstr>Delete Pauses and Glitches</vt:lpstr>
      <vt:lpstr>Add Transitions</vt:lpstr>
      <vt:lpstr>Create Markers</vt:lpstr>
      <vt:lpstr>Create Pans and Zooms</vt:lpstr>
      <vt:lpstr>Camtasia Zoom</vt:lpstr>
      <vt:lpstr>Sakai Podcasting</vt:lpstr>
      <vt:lpstr>Sakai Podcasting</vt:lpstr>
      <vt:lpstr>Podcasting Software</vt:lpstr>
      <vt:lpstr>Scripting Your Narrative</vt:lpstr>
      <vt:lpstr>Recording Your Narrative</vt:lpstr>
      <vt:lpstr>Delete Glitches</vt:lpstr>
      <vt:lpstr>Mix In Some Music</vt:lpstr>
      <vt:lpstr>Adjust the Length</vt:lpstr>
      <vt:lpstr>Export the MP3</vt:lpstr>
      <vt:lpstr>Use Sakai to Podcast the MP3</vt:lpstr>
      <vt:lpstr>Receiving a Sakai Podcast</vt:lpstr>
      <vt:lpstr>Knowledge Building</vt:lpstr>
      <vt:lpstr>School 2.0</vt:lpstr>
      <vt:lpstr>Collaboration Principle</vt:lpstr>
      <vt:lpstr>Communal Knowledge Building</vt:lpstr>
      <vt:lpstr>Sakai KBE Tools</vt:lpstr>
      <vt:lpstr>Forum Statistics</vt:lpstr>
      <vt:lpstr>Slide 84</vt:lpstr>
      <vt:lpstr>Slide 85</vt:lpstr>
      <vt:lpstr>Wiki</vt:lpstr>
      <vt:lpstr>Chat Room Searching</vt:lpstr>
      <vt:lpstr>Assessment</vt:lpstr>
      <vt:lpstr>Multiple Assessment Strategies</vt:lpstr>
      <vt:lpstr>Assessment Tools</vt:lpstr>
      <vt:lpstr>Course Requirements</vt:lpstr>
      <vt:lpstr>Learning Outcomes</vt:lpstr>
      <vt:lpstr>Gradebook Strategy</vt:lpstr>
      <vt:lpstr>Blogger</vt:lpstr>
      <vt:lpstr>Slide 95</vt:lpstr>
      <vt:lpstr>Slide 96</vt:lpstr>
      <vt:lpstr>Slide 97</vt:lpstr>
      <vt:lpstr>Metacognitive Assessment</vt:lpstr>
      <vt:lpstr>Course Evaluation Results</vt:lpstr>
      <vt:lpstr>Survey Results</vt:lpstr>
      <vt:lpstr>Pedagogical Frameworks</vt:lpstr>
      <vt:lpstr>Component Architecture</vt:lpstr>
      <vt:lpstr>Gagne’s Instructional Model</vt:lpstr>
      <vt:lpstr>Keller’s ARCS Model</vt:lpstr>
      <vt:lpstr>Merrill’s First Principles</vt:lpstr>
      <vt:lpstr>Andragogy</vt:lpstr>
      <vt:lpstr>Articulation Principle</vt:lpstr>
      <vt:lpstr>Creativity in Learning</vt:lpstr>
      <vt:lpstr>Bloom’s Taxonomy</vt:lpstr>
      <vt:lpstr>Revised Taxonomy Table</vt:lpstr>
      <vt:lpstr>Sakai Activity Theory</vt:lpstr>
      <vt:lpstr>Design Tips</vt:lpstr>
      <vt:lpstr>Making Sakai Tools Intuitive</vt:lpstr>
      <vt:lpstr>Jumpstarting the Wiki</vt:lpstr>
      <vt:lpstr>Jumpstarting the Blogger</vt:lpstr>
      <vt:lpstr>Jumpstarting the Forum</vt:lpstr>
      <vt:lpstr>Reflections on Sakai</vt:lpstr>
      <vt:lpstr>Automatic Notification</vt:lpstr>
      <vt:lpstr>Forum Statistics</vt:lpstr>
      <vt:lpstr>Scheduling</vt:lpstr>
      <vt:lpstr>Slide 121</vt:lpstr>
      <vt:lpstr>Slide 122</vt:lpstr>
      <vt:lpstr>Slide 123</vt:lpstr>
      <vt:lpstr>Slide 124</vt:lpstr>
      <vt:lpstr>Grading</vt:lpstr>
      <vt:lpstr>Sidebar Tooling</vt:lpstr>
      <vt:lpstr>Blog and Wiki Wishes</vt:lpstr>
      <vt:lpstr>Pitfalls to Avoid</vt:lpstr>
      <vt:lpstr>Sakai Design Process In a Nutshell</vt:lpstr>
      <vt:lpstr>References</vt:lpstr>
      <vt:lpstr>References</vt:lpstr>
      <vt:lpstr>References</vt:lpstr>
      <vt:lpstr>Recommeded Books</vt:lpstr>
      <vt:lpstr>Recommended Books</vt:lpstr>
      <vt:lpstr>Thanking User Services</vt:lpstr>
    </vt:vector>
  </TitlesOfParts>
  <Company>University of Delaware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Sakai Web Design</dc:title>
  <dc:creator>Fred T. Hofstetter</dc:creator>
  <cp:lastModifiedBy>Fred</cp:lastModifiedBy>
  <cp:revision>396</cp:revision>
  <dcterms:created xsi:type="dcterms:W3CDTF">2008-01-09T20:11:44Z</dcterms:created>
  <dcterms:modified xsi:type="dcterms:W3CDTF">2008-11-11T14:51:02Z</dcterms:modified>
</cp:coreProperties>
</file>