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361" r:id="rId2"/>
    <p:sldId id="518" r:id="rId3"/>
    <p:sldId id="490" r:id="rId4"/>
    <p:sldId id="519" r:id="rId5"/>
    <p:sldId id="517" r:id="rId6"/>
    <p:sldId id="493" r:id="rId7"/>
    <p:sldId id="494" r:id="rId8"/>
    <p:sldId id="515" r:id="rId9"/>
    <p:sldId id="332" r:id="rId10"/>
    <p:sldId id="513" r:id="rId11"/>
    <p:sldId id="508" r:id="rId12"/>
    <p:sldId id="509" r:id="rId13"/>
    <p:sldId id="510" r:id="rId14"/>
    <p:sldId id="511" r:id="rId15"/>
    <p:sldId id="512" r:id="rId16"/>
    <p:sldId id="263" r:id="rId17"/>
    <p:sldId id="497" r:id="rId18"/>
    <p:sldId id="498" r:id="rId19"/>
    <p:sldId id="499" r:id="rId20"/>
    <p:sldId id="500" r:id="rId21"/>
    <p:sldId id="501" r:id="rId22"/>
    <p:sldId id="502" r:id="rId23"/>
    <p:sldId id="516" r:id="rId24"/>
    <p:sldId id="385" r:id="rId25"/>
    <p:sldId id="446" r:id="rId26"/>
    <p:sldId id="454" r:id="rId27"/>
    <p:sldId id="455" r:id="rId28"/>
    <p:sldId id="456" r:id="rId29"/>
    <p:sldId id="457" r:id="rId30"/>
    <p:sldId id="458" r:id="rId31"/>
    <p:sldId id="459" r:id="rId32"/>
    <p:sldId id="514" r:id="rId33"/>
    <p:sldId id="462" r:id="rId34"/>
    <p:sldId id="337" r:id="rId35"/>
    <p:sldId id="338" r:id="rId36"/>
    <p:sldId id="339" r:id="rId37"/>
    <p:sldId id="436" r:id="rId38"/>
    <p:sldId id="350" r:id="rId39"/>
    <p:sldId id="437" r:id="rId40"/>
    <p:sldId id="438" r:id="rId41"/>
    <p:sldId id="360" r:id="rId42"/>
    <p:sldId id="401" r:id="rId43"/>
    <p:sldId id="387" r:id="rId44"/>
  </p:sldIdLst>
  <p:sldSz cx="9144000" cy="6858000" type="screen4x3"/>
  <p:notesSz cx="6934200" cy="9234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0F5E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1992" autoAdjust="0"/>
    <p:restoredTop sz="79754" autoAdjust="0"/>
  </p:normalViewPr>
  <p:slideViewPr>
    <p:cSldViewPr>
      <p:cViewPr>
        <p:scale>
          <a:sx n="100" d="100"/>
          <a:sy n="100" d="100"/>
        </p:scale>
        <p:origin x="-936" y="-4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lIns="91440" tIns="45720" rIns="91440" bIns="45720" rtlCol="0"/>
          <a:lstStyle>
            <a:lvl1pPr algn="r">
              <a:defRPr sz="1200"/>
            </a:lvl1pPr>
          </a:lstStyle>
          <a:p>
            <a:fld id="{85C0A11F-51C2-4162-BFAC-F24BB845752C}" type="datetimeFigureOut">
              <a:rPr lang="en-US" smtClean="0"/>
              <a:pPr/>
              <a:t>4/2/2009</a:t>
            </a:fld>
            <a:endParaRPr lang="en-US"/>
          </a:p>
        </p:txBody>
      </p:sp>
      <p:sp>
        <p:nvSpPr>
          <p:cNvPr id="4" name="Footer Placeholder 3"/>
          <p:cNvSpPr>
            <a:spLocks noGrp="1"/>
          </p:cNvSpPr>
          <p:nvPr>
            <p:ph type="ftr" sz="quarter" idx="2"/>
          </p:nvPr>
        </p:nvSpPr>
        <p:spPr>
          <a:xfrm>
            <a:off x="0" y="8770938"/>
            <a:ext cx="3005138"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70938"/>
            <a:ext cx="3005138" cy="461962"/>
          </a:xfrm>
          <a:prstGeom prst="rect">
            <a:avLst/>
          </a:prstGeom>
        </p:spPr>
        <p:txBody>
          <a:bodyPr vert="horz" lIns="91440" tIns="45720" rIns="91440" bIns="45720" rtlCol="0" anchor="b"/>
          <a:lstStyle>
            <a:lvl1pPr algn="r">
              <a:defRPr sz="1200"/>
            </a:lvl1pPr>
          </a:lstStyle>
          <a:p>
            <a:fld id="{8E212C9C-F5F9-4C65-987B-C7CF40BEE7F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724"/>
          </a:xfrm>
          <a:prstGeom prst="rect">
            <a:avLst/>
          </a:prstGeom>
        </p:spPr>
        <p:txBody>
          <a:bodyPr vert="horz" lIns="92391" tIns="46195" rIns="92391" bIns="46195" rtlCol="0"/>
          <a:lstStyle>
            <a:lvl1pPr algn="l">
              <a:defRPr sz="1200"/>
            </a:lvl1pPr>
          </a:lstStyle>
          <a:p>
            <a:endParaRPr lang="en-US"/>
          </a:p>
        </p:txBody>
      </p:sp>
      <p:sp>
        <p:nvSpPr>
          <p:cNvPr id="3" name="Date Placeholder 2"/>
          <p:cNvSpPr>
            <a:spLocks noGrp="1"/>
          </p:cNvSpPr>
          <p:nvPr>
            <p:ph type="dt" idx="1"/>
          </p:nvPr>
        </p:nvSpPr>
        <p:spPr>
          <a:xfrm>
            <a:off x="3927775" y="0"/>
            <a:ext cx="3004820" cy="461724"/>
          </a:xfrm>
          <a:prstGeom prst="rect">
            <a:avLst/>
          </a:prstGeom>
        </p:spPr>
        <p:txBody>
          <a:bodyPr vert="horz" lIns="92391" tIns="46195" rIns="92391" bIns="46195" rtlCol="0"/>
          <a:lstStyle>
            <a:lvl1pPr algn="r">
              <a:defRPr sz="1200"/>
            </a:lvl1pPr>
          </a:lstStyle>
          <a:p>
            <a:fld id="{1AEF1033-DF06-47C1-9ADC-18799CC1C18E}" type="datetimeFigureOut">
              <a:rPr lang="en-US" smtClean="0"/>
              <a:pPr/>
              <a:t>4/2/2009</a:t>
            </a:fld>
            <a:endParaRPr lang="en-US"/>
          </a:p>
        </p:txBody>
      </p:sp>
      <p:sp>
        <p:nvSpPr>
          <p:cNvPr id="4" name="Slide Image Placeholder 3"/>
          <p:cNvSpPr>
            <a:spLocks noGrp="1" noRot="1" noChangeAspect="1"/>
          </p:cNvSpPr>
          <p:nvPr>
            <p:ph type="sldImg" idx="2"/>
          </p:nvPr>
        </p:nvSpPr>
        <p:spPr>
          <a:xfrm>
            <a:off x="1157288" y="692150"/>
            <a:ext cx="4619625" cy="3463925"/>
          </a:xfrm>
          <a:prstGeom prst="rect">
            <a:avLst/>
          </a:prstGeom>
          <a:noFill/>
          <a:ln w="12700">
            <a:solidFill>
              <a:prstClr val="black"/>
            </a:solidFill>
          </a:ln>
        </p:spPr>
        <p:txBody>
          <a:bodyPr vert="horz" lIns="92391" tIns="46195" rIns="92391" bIns="46195" rtlCol="0" anchor="ctr"/>
          <a:lstStyle/>
          <a:p>
            <a:endParaRPr lang="en-US"/>
          </a:p>
        </p:txBody>
      </p:sp>
      <p:sp>
        <p:nvSpPr>
          <p:cNvPr id="5" name="Notes Placeholder 4"/>
          <p:cNvSpPr>
            <a:spLocks noGrp="1"/>
          </p:cNvSpPr>
          <p:nvPr>
            <p:ph type="body" sz="quarter" idx="3"/>
          </p:nvPr>
        </p:nvSpPr>
        <p:spPr>
          <a:xfrm>
            <a:off x="693420" y="4386382"/>
            <a:ext cx="5547360" cy="4155520"/>
          </a:xfrm>
          <a:prstGeom prst="rect">
            <a:avLst/>
          </a:prstGeom>
        </p:spPr>
        <p:txBody>
          <a:bodyPr vert="horz" lIns="92391" tIns="46195" rIns="92391" bIns="461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1161"/>
            <a:ext cx="3004820" cy="461724"/>
          </a:xfrm>
          <a:prstGeom prst="rect">
            <a:avLst/>
          </a:prstGeom>
        </p:spPr>
        <p:txBody>
          <a:bodyPr vert="horz" lIns="92391" tIns="46195" rIns="92391" bIns="46195"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71161"/>
            <a:ext cx="3004820" cy="461724"/>
          </a:xfrm>
          <a:prstGeom prst="rect">
            <a:avLst/>
          </a:prstGeom>
        </p:spPr>
        <p:txBody>
          <a:bodyPr vert="horz" lIns="92391" tIns="46195" rIns="92391" bIns="46195" rtlCol="0" anchor="b"/>
          <a:lstStyle>
            <a:lvl1pPr algn="r">
              <a:defRPr sz="1200"/>
            </a:lvl1pPr>
          </a:lstStyle>
          <a:p>
            <a:fld id="{8AADD87A-55E4-4BD0-858C-E151786F1A4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32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38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39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flipV="1">
            <a:off x="228600" y="4724400"/>
            <a:ext cx="8686800" cy="1828800"/>
          </a:xfrm>
          <a:prstGeom prst="round2SameRect">
            <a:avLst>
              <a:gd name="adj1" fmla="val 10784"/>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p:nvSpPr>
        <p:spPr>
          <a:xfrm>
            <a:off x="228600" y="228600"/>
            <a:ext cx="8686800" cy="4419600"/>
          </a:xfrm>
          <a:prstGeom prst="round2SameRect">
            <a:avLst>
              <a:gd name="adj1" fmla="val 2821"/>
              <a:gd name="adj2" fmla="val 0"/>
            </a:avLst>
          </a:prstGeom>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ctrTitle"/>
          </p:nvPr>
        </p:nvSpPr>
        <p:spPr>
          <a:xfrm>
            <a:off x="609600" y="533400"/>
            <a:ext cx="7924800" cy="3886201"/>
          </a:xfrm>
        </p:spPr>
        <p:txBody>
          <a:bodyPr>
            <a:normAutofit/>
          </a:bodyPr>
          <a:lstStyle>
            <a:lvl1pPr algn="ctr">
              <a:defRPr sz="4800">
                <a:effectLst/>
              </a:defRPr>
            </a:lvl1pPr>
          </a:lstStyle>
          <a:p>
            <a:r>
              <a:rPr lang="en-US" smtClean="0"/>
              <a:t>Click to edit Master title style</a:t>
            </a:r>
            <a:endParaRPr lang="en-US" dirty="0"/>
          </a:p>
        </p:txBody>
      </p:sp>
      <p:sp>
        <p:nvSpPr>
          <p:cNvPr id="3" name="Rectangle 2"/>
          <p:cNvSpPr>
            <a:spLocks noGrp="1"/>
          </p:cNvSpPr>
          <p:nvPr>
            <p:ph type="subTitle" idx="1"/>
          </p:nvPr>
        </p:nvSpPr>
        <p:spPr>
          <a:xfrm>
            <a:off x="304800" y="4800600"/>
            <a:ext cx="8534400" cy="160020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Rectangle 3"/>
          <p:cNvSpPr>
            <a:spLocks noGrp="1"/>
          </p:cNvSpPr>
          <p:nvPr>
            <p:ph type="dt" sz="half" idx="10"/>
          </p:nvPr>
        </p:nvSpPr>
        <p:spPr>
          <a:xfrm>
            <a:off x="228600" y="6553200"/>
            <a:ext cx="2133600" cy="287782"/>
          </a:xfrm>
        </p:spPr>
        <p:txBody>
          <a:bodyPr/>
          <a:lstStyle/>
          <a:p>
            <a:fld id="{9E9B5C5A-AD18-4283-A9E3-065CCA9A3656}" type="datetimeFigureOut">
              <a:rPr lang="en-US" smtClean="0"/>
              <a:pPr/>
              <a:t>4/2/2009</a:t>
            </a:fld>
            <a:endParaRPr lang="en-US"/>
          </a:p>
        </p:txBody>
      </p:sp>
      <p:sp>
        <p:nvSpPr>
          <p:cNvPr id="5" name="Rectangle 4"/>
          <p:cNvSpPr>
            <a:spLocks noGrp="1"/>
          </p:cNvSpPr>
          <p:nvPr>
            <p:ph type="ftr" sz="quarter" idx="11"/>
          </p:nvPr>
        </p:nvSpPr>
        <p:spPr>
          <a:xfrm>
            <a:off x="2895600" y="6553200"/>
            <a:ext cx="3429000" cy="287782"/>
          </a:xfrm>
        </p:spPr>
        <p:txBody>
          <a:bodyPr/>
          <a:lstStyle/>
          <a:p>
            <a:endParaRPr lang="en-US"/>
          </a:p>
        </p:txBody>
      </p:sp>
      <p:sp>
        <p:nvSpPr>
          <p:cNvPr id="6" name="Rectangle 5"/>
          <p:cNvSpPr>
            <a:spLocks noGrp="1"/>
          </p:cNvSpPr>
          <p:nvPr>
            <p:ph type="sldNum" sz="quarter" idx="12"/>
          </p:nvPr>
        </p:nvSpPr>
        <p:spPr>
          <a:xfrm>
            <a:off x="6858000" y="6553200"/>
            <a:ext cx="2057400" cy="287782"/>
          </a:xfrm>
        </p:spPr>
        <p:txBody>
          <a:bodyPr/>
          <a:lstStyle/>
          <a:p>
            <a:fld id="{4A37BD08-E3FC-410D-A4DE-25DA91E490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9E9B5C5A-AD18-4283-A9E3-065CCA9A3656}" type="datetimeFigureOut">
              <a:rPr lang="en-US" smtClean="0"/>
              <a:pPr/>
              <a:t>4/2/2009</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Rectangle 2"/>
          <p:cNvSpPr>
            <a:spLocks noGrp="1"/>
          </p:cNvSpPr>
          <p:nvPr>
            <p:ph type="body" orient="vert" idx="1"/>
          </p:nvPr>
        </p:nvSpPr>
        <p:spPr>
          <a:xfrm>
            <a:off x="457200" y="274638"/>
            <a:ext cx="6400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dt" sz="half" idx="10"/>
          </p:nvPr>
        </p:nvSpPr>
        <p:spPr/>
        <p:txBody>
          <a:bodyPr/>
          <a:lstStyle/>
          <a:p>
            <a:fld id="{9E9B5C5A-AD18-4283-A9E3-065CCA9A3656}" type="datetimeFigureOut">
              <a:rPr lang="en-US" smtClean="0"/>
              <a:pPr/>
              <a:t>4/2/2009</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4A37BD08-E3FC-410D-A4DE-25DA91E4900B}" type="slidenum">
              <a:rPr lang="en-US" smtClean="0"/>
              <a:pPr/>
              <a:t>‹#›</a:t>
            </a:fld>
            <a:endParaRPr lang="en-US"/>
          </a:p>
        </p:txBody>
      </p:sp>
      <p:sp>
        <p:nvSpPr>
          <p:cNvPr id="7" name="Round Same Side Corner Rectangle 6"/>
          <p:cNvSpPr/>
          <p:nvPr/>
        </p:nvSpPr>
        <p:spPr>
          <a:xfrm rot="5400000">
            <a:off x="4862513" y="2300287"/>
            <a:ext cx="6096000" cy="1952625"/>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orient="vert"/>
          </p:nvPr>
        </p:nvSpPr>
        <p:spPr>
          <a:xfrm>
            <a:off x="7029450" y="274638"/>
            <a:ext cx="1752600" cy="5973762"/>
          </a:xfrm>
        </p:spPr>
        <p:txBody>
          <a:bodyPr vert="eaVert"/>
          <a:lstStyle>
            <a:lvl1pPr>
              <a:defRPr>
                <a:solidFill>
                  <a:srgbClr val="FFFFFF"/>
                </a:solidFill>
              </a:defRPr>
            </a:lvl1pPr>
          </a:lstStyle>
          <a:p>
            <a:r>
              <a:rPr lang="en-US" smtClean="0"/>
              <a:t>Click to edit Master title style</a:t>
            </a:r>
            <a:endParaRPr lang="en-US" dirty="0"/>
          </a:p>
        </p:txBody>
      </p:sp>
      <p:cxnSp>
        <p:nvCxnSpPr>
          <p:cNvPr id="8" name="Straight Connector 7"/>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dirty="0"/>
          </a:p>
        </p:txBody>
      </p:sp>
      <p:sp>
        <p:nvSpPr>
          <p:cNvPr id="3" name="Rectangle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9E9B5C5A-AD18-4283-A9E3-065CCA9A3656}" type="datetimeFigureOut">
              <a:rPr lang="en-US" smtClean="0"/>
              <a:pPr/>
              <a:t>4/2/2009</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ound Same Side Corner Rectangle 7"/>
          <p:cNvSpPr/>
          <p:nvPr/>
        </p:nvSpPr>
        <p:spPr>
          <a:xfrm>
            <a:off x="228600" y="228600"/>
            <a:ext cx="8686800" cy="4953000"/>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ame Side Corner Rectangle 6"/>
          <p:cNvSpPr/>
          <p:nvPr/>
        </p:nvSpPr>
        <p:spPr>
          <a:xfrm flipV="1">
            <a:off x="228600" y="5257800"/>
            <a:ext cx="8686800" cy="1295400"/>
          </a:xfrm>
          <a:prstGeom prst="round2SameRect">
            <a:avLst>
              <a:gd name="adj1" fmla="val 10784"/>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685800" y="838200"/>
            <a:ext cx="7772400" cy="4191000"/>
          </a:xfrm>
        </p:spPr>
        <p:txBody>
          <a:bodyPr anchor="ctr"/>
          <a:lstStyle>
            <a:lvl1pPr algn="ctr">
              <a:defRPr sz="4800" b="0" cap="none" baseline="0">
                <a:solidFill>
                  <a:schemeClr val="bg2"/>
                </a:solidFill>
                <a:effectLst/>
              </a:defRPr>
            </a:lvl1pPr>
          </a:lstStyle>
          <a:p>
            <a:r>
              <a:rPr lang="en-US" smtClean="0"/>
              <a:t>Click to edit Master title style</a:t>
            </a:r>
            <a:endParaRPr lang="en-US" dirty="0"/>
          </a:p>
        </p:txBody>
      </p:sp>
      <p:sp>
        <p:nvSpPr>
          <p:cNvPr id="3" name="Rectangle 2"/>
          <p:cNvSpPr>
            <a:spLocks noGrp="1"/>
          </p:cNvSpPr>
          <p:nvPr>
            <p:ph type="body" idx="1"/>
          </p:nvPr>
        </p:nvSpPr>
        <p:spPr>
          <a:xfrm>
            <a:off x="722313" y="5410200"/>
            <a:ext cx="7772400" cy="1042987"/>
          </a:xfrm>
        </p:spPr>
        <p:txBody>
          <a:bodyPr anchor="ctr">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Rectangle 3"/>
          <p:cNvSpPr>
            <a:spLocks noGrp="1"/>
          </p:cNvSpPr>
          <p:nvPr>
            <p:ph type="dt" sz="half" idx="10"/>
          </p:nvPr>
        </p:nvSpPr>
        <p:spPr/>
        <p:txBody>
          <a:bodyPr/>
          <a:lstStyle/>
          <a:p>
            <a:fld id="{9E9B5C5A-AD18-4283-A9E3-065CCA9A3656}" type="datetimeFigureOut">
              <a:rPr lang="en-US" smtClean="0"/>
              <a:pPr/>
              <a:t>4/2/2009</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301752"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9E9B5C5A-AD18-4283-A9E3-065CCA9A3656}" type="datetimeFigureOut">
              <a:rPr lang="en-US" smtClean="0"/>
              <a:pPr/>
              <a:t>4/2/2009</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en-US" smtClean="0"/>
              <a:t>Click to edit Master title style</a:t>
            </a:r>
            <a:endParaRPr lang="en-US"/>
          </a:p>
        </p:txBody>
      </p:sp>
      <p:sp>
        <p:nvSpPr>
          <p:cNvPr id="3" name="Rectangle 2"/>
          <p:cNvSpPr>
            <a:spLocks noGrp="1"/>
          </p:cNvSpPr>
          <p:nvPr>
            <p:ph type="body" idx="1"/>
          </p:nvPr>
        </p:nvSpPr>
        <p:spPr>
          <a:xfrm>
            <a:off x="301752"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301752"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4645024"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4"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fld id="{9E9B5C5A-AD18-4283-A9E3-065CCA9A3656}" type="datetimeFigureOut">
              <a:rPr lang="en-US" smtClean="0"/>
              <a:pPr/>
              <a:t>4/2/2009</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dt" sz="half" idx="10"/>
          </p:nvPr>
        </p:nvSpPr>
        <p:spPr/>
        <p:txBody>
          <a:bodyPr/>
          <a:lstStyle/>
          <a:p>
            <a:fld id="{9E9B5C5A-AD18-4283-A9E3-065CCA9A3656}" type="datetimeFigureOut">
              <a:rPr lang="en-US" smtClean="0"/>
              <a:pPr/>
              <a:t>4/2/2009</a:t>
            </a:fld>
            <a:endParaRPr lang="en-US"/>
          </a:p>
        </p:txBody>
      </p:sp>
      <p:sp>
        <p:nvSpPr>
          <p:cNvPr id="4" name="Rectangle 3"/>
          <p:cNvSpPr>
            <a:spLocks noGrp="1"/>
          </p:cNvSpPr>
          <p:nvPr>
            <p:ph type="ftr" sz="quarter" idx="11"/>
          </p:nvPr>
        </p:nvSpPr>
        <p:spPr/>
        <p:txBody>
          <a:bodyPr/>
          <a:lstStyle/>
          <a:p>
            <a:endParaRPr lang="en-US"/>
          </a:p>
        </p:txBody>
      </p:sp>
      <p:sp>
        <p:nvSpPr>
          <p:cNvPr id="5" name="Rectangle 4"/>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p>
            <a:fld id="{9E9B5C5A-AD18-4283-A9E3-065CCA9A3656}" type="datetimeFigureOut">
              <a:rPr lang="en-US" smtClean="0"/>
              <a:pPr/>
              <a:t>4/2/2009</a:t>
            </a:fld>
            <a:endParaRPr lang="en-US"/>
          </a:p>
        </p:txBody>
      </p:sp>
      <p:sp>
        <p:nvSpPr>
          <p:cNvPr id="3" name="Rectangle 2"/>
          <p:cNvSpPr>
            <a:spLocks noGrp="1"/>
          </p:cNvSpPr>
          <p:nvPr>
            <p:ph type="ftr" sz="quarter" idx="11"/>
          </p:nvPr>
        </p:nvSpPr>
        <p:spPr/>
        <p:txBody>
          <a:bodyPr/>
          <a:lstStyle/>
          <a:p>
            <a:endParaRPr lang="en-US"/>
          </a:p>
        </p:txBody>
      </p:sp>
      <p:sp>
        <p:nvSpPr>
          <p:cNvPr id="4" name="Rectangle 3"/>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3" name="Rectangle 2"/>
          <p:cNvSpPr>
            <a:spLocks noGrp="1"/>
          </p:cNvSpPr>
          <p:nvPr>
            <p:ph idx="1"/>
          </p:nvPr>
        </p:nvSpPr>
        <p:spPr>
          <a:xfrm>
            <a:off x="228600" y="1600200"/>
            <a:ext cx="868680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9E9B5C5A-AD18-4283-A9E3-065CCA9A3656}" type="datetimeFigureOut">
              <a:rPr lang="en-US" smtClean="0"/>
              <a:pPr/>
              <a:t>4/2/2009</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4A37BD08-E3FC-410D-A4DE-25DA91E4900B}" type="slidenum">
              <a:rPr lang="en-US" smtClean="0"/>
              <a:pPr/>
              <a:t>‹#›</a:t>
            </a:fld>
            <a:endParaRPr lang="en-US"/>
          </a:p>
        </p:txBody>
      </p:sp>
      <p:cxnSp>
        <p:nvCxnSpPr>
          <p:cNvPr id="9" name="Straight Connector 8"/>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lgn="l">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Grp="1"/>
          </p:cNvSpPr>
          <p:nvPr>
            <p:ph type="pic" idx="1"/>
          </p:nvPr>
        </p:nvSpPr>
        <p:spPr>
          <a:xfrm>
            <a:off x="228600" y="1524000"/>
            <a:ext cx="8686800" cy="49103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Rectangle 4"/>
          <p:cNvSpPr>
            <a:spLocks noGrp="1"/>
          </p:cNvSpPr>
          <p:nvPr>
            <p:ph type="dt" sz="half" idx="10"/>
          </p:nvPr>
        </p:nvSpPr>
        <p:spPr/>
        <p:txBody>
          <a:bodyPr/>
          <a:lstStyle/>
          <a:p>
            <a:fld id="{9E9B5C5A-AD18-4283-A9E3-065CCA9A3656}" type="datetimeFigureOut">
              <a:rPr lang="en-US" smtClean="0"/>
              <a:pPr/>
              <a:t>4/2/2009</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4A37BD08-E3FC-410D-A4DE-25DA91E4900B}" type="slidenum">
              <a:rPr lang="en-US" smtClean="0"/>
              <a:pPr/>
              <a:t>‹#›</a:t>
            </a:fld>
            <a:endParaRPr lang="en-US"/>
          </a:p>
        </p:txBody>
      </p:sp>
      <p:sp useBgFill="1">
        <p:nvSpPr>
          <p:cNvPr id="9" name="Rectangle 8"/>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ame Side Corner Rectangle 6"/>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4800" y="274638"/>
            <a:ext cx="85344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1600200"/>
            <a:ext cx="85344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 y="6520942"/>
            <a:ext cx="2133600" cy="320040"/>
          </a:xfrm>
          <a:prstGeom prst="rect">
            <a:avLst/>
          </a:prstGeom>
        </p:spPr>
        <p:txBody>
          <a:bodyPr vert="horz" lIns="91440" tIns="45720" rIns="91440" bIns="45720" rtlCol="0" anchor="ctr"/>
          <a:lstStyle>
            <a:lvl1pPr algn="l">
              <a:defRPr sz="1200">
                <a:solidFill>
                  <a:schemeClr val="tx2"/>
                </a:solidFill>
              </a:defRPr>
            </a:lvl1pPr>
          </a:lstStyle>
          <a:p>
            <a:fld id="{9E9B5C5A-AD18-4283-A9E3-065CCA9A3656}" type="datetimeFigureOut">
              <a:rPr lang="en-US" smtClean="0"/>
              <a:pPr/>
              <a:t>4/2/2009</a:t>
            </a:fld>
            <a:endParaRPr lang="en-US"/>
          </a:p>
        </p:txBody>
      </p:sp>
      <p:sp>
        <p:nvSpPr>
          <p:cNvPr id="5" name="Footer Placeholder 4"/>
          <p:cNvSpPr>
            <a:spLocks noGrp="1"/>
          </p:cNvSpPr>
          <p:nvPr>
            <p:ph type="ftr" sz="quarter" idx="3"/>
          </p:nvPr>
        </p:nvSpPr>
        <p:spPr>
          <a:xfrm>
            <a:off x="2895600" y="6520942"/>
            <a:ext cx="3429000" cy="320040"/>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781800" y="6520942"/>
            <a:ext cx="2133600" cy="320040"/>
          </a:xfrm>
          <a:prstGeom prst="rect">
            <a:avLst/>
          </a:prstGeom>
        </p:spPr>
        <p:txBody>
          <a:bodyPr vert="horz" lIns="91440" tIns="45720" rIns="91440" bIns="45720" rtlCol="0" anchor="ctr"/>
          <a:lstStyle>
            <a:lvl1pPr algn="r">
              <a:defRPr sz="1200">
                <a:solidFill>
                  <a:schemeClr val="tx2"/>
                </a:solidFill>
              </a:defRPr>
            </a:lvl1pPr>
          </a:lstStyle>
          <a:p>
            <a:fld id="{4A37BD08-E3FC-410D-A4DE-25DA91E4900B}" type="slidenum">
              <a:rPr lang="en-US" smtClean="0"/>
              <a:pPr/>
              <a:t>‹#›</a:t>
            </a:fld>
            <a:endParaRPr lang="en-US"/>
          </a:p>
        </p:txBody>
      </p:sp>
      <p:cxnSp>
        <p:nvCxnSpPr>
          <p:cNvPr id="8" name="Straight Connector 7"/>
          <p:cNvCxnSpPr/>
          <p:nvPr/>
        </p:nvCxnSpPr>
        <p:spPr>
          <a:xfrm>
            <a:off x="228600" y="6524625"/>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rgbClr val="FFFFFF"/>
          </a:solidFill>
          <a:effectLst/>
          <a:latin typeface="+mj-lt"/>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audacity.sourceforge.net/download/lame" TargetMode="External"/><Relationship Id="rId2" Type="http://schemas.openxmlformats.org/officeDocument/2006/relationships/hyperlink" Target="http://audacity.sourceforge.n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ap.edu/openbook.php?isbn=0309070368"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Open Source </a:t>
            </a:r>
            <a:br>
              <a:rPr lang="en-US" dirty="0" smtClean="0"/>
            </a:br>
            <a:r>
              <a:rPr lang="en-US" dirty="0" smtClean="0"/>
              <a:t>E-Learning In </a:t>
            </a:r>
            <a:br>
              <a:rPr lang="en-US" dirty="0" smtClean="0"/>
            </a:br>
            <a:r>
              <a:rPr lang="en-US" dirty="0" smtClean="0"/>
              <a:t>Graduate Education</a:t>
            </a:r>
            <a:endParaRPr lang="en-US" dirty="0"/>
          </a:p>
        </p:txBody>
      </p:sp>
      <p:sp>
        <p:nvSpPr>
          <p:cNvPr id="3" name="Subtitle 2"/>
          <p:cNvSpPr>
            <a:spLocks noGrp="1"/>
          </p:cNvSpPr>
          <p:nvPr>
            <p:ph type="subTitle" idx="1"/>
          </p:nvPr>
        </p:nvSpPr>
        <p:spPr/>
        <p:txBody>
          <a:bodyPr/>
          <a:lstStyle/>
          <a:p>
            <a:r>
              <a:rPr lang="en-US" dirty="0" smtClean="0"/>
              <a:t>Delivering Graduate Education</a:t>
            </a:r>
          </a:p>
          <a:p>
            <a:r>
              <a:rPr lang="en-US" dirty="0" smtClean="0"/>
              <a:t>Based on How People Learn</a:t>
            </a:r>
            <a:endParaRPr lang="en-US" dirty="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srcRect/>
          <a:stretch>
            <a:fillRect/>
          </a:stretch>
        </p:blipFill>
        <p:spPr bwMode="auto">
          <a:xfrm>
            <a:off x="0" y="0"/>
            <a:ext cx="9182100" cy="68961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82100" cy="68961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0" y="0"/>
            <a:ext cx="9182100" cy="68961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srcRect/>
          <a:stretch>
            <a:fillRect/>
          </a:stretch>
        </p:blipFill>
        <p:spPr bwMode="auto">
          <a:xfrm>
            <a:off x="0" y="0"/>
            <a:ext cx="9182100" cy="68961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srcRect/>
          <a:stretch>
            <a:fillRect/>
          </a:stretch>
        </p:blipFill>
        <p:spPr bwMode="auto">
          <a:xfrm>
            <a:off x="0" y="0"/>
            <a:ext cx="9182100" cy="68961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in the Zone</a:t>
            </a:r>
            <a:endParaRPr lang="en-US" dirty="0"/>
          </a:p>
        </p:txBody>
      </p:sp>
      <p:sp>
        <p:nvSpPr>
          <p:cNvPr id="3" name="Content Placeholder 2"/>
          <p:cNvSpPr>
            <a:spLocks noGrp="1"/>
          </p:cNvSpPr>
          <p:nvPr>
            <p:ph idx="1"/>
          </p:nvPr>
        </p:nvSpPr>
        <p:spPr>
          <a:xfrm>
            <a:off x="304800" y="1600200"/>
            <a:ext cx="8686800" cy="4800600"/>
          </a:xfrm>
        </p:spPr>
        <p:txBody>
          <a:bodyPr>
            <a:normAutofit/>
          </a:bodyPr>
          <a:lstStyle/>
          <a:p>
            <a:r>
              <a:rPr lang="en-US" dirty="0" smtClean="0"/>
              <a:t>Later in the course, it is inevitable that the students will encounter difficulty when they come to more advanced course content.</a:t>
            </a:r>
          </a:p>
          <a:p>
            <a:r>
              <a:rPr lang="en-US" dirty="0" smtClean="0"/>
              <a:t>When this happens, the students enter an educational space that the great Russian psychologist </a:t>
            </a:r>
            <a:r>
              <a:rPr lang="en-US" dirty="0" err="1" smtClean="0"/>
              <a:t>Vygotsky</a:t>
            </a:r>
            <a:r>
              <a:rPr lang="en-US" dirty="0" smtClean="0"/>
              <a:t> (1978, p. 86) called the Zone of Proximal Development; I simply call it the Zone.</a:t>
            </a:r>
          </a:p>
          <a:p>
            <a:r>
              <a:rPr lang="en-US" dirty="0" smtClean="0"/>
              <a:t>It is in the Zone that you can use the coaching protocol to help students when they encounter difficulty.</a:t>
            </a:r>
          </a:p>
        </p:txBody>
      </p:sp>
      <p:sp>
        <p:nvSpPr>
          <p:cNvPr id="4" name="TextBox 3"/>
          <p:cNvSpPr txBox="1"/>
          <p:nvPr/>
        </p:nvSpPr>
        <p:spPr>
          <a:xfrm>
            <a:off x="2438400" y="6477000"/>
            <a:ext cx="4600618" cy="369332"/>
          </a:xfrm>
          <a:prstGeom prst="rect">
            <a:avLst/>
          </a:prstGeom>
          <a:noFill/>
        </p:spPr>
        <p:txBody>
          <a:bodyPr wrap="none" rtlCol="0">
            <a:spAutoFit/>
          </a:bodyPr>
          <a:lstStyle/>
          <a:p>
            <a:r>
              <a:rPr lang="en-US" dirty="0" smtClean="0">
                <a:solidFill>
                  <a:schemeClr val="bg1">
                    <a:lumMod val="50000"/>
                  </a:schemeClr>
                </a:solidFill>
              </a:rPr>
              <a:t>Demonstrate goal scaffolding (Geoff Olive).</a:t>
            </a:r>
            <a:endParaRPr lang="en-US"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E-Learning?</a:t>
            </a:r>
            <a:endParaRPr lang="en-US" dirty="0"/>
          </a:p>
        </p:txBody>
      </p:sp>
      <p:sp>
        <p:nvSpPr>
          <p:cNvPr id="3" name="Content Placeholder 2"/>
          <p:cNvSpPr>
            <a:spLocks noGrp="1"/>
          </p:cNvSpPr>
          <p:nvPr>
            <p:ph idx="1"/>
          </p:nvPr>
        </p:nvSpPr>
        <p:spPr/>
        <p:txBody>
          <a:bodyPr/>
          <a:lstStyle/>
          <a:p>
            <a:r>
              <a:rPr lang="en-US" sz="2600" dirty="0" smtClean="0"/>
              <a:t>E-learning is the use of electronic media to help </a:t>
            </a:r>
            <a:br>
              <a:rPr lang="en-US" sz="2600" dirty="0" smtClean="0"/>
            </a:br>
            <a:r>
              <a:rPr lang="en-US" sz="2600" dirty="0" smtClean="0"/>
              <a:t>people learn.</a:t>
            </a:r>
          </a:p>
          <a:p>
            <a:r>
              <a:rPr lang="en-US" sz="2600" dirty="0" smtClean="0"/>
              <a:t>Graduate students like its flexibility and are well equipped due to the mass market popularity of computers, iPods, and cell phones.</a:t>
            </a:r>
          </a:p>
          <a:p>
            <a:r>
              <a:rPr lang="en-US" sz="2600" dirty="0" smtClean="0"/>
              <a:t>Because of this widespread appeal, e-learning has become a multi-billion dollar industry, and some commercial enterprises charge a lot of money for it.</a:t>
            </a:r>
          </a:p>
          <a:p>
            <a:r>
              <a:rPr lang="en-US" sz="2600" dirty="0" smtClean="0"/>
              <a:t>Thanks to the open source movement, however, some of the best software is free.</a:t>
            </a:r>
            <a:endParaRPr lang="en-US" sz="26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Transactional Distance</a:t>
            </a:r>
            <a:endParaRPr lang="en-US" dirty="0"/>
          </a:p>
        </p:txBody>
      </p:sp>
      <p:sp>
        <p:nvSpPr>
          <p:cNvPr id="3" name="Text Placeholder 2"/>
          <p:cNvSpPr>
            <a:spLocks noGrp="1"/>
          </p:cNvSpPr>
          <p:nvPr>
            <p:ph type="body" idx="1"/>
          </p:nvPr>
        </p:nvSpPr>
        <p:spPr>
          <a:xfrm>
            <a:off x="573087" y="5410200"/>
            <a:ext cx="8037513" cy="1042987"/>
          </a:xfrm>
        </p:spPr>
        <p:txBody>
          <a:bodyPr/>
          <a:lstStyle/>
          <a:p>
            <a:r>
              <a:rPr lang="en-US" dirty="0" smtClean="0"/>
              <a:t>Reaching Millennial Students on their </a:t>
            </a:r>
            <a:br>
              <a:rPr lang="en-US" dirty="0" smtClean="0"/>
            </a:br>
            <a:r>
              <a:rPr lang="en-US" dirty="0" smtClean="0"/>
              <a:t>Cell Phones and iPods</a:t>
            </a:r>
            <a:endParaRPr lang="en-US" dirty="0"/>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Transactional Distance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 identified by Michael Moore (1993), transactional distance is the psychological gap created by communication latency in distance learning environments.</a:t>
            </a:r>
          </a:p>
          <a:p>
            <a:r>
              <a:rPr lang="en-US" dirty="0" smtClean="0"/>
              <a:t>For the younger generation of students who live on their cell phones and iPods, Podcasting is a powerful way of reducing transactional distance.</a:t>
            </a:r>
          </a:p>
          <a:p>
            <a:r>
              <a:rPr lang="en-US" dirty="0" smtClean="0"/>
              <a:t>Throughout my course, as I make new videos and add them to the online collection, I announce the new titles via Podcasting.</a:t>
            </a:r>
          </a:p>
          <a:p>
            <a:r>
              <a:rPr lang="en-US" dirty="0" smtClean="0"/>
              <a:t>Students do not need an iPod, but if they have one, their professor can be on it.</a:t>
            </a:r>
          </a:p>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Podcasting Software</a:t>
            </a:r>
            <a:endParaRPr lang="en-US" dirty="0"/>
          </a:p>
        </p:txBody>
      </p:sp>
      <p:sp>
        <p:nvSpPr>
          <p:cNvPr id="3" name="Content Placeholder 2"/>
          <p:cNvSpPr>
            <a:spLocks noGrp="1"/>
          </p:cNvSpPr>
          <p:nvPr>
            <p:ph idx="1"/>
          </p:nvPr>
        </p:nvSpPr>
        <p:spPr/>
        <p:txBody>
          <a:bodyPr>
            <a:normAutofit lnSpcReduction="10000"/>
          </a:bodyPr>
          <a:lstStyle/>
          <a:p>
            <a:r>
              <a:rPr lang="en-US" dirty="0" smtClean="0"/>
              <a:t>We create our podcasts with open-source software, including:</a:t>
            </a:r>
          </a:p>
          <a:p>
            <a:pPr marL="777240" lvl="1" indent="-457200">
              <a:buFont typeface="+mj-lt"/>
              <a:buAutoNum type="arabicPeriod"/>
            </a:pPr>
            <a:r>
              <a:rPr lang="en-US" dirty="0" smtClean="0"/>
              <a:t>Audacity, which is freely downloadable from </a:t>
            </a:r>
            <a:r>
              <a:rPr lang="en-US" dirty="0" smtClean="0">
                <a:hlinkClick r:id="rId2"/>
              </a:rPr>
              <a:t>http://audacity.sourceforge.net</a:t>
            </a:r>
            <a:r>
              <a:rPr lang="en-US" dirty="0" smtClean="0"/>
              <a:t>;</a:t>
            </a:r>
          </a:p>
          <a:p>
            <a:pPr marL="777240" lvl="1" indent="-457200">
              <a:buFont typeface="+mj-lt"/>
              <a:buAutoNum type="arabicPeriod"/>
            </a:pPr>
            <a:r>
              <a:rPr lang="en-US" dirty="0" smtClean="0"/>
              <a:t>Lame, an MP3 encoder that you download freely from </a:t>
            </a:r>
            <a:r>
              <a:rPr lang="en-US" dirty="0" smtClean="0">
                <a:hlinkClick r:id="rId3"/>
              </a:rPr>
              <a:t>http://audacity.sourceforge.net/download/lame</a:t>
            </a:r>
            <a:r>
              <a:rPr lang="en-US" dirty="0" smtClean="0"/>
              <a:t>; and</a:t>
            </a:r>
          </a:p>
          <a:p>
            <a:pPr marL="777240" lvl="1" indent="-457200">
              <a:buFont typeface="+mj-lt"/>
              <a:buAutoNum type="arabicPeriod"/>
            </a:pPr>
            <a:r>
              <a:rPr lang="en-US" dirty="0" smtClean="0"/>
              <a:t>Sakai, which has a Podcasting tool that uploads the recording to your course feed.</a:t>
            </a:r>
          </a:p>
          <a:p>
            <a:r>
              <a:rPr lang="en-US" dirty="0" smtClean="0"/>
              <a:t>Students can subscribe to your course feed from iTunes or from the latest versions of Internet Explorer, Firefox, and Safari. Thus, you can tune in to the feed without necessarily having an iPod.</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Delete Glitches</a:t>
            </a:r>
            <a:endParaRPr lang="en-US" dirty="0"/>
          </a:p>
        </p:txBody>
      </p:sp>
      <p:sp>
        <p:nvSpPr>
          <p:cNvPr id="3" name="Content Placeholder 2"/>
          <p:cNvSpPr>
            <a:spLocks noGrp="1"/>
          </p:cNvSpPr>
          <p:nvPr>
            <p:ph idx="1"/>
          </p:nvPr>
        </p:nvSpPr>
        <p:spPr/>
        <p:txBody>
          <a:bodyPr/>
          <a:lstStyle/>
          <a:p>
            <a:r>
              <a:rPr lang="en-US" dirty="0" smtClean="0"/>
              <a:t>Audacity makes it easy to delete glitches.</a:t>
            </a:r>
          </a:p>
          <a:p>
            <a:r>
              <a:rPr lang="en-US" dirty="0" smtClean="0"/>
              <a:t>Remove unwanted silence from the beginning and end of the clip; this is called trimming.</a:t>
            </a:r>
            <a:endParaRPr lang="en-US" dirty="0"/>
          </a:p>
        </p:txBody>
      </p:sp>
      <p:pic>
        <p:nvPicPr>
          <p:cNvPr id="9218" name="Picture 2"/>
          <p:cNvPicPr>
            <a:picLocks noChangeAspect="1" noChangeArrowheads="1"/>
          </p:cNvPicPr>
          <p:nvPr/>
        </p:nvPicPr>
        <p:blipFill>
          <a:blip r:embed="rId2"/>
          <a:srcRect/>
          <a:stretch>
            <a:fillRect/>
          </a:stretch>
        </p:blipFill>
        <p:spPr bwMode="auto">
          <a:xfrm>
            <a:off x="228600" y="3505917"/>
            <a:ext cx="8763000" cy="3047283"/>
          </a:xfrm>
          <a:prstGeom prst="rect">
            <a:avLst/>
          </a:prstGeom>
          <a:noFill/>
          <a:ln w="9525">
            <a:noFill/>
            <a:miter lim="800000"/>
            <a:headEnd/>
            <a:tailEnd/>
          </a:ln>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 In Some Music</a:t>
            </a:r>
            <a:endParaRPr lang="en-US" dirty="0"/>
          </a:p>
        </p:txBody>
      </p:sp>
      <p:sp>
        <p:nvSpPr>
          <p:cNvPr id="3" name="Content Placeholder 2"/>
          <p:cNvSpPr>
            <a:spLocks noGrp="1"/>
          </p:cNvSpPr>
          <p:nvPr>
            <p:ph idx="1"/>
          </p:nvPr>
        </p:nvSpPr>
        <p:spPr>
          <a:xfrm>
            <a:off x="228600" y="1676400"/>
            <a:ext cx="8382000" cy="838200"/>
          </a:xfrm>
        </p:spPr>
        <p:txBody>
          <a:bodyPr>
            <a:normAutofit/>
          </a:bodyPr>
          <a:lstStyle/>
          <a:p>
            <a:pPr marL="0" indent="0">
              <a:buNone/>
            </a:pPr>
            <a:r>
              <a:rPr lang="en-US" sz="2200" dirty="0" smtClean="0"/>
              <a:t>Musical backgrounds add a professional quality to your podcast. Audacity makes it easy to import audio.</a:t>
            </a:r>
            <a:endParaRPr lang="en-US" sz="2200" dirty="0"/>
          </a:p>
        </p:txBody>
      </p:sp>
      <p:pic>
        <p:nvPicPr>
          <p:cNvPr id="10242" name="Picture 2"/>
          <p:cNvPicPr>
            <a:picLocks noChangeAspect="1" noChangeArrowheads="1"/>
          </p:cNvPicPr>
          <p:nvPr/>
        </p:nvPicPr>
        <p:blipFill>
          <a:blip r:embed="rId2"/>
          <a:srcRect/>
          <a:stretch>
            <a:fillRect/>
          </a:stretch>
        </p:blipFill>
        <p:spPr bwMode="auto">
          <a:xfrm>
            <a:off x="228600" y="2560619"/>
            <a:ext cx="8779856" cy="4297381"/>
          </a:xfrm>
          <a:prstGeom prst="rect">
            <a:avLst/>
          </a:prstGeom>
          <a:noFill/>
          <a:ln w="9525">
            <a:noFill/>
            <a:miter lim="800000"/>
            <a:headEnd/>
            <a:tailEnd/>
          </a:ln>
          <a:effectLst/>
        </p:spPr>
      </p:pic>
    </p:spTree>
  </p:cSld>
  <p:clrMapOvr>
    <a:masterClrMapping/>
  </p:clrMapOvr>
  <p:transition>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 the Length</a:t>
            </a:r>
            <a:endParaRPr lang="en-US" dirty="0"/>
          </a:p>
        </p:txBody>
      </p:sp>
      <p:sp>
        <p:nvSpPr>
          <p:cNvPr id="3" name="Content Placeholder 2"/>
          <p:cNvSpPr>
            <a:spLocks noGrp="1"/>
          </p:cNvSpPr>
          <p:nvPr>
            <p:ph idx="1"/>
          </p:nvPr>
        </p:nvSpPr>
        <p:spPr>
          <a:xfrm>
            <a:off x="152400" y="1676400"/>
            <a:ext cx="8839200" cy="609600"/>
          </a:xfrm>
        </p:spPr>
        <p:txBody>
          <a:bodyPr>
            <a:normAutofit fontScale="70000" lnSpcReduction="20000"/>
          </a:bodyPr>
          <a:lstStyle/>
          <a:p>
            <a:pPr marL="0" indent="0">
              <a:buNone/>
            </a:pPr>
            <a:r>
              <a:rPr lang="en-US" dirty="0" smtClean="0"/>
              <a:t>If the length of the music does not quite match that of your narration, you can use Audacity to lengthen or shorten the tracks without changing their pitch.</a:t>
            </a:r>
            <a:endParaRPr lang="en-US" dirty="0"/>
          </a:p>
        </p:txBody>
      </p:sp>
      <p:pic>
        <p:nvPicPr>
          <p:cNvPr id="11266" name="Picture 2"/>
          <p:cNvPicPr>
            <a:picLocks noChangeAspect="1" noChangeArrowheads="1"/>
          </p:cNvPicPr>
          <p:nvPr/>
        </p:nvPicPr>
        <p:blipFill>
          <a:blip r:embed="rId2"/>
          <a:srcRect/>
          <a:stretch>
            <a:fillRect/>
          </a:stretch>
        </p:blipFill>
        <p:spPr bwMode="auto">
          <a:xfrm>
            <a:off x="152400" y="2528888"/>
            <a:ext cx="8938586" cy="4329112"/>
          </a:xfrm>
          <a:prstGeom prst="rect">
            <a:avLst/>
          </a:prstGeom>
          <a:noFill/>
          <a:ln w="9525">
            <a:noFill/>
            <a:miter lim="800000"/>
            <a:headEnd/>
            <a:tailEnd/>
          </a:ln>
          <a:effectLst/>
        </p:spPr>
      </p:pic>
    </p:spTree>
  </p:cSld>
  <p:clrMapOvr>
    <a:masterClrMapping/>
  </p:clrMapOvr>
  <p:transition>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the MP3</a:t>
            </a:r>
            <a:endParaRPr lang="en-US" dirty="0"/>
          </a:p>
        </p:txBody>
      </p:sp>
      <p:sp>
        <p:nvSpPr>
          <p:cNvPr id="3" name="Content Placeholder 2"/>
          <p:cNvSpPr>
            <a:spLocks noGrp="1"/>
          </p:cNvSpPr>
          <p:nvPr>
            <p:ph idx="1"/>
          </p:nvPr>
        </p:nvSpPr>
        <p:spPr/>
        <p:txBody>
          <a:bodyPr>
            <a:normAutofit/>
          </a:bodyPr>
          <a:lstStyle/>
          <a:p>
            <a:pPr marL="0" indent="0">
              <a:buNone/>
            </a:pPr>
            <a:r>
              <a:rPr lang="en-US" sz="2200" dirty="0" smtClean="0"/>
              <a:t>You export the recording as an MP3 file, which is the format used in audio podcasting.</a:t>
            </a:r>
            <a:endParaRPr lang="en-US" sz="2200" dirty="0"/>
          </a:p>
        </p:txBody>
      </p:sp>
      <p:pic>
        <p:nvPicPr>
          <p:cNvPr id="12290" name="Picture 2"/>
          <p:cNvPicPr>
            <a:picLocks noChangeAspect="1" noChangeArrowheads="1"/>
          </p:cNvPicPr>
          <p:nvPr/>
        </p:nvPicPr>
        <p:blipFill>
          <a:blip r:embed="rId2"/>
          <a:srcRect/>
          <a:stretch>
            <a:fillRect/>
          </a:stretch>
        </p:blipFill>
        <p:spPr bwMode="auto">
          <a:xfrm>
            <a:off x="152400" y="2438400"/>
            <a:ext cx="8864372" cy="4329112"/>
          </a:xfrm>
          <a:prstGeom prst="rect">
            <a:avLst/>
          </a:prstGeom>
          <a:noFill/>
          <a:ln w="9525">
            <a:noFill/>
            <a:miter lim="800000"/>
            <a:headEnd/>
            <a:tailEnd/>
          </a:ln>
          <a:effectLst/>
        </p:spPr>
      </p:pic>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Open Source?</a:t>
            </a:r>
            <a:endParaRPr lang="en-US" dirty="0"/>
          </a:p>
        </p:txBody>
      </p:sp>
      <p:sp>
        <p:nvSpPr>
          <p:cNvPr id="3" name="Content Placeholder 2"/>
          <p:cNvSpPr>
            <a:spLocks noGrp="1"/>
          </p:cNvSpPr>
          <p:nvPr>
            <p:ph idx="1"/>
          </p:nvPr>
        </p:nvSpPr>
        <p:spPr>
          <a:xfrm>
            <a:off x="304800" y="1600200"/>
            <a:ext cx="8610600" cy="4800600"/>
          </a:xfrm>
        </p:spPr>
        <p:txBody>
          <a:bodyPr>
            <a:normAutofit/>
          </a:bodyPr>
          <a:lstStyle/>
          <a:p>
            <a:r>
              <a:rPr lang="en-US" dirty="0" smtClean="0"/>
              <a:t>Open Source is a licensing mechanism for sharing software freely among a user community that consorts to continually improve the software.</a:t>
            </a:r>
          </a:p>
          <a:p>
            <a:r>
              <a:rPr lang="en-US" dirty="0" smtClean="0"/>
              <a:t>Open source products used in higher education include:</a:t>
            </a:r>
          </a:p>
          <a:p>
            <a:pPr>
              <a:buNone/>
            </a:pPr>
            <a:r>
              <a:rPr lang="en-US" sz="3200" dirty="0" smtClean="0"/>
              <a:t/>
            </a:r>
            <a:br>
              <a:rPr lang="en-US" sz="3200" dirty="0" smtClean="0"/>
            </a:br>
            <a:r>
              <a:rPr lang="en-US" dirty="0" smtClean="0"/>
              <a:t/>
            </a:r>
            <a:br>
              <a:rPr lang="en-US" dirty="0" smtClean="0"/>
            </a:br>
            <a:endParaRPr lang="en-US" dirty="0" smtClean="0"/>
          </a:p>
          <a:p>
            <a:r>
              <a:rPr lang="en-US" dirty="0" smtClean="0"/>
              <a:t>All of the tools I demonstrate this morning are freely available products of this Open Source movement.</a:t>
            </a:r>
          </a:p>
        </p:txBody>
      </p:sp>
      <p:graphicFrame>
        <p:nvGraphicFramePr>
          <p:cNvPr id="4" name="Table 3"/>
          <p:cNvGraphicFramePr>
            <a:graphicFrameLocks noGrp="1"/>
          </p:cNvGraphicFramePr>
          <p:nvPr/>
        </p:nvGraphicFramePr>
        <p:xfrm>
          <a:off x="2209800" y="3581400"/>
          <a:ext cx="5715000" cy="1569720"/>
        </p:xfrm>
        <a:graphic>
          <a:graphicData uri="http://schemas.openxmlformats.org/drawingml/2006/table">
            <a:tbl>
              <a:tblPr firstRow="1" bandRow="1">
                <a:tableStyleId>{5C22544A-7EE6-4342-B048-85BDC9FD1C3A}</a:tableStyleId>
              </a:tblPr>
              <a:tblGrid>
                <a:gridCol w="1905000"/>
                <a:gridCol w="1905000"/>
                <a:gridCol w="1905000"/>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mn-cs"/>
                        </a:rPr>
                        <a:t>Audacity</a:t>
                      </a:r>
                    </a:p>
                  </a:txBody>
                  <a:tcPr marB="91440" anchor="ctr">
                    <a:solidFill>
                      <a:srgbClr val="F0F5E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err="1" smtClean="0">
                          <a:solidFill>
                            <a:schemeClr val="dk1"/>
                          </a:solidFill>
                          <a:latin typeface="+mn-lt"/>
                          <a:ea typeface="+mn-ea"/>
                          <a:cs typeface="+mn-cs"/>
                        </a:rPr>
                        <a:t>Moodle</a:t>
                      </a:r>
                      <a:endParaRPr lang="en-US" sz="1400" b="0" kern="1200" dirty="0" smtClean="0">
                        <a:solidFill>
                          <a:schemeClr val="dk1"/>
                        </a:solidFill>
                        <a:latin typeface="+mn-lt"/>
                        <a:ea typeface="+mn-ea"/>
                        <a:cs typeface="+mn-cs"/>
                      </a:endParaRPr>
                    </a:p>
                  </a:txBody>
                  <a:tcPr anchor="ctr">
                    <a:solidFill>
                      <a:srgbClr val="F0F5E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mn-cs"/>
                        </a:rPr>
                        <a:t>PHP</a:t>
                      </a:r>
                    </a:p>
                  </a:txBody>
                  <a:tcPr anchor="ctr">
                    <a:solidFill>
                      <a:srgbClr val="F0F5E9"/>
                    </a:solidFill>
                  </a:tcPr>
                </a:tc>
              </a:tr>
              <a:tr h="183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mn-cs"/>
                        </a:rPr>
                        <a:t>Firefox</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Sakai</a:t>
                      </a:r>
                      <a:endParaRPr lang="en-US" sz="1400" b="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mn-cs"/>
                        </a:rPr>
                        <a:t>Google Code</a:t>
                      </a:r>
                      <a:endParaRPr lang="en-US" sz="1400" b="0" kern="1200" dirty="0" smtClean="0">
                        <a:solidFill>
                          <a:schemeClr val="dk1"/>
                        </a:solidFill>
                        <a:latin typeface="+mn-lt"/>
                        <a:ea typeface="+mn-ea"/>
                        <a:cs typeface="+mn-cs"/>
                      </a:endParaRPr>
                    </a:p>
                  </a:txBody>
                  <a:tcPr/>
                </a:tc>
              </a:tr>
              <a:tr h="183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Java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mn-cs"/>
                        </a:rPr>
                        <a:t>Apache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Thunderbird</a:t>
                      </a:r>
                    </a:p>
                  </a:txBody>
                  <a:tcPr/>
                </a:tc>
              </a:tr>
              <a:tr h="183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Linux</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mn-cs"/>
                        </a:rPr>
                        <a:t>OpenOffice.org</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Twitterizer</a:t>
                      </a:r>
                      <a:endParaRPr lang="en-US" sz="1400" dirty="0" smtClean="0"/>
                    </a:p>
                  </a:txBody>
                  <a:tcPr/>
                </a:tc>
              </a:tr>
              <a:tr h="183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MySQL</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mn-cs"/>
                        </a:rPr>
                        <a:t>Perl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Yahoo YUI</a:t>
                      </a:r>
                    </a:p>
                  </a:txBody>
                  <a:tcPr/>
                </a:tc>
              </a:tr>
            </a:tbl>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up)">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up)">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Podcasting the MP3</a:t>
            </a:r>
            <a:endParaRPr lang="en-US" dirty="0"/>
          </a:p>
        </p:txBody>
      </p:sp>
      <p:sp>
        <p:nvSpPr>
          <p:cNvPr id="3" name="Content Placeholder 2"/>
          <p:cNvSpPr>
            <a:spLocks noGrp="1"/>
          </p:cNvSpPr>
          <p:nvPr>
            <p:ph idx="1"/>
          </p:nvPr>
        </p:nvSpPr>
        <p:spPr>
          <a:xfrm>
            <a:off x="304800" y="1600200"/>
            <a:ext cx="2514600" cy="4800600"/>
          </a:xfrm>
        </p:spPr>
        <p:txBody>
          <a:bodyPr>
            <a:normAutofit/>
          </a:bodyPr>
          <a:lstStyle/>
          <a:p>
            <a:r>
              <a:rPr lang="en-US" sz="2600" dirty="0" smtClean="0"/>
              <a:t>The podcast  tool steps you through the process of uploading the MP3 file to your podcast.</a:t>
            </a:r>
          </a:p>
        </p:txBody>
      </p:sp>
      <p:pic>
        <p:nvPicPr>
          <p:cNvPr id="13316" name="Picture 4"/>
          <p:cNvPicPr>
            <a:picLocks noChangeAspect="1" noChangeArrowheads="1"/>
          </p:cNvPicPr>
          <p:nvPr/>
        </p:nvPicPr>
        <p:blipFill>
          <a:blip r:embed="rId2"/>
          <a:srcRect/>
          <a:stretch>
            <a:fillRect/>
          </a:stretch>
        </p:blipFill>
        <p:spPr bwMode="auto">
          <a:xfrm>
            <a:off x="2895600" y="1676400"/>
            <a:ext cx="6019800" cy="4514850"/>
          </a:xfrm>
          <a:prstGeom prst="rect">
            <a:avLst/>
          </a:prstGeom>
          <a:noFill/>
          <a:ln w="9525">
            <a:noFill/>
            <a:miter lim="800000"/>
            <a:headEnd/>
            <a:tailEnd/>
          </a:ln>
          <a:effectLst/>
        </p:spPr>
      </p:pic>
    </p:spTree>
  </p:cSld>
  <p:clrMapOvr>
    <a:masterClrMapping/>
  </p:clrMapOvr>
  <p:transition>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a Podcast</a:t>
            </a:r>
            <a:endParaRPr lang="en-US" dirty="0"/>
          </a:p>
        </p:txBody>
      </p:sp>
      <p:sp>
        <p:nvSpPr>
          <p:cNvPr id="3" name="Content Placeholder 2"/>
          <p:cNvSpPr>
            <a:spLocks noGrp="1"/>
          </p:cNvSpPr>
          <p:nvPr>
            <p:ph idx="1"/>
          </p:nvPr>
        </p:nvSpPr>
        <p:spPr>
          <a:xfrm>
            <a:off x="533400" y="1600200"/>
            <a:ext cx="8305800" cy="4800600"/>
          </a:xfrm>
        </p:spPr>
        <p:txBody>
          <a:bodyPr/>
          <a:lstStyle/>
          <a:p>
            <a:pPr>
              <a:buNone/>
            </a:pPr>
            <a:r>
              <a:rPr lang="en-US" sz="2400" dirty="0" smtClean="0"/>
              <a:t>The podcast has a Web address:</a:t>
            </a:r>
            <a:endParaRPr lang="en-US" sz="3600" dirty="0" smtClean="0"/>
          </a:p>
          <a:p>
            <a:endParaRPr lang="en-US" sz="3600" dirty="0" smtClean="0"/>
          </a:p>
          <a:p>
            <a:endParaRPr lang="en-US" dirty="0" smtClean="0"/>
          </a:p>
          <a:p>
            <a:pPr>
              <a:buNone/>
            </a:pPr>
            <a:endParaRPr lang="en-US" dirty="0" smtClean="0"/>
          </a:p>
          <a:p>
            <a:pPr>
              <a:buNone/>
            </a:pPr>
            <a:endParaRPr lang="en-US" dirty="0" smtClean="0"/>
          </a:p>
          <a:p>
            <a:endParaRPr lang="en-US" dirty="0" smtClean="0"/>
          </a:p>
          <a:p>
            <a:pPr marL="0" indent="0">
              <a:buNone/>
            </a:pPr>
            <a:r>
              <a:rPr lang="en-US" sz="2400" dirty="0" smtClean="0"/>
              <a:t>To tune in from iTunes, you subscribe to the podcast’s </a:t>
            </a:r>
            <a:br>
              <a:rPr lang="en-US" sz="2400" dirty="0" smtClean="0"/>
            </a:br>
            <a:r>
              <a:rPr lang="en-US" sz="2400" dirty="0" smtClean="0"/>
              <a:t>Web address:</a:t>
            </a:r>
            <a:endParaRPr lang="en-US" sz="2400" dirty="0"/>
          </a:p>
        </p:txBody>
      </p:sp>
      <p:pic>
        <p:nvPicPr>
          <p:cNvPr id="14339" name="Picture 3"/>
          <p:cNvPicPr>
            <a:picLocks noChangeAspect="1" noChangeArrowheads="1"/>
          </p:cNvPicPr>
          <p:nvPr/>
        </p:nvPicPr>
        <p:blipFill>
          <a:blip r:embed="rId2"/>
          <a:srcRect/>
          <a:stretch>
            <a:fillRect/>
          </a:stretch>
        </p:blipFill>
        <p:spPr bwMode="auto">
          <a:xfrm>
            <a:off x="152400" y="5638800"/>
            <a:ext cx="8825522" cy="914400"/>
          </a:xfrm>
          <a:prstGeom prst="rect">
            <a:avLst/>
          </a:prstGeom>
          <a:noFill/>
          <a:ln w="9525">
            <a:noFill/>
            <a:miter lim="800000"/>
            <a:headEnd/>
            <a:tailEnd/>
          </a:ln>
          <a:effectLst/>
        </p:spPr>
      </p:pic>
      <p:pic>
        <p:nvPicPr>
          <p:cNvPr id="14341" name="Picture 5"/>
          <p:cNvPicPr>
            <a:picLocks noChangeAspect="1" noChangeArrowheads="1"/>
          </p:cNvPicPr>
          <p:nvPr/>
        </p:nvPicPr>
        <p:blipFill>
          <a:blip r:embed="rId3"/>
          <a:srcRect/>
          <a:stretch>
            <a:fillRect/>
          </a:stretch>
        </p:blipFill>
        <p:spPr bwMode="auto">
          <a:xfrm>
            <a:off x="801687" y="2219325"/>
            <a:ext cx="7580313" cy="2428875"/>
          </a:xfrm>
          <a:prstGeom prst="rect">
            <a:avLst/>
          </a:prstGeom>
          <a:noFill/>
          <a:ln w="9525">
            <a:noFill/>
            <a:miter lim="800000"/>
            <a:headEnd/>
            <a:tailEnd/>
          </a:ln>
          <a:effectLst/>
        </p:spPr>
      </p:pic>
    </p:spTree>
  </p:cSld>
  <p:clrMapOvr>
    <a:masterClrMapping/>
  </p:clrMapOvr>
  <p:transition>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Creating a Learning Community</a:t>
            </a:r>
            <a:endParaRPr lang="en-US" dirty="0"/>
          </a:p>
        </p:txBody>
      </p:sp>
      <p:sp>
        <p:nvSpPr>
          <p:cNvPr id="5" name="Text Placeholder 4"/>
          <p:cNvSpPr>
            <a:spLocks noGrp="1"/>
          </p:cNvSpPr>
          <p:nvPr>
            <p:ph type="body" idx="1"/>
          </p:nvPr>
        </p:nvSpPr>
        <p:spPr/>
        <p:txBody>
          <a:bodyPr>
            <a:normAutofit/>
          </a:bodyPr>
          <a:lstStyle/>
          <a:p>
            <a:r>
              <a:rPr lang="en-US" dirty="0" smtClean="0"/>
              <a:t>Using Web 2.0 Tools to Create a Shared Knowledge Building Environment</a:t>
            </a:r>
            <a:endParaRPr lang="en-US" dirty="0"/>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Communal Knowledge Building</a:t>
            </a:r>
            <a:endParaRPr lang="en-US" dirty="0"/>
          </a:p>
        </p:txBody>
      </p:sp>
      <p:sp>
        <p:nvSpPr>
          <p:cNvPr id="3" name="Content Placeholder 2"/>
          <p:cNvSpPr>
            <a:spLocks noGrp="1"/>
          </p:cNvSpPr>
          <p:nvPr>
            <p:ph idx="1"/>
          </p:nvPr>
        </p:nvSpPr>
        <p:spPr/>
        <p:txBody>
          <a:bodyPr>
            <a:normAutofit/>
          </a:bodyPr>
          <a:lstStyle/>
          <a:p>
            <a:r>
              <a:rPr lang="en-US" dirty="0" smtClean="0"/>
              <a:t>Collaboration tools enable you to form communities and build shared knowledge:</a:t>
            </a:r>
          </a:p>
          <a:p>
            <a:pPr marL="788670" lvl="1" indent="-514350">
              <a:buFont typeface="+mj-lt"/>
              <a:buAutoNum type="arabicPeriod"/>
            </a:pPr>
            <a:r>
              <a:rPr lang="en-US" dirty="0" smtClean="0"/>
              <a:t>Forums provide multi-threaded asynchronous discussion space.</a:t>
            </a:r>
          </a:p>
          <a:p>
            <a:pPr marL="788670" lvl="1" indent="-514350">
              <a:buFont typeface="+mj-lt"/>
              <a:buAutoNum type="arabicPeriod"/>
            </a:pPr>
            <a:r>
              <a:rPr lang="en-US" dirty="0" smtClean="0"/>
              <a:t>Blogs enable students to journal their activities, reflect on their progress, and, if enabled, let other students comment on their work.</a:t>
            </a:r>
          </a:p>
          <a:p>
            <a:pPr marL="788670" lvl="1" indent="-514350">
              <a:buFont typeface="+mj-lt"/>
              <a:buAutoNum type="arabicPeriod"/>
            </a:pPr>
            <a:r>
              <a:rPr lang="en-US" dirty="0" smtClean="0"/>
              <a:t>Chat rooms let students meet synchronously.</a:t>
            </a:r>
          </a:p>
          <a:p>
            <a:pPr marL="788670" lvl="1" indent="-514350">
              <a:buFont typeface="+mj-lt"/>
              <a:buAutoNum type="arabicPeriod"/>
            </a:pPr>
            <a:r>
              <a:rPr lang="en-US" dirty="0" smtClean="0"/>
              <a:t>The Wiki lets participants create knowledge on pages that are communally shared, with an edit trail keeping track of who changed what when.</a:t>
            </a:r>
            <a:endParaRPr lang="en-US"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Forum Statistics</a:t>
            </a:r>
            <a:endParaRPr lang="en-US" dirty="0"/>
          </a:p>
        </p:txBody>
      </p:sp>
      <p:sp>
        <p:nvSpPr>
          <p:cNvPr id="3" name="Content Placeholder 2"/>
          <p:cNvSpPr>
            <a:spLocks noGrp="1"/>
          </p:cNvSpPr>
          <p:nvPr>
            <p:ph idx="1"/>
          </p:nvPr>
        </p:nvSpPr>
        <p:spPr>
          <a:xfrm>
            <a:off x="304800" y="1600200"/>
            <a:ext cx="8534400" cy="4343400"/>
          </a:xfrm>
        </p:spPr>
        <p:txBody>
          <a:bodyPr>
            <a:normAutofit/>
          </a:bodyPr>
          <a:lstStyle/>
          <a:p>
            <a:r>
              <a:rPr lang="en-US" dirty="0" smtClean="0"/>
              <a:t>I like how the forum statistics enable you to see each student’s level of participation.</a:t>
            </a:r>
          </a:p>
          <a:p>
            <a:r>
              <a:rPr lang="en-US" dirty="0" smtClean="0"/>
              <a:t>This is particularly helpful when forum participation is a requirement in the course.</a:t>
            </a:r>
          </a:p>
          <a:p>
            <a:r>
              <a:rPr lang="en-US" dirty="0" smtClean="0"/>
              <a:t>You can even grade a message in a forum if you have created an assignment that requires participation in a forum.</a:t>
            </a:r>
          </a:p>
          <a:p>
            <a:r>
              <a:rPr lang="en-US" dirty="0" smtClean="0"/>
              <a:t>I like how you can sort the forum statistics by column categories.</a:t>
            </a:r>
          </a:p>
        </p:txBody>
      </p:sp>
      <p:sp>
        <p:nvSpPr>
          <p:cNvPr id="4" name="TextBox 3"/>
          <p:cNvSpPr txBox="1"/>
          <p:nvPr/>
        </p:nvSpPr>
        <p:spPr>
          <a:xfrm>
            <a:off x="2971800" y="6477000"/>
            <a:ext cx="3172663" cy="369332"/>
          </a:xfrm>
          <a:prstGeom prst="rect">
            <a:avLst/>
          </a:prstGeom>
          <a:noFill/>
        </p:spPr>
        <p:txBody>
          <a:bodyPr wrap="none" rtlCol="0">
            <a:spAutoFit/>
          </a:bodyPr>
          <a:lstStyle/>
          <a:p>
            <a:r>
              <a:rPr lang="en-US" dirty="0" smtClean="0">
                <a:solidFill>
                  <a:schemeClr val="bg1">
                    <a:lumMod val="50000"/>
                  </a:schemeClr>
                </a:solidFill>
              </a:rPr>
              <a:t>Demonstrate forum statistics.</a:t>
            </a:r>
            <a:endParaRPr lang="en-US"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Gradebook</a:t>
            </a:r>
            <a:r>
              <a:rPr lang="en-US" dirty="0" smtClean="0"/>
              <a:t> Strategy</a:t>
            </a:r>
            <a:endParaRPr lang="en-US" dirty="0"/>
          </a:p>
        </p:txBody>
      </p:sp>
      <p:sp>
        <p:nvSpPr>
          <p:cNvPr id="3" name="Content Placeholder 2"/>
          <p:cNvSpPr>
            <a:spLocks noGrp="1"/>
          </p:cNvSpPr>
          <p:nvPr>
            <p:ph idx="1"/>
          </p:nvPr>
        </p:nvSpPr>
        <p:spPr>
          <a:xfrm>
            <a:off x="304800" y="1600200"/>
            <a:ext cx="8534400" cy="4038600"/>
          </a:xfrm>
        </p:spPr>
        <p:txBody>
          <a:bodyPr>
            <a:normAutofit fontScale="92500" lnSpcReduction="10000"/>
          </a:bodyPr>
          <a:lstStyle/>
          <a:p>
            <a:r>
              <a:rPr lang="en-US" dirty="0" smtClean="0"/>
              <a:t>The </a:t>
            </a:r>
            <a:r>
              <a:rPr lang="en-US" dirty="0" err="1" smtClean="0"/>
              <a:t>gradebook</a:t>
            </a:r>
            <a:r>
              <a:rPr lang="en-US" dirty="0" smtClean="0"/>
              <a:t> lets you give students as many extra chances as you want. You can even markup the students’ answers.</a:t>
            </a:r>
          </a:p>
          <a:p>
            <a:r>
              <a:rPr lang="en-US" dirty="0" smtClean="0"/>
              <a:t>You can set the date when assignments appear, when they must be answered, and when they will become unavailable. You can even restrict exams to specific IP addresses.</a:t>
            </a:r>
          </a:p>
          <a:p>
            <a:r>
              <a:rPr lang="en-US" dirty="0" smtClean="0"/>
              <a:t>Instead of passing students on with mediocre grades, I use the scaffolding tool to help each student master the content and ace the course.</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Evaluation Results</a:t>
            </a:r>
            <a:endParaRPr lang="en-US" dirty="0"/>
          </a:p>
        </p:txBody>
      </p:sp>
      <p:sp>
        <p:nvSpPr>
          <p:cNvPr id="3" name="Content Placeholder 2"/>
          <p:cNvSpPr>
            <a:spLocks noGrp="1"/>
          </p:cNvSpPr>
          <p:nvPr>
            <p:ph idx="1"/>
          </p:nvPr>
        </p:nvSpPr>
        <p:spPr>
          <a:xfrm>
            <a:off x="304800" y="1600200"/>
            <a:ext cx="8610600" cy="4800600"/>
          </a:xfrm>
        </p:spPr>
        <p:txBody>
          <a:bodyPr>
            <a:normAutofit/>
          </a:bodyPr>
          <a:lstStyle/>
          <a:p>
            <a:pPr marL="0" indent="0">
              <a:buNone/>
            </a:pPr>
            <a:r>
              <a:rPr lang="en-US" sz="2400" dirty="0" smtClean="0"/>
              <a:t>By following the principles of </a:t>
            </a:r>
            <a:r>
              <a:rPr lang="en-US" sz="2400" i="1" dirty="0" smtClean="0"/>
              <a:t>How People Learn</a:t>
            </a:r>
            <a:r>
              <a:rPr lang="en-US" sz="2400" dirty="0" smtClean="0"/>
              <a:t>, my teaching achieved the following results in Winter 2008, when my students completed a rigorous evaluation of the course administered independently through the University of Delaware course evaluation process:</a:t>
            </a:r>
          </a:p>
          <a:p>
            <a:pPr marL="457200" lvl="2"/>
            <a:r>
              <a:rPr lang="en-US" sz="2200" dirty="0" smtClean="0"/>
              <a:t>In the doctoral course offering (n=14), on a scale of 1 to 5, the Instructor rating was a perfect 5.0 (excellent), and likewise, the overall evaluation of the course was 5.0 (excellent).</a:t>
            </a:r>
          </a:p>
          <a:p>
            <a:pPr marL="457200" lvl="2"/>
            <a:r>
              <a:rPr lang="en-US" sz="2200" dirty="0" smtClean="0"/>
              <a:t>At the master’s level (n=12), the Instructor rating was 4.75, and the course rating was 4.67 (4 = very good, 5 = excellent).</a:t>
            </a:r>
          </a:p>
          <a:p>
            <a:pPr marL="0" lvl="1" indent="0">
              <a:buNone/>
            </a:pPr>
            <a:r>
              <a:rPr lang="en-US" dirty="0" smtClean="0"/>
              <a:t>I am grateful to the University of Delaware for making this work possible.</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Recommeded</a:t>
            </a:r>
            <a:r>
              <a:rPr lang="en-US" dirty="0" smtClean="0"/>
              <a:t/>
            </a:r>
            <a:br>
              <a:rPr lang="en-US" dirty="0" smtClean="0"/>
            </a:br>
            <a:r>
              <a:rPr lang="en-US" dirty="0" smtClean="0"/>
              <a:t>Books</a:t>
            </a:r>
            <a:endParaRPr lang="en-US" dirty="0"/>
          </a:p>
        </p:txBody>
      </p:sp>
      <p:sp>
        <p:nvSpPr>
          <p:cNvPr id="3" name="Text Placeholder 2"/>
          <p:cNvSpPr>
            <a:spLocks noGrp="1"/>
          </p:cNvSpPr>
          <p:nvPr>
            <p:ph type="body" idx="1"/>
          </p:nvPr>
        </p:nvSpPr>
        <p:spPr/>
        <p:txBody>
          <a:bodyPr/>
          <a:lstStyle/>
          <a:p>
            <a:r>
              <a:rPr lang="en-US" dirty="0" smtClean="0"/>
              <a:t>Researched Best Practices of e-Learning</a:t>
            </a:r>
            <a:endParaRPr lang="en-US" dirty="0"/>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Hybrid Course?</a:t>
            </a:r>
            <a:endParaRPr lang="en-US" dirty="0"/>
          </a:p>
        </p:txBody>
      </p:sp>
      <p:sp>
        <p:nvSpPr>
          <p:cNvPr id="3" name="Content Placeholder 2"/>
          <p:cNvSpPr>
            <a:spLocks noGrp="1"/>
          </p:cNvSpPr>
          <p:nvPr>
            <p:ph idx="1"/>
          </p:nvPr>
        </p:nvSpPr>
        <p:spPr/>
        <p:txBody>
          <a:bodyPr>
            <a:normAutofit lnSpcReduction="10000"/>
          </a:bodyPr>
          <a:lstStyle/>
          <a:p>
            <a:r>
              <a:rPr lang="en-US" dirty="0" smtClean="0"/>
              <a:t>A course that uses e-learning does not need to be taught 100% online.</a:t>
            </a:r>
          </a:p>
          <a:p>
            <a:r>
              <a:rPr lang="en-US" dirty="0" smtClean="0"/>
              <a:t>Courses that mix face-to-face instruction with online learning are called hybrid.</a:t>
            </a:r>
          </a:p>
          <a:p>
            <a:r>
              <a:rPr lang="en-US" dirty="0" smtClean="0"/>
              <a:t>Hybrid courses are popular because instructors establish a face-to-face connection with students who use e-learning to reduce the number of classroom sessions.</a:t>
            </a:r>
          </a:p>
          <a:p>
            <a:r>
              <a:rPr lang="en-US" dirty="0" smtClean="0"/>
              <a:t>Imagine using fifty-fifty hybrid instruction to double the number of courses your classrooms can support.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Recommended Books</a:t>
            </a:r>
            <a:endParaRPr lang="en-US" dirty="0"/>
          </a:p>
        </p:txBody>
      </p:sp>
      <p:pic>
        <p:nvPicPr>
          <p:cNvPr id="8194" name="Picture 2" descr="http://www.otrnet.com.au/Library/How_People_Learn.jpg"/>
          <p:cNvPicPr>
            <a:picLocks noChangeAspect="1" noChangeArrowheads="1"/>
          </p:cNvPicPr>
          <p:nvPr/>
        </p:nvPicPr>
        <p:blipFill>
          <a:blip r:embed="rId2"/>
          <a:srcRect/>
          <a:stretch>
            <a:fillRect/>
          </a:stretch>
        </p:blipFill>
        <p:spPr bwMode="auto">
          <a:xfrm>
            <a:off x="4800600" y="2847075"/>
            <a:ext cx="2057400" cy="2944125"/>
          </a:xfrm>
          <a:prstGeom prst="rect">
            <a:avLst/>
          </a:prstGeom>
          <a:noFill/>
        </p:spPr>
      </p:pic>
      <p:pic>
        <p:nvPicPr>
          <p:cNvPr id="8196" name="Picture 4" descr="http://ecx.images-amazon.com/images/I/31M59SV7ZVL._SL500_.jpg"/>
          <p:cNvPicPr>
            <a:picLocks noChangeAspect="1" noChangeArrowheads="1"/>
          </p:cNvPicPr>
          <p:nvPr/>
        </p:nvPicPr>
        <p:blipFill>
          <a:blip r:embed="rId3"/>
          <a:srcRect b="17280"/>
          <a:stretch>
            <a:fillRect/>
          </a:stretch>
        </p:blipFill>
        <p:spPr bwMode="auto">
          <a:xfrm>
            <a:off x="7010400" y="3962400"/>
            <a:ext cx="1958975" cy="2362199"/>
          </a:xfrm>
          <a:prstGeom prst="rect">
            <a:avLst/>
          </a:prstGeom>
          <a:noFill/>
        </p:spPr>
      </p:pic>
      <p:pic>
        <p:nvPicPr>
          <p:cNvPr id="8198" name="Picture 6" descr="http://www.iste.org/staticcontent/images/bookstore/covers/K12OLL.jpg"/>
          <p:cNvPicPr>
            <a:picLocks noChangeAspect="1" noChangeArrowheads="1"/>
          </p:cNvPicPr>
          <p:nvPr/>
        </p:nvPicPr>
        <p:blipFill>
          <a:blip r:embed="rId4"/>
          <a:srcRect/>
          <a:stretch>
            <a:fillRect/>
          </a:stretch>
        </p:blipFill>
        <p:spPr bwMode="auto">
          <a:xfrm>
            <a:off x="7495514" y="1676400"/>
            <a:ext cx="1486561" cy="1905000"/>
          </a:xfrm>
          <a:prstGeom prst="rect">
            <a:avLst/>
          </a:prstGeom>
          <a:noFill/>
        </p:spPr>
      </p:pic>
      <p:pic>
        <p:nvPicPr>
          <p:cNvPr id="8200" name="Picture 8" descr="http://ecx.images-amazon.com/images/I/5147LnrpNLL.jpg"/>
          <p:cNvPicPr>
            <a:picLocks noChangeAspect="1" noChangeArrowheads="1"/>
          </p:cNvPicPr>
          <p:nvPr/>
        </p:nvPicPr>
        <p:blipFill>
          <a:blip r:embed="rId5"/>
          <a:srcRect/>
          <a:stretch>
            <a:fillRect/>
          </a:stretch>
        </p:blipFill>
        <p:spPr bwMode="auto">
          <a:xfrm>
            <a:off x="2057400" y="2362200"/>
            <a:ext cx="1769364" cy="2286000"/>
          </a:xfrm>
          <a:prstGeom prst="rect">
            <a:avLst/>
          </a:prstGeom>
          <a:noFill/>
        </p:spPr>
      </p:pic>
      <p:pic>
        <p:nvPicPr>
          <p:cNvPr id="8202" name="Picture 10" descr="http://assets.cambridge.org/97805217/87499/cover/9780521787499.jpg"/>
          <p:cNvPicPr>
            <a:picLocks noChangeAspect="1" noChangeArrowheads="1"/>
          </p:cNvPicPr>
          <p:nvPr/>
        </p:nvPicPr>
        <p:blipFill>
          <a:blip r:embed="rId6"/>
          <a:srcRect/>
          <a:stretch>
            <a:fillRect/>
          </a:stretch>
        </p:blipFill>
        <p:spPr bwMode="auto">
          <a:xfrm>
            <a:off x="228600" y="1524000"/>
            <a:ext cx="1714500" cy="2571750"/>
          </a:xfrm>
          <a:prstGeom prst="rect">
            <a:avLst/>
          </a:prstGeom>
          <a:noFill/>
        </p:spPr>
      </p:pic>
    </p:spTree>
  </p:cSld>
  <p:clrMapOvr>
    <a:masterClrMapping/>
  </p:clrMapOvr>
  <p:transition>
    <p:pull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52400" y="1447800"/>
            <a:ext cx="8839200" cy="5257800"/>
          </a:xfrm>
        </p:spPr>
        <p:txBody>
          <a:bodyPr>
            <a:noAutofit/>
          </a:bodyPr>
          <a:lstStyle/>
          <a:p>
            <a:r>
              <a:rPr lang="en-US" sz="1600" dirty="0" smtClean="0"/>
              <a:t>Anderson, L.W., &amp; </a:t>
            </a:r>
            <a:r>
              <a:rPr lang="en-US" sz="1600" dirty="0" err="1" smtClean="0"/>
              <a:t>Krathwohl</a:t>
            </a:r>
            <a:r>
              <a:rPr lang="en-US" sz="1600" dirty="0" smtClean="0"/>
              <a:t> (Eds.). (2001). </a:t>
            </a:r>
            <a:r>
              <a:rPr lang="en-US" sz="1600" i="1" dirty="0" smtClean="0"/>
              <a:t>A Taxonomy for </a:t>
            </a:r>
            <a:r>
              <a:rPr lang="en-US" sz="1600" i="1" dirty="0" err="1" smtClean="0"/>
              <a:t>Learning,Teaching</a:t>
            </a:r>
            <a:r>
              <a:rPr lang="en-US" sz="1600" i="1" dirty="0" smtClean="0"/>
              <a:t>, and Assessing: A Revision of Bloom's Taxonomy of Educational Objectives</a:t>
            </a:r>
            <a:r>
              <a:rPr lang="en-US" sz="1600" dirty="0" smtClean="0"/>
              <a:t>. New York: Longman.</a:t>
            </a:r>
          </a:p>
          <a:p>
            <a:r>
              <a:rPr lang="en-US" sz="1600" dirty="0" err="1" smtClean="0"/>
              <a:t>Barab</a:t>
            </a:r>
            <a:r>
              <a:rPr lang="en-US" sz="1600" dirty="0" smtClean="0"/>
              <a:t>, S. Design-Based Research: A Methodological Toolkit for the Learning Scientist. In R.K. Sawyer (Ed.), </a:t>
            </a:r>
            <a:r>
              <a:rPr lang="en-US" sz="1600" i="1" dirty="0" smtClean="0"/>
              <a:t>The Cambridge Handbook of the Learning Sciences</a:t>
            </a:r>
            <a:r>
              <a:rPr lang="en-US" sz="1600" dirty="0" smtClean="0"/>
              <a:t> (pp. 153-169). New York: Cambridge University Press.</a:t>
            </a:r>
          </a:p>
          <a:p>
            <a:r>
              <a:rPr lang="en-US" sz="1600" dirty="0" smtClean="0"/>
              <a:t>Bloom, B. (1984) </a:t>
            </a:r>
            <a:r>
              <a:rPr lang="en-US" sz="1600" i="1" dirty="0" smtClean="0"/>
              <a:t>Taxonomy of Educational Objectives. </a:t>
            </a:r>
            <a:r>
              <a:rPr lang="en-US" sz="1600" dirty="0" smtClean="0"/>
              <a:t>Boston, MA: </a:t>
            </a:r>
            <a:r>
              <a:rPr lang="en-US" sz="1600" dirty="0" err="1" smtClean="0"/>
              <a:t>Allyn</a:t>
            </a:r>
            <a:r>
              <a:rPr lang="en-US" sz="1600" dirty="0" smtClean="0"/>
              <a:t> and Bacon.</a:t>
            </a:r>
          </a:p>
          <a:p>
            <a:r>
              <a:rPr lang="en-US" sz="1600" dirty="0" smtClean="0"/>
              <a:t>Clark, R.C., &amp; Mayer, R.E. (2008). </a:t>
            </a:r>
            <a:r>
              <a:rPr lang="en-US" sz="1600" i="1" dirty="0" smtClean="0"/>
              <a:t>e-Learning and the Science of Instruction</a:t>
            </a:r>
            <a:r>
              <a:rPr lang="en-US" sz="1600" dirty="0" smtClean="0"/>
              <a:t> (2</a:t>
            </a:r>
            <a:r>
              <a:rPr lang="en-US" sz="1600" baseline="30000" dirty="0" smtClean="0"/>
              <a:t>nd</a:t>
            </a:r>
            <a:r>
              <a:rPr lang="en-US" sz="1600" dirty="0" smtClean="0"/>
              <a:t> ed.). San Francisco, CA: Pfeiffer.</a:t>
            </a:r>
          </a:p>
          <a:p>
            <a:r>
              <a:rPr lang="en-US" sz="1600" dirty="0" err="1" smtClean="0"/>
              <a:t>Confrey</a:t>
            </a:r>
            <a:r>
              <a:rPr lang="en-US" sz="1600" dirty="0" smtClean="0"/>
              <a:t>, J. (2006) The Evolution of Design Studies as Methodology. In R.K. Sawyer (Ed.), </a:t>
            </a:r>
            <a:r>
              <a:rPr lang="en-US" sz="1600" i="1" dirty="0" smtClean="0"/>
              <a:t>The Cambridge Handbook of the Learning Sciences</a:t>
            </a:r>
            <a:r>
              <a:rPr lang="en-US" sz="1600" dirty="0" smtClean="0"/>
              <a:t> (pp. 135-151). New York: Cambridge University Press.</a:t>
            </a:r>
          </a:p>
          <a:p>
            <a:r>
              <a:rPr lang="en-US" sz="1600" dirty="0" err="1" smtClean="0"/>
              <a:t>Engeström</a:t>
            </a:r>
            <a:r>
              <a:rPr lang="en-US" sz="1600" dirty="0" smtClean="0"/>
              <a:t>, Y. (1987). </a:t>
            </a:r>
            <a:r>
              <a:rPr lang="en-US" sz="1600" i="1" dirty="0" smtClean="0"/>
              <a:t>Learning by expanding: An activity-theoretical approach to developmental research</a:t>
            </a:r>
            <a:r>
              <a:rPr lang="en-US" sz="1600" dirty="0" smtClean="0"/>
              <a:t>. Helsinki, Finland: </a:t>
            </a:r>
            <a:r>
              <a:rPr lang="en-US" sz="1600" dirty="0" err="1" smtClean="0"/>
              <a:t>Orienta-Konultit</a:t>
            </a:r>
            <a:r>
              <a:rPr lang="en-US" sz="1600" dirty="0" smtClean="0"/>
              <a:t>.</a:t>
            </a:r>
          </a:p>
          <a:p>
            <a:r>
              <a:rPr lang="en-US" sz="1600" dirty="0" err="1" smtClean="0"/>
              <a:t>Ferdig</a:t>
            </a:r>
            <a:r>
              <a:rPr lang="en-US" sz="1600" dirty="0" smtClean="0"/>
              <a:t>, R.E. (2007). Teaching and Learning Literacy and Language Arts Online. In C. Cavanaugh and R. </a:t>
            </a:r>
            <a:r>
              <a:rPr lang="en-US" sz="1600" dirty="0" err="1" smtClean="0"/>
              <a:t>Blomeyer</a:t>
            </a:r>
            <a:r>
              <a:rPr lang="en-US" sz="1600" dirty="0" smtClean="0"/>
              <a:t> (Eds.), </a:t>
            </a:r>
            <a:r>
              <a:rPr lang="en-US" sz="1600" i="1" dirty="0" smtClean="0"/>
              <a:t>What Works in K-12 Online Learning</a:t>
            </a:r>
            <a:r>
              <a:rPr lang="en-US" sz="1600" dirty="0" smtClean="0"/>
              <a:t>. Washington, DC: ISTE.</a:t>
            </a:r>
          </a:p>
          <a:p>
            <a:r>
              <a:rPr lang="en-US" sz="1600" dirty="0" smtClean="0"/>
              <a:t>Gagne, R., Wager, W., </a:t>
            </a:r>
            <a:r>
              <a:rPr lang="en-US" sz="1600" dirty="0" err="1" smtClean="0"/>
              <a:t>Golas</a:t>
            </a:r>
            <a:r>
              <a:rPr lang="en-US" sz="1600" dirty="0" smtClean="0"/>
              <a:t>, K., &amp; Keller, J. (2005) </a:t>
            </a:r>
            <a:r>
              <a:rPr lang="en-US" sz="1600" i="1" dirty="0" smtClean="0"/>
              <a:t>Principles of Instructional Design</a:t>
            </a:r>
            <a:r>
              <a:rPr lang="en-US" sz="1600" dirty="0" smtClean="0"/>
              <a:t>. Belmont, CA: Wadsworth/Thomson Learning.</a:t>
            </a:r>
          </a:p>
        </p:txBody>
      </p:sp>
    </p:spTree>
  </p:cSld>
  <p:clrMapOvr>
    <a:masterClrMapping/>
  </p:clrMapOvr>
  <p:transition>
    <p:pull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52400" y="1447800"/>
            <a:ext cx="8839200" cy="5257800"/>
          </a:xfrm>
        </p:spPr>
        <p:txBody>
          <a:bodyPr>
            <a:noAutofit/>
          </a:bodyPr>
          <a:lstStyle/>
          <a:p>
            <a:r>
              <a:rPr lang="en-US" sz="1600" dirty="0" err="1" smtClean="0"/>
              <a:t>Haavind</a:t>
            </a:r>
            <a:r>
              <a:rPr lang="en-US" sz="1600" dirty="0" smtClean="0"/>
              <a:t>, S. (2000). Why Don’t Face-to-Face Teaching Strategies Work In the Virtual Classroom? </a:t>
            </a:r>
            <a:r>
              <a:rPr lang="en-US" sz="1600" i="1" dirty="0" smtClean="0"/>
              <a:t>@Concord</a:t>
            </a:r>
            <a:r>
              <a:rPr lang="en-US" sz="1600" dirty="0" smtClean="0"/>
              <a:t>, (4)3, 3-4.  Retrieved 6 November 2008 from http://www.concord.org/publications/newsletter/2000fall/00fall.pdf.</a:t>
            </a:r>
          </a:p>
          <a:p>
            <a:r>
              <a:rPr lang="en-US" sz="1600" dirty="0" err="1" smtClean="0"/>
              <a:t>Homberg</a:t>
            </a:r>
            <a:r>
              <a:rPr lang="en-US" sz="1600" dirty="0" smtClean="0"/>
              <a:t>, B. (2003). A Theory of Distance Education Based on Empathy. In M.G. Moore and W.G. Anderson (Eds.), </a:t>
            </a:r>
            <a:r>
              <a:rPr lang="en-US" sz="1600" i="1" dirty="0" smtClean="0"/>
              <a:t>Handbook of Distance Education</a:t>
            </a:r>
            <a:r>
              <a:rPr lang="en-US" sz="1600" dirty="0" smtClean="0"/>
              <a:t> (pp. 79-86). Mahwah, NJ: Lawrence Erlbaum.</a:t>
            </a:r>
          </a:p>
          <a:p>
            <a:r>
              <a:rPr lang="en-US" sz="1600" dirty="0" smtClean="0"/>
              <a:t>Johnston, Sharon. (2007). Developing Quality Virtual Courses. In C. Cavanaugh and R. </a:t>
            </a:r>
            <a:r>
              <a:rPr lang="en-US" sz="1600" dirty="0" err="1" smtClean="0"/>
              <a:t>Blomeyer</a:t>
            </a:r>
            <a:r>
              <a:rPr lang="en-US" sz="1600" dirty="0" smtClean="0"/>
              <a:t> (Eds.), </a:t>
            </a:r>
            <a:r>
              <a:rPr lang="en-US" sz="1600" i="1" dirty="0" smtClean="0"/>
              <a:t>What Works in K-12 Online Learning</a:t>
            </a:r>
            <a:r>
              <a:rPr lang="en-US" sz="1600" dirty="0" smtClean="0"/>
              <a:t>. Washington, DC: ISTE.</a:t>
            </a:r>
          </a:p>
          <a:p>
            <a:r>
              <a:rPr lang="en-US" sz="1600" dirty="0" smtClean="0"/>
              <a:t>Lou, Y., </a:t>
            </a:r>
            <a:r>
              <a:rPr lang="en-US" sz="1600" dirty="0" err="1" smtClean="0"/>
              <a:t>Abrami</a:t>
            </a:r>
            <a:r>
              <a:rPr lang="en-US" sz="1600" dirty="0" smtClean="0"/>
              <a:t>, P.C., &amp; </a:t>
            </a:r>
            <a:r>
              <a:rPr lang="en-US" sz="1600" dirty="0" err="1" smtClean="0"/>
              <a:t>d’Apollonia</a:t>
            </a:r>
            <a:r>
              <a:rPr lang="en-US" sz="1600" dirty="0" smtClean="0"/>
              <a:t>, S. (2001). Small group and individual learning with technology: A meta-analysis. </a:t>
            </a:r>
            <a:r>
              <a:rPr lang="en-US" sz="1600" i="1" dirty="0" smtClean="0"/>
              <a:t>Review of Educational Research</a:t>
            </a:r>
            <a:r>
              <a:rPr lang="en-US" sz="1600" dirty="0" smtClean="0"/>
              <a:t>, </a:t>
            </a:r>
            <a:r>
              <a:rPr lang="en-US" sz="1600" i="1" dirty="0" smtClean="0"/>
              <a:t>71</a:t>
            </a:r>
            <a:r>
              <a:rPr lang="en-US" sz="1600" dirty="0" smtClean="0"/>
              <a:t>, 449-521.</a:t>
            </a:r>
          </a:p>
          <a:p>
            <a:r>
              <a:rPr lang="en-US" sz="1600" dirty="0" smtClean="0"/>
              <a:t>Mayer, R.E. (2001). </a:t>
            </a:r>
            <a:r>
              <a:rPr lang="en-US" sz="1600" i="1" dirty="0" smtClean="0"/>
              <a:t>Multimedia Learning</a:t>
            </a:r>
            <a:r>
              <a:rPr lang="en-US" sz="1600" dirty="0" smtClean="0"/>
              <a:t>. New York: Cambridge University Press.</a:t>
            </a:r>
          </a:p>
          <a:p>
            <a:r>
              <a:rPr lang="en-US" sz="1600" dirty="0" smtClean="0"/>
              <a:t>Merrill, M.D. (2007). A Task-Centered Instructional Strategy. </a:t>
            </a:r>
            <a:r>
              <a:rPr lang="en-US" sz="1600" i="1" dirty="0" smtClean="0"/>
              <a:t>Journal of Research on Technology in Education,</a:t>
            </a:r>
            <a:r>
              <a:rPr lang="en-US" sz="1600" dirty="0" smtClean="0"/>
              <a:t> 40 (1), 33-50. http://cito.byuh.edu/merrill/text/papers/Task_Centered_Strategy.pdf.</a:t>
            </a:r>
          </a:p>
          <a:p>
            <a:r>
              <a:rPr lang="en-US" sz="1600" dirty="0" smtClean="0"/>
              <a:t>Moore, M.G. (1993). Theory of Transactional Distance. In D. Keegan (Ed.), </a:t>
            </a:r>
            <a:r>
              <a:rPr lang="en-US" sz="1600" i="1" dirty="0" smtClean="0"/>
              <a:t>Theoretical Principles of Distance Education</a:t>
            </a:r>
            <a:r>
              <a:rPr lang="en-US" sz="1600" dirty="0" smtClean="0"/>
              <a:t> (pp. 22-38). London: </a:t>
            </a:r>
            <a:r>
              <a:rPr lang="en-US" sz="1600" dirty="0" err="1" smtClean="0"/>
              <a:t>Routledge</a:t>
            </a:r>
            <a:r>
              <a:rPr lang="en-US" sz="1600" dirty="0" smtClean="0"/>
              <a:t>.</a:t>
            </a:r>
          </a:p>
          <a:p>
            <a:r>
              <a:rPr lang="en-US" sz="1600" dirty="0" smtClean="0"/>
              <a:t>National Research Council. (2000). </a:t>
            </a:r>
            <a:r>
              <a:rPr lang="en-US" sz="1600" i="1" dirty="0" smtClean="0"/>
              <a:t>How People Learn</a:t>
            </a:r>
            <a:r>
              <a:rPr lang="en-US" sz="1600" dirty="0" smtClean="0"/>
              <a:t> (expanded edition edited by J.D. </a:t>
            </a:r>
            <a:r>
              <a:rPr lang="en-US" sz="1600" dirty="0" err="1" smtClean="0"/>
              <a:t>Bransford</a:t>
            </a:r>
            <a:r>
              <a:rPr lang="en-US" sz="1600" dirty="0" smtClean="0"/>
              <a:t>, A.L. Brown, and R.R. Cocking). Washington, DC: National Academy Press.</a:t>
            </a:r>
          </a:p>
        </p:txBody>
      </p:sp>
    </p:spTree>
  </p:cSld>
  <p:clrMapOvr>
    <a:masterClrMapping/>
  </p:clrMapOvr>
  <p:transition>
    <p:pull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52400" y="1447800"/>
            <a:ext cx="8839200" cy="5257800"/>
          </a:xfrm>
        </p:spPr>
        <p:txBody>
          <a:bodyPr>
            <a:noAutofit/>
          </a:bodyPr>
          <a:lstStyle/>
          <a:p>
            <a:r>
              <a:rPr lang="en-US" sz="1600" dirty="0" err="1" smtClean="0"/>
              <a:t>Romiszowski</a:t>
            </a:r>
            <a:r>
              <a:rPr lang="en-US" sz="1600" dirty="0" smtClean="0"/>
              <a:t>, A.J. (2005). Online Learning: Are We on the Right Track? In G. </a:t>
            </a:r>
            <a:r>
              <a:rPr lang="en-US" sz="1600" dirty="0" err="1" smtClean="0"/>
              <a:t>Kearsley</a:t>
            </a:r>
            <a:r>
              <a:rPr lang="en-US" sz="1600" dirty="0" smtClean="0"/>
              <a:t> (Ed.), </a:t>
            </a:r>
            <a:r>
              <a:rPr lang="en-US" sz="1600" i="1" dirty="0" smtClean="0"/>
              <a:t>Online Learning: Personal Reflections on the Transformation of Education</a:t>
            </a:r>
            <a:r>
              <a:rPr lang="en-US" sz="1600" dirty="0" smtClean="0"/>
              <a:t> (pp. 321-349). Englewood Cliffs, NJ: Educational Technology Publications.</a:t>
            </a:r>
          </a:p>
          <a:p>
            <a:r>
              <a:rPr lang="en-US" sz="1600" dirty="0" smtClean="0"/>
              <a:t>Sawyer, R.K. (2006) The New Science of Learning. In R.K. Sawyer (Ed.), </a:t>
            </a:r>
            <a:r>
              <a:rPr lang="en-US" sz="1600" i="1" dirty="0" smtClean="0"/>
              <a:t>The Cambridge Handbook of the Learning Sciences</a:t>
            </a:r>
            <a:r>
              <a:rPr lang="en-US" sz="1600" dirty="0" smtClean="0"/>
              <a:t> (pp. 1-16). New York: Cambridge University Press.</a:t>
            </a:r>
          </a:p>
          <a:p>
            <a:r>
              <a:rPr lang="en-US" sz="1600" dirty="0" smtClean="0"/>
              <a:t>Sawyer, R.K. (2006) Analyzing Collaborative Discourse. In R.K. Sawyer (Ed.), </a:t>
            </a:r>
            <a:r>
              <a:rPr lang="en-US" sz="1600" i="1" dirty="0" smtClean="0"/>
              <a:t>The Cambridge Handbook of the Learning Sciences</a:t>
            </a:r>
            <a:r>
              <a:rPr lang="en-US" sz="1600" dirty="0" smtClean="0"/>
              <a:t> (pp. 187-204). New York: Cambridge University Press.</a:t>
            </a:r>
          </a:p>
          <a:p>
            <a:r>
              <a:rPr lang="en-US" sz="1600" dirty="0" err="1" smtClean="0"/>
              <a:t>Scardamalia</a:t>
            </a:r>
            <a:r>
              <a:rPr lang="en-US" sz="1600" dirty="0" smtClean="0"/>
              <a:t>, M., &amp; </a:t>
            </a:r>
            <a:r>
              <a:rPr lang="en-US" sz="1600" dirty="0" err="1" smtClean="0"/>
              <a:t>Bereiter</a:t>
            </a:r>
            <a:r>
              <a:rPr lang="en-US" sz="1600" dirty="0" smtClean="0"/>
              <a:t>, C. (2006) In Sawyer, R.K. </a:t>
            </a:r>
            <a:r>
              <a:rPr lang="en-US" sz="1600" i="1" dirty="0" smtClean="0"/>
              <a:t>The Cambridge Handbook of the Learning Sciences</a:t>
            </a:r>
            <a:r>
              <a:rPr lang="en-US" sz="1600" dirty="0" smtClean="0"/>
              <a:t> (pp. 97-115).</a:t>
            </a:r>
          </a:p>
          <a:p>
            <a:r>
              <a:rPr lang="en-US" sz="1600" dirty="0" err="1" smtClean="0"/>
              <a:t>Vygotsky</a:t>
            </a:r>
            <a:r>
              <a:rPr lang="en-US" sz="1600" dirty="0" smtClean="0"/>
              <a:t>, L.S. (1978). </a:t>
            </a:r>
            <a:r>
              <a:rPr lang="en-US" sz="1600" i="1" dirty="0" smtClean="0"/>
              <a:t>Mind in Society: The Development of Higher Psychological Processes. </a:t>
            </a:r>
            <a:r>
              <a:rPr lang="en-US" sz="1600" dirty="0" smtClean="0"/>
              <a:t>Cambridge, MA: Harvard University Press.</a:t>
            </a:r>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People Learn</a:t>
            </a:r>
            <a:endParaRPr lang="en-US" dirty="0"/>
          </a:p>
        </p:txBody>
      </p:sp>
      <p:sp>
        <p:nvSpPr>
          <p:cNvPr id="3" name="Text Placeholder 2"/>
          <p:cNvSpPr>
            <a:spLocks noGrp="1"/>
          </p:cNvSpPr>
          <p:nvPr>
            <p:ph type="body" idx="1"/>
          </p:nvPr>
        </p:nvSpPr>
        <p:spPr>
          <a:xfrm>
            <a:off x="573087" y="5410200"/>
            <a:ext cx="8037513" cy="1042987"/>
          </a:xfrm>
        </p:spPr>
        <p:txBody>
          <a:bodyPr/>
          <a:lstStyle/>
          <a:p>
            <a:r>
              <a:rPr lang="en-US" dirty="0" smtClean="0"/>
              <a:t>E-Learning Works in Graduate Education</a:t>
            </a:r>
            <a:br>
              <a:rPr lang="en-US" dirty="0" smtClean="0"/>
            </a:br>
            <a:r>
              <a:rPr lang="en-US" dirty="0" smtClean="0"/>
              <a:t>Because It Supports How People Learn</a:t>
            </a:r>
            <a:endParaRPr lang="en-US" dirty="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People Learn</a:t>
            </a:r>
            <a:endParaRPr lang="en-US" dirty="0"/>
          </a:p>
        </p:txBody>
      </p:sp>
      <p:sp>
        <p:nvSpPr>
          <p:cNvPr id="3" name="Content Placeholder 2"/>
          <p:cNvSpPr>
            <a:spLocks noGrp="1"/>
          </p:cNvSpPr>
          <p:nvPr>
            <p:ph idx="1"/>
          </p:nvPr>
        </p:nvSpPr>
        <p:spPr/>
        <p:txBody>
          <a:bodyPr/>
          <a:lstStyle/>
          <a:p>
            <a:r>
              <a:rPr lang="en-US" dirty="0" smtClean="0"/>
              <a:t>E-Learning works in graduate education because the new Web 2.0 social networking technologies align with </a:t>
            </a:r>
            <a:r>
              <a:rPr lang="en-US" i="1" dirty="0" smtClean="0"/>
              <a:t>How People Learn</a:t>
            </a:r>
            <a:r>
              <a:rPr lang="en-US" dirty="0" smtClean="0"/>
              <a:t>.</a:t>
            </a:r>
          </a:p>
          <a:p>
            <a:r>
              <a:rPr lang="en-US" dirty="0" smtClean="0"/>
              <a:t>The threefold purpose of this session is to:</a:t>
            </a:r>
            <a:br>
              <a:rPr lang="en-US" dirty="0" smtClean="0"/>
            </a:br>
            <a:endParaRPr lang="en-US" sz="400" dirty="0" smtClean="0"/>
          </a:p>
          <a:p>
            <a:pPr marL="971550" lvl="2" indent="-514350">
              <a:buFont typeface="+mj-lt"/>
              <a:buAutoNum type="arabicPeriod"/>
            </a:pPr>
            <a:r>
              <a:rPr lang="en-US" sz="2600" dirty="0" smtClean="0"/>
              <a:t>Demonstrate how people learn through e-learning.</a:t>
            </a:r>
          </a:p>
          <a:p>
            <a:pPr marL="971550" lvl="2" indent="-514350">
              <a:buFont typeface="+mj-lt"/>
              <a:buAutoNum type="arabicPeriod"/>
            </a:pPr>
            <a:r>
              <a:rPr lang="en-US" sz="2600" dirty="0" smtClean="0"/>
              <a:t>Explain why e-learning is a good administrative decision.</a:t>
            </a:r>
          </a:p>
          <a:p>
            <a:pPr marL="971550" lvl="2" indent="-514350">
              <a:buFont typeface="+mj-lt"/>
              <a:buAutoNum type="arabicPeriod"/>
            </a:pPr>
            <a:r>
              <a:rPr lang="en-US" sz="2600" dirty="0" smtClean="0"/>
              <a:t>Hear testimonials from three contemporary graduate students in arts, humanities, and sciences.</a:t>
            </a:r>
            <a:endParaRPr lang="en-US" sz="26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trnet.com.au/Library/How_People_Learn.jpg"/>
          <p:cNvPicPr>
            <a:picLocks noChangeAspect="1" noChangeArrowheads="1"/>
          </p:cNvPicPr>
          <p:nvPr/>
        </p:nvPicPr>
        <p:blipFill>
          <a:blip r:embed="rId2"/>
          <a:srcRect/>
          <a:stretch>
            <a:fillRect/>
          </a:stretch>
        </p:blipFill>
        <p:spPr bwMode="auto">
          <a:xfrm>
            <a:off x="4343400" y="0"/>
            <a:ext cx="4800600" cy="6869625"/>
          </a:xfrm>
          <a:prstGeom prst="rect">
            <a:avLst/>
          </a:prstGeom>
          <a:noFill/>
        </p:spPr>
      </p:pic>
      <p:sp>
        <p:nvSpPr>
          <p:cNvPr id="3" name="Rectangle 2"/>
          <p:cNvSpPr/>
          <p:nvPr/>
        </p:nvSpPr>
        <p:spPr>
          <a:xfrm>
            <a:off x="152400" y="511076"/>
            <a:ext cx="4191000" cy="5940088"/>
          </a:xfrm>
          <a:prstGeom prst="rect">
            <a:avLst/>
          </a:prstGeom>
        </p:spPr>
        <p:txBody>
          <a:bodyPr wrap="square">
            <a:spAutoFit/>
          </a:bodyPr>
          <a:lstStyle/>
          <a:p>
            <a:r>
              <a:rPr lang="en-US" sz="2000" dirty="0" smtClean="0"/>
              <a:t>A landmark book from the National Research Council, </a:t>
            </a:r>
            <a:r>
              <a:rPr lang="en-US" sz="2000" i="1" dirty="0" smtClean="0"/>
              <a:t>How People Learn </a:t>
            </a:r>
            <a:r>
              <a:rPr lang="en-US" sz="2000" dirty="0" smtClean="0"/>
              <a:t>is freely available at </a:t>
            </a:r>
            <a:r>
              <a:rPr lang="en-US" sz="2000" dirty="0" smtClean="0">
                <a:hlinkClick r:id="rId3"/>
              </a:rPr>
              <a:t>www.nap.edu/openbook.php?isbn=0309070368</a:t>
            </a:r>
            <a:r>
              <a:rPr lang="en-US" sz="2000" dirty="0" smtClean="0"/>
              <a:t>.</a:t>
            </a:r>
          </a:p>
          <a:p>
            <a:r>
              <a:rPr lang="en-US" sz="2000" dirty="0" smtClean="0"/>
              <a:t/>
            </a:r>
            <a:br>
              <a:rPr lang="en-US" sz="2000" dirty="0" smtClean="0"/>
            </a:br>
            <a:r>
              <a:rPr lang="en-US" sz="2000" dirty="0" smtClean="0"/>
              <a:t>It describes how effective learning environments are learner-centered, knowledge-centered, assessment-centered, and community-centered.</a:t>
            </a:r>
          </a:p>
          <a:p>
            <a:endParaRPr lang="en-US" sz="2000" dirty="0" smtClean="0"/>
          </a:p>
          <a:p>
            <a:r>
              <a:rPr lang="en-US" sz="2000" dirty="0" smtClean="0"/>
              <a:t>E-Learning works because the new Web 2.0 tools are dialogical and engaging; by making the student’s thinking visible, social networking protocols enable the professor to provide a higher quality of scaffolding that comes just when the student needs it.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Students</a:t>
            </a:r>
            <a:br>
              <a:rPr lang="en-US" dirty="0" smtClean="0"/>
            </a:br>
            <a:r>
              <a:rPr lang="en-US" dirty="0" smtClean="0"/>
              <a:t>In the Zone</a:t>
            </a:r>
            <a:endParaRPr lang="en-US" dirty="0"/>
          </a:p>
        </p:txBody>
      </p:sp>
      <p:sp>
        <p:nvSpPr>
          <p:cNvPr id="3" name="Text Placeholder 2"/>
          <p:cNvSpPr>
            <a:spLocks noGrp="1"/>
          </p:cNvSpPr>
          <p:nvPr>
            <p:ph type="body" idx="1"/>
          </p:nvPr>
        </p:nvSpPr>
        <p:spPr>
          <a:xfrm>
            <a:off x="573087" y="5410200"/>
            <a:ext cx="8037513" cy="1042987"/>
          </a:xfrm>
        </p:spPr>
        <p:txBody>
          <a:bodyPr/>
          <a:lstStyle/>
          <a:p>
            <a:r>
              <a:rPr lang="en-US" dirty="0" smtClean="0"/>
              <a:t>Helping Students When They Encounter Difficulty</a:t>
            </a:r>
            <a:endParaRPr lang="en-US" dirty="0"/>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a:t>
            </a:r>
            <a:endParaRPr lang="en-US" dirty="0"/>
          </a:p>
        </p:txBody>
      </p:sp>
      <p:sp>
        <p:nvSpPr>
          <p:cNvPr id="3" name="Content Placeholder 2"/>
          <p:cNvSpPr>
            <a:spLocks noGrp="1"/>
          </p:cNvSpPr>
          <p:nvPr>
            <p:ph idx="1"/>
          </p:nvPr>
        </p:nvSpPr>
        <p:spPr>
          <a:xfrm>
            <a:off x="304800" y="1600200"/>
            <a:ext cx="8534400" cy="4495800"/>
          </a:xfrm>
        </p:spPr>
        <p:txBody>
          <a:bodyPr>
            <a:normAutofit/>
          </a:bodyPr>
          <a:lstStyle/>
          <a:p>
            <a:r>
              <a:rPr lang="en-US" dirty="0" smtClean="0"/>
              <a:t>Social networking makes it possible for the professor to engage students early in the course.</a:t>
            </a:r>
          </a:p>
          <a:p>
            <a:r>
              <a:rPr lang="en-US" dirty="0" smtClean="0"/>
              <a:t>This creates a dynamic conversational framework that establishes an empathetic bond (Holmberg, 2003) among students and professor.</a:t>
            </a:r>
          </a:p>
          <a:p>
            <a:r>
              <a:rPr lang="en-US" dirty="0" smtClean="0"/>
              <a:t>I create this bond by engaging students early in the course through some simple assignments that get students accustomed to interacting with me.</a:t>
            </a:r>
            <a:endParaRPr lang="en-US" sz="700" b="1" dirty="0" smtClean="0"/>
          </a:p>
        </p:txBody>
      </p:sp>
      <p:sp>
        <p:nvSpPr>
          <p:cNvPr id="4" name="TextBox 3"/>
          <p:cNvSpPr txBox="1"/>
          <p:nvPr/>
        </p:nvSpPr>
        <p:spPr>
          <a:xfrm>
            <a:off x="1934508" y="6477000"/>
            <a:ext cx="5609292" cy="646331"/>
          </a:xfrm>
          <a:prstGeom prst="rect">
            <a:avLst/>
          </a:prstGeom>
          <a:noFill/>
        </p:spPr>
        <p:txBody>
          <a:bodyPr wrap="none" rtlCol="0">
            <a:spAutoFit/>
          </a:bodyPr>
          <a:lstStyle/>
          <a:p>
            <a:r>
              <a:rPr lang="en-US" dirty="0" smtClean="0">
                <a:solidFill>
                  <a:schemeClr val="bg1">
                    <a:lumMod val="50000"/>
                  </a:schemeClr>
                </a:solidFill>
              </a:rPr>
              <a:t>Demonstrate e-mail assignment with Mike Albertson.</a:t>
            </a:r>
          </a:p>
          <a:p>
            <a:endParaRPr lang="en-US"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mtasia">
  <a:themeElements>
    <a:clrScheme name="Custom 1">
      <a:dk1>
        <a:sysClr val="windowText" lastClr="000000"/>
      </a:dk1>
      <a:lt1>
        <a:sysClr val="window" lastClr="FFFFFF"/>
      </a:lt1>
      <a:dk2>
        <a:srgbClr val="6B7F3A"/>
      </a:dk2>
      <a:lt2>
        <a:srgbClr val="EAEBDE"/>
      </a:lt2>
      <a:accent1>
        <a:srgbClr val="A2C946"/>
      </a:accent1>
      <a:accent2>
        <a:srgbClr val="6B7F3A"/>
      </a:accent2>
      <a:accent3>
        <a:srgbClr val="A8CDD7"/>
      </a:accent3>
      <a:accent4>
        <a:srgbClr val="C0BEAF"/>
      </a:accent4>
      <a:accent5>
        <a:srgbClr val="CEC597"/>
      </a:accent5>
      <a:accent6>
        <a:srgbClr val="E8B7B7"/>
      </a:accent6>
      <a:hlink>
        <a:srgbClr val="6B7F3A"/>
      </a:hlink>
      <a:folHlink>
        <a:srgbClr val="6B7F3A"/>
      </a:folHlink>
    </a:clrScheme>
    <a:fontScheme name="Prefab">
      <a:majorFont>
        <a:latin typeface="Arial Black"/>
        <a:ea typeface=""/>
        <a:cs typeface=""/>
        <a:font script="Jpan" typeface="ＭＳ Ｐゴシック"/>
        <a:font script="Hang" typeface="HY견고딕"/>
        <a:font script="Hans" typeface="宋体"/>
        <a:font script="Hant" typeface="新細明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Camtasia</Template>
  <TotalTime>3369</TotalTime>
  <Words>1815</Words>
  <Application>Microsoft Office PowerPoint</Application>
  <PresentationFormat>On-screen Show (4:3)</PresentationFormat>
  <Paragraphs>149</Paragraphs>
  <Slides>43</Slides>
  <Notes>10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Camtasia</vt:lpstr>
      <vt:lpstr>Open Source  E-Learning In  Graduate Education</vt:lpstr>
      <vt:lpstr>What Is E-Learning?</vt:lpstr>
      <vt:lpstr>What Is Open Source?</vt:lpstr>
      <vt:lpstr>What Is a Hybrid Course?</vt:lpstr>
      <vt:lpstr>How People Learn</vt:lpstr>
      <vt:lpstr>How People Learn</vt:lpstr>
      <vt:lpstr>Slide 7</vt:lpstr>
      <vt:lpstr>Engaging Students In the Zone</vt:lpstr>
      <vt:lpstr>Engagement</vt:lpstr>
      <vt:lpstr>Slide 10</vt:lpstr>
      <vt:lpstr>Slide 11</vt:lpstr>
      <vt:lpstr>Slide 12</vt:lpstr>
      <vt:lpstr>Slide 13</vt:lpstr>
      <vt:lpstr>Slide 14</vt:lpstr>
      <vt:lpstr>Slide 15</vt:lpstr>
      <vt:lpstr>Learning in the Zone</vt:lpstr>
      <vt:lpstr>Slide 17</vt:lpstr>
      <vt:lpstr>Slide 18</vt:lpstr>
      <vt:lpstr>Slide 19</vt:lpstr>
      <vt:lpstr>Slide 20</vt:lpstr>
      <vt:lpstr>Slide 21</vt:lpstr>
      <vt:lpstr>Slide 22</vt:lpstr>
      <vt:lpstr>Reducing Transactional Distance</vt:lpstr>
      <vt:lpstr>Reducing Transactional Distance</vt:lpstr>
      <vt:lpstr>Podcasting Software</vt:lpstr>
      <vt:lpstr>Delete Glitches</vt:lpstr>
      <vt:lpstr>Mix In Some Music</vt:lpstr>
      <vt:lpstr>Adjust the Length</vt:lpstr>
      <vt:lpstr>Export the MP3</vt:lpstr>
      <vt:lpstr>Podcasting the MP3</vt:lpstr>
      <vt:lpstr>Receiving a Podcast</vt:lpstr>
      <vt:lpstr>Creating a Learning Community</vt:lpstr>
      <vt:lpstr>Communal Knowledge Building</vt:lpstr>
      <vt:lpstr>Forum Statistics</vt:lpstr>
      <vt:lpstr>Slide 35</vt:lpstr>
      <vt:lpstr>Slide 36</vt:lpstr>
      <vt:lpstr>Gradebook Strategy</vt:lpstr>
      <vt:lpstr>Course Evaluation Results</vt:lpstr>
      <vt:lpstr>Recommeded Books</vt:lpstr>
      <vt:lpstr>Recommended Books</vt:lpstr>
      <vt:lpstr>References</vt:lpstr>
      <vt:lpstr>References</vt:lpstr>
      <vt:lpstr>References</vt:lpstr>
    </vt:vector>
  </TitlesOfParts>
  <Company>University of Delaware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Sakai Web Design</dc:title>
  <dc:creator>Fred T. Hofstetter</dc:creator>
  <cp:lastModifiedBy>Fred</cp:lastModifiedBy>
  <cp:revision>475</cp:revision>
  <dcterms:created xsi:type="dcterms:W3CDTF">2008-01-09T20:11:44Z</dcterms:created>
  <dcterms:modified xsi:type="dcterms:W3CDTF">2009-04-03T01:53:23Z</dcterms:modified>
</cp:coreProperties>
</file>