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handoutMasterIdLst>
    <p:handoutMasterId r:id="rId22"/>
  </p:handoutMasterIdLst>
  <p:sldIdLst>
    <p:sldId id="361" r:id="rId2"/>
    <p:sldId id="412" r:id="rId3"/>
    <p:sldId id="413" r:id="rId4"/>
    <p:sldId id="525" r:id="rId5"/>
    <p:sldId id="526" r:id="rId6"/>
    <p:sldId id="527" r:id="rId7"/>
    <p:sldId id="528" r:id="rId8"/>
    <p:sldId id="529" r:id="rId9"/>
    <p:sldId id="530" r:id="rId10"/>
    <p:sldId id="531" r:id="rId11"/>
    <p:sldId id="414" r:id="rId12"/>
    <p:sldId id="466" r:id="rId13"/>
    <p:sldId id="535" r:id="rId14"/>
    <p:sldId id="536" r:id="rId15"/>
    <p:sldId id="534" r:id="rId16"/>
    <p:sldId id="532" r:id="rId17"/>
    <p:sldId id="533" r:id="rId18"/>
    <p:sldId id="437" r:id="rId19"/>
    <p:sldId id="438" r:id="rId20"/>
  </p:sldIdLst>
  <p:sldSz cx="9144000" cy="6858000" type="screen4x3"/>
  <p:notesSz cx="6934200" cy="9234488"/>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5E9"/>
    <a:srgbClr val="E0E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992" autoAdjust="0"/>
    <p:restoredTop sz="79754" autoAdjust="0"/>
  </p:normalViewPr>
  <p:slideViewPr>
    <p:cSldViewPr>
      <p:cViewPr varScale="1">
        <p:scale>
          <a:sx n="85" d="100"/>
          <a:sy n="85" d="100"/>
        </p:scale>
        <p:origin x="108" y="2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7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27475" y="0"/>
            <a:ext cx="3005138" cy="461963"/>
          </a:xfrm>
          <a:prstGeom prst="rect">
            <a:avLst/>
          </a:prstGeom>
        </p:spPr>
        <p:txBody>
          <a:bodyPr vert="horz" lIns="91440" tIns="45720" rIns="91440" bIns="45720" rtlCol="0"/>
          <a:lstStyle>
            <a:lvl1pPr algn="r">
              <a:defRPr sz="1200"/>
            </a:lvl1pPr>
          </a:lstStyle>
          <a:p>
            <a:fld id="{85C0A11F-51C2-4162-BFAC-F24BB845752C}" type="datetimeFigureOut">
              <a:rPr lang="en-US" smtClean="0"/>
              <a:pPr/>
              <a:t>10/25/2017</a:t>
            </a:fld>
            <a:endParaRPr lang="en-US"/>
          </a:p>
        </p:txBody>
      </p:sp>
      <p:sp>
        <p:nvSpPr>
          <p:cNvPr id="4" name="Footer Placeholder 3"/>
          <p:cNvSpPr>
            <a:spLocks noGrp="1"/>
          </p:cNvSpPr>
          <p:nvPr>
            <p:ph type="ftr" sz="quarter" idx="2"/>
          </p:nvPr>
        </p:nvSpPr>
        <p:spPr>
          <a:xfrm>
            <a:off x="0" y="8770938"/>
            <a:ext cx="3005138" cy="46196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27475" y="8770938"/>
            <a:ext cx="3005138" cy="461962"/>
          </a:xfrm>
          <a:prstGeom prst="rect">
            <a:avLst/>
          </a:prstGeom>
        </p:spPr>
        <p:txBody>
          <a:bodyPr vert="horz" lIns="91440" tIns="45720" rIns="91440" bIns="45720" rtlCol="0" anchor="b"/>
          <a:lstStyle>
            <a:lvl1pPr algn="r">
              <a:defRPr sz="1200"/>
            </a:lvl1pPr>
          </a:lstStyle>
          <a:p>
            <a:fld id="{8E212C9C-F5F9-4C65-987B-C7CF40BEE7FC}" type="slidenum">
              <a:rPr lang="en-US" smtClean="0"/>
              <a:pPr/>
              <a:t>‹#›</a:t>
            </a:fld>
            <a:endParaRPr lang="en-US"/>
          </a:p>
        </p:txBody>
      </p:sp>
    </p:spTree>
    <p:extLst>
      <p:ext uri="{BB962C8B-B14F-4D97-AF65-F5344CB8AC3E}">
        <p14:creationId xmlns:p14="http://schemas.microsoft.com/office/powerpoint/2010/main" val="3628232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724"/>
          </a:xfrm>
          <a:prstGeom prst="rect">
            <a:avLst/>
          </a:prstGeom>
        </p:spPr>
        <p:txBody>
          <a:bodyPr vert="horz" lIns="92391" tIns="46195" rIns="92391" bIns="46195" rtlCol="0"/>
          <a:lstStyle>
            <a:lvl1pPr algn="l">
              <a:defRPr sz="1200"/>
            </a:lvl1pPr>
          </a:lstStyle>
          <a:p>
            <a:endParaRPr lang="en-US"/>
          </a:p>
        </p:txBody>
      </p:sp>
      <p:sp>
        <p:nvSpPr>
          <p:cNvPr id="3" name="Date Placeholder 2"/>
          <p:cNvSpPr>
            <a:spLocks noGrp="1"/>
          </p:cNvSpPr>
          <p:nvPr>
            <p:ph type="dt" idx="1"/>
          </p:nvPr>
        </p:nvSpPr>
        <p:spPr>
          <a:xfrm>
            <a:off x="3927775" y="0"/>
            <a:ext cx="3004820" cy="461724"/>
          </a:xfrm>
          <a:prstGeom prst="rect">
            <a:avLst/>
          </a:prstGeom>
        </p:spPr>
        <p:txBody>
          <a:bodyPr vert="horz" lIns="92391" tIns="46195" rIns="92391" bIns="46195" rtlCol="0"/>
          <a:lstStyle>
            <a:lvl1pPr algn="r">
              <a:defRPr sz="1200"/>
            </a:lvl1pPr>
          </a:lstStyle>
          <a:p>
            <a:fld id="{1AEF1033-DF06-47C1-9ADC-18799CC1C18E}" type="datetimeFigureOut">
              <a:rPr lang="en-US" smtClean="0"/>
              <a:pPr/>
              <a:t>10/25/2017</a:t>
            </a:fld>
            <a:endParaRPr lang="en-US"/>
          </a:p>
        </p:txBody>
      </p:sp>
      <p:sp>
        <p:nvSpPr>
          <p:cNvPr id="4" name="Slide Image Placeholder 3"/>
          <p:cNvSpPr>
            <a:spLocks noGrp="1" noRot="1" noChangeAspect="1"/>
          </p:cNvSpPr>
          <p:nvPr>
            <p:ph type="sldImg" idx="2"/>
          </p:nvPr>
        </p:nvSpPr>
        <p:spPr>
          <a:xfrm>
            <a:off x="1157288" y="692150"/>
            <a:ext cx="4619625" cy="3463925"/>
          </a:xfrm>
          <a:prstGeom prst="rect">
            <a:avLst/>
          </a:prstGeom>
          <a:noFill/>
          <a:ln w="12700">
            <a:solidFill>
              <a:prstClr val="black"/>
            </a:solidFill>
          </a:ln>
        </p:spPr>
        <p:txBody>
          <a:bodyPr vert="horz" lIns="92391" tIns="46195" rIns="92391" bIns="46195" rtlCol="0" anchor="ctr"/>
          <a:lstStyle/>
          <a:p>
            <a:endParaRPr lang="en-US"/>
          </a:p>
        </p:txBody>
      </p:sp>
      <p:sp>
        <p:nvSpPr>
          <p:cNvPr id="5" name="Notes Placeholder 4"/>
          <p:cNvSpPr>
            <a:spLocks noGrp="1"/>
          </p:cNvSpPr>
          <p:nvPr>
            <p:ph type="body" sz="quarter" idx="3"/>
          </p:nvPr>
        </p:nvSpPr>
        <p:spPr>
          <a:xfrm>
            <a:off x="693420" y="4386382"/>
            <a:ext cx="5547360" cy="4155520"/>
          </a:xfrm>
          <a:prstGeom prst="rect">
            <a:avLst/>
          </a:prstGeom>
        </p:spPr>
        <p:txBody>
          <a:bodyPr vert="horz" lIns="92391" tIns="46195" rIns="92391" bIns="461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1161"/>
            <a:ext cx="3004820" cy="461724"/>
          </a:xfrm>
          <a:prstGeom prst="rect">
            <a:avLst/>
          </a:prstGeom>
        </p:spPr>
        <p:txBody>
          <a:bodyPr vert="horz" lIns="92391" tIns="46195" rIns="92391" bIns="46195"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71161"/>
            <a:ext cx="3004820" cy="461724"/>
          </a:xfrm>
          <a:prstGeom prst="rect">
            <a:avLst/>
          </a:prstGeom>
        </p:spPr>
        <p:txBody>
          <a:bodyPr vert="horz" lIns="92391" tIns="46195" rIns="92391" bIns="46195" rtlCol="0" anchor="b"/>
          <a:lstStyle>
            <a:lvl1pPr algn="r">
              <a:defRPr sz="1200"/>
            </a:lvl1pPr>
          </a:lstStyle>
          <a:p>
            <a:fld id="{8AADD87A-55E4-4BD0-858C-E151786F1A49}" type="slidenum">
              <a:rPr lang="en-US" smtClean="0"/>
              <a:pPr/>
              <a:t>‹#›</a:t>
            </a:fld>
            <a:endParaRPr lang="en-US"/>
          </a:p>
        </p:txBody>
      </p:sp>
    </p:spTree>
    <p:extLst>
      <p:ext uri="{BB962C8B-B14F-4D97-AF65-F5344CB8AC3E}">
        <p14:creationId xmlns:p14="http://schemas.microsoft.com/office/powerpoint/2010/main" val="313330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ADD87A-55E4-4BD0-858C-E151786F1A49}"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Same Side Corner Rectangle 6"/>
          <p:cNvSpPr/>
          <p:nvPr/>
        </p:nvSpPr>
        <p:spPr>
          <a:xfrm flipV="1">
            <a:off x="228600" y="4724400"/>
            <a:ext cx="8686800" cy="1828800"/>
          </a:xfrm>
          <a:prstGeom prst="round2SameRect">
            <a:avLst>
              <a:gd name="adj1" fmla="val 10784"/>
              <a:gd name="adj2" fmla="val 0"/>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a:off x="228600" y="228600"/>
            <a:ext cx="8686800" cy="4419600"/>
          </a:xfrm>
          <a:prstGeom prst="round2SameRect">
            <a:avLst>
              <a:gd name="adj1" fmla="val 2821"/>
              <a:gd name="adj2" fmla="val 0"/>
            </a:avLst>
          </a:prstGeom>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ctrTitle"/>
          </p:nvPr>
        </p:nvSpPr>
        <p:spPr>
          <a:xfrm>
            <a:off x="609600" y="533400"/>
            <a:ext cx="7924800" cy="3886201"/>
          </a:xfrm>
        </p:spPr>
        <p:txBody>
          <a:bodyPr>
            <a:normAutofit/>
          </a:bodyPr>
          <a:lstStyle>
            <a:lvl1pPr algn="ctr">
              <a:defRPr sz="4800">
                <a:effectLst/>
              </a:defRPr>
            </a:lvl1pPr>
          </a:lstStyle>
          <a:p>
            <a:r>
              <a:rPr lang="en-US"/>
              <a:t>Click to edit Master title style</a:t>
            </a:r>
            <a:endParaRPr lang="en-US" dirty="0"/>
          </a:p>
        </p:txBody>
      </p:sp>
      <p:sp>
        <p:nvSpPr>
          <p:cNvPr id="3" name="Rectangle 2"/>
          <p:cNvSpPr>
            <a:spLocks noGrp="1"/>
          </p:cNvSpPr>
          <p:nvPr>
            <p:ph type="subTitle" idx="1"/>
          </p:nvPr>
        </p:nvSpPr>
        <p:spPr>
          <a:xfrm>
            <a:off x="304800" y="4800600"/>
            <a:ext cx="8534400" cy="1600200"/>
          </a:xfrm>
        </p:spPr>
        <p:txBody>
          <a:bodyPr anchor="ctr">
            <a:normAutofit/>
          </a:bodyPr>
          <a:lstStyle>
            <a:lvl1pPr marL="0" indent="0" algn="ctr">
              <a:buNone/>
              <a:defRPr sz="28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Rectangle 3"/>
          <p:cNvSpPr>
            <a:spLocks noGrp="1"/>
          </p:cNvSpPr>
          <p:nvPr>
            <p:ph type="dt" sz="half" idx="10"/>
          </p:nvPr>
        </p:nvSpPr>
        <p:spPr>
          <a:xfrm>
            <a:off x="228600" y="6553200"/>
            <a:ext cx="2133600" cy="287782"/>
          </a:xfrm>
        </p:spPr>
        <p:txBody>
          <a:bodyPr/>
          <a:lstStyle/>
          <a:p>
            <a:fld id="{9E9B5C5A-AD18-4283-A9E3-065CCA9A3656}" type="datetimeFigureOut">
              <a:rPr lang="en-US" smtClean="0"/>
              <a:pPr/>
              <a:t>10/25/2017</a:t>
            </a:fld>
            <a:endParaRPr lang="en-US"/>
          </a:p>
        </p:txBody>
      </p:sp>
      <p:sp>
        <p:nvSpPr>
          <p:cNvPr id="5" name="Rectangle 4"/>
          <p:cNvSpPr>
            <a:spLocks noGrp="1"/>
          </p:cNvSpPr>
          <p:nvPr>
            <p:ph type="ftr" sz="quarter" idx="11"/>
          </p:nvPr>
        </p:nvSpPr>
        <p:spPr>
          <a:xfrm>
            <a:off x="2895600" y="6553200"/>
            <a:ext cx="3429000" cy="287782"/>
          </a:xfrm>
        </p:spPr>
        <p:txBody>
          <a:bodyPr/>
          <a:lstStyle/>
          <a:p>
            <a:endParaRPr lang="en-US"/>
          </a:p>
        </p:txBody>
      </p:sp>
      <p:sp>
        <p:nvSpPr>
          <p:cNvPr id="6" name="Rectangle 5"/>
          <p:cNvSpPr>
            <a:spLocks noGrp="1"/>
          </p:cNvSpPr>
          <p:nvPr>
            <p:ph type="sldNum" sz="quarter" idx="12"/>
          </p:nvPr>
        </p:nvSpPr>
        <p:spPr>
          <a:xfrm>
            <a:off x="6858000" y="6553200"/>
            <a:ext cx="2057400" cy="287782"/>
          </a:xfrm>
        </p:spPr>
        <p:txBody>
          <a:bodyPr/>
          <a:lstStyle/>
          <a:p>
            <a:fld id="{4A37BD08-E3FC-410D-A4DE-25DA91E490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3" name="Rectangle 2"/>
          <p:cNvSpPr>
            <a:spLocks noGrp="1"/>
          </p:cNvSpPr>
          <p:nvPr>
            <p:ph type="body" orient="vert" idx="1"/>
          </p:nvPr>
        </p:nvSpPr>
        <p:spPr>
          <a:xfrm>
            <a:off x="457200" y="274638"/>
            <a:ext cx="64008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
        <p:nvSpPr>
          <p:cNvPr id="7" name="Round Same Side Corner Rectangle 6"/>
          <p:cNvSpPr/>
          <p:nvPr/>
        </p:nvSpPr>
        <p:spPr>
          <a:xfrm rot="5400000">
            <a:off x="4862513" y="2300287"/>
            <a:ext cx="6096000" cy="1952625"/>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orient="vert"/>
          </p:nvPr>
        </p:nvSpPr>
        <p:spPr>
          <a:xfrm>
            <a:off x="7029450" y="274638"/>
            <a:ext cx="1752600" cy="5973762"/>
          </a:xfrm>
        </p:spPr>
        <p:txBody>
          <a:bodyPr vert="eaVert"/>
          <a:lstStyle>
            <a:lvl1pPr>
              <a:defRPr>
                <a:solidFill>
                  <a:srgbClr val="FFFFFF"/>
                </a:solidFill>
              </a:defRPr>
            </a:lvl1pPr>
          </a:lstStyle>
          <a:p>
            <a:r>
              <a:rPr lang="en-US"/>
              <a:t>Click to edit Master title style</a:t>
            </a:r>
            <a:endParaRPr lang="en-US" dirty="0"/>
          </a:p>
        </p:txBody>
      </p:sp>
      <p:cxnSp>
        <p:nvCxnSpPr>
          <p:cNvPr id="8" name="Straight Connector 7"/>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ound Same Side Corner Rectangle 7"/>
          <p:cNvSpPr/>
          <p:nvPr/>
        </p:nvSpPr>
        <p:spPr>
          <a:xfrm>
            <a:off x="228600" y="228600"/>
            <a:ext cx="8686800" cy="4953000"/>
          </a:xfrm>
          <a:prstGeom prst="round2SameRect">
            <a:avLst>
              <a:gd name="adj1" fmla="val 2821"/>
              <a:gd name="adj2" fmla="val 0"/>
            </a:avLst>
          </a:prstGeom>
          <a:solidFill>
            <a:schemeClr val="tx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Same Side Corner Rectangle 6"/>
          <p:cNvSpPr/>
          <p:nvPr/>
        </p:nvSpPr>
        <p:spPr>
          <a:xfrm flipV="1">
            <a:off x="228600" y="5257800"/>
            <a:ext cx="8686800" cy="1295400"/>
          </a:xfrm>
          <a:prstGeom prst="round2SameRect">
            <a:avLst>
              <a:gd name="adj1" fmla="val 10784"/>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685800" y="838200"/>
            <a:ext cx="7772400" cy="4191000"/>
          </a:xfrm>
        </p:spPr>
        <p:txBody>
          <a:bodyPr anchor="ctr"/>
          <a:lstStyle>
            <a:lvl1pPr algn="ctr">
              <a:defRPr sz="4800" b="0" cap="none" baseline="0">
                <a:solidFill>
                  <a:schemeClr val="bg2"/>
                </a:solidFill>
                <a:effectLst/>
              </a:defRPr>
            </a:lvl1pPr>
          </a:lstStyle>
          <a:p>
            <a:r>
              <a:rPr lang="en-US"/>
              <a:t>Click to edit Master title style</a:t>
            </a:r>
            <a:endParaRPr lang="en-US" dirty="0"/>
          </a:p>
        </p:txBody>
      </p:sp>
      <p:sp>
        <p:nvSpPr>
          <p:cNvPr id="3" name="Rectangle 2"/>
          <p:cNvSpPr>
            <a:spLocks noGrp="1"/>
          </p:cNvSpPr>
          <p:nvPr>
            <p:ph type="body" idx="1"/>
          </p:nvPr>
        </p:nvSpPr>
        <p:spPr>
          <a:xfrm>
            <a:off x="722313" y="5410200"/>
            <a:ext cx="7772400" cy="1042987"/>
          </a:xfrm>
        </p:spPr>
        <p:txBody>
          <a:bodyPr anchor="ctr">
            <a:normAutofit/>
          </a:bodyPr>
          <a:lstStyle>
            <a:lvl1pPr marL="0" indent="0" algn="ctr">
              <a:buNone/>
              <a:defRPr sz="28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5" name="Rectangle 4"/>
          <p:cNvSpPr>
            <a:spLocks noGrp="1"/>
          </p:cNvSpPr>
          <p:nvPr>
            <p:ph type="ftr" sz="quarter" idx="11"/>
          </p:nvPr>
        </p:nvSpPr>
        <p:spPr/>
        <p:txBody>
          <a:bodyPr/>
          <a:lstStyle/>
          <a:p>
            <a:endParaRPr lang="en-US"/>
          </a:p>
        </p:txBody>
      </p:sp>
      <p:sp>
        <p:nvSpPr>
          <p:cNvPr id="6" name="Rectangle 5"/>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sz="half" idx="1"/>
          </p:nvPr>
        </p:nvSpPr>
        <p:spPr>
          <a:xfrm>
            <a:off x="301752"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a:spLocks noGrp="1"/>
          </p:cNvSpPr>
          <p:nvPr>
            <p:ph sz="half" idx="2"/>
          </p:nvPr>
        </p:nvSpPr>
        <p:spPr>
          <a:xfrm>
            <a:off x="4648200"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a:t>Click to edit Master title style</a:t>
            </a:r>
          </a:p>
        </p:txBody>
      </p:sp>
      <p:sp>
        <p:nvSpPr>
          <p:cNvPr id="3" name="Rectangle 2"/>
          <p:cNvSpPr>
            <a:spLocks noGrp="1"/>
          </p:cNvSpPr>
          <p:nvPr>
            <p:ph type="body" idx="1"/>
          </p:nvPr>
        </p:nvSpPr>
        <p:spPr>
          <a:xfrm>
            <a:off x="301752" y="1535112"/>
            <a:ext cx="4160520" cy="827087"/>
          </a:xfrm>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tx2"/>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Rectangle 3"/>
          <p:cNvSpPr>
            <a:spLocks noGrp="1"/>
          </p:cNvSpPr>
          <p:nvPr>
            <p:ph sz="half" idx="2"/>
          </p:nvPr>
        </p:nvSpPr>
        <p:spPr>
          <a:xfrm>
            <a:off x="301752" y="2373312"/>
            <a:ext cx="41605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p:cNvSpPr>
          <p:nvPr>
            <p:ph type="body" sz="quarter" idx="3"/>
          </p:nvPr>
        </p:nvSpPr>
        <p:spPr>
          <a:xfrm>
            <a:off x="4645024" y="1535112"/>
            <a:ext cx="4160520" cy="827087"/>
          </a:xfrm>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tx2"/>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5"/>
          <p:cNvSpPr>
            <a:spLocks noGrp="1"/>
          </p:cNvSpPr>
          <p:nvPr>
            <p:ph sz="quarter" idx="4"/>
          </p:nvPr>
        </p:nvSpPr>
        <p:spPr>
          <a:xfrm>
            <a:off x="4645024" y="2373312"/>
            <a:ext cx="41605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8" name="Rectangle 7"/>
          <p:cNvSpPr>
            <a:spLocks noGrp="1"/>
          </p:cNvSpPr>
          <p:nvPr>
            <p:ph type="ftr" sz="quarter" idx="11"/>
          </p:nvPr>
        </p:nvSpPr>
        <p:spPr/>
        <p:txBody>
          <a:bodyPr/>
          <a:lstStyle/>
          <a:p>
            <a:endParaRPr lang="en-US"/>
          </a:p>
        </p:txBody>
      </p:sp>
      <p:sp>
        <p:nvSpPr>
          <p:cNvPr id="9" name="Rectangle 8"/>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p>
        </p:txBody>
      </p:sp>
      <p:sp>
        <p:nvSpPr>
          <p:cNvPr id="3" name="Rectangle 2"/>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3" name="Rectangle 2"/>
          <p:cNvSpPr>
            <a:spLocks noGrp="1"/>
          </p:cNvSpPr>
          <p:nvPr>
            <p:ph type="ftr" sz="quarter" idx="11"/>
          </p:nvPr>
        </p:nvSpPr>
        <p:spPr/>
        <p:txBody>
          <a:bodyPr/>
          <a:lstStyle/>
          <a:p>
            <a:endParaRPr lang="en-US"/>
          </a:p>
        </p:txBody>
      </p:sp>
      <p:sp>
        <p:nvSpPr>
          <p:cNvPr id="4" name="Rectangle 3"/>
          <p:cNvSpPr>
            <a:spLocks noGrp="1"/>
          </p:cNvSpPr>
          <p:nvPr>
            <p:ph type="sldNum" sz="quarter" idx="12"/>
          </p:nvPr>
        </p:nvSpPr>
        <p:spPr/>
        <p:txBody>
          <a:bodyPr/>
          <a:lstStyle/>
          <a:p>
            <a:fld id="{4A37BD08-E3FC-410D-A4DE-25DA91E4900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ound Same Side Corner Rectangle 7"/>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304800" y="228600"/>
            <a:ext cx="4495800" cy="1143000"/>
          </a:xfrm>
        </p:spPr>
        <p:txBody>
          <a:bodyPr anchor="ctr"/>
          <a:lstStyle>
            <a:lvl1pPr algn="l">
              <a:defRPr sz="2800" b="0"/>
            </a:lvl1pPr>
          </a:lstStyle>
          <a:p>
            <a:r>
              <a:rPr lang="en-US"/>
              <a:t>Click to edit Master title style</a:t>
            </a:r>
            <a:endParaRPr lang="en-US" dirty="0"/>
          </a:p>
        </p:txBody>
      </p:sp>
      <p:sp>
        <p:nvSpPr>
          <p:cNvPr id="3" name="Rectangle 2"/>
          <p:cNvSpPr>
            <a:spLocks noGrp="1"/>
          </p:cNvSpPr>
          <p:nvPr>
            <p:ph idx="1"/>
          </p:nvPr>
        </p:nvSpPr>
        <p:spPr>
          <a:xfrm>
            <a:off x="228600" y="1600200"/>
            <a:ext cx="8686800" cy="47244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cxnSp>
        <p:nvCxnSpPr>
          <p:cNvPr id="9" name="Straight Connector 8"/>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 useBgFill="1">
        <p:nvSpPr>
          <p:cNvPr id="10" name="Rectangle 9"/>
          <p:cNvSpPr/>
          <p:nvPr/>
        </p:nvSpPr>
        <p:spPr>
          <a:xfrm>
            <a:off x="4876800" y="152400"/>
            <a:ext cx="3581400" cy="1295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67288" y="152400"/>
            <a:ext cx="3400425"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a:spLocks noGrp="1"/>
          </p:cNvSpPr>
          <p:nvPr>
            <p:ph type="body" sz="half" idx="2"/>
          </p:nvPr>
        </p:nvSpPr>
        <p:spPr>
          <a:xfrm>
            <a:off x="5105400" y="228600"/>
            <a:ext cx="3200400" cy="1143000"/>
          </a:xfrm>
        </p:spPr>
        <p:txBody>
          <a:bodyPr anchor="ctr">
            <a:normAutofit/>
          </a:bodyPr>
          <a:lstStyle>
            <a:lvl1pPr marL="0" indent="0" algn="l">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ound Same Side Corner Rectangle 7"/>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Grp="1"/>
          </p:cNvSpPr>
          <p:nvPr>
            <p:ph type="pic" idx="1"/>
          </p:nvPr>
        </p:nvSpPr>
        <p:spPr>
          <a:xfrm>
            <a:off x="228600" y="1524000"/>
            <a:ext cx="8686800" cy="49103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Rectangle 4"/>
          <p:cNvSpPr>
            <a:spLocks noGrp="1"/>
          </p:cNvSpPr>
          <p:nvPr>
            <p:ph type="dt" sz="half" idx="10"/>
          </p:nvPr>
        </p:nvSpPr>
        <p:spPr/>
        <p:txBody>
          <a:bodyPr/>
          <a:lstStyle/>
          <a:p>
            <a:fld id="{9E9B5C5A-AD18-4283-A9E3-065CCA9A3656}" type="datetimeFigureOut">
              <a:rPr lang="en-US" smtClean="0"/>
              <a:pPr/>
              <a:t>10/25/2017</a:t>
            </a:fld>
            <a:endParaRPr lang="en-US"/>
          </a:p>
        </p:txBody>
      </p:sp>
      <p:sp>
        <p:nvSpPr>
          <p:cNvPr id="6" name="Rectangle 5"/>
          <p:cNvSpPr>
            <a:spLocks noGrp="1"/>
          </p:cNvSpPr>
          <p:nvPr>
            <p:ph type="ftr" sz="quarter" idx="11"/>
          </p:nvPr>
        </p:nvSpPr>
        <p:spPr/>
        <p:txBody>
          <a:bodyPr/>
          <a:lstStyle/>
          <a:p>
            <a:endParaRPr lang="en-US"/>
          </a:p>
        </p:txBody>
      </p:sp>
      <p:sp>
        <p:nvSpPr>
          <p:cNvPr id="7" name="Rectangle 6"/>
          <p:cNvSpPr>
            <a:spLocks noGrp="1"/>
          </p:cNvSpPr>
          <p:nvPr>
            <p:ph type="sldNum" sz="quarter" idx="12"/>
          </p:nvPr>
        </p:nvSpPr>
        <p:spPr/>
        <p:txBody>
          <a:bodyPr/>
          <a:lstStyle/>
          <a:p>
            <a:fld id="{4A37BD08-E3FC-410D-A4DE-25DA91E4900B}" type="slidenum">
              <a:rPr lang="en-US" smtClean="0"/>
              <a:pPr/>
              <a:t>‹#›</a:t>
            </a:fld>
            <a:endParaRPr lang="en-US"/>
          </a:p>
        </p:txBody>
      </p:sp>
      <p:sp useBgFill="1">
        <p:nvSpPr>
          <p:cNvPr id="9" name="Rectangle 8"/>
          <p:cNvSpPr/>
          <p:nvPr/>
        </p:nvSpPr>
        <p:spPr>
          <a:xfrm>
            <a:off x="4876800" y="152400"/>
            <a:ext cx="3581400" cy="12954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67288" y="152400"/>
            <a:ext cx="3400425"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a:spLocks noGrp="1"/>
          </p:cNvSpPr>
          <p:nvPr>
            <p:ph type="title"/>
          </p:nvPr>
        </p:nvSpPr>
        <p:spPr>
          <a:xfrm>
            <a:off x="304800" y="228600"/>
            <a:ext cx="4495800" cy="1143000"/>
          </a:xfrm>
        </p:spPr>
        <p:txBody>
          <a:bodyPr anchor="ctr"/>
          <a:lstStyle>
            <a:lvl1pPr algn="l">
              <a:defRPr sz="2800" b="0"/>
            </a:lvl1pPr>
          </a:lstStyle>
          <a:p>
            <a:r>
              <a:rPr lang="en-US"/>
              <a:t>Click to edit Master title style</a:t>
            </a:r>
            <a:endParaRPr lang="en-US" dirty="0"/>
          </a:p>
        </p:txBody>
      </p:sp>
      <p:sp>
        <p:nvSpPr>
          <p:cNvPr id="4" name="Rectangle 3"/>
          <p:cNvSpPr>
            <a:spLocks noGrp="1"/>
          </p:cNvSpPr>
          <p:nvPr>
            <p:ph type="body" sz="half" idx="2"/>
          </p:nvPr>
        </p:nvSpPr>
        <p:spPr>
          <a:xfrm>
            <a:off x="5105400" y="228600"/>
            <a:ext cx="3200400" cy="1143000"/>
          </a:xfrm>
        </p:spPr>
        <p:txBody>
          <a:bodyPr anchor="ctr">
            <a:normAutofit/>
          </a:bodyPr>
          <a:lstStyle>
            <a:lvl1pPr marL="0" indent="0">
              <a:buNone/>
              <a:defRPr sz="16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1" name="Straight Connector 10"/>
          <p:cNvCxnSpPr/>
          <p:nvPr/>
        </p:nvCxnSpPr>
        <p:spPr>
          <a:xfrm>
            <a:off x="228600" y="6528816"/>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Same Side Corner Rectangle 6"/>
          <p:cNvSpPr/>
          <p:nvPr/>
        </p:nvSpPr>
        <p:spPr>
          <a:xfrm>
            <a:off x="228600" y="152400"/>
            <a:ext cx="8686800" cy="1295400"/>
          </a:xfrm>
          <a:prstGeom prst="round2SameRect">
            <a:avLst>
              <a:gd name="adj1" fmla="val 4902"/>
              <a:gd name="adj2" fmla="val 0"/>
            </a:avLst>
          </a:prstGeom>
          <a:solidFill>
            <a:schemeClr val="accent1"/>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04800" y="274638"/>
            <a:ext cx="85344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04800" y="1600200"/>
            <a:ext cx="85344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8600" y="6520942"/>
            <a:ext cx="2133600" cy="320040"/>
          </a:xfrm>
          <a:prstGeom prst="rect">
            <a:avLst/>
          </a:prstGeom>
        </p:spPr>
        <p:txBody>
          <a:bodyPr vert="horz" lIns="91440" tIns="45720" rIns="91440" bIns="45720" rtlCol="0" anchor="ctr"/>
          <a:lstStyle>
            <a:lvl1pPr algn="l">
              <a:defRPr sz="1200">
                <a:solidFill>
                  <a:schemeClr val="tx2"/>
                </a:solidFill>
              </a:defRPr>
            </a:lvl1pPr>
          </a:lstStyle>
          <a:p>
            <a:fld id="{9E9B5C5A-AD18-4283-A9E3-065CCA9A3656}" type="datetimeFigureOut">
              <a:rPr lang="en-US" smtClean="0"/>
              <a:pPr/>
              <a:t>10/25/2017</a:t>
            </a:fld>
            <a:endParaRPr lang="en-US"/>
          </a:p>
        </p:txBody>
      </p:sp>
      <p:sp>
        <p:nvSpPr>
          <p:cNvPr id="5" name="Footer Placeholder 4"/>
          <p:cNvSpPr>
            <a:spLocks noGrp="1"/>
          </p:cNvSpPr>
          <p:nvPr>
            <p:ph type="ftr" sz="quarter" idx="3"/>
          </p:nvPr>
        </p:nvSpPr>
        <p:spPr>
          <a:xfrm>
            <a:off x="2895600" y="6520942"/>
            <a:ext cx="3429000" cy="320040"/>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781800" y="6520942"/>
            <a:ext cx="2133600" cy="320040"/>
          </a:xfrm>
          <a:prstGeom prst="rect">
            <a:avLst/>
          </a:prstGeom>
        </p:spPr>
        <p:txBody>
          <a:bodyPr vert="horz" lIns="91440" tIns="45720" rIns="91440" bIns="45720" rtlCol="0" anchor="ctr"/>
          <a:lstStyle>
            <a:lvl1pPr algn="r">
              <a:defRPr sz="1200">
                <a:solidFill>
                  <a:schemeClr val="tx2"/>
                </a:solidFill>
              </a:defRPr>
            </a:lvl1pPr>
          </a:lstStyle>
          <a:p>
            <a:fld id="{4A37BD08-E3FC-410D-A4DE-25DA91E4900B}" type="slidenum">
              <a:rPr lang="en-US" smtClean="0"/>
              <a:pPr/>
              <a:t>‹#›</a:t>
            </a:fld>
            <a:endParaRPr lang="en-US"/>
          </a:p>
        </p:txBody>
      </p:sp>
      <p:cxnSp>
        <p:nvCxnSpPr>
          <p:cNvPr id="8" name="Straight Connector 7"/>
          <p:cNvCxnSpPr/>
          <p:nvPr/>
        </p:nvCxnSpPr>
        <p:spPr>
          <a:xfrm>
            <a:off x="228600" y="6524625"/>
            <a:ext cx="8686800" cy="1588"/>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600" kern="1200">
          <a:solidFill>
            <a:srgbClr val="FFFFFF"/>
          </a:solidFill>
          <a:effectLst/>
          <a:latin typeface="+mj-lt"/>
          <a:ea typeface="+mj-ea"/>
          <a:cs typeface="+mj-cs"/>
        </a:defRPr>
      </a:lvl1pPr>
    </p:titleStyle>
    <p:bodyStyle>
      <a:lvl1pPr marL="274320" indent="-274320" algn="l" defTabSz="914400" rtl="0" eaLnBrk="1" latinLnBrk="0" hangingPunct="1">
        <a:spcBef>
          <a:spcPct val="20000"/>
        </a:spcBef>
        <a:buClr>
          <a:schemeClr val="accent2"/>
        </a:buClr>
        <a:buSzPct val="85000"/>
        <a:buFont typeface="Wingdings 2" pitchFamily="18" charset="2"/>
        <a:buChar char=""/>
        <a:defRPr sz="2800" kern="1200">
          <a:solidFill>
            <a:schemeClr val="tx1"/>
          </a:solidFill>
          <a:latin typeface="+mn-lt"/>
          <a:ea typeface="+mn-ea"/>
          <a:cs typeface="+mn-cs"/>
        </a:defRPr>
      </a:lvl1pPr>
      <a:lvl2pPr marL="548640" indent="-228600" algn="l" defTabSz="914400" rtl="0" eaLnBrk="1" latinLnBrk="0" hangingPunct="1">
        <a:spcBef>
          <a:spcPct val="20000"/>
        </a:spcBef>
        <a:buClr>
          <a:schemeClr val="accent2"/>
        </a:buClr>
        <a:buSzPct val="85000"/>
        <a:buFont typeface="Wingdings 2" pitchFamily="18" charset="2"/>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2"/>
        </a:buClr>
        <a:buSzPct val="100000"/>
        <a:buFont typeface="Arial" pitchFamily="34" charset="0"/>
        <a:buChar char="•"/>
        <a:defRPr sz="1800" kern="1200">
          <a:solidFill>
            <a:schemeClr val="tx2"/>
          </a:solidFill>
          <a:latin typeface="+mn-lt"/>
          <a:ea typeface="+mn-ea"/>
          <a:cs typeface="+mn-cs"/>
        </a:defRPr>
      </a:lvl4pPr>
      <a:lvl5pPr marL="1280160" indent="-182880" algn="l" defTabSz="914400" rtl="0" eaLnBrk="1" latinLnBrk="0" hangingPunct="1">
        <a:spcBef>
          <a:spcPct val="20000"/>
        </a:spcBef>
        <a:buClr>
          <a:schemeClr val="accent2"/>
        </a:buClr>
        <a:buFont typeface="Arial" pitchFamily="34" charset="0"/>
        <a:buChar char="•"/>
        <a:defRPr sz="1800" kern="1200">
          <a:solidFill>
            <a:schemeClr val="tx1"/>
          </a:solidFill>
          <a:latin typeface="+mn-lt"/>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Principles of</a:t>
            </a:r>
            <a:br>
              <a:rPr lang="en-US" dirty="0"/>
            </a:br>
            <a:r>
              <a:rPr lang="en-US" dirty="0"/>
              <a:t>Multimedia Learning</a:t>
            </a:r>
          </a:p>
        </p:txBody>
      </p:sp>
      <p:sp>
        <p:nvSpPr>
          <p:cNvPr id="3" name="Subtitle 2"/>
          <p:cNvSpPr>
            <a:spLocks noGrp="1"/>
          </p:cNvSpPr>
          <p:nvPr>
            <p:ph type="subTitle" idx="1"/>
          </p:nvPr>
        </p:nvSpPr>
        <p:spPr/>
        <p:txBody>
          <a:bodyPr/>
          <a:lstStyle/>
          <a:p>
            <a:r>
              <a:rPr lang="en-US" dirty="0"/>
              <a:t>How the Principles of Multimedia Learning </a:t>
            </a:r>
            <a:br>
              <a:rPr lang="en-US" dirty="0"/>
            </a:br>
            <a:r>
              <a:rPr lang="en-US" dirty="0"/>
              <a:t>Inform the Design of Effective Course Content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3669856894"/>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3. Coherence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extraneous words, sounds, or pictures are excluded</a:t>
                      </a:r>
                      <a:r>
                        <a:rPr lang="en-US" baseline="0" dirty="0">
                          <a:solidFill>
                            <a:schemeClr val="tx1"/>
                          </a:solidFill>
                        </a:rPr>
                        <a:t> </a:t>
                      </a:r>
                      <a:r>
                        <a:rPr lang="en-US" dirty="0">
                          <a:solidFill>
                            <a:schemeClr val="tx1"/>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4. Modality </a:t>
                      </a:r>
                    </a:p>
                  </a:txBody>
                  <a:tcPr anchor="ctr"/>
                </a:tc>
                <a:tc>
                  <a:txBody>
                    <a:bodyPr/>
                    <a:lstStyle/>
                    <a:p>
                      <a:r>
                        <a:rPr lang="en-US" dirty="0">
                          <a:solidFill>
                            <a:schemeClr val="tx1"/>
                          </a:solidFill>
                        </a:rPr>
                        <a:t>Deeper learning when words</a:t>
                      </a:r>
                      <a:r>
                        <a:rPr lang="en-US" baseline="0" dirty="0">
                          <a:solidFill>
                            <a:schemeClr val="tx1"/>
                          </a:solidFill>
                        </a:rPr>
                        <a:t> </a:t>
                      </a:r>
                      <a:r>
                        <a:rPr lang="en-US" dirty="0">
                          <a:solidFill>
                            <a:schemeClr val="tx1"/>
                          </a:solidFill>
                        </a:rPr>
                        <a:t>are presented as narration rather than as on-screen</a:t>
                      </a:r>
                      <a:r>
                        <a:rPr lang="en-US" baseline="0" dirty="0">
                          <a:solidFill>
                            <a:schemeClr val="tx1"/>
                          </a:solidFill>
                        </a:rPr>
                        <a:t> </a:t>
                      </a:r>
                      <a:r>
                        <a:rPr lang="en-US" dirty="0">
                          <a:solidFill>
                            <a:schemeClr val="tx1"/>
                          </a:solidFill>
                        </a:rPr>
                        <a:t>text</a:t>
                      </a:r>
                    </a:p>
                  </a:txBody>
                  <a:tcPr/>
                </a:tc>
                <a:extLst>
                  <a:ext uri="{0D108BD9-81ED-4DB2-BD59-A6C34878D82A}">
                    <a16:rowId xmlns:a16="http://schemas.microsoft.com/office/drawing/2014/main" val="10004"/>
                  </a:ext>
                </a:extLst>
              </a:tr>
              <a:tr h="370840">
                <a:tc>
                  <a:txBody>
                    <a:bodyPr/>
                    <a:lstStyle/>
                    <a:p>
                      <a:r>
                        <a:rPr lang="en-US" dirty="0">
                          <a:solidFill>
                            <a:schemeClr val="tx1"/>
                          </a:solidFill>
                        </a:rPr>
                        <a:t>5. Redundancy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as narration rather than as both</a:t>
                      </a:r>
                      <a:r>
                        <a:rPr lang="en-US" baseline="0" dirty="0">
                          <a:solidFill>
                            <a:schemeClr val="tx1"/>
                          </a:solidFill>
                        </a:rPr>
                        <a:t> </a:t>
                      </a:r>
                      <a:r>
                        <a:rPr lang="en-US" dirty="0">
                          <a:solidFill>
                            <a:schemeClr val="tx1"/>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chemeClr val="tx1"/>
                          </a:solidFill>
                        </a:rPr>
                        <a:t>6. Personalization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in conversational style rather</a:t>
                      </a:r>
                      <a:r>
                        <a:rPr lang="en-US" baseline="0" dirty="0">
                          <a:solidFill>
                            <a:schemeClr val="tx1"/>
                          </a:solidFill>
                        </a:rPr>
                        <a:t> </a:t>
                      </a:r>
                      <a:r>
                        <a:rPr lang="en-US" dirty="0">
                          <a:solidFill>
                            <a:schemeClr val="tx1"/>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7. Segmentation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chemeClr val="tx1"/>
                          </a:solidFill>
                        </a:rPr>
                        <a:t>8. </a:t>
                      </a:r>
                      <a:r>
                        <a:rPr lang="en-US" dirty="0" err="1">
                          <a:solidFill>
                            <a:schemeClr val="tx1"/>
                          </a:solidFill>
                        </a:rPr>
                        <a:t>Pretraining</a:t>
                      </a:r>
                      <a:endParaRPr lang="en-US" dirty="0">
                        <a:solidFill>
                          <a:schemeClr val="tx1"/>
                        </a:solidFill>
                      </a:endParaRPr>
                    </a:p>
                  </a:txBody>
                  <a:tcPr/>
                </a:tc>
                <a:tc>
                  <a:txBody>
                    <a:bodyPr/>
                    <a:lstStyle/>
                    <a:p>
                      <a:r>
                        <a:rPr lang="en-US" dirty="0">
                          <a:solidFill>
                            <a:schemeClr val="tx1"/>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385450681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Research Results</a:t>
            </a:r>
          </a:p>
        </p:txBody>
      </p:sp>
      <p:graphicFrame>
        <p:nvGraphicFramePr>
          <p:cNvPr id="4" name="Table 3"/>
          <p:cNvGraphicFramePr>
            <a:graphicFrameLocks noGrp="1"/>
          </p:cNvGraphicFramePr>
          <p:nvPr/>
        </p:nvGraphicFramePr>
        <p:xfrm>
          <a:off x="1447800" y="1844040"/>
          <a:ext cx="6019800" cy="360680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tblGrid>
              <a:tr h="370840">
                <a:tc>
                  <a:txBody>
                    <a:bodyPr/>
                    <a:lstStyle/>
                    <a:p>
                      <a:r>
                        <a:rPr lang="en-US" dirty="0"/>
                        <a:t>Cognitive</a:t>
                      </a:r>
                      <a:br>
                        <a:rPr lang="en-US" dirty="0"/>
                      </a:br>
                      <a:r>
                        <a:rPr lang="en-US" dirty="0"/>
                        <a:t>Principle</a:t>
                      </a:r>
                    </a:p>
                  </a:txBody>
                  <a:tcPr/>
                </a:tc>
                <a:tc>
                  <a:txBody>
                    <a:bodyPr/>
                    <a:lstStyle/>
                    <a:p>
                      <a:r>
                        <a:rPr lang="en-US" dirty="0"/>
                        <a:t>Effect </a:t>
                      </a:r>
                      <a:br>
                        <a:rPr lang="en-US" dirty="0"/>
                      </a:br>
                      <a:r>
                        <a:rPr lang="en-US" dirty="0"/>
                        <a:t>Size</a:t>
                      </a:r>
                    </a:p>
                  </a:txBody>
                  <a:tcPr/>
                </a:tc>
                <a:tc>
                  <a:txBody>
                    <a:bodyPr/>
                    <a:lstStyle/>
                    <a:p>
                      <a:r>
                        <a:rPr lang="en-US" dirty="0"/>
                        <a:t>Studies Showing This Effect</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1.50</a:t>
                      </a:r>
                    </a:p>
                  </a:txBody>
                  <a:tcPr/>
                </a:tc>
                <a:tc>
                  <a:txBody>
                    <a:bodyPr/>
                    <a:lstStyle/>
                    <a:p>
                      <a:r>
                        <a:rPr lang="en-US" dirty="0"/>
                        <a:t>9 of 9</a:t>
                      </a:r>
                    </a:p>
                  </a:txBody>
                  <a:tcPr/>
                </a:tc>
                <a:extLst>
                  <a:ext uri="{0D108BD9-81ED-4DB2-BD59-A6C34878D82A}">
                    <a16:rowId xmlns:a16="http://schemas.microsoft.com/office/drawing/2014/main" val="10001"/>
                  </a:ext>
                </a:extLst>
              </a:tr>
              <a:tr h="370840">
                <a:tc>
                  <a:txBody>
                    <a:bodyPr/>
                    <a:lstStyle/>
                    <a:p>
                      <a:r>
                        <a:rPr lang="en-US" dirty="0"/>
                        <a:t>2. Contiguity</a:t>
                      </a:r>
                    </a:p>
                  </a:txBody>
                  <a:tcPr/>
                </a:tc>
                <a:tc>
                  <a:txBody>
                    <a:bodyPr/>
                    <a:lstStyle/>
                    <a:p>
                      <a:r>
                        <a:rPr lang="en-US" dirty="0"/>
                        <a:t>1.11</a:t>
                      </a:r>
                    </a:p>
                  </a:txBody>
                  <a:tcPr/>
                </a:tc>
                <a:tc>
                  <a:txBody>
                    <a:bodyPr/>
                    <a:lstStyle/>
                    <a:p>
                      <a:r>
                        <a:rPr lang="en-US" dirty="0"/>
                        <a:t>8 of 8</a:t>
                      </a:r>
                    </a:p>
                  </a:txBody>
                  <a:tcPr/>
                </a:tc>
                <a:extLst>
                  <a:ext uri="{0D108BD9-81ED-4DB2-BD59-A6C34878D82A}">
                    <a16:rowId xmlns:a16="http://schemas.microsoft.com/office/drawing/2014/main" val="10002"/>
                  </a:ext>
                </a:extLst>
              </a:tr>
              <a:tr h="370840">
                <a:tc>
                  <a:txBody>
                    <a:bodyPr/>
                    <a:lstStyle/>
                    <a:p>
                      <a:r>
                        <a:rPr lang="en-US" dirty="0"/>
                        <a:t>3. Coherence </a:t>
                      </a:r>
                    </a:p>
                  </a:txBody>
                  <a:tcPr/>
                </a:tc>
                <a:tc>
                  <a:txBody>
                    <a:bodyPr/>
                    <a:lstStyle/>
                    <a:p>
                      <a:r>
                        <a:rPr lang="en-US" dirty="0"/>
                        <a:t>1.32</a:t>
                      </a:r>
                    </a:p>
                  </a:txBody>
                  <a:tcPr/>
                </a:tc>
                <a:tc>
                  <a:txBody>
                    <a:bodyPr/>
                    <a:lstStyle/>
                    <a:p>
                      <a:r>
                        <a:rPr lang="en-US" dirty="0"/>
                        <a:t>11 of 12</a:t>
                      </a:r>
                    </a:p>
                  </a:txBody>
                  <a:tcPr/>
                </a:tc>
                <a:extLst>
                  <a:ext uri="{0D108BD9-81ED-4DB2-BD59-A6C34878D82A}">
                    <a16:rowId xmlns:a16="http://schemas.microsoft.com/office/drawing/2014/main" val="10003"/>
                  </a:ext>
                </a:extLst>
              </a:tr>
              <a:tr h="370840">
                <a:tc>
                  <a:txBody>
                    <a:bodyPr/>
                    <a:lstStyle/>
                    <a:p>
                      <a:r>
                        <a:rPr lang="en-US" dirty="0"/>
                        <a:t>4. Modality </a:t>
                      </a:r>
                    </a:p>
                  </a:txBody>
                  <a:tcPr/>
                </a:tc>
                <a:tc>
                  <a:txBody>
                    <a:bodyPr/>
                    <a:lstStyle/>
                    <a:p>
                      <a:r>
                        <a:rPr lang="en-US" dirty="0"/>
                        <a:t>0.97</a:t>
                      </a:r>
                    </a:p>
                  </a:txBody>
                  <a:tcPr/>
                </a:tc>
                <a:tc>
                  <a:txBody>
                    <a:bodyPr/>
                    <a:lstStyle/>
                    <a:p>
                      <a:r>
                        <a:rPr lang="en-US" dirty="0"/>
                        <a:t>21 of 21</a:t>
                      </a:r>
                    </a:p>
                  </a:txBody>
                  <a:tcPr/>
                </a:tc>
                <a:extLst>
                  <a:ext uri="{0D108BD9-81ED-4DB2-BD59-A6C34878D82A}">
                    <a16:rowId xmlns:a16="http://schemas.microsoft.com/office/drawing/2014/main" val="10004"/>
                  </a:ext>
                </a:extLst>
              </a:tr>
              <a:tr h="370840">
                <a:tc>
                  <a:txBody>
                    <a:bodyPr/>
                    <a:lstStyle/>
                    <a:p>
                      <a:r>
                        <a:rPr lang="en-US" dirty="0"/>
                        <a:t>5. Redundancy </a:t>
                      </a:r>
                    </a:p>
                  </a:txBody>
                  <a:tcPr/>
                </a:tc>
                <a:tc>
                  <a:txBody>
                    <a:bodyPr/>
                    <a:lstStyle/>
                    <a:p>
                      <a:r>
                        <a:rPr lang="en-US" dirty="0"/>
                        <a:t>0.69</a:t>
                      </a:r>
                    </a:p>
                  </a:txBody>
                  <a:tcPr/>
                </a:tc>
                <a:tc>
                  <a:txBody>
                    <a:bodyPr/>
                    <a:lstStyle/>
                    <a:p>
                      <a:r>
                        <a:rPr lang="en-US" dirty="0"/>
                        <a:t>10 of 10</a:t>
                      </a:r>
                    </a:p>
                  </a:txBody>
                  <a:tcPr/>
                </a:tc>
                <a:extLst>
                  <a:ext uri="{0D108BD9-81ED-4DB2-BD59-A6C34878D82A}">
                    <a16:rowId xmlns:a16="http://schemas.microsoft.com/office/drawing/2014/main" val="10005"/>
                  </a:ext>
                </a:extLst>
              </a:tr>
              <a:tr h="370840">
                <a:tc>
                  <a:txBody>
                    <a:bodyPr/>
                    <a:lstStyle/>
                    <a:p>
                      <a:r>
                        <a:rPr lang="en-US" dirty="0"/>
                        <a:t>6. Personalization </a:t>
                      </a:r>
                    </a:p>
                  </a:txBody>
                  <a:tcPr/>
                </a:tc>
                <a:tc>
                  <a:txBody>
                    <a:bodyPr/>
                    <a:lstStyle/>
                    <a:p>
                      <a:r>
                        <a:rPr lang="en-US" dirty="0"/>
                        <a:t>1.30</a:t>
                      </a:r>
                    </a:p>
                  </a:txBody>
                  <a:tcPr/>
                </a:tc>
                <a:tc>
                  <a:txBody>
                    <a:bodyPr/>
                    <a:lstStyle/>
                    <a:p>
                      <a:r>
                        <a:rPr lang="en-US" dirty="0"/>
                        <a:t>10 of 10</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7. Segmentation</a:t>
                      </a:r>
                    </a:p>
                  </a:txBody>
                  <a:tcPr/>
                </a:tc>
                <a:tc>
                  <a:txBody>
                    <a:bodyPr/>
                    <a:lstStyle/>
                    <a:p>
                      <a:r>
                        <a:rPr lang="en-US" dirty="0"/>
                        <a:t>0.98</a:t>
                      </a:r>
                    </a:p>
                  </a:txBody>
                  <a:tcPr/>
                </a:tc>
                <a:tc>
                  <a:txBody>
                    <a:bodyPr/>
                    <a:lstStyle/>
                    <a:p>
                      <a:r>
                        <a:rPr lang="en-US" dirty="0"/>
                        <a:t>3 of 3</a:t>
                      </a:r>
                    </a:p>
                  </a:txBody>
                  <a:tcPr/>
                </a:tc>
                <a:extLst>
                  <a:ext uri="{0D108BD9-81ED-4DB2-BD59-A6C34878D82A}">
                    <a16:rowId xmlns:a16="http://schemas.microsoft.com/office/drawing/2014/main" val="10007"/>
                  </a:ext>
                </a:extLst>
              </a:tr>
              <a:tr h="370840">
                <a:tc>
                  <a:txBody>
                    <a:bodyPr/>
                    <a:lstStyle/>
                    <a:p>
                      <a:r>
                        <a:rPr lang="en-US" dirty="0"/>
                        <a:t>8. </a:t>
                      </a:r>
                      <a:r>
                        <a:rPr lang="en-US" dirty="0" err="1"/>
                        <a:t>Pretraining</a:t>
                      </a:r>
                      <a:endParaRPr lang="en-US" dirty="0"/>
                    </a:p>
                  </a:txBody>
                  <a:tcPr/>
                </a:tc>
                <a:tc>
                  <a:txBody>
                    <a:bodyPr/>
                    <a:lstStyle/>
                    <a:p>
                      <a:r>
                        <a:rPr lang="en-US" dirty="0"/>
                        <a:t>1.30</a:t>
                      </a:r>
                    </a:p>
                  </a:txBody>
                  <a:tcPr/>
                </a:tc>
                <a:tc>
                  <a:txBody>
                    <a:bodyPr/>
                    <a:lstStyle/>
                    <a:p>
                      <a:r>
                        <a:rPr lang="en-US" dirty="0"/>
                        <a:t>7 of 7</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2743200" y="6488668"/>
            <a:ext cx="3200400" cy="369332"/>
          </a:xfrm>
          <a:prstGeom prst="rect">
            <a:avLst/>
          </a:prstGeom>
          <a:noFill/>
        </p:spPr>
        <p:txBody>
          <a:bodyPr wrap="square" rtlCol="0">
            <a:spAutoFit/>
          </a:bodyPr>
          <a:lstStyle/>
          <a:p>
            <a:r>
              <a:rPr lang="en-US" dirty="0">
                <a:solidFill>
                  <a:schemeClr val="bg1">
                    <a:lumMod val="50000"/>
                  </a:schemeClr>
                </a:solidFill>
              </a:rPr>
              <a:t>Clark &amp; Mayer (2008, p. 383)</a:t>
            </a:r>
          </a:p>
        </p:txBody>
      </p:sp>
    </p:spTree>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Personalization Principle</a:t>
            </a:r>
          </a:p>
        </p:txBody>
      </p:sp>
      <p:sp>
        <p:nvSpPr>
          <p:cNvPr id="3" name="Content Placeholder 2"/>
          <p:cNvSpPr>
            <a:spLocks noGrp="1"/>
          </p:cNvSpPr>
          <p:nvPr>
            <p:ph idx="1"/>
          </p:nvPr>
        </p:nvSpPr>
        <p:spPr/>
        <p:txBody>
          <a:bodyPr>
            <a:normAutofit fontScale="92500" lnSpcReduction="10000"/>
          </a:bodyPr>
          <a:lstStyle/>
          <a:p>
            <a:pPr lvl="0"/>
            <a:r>
              <a:rPr lang="en-US" dirty="0"/>
              <a:t>In terms of engaging learners, the most important principle identified by Mayer is the simplest, namely, the Personalization Principle.</a:t>
            </a:r>
          </a:p>
          <a:p>
            <a:pPr lvl="0"/>
            <a:r>
              <a:rPr lang="en-US" dirty="0"/>
              <a:t>“The personalization principle is that people learn better when the instructor uses conversational style rather than formal style. The rationale is that people try harder to make sense of the presented material (i.e., engage in the cognitive processes of organizing and integrating) when they feel they are in a social partnership with the instructor.” (Mayer, 2001, p. 394)</a:t>
            </a:r>
          </a:p>
          <a:p>
            <a:r>
              <a:rPr lang="en-US" dirty="0"/>
              <a:t>You achieve this by writing in first and second person.</a:t>
            </a:r>
          </a:p>
          <a:p>
            <a:r>
              <a:rPr lang="en-US" dirty="0"/>
              <a:t>Imagine improving results (</a:t>
            </a:r>
            <a:r>
              <a:rPr lang="en-US" dirty="0" err="1"/>
              <a:t>es</a:t>
            </a:r>
            <a:r>
              <a:rPr lang="en-US" dirty="0"/>
              <a:t>=1.30) so simply!</a:t>
            </a:r>
          </a:p>
          <a:p>
            <a:pPr lvl="0"/>
            <a:endParaRPr lang="en-US" dirty="0"/>
          </a:p>
          <a:p>
            <a:endParaRPr lang="en-US" dirty="0"/>
          </a:p>
        </p:txBody>
      </p:sp>
    </p:spTree>
    <p:extLst>
      <p:ext uri="{BB962C8B-B14F-4D97-AF65-F5344CB8AC3E}">
        <p14:creationId xmlns:p14="http://schemas.microsoft.com/office/powerpoint/2010/main" val="126195362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B9539-ACDD-460A-9F2D-FB04357727B7}"/>
              </a:ext>
            </a:extLst>
          </p:cNvPr>
          <p:cNvSpPr>
            <a:spLocks noGrp="1"/>
          </p:cNvSpPr>
          <p:nvPr>
            <p:ph type="title"/>
          </p:nvPr>
        </p:nvSpPr>
        <p:spPr/>
        <p:txBody>
          <a:bodyPr/>
          <a:lstStyle/>
          <a:p>
            <a:r>
              <a:rPr lang="en-US" dirty="0"/>
              <a:t>Multimedia Learning Hospital Example</a:t>
            </a:r>
          </a:p>
        </p:txBody>
      </p:sp>
      <p:sp>
        <p:nvSpPr>
          <p:cNvPr id="3" name="Text Placeholder 2">
            <a:extLst>
              <a:ext uri="{FF2B5EF4-FFF2-40B4-BE49-F238E27FC236}">
                <a16:creationId xmlns:a16="http://schemas.microsoft.com/office/drawing/2014/main" id="{39CE510C-F663-44DE-8E52-7E470F2DE47E}"/>
              </a:ext>
            </a:extLst>
          </p:cNvPr>
          <p:cNvSpPr>
            <a:spLocks noGrp="1"/>
          </p:cNvSpPr>
          <p:nvPr>
            <p:ph type="body" idx="1"/>
          </p:nvPr>
        </p:nvSpPr>
        <p:spPr/>
        <p:txBody>
          <a:bodyPr/>
          <a:lstStyle/>
          <a:p>
            <a:r>
              <a:rPr lang="en-US" dirty="0"/>
              <a:t>Dr. Rahul G. Patwari applies the principles of multimedia learning to reading chest x-rays</a:t>
            </a:r>
          </a:p>
        </p:txBody>
      </p:sp>
    </p:spTree>
    <p:extLst>
      <p:ext uri="{BB962C8B-B14F-4D97-AF65-F5344CB8AC3E}">
        <p14:creationId xmlns:p14="http://schemas.microsoft.com/office/powerpoint/2010/main" val="2524783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MultimediaLearningChestXray">
            <a:hlinkClick r:id="" action="ppaction://media"/>
            <a:extLst>
              <a:ext uri="{FF2B5EF4-FFF2-40B4-BE49-F238E27FC236}">
                <a16:creationId xmlns:a16="http://schemas.microsoft.com/office/drawing/2014/main" id="{ED9470D1-4926-4B63-B21B-F84B3EBEE7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38100"/>
            <a:ext cx="9144000" cy="5143500"/>
          </a:xfrm>
          <a:prstGeom prst="rect">
            <a:avLst/>
          </a:prstGeom>
        </p:spPr>
      </p:pic>
      <p:sp>
        <p:nvSpPr>
          <p:cNvPr id="4" name="TextBox 3">
            <a:extLst>
              <a:ext uri="{FF2B5EF4-FFF2-40B4-BE49-F238E27FC236}">
                <a16:creationId xmlns:a16="http://schemas.microsoft.com/office/drawing/2014/main" id="{C496D475-FF2E-43CD-BA1C-51652D0195C4}"/>
              </a:ext>
            </a:extLst>
          </p:cNvPr>
          <p:cNvSpPr txBox="1"/>
          <p:nvPr/>
        </p:nvSpPr>
        <p:spPr>
          <a:xfrm>
            <a:off x="533400" y="5791200"/>
            <a:ext cx="7738209" cy="923330"/>
          </a:xfrm>
          <a:prstGeom prst="rect">
            <a:avLst/>
          </a:prstGeom>
          <a:noFill/>
        </p:spPr>
        <p:txBody>
          <a:bodyPr wrap="none" rtlCol="0">
            <a:spAutoFit/>
          </a:bodyPr>
          <a:lstStyle/>
          <a:p>
            <a:pPr algn="ctr"/>
            <a:r>
              <a:rPr lang="en-US" dirty="0">
                <a:solidFill>
                  <a:schemeClr val="bg1">
                    <a:lumMod val="85000"/>
                  </a:schemeClr>
                </a:solidFill>
              </a:rPr>
              <a:t>Dr. Rahul G. Patwari, Assistant Professor, Rush University Medical Center</a:t>
            </a:r>
            <a:br>
              <a:rPr lang="en-US" dirty="0">
                <a:solidFill>
                  <a:schemeClr val="bg1">
                    <a:lumMod val="85000"/>
                  </a:schemeClr>
                </a:solidFill>
              </a:rPr>
            </a:br>
            <a:r>
              <a:rPr lang="en-US" dirty="0">
                <a:solidFill>
                  <a:schemeClr val="bg1">
                    <a:lumMod val="85000"/>
                  </a:schemeClr>
                </a:solidFill>
              </a:rPr>
              <a:t>https://</a:t>
            </a:r>
            <a:r>
              <a:rPr lang="en-US" dirty="0" err="1">
                <a:solidFill>
                  <a:schemeClr val="bg1">
                    <a:lumMod val="85000"/>
                  </a:schemeClr>
                </a:solidFill>
              </a:rPr>
              <a:t>www.youtube.com</a:t>
            </a:r>
            <a:r>
              <a:rPr lang="en-US" dirty="0">
                <a:solidFill>
                  <a:schemeClr val="bg1">
                    <a:lumMod val="85000"/>
                  </a:schemeClr>
                </a:solidFill>
              </a:rPr>
              <a:t>/</a:t>
            </a:r>
            <a:r>
              <a:rPr lang="en-US" dirty="0" err="1">
                <a:solidFill>
                  <a:schemeClr val="bg1">
                    <a:lumMod val="85000"/>
                  </a:schemeClr>
                </a:solidFill>
              </a:rPr>
              <a:t>watch?v</a:t>
            </a:r>
            <a:r>
              <a:rPr lang="en-US" dirty="0">
                <a:solidFill>
                  <a:schemeClr val="bg1">
                    <a:lumMod val="85000"/>
                  </a:schemeClr>
                </a:solidFill>
              </a:rPr>
              <a:t>=</a:t>
            </a:r>
            <a:r>
              <a:rPr lang="en-US" dirty="0" err="1">
                <a:solidFill>
                  <a:schemeClr val="bg1">
                    <a:lumMod val="85000"/>
                  </a:schemeClr>
                </a:solidFill>
              </a:rPr>
              <a:t>BcWSUnXz8kw</a:t>
            </a:r>
            <a:endParaRPr lang="en-US" dirty="0">
              <a:solidFill>
                <a:schemeClr val="bg1">
                  <a:lumMod val="85000"/>
                </a:schemeClr>
              </a:solidFill>
            </a:endParaRPr>
          </a:p>
          <a:p>
            <a:endParaRPr lang="en-US" dirty="0">
              <a:solidFill>
                <a:schemeClr val="bg1">
                  <a:lumMod val="85000"/>
                </a:schemeClr>
              </a:solidFill>
            </a:endParaRPr>
          </a:p>
        </p:txBody>
      </p:sp>
    </p:spTree>
    <p:extLst>
      <p:ext uri="{BB962C8B-B14F-4D97-AF65-F5344CB8AC3E}">
        <p14:creationId xmlns:p14="http://schemas.microsoft.com/office/powerpoint/2010/main" val="30407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EFDFC-05D5-45FF-9530-E59C5AD78DC5}"/>
              </a:ext>
            </a:extLst>
          </p:cNvPr>
          <p:cNvSpPr>
            <a:spLocks noGrp="1"/>
          </p:cNvSpPr>
          <p:nvPr>
            <p:ph type="title"/>
          </p:nvPr>
        </p:nvSpPr>
        <p:spPr/>
        <p:txBody>
          <a:bodyPr/>
          <a:lstStyle/>
          <a:p>
            <a:r>
              <a:rPr lang="en-US" dirty="0"/>
              <a:t>Zone of Proximal Development</a:t>
            </a:r>
          </a:p>
        </p:txBody>
      </p:sp>
      <p:sp>
        <p:nvSpPr>
          <p:cNvPr id="3" name="Text Placeholder 2">
            <a:extLst>
              <a:ext uri="{FF2B5EF4-FFF2-40B4-BE49-F238E27FC236}">
                <a16:creationId xmlns:a16="http://schemas.microsoft.com/office/drawing/2014/main" id="{8F800E62-351E-47C4-B0AA-768ABC5CF0DD}"/>
              </a:ext>
            </a:extLst>
          </p:cNvPr>
          <p:cNvSpPr>
            <a:spLocks noGrp="1"/>
          </p:cNvSpPr>
          <p:nvPr>
            <p:ph type="body" idx="1"/>
          </p:nvPr>
        </p:nvSpPr>
        <p:spPr/>
        <p:txBody>
          <a:bodyPr/>
          <a:lstStyle/>
          <a:p>
            <a:r>
              <a:rPr lang="en-US" dirty="0"/>
              <a:t>Coaching Participants in Vygotsky’s</a:t>
            </a:r>
            <a:br>
              <a:rPr lang="en-US" dirty="0"/>
            </a:br>
            <a:r>
              <a:rPr lang="en-US" dirty="0"/>
              <a:t>Zone of Proximal Development</a:t>
            </a:r>
          </a:p>
        </p:txBody>
      </p:sp>
    </p:spTree>
    <p:extLst>
      <p:ext uri="{BB962C8B-B14F-4D97-AF65-F5344CB8AC3E}">
        <p14:creationId xmlns:p14="http://schemas.microsoft.com/office/powerpoint/2010/main" val="30484441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Identifying the Zone</a:t>
            </a:r>
          </a:p>
        </p:txBody>
      </p:sp>
      <p:sp>
        <p:nvSpPr>
          <p:cNvPr id="3" name="Content Placeholder 2"/>
          <p:cNvSpPr>
            <a:spLocks noGrp="1"/>
          </p:cNvSpPr>
          <p:nvPr>
            <p:ph idx="1"/>
          </p:nvPr>
        </p:nvSpPr>
        <p:spPr>
          <a:xfrm>
            <a:off x="304800" y="1600200"/>
            <a:ext cx="8686800" cy="4800600"/>
          </a:xfrm>
        </p:spPr>
        <p:txBody>
          <a:bodyPr>
            <a:normAutofit lnSpcReduction="10000"/>
          </a:bodyPr>
          <a:lstStyle/>
          <a:p>
            <a:r>
              <a:rPr lang="en-US" dirty="0"/>
              <a:t>When participants begin encountering difficulty, they enter an educational space that the great Russian psychologist Vygotsky called the Zone of Proximal Development; I simply call it the Zone.</a:t>
            </a:r>
          </a:p>
          <a:p>
            <a:r>
              <a:rPr lang="en-US" dirty="0"/>
              <a:t>It is in the Zone that you can use the coaching </a:t>
            </a:r>
            <a:r>
              <a:rPr lang="en-US"/>
              <a:t>protocol in </a:t>
            </a:r>
            <a:r>
              <a:rPr lang="en-US" dirty="0"/>
              <a:t>your </a:t>
            </a:r>
            <a:r>
              <a:rPr lang="en-US" dirty="0" err="1"/>
              <a:t>LMS</a:t>
            </a:r>
            <a:r>
              <a:rPr lang="en-US" dirty="0"/>
              <a:t> to help participants when they encounter difficulty.</a:t>
            </a:r>
          </a:p>
          <a:p>
            <a:r>
              <a:rPr lang="en-US" dirty="0"/>
              <a:t>Coaching participants in their Zone is the most important principle of e-learning, and I believe it is the most important feature of a Learning Management System.</a:t>
            </a:r>
          </a:p>
        </p:txBody>
      </p:sp>
    </p:spTree>
    <p:extLst>
      <p:ext uri="{BB962C8B-B14F-4D97-AF65-F5344CB8AC3E}">
        <p14:creationId xmlns:p14="http://schemas.microsoft.com/office/powerpoint/2010/main" val="69944250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sf\Home\Desktop\Screen Shot 2014-10-18 at 10.53.33 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16690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a:t>
            </a:r>
            <a:br>
              <a:rPr lang="en-US" dirty="0"/>
            </a:br>
            <a:r>
              <a:rPr lang="en-US" dirty="0"/>
              <a:t>Books</a:t>
            </a:r>
          </a:p>
        </p:txBody>
      </p:sp>
      <p:sp>
        <p:nvSpPr>
          <p:cNvPr id="3" name="Text Placeholder 2"/>
          <p:cNvSpPr>
            <a:spLocks noGrp="1"/>
          </p:cNvSpPr>
          <p:nvPr>
            <p:ph type="body" idx="1"/>
          </p:nvPr>
        </p:nvSpPr>
        <p:spPr/>
        <p:txBody>
          <a:bodyPr/>
          <a:lstStyle/>
          <a:p>
            <a:r>
              <a:rPr lang="en-US" dirty="0"/>
              <a:t>Researched Best Practices of </a:t>
            </a:r>
            <a:br>
              <a:rPr lang="en-US" dirty="0"/>
            </a:br>
            <a:r>
              <a:rPr lang="en-US" dirty="0"/>
              <a:t>Multimedia Learning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Recommended Books</a:t>
            </a:r>
          </a:p>
        </p:txBody>
      </p:sp>
      <p:pic>
        <p:nvPicPr>
          <p:cNvPr id="8194" name="Picture 2" descr="http://www.otrnet.com.au/Library/How_People_Learn.jpg"/>
          <p:cNvPicPr>
            <a:picLocks noChangeAspect="1" noChangeArrowheads="1"/>
          </p:cNvPicPr>
          <p:nvPr/>
        </p:nvPicPr>
        <p:blipFill>
          <a:blip r:embed="rId2"/>
          <a:srcRect/>
          <a:stretch>
            <a:fillRect/>
          </a:stretch>
        </p:blipFill>
        <p:spPr bwMode="auto">
          <a:xfrm>
            <a:off x="4705350" y="2895600"/>
            <a:ext cx="2057400" cy="2944125"/>
          </a:xfrm>
          <a:prstGeom prst="rect">
            <a:avLst/>
          </a:prstGeom>
          <a:noFill/>
        </p:spPr>
      </p:pic>
      <p:pic>
        <p:nvPicPr>
          <p:cNvPr id="8200" name="Picture 8" descr="http://ecx.images-amazon.com/images/I/5147LnrpNLL.jpg"/>
          <p:cNvPicPr>
            <a:picLocks noChangeAspect="1" noChangeArrowheads="1"/>
          </p:cNvPicPr>
          <p:nvPr/>
        </p:nvPicPr>
        <p:blipFill>
          <a:blip r:embed="rId3"/>
          <a:srcRect/>
          <a:stretch>
            <a:fillRect/>
          </a:stretch>
        </p:blipFill>
        <p:spPr bwMode="auto">
          <a:xfrm>
            <a:off x="2439543" y="2286000"/>
            <a:ext cx="1769364" cy="2286000"/>
          </a:xfrm>
          <a:prstGeom prst="rect">
            <a:avLst/>
          </a:prstGeom>
          <a:noFill/>
        </p:spPr>
      </p:pic>
      <p:pic>
        <p:nvPicPr>
          <p:cNvPr id="8202" name="Picture 10" descr="http://assets.cambridge.org/97805217/87499/cover/9780521787499.jpg"/>
          <p:cNvPicPr>
            <a:picLocks noChangeAspect="1" noChangeArrowheads="1"/>
          </p:cNvPicPr>
          <p:nvPr/>
        </p:nvPicPr>
        <p:blipFill>
          <a:blip r:embed="rId4"/>
          <a:srcRect/>
          <a:stretch>
            <a:fillRect/>
          </a:stretch>
        </p:blipFill>
        <p:spPr bwMode="auto">
          <a:xfrm>
            <a:off x="228600" y="1524000"/>
            <a:ext cx="1714500" cy="2571750"/>
          </a:xfrm>
          <a:prstGeom prst="rect">
            <a:avLst/>
          </a:prstGeom>
          <a:noFill/>
        </p:spPr>
      </p:pic>
      <p:pic>
        <p:nvPicPr>
          <p:cNvPr id="1026" name="Picture 2" descr="http://ecx.images-amazon.com/images/I/51jsehAzFwL.jpg"/>
          <p:cNvPicPr>
            <a:picLocks noChangeAspect="1" noChangeArrowheads="1"/>
          </p:cNvPicPr>
          <p:nvPr/>
        </p:nvPicPr>
        <p:blipFill rotWithShape="1">
          <a:blip r:embed="rId5">
            <a:extLst>
              <a:ext uri="{28A0092B-C50C-407E-A947-70E740481C1C}">
                <a14:useLocalDpi xmlns:a14="http://schemas.microsoft.com/office/drawing/2010/main" val="0"/>
              </a:ext>
            </a:extLst>
          </a:blip>
          <a:srcRect t="17092" b="-17456"/>
          <a:stretch/>
        </p:blipFill>
        <p:spPr bwMode="auto">
          <a:xfrm>
            <a:off x="7315200" y="4572000"/>
            <a:ext cx="1580007" cy="2103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Theory</a:t>
            </a:r>
          </a:p>
        </p:txBody>
      </p:sp>
      <p:pic>
        <p:nvPicPr>
          <p:cNvPr id="1026" name="Picture 2"/>
          <p:cNvPicPr>
            <a:picLocks noChangeAspect="1" noChangeArrowheads="1"/>
          </p:cNvPicPr>
          <p:nvPr/>
        </p:nvPicPr>
        <p:blipFill>
          <a:blip r:embed="rId2"/>
          <a:srcRect/>
          <a:stretch>
            <a:fillRect/>
          </a:stretch>
        </p:blipFill>
        <p:spPr bwMode="auto">
          <a:xfrm>
            <a:off x="1295400" y="1533525"/>
            <a:ext cx="6172200" cy="4826200"/>
          </a:xfrm>
          <a:prstGeom prst="rect">
            <a:avLst/>
          </a:prstGeom>
          <a:noFill/>
          <a:ln w="9525">
            <a:noFill/>
            <a:miter lim="800000"/>
            <a:headEnd/>
            <a:tailEnd/>
          </a:ln>
          <a:effectLst/>
        </p:spPr>
      </p:pic>
      <p:sp>
        <p:nvSpPr>
          <p:cNvPr id="6" name="TextBox 5"/>
          <p:cNvSpPr txBox="1"/>
          <p:nvPr/>
        </p:nvSpPr>
        <p:spPr>
          <a:xfrm>
            <a:off x="914400" y="6488668"/>
            <a:ext cx="7391400" cy="369332"/>
          </a:xfrm>
          <a:prstGeom prst="rect">
            <a:avLst/>
          </a:prstGeom>
          <a:noFill/>
        </p:spPr>
        <p:txBody>
          <a:bodyPr wrap="square" rtlCol="0">
            <a:spAutoFit/>
          </a:bodyPr>
          <a:lstStyle/>
          <a:p>
            <a:r>
              <a:rPr lang="en-US" dirty="0">
                <a:solidFill>
                  <a:schemeClr val="bg1">
                    <a:lumMod val="50000"/>
                  </a:schemeClr>
                </a:solidFill>
              </a:rPr>
              <a:t>Richard Mayer’s (2001, p. 44) Cognitive Theory of Multimedia Learning</a:t>
            </a:r>
          </a:p>
        </p:txBody>
      </p:sp>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3666923843"/>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rgbClr val="F0F5E9"/>
                          </a:solidFill>
                        </a:rPr>
                        <a:t>2. Contiguity</a:t>
                      </a:r>
                    </a:p>
                  </a:txBody>
                  <a:tcPr/>
                </a:tc>
                <a:tc>
                  <a:txBody>
                    <a:bodyPr/>
                    <a:lstStyle/>
                    <a:p>
                      <a:r>
                        <a:rPr lang="en-US" dirty="0">
                          <a:solidFill>
                            <a:srgbClr val="F0F5E9"/>
                          </a:solidFill>
                        </a:rPr>
                        <a:t>Deeper learning from</a:t>
                      </a:r>
                      <a:r>
                        <a:rPr lang="en-US" baseline="0" dirty="0">
                          <a:solidFill>
                            <a:srgbClr val="F0F5E9"/>
                          </a:solidFill>
                        </a:rPr>
                        <a:t> </a:t>
                      </a:r>
                      <a:r>
                        <a:rPr lang="en-US" dirty="0">
                          <a:solidFill>
                            <a:srgbClr val="F0F5E9"/>
                          </a:solidFill>
                        </a:rPr>
                        <a:t>presenting words and pictures</a:t>
                      </a:r>
                      <a:r>
                        <a:rPr lang="en-US" baseline="0" dirty="0">
                          <a:solidFill>
                            <a:srgbClr val="F0F5E9"/>
                          </a:solidFill>
                        </a:rPr>
                        <a:t> </a:t>
                      </a:r>
                      <a:r>
                        <a:rPr lang="en-US" dirty="0">
                          <a:solidFill>
                            <a:srgbClr val="F0F5E9"/>
                          </a:solidFill>
                        </a:rPr>
                        <a:t>simultaneously rather</a:t>
                      </a:r>
                      <a:r>
                        <a:rPr lang="en-US" baseline="0" dirty="0">
                          <a:solidFill>
                            <a:srgbClr val="F0F5E9"/>
                          </a:solidFill>
                        </a:rPr>
                        <a:t> </a:t>
                      </a:r>
                      <a:r>
                        <a:rPr lang="en-US" dirty="0">
                          <a:solidFill>
                            <a:srgbClr val="F0F5E9"/>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rgbClr val="E0EBCF"/>
                          </a:solidFill>
                        </a:rPr>
                        <a:t>3. Coherence </a:t>
                      </a:r>
                    </a:p>
                  </a:txBody>
                  <a:tcPr/>
                </a:tc>
                <a:tc>
                  <a:txBody>
                    <a:bodyPr/>
                    <a:lstStyle/>
                    <a:p>
                      <a:r>
                        <a:rPr lang="en-US" dirty="0">
                          <a:solidFill>
                            <a:srgbClr val="E0EBCF"/>
                          </a:solidFill>
                        </a:rPr>
                        <a:t>Deeper learning when</a:t>
                      </a:r>
                      <a:r>
                        <a:rPr lang="en-US" baseline="0" dirty="0">
                          <a:solidFill>
                            <a:srgbClr val="E0EBCF"/>
                          </a:solidFill>
                        </a:rPr>
                        <a:t> </a:t>
                      </a:r>
                      <a:r>
                        <a:rPr lang="en-US" dirty="0">
                          <a:solidFill>
                            <a:srgbClr val="E0EBCF"/>
                          </a:solidFill>
                        </a:rPr>
                        <a:t>extraneous words, sounds, or pictures are excluded</a:t>
                      </a:r>
                      <a:r>
                        <a:rPr lang="en-US" baseline="0" dirty="0">
                          <a:solidFill>
                            <a:srgbClr val="E0EBCF"/>
                          </a:solidFill>
                        </a:rPr>
                        <a:t> </a:t>
                      </a:r>
                      <a:r>
                        <a:rPr lang="en-US" dirty="0">
                          <a:solidFill>
                            <a:srgbClr val="E0EBCF"/>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rgbClr val="F0F5E9"/>
                          </a:solidFill>
                        </a:rPr>
                        <a:t>4. Modality </a:t>
                      </a:r>
                    </a:p>
                  </a:txBody>
                  <a:tcPr/>
                </a:tc>
                <a:tc>
                  <a:txBody>
                    <a:bodyPr/>
                    <a:lstStyle/>
                    <a:p>
                      <a:r>
                        <a:rPr lang="en-US" dirty="0">
                          <a:solidFill>
                            <a:srgbClr val="F0F5E9"/>
                          </a:solidFill>
                        </a:rPr>
                        <a:t>Deeper learning when words</a:t>
                      </a:r>
                      <a:r>
                        <a:rPr lang="en-US" baseline="0" dirty="0">
                          <a:solidFill>
                            <a:srgbClr val="F0F5E9"/>
                          </a:solidFill>
                        </a:rPr>
                        <a:t> </a:t>
                      </a:r>
                      <a:r>
                        <a:rPr lang="en-US" dirty="0">
                          <a:solidFill>
                            <a:srgbClr val="F0F5E9"/>
                          </a:solidFill>
                        </a:rPr>
                        <a:t>are presented as narration rather than as on-screen</a:t>
                      </a:r>
                      <a:r>
                        <a:rPr lang="en-US" baseline="0" dirty="0">
                          <a:solidFill>
                            <a:srgbClr val="F0F5E9"/>
                          </a:solidFill>
                        </a:rPr>
                        <a:t> </a:t>
                      </a:r>
                      <a:r>
                        <a:rPr lang="en-US" dirty="0">
                          <a:solidFill>
                            <a:srgbClr val="F0F5E9"/>
                          </a:solidFill>
                        </a:rPr>
                        <a:t>text</a:t>
                      </a:r>
                    </a:p>
                  </a:txBody>
                  <a:tcPr/>
                </a:tc>
                <a:extLst>
                  <a:ext uri="{0D108BD9-81ED-4DB2-BD59-A6C34878D82A}">
                    <a16:rowId xmlns:a16="http://schemas.microsoft.com/office/drawing/2014/main" val="10004"/>
                  </a:ext>
                </a:extLst>
              </a:tr>
              <a:tr h="370840">
                <a:tc>
                  <a:txBody>
                    <a:bodyPr/>
                    <a:lstStyle/>
                    <a:p>
                      <a:r>
                        <a:rPr lang="en-US" dirty="0">
                          <a:solidFill>
                            <a:srgbClr val="E0EBCF"/>
                          </a:solidFill>
                        </a:rPr>
                        <a:t>5. Redundancy </a:t>
                      </a:r>
                    </a:p>
                  </a:txBody>
                  <a:tcPr/>
                </a:tc>
                <a:tc>
                  <a:txBody>
                    <a:bodyPr/>
                    <a:lstStyle/>
                    <a:p>
                      <a:r>
                        <a:rPr lang="en-US" dirty="0">
                          <a:solidFill>
                            <a:srgbClr val="E0EBCF"/>
                          </a:solidFill>
                        </a:rPr>
                        <a:t>Deeper learning when</a:t>
                      </a:r>
                      <a:r>
                        <a:rPr lang="en-US" baseline="0" dirty="0">
                          <a:solidFill>
                            <a:srgbClr val="E0EBCF"/>
                          </a:solidFill>
                        </a:rPr>
                        <a:t> </a:t>
                      </a:r>
                      <a:r>
                        <a:rPr lang="en-US" dirty="0">
                          <a:solidFill>
                            <a:srgbClr val="E0EBCF"/>
                          </a:solidFill>
                        </a:rPr>
                        <a:t>words are presented as narration rather than as both</a:t>
                      </a:r>
                      <a:r>
                        <a:rPr lang="en-US" baseline="0" dirty="0">
                          <a:solidFill>
                            <a:srgbClr val="E0EBCF"/>
                          </a:solidFill>
                        </a:rPr>
                        <a:t> </a:t>
                      </a:r>
                      <a:r>
                        <a:rPr lang="en-US" dirty="0">
                          <a:solidFill>
                            <a:srgbClr val="E0EBCF"/>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rgbClr val="F0F5E9"/>
                          </a:solidFill>
                        </a:rPr>
                        <a:t>6. Personalization </a:t>
                      </a:r>
                    </a:p>
                  </a:txBody>
                  <a:tcPr/>
                </a:tc>
                <a:tc>
                  <a:txBody>
                    <a:bodyPr/>
                    <a:lstStyle/>
                    <a:p>
                      <a:r>
                        <a:rPr lang="en-US" dirty="0">
                          <a:solidFill>
                            <a:srgbClr val="F0F5E9"/>
                          </a:solidFill>
                        </a:rPr>
                        <a:t>Deeper learning when</a:t>
                      </a:r>
                      <a:r>
                        <a:rPr lang="en-US" baseline="0" dirty="0">
                          <a:solidFill>
                            <a:srgbClr val="F0F5E9"/>
                          </a:solidFill>
                        </a:rPr>
                        <a:t> </a:t>
                      </a:r>
                      <a:r>
                        <a:rPr lang="en-US" dirty="0">
                          <a:solidFill>
                            <a:srgbClr val="F0F5E9"/>
                          </a:solidFill>
                        </a:rPr>
                        <a:t>words are presented in conversational style rather</a:t>
                      </a:r>
                      <a:r>
                        <a:rPr lang="en-US" baseline="0" dirty="0">
                          <a:solidFill>
                            <a:srgbClr val="F0F5E9"/>
                          </a:solidFill>
                        </a:rPr>
                        <a:t> </a:t>
                      </a:r>
                      <a:r>
                        <a:rPr lang="en-US" dirty="0">
                          <a:solidFill>
                            <a:srgbClr val="F0F5E9"/>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2156076427"/>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rgbClr val="E0EBCF"/>
                          </a:solidFill>
                        </a:rPr>
                        <a:t>3. Coherence </a:t>
                      </a:r>
                    </a:p>
                  </a:txBody>
                  <a:tcPr/>
                </a:tc>
                <a:tc>
                  <a:txBody>
                    <a:bodyPr/>
                    <a:lstStyle/>
                    <a:p>
                      <a:r>
                        <a:rPr lang="en-US" dirty="0">
                          <a:solidFill>
                            <a:srgbClr val="E0EBCF"/>
                          </a:solidFill>
                        </a:rPr>
                        <a:t>Deeper learning when</a:t>
                      </a:r>
                      <a:r>
                        <a:rPr lang="en-US" baseline="0" dirty="0">
                          <a:solidFill>
                            <a:srgbClr val="E0EBCF"/>
                          </a:solidFill>
                        </a:rPr>
                        <a:t> </a:t>
                      </a:r>
                      <a:r>
                        <a:rPr lang="en-US" dirty="0">
                          <a:solidFill>
                            <a:srgbClr val="E0EBCF"/>
                          </a:solidFill>
                        </a:rPr>
                        <a:t>extraneous words, sounds, or pictures are excluded</a:t>
                      </a:r>
                      <a:r>
                        <a:rPr lang="en-US" baseline="0" dirty="0">
                          <a:solidFill>
                            <a:srgbClr val="E0EBCF"/>
                          </a:solidFill>
                        </a:rPr>
                        <a:t> </a:t>
                      </a:r>
                      <a:r>
                        <a:rPr lang="en-US" dirty="0">
                          <a:solidFill>
                            <a:srgbClr val="E0EBCF"/>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rgbClr val="F0F5E9"/>
                          </a:solidFill>
                        </a:rPr>
                        <a:t>4. Modality </a:t>
                      </a:r>
                    </a:p>
                  </a:txBody>
                  <a:tcPr/>
                </a:tc>
                <a:tc>
                  <a:txBody>
                    <a:bodyPr/>
                    <a:lstStyle/>
                    <a:p>
                      <a:r>
                        <a:rPr lang="en-US" dirty="0">
                          <a:solidFill>
                            <a:srgbClr val="F0F5E9"/>
                          </a:solidFill>
                        </a:rPr>
                        <a:t>Deeper learning when words</a:t>
                      </a:r>
                      <a:r>
                        <a:rPr lang="en-US" baseline="0" dirty="0">
                          <a:solidFill>
                            <a:srgbClr val="F0F5E9"/>
                          </a:solidFill>
                        </a:rPr>
                        <a:t> </a:t>
                      </a:r>
                      <a:r>
                        <a:rPr lang="en-US" dirty="0">
                          <a:solidFill>
                            <a:srgbClr val="F0F5E9"/>
                          </a:solidFill>
                        </a:rPr>
                        <a:t>are presented as narration rather than as on-screen</a:t>
                      </a:r>
                      <a:r>
                        <a:rPr lang="en-US" baseline="0" dirty="0">
                          <a:solidFill>
                            <a:srgbClr val="F0F5E9"/>
                          </a:solidFill>
                        </a:rPr>
                        <a:t> </a:t>
                      </a:r>
                      <a:r>
                        <a:rPr lang="en-US" dirty="0">
                          <a:solidFill>
                            <a:srgbClr val="F0F5E9"/>
                          </a:solidFill>
                        </a:rPr>
                        <a:t>text</a:t>
                      </a:r>
                    </a:p>
                  </a:txBody>
                  <a:tcPr/>
                </a:tc>
                <a:extLst>
                  <a:ext uri="{0D108BD9-81ED-4DB2-BD59-A6C34878D82A}">
                    <a16:rowId xmlns:a16="http://schemas.microsoft.com/office/drawing/2014/main" val="10004"/>
                  </a:ext>
                </a:extLst>
              </a:tr>
              <a:tr h="370840">
                <a:tc>
                  <a:txBody>
                    <a:bodyPr/>
                    <a:lstStyle/>
                    <a:p>
                      <a:r>
                        <a:rPr lang="en-US" dirty="0">
                          <a:solidFill>
                            <a:srgbClr val="E0EBCF"/>
                          </a:solidFill>
                        </a:rPr>
                        <a:t>5. Redundancy </a:t>
                      </a:r>
                    </a:p>
                  </a:txBody>
                  <a:tcPr/>
                </a:tc>
                <a:tc>
                  <a:txBody>
                    <a:bodyPr/>
                    <a:lstStyle/>
                    <a:p>
                      <a:r>
                        <a:rPr lang="en-US" dirty="0">
                          <a:solidFill>
                            <a:srgbClr val="E0EBCF"/>
                          </a:solidFill>
                        </a:rPr>
                        <a:t>Deeper learning when</a:t>
                      </a:r>
                      <a:r>
                        <a:rPr lang="en-US" baseline="0" dirty="0">
                          <a:solidFill>
                            <a:srgbClr val="E0EBCF"/>
                          </a:solidFill>
                        </a:rPr>
                        <a:t> </a:t>
                      </a:r>
                      <a:r>
                        <a:rPr lang="en-US" dirty="0">
                          <a:solidFill>
                            <a:srgbClr val="E0EBCF"/>
                          </a:solidFill>
                        </a:rPr>
                        <a:t>words are presented as narration rather than as both</a:t>
                      </a:r>
                      <a:r>
                        <a:rPr lang="en-US" baseline="0" dirty="0">
                          <a:solidFill>
                            <a:srgbClr val="E0EBCF"/>
                          </a:solidFill>
                        </a:rPr>
                        <a:t> </a:t>
                      </a:r>
                      <a:r>
                        <a:rPr lang="en-US" dirty="0">
                          <a:solidFill>
                            <a:srgbClr val="E0EBCF"/>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rgbClr val="F0F5E9"/>
                          </a:solidFill>
                        </a:rPr>
                        <a:t>6. Personalization </a:t>
                      </a:r>
                    </a:p>
                  </a:txBody>
                  <a:tcPr/>
                </a:tc>
                <a:tc>
                  <a:txBody>
                    <a:bodyPr/>
                    <a:lstStyle/>
                    <a:p>
                      <a:r>
                        <a:rPr lang="en-US" dirty="0">
                          <a:solidFill>
                            <a:srgbClr val="F0F5E9"/>
                          </a:solidFill>
                        </a:rPr>
                        <a:t>Deeper learning when</a:t>
                      </a:r>
                      <a:r>
                        <a:rPr lang="en-US" baseline="0" dirty="0">
                          <a:solidFill>
                            <a:srgbClr val="F0F5E9"/>
                          </a:solidFill>
                        </a:rPr>
                        <a:t> </a:t>
                      </a:r>
                      <a:r>
                        <a:rPr lang="en-US" dirty="0">
                          <a:solidFill>
                            <a:srgbClr val="F0F5E9"/>
                          </a:solidFill>
                        </a:rPr>
                        <a:t>words are presented in conversational style rather</a:t>
                      </a:r>
                      <a:r>
                        <a:rPr lang="en-US" baseline="0" dirty="0">
                          <a:solidFill>
                            <a:srgbClr val="F0F5E9"/>
                          </a:solidFill>
                        </a:rPr>
                        <a:t> </a:t>
                      </a:r>
                      <a:r>
                        <a:rPr lang="en-US" dirty="0">
                          <a:solidFill>
                            <a:srgbClr val="F0F5E9"/>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753918572"/>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2135521117"/>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3. Coherence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extraneous words, sounds, or pictures are excluded</a:t>
                      </a:r>
                      <a:r>
                        <a:rPr lang="en-US" baseline="0" dirty="0">
                          <a:solidFill>
                            <a:schemeClr val="tx1"/>
                          </a:solidFill>
                        </a:rPr>
                        <a:t> </a:t>
                      </a:r>
                      <a:r>
                        <a:rPr lang="en-US" dirty="0">
                          <a:solidFill>
                            <a:schemeClr val="tx1"/>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rgbClr val="F0F5E9"/>
                          </a:solidFill>
                        </a:rPr>
                        <a:t>4. Modality </a:t>
                      </a:r>
                    </a:p>
                  </a:txBody>
                  <a:tcPr/>
                </a:tc>
                <a:tc>
                  <a:txBody>
                    <a:bodyPr/>
                    <a:lstStyle/>
                    <a:p>
                      <a:r>
                        <a:rPr lang="en-US" dirty="0">
                          <a:solidFill>
                            <a:srgbClr val="F0F5E9"/>
                          </a:solidFill>
                        </a:rPr>
                        <a:t>Deeper learning when words</a:t>
                      </a:r>
                      <a:r>
                        <a:rPr lang="en-US" baseline="0" dirty="0">
                          <a:solidFill>
                            <a:srgbClr val="F0F5E9"/>
                          </a:solidFill>
                        </a:rPr>
                        <a:t> </a:t>
                      </a:r>
                      <a:r>
                        <a:rPr lang="en-US" dirty="0">
                          <a:solidFill>
                            <a:srgbClr val="F0F5E9"/>
                          </a:solidFill>
                        </a:rPr>
                        <a:t>are presented as narration rather than as on-screen</a:t>
                      </a:r>
                      <a:r>
                        <a:rPr lang="en-US" baseline="0" dirty="0">
                          <a:solidFill>
                            <a:srgbClr val="F0F5E9"/>
                          </a:solidFill>
                        </a:rPr>
                        <a:t> </a:t>
                      </a:r>
                      <a:r>
                        <a:rPr lang="en-US" dirty="0">
                          <a:solidFill>
                            <a:srgbClr val="F0F5E9"/>
                          </a:solidFill>
                        </a:rPr>
                        <a:t>text</a:t>
                      </a:r>
                    </a:p>
                  </a:txBody>
                  <a:tcPr/>
                </a:tc>
                <a:extLst>
                  <a:ext uri="{0D108BD9-81ED-4DB2-BD59-A6C34878D82A}">
                    <a16:rowId xmlns:a16="http://schemas.microsoft.com/office/drawing/2014/main" val="10004"/>
                  </a:ext>
                </a:extLst>
              </a:tr>
              <a:tr h="370840">
                <a:tc>
                  <a:txBody>
                    <a:bodyPr/>
                    <a:lstStyle/>
                    <a:p>
                      <a:r>
                        <a:rPr lang="en-US" dirty="0">
                          <a:solidFill>
                            <a:srgbClr val="E0EBCF"/>
                          </a:solidFill>
                        </a:rPr>
                        <a:t>5. Redundancy </a:t>
                      </a:r>
                    </a:p>
                  </a:txBody>
                  <a:tcPr/>
                </a:tc>
                <a:tc>
                  <a:txBody>
                    <a:bodyPr/>
                    <a:lstStyle/>
                    <a:p>
                      <a:r>
                        <a:rPr lang="en-US" dirty="0">
                          <a:solidFill>
                            <a:srgbClr val="E0EBCF"/>
                          </a:solidFill>
                        </a:rPr>
                        <a:t>Deeper learning when</a:t>
                      </a:r>
                      <a:r>
                        <a:rPr lang="en-US" baseline="0" dirty="0">
                          <a:solidFill>
                            <a:srgbClr val="E0EBCF"/>
                          </a:solidFill>
                        </a:rPr>
                        <a:t> </a:t>
                      </a:r>
                      <a:r>
                        <a:rPr lang="en-US" dirty="0">
                          <a:solidFill>
                            <a:srgbClr val="E0EBCF"/>
                          </a:solidFill>
                        </a:rPr>
                        <a:t>words are presented as narration rather than as both</a:t>
                      </a:r>
                      <a:r>
                        <a:rPr lang="en-US" baseline="0" dirty="0">
                          <a:solidFill>
                            <a:srgbClr val="E0EBCF"/>
                          </a:solidFill>
                        </a:rPr>
                        <a:t> </a:t>
                      </a:r>
                      <a:r>
                        <a:rPr lang="en-US" dirty="0">
                          <a:solidFill>
                            <a:srgbClr val="E0EBCF"/>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rgbClr val="F0F5E9"/>
                          </a:solidFill>
                        </a:rPr>
                        <a:t>6. Personalization </a:t>
                      </a:r>
                    </a:p>
                  </a:txBody>
                  <a:tcPr/>
                </a:tc>
                <a:tc>
                  <a:txBody>
                    <a:bodyPr/>
                    <a:lstStyle/>
                    <a:p>
                      <a:r>
                        <a:rPr lang="en-US" dirty="0">
                          <a:solidFill>
                            <a:srgbClr val="F0F5E9"/>
                          </a:solidFill>
                        </a:rPr>
                        <a:t>Deeper learning when</a:t>
                      </a:r>
                      <a:r>
                        <a:rPr lang="en-US" baseline="0" dirty="0">
                          <a:solidFill>
                            <a:srgbClr val="F0F5E9"/>
                          </a:solidFill>
                        </a:rPr>
                        <a:t> </a:t>
                      </a:r>
                      <a:r>
                        <a:rPr lang="en-US" dirty="0">
                          <a:solidFill>
                            <a:srgbClr val="F0F5E9"/>
                          </a:solidFill>
                        </a:rPr>
                        <a:t>words are presented in conversational style rather</a:t>
                      </a:r>
                      <a:r>
                        <a:rPr lang="en-US" baseline="0" dirty="0">
                          <a:solidFill>
                            <a:srgbClr val="F0F5E9"/>
                          </a:solidFill>
                        </a:rPr>
                        <a:t> </a:t>
                      </a:r>
                      <a:r>
                        <a:rPr lang="en-US" dirty="0">
                          <a:solidFill>
                            <a:srgbClr val="F0F5E9"/>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524511069"/>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2313923453"/>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3. Coherence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extraneous words, sounds, or pictures are excluded</a:t>
                      </a:r>
                      <a:r>
                        <a:rPr lang="en-US" baseline="0" dirty="0">
                          <a:solidFill>
                            <a:schemeClr val="tx1"/>
                          </a:solidFill>
                        </a:rPr>
                        <a:t> </a:t>
                      </a:r>
                      <a:r>
                        <a:rPr lang="en-US" dirty="0">
                          <a:solidFill>
                            <a:schemeClr val="tx1"/>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4. Modality </a:t>
                      </a:r>
                    </a:p>
                  </a:txBody>
                  <a:tcPr anchor="ctr"/>
                </a:tc>
                <a:tc>
                  <a:txBody>
                    <a:bodyPr/>
                    <a:lstStyle/>
                    <a:p>
                      <a:r>
                        <a:rPr lang="en-US" dirty="0">
                          <a:solidFill>
                            <a:schemeClr val="tx1"/>
                          </a:solidFill>
                        </a:rPr>
                        <a:t>Deeper learning when words</a:t>
                      </a:r>
                      <a:r>
                        <a:rPr lang="en-US" baseline="0" dirty="0">
                          <a:solidFill>
                            <a:schemeClr val="tx1"/>
                          </a:solidFill>
                        </a:rPr>
                        <a:t> </a:t>
                      </a:r>
                      <a:r>
                        <a:rPr lang="en-US" dirty="0">
                          <a:solidFill>
                            <a:schemeClr val="tx1"/>
                          </a:solidFill>
                        </a:rPr>
                        <a:t>are presented as narration rather than as on-screen</a:t>
                      </a:r>
                      <a:r>
                        <a:rPr lang="en-US" baseline="0" dirty="0">
                          <a:solidFill>
                            <a:schemeClr val="tx1"/>
                          </a:solidFill>
                        </a:rPr>
                        <a:t> </a:t>
                      </a:r>
                      <a:r>
                        <a:rPr lang="en-US" dirty="0">
                          <a:solidFill>
                            <a:schemeClr val="tx1"/>
                          </a:solidFill>
                        </a:rPr>
                        <a:t>text</a:t>
                      </a:r>
                    </a:p>
                  </a:txBody>
                  <a:tcPr/>
                </a:tc>
                <a:extLst>
                  <a:ext uri="{0D108BD9-81ED-4DB2-BD59-A6C34878D82A}">
                    <a16:rowId xmlns:a16="http://schemas.microsoft.com/office/drawing/2014/main" val="10004"/>
                  </a:ext>
                </a:extLst>
              </a:tr>
              <a:tr h="370840">
                <a:tc>
                  <a:txBody>
                    <a:bodyPr/>
                    <a:lstStyle/>
                    <a:p>
                      <a:r>
                        <a:rPr lang="en-US" dirty="0">
                          <a:solidFill>
                            <a:srgbClr val="E0EBCF"/>
                          </a:solidFill>
                        </a:rPr>
                        <a:t>5. Redundancy </a:t>
                      </a:r>
                    </a:p>
                  </a:txBody>
                  <a:tcPr/>
                </a:tc>
                <a:tc>
                  <a:txBody>
                    <a:bodyPr/>
                    <a:lstStyle/>
                    <a:p>
                      <a:r>
                        <a:rPr lang="en-US" dirty="0">
                          <a:solidFill>
                            <a:srgbClr val="E0EBCF"/>
                          </a:solidFill>
                        </a:rPr>
                        <a:t>Deeper learning when</a:t>
                      </a:r>
                      <a:r>
                        <a:rPr lang="en-US" baseline="0" dirty="0">
                          <a:solidFill>
                            <a:srgbClr val="E0EBCF"/>
                          </a:solidFill>
                        </a:rPr>
                        <a:t> </a:t>
                      </a:r>
                      <a:r>
                        <a:rPr lang="en-US" dirty="0">
                          <a:solidFill>
                            <a:srgbClr val="E0EBCF"/>
                          </a:solidFill>
                        </a:rPr>
                        <a:t>words are presented as narration rather than as both</a:t>
                      </a:r>
                      <a:r>
                        <a:rPr lang="en-US" baseline="0" dirty="0">
                          <a:solidFill>
                            <a:srgbClr val="E0EBCF"/>
                          </a:solidFill>
                        </a:rPr>
                        <a:t> </a:t>
                      </a:r>
                      <a:r>
                        <a:rPr lang="en-US" dirty="0">
                          <a:solidFill>
                            <a:srgbClr val="E0EBCF"/>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rgbClr val="F0F5E9"/>
                          </a:solidFill>
                        </a:rPr>
                        <a:t>6. Personalization </a:t>
                      </a:r>
                    </a:p>
                  </a:txBody>
                  <a:tcPr/>
                </a:tc>
                <a:tc>
                  <a:txBody>
                    <a:bodyPr/>
                    <a:lstStyle/>
                    <a:p>
                      <a:r>
                        <a:rPr lang="en-US" dirty="0">
                          <a:solidFill>
                            <a:srgbClr val="F0F5E9"/>
                          </a:solidFill>
                        </a:rPr>
                        <a:t>Deeper learning when</a:t>
                      </a:r>
                      <a:r>
                        <a:rPr lang="en-US" baseline="0" dirty="0">
                          <a:solidFill>
                            <a:srgbClr val="F0F5E9"/>
                          </a:solidFill>
                        </a:rPr>
                        <a:t> </a:t>
                      </a:r>
                      <a:r>
                        <a:rPr lang="en-US" dirty="0">
                          <a:solidFill>
                            <a:srgbClr val="F0F5E9"/>
                          </a:solidFill>
                        </a:rPr>
                        <a:t>words are presented in conversational style rather</a:t>
                      </a:r>
                      <a:r>
                        <a:rPr lang="en-US" baseline="0" dirty="0">
                          <a:solidFill>
                            <a:srgbClr val="F0F5E9"/>
                          </a:solidFill>
                        </a:rPr>
                        <a:t> </a:t>
                      </a:r>
                      <a:r>
                        <a:rPr lang="en-US" dirty="0">
                          <a:solidFill>
                            <a:srgbClr val="F0F5E9"/>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111699872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2453318187"/>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3. Coherence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extraneous words, sounds, or pictures are excluded</a:t>
                      </a:r>
                      <a:r>
                        <a:rPr lang="en-US" baseline="0" dirty="0">
                          <a:solidFill>
                            <a:schemeClr val="tx1"/>
                          </a:solidFill>
                        </a:rPr>
                        <a:t> </a:t>
                      </a:r>
                      <a:r>
                        <a:rPr lang="en-US" dirty="0">
                          <a:solidFill>
                            <a:schemeClr val="tx1"/>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4. Modality </a:t>
                      </a:r>
                    </a:p>
                  </a:txBody>
                  <a:tcPr anchor="ctr"/>
                </a:tc>
                <a:tc>
                  <a:txBody>
                    <a:bodyPr/>
                    <a:lstStyle/>
                    <a:p>
                      <a:r>
                        <a:rPr lang="en-US" dirty="0">
                          <a:solidFill>
                            <a:schemeClr val="tx1"/>
                          </a:solidFill>
                        </a:rPr>
                        <a:t>Deeper learning when words</a:t>
                      </a:r>
                      <a:r>
                        <a:rPr lang="en-US" baseline="0" dirty="0">
                          <a:solidFill>
                            <a:schemeClr val="tx1"/>
                          </a:solidFill>
                        </a:rPr>
                        <a:t> </a:t>
                      </a:r>
                      <a:r>
                        <a:rPr lang="en-US" dirty="0">
                          <a:solidFill>
                            <a:schemeClr val="tx1"/>
                          </a:solidFill>
                        </a:rPr>
                        <a:t>are presented as narration rather than as on-screen</a:t>
                      </a:r>
                      <a:r>
                        <a:rPr lang="en-US" baseline="0" dirty="0">
                          <a:solidFill>
                            <a:schemeClr val="tx1"/>
                          </a:solidFill>
                        </a:rPr>
                        <a:t> </a:t>
                      </a:r>
                      <a:r>
                        <a:rPr lang="en-US" dirty="0">
                          <a:solidFill>
                            <a:schemeClr val="tx1"/>
                          </a:solidFill>
                        </a:rPr>
                        <a:t>text</a:t>
                      </a:r>
                    </a:p>
                  </a:txBody>
                  <a:tcPr/>
                </a:tc>
                <a:extLst>
                  <a:ext uri="{0D108BD9-81ED-4DB2-BD59-A6C34878D82A}">
                    <a16:rowId xmlns:a16="http://schemas.microsoft.com/office/drawing/2014/main" val="10004"/>
                  </a:ext>
                </a:extLst>
              </a:tr>
              <a:tr h="370840">
                <a:tc>
                  <a:txBody>
                    <a:bodyPr/>
                    <a:lstStyle/>
                    <a:p>
                      <a:r>
                        <a:rPr lang="en-US" dirty="0">
                          <a:solidFill>
                            <a:schemeClr val="tx1"/>
                          </a:solidFill>
                        </a:rPr>
                        <a:t>5. Redundancy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as narration rather than as both</a:t>
                      </a:r>
                      <a:r>
                        <a:rPr lang="en-US" baseline="0" dirty="0">
                          <a:solidFill>
                            <a:schemeClr val="tx1"/>
                          </a:solidFill>
                        </a:rPr>
                        <a:t> </a:t>
                      </a:r>
                      <a:r>
                        <a:rPr lang="en-US" dirty="0">
                          <a:solidFill>
                            <a:schemeClr val="tx1"/>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rgbClr val="F0F5E9"/>
                          </a:solidFill>
                        </a:rPr>
                        <a:t>6. Personalization </a:t>
                      </a:r>
                    </a:p>
                  </a:txBody>
                  <a:tcPr/>
                </a:tc>
                <a:tc>
                  <a:txBody>
                    <a:bodyPr/>
                    <a:lstStyle/>
                    <a:p>
                      <a:r>
                        <a:rPr lang="en-US" dirty="0">
                          <a:solidFill>
                            <a:srgbClr val="F0F5E9"/>
                          </a:solidFill>
                        </a:rPr>
                        <a:t>Deeper learning when</a:t>
                      </a:r>
                      <a:r>
                        <a:rPr lang="en-US" baseline="0" dirty="0">
                          <a:solidFill>
                            <a:srgbClr val="F0F5E9"/>
                          </a:solidFill>
                        </a:rPr>
                        <a:t> </a:t>
                      </a:r>
                      <a:r>
                        <a:rPr lang="en-US" dirty="0">
                          <a:solidFill>
                            <a:srgbClr val="F0F5E9"/>
                          </a:solidFill>
                        </a:rPr>
                        <a:t>words are presented in conversational style rather</a:t>
                      </a:r>
                      <a:r>
                        <a:rPr lang="en-US" baseline="0" dirty="0">
                          <a:solidFill>
                            <a:srgbClr val="F0F5E9"/>
                          </a:solidFill>
                        </a:rPr>
                        <a:t> </a:t>
                      </a:r>
                      <a:r>
                        <a:rPr lang="en-US" dirty="0">
                          <a:solidFill>
                            <a:srgbClr val="F0F5E9"/>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94868573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3537949855"/>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3. Coherence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extraneous words, sounds, or pictures are excluded</a:t>
                      </a:r>
                      <a:r>
                        <a:rPr lang="en-US" baseline="0" dirty="0">
                          <a:solidFill>
                            <a:schemeClr val="tx1"/>
                          </a:solidFill>
                        </a:rPr>
                        <a:t> </a:t>
                      </a:r>
                      <a:r>
                        <a:rPr lang="en-US" dirty="0">
                          <a:solidFill>
                            <a:schemeClr val="tx1"/>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4. Modality </a:t>
                      </a:r>
                    </a:p>
                  </a:txBody>
                  <a:tcPr anchor="ctr"/>
                </a:tc>
                <a:tc>
                  <a:txBody>
                    <a:bodyPr/>
                    <a:lstStyle/>
                    <a:p>
                      <a:r>
                        <a:rPr lang="en-US" dirty="0">
                          <a:solidFill>
                            <a:schemeClr val="tx1"/>
                          </a:solidFill>
                        </a:rPr>
                        <a:t>Deeper learning when words</a:t>
                      </a:r>
                      <a:r>
                        <a:rPr lang="en-US" baseline="0" dirty="0">
                          <a:solidFill>
                            <a:schemeClr val="tx1"/>
                          </a:solidFill>
                        </a:rPr>
                        <a:t> </a:t>
                      </a:r>
                      <a:r>
                        <a:rPr lang="en-US" dirty="0">
                          <a:solidFill>
                            <a:schemeClr val="tx1"/>
                          </a:solidFill>
                        </a:rPr>
                        <a:t>are presented as narration rather than as on-screen</a:t>
                      </a:r>
                      <a:r>
                        <a:rPr lang="en-US" baseline="0" dirty="0">
                          <a:solidFill>
                            <a:schemeClr val="tx1"/>
                          </a:solidFill>
                        </a:rPr>
                        <a:t> </a:t>
                      </a:r>
                      <a:r>
                        <a:rPr lang="en-US" dirty="0">
                          <a:solidFill>
                            <a:schemeClr val="tx1"/>
                          </a:solidFill>
                        </a:rPr>
                        <a:t>text</a:t>
                      </a:r>
                    </a:p>
                  </a:txBody>
                  <a:tcPr/>
                </a:tc>
                <a:extLst>
                  <a:ext uri="{0D108BD9-81ED-4DB2-BD59-A6C34878D82A}">
                    <a16:rowId xmlns:a16="http://schemas.microsoft.com/office/drawing/2014/main" val="10004"/>
                  </a:ext>
                </a:extLst>
              </a:tr>
              <a:tr h="370840">
                <a:tc>
                  <a:txBody>
                    <a:bodyPr/>
                    <a:lstStyle/>
                    <a:p>
                      <a:r>
                        <a:rPr lang="en-US" dirty="0">
                          <a:solidFill>
                            <a:schemeClr val="tx1"/>
                          </a:solidFill>
                        </a:rPr>
                        <a:t>5. Redundancy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as narration rather than as both</a:t>
                      </a:r>
                      <a:r>
                        <a:rPr lang="en-US" baseline="0" dirty="0">
                          <a:solidFill>
                            <a:schemeClr val="tx1"/>
                          </a:solidFill>
                        </a:rPr>
                        <a:t> </a:t>
                      </a:r>
                      <a:r>
                        <a:rPr lang="en-US" dirty="0">
                          <a:solidFill>
                            <a:schemeClr val="tx1"/>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chemeClr val="tx1"/>
                          </a:solidFill>
                        </a:rPr>
                        <a:t>6. Personalization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in conversational style rather</a:t>
                      </a:r>
                      <a:r>
                        <a:rPr lang="en-US" baseline="0" dirty="0">
                          <a:solidFill>
                            <a:schemeClr val="tx1"/>
                          </a:solidFill>
                        </a:rPr>
                        <a:t> </a:t>
                      </a:r>
                      <a:r>
                        <a:rPr lang="en-US" dirty="0">
                          <a:solidFill>
                            <a:schemeClr val="tx1"/>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7. Segmentation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E0EBCF"/>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2961657830"/>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Multimedia Learning Principles</a:t>
            </a:r>
          </a:p>
        </p:txBody>
      </p:sp>
      <p:graphicFrame>
        <p:nvGraphicFramePr>
          <p:cNvPr id="4" name="Table 3"/>
          <p:cNvGraphicFramePr>
            <a:graphicFrameLocks noGrp="1"/>
          </p:cNvGraphicFramePr>
          <p:nvPr>
            <p:extLst>
              <p:ext uri="{D42A27DB-BD31-4B8C-83A1-F6EECF244321}">
                <p14:modId xmlns:p14="http://schemas.microsoft.com/office/powerpoint/2010/main" val="2724330108"/>
              </p:ext>
            </p:extLst>
          </p:nvPr>
        </p:nvGraphicFramePr>
        <p:xfrm>
          <a:off x="228600" y="1524000"/>
          <a:ext cx="8686800" cy="4953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6629400">
                  <a:extLst>
                    <a:ext uri="{9D8B030D-6E8A-4147-A177-3AD203B41FA5}">
                      <a16:colId xmlns:a16="http://schemas.microsoft.com/office/drawing/2014/main" val="20001"/>
                    </a:ext>
                  </a:extLst>
                </a:gridCol>
              </a:tblGrid>
              <a:tr h="370840">
                <a:tc>
                  <a:txBody>
                    <a:bodyPr/>
                    <a:lstStyle/>
                    <a:p>
                      <a:r>
                        <a:rPr lang="en-US" dirty="0"/>
                        <a:t>Principle</a:t>
                      </a:r>
                    </a:p>
                  </a:txBody>
                  <a:tcPr/>
                </a:tc>
                <a:tc>
                  <a:txBody>
                    <a:bodyPr/>
                    <a:lstStyle/>
                    <a:p>
                      <a:r>
                        <a:rPr lang="en-US" dirty="0"/>
                        <a:t>Effect on Learning</a:t>
                      </a:r>
                    </a:p>
                  </a:txBody>
                  <a:tcPr/>
                </a:tc>
                <a:extLst>
                  <a:ext uri="{0D108BD9-81ED-4DB2-BD59-A6C34878D82A}">
                    <a16:rowId xmlns:a16="http://schemas.microsoft.com/office/drawing/2014/main" val="10000"/>
                  </a:ext>
                </a:extLst>
              </a:tr>
              <a:tr h="370840">
                <a:tc>
                  <a:txBody>
                    <a:bodyPr/>
                    <a:lstStyle/>
                    <a:p>
                      <a:r>
                        <a:rPr lang="en-US" dirty="0"/>
                        <a:t>1. Multimedia </a:t>
                      </a:r>
                    </a:p>
                  </a:txBody>
                  <a:tcPr/>
                </a:tc>
                <a:tc>
                  <a:txBody>
                    <a:bodyPr/>
                    <a:lstStyle/>
                    <a:p>
                      <a:r>
                        <a:rPr lang="en-US" dirty="0"/>
                        <a:t>Deeper learning from</a:t>
                      </a:r>
                      <a:r>
                        <a:rPr lang="en-US" baseline="0" dirty="0"/>
                        <a:t> </a:t>
                      </a:r>
                      <a:r>
                        <a:rPr lang="en-US" dirty="0"/>
                        <a:t>words and pictures than words alone </a:t>
                      </a:r>
                    </a:p>
                  </a:txBody>
                  <a:tcPr/>
                </a:tc>
                <a:extLst>
                  <a:ext uri="{0D108BD9-81ED-4DB2-BD59-A6C34878D82A}">
                    <a16:rowId xmlns:a16="http://schemas.microsoft.com/office/drawing/2014/main" val="10001"/>
                  </a:ext>
                </a:extLst>
              </a:tr>
              <a:tr h="370840">
                <a:tc>
                  <a:txBody>
                    <a:bodyPr/>
                    <a:lstStyle/>
                    <a:p>
                      <a:r>
                        <a:rPr lang="en-US" dirty="0">
                          <a:solidFill>
                            <a:schemeClr val="tx1"/>
                          </a:solidFill>
                        </a:rPr>
                        <a:t>2. Contiguity</a:t>
                      </a:r>
                    </a:p>
                  </a:txBody>
                  <a:tcPr anchor="ctr"/>
                </a:tc>
                <a:tc>
                  <a:txBody>
                    <a:bodyPr/>
                    <a:lstStyle/>
                    <a:p>
                      <a:r>
                        <a:rPr lang="en-US" dirty="0">
                          <a:solidFill>
                            <a:schemeClr val="tx1"/>
                          </a:solidFill>
                        </a:rPr>
                        <a:t>Deeper learning from</a:t>
                      </a:r>
                      <a:r>
                        <a:rPr lang="en-US" baseline="0" dirty="0">
                          <a:solidFill>
                            <a:schemeClr val="tx1"/>
                          </a:solidFill>
                        </a:rPr>
                        <a:t> </a:t>
                      </a:r>
                      <a:r>
                        <a:rPr lang="en-US" dirty="0">
                          <a:solidFill>
                            <a:schemeClr val="tx1"/>
                          </a:solidFill>
                        </a:rPr>
                        <a:t>presenting words and pictures</a:t>
                      </a:r>
                      <a:r>
                        <a:rPr lang="en-US" baseline="0" dirty="0">
                          <a:solidFill>
                            <a:schemeClr val="tx1"/>
                          </a:solidFill>
                        </a:rPr>
                        <a:t> </a:t>
                      </a:r>
                      <a:r>
                        <a:rPr lang="en-US" dirty="0">
                          <a:solidFill>
                            <a:schemeClr val="tx1"/>
                          </a:solidFill>
                        </a:rPr>
                        <a:t>simultaneously rather</a:t>
                      </a:r>
                      <a:r>
                        <a:rPr lang="en-US" baseline="0" dirty="0">
                          <a:solidFill>
                            <a:schemeClr val="tx1"/>
                          </a:solidFill>
                        </a:rPr>
                        <a:t> </a:t>
                      </a:r>
                      <a:r>
                        <a:rPr lang="en-US" dirty="0">
                          <a:solidFill>
                            <a:schemeClr val="tx1"/>
                          </a:solidFill>
                        </a:rPr>
                        <a:t>than successively </a:t>
                      </a:r>
                    </a:p>
                  </a:txBody>
                  <a:tcPr/>
                </a:tc>
                <a:extLst>
                  <a:ext uri="{0D108BD9-81ED-4DB2-BD59-A6C34878D82A}">
                    <a16:rowId xmlns:a16="http://schemas.microsoft.com/office/drawing/2014/main" val="10002"/>
                  </a:ext>
                </a:extLst>
              </a:tr>
              <a:tr h="370840">
                <a:tc>
                  <a:txBody>
                    <a:bodyPr/>
                    <a:lstStyle/>
                    <a:p>
                      <a:r>
                        <a:rPr lang="en-US" dirty="0">
                          <a:solidFill>
                            <a:schemeClr val="tx1"/>
                          </a:solidFill>
                        </a:rPr>
                        <a:t>3. Coherence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extraneous words, sounds, or pictures are excluded</a:t>
                      </a:r>
                      <a:r>
                        <a:rPr lang="en-US" baseline="0" dirty="0">
                          <a:solidFill>
                            <a:schemeClr val="tx1"/>
                          </a:solidFill>
                        </a:rPr>
                        <a:t> </a:t>
                      </a:r>
                      <a:r>
                        <a:rPr lang="en-US" dirty="0">
                          <a:solidFill>
                            <a:schemeClr val="tx1"/>
                          </a:solidFill>
                        </a:rPr>
                        <a:t>rather than included </a:t>
                      </a:r>
                    </a:p>
                  </a:txBody>
                  <a:tcPr/>
                </a:tc>
                <a:extLst>
                  <a:ext uri="{0D108BD9-81ED-4DB2-BD59-A6C34878D82A}">
                    <a16:rowId xmlns:a16="http://schemas.microsoft.com/office/drawing/2014/main" val="10003"/>
                  </a:ext>
                </a:extLst>
              </a:tr>
              <a:tr h="370840">
                <a:tc>
                  <a:txBody>
                    <a:bodyPr/>
                    <a:lstStyle/>
                    <a:p>
                      <a:r>
                        <a:rPr lang="en-US" dirty="0">
                          <a:solidFill>
                            <a:schemeClr val="tx1"/>
                          </a:solidFill>
                        </a:rPr>
                        <a:t>4. Modality </a:t>
                      </a:r>
                    </a:p>
                  </a:txBody>
                  <a:tcPr anchor="ctr"/>
                </a:tc>
                <a:tc>
                  <a:txBody>
                    <a:bodyPr/>
                    <a:lstStyle/>
                    <a:p>
                      <a:r>
                        <a:rPr lang="en-US" dirty="0">
                          <a:solidFill>
                            <a:schemeClr val="tx1"/>
                          </a:solidFill>
                        </a:rPr>
                        <a:t>Deeper learning when words</a:t>
                      </a:r>
                      <a:r>
                        <a:rPr lang="en-US" baseline="0" dirty="0">
                          <a:solidFill>
                            <a:schemeClr val="tx1"/>
                          </a:solidFill>
                        </a:rPr>
                        <a:t> </a:t>
                      </a:r>
                      <a:r>
                        <a:rPr lang="en-US" dirty="0">
                          <a:solidFill>
                            <a:schemeClr val="tx1"/>
                          </a:solidFill>
                        </a:rPr>
                        <a:t>are presented as narration rather than as on-screen</a:t>
                      </a:r>
                      <a:r>
                        <a:rPr lang="en-US" baseline="0" dirty="0">
                          <a:solidFill>
                            <a:schemeClr val="tx1"/>
                          </a:solidFill>
                        </a:rPr>
                        <a:t> </a:t>
                      </a:r>
                      <a:r>
                        <a:rPr lang="en-US" dirty="0">
                          <a:solidFill>
                            <a:schemeClr val="tx1"/>
                          </a:solidFill>
                        </a:rPr>
                        <a:t>text</a:t>
                      </a:r>
                    </a:p>
                  </a:txBody>
                  <a:tcPr/>
                </a:tc>
                <a:extLst>
                  <a:ext uri="{0D108BD9-81ED-4DB2-BD59-A6C34878D82A}">
                    <a16:rowId xmlns:a16="http://schemas.microsoft.com/office/drawing/2014/main" val="10004"/>
                  </a:ext>
                </a:extLst>
              </a:tr>
              <a:tr h="370840">
                <a:tc>
                  <a:txBody>
                    <a:bodyPr/>
                    <a:lstStyle/>
                    <a:p>
                      <a:r>
                        <a:rPr lang="en-US" dirty="0">
                          <a:solidFill>
                            <a:schemeClr val="tx1"/>
                          </a:solidFill>
                        </a:rPr>
                        <a:t>5. Redundancy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as narration rather than as both</a:t>
                      </a:r>
                      <a:r>
                        <a:rPr lang="en-US" baseline="0" dirty="0">
                          <a:solidFill>
                            <a:schemeClr val="tx1"/>
                          </a:solidFill>
                        </a:rPr>
                        <a:t> </a:t>
                      </a:r>
                      <a:r>
                        <a:rPr lang="en-US" dirty="0">
                          <a:solidFill>
                            <a:schemeClr val="tx1"/>
                          </a:solidFill>
                        </a:rPr>
                        <a:t>narration and on-screen text </a:t>
                      </a:r>
                    </a:p>
                  </a:txBody>
                  <a:tcPr/>
                </a:tc>
                <a:extLst>
                  <a:ext uri="{0D108BD9-81ED-4DB2-BD59-A6C34878D82A}">
                    <a16:rowId xmlns:a16="http://schemas.microsoft.com/office/drawing/2014/main" val="10005"/>
                  </a:ext>
                </a:extLst>
              </a:tr>
              <a:tr h="370840">
                <a:tc>
                  <a:txBody>
                    <a:bodyPr/>
                    <a:lstStyle/>
                    <a:p>
                      <a:r>
                        <a:rPr lang="en-US" dirty="0">
                          <a:solidFill>
                            <a:schemeClr val="tx1"/>
                          </a:solidFill>
                        </a:rPr>
                        <a:t>6. Personalization </a:t>
                      </a:r>
                    </a:p>
                  </a:txBody>
                  <a:tcPr anchor="ctr"/>
                </a:tc>
                <a:tc>
                  <a:txBody>
                    <a:bodyPr/>
                    <a:lstStyle/>
                    <a:p>
                      <a:r>
                        <a:rPr lang="en-US" dirty="0">
                          <a:solidFill>
                            <a:schemeClr val="tx1"/>
                          </a:solidFill>
                        </a:rPr>
                        <a:t>Deeper learning when</a:t>
                      </a:r>
                      <a:r>
                        <a:rPr lang="en-US" baseline="0" dirty="0">
                          <a:solidFill>
                            <a:schemeClr val="tx1"/>
                          </a:solidFill>
                        </a:rPr>
                        <a:t> </a:t>
                      </a:r>
                      <a:r>
                        <a:rPr lang="en-US" dirty="0">
                          <a:solidFill>
                            <a:schemeClr val="tx1"/>
                          </a:solidFill>
                        </a:rPr>
                        <a:t>words are presented in conversational style rather</a:t>
                      </a:r>
                      <a:r>
                        <a:rPr lang="en-US" baseline="0" dirty="0">
                          <a:solidFill>
                            <a:schemeClr val="tx1"/>
                          </a:solidFill>
                        </a:rPr>
                        <a:t> </a:t>
                      </a:r>
                      <a:r>
                        <a:rPr lang="en-US" dirty="0">
                          <a:solidFill>
                            <a:schemeClr val="tx1"/>
                          </a:solidFill>
                        </a:rPr>
                        <a:t>than formal style </a:t>
                      </a:r>
                    </a:p>
                  </a:txBody>
                  <a:tcPr/>
                </a:tc>
                <a:extLst>
                  <a:ext uri="{0D108BD9-81ED-4DB2-BD59-A6C34878D82A}">
                    <a16:rowId xmlns:a16="http://schemas.microsoft.com/office/drawing/2014/main" val="1000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7. Segmentation</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Deeper learning when complex lessons are presented in smaller parts</a:t>
                      </a:r>
                    </a:p>
                  </a:txBody>
                  <a:tcPr/>
                </a:tc>
                <a:extLst>
                  <a:ext uri="{0D108BD9-81ED-4DB2-BD59-A6C34878D82A}">
                    <a16:rowId xmlns:a16="http://schemas.microsoft.com/office/drawing/2014/main" val="10007"/>
                  </a:ext>
                </a:extLst>
              </a:tr>
              <a:tr h="370840">
                <a:tc>
                  <a:txBody>
                    <a:bodyPr/>
                    <a:lstStyle/>
                    <a:p>
                      <a:r>
                        <a:rPr lang="en-US" dirty="0">
                          <a:solidFill>
                            <a:srgbClr val="F0F5E9"/>
                          </a:solidFill>
                        </a:rPr>
                        <a:t>8. </a:t>
                      </a:r>
                      <a:r>
                        <a:rPr lang="en-US" dirty="0" err="1">
                          <a:solidFill>
                            <a:srgbClr val="F0F5E9"/>
                          </a:solidFill>
                        </a:rPr>
                        <a:t>Pretraining</a:t>
                      </a:r>
                      <a:endParaRPr lang="en-US" dirty="0">
                        <a:solidFill>
                          <a:srgbClr val="F0F5E9"/>
                        </a:solidFill>
                      </a:endParaRPr>
                    </a:p>
                  </a:txBody>
                  <a:tcPr/>
                </a:tc>
                <a:tc>
                  <a:txBody>
                    <a:bodyPr/>
                    <a:lstStyle/>
                    <a:p>
                      <a:r>
                        <a:rPr lang="en-US" dirty="0">
                          <a:solidFill>
                            <a:srgbClr val="F0F5E9"/>
                          </a:solidFill>
                        </a:rPr>
                        <a:t>Deeper learning when key terms are explained in advance</a:t>
                      </a:r>
                    </a:p>
                  </a:txBody>
                  <a:tcPr/>
                </a:tc>
                <a:extLst>
                  <a:ext uri="{0D108BD9-81ED-4DB2-BD59-A6C34878D82A}">
                    <a16:rowId xmlns:a16="http://schemas.microsoft.com/office/drawing/2014/main" val="10008"/>
                  </a:ext>
                </a:extLst>
              </a:tr>
            </a:tbl>
          </a:graphicData>
        </a:graphic>
      </p:graphicFrame>
      <p:sp>
        <p:nvSpPr>
          <p:cNvPr id="5" name="TextBox 4"/>
          <p:cNvSpPr txBox="1"/>
          <p:nvPr/>
        </p:nvSpPr>
        <p:spPr>
          <a:xfrm>
            <a:off x="1905000" y="6488668"/>
            <a:ext cx="5410200" cy="369332"/>
          </a:xfrm>
          <a:prstGeom prst="rect">
            <a:avLst/>
          </a:prstGeom>
          <a:noFill/>
        </p:spPr>
        <p:txBody>
          <a:bodyPr wrap="square" rtlCol="0">
            <a:spAutoFit/>
          </a:bodyPr>
          <a:lstStyle/>
          <a:p>
            <a:r>
              <a:rPr lang="en-US" dirty="0">
                <a:solidFill>
                  <a:schemeClr val="bg1">
                    <a:lumMod val="50000"/>
                  </a:schemeClr>
                </a:solidFill>
              </a:rPr>
              <a:t>Source: Clark &amp; Mayer (2006, p. 386), summarized.</a:t>
            </a:r>
          </a:p>
        </p:txBody>
      </p:sp>
    </p:spTree>
    <p:extLst>
      <p:ext uri="{BB962C8B-B14F-4D97-AF65-F5344CB8AC3E}">
        <p14:creationId xmlns:p14="http://schemas.microsoft.com/office/powerpoint/2010/main" val="2352947537"/>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Engaging Students for Optimum Learning Online&amp;quot;&quot;/&gt;&lt;property id=&quot;20307&quot; value=&quot;361&quot;/&gt;&lt;/object&gt;&lt;object type=&quot;3&quot; unique_id=&quot;10037&quot;&gt;&lt;property id=&quot;20148&quot; value=&quot;5&quot;/&gt;&lt;property id=&quot;20300&quot; value=&quot;Slide 5 - &amp;quot;Engage Your Students&amp;#x0D;&amp;#x0A;Early in the Course&amp;quot;&quot;/&gt;&lt;property id=&quot;20307&quot; value=&quot;310&quot;/&gt;&lt;/object&gt;&lt;object type=&quot;3&quot; unique_id=&quot;10038&quot;&gt;&lt;property id=&quot;20148&quot; value=&quot;5&quot;/&gt;&lt;property id=&quot;20300&quot; value=&quot;Slide 6 - &amp;quot;Engaging Your Students Early&amp;quot;&quot;/&gt;&lt;property id=&quot;20307&quot; value=&quot;332&quot;/&gt;&lt;/object&gt;&lt;object type=&quot;3&quot; unique_id=&quot;10044&quot;&gt;&lt;property id=&quot;20148&quot; value=&quot;5&quot;/&gt;&lt;property id=&quot;20300&quot; value=&quot;Slide 9 - &amp;quot;Constructing Goals&amp;quot;&quot;/&gt;&lt;property id=&quot;20307&quot; value=&quot;333&quot;/&gt;&lt;/object&gt;&lt;object type=&quot;3&quot; unique_id=&quot;10045&quot;&gt;&lt;property id=&quot;20148&quot; value=&quot;5&quot;/&gt;&lt;property id=&quot;20300&quot; value=&quot;Slide 10 - &amp;quot;Identifying the Zone&amp;quot;&quot;/&gt;&lt;property id=&quot;20307&quot; value=&quot;263&quot;/&gt;&lt;/object&gt;&lt;object type=&quot;3&quot; unique_id=&quot;10052&quot;&gt;&lt;property id=&quot;20148&quot; value=&quot;5&quot;/&gt;&lt;property id=&quot;20300&quot; value=&quot;Slide 12 - &amp;quot;Follow the Principles of Multimedia Learning&amp;quot;&quot;/&gt;&lt;property id=&quot;20307&quot; value=&quot;411&quot;/&gt;&lt;/object&gt;&lt;object type=&quot;3&quot; unique_id=&quot;10053&quot;&gt;&lt;property id=&quot;20148&quot; value=&quot;5&quot;/&gt;&lt;property id=&quot;20300&quot; value=&quot;Slide 13 - &amp;quot;Multimedia Learning Theory&amp;quot;&quot;/&gt;&lt;property id=&quot;20307&quot; value=&quot;412&quot;/&gt;&lt;/object&gt;&lt;object type=&quot;3&quot; unique_id=&quot;10054&quot;&gt;&lt;property id=&quot;20148&quot; value=&quot;5&quot;/&gt;&lt;property id=&quot;20300&quot; value=&quot;Slide 14 - &amp;quot;Multimedia Learning Principles&amp;quot;&quot;/&gt;&lt;property id=&quot;20307&quot; value=&quot;413&quot;/&gt;&lt;/object&gt;&lt;object type=&quot;3&quot; unique_id=&quot;10055&quot;&gt;&lt;property id=&quot;20148&quot; value=&quot;5&quot;/&gt;&lt;property id=&quot;20300&quot; value=&quot;Slide 22 - &amp;quot;Multimedia Research Results&amp;quot;&quot;/&gt;&lt;property id=&quot;20307&quot; value=&quot;414&quot;/&gt;&lt;/object&gt;&lt;object type=&quot;3&quot; unique_id=&quot;10133&quot;&gt;&lt;property id=&quot;20148&quot; value=&quot;5&quot;/&gt;&lt;property id=&quot;20300&quot; value=&quot;Slide 68 - &amp;quot;References&amp;quot;&quot;/&gt;&lt;property id=&quot;20307&quot; value=&quot;360&quot;/&gt;&lt;/object&gt;&lt;object type=&quot;3&quot; unique_id=&quot;10134&quot;&gt;&lt;property id=&quot;20148&quot; value=&quot;5&quot;/&gt;&lt;property id=&quot;20300&quot; value=&quot;Slide 69 - &amp;quot;References&amp;quot;&quot;/&gt;&lt;property id=&quot;20307&quot; value=&quot;401&quot;/&gt;&lt;/object&gt;&lt;object type=&quot;3&quot; unique_id=&quot;10136&quot;&gt;&lt;property id=&quot;20148&quot; value=&quot;5&quot;/&gt;&lt;property id=&quot;20300&quot; value=&quot;Slide 66 - &amp;quot;Recommeded&amp;#x0D;&amp;#x0A;Books&amp;quot;&quot;/&gt;&lt;property id=&quot;20307&quot; value=&quot;437&quot;/&gt;&lt;/object&gt;&lt;object type=&quot;3&quot; unique_id=&quot;10137&quot;&gt;&lt;property id=&quot;20148&quot; value=&quot;5&quot;/&gt;&lt;property id=&quot;20300&quot; value=&quot;Slide 67 - &amp;quot;Recommended Books&amp;quot;&quot;/&gt;&lt;property id=&quot;20307&quot; value=&quot;438&quot;/&gt;&lt;/object&gt;&lt;object type=&quot;3&quot; unique_id=&quot;11393&quot;&gt;&lt;property id=&quot;20148&quot; value=&quot;5&quot;/&gt;&lt;property id=&quot;20300&quot; value=&quot;Slide 54 - &amp;quot;eLearning Engagement Template&amp;quot;&quot;/&gt;&lt;property id=&quot;20307&quot; value=&quot;445&quot;/&gt;&lt;/object&gt;&lt;object type=&quot;3&quot; unique_id=&quot;11394&quot;&gt;&lt;property id=&quot;20148&quot; value=&quot;5&quot;/&gt;&lt;property id=&quot;20300&quot; value=&quot;Slide 55 - &amp;quot;Five Elements of Engagement&amp;quot;&quot;/&gt;&lt;property id=&quot;20307&quot; value=&quot;447&quot;/&gt;&lt;/object&gt;&lt;object type=&quot;3&quot; unique_id=&quot;11516&quot;&gt;&lt;property id=&quot;20148&quot; value=&quot;5&quot;/&gt;&lt;property id=&quot;20300&quot; value=&quot;Slide 56 - &amp;quot;Applicability to Your LMS&amp;quot;&quot;/&gt;&lt;property id=&quot;20307&quot; value=&quot;449&quot;/&gt;&lt;/object&gt;&lt;object type=&quot;3&quot; unique_id=&quot;11715&quot;&gt;&lt;property id=&quot;20148&quot; value=&quot;5&quot;/&gt;&lt;property id=&quot;20300&quot; value=&quot;Slide 50 - &amp;quot;Designing Online Feedbacks&amp;quot;&quot;/&gt;&lt;property id=&quot;20307&quot; value=&quot;453&quot;/&gt;&lt;/object&gt;&lt;object type=&quot;3&quot; unique_id=&quot;12237&quot;&gt;&lt;property id=&quot;20148&quot; value=&quot;5&quot;/&gt;&lt;property id=&quot;20300&quot; value=&quot;Slide 41 - &amp;quot;Make Students &amp;#x0D;&amp;#x0A;Blog&amp;#x0D;&amp;#x0A;&amp;quot;&quot;/&gt;&lt;property id=&quot;20307&quot; value=&quot;456&quot;/&gt;&lt;/object&gt;&lt;object type=&quot;3&quot; unique_id=&quot;12476&quot;&gt;&lt;property id=&quot;20148&quot; value=&quot;5&quot;/&gt;&lt;property id=&quot;20300&quot; value=&quot;Slide 2 - &amp;quot;What Is Engagement?&amp;quot;&quot;/&gt;&lt;property id=&quot;20307&quot; value=&quot;458&quot;/&gt;&lt;/object&gt;&lt;object type=&quot;3&quot; unique_id=&quot;12769&quot;&gt;&lt;property id=&quot;20148&quot; value=&quot;5&quot;/&gt;&lt;property id=&quot;20300&quot; value=&quot;Slide 24 - &amp;quot;Create Learning Communities&amp;quot;&quot;/&gt;&lt;property id=&quot;20307&quot; value=&quot;460&quot;/&gt;&lt;/object&gt;&lt;object type=&quot;3&quot; unique_id=&quot;13039&quot;&gt;&lt;property id=&quot;20148&quot; value=&quot;5&quot;/&gt;&lt;property id=&quot;20300&quot; value=&quot;Slide 35 - &amp;quot;Why Negotiate?&amp;quot;&quot;/&gt;&lt;property id=&quot;20307&quot; value=&quot;463&quot;/&gt;&lt;/object&gt;&lt;object type=&quot;3&quot; unique_id=&quot;13368&quot;&gt;&lt;property id=&quot;20148&quot; value=&quot;5&quot;/&gt;&lt;property id=&quot;20300&quot; value=&quot;Slide 23 - &amp;quot;Personalization Principle&amp;quot;&quot;/&gt;&lt;property id=&quot;20307&quot; value=&quot;466&quot;/&gt;&lt;/object&gt;&lt;object type=&quot;3&quot; unique_id=&quot;13565&quot;&gt;&lt;property id=&quot;20148&quot; value=&quot;5&quot;/&gt;&lt;property id=&quot;20300&quot; value=&quot;Slide 43 - &amp;quot;Feedback as Learning System&amp;quot;&quot;/&gt;&lt;property id=&quot;20307&quot; value=&quot;468&quot;/&gt;&lt;/object&gt;&lt;object type=&quot;3&quot; unique_id=&quot;13566&quot;&gt;&lt;property id=&quot;20148&quot; value=&quot;5&quot;/&gt;&lt;property id=&quot;20300&quot; value=&quot;Slide 34 - &amp;quot;Rule’s Model&amp;quot;&quot;/&gt;&lt;property id=&quot;20307&quot; value=&quot;467&quot;/&gt;&lt;/object&gt;&lt;object type=&quot;3&quot; unique_id=&quot;14012&quot;&gt;&lt;property id=&quot;20148&quot; value=&quot;5&quot;/&gt;&lt;property id=&quot;20300&quot; value=&quot;Slide 26 - &amp;quot;Rubrics&amp;quot;&quot;/&gt;&lt;property id=&quot;20307&quot; value=&quot;470&quot;/&gt;&lt;/object&gt;&lt;object type=&quot;3&quot; unique_id=&quot;14491&quot;&gt;&lt;property id=&quot;20148&quot; value=&quot;5&quot;/&gt;&lt;property id=&quot;20300&quot; value=&quot;Slide 37&quot;/&gt;&lt;property id=&quot;20307&quot; value=&quot;473&quot;/&gt;&lt;/object&gt;&lt;object type=&quot;3&quot; unique_id=&quot;14492&quot;&gt;&lt;property id=&quot;20148&quot; value=&quot;5&quot;/&gt;&lt;property id=&quot;20300&quot; value=&quot;Slide 11&quot;/&gt;&lt;property id=&quot;20307&quot; value=&quot;474&quot;/&gt;&lt;/object&gt;&lt;object type=&quot;3&quot; unique_id=&quot;14493&quot;&gt;&lt;property id=&quot;20148&quot; value=&quot;5&quot;/&gt;&lt;property id=&quot;20300&quot; value=&quot;Slide 44&quot;/&gt;&lt;property id=&quot;20307&quot; value=&quot;475&quot;/&gt;&lt;/object&gt;&lt;object type=&quot;3&quot; unique_id=&quot;14494&quot;&gt;&lt;property id=&quot;20148&quot; value=&quot;5&quot;/&gt;&lt;property id=&quot;20300&quot; value=&quot;Slide 36&quot;/&gt;&lt;property id=&quot;20307&quot; value=&quot;476&quot;/&gt;&lt;/object&gt;&lt;object type=&quot;3&quot; unique_id=&quot;14845&quot;&gt;&lt;property id=&quot;20148&quot; value=&quot;5&quot;/&gt;&lt;property id=&quot;20300&quot; value=&quot;Slide 38&quot;/&gt;&lt;property id=&quot;20307&quot; value=&quot;479&quot;/&gt;&lt;/object&gt;&lt;object type=&quot;3&quot; unique_id=&quot;15599&quot;&gt;&lt;property id=&quot;20148&quot; value=&quot;5&quot;/&gt;&lt;property id=&quot;20300&quot; value=&quot;Slide 47&quot;/&gt;&lt;property id=&quot;20307&quot; value=&quot;485&quot;/&gt;&lt;/object&gt;&lt;object type=&quot;3&quot; unique_id=&quot;15602&quot;&gt;&lt;property id=&quot;20148&quot; value=&quot;5&quot;/&gt;&lt;property id=&quot;20300&quot; value=&quot;Slide 46&quot;/&gt;&lt;property id=&quot;20307&quot; value=&quot;488&quot;/&gt;&lt;/object&gt;&lt;object type=&quot;3&quot; unique_id=&quot;16094&quot;&gt;&lt;property id=&quot;20148&quot; value=&quot;5&quot;/&gt;&lt;property id=&quot;20300&quot; value=&quot;Slide 27&quot;/&gt;&lt;property id=&quot;20307&quot; value=&quot;491&quot;/&gt;&lt;/object&gt;&lt;object type=&quot;3&quot; unique_id=&quot;16095&quot;&gt;&lt;property id=&quot;20148&quot; value=&quot;5&quot;/&gt;&lt;property id=&quot;20300&quot; value=&quot;Slide 29&quot;/&gt;&lt;property id=&quot;20307&quot; value=&quot;492&quot;/&gt;&lt;/object&gt;&lt;object type=&quot;3&quot; unique_id=&quot;16096&quot;&gt;&lt;property id=&quot;20148&quot; value=&quot;5&quot;/&gt;&lt;property id=&quot;20300&quot; value=&quot;Slide 28&quot;/&gt;&lt;property id=&quot;20307&quot; value=&quot;493&quot;/&gt;&lt;/object&gt;&lt;object type=&quot;3&quot; unique_id=&quot;16983&quot;&gt;&lt;property id=&quot;20148&quot; value=&quot;5&quot;/&gt;&lt;property id=&quot;20300&quot; value=&quot;Slide 49 - &amp;quot;Thinking Patterns&amp;quot;&quot;/&gt;&lt;property id=&quot;20307&quot; value=&quot;496&quot;/&gt;&lt;/object&gt;&lt;object type=&quot;3&quot; unique_id=&quot;17211&quot;&gt;&lt;property id=&quot;20148&quot; value=&quot;5&quot;/&gt;&lt;property id=&quot;20300&quot; value=&quot;Slide 57 - &amp;quot;Engaging LMS Design&amp;quot;&quot;/&gt;&lt;property id=&quot;20307&quot; value=&quot;498&quot;/&gt;&lt;/object&gt;&lt;object type=&quot;3&quot; unique_id=&quot;18741&quot;&gt;&lt;property id=&quot;20148&quot; value=&quot;5&quot;/&gt;&lt;property id=&quot;20300&quot; value=&quot;Slide 30&quot;/&gt;&lt;property id=&quot;20307&quot; value=&quot;501&quot;/&gt;&lt;/object&gt;&lt;object type=&quot;3&quot; unique_id=&quot;18742&quot;&gt;&lt;property id=&quot;20148&quot; value=&quot;5&quot;/&gt;&lt;property id=&quot;20300&quot; value=&quot;Slide 31&quot;/&gt;&lt;property id=&quot;20307&quot; value=&quot;502&quot;/&gt;&lt;/object&gt;&lt;object type=&quot;3&quot; unique_id=&quot;18743&quot;&gt;&lt;property id=&quot;20148&quot; value=&quot;5&quot;/&gt;&lt;property id=&quot;20300&quot; value=&quot;Slide 32 - &amp;quot;Student Evaluation Feedback&amp;quot;&quot;/&gt;&lt;property id=&quot;20307&quot; value=&quot;500&quot;/&gt;&lt;/object&gt;&lt;object type=&quot;3&quot; unique_id=&quot;19312&quot;&gt;&lt;property id=&quot;20148&quot; value=&quot;5&quot;/&gt;&lt;property id=&quot;20300&quot; value=&quot;Slide 25 - &amp;quot;Discussions&amp;quot;&quot;/&gt;&lt;property id=&quot;20307&quot; value=&quot;505&quot;/&gt;&lt;/object&gt;&lt;object type=&quot;3&quot; unique_id=&quot;19394&quot;&gt;&lt;property id=&quot;20148&quot; value=&quot;5&quot;/&gt;&lt;property id=&quot;20300&quot; value=&quot;Slide 33 - &amp;quot;Negotiate Real-World  Topics&amp;quot;&quot;/&gt;&lt;property id=&quot;20307&quot; value=&quot;506&quot;/&gt;&lt;/object&gt;&lt;object type=&quot;3&quot; unique_id=&quot;20179&quot;&gt;&lt;property id=&quot;20148&quot; value=&quot;5&quot;/&gt;&lt;property id=&quot;20300&quot; value=&quot;Slide 3 - &amp;quot;How People Learn&amp;quot;&quot;/&gt;&lt;property id=&quot;20307&quot; value=&quot;507&quot;/&gt;&lt;/object&gt;&lt;object type=&quot;3&quot; unique_id=&quot;20181&quot;&gt;&lt;property id=&quot;20148&quot; value=&quot;5&quot;/&gt;&lt;property id=&quot;20300&quot; value=&quot;Slide 4 - &amp;quot;Rules of Engagement&amp;quot;&quot;/&gt;&lt;property id=&quot;20307&quot; value=&quot;509&quot;/&gt;&lt;/object&gt;&lt;object type=&quot;3&quot; unique_id=&quot;20261&quot;&gt;&lt;property id=&quot;20148&quot; value=&quot;5&quot;/&gt;&lt;property id=&quot;20300&quot; value=&quot;Slide 8&quot;/&gt;&lt;property id=&quot;20307&quot; value=&quot;510&quot;/&gt;&lt;/object&gt;&lt;object type=&quot;3&quot; unique_id=&quot;21295&quot;&gt;&lt;property id=&quot;20148&quot; value=&quot;5&quot;/&gt;&lt;property id=&quot;20300&quot; value=&quot;Slide 40&quot;/&gt;&lt;property id=&quot;20307&quot; value=&quot;511&quot;/&gt;&lt;/object&gt;&lt;object type=&quot;3&quot; unique_id=&quot;21770&quot;&gt;&lt;property id=&quot;20148&quot; value=&quot;5&quot;/&gt;&lt;property id=&quot;20300&quot; value=&quot;Slide 39&quot;/&gt;&lt;property id=&quot;20307&quot; value=&quot;513&quot;/&gt;&lt;/object&gt;&lt;object type=&quot;3&quot; unique_id=&quot;21912&quot;&gt;&lt;property id=&quot;20148&quot; value=&quot;5&quot;/&gt;&lt;property id=&quot;20300&quot; value=&quot;Slide 42 - &amp;quot;Checkpoints&amp;quot;&quot;/&gt;&lt;property id=&quot;20307&quot; value=&quot;516&quot;/&gt;&lt;/object&gt;&lt;object type=&quot;3&quot; unique_id=&quot;22177&quot;&gt;&lt;property id=&quot;20148&quot; value=&quot;5&quot;/&gt;&lt;property id=&quot;20300&quot; value=&quot;Slide 45&quot;/&gt;&lt;property id=&quot;20307&quot; value=&quot;517&quot;/&gt;&lt;/object&gt;&lt;object type=&quot;3&quot; unique_id=&quot;22236&quot;&gt;&lt;property id=&quot;20148&quot; value=&quot;5&quot;/&gt;&lt;property id=&quot;20300&quot; value=&quot;Slide 48 - &amp;quot;Save Your Feedbacks For Future Use&amp;quot;&quot;/&gt;&lt;property id=&quot;20307&quot; value=&quot;518&quot;/&gt;&lt;/object&gt;&lt;object type=&quot;3&quot; unique_id=&quot;22969&quot;&gt;&lt;property id=&quot;20148&quot; value=&quot;5&quot;/&gt;&lt;property id=&quot;20300&quot; value=&quot;Slide 51&quot;/&gt;&lt;property id=&quot;20307&quot; value=&quot;519&quot;/&gt;&lt;/object&gt;&lt;object type=&quot;3&quot; unique_id=&quot;22970&quot;&gt;&lt;property id=&quot;20148&quot; value=&quot;5&quot;/&gt;&lt;property id=&quot;20300&quot; value=&quot;Slide 52&quot;/&gt;&lt;property id=&quot;20307&quot; value=&quot;523&quot;/&gt;&lt;/object&gt;&lt;object type=&quot;3&quot; unique_id=&quot;22971&quot;&gt;&lt;property id=&quot;20148&quot; value=&quot;5&quot;/&gt;&lt;property id=&quot;20300&quot; value=&quot;Slide 53&quot;/&gt;&lt;property id=&quot;20307&quot; value=&quot;520&quot;/&gt;&lt;/object&gt;&lt;object type=&quot;3&quot; unique_id=&quot;23027&quot;&gt;&lt;property id=&quot;20148&quot; value=&quot;5&quot;/&gt;&lt;property id=&quot;20300&quot; value=&quot;Slide 7&quot;/&gt;&lt;property id=&quot;20307&quot; value=&quot;524&quot;/&gt;&lt;/object&gt;&lt;object type=&quot;3&quot; unique_id=&quot;24540&quot;&gt;&lt;property id=&quot;20148&quot; value=&quot;5&quot;/&gt;&lt;property id=&quot;20300&quot; value=&quot;Slide 15 - &amp;quot;Multimedia Learning Principles&amp;quot;&quot;/&gt;&lt;property id=&quot;20307&quot; value=&quot;525&quot;/&gt;&lt;/object&gt;&lt;object type=&quot;3&quot; unique_id=&quot;24541&quot;&gt;&lt;property id=&quot;20148&quot; value=&quot;5&quot;/&gt;&lt;property id=&quot;20300&quot; value=&quot;Slide 16 - &amp;quot;Multimedia Learning Principles&amp;quot;&quot;/&gt;&lt;property id=&quot;20307&quot; value=&quot;526&quot;/&gt;&lt;/object&gt;&lt;object type=&quot;3&quot; unique_id=&quot;24542&quot;&gt;&lt;property id=&quot;20148&quot; value=&quot;5&quot;/&gt;&lt;property id=&quot;20300&quot; value=&quot;Slide 17 - &amp;quot;Multimedia Learning Principles&amp;quot;&quot;/&gt;&lt;property id=&quot;20307&quot; value=&quot;527&quot;/&gt;&lt;/object&gt;&lt;object type=&quot;3&quot; unique_id=&quot;24543&quot;&gt;&lt;property id=&quot;20148&quot; value=&quot;5&quot;/&gt;&lt;property id=&quot;20300&quot; value=&quot;Slide 18 - &amp;quot;Multimedia Learning Principles&amp;quot;&quot;/&gt;&lt;property id=&quot;20307&quot; value=&quot;528&quot;/&gt;&lt;/object&gt;&lt;object type=&quot;3&quot; unique_id=&quot;24544&quot;&gt;&lt;property id=&quot;20148&quot; value=&quot;5&quot;/&gt;&lt;property id=&quot;20300&quot; value=&quot;Slide 19 - &amp;quot;Multimedia Learning Principles&amp;quot;&quot;/&gt;&lt;property id=&quot;20307&quot; value=&quot;529&quot;/&gt;&lt;/object&gt;&lt;object type=&quot;3&quot; unique_id=&quot;24545&quot;&gt;&lt;property id=&quot;20148&quot; value=&quot;5&quot;/&gt;&lt;property id=&quot;20300&quot; value=&quot;Slide 20 - &amp;quot;Multimedia Learning Principles&amp;quot;&quot;/&gt;&lt;property id=&quot;20307&quot; value=&quot;530&quot;/&gt;&lt;/object&gt;&lt;object type=&quot;3&quot; unique_id=&quot;24546&quot;&gt;&lt;property id=&quot;20148&quot; value=&quot;5&quot;/&gt;&lt;property id=&quot;20300&quot; value=&quot;Slide 21 - &amp;quot;Multimedia Learning Principles&amp;quot;&quot;/&gt;&lt;property id=&quot;20307&quot; value=&quot;531&quot;/&gt;&lt;/object&gt;&lt;object type=&quot;3&quot; unique_id=&quot;24547&quot;&gt;&lt;property id=&quot;20148&quot; value=&quot;5&quot;/&gt;&lt;property id=&quot;20300&quot; value=&quot;Slide 58 - &amp;quot;Engaging LMS Design&amp;quot;&quot;/&gt;&lt;property id=&quot;20307&quot; value=&quot;532&quot;/&gt;&lt;/object&gt;&lt;object type=&quot;3&quot; unique_id=&quot;24548&quot;&gt;&lt;property id=&quot;20148&quot; value=&quot;5&quot;/&gt;&lt;property id=&quot;20300&quot; value=&quot;Slide 59 - &amp;quot;Engaging LMS Design&amp;quot;&quot;/&gt;&lt;property id=&quot;20307&quot; value=&quot;533&quot;/&gt;&lt;/object&gt;&lt;object type=&quot;3&quot; unique_id=&quot;24549&quot;&gt;&lt;property id=&quot;20148&quot; value=&quot;5&quot;/&gt;&lt;property id=&quot;20300&quot; value=&quot;Slide 60 - &amp;quot;Engaging LMS Design&amp;quot;&quot;/&gt;&lt;property id=&quot;20307&quot; value=&quot;534&quot;/&gt;&lt;/object&gt;&lt;object type=&quot;3&quot; unique_id=&quot;24550&quot;&gt;&lt;property id=&quot;20148&quot; value=&quot;5&quot;/&gt;&lt;property id=&quot;20300&quot; value=&quot;Slide 61 - &amp;quot;Engaging LMS Design&amp;quot;&quot;/&gt;&lt;property id=&quot;20307&quot; value=&quot;535&quot;/&gt;&lt;/object&gt;&lt;object type=&quot;3&quot; unique_id=&quot;24551&quot;&gt;&lt;property id=&quot;20148&quot; value=&quot;5&quot;/&gt;&lt;property id=&quot;20300&quot; value=&quot;Slide 62 - &amp;quot;Engaging LMS Design&amp;quot;&quot;/&gt;&lt;property id=&quot;20307&quot; value=&quot;536&quot;/&gt;&lt;/object&gt;&lt;object type=&quot;3&quot; unique_id=&quot;24552&quot;&gt;&lt;property id=&quot;20148&quot; value=&quot;5&quot;/&gt;&lt;property id=&quot;20300&quot; value=&quot;Slide 63 - &amp;quot;Engaging LMS Design&amp;quot;&quot;/&gt;&lt;property id=&quot;20307&quot; value=&quot;537&quot;/&gt;&lt;/object&gt;&lt;object type=&quot;3&quot; unique_id=&quot;24553&quot;&gt;&lt;property id=&quot;20148&quot; value=&quot;5&quot;/&gt;&lt;property id=&quot;20300&quot; value=&quot;Slide 64 - &amp;quot;Engaging LMS Design&amp;quot;&quot;/&gt;&lt;property id=&quot;20307&quot; value=&quot;538&quot;/&gt;&lt;/object&gt;&lt;object type=&quot;3&quot; unique_id=&quot;24554&quot;&gt;&lt;property id=&quot;20148&quot; value=&quot;5&quot;/&gt;&lt;property id=&quot;20300&quot; value=&quot;Slide 65 - &amp;quot;Engaging LMS Design&amp;quot;&quot;/&gt;&lt;property id=&quot;20307&quot; value=&quot;539&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mtasia">
  <a:themeElements>
    <a:clrScheme name="Custom 1">
      <a:dk1>
        <a:sysClr val="windowText" lastClr="000000"/>
      </a:dk1>
      <a:lt1>
        <a:sysClr val="window" lastClr="FFFFFF"/>
      </a:lt1>
      <a:dk2>
        <a:srgbClr val="6B7F3A"/>
      </a:dk2>
      <a:lt2>
        <a:srgbClr val="EAEBDE"/>
      </a:lt2>
      <a:accent1>
        <a:srgbClr val="A2C946"/>
      </a:accent1>
      <a:accent2>
        <a:srgbClr val="6B7F3A"/>
      </a:accent2>
      <a:accent3>
        <a:srgbClr val="A8CDD7"/>
      </a:accent3>
      <a:accent4>
        <a:srgbClr val="C0BEAF"/>
      </a:accent4>
      <a:accent5>
        <a:srgbClr val="CEC597"/>
      </a:accent5>
      <a:accent6>
        <a:srgbClr val="E8B7B7"/>
      </a:accent6>
      <a:hlink>
        <a:srgbClr val="6B7F3A"/>
      </a:hlink>
      <a:folHlink>
        <a:srgbClr val="6B7F3A"/>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Camtasia</Template>
  <TotalTime>5969</TotalTime>
  <Words>1490</Words>
  <Application>Microsoft Office PowerPoint</Application>
  <PresentationFormat>On-screen Show (4:3)</PresentationFormat>
  <Paragraphs>220</Paragraphs>
  <Slides>19</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Wingdings 2</vt:lpstr>
      <vt:lpstr>Camtasia</vt:lpstr>
      <vt:lpstr>Principles of Multimedia Learning</vt:lpstr>
      <vt:lpstr>Multimedia Learning Theory</vt:lpstr>
      <vt:lpstr>Multimedia Learning Principles</vt:lpstr>
      <vt:lpstr>Multimedia Learning Principles</vt:lpstr>
      <vt:lpstr>Multimedia Learning Principles</vt:lpstr>
      <vt:lpstr>Multimedia Learning Principles</vt:lpstr>
      <vt:lpstr>Multimedia Learning Principles</vt:lpstr>
      <vt:lpstr>Multimedia Learning Principles</vt:lpstr>
      <vt:lpstr>Multimedia Learning Principles</vt:lpstr>
      <vt:lpstr>Multimedia Learning Principles</vt:lpstr>
      <vt:lpstr>Multimedia Research Results</vt:lpstr>
      <vt:lpstr>Personalization Principle</vt:lpstr>
      <vt:lpstr>Multimedia Learning Hospital Example</vt:lpstr>
      <vt:lpstr>PowerPoint Presentation</vt:lpstr>
      <vt:lpstr>Zone of Proximal Development</vt:lpstr>
      <vt:lpstr>Identifying the Zone</vt:lpstr>
      <vt:lpstr>PowerPoint Presentation</vt:lpstr>
      <vt:lpstr>Recommended Books</vt:lpstr>
      <vt:lpstr>Recommended Books</vt:lpstr>
    </vt:vector>
  </TitlesOfParts>
  <Company>University of Delaware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Sakai Web Design</dc:title>
  <dc:creator>Fred T. Hofstetter</dc:creator>
  <cp:lastModifiedBy>Fred Hofstetter</cp:lastModifiedBy>
  <cp:revision>615</cp:revision>
  <dcterms:created xsi:type="dcterms:W3CDTF">2008-01-09T20:11:44Z</dcterms:created>
  <dcterms:modified xsi:type="dcterms:W3CDTF">2017-10-25T15:33:14Z</dcterms:modified>
</cp:coreProperties>
</file>