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4" d="100"/>
          <a:sy n="104" d="100"/>
        </p:scale>
        <p:origin x="-84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6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7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3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1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9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1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3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8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6D959-8224-3B41-8049-CE537CE91F59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CE124-6971-4544-8D8E-B2975A0EF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6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40" r="40"/>
          <a:stretch/>
        </p:blipFill>
        <p:spPr>
          <a:xfrm>
            <a:off x="758952" y="889000"/>
            <a:ext cx="7620000" cy="508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2000" y="6052167"/>
            <a:ext cx="6819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Presentation to UD Faculty Senate, March 2, 2015 by Nancy Brickhouse, Deputy Provost Academic Affairs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37289374"/>
              </p:ext>
            </p:extLst>
          </p:nvPr>
        </p:nvGraphicFramePr>
        <p:xfrm>
          <a:off x="558048" y="1600200"/>
          <a:ext cx="7889598" cy="2652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9866"/>
                <a:gridCol w="2629866"/>
                <a:gridCol w="2629866"/>
              </a:tblGrid>
              <a:tr h="495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2008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/>
                </a:tc>
              </a:tr>
              <a:tr h="495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Winter session enrollment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7,738 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(49% of undergrads)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6,391 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(35% of undergrads)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b"/>
                </a:tc>
              </a:tr>
              <a:tr h="495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Percent of Freshmen enrolled in the 2013 Winter session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</a:tr>
              <a:tr h="495256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Tuition per credit (</a:t>
                      </a:r>
                      <a:r>
                        <a:rPr lang="en-US" sz="11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NonR</a:t>
                      </a: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/Res)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$775 / $306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$1,135 / $423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</a:tr>
              <a:tr h="67164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All-in cost for taking six credits (pay for 4.5 credits) plus housing (</a:t>
                      </a:r>
                      <a:r>
                        <a:rPr lang="en-US" sz="11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NonR</a:t>
                      </a: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/Res)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$3,487 / $1,377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$5,607 / $2,403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55" marR="33655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8046" y="4551152"/>
            <a:ext cx="3415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ata discussed at Provost’s Executive Council retreat, Feb. 2013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-34051" b="-34051"/>
          <a:stretch/>
        </p:blipFill>
        <p:spPr>
          <a:xfrm>
            <a:off x="3973666" y="3592670"/>
            <a:ext cx="4038600" cy="37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8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for Winter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 incremental Winter Session revenue to colleges in proportion to the increase in teaching done by each college.</a:t>
            </a:r>
          </a:p>
          <a:p>
            <a:r>
              <a:rPr lang="en-US" dirty="0" smtClean="0"/>
              <a:t>Add more cultural events to enliven campus</a:t>
            </a:r>
          </a:p>
          <a:p>
            <a:r>
              <a:rPr lang="en-US" dirty="0" smtClean="0"/>
              <a:t>Drop the $500 housing fee</a:t>
            </a:r>
          </a:p>
          <a:p>
            <a:r>
              <a:rPr lang="en-US" dirty="0" smtClean="0"/>
              <a:t>Implement a grade forgiveness policy</a:t>
            </a:r>
          </a:p>
          <a:p>
            <a:r>
              <a:rPr lang="en-US" dirty="0" smtClean="0"/>
              <a:t>Enhance marketing</a:t>
            </a:r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 rotWithShape="1">
          <a:blip r:embed="rId2"/>
          <a:srcRect t="-34051" b="-34051"/>
          <a:stretch/>
        </p:blipFill>
        <p:spPr>
          <a:xfrm>
            <a:off x="4762545" y="4591685"/>
            <a:ext cx="2431896" cy="226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14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for Winter 2014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Enrollment increased by 1074 students, or 14%</a:t>
            </a:r>
          </a:p>
          <a:p>
            <a:r>
              <a:rPr lang="en-US" dirty="0" smtClean="0"/>
              <a:t>Enrollment of first year students was 1008, or 28%</a:t>
            </a:r>
          </a:p>
          <a:p>
            <a:endParaRPr lang="en-US" dirty="0"/>
          </a:p>
        </p:txBody>
      </p:sp>
      <p:pic>
        <p:nvPicPr>
          <p:cNvPr id="6" name="Content Placeholder 8"/>
          <p:cNvPicPr>
            <a:picLocks noChangeAspect="1"/>
          </p:cNvPicPr>
          <p:nvPr/>
        </p:nvPicPr>
        <p:blipFill rotWithShape="1">
          <a:blip r:embed="rId2"/>
          <a:srcRect t="-34051" b="-34051"/>
          <a:stretch/>
        </p:blipFill>
        <p:spPr>
          <a:xfrm>
            <a:off x="3973666" y="3592670"/>
            <a:ext cx="4038600" cy="37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1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Innovations for Winter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co-curricular programming supported by the </a:t>
            </a:r>
            <a:r>
              <a:rPr lang="en-US" dirty="0" err="1" smtClean="0"/>
              <a:t>Unidel</a:t>
            </a:r>
            <a:r>
              <a:rPr lang="en-US" dirty="0" smtClean="0"/>
              <a:t> Foundation</a:t>
            </a:r>
          </a:p>
          <a:p>
            <a:r>
              <a:rPr lang="en-US" dirty="0" smtClean="0"/>
              <a:t>Focus on first-year students</a:t>
            </a:r>
          </a:p>
          <a:p>
            <a:pPr lvl="1"/>
            <a:r>
              <a:rPr lang="en-US" dirty="0" smtClean="0"/>
              <a:t>Four week courses, 4-week meal plans, one-week late check in to residence halls</a:t>
            </a:r>
          </a:p>
          <a:p>
            <a:pPr lvl="1"/>
            <a:r>
              <a:rPr lang="en-US" dirty="0" smtClean="0"/>
              <a:t>Promote through FYS</a:t>
            </a:r>
          </a:p>
          <a:p>
            <a:pPr lvl="1"/>
            <a:r>
              <a:rPr lang="en-US" dirty="0" smtClean="0"/>
              <a:t>10% discount for first three credit hours</a:t>
            </a:r>
          </a:p>
          <a:p>
            <a:pPr lvl="1"/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 rotWithShape="1">
          <a:blip r:embed="rId2"/>
          <a:srcRect t="-34051" b="-34051"/>
          <a:stretch/>
        </p:blipFill>
        <p:spPr>
          <a:xfrm>
            <a:off x="3550321" y="4744954"/>
            <a:ext cx="2441436" cy="227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86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week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one week later than the start of </a:t>
            </a:r>
            <a:r>
              <a:rPr lang="en-US" smtClean="0"/>
              <a:t>WinterSession</a:t>
            </a:r>
            <a:endParaRPr lang="en-US" dirty="0" smtClean="0"/>
          </a:p>
          <a:p>
            <a:r>
              <a:rPr lang="en-US" dirty="0" smtClean="0"/>
              <a:t>Faculty decide what courses are appropriate for a 4-week session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 rotWithShape="1">
          <a:blip r:embed="rId2"/>
          <a:srcRect t="-34051" b="-34051"/>
          <a:stretch/>
        </p:blipFill>
        <p:spPr>
          <a:xfrm>
            <a:off x="3973666" y="3592670"/>
            <a:ext cx="4038600" cy="37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903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4-week course outcomes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46449"/>
              </p:ext>
            </p:extLst>
          </p:nvPr>
        </p:nvGraphicFramePr>
        <p:xfrm>
          <a:off x="3575050" y="273050"/>
          <a:ext cx="5111751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3917"/>
                <a:gridCol w="1703917"/>
                <a:gridCol w="17039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Course number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r>
                        <a:rPr lang="en-US" baseline="0" dirty="0" smtClean="0"/>
                        <a:t> title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Enrollment</a:t>
                      </a:r>
                      <a:endParaRPr lang="en-US" dirty="0"/>
                    </a:p>
                  </a:txBody>
                  <a:tcPr marL="56797" marR="5679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BUAD301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Introduction</a:t>
                      </a:r>
                      <a:r>
                        <a:rPr lang="en-US" baseline="0" dirty="0" smtClean="0"/>
                        <a:t> to Marketing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 marL="56797" marR="5679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BUAD471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Advertising, Management, &amp; Media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 marL="56797" marR="5679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ECON101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 to Microeconomics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 marL="56797" marR="5679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ARTH101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 Culture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 marL="56797" marR="5679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ENGL371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Studies in fiction: Tolkien</a:t>
                      </a:r>
                      <a:endParaRPr lang="en-US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 marL="56797" marR="56797"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Highest course enrollments in table to the right</a:t>
            </a:r>
          </a:p>
          <a:p>
            <a:endParaRPr lang="en-US" dirty="0"/>
          </a:p>
          <a:p>
            <a:r>
              <a:rPr lang="en-US" dirty="0" smtClean="0"/>
              <a:t>Of the 7875 students who enrolled in </a:t>
            </a:r>
            <a:r>
              <a:rPr lang="en-US" dirty="0" err="1" smtClean="0"/>
              <a:t>WinterSession</a:t>
            </a:r>
            <a:r>
              <a:rPr lang="en-US" dirty="0" smtClean="0"/>
              <a:t> classes, 708 (9%) registered for a four-week class. </a:t>
            </a:r>
          </a:p>
          <a:p>
            <a:endParaRPr lang="en-US" dirty="0"/>
          </a:p>
          <a:p>
            <a:r>
              <a:rPr lang="en-US" dirty="0" smtClean="0"/>
              <a:t>Of the 1028 first year students who registered for </a:t>
            </a:r>
            <a:r>
              <a:rPr lang="en-US" dirty="0" err="1" smtClean="0"/>
              <a:t>WinterSession</a:t>
            </a:r>
            <a:r>
              <a:rPr lang="en-US" dirty="0" smtClean="0"/>
              <a:t> classes, 119 (12%) opted for a four-week class.</a:t>
            </a:r>
            <a:endParaRPr lang="en-US" dirty="0"/>
          </a:p>
        </p:txBody>
      </p:sp>
      <p:pic>
        <p:nvPicPr>
          <p:cNvPr id="7" name="Content Placeholder 8"/>
          <p:cNvPicPr>
            <a:picLocks noChangeAspect="1"/>
          </p:cNvPicPr>
          <p:nvPr/>
        </p:nvPicPr>
        <p:blipFill rotWithShape="1">
          <a:blip r:embed="rId2"/>
          <a:srcRect t="-34051" b="-34051"/>
          <a:stretch/>
        </p:blipFill>
        <p:spPr>
          <a:xfrm>
            <a:off x="3973666" y="3592670"/>
            <a:ext cx="4038600" cy="37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71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outcomes for </a:t>
            </a:r>
            <a:r>
              <a:rPr lang="en-US" dirty="0" err="1" smtClean="0"/>
              <a:t>WinterSession</a:t>
            </a:r>
            <a:r>
              <a:rPr lang="en-US" dirty="0" smtClean="0"/>
              <a:t> 2015 and Recommendations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headcount 7875, a 19% increase since Winter 2013</a:t>
            </a:r>
          </a:p>
          <a:p>
            <a:r>
              <a:rPr lang="en-US" dirty="0"/>
              <a:t>C</a:t>
            </a:r>
            <a:r>
              <a:rPr lang="en-US" dirty="0" smtClean="0"/>
              <a:t>ontinue to offer the full array of choices – including four-week options</a:t>
            </a:r>
          </a:p>
          <a:p>
            <a:r>
              <a:rPr lang="en-US" dirty="0" smtClean="0"/>
              <a:t>Faculty Senate should consider a grade forgiveness policy </a:t>
            </a:r>
          </a:p>
          <a:p>
            <a:r>
              <a:rPr lang="en-US" dirty="0" smtClean="0"/>
              <a:t>Other suggestions?</a:t>
            </a:r>
            <a:endParaRPr lang="en-US" dirty="0"/>
          </a:p>
        </p:txBody>
      </p:sp>
      <p:pic>
        <p:nvPicPr>
          <p:cNvPr id="7" name="Content Placeholder 8"/>
          <p:cNvPicPr>
            <a:picLocks noChangeAspect="1"/>
          </p:cNvPicPr>
          <p:nvPr/>
        </p:nvPicPr>
        <p:blipFill rotWithShape="1">
          <a:blip r:embed="rId2"/>
          <a:srcRect t="-34051" b="-34051"/>
          <a:stretch/>
        </p:blipFill>
        <p:spPr>
          <a:xfrm>
            <a:off x="3117354" y="4906137"/>
            <a:ext cx="2556895" cy="2382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816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2&quot; unique_id=&quot;12110&quot;&gt;&lt;object type=&quot;3&quot; unique_id=&quot;12111&quot;&gt;&lt;property id=&quot;20148&quot; value=&quot;5&quot;/&gt;&lt;property id=&quot;20300&quot; value=&quot;Slide 1&quot;/&gt;&lt;property id=&quot;20307&quot; value=&quot;256&quot;/&gt;&lt;/object&gt;&lt;object type=&quot;3&quot; unique_id=&quot;12112&quot;&gt;&lt;property id=&quot;20148&quot; value=&quot;5&quot;/&gt;&lt;property id=&quot;20300&quot; value=&quot;Slide 2 - &amp;quot;Historical data&amp;quot;&quot;/&gt;&lt;property id=&quot;20307&quot; value=&quot;257&quot;/&gt;&lt;/object&gt;&lt;object type=&quot;3&quot; unique_id=&quot;12113&quot;&gt;&lt;property id=&quot;20148&quot; value=&quot;5&quot;/&gt;&lt;property id=&quot;20300&quot; value=&quot;Slide 3 - &amp;quot;Recommendations for Winter 2014&amp;quot;&quot;/&gt;&lt;property id=&quot;20307&quot; value=&quot;258&quot;/&gt;&lt;/object&gt;&lt;object type=&quot;3&quot; unique_id=&quot;12114&quot;&gt;&lt;property id=&quot;20148&quot; value=&quot;5&quot;/&gt;&lt;property id=&quot;20300&quot; value=&quot;Slide 4 - &amp;quot;Outcomes for Winter 2014&amp;quot;&quot;/&gt;&lt;property id=&quot;20307&quot; value=&quot;259&quot;/&gt;&lt;/object&gt;&lt;object type=&quot;3&quot; unique_id=&quot;12115&quot;&gt;&lt;property id=&quot;20148&quot; value=&quot;5&quot;/&gt;&lt;property id=&quot;20300&quot; value=&quot;Slide 5 - &amp;quot;Additional Innovations for Winter 2015&amp;quot;&quot;/&gt;&lt;property id=&quot;20307&quot; value=&quot;260&quot;/&gt;&lt;/object&gt;&lt;object type=&quot;3&quot; unique_id=&quot;12116&quot;&gt;&lt;property id=&quot;20148&quot; value=&quot;5&quot;/&gt;&lt;property id=&quot;20300&quot; value=&quot;Slide 6 - &amp;quot;Four week Classes&amp;quot;&quot;/&gt;&lt;property id=&quot;20307&quot; value=&quot;261&quot;/&gt;&lt;/object&gt;&lt;object type=&quot;3&quot; unique_id=&quot;12117&quot;&gt;&lt;property id=&quot;20148&quot; value=&quot;5&quot;/&gt;&lt;property id=&quot;20300&quot; value=&quot;Slide 7 - &amp;quot;4-week course outcomes&amp;quot;&quot;/&gt;&lt;property id=&quot;20307&quot; value=&quot;262&quot;/&gt;&lt;/object&gt;&lt;object type=&quot;3&quot; unique_id=&quot;12118&quot;&gt;&lt;property id=&quot;20148&quot; value=&quot;5&quot;/&gt;&lt;property id=&quot;20300&quot; value=&quot;Slide 8 - &amp;quot;Overall outcomes for WinterSession 2015 and Recommendations &amp;quot;&quot;/&gt;&lt;property id=&quot;20307&quot; value=&quot;263&quot;/&gt;&lt;/object&gt;&lt;/object&gt;&lt;object type=&quot;8&quot; unique_id=&quot;1212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366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Historical data</vt:lpstr>
      <vt:lpstr>Recommendations for Winter 2014</vt:lpstr>
      <vt:lpstr>Outcomes for Winter 2014</vt:lpstr>
      <vt:lpstr>Additional Innovations for Winter 2015</vt:lpstr>
      <vt:lpstr>Four week Classes</vt:lpstr>
      <vt:lpstr>4-week course outcomes</vt:lpstr>
      <vt:lpstr>Overall outcomes for WinterSession 2015 and Recommendations 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Nancy Brickhouse</dc:creator>
  <cp:lastModifiedBy>Fred Hofstetter</cp:lastModifiedBy>
  <cp:revision>16</cp:revision>
  <dcterms:created xsi:type="dcterms:W3CDTF">2015-03-01T16:59:20Z</dcterms:created>
  <dcterms:modified xsi:type="dcterms:W3CDTF">2015-03-02T16:58:40Z</dcterms:modified>
</cp:coreProperties>
</file>