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361" r:id="rId2"/>
    <p:sldId id="578" r:id="rId3"/>
    <p:sldId id="507" r:id="rId4"/>
    <p:sldId id="509" r:id="rId5"/>
    <p:sldId id="310" r:id="rId6"/>
    <p:sldId id="332" r:id="rId7"/>
    <p:sldId id="524" r:id="rId8"/>
    <p:sldId id="510" r:id="rId9"/>
    <p:sldId id="333" r:id="rId10"/>
    <p:sldId id="263" r:id="rId11"/>
    <p:sldId id="474" r:id="rId12"/>
    <p:sldId id="411" r:id="rId13"/>
    <p:sldId id="412" r:id="rId14"/>
    <p:sldId id="531" r:id="rId15"/>
    <p:sldId id="414" r:id="rId16"/>
    <p:sldId id="466" r:id="rId17"/>
    <p:sldId id="460" r:id="rId18"/>
    <p:sldId id="505" r:id="rId19"/>
    <p:sldId id="493" r:id="rId20"/>
    <p:sldId id="492" r:id="rId21"/>
    <p:sldId id="506" r:id="rId22"/>
    <p:sldId id="463" r:id="rId23"/>
    <p:sldId id="476" r:id="rId24"/>
    <p:sldId id="456" r:id="rId25"/>
    <p:sldId id="516" r:id="rId26"/>
    <p:sldId id="468" r:id="rId27"/>
    <p:sldId id="475" r:id="rId28"/>
    <p:sldId id="518" r:id="rId29"/>
    <p:sldId id="496" r:id="rId30"/>
    <p:sldId id="453" r:id="rId31"/>
    <p:sldId id="519" r:id="rId32"/>
    <p:sldId id="523" r:id="rId33"/>
    <p:sldId id="520" r:id="rId34"/>
    <p:sldId id="540" r:id="rId35"/>
    <p:sldId id="541" r:id="rId36"/>
    <p:sldId id="545" r:id="rId37"/>
    <p:sldId id="550" r:id="rId38"/>
    <p:sldId id="551" r:id="rId39"/>
    <p:sldId id="577" r:id="rId40"/>
    <p:sldId id="445" r:id="rId41"/>
    <p:sldId id="447" r:id="rId42"/>
    <p:sldId id="437" r:id="rId43"/>
    <p:sldId id="438" r:id="rId44"/>
    <p:sldId id="360" r:id="rId45"/>
    <p:sldId id="401" r:id="rId46"/>
  </p:sldIdLst>
  <p:sldSz cx="9144000" cy="6858000" type="screen4x3"/>
  <p:notesSz cx="6934200" cy="9234488"/>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5E9"/>
    <a:srgbClr val="E0E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992" autoAdjust="0"/>
    <p:restoredTop sz="79754" autoAdjust="0"/>
  </p:normalViewPr>
  <p:slideViewPr>
    <p:cSldViewPr>
      <p:cViewPr varScale="1">
        <p:scale>
          <a:sx n="160" d="100"/>
          <a:sy n="160" d="100"/>
        </p:scale>
        <p:origin x="-12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a:lvl1pPr>
          </a:lstStyle>
          <a:p>
            <a:fld id="{85C0A11F-51C2-4162-BFAC-F24BB845752C}" type="datetimeFigureOut">
              <a:rPr lang="en-US" smtClean="0"/>
              <a:pPr/>
              <a:t>4/30/2015</a:t>
            </a:fld>
            <a:endParaRPr lang="en-US"/>
          </a:p>
        </p:txBody>
      </p:sp>
      <p:sp>
        <p:nvSpPr>
          <p:cNvPr id="4" name="Footer Placeholder 3"/>
          <p:cNvSpPr>
            <a:spLocks noGrp="1"/>
          </p:cNvSpPr>
          <p:nvPr>
            <p:ph type="ftr" sz="quarter" idx="2"/>
          </p:nvPr>
        </p:nvSpPr>
        <p:spPr>
          <a:xfrm>
            <a:off x="0" y="8770938"/>
            <a:ext cx="3005138"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70938"/>
            <a:ext cx="3005138" cy="461962"/>
          </a:xfrm>
          <a:prstGeom prst="rect">
            <a:avLst/>
          </a:prstGeom>
        </p:spPr>
        <p:txBody>
          <a:bodyPr vert="horz" lIns="91440" tIns="45720" rIns="91440" bIns="45720" rtlCol="0" anchor="b"/>
          <a:lstStyle>
            <a:lvl1pPr algn="r">
              <a:defRPr sz="1200"/>
            </a:lvl1pPr>
          </a:lstStyle>
          <a:p>
            <a:fld id="{8E212C9C-F5F9-4C65-987B-C7CF40BEE7FC}" type="slidenum">
              <a:rPr lang="en-US" smtClean="0"/>
              <a:pPr/>
              <a:t>‹#›</a:t>
            </a:fld>
            <a:endParaRPr lang="en-US"/>
          </a:p>
        </p:txBody>
      </p:sp>
    </p:spTree>
    <p:extLst>
      <p:ext uri="{BB962C8B-B14F-4D97-AF65-F5344CB8AC3E}">
        <p14:creationId xmlns:p14="http://schemas.microsoft.com/office/powerpoint/2010/main" val="3628232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724"/>
          </a:xfrm>
          <a:prstGeom prst="rect">
            <a:avLst/>
          </a:prstGeom>
        </p:spPr>
        <p:txBody>
          <a:bodyPr vert="horz" lIns="92391" tIns="46195" rIns="92391" bIns="46195" rtlCol="0"/>
          <a:lstStyle>
            <a:lvl1pPr algn="l">
              <a:defRPr sz="1200"/>
            </a:lvl1pPr>
          </a:lstStyle>
          <a:p>
            <a:endParaRPr lang="en-US"/>
          </a:p>
        </p:txBody>
      </p:sp>
      <p:sp>
        <p:nvSpPr>
          <p:cNvPr id="3" name="Date Placeholder 2"/>
          <p:cNvSpPr>
            <a:spLocks noGrp="1"/>
          </p:cNvSpPr>
          <p:nvPr>
            <p:ph type="dt" idx="1"/>
          </p:nvPr>
        </p:nvSpPr>
        <p:spPr>
          <a:xfrm>
            <a:off x="3927775" y="0"/>
            <a:ext cx="3004820" cy="461724"/>
          </a:xfrm>
          <a:prstGeom prst="rect">
            <a:avLst/>
          </a:prstGeom>
        </p:spPr>
        <p:txBody>
          <a:bodyPr vert="horz" lIns="92391" tIns="46195" rIns="92391" bIns="46195" rtlCol="0"/>
          <a:lstStyle>
            <a:lvl1pPr algn="r">
              <a:defRPr sz="1200"/>
            </a:lvl1pPr>
          </a:lstStyle>
          <a:p>
            <a:fld id="{1AEF1033-DF06-47C1-9ADC-18799CC1C18E}" type="datetimeFigureOut">
              <a:rPr lang="en-US" smtClean="0"/>
              <a:pPr/>
              <a:t>4/30/2015</a:t>
            </a:fld>
            <a:endParaRPr lang="en-US"/>
          </a:p>
        </p:txBody>
      </p:sp>
      <p:sp>
        <p:nvSpPr>
          <p:cNvPr id="4" name="Slide Image Placeholder 3"/>
          <p:cNvSpPr>
            <a:spLocks noGrp="1" noRot="1" noChangeAspect="1"/>
          </p:cNvSpPr>
          <p:nvPr>
            <p:ph type="sldImg" idx="2"/>
          </p:nvPr>
        </p:nvSpPr>
        <p:spPr>
          <a:xfrm>
            <a:off x="1157288" y="692150"/>
            <a:ext cx="4619625" cy="3463925"/>
          </a:xfrm>
          <a:prstGeom prst="rect">
            <a:avLst/>
          </a:prstGeom>
          <a:noFill/>
          <a:ln w="12700">
            <a:solidFill>
              <a:prstClr val="black"/>
            </a:solidFill>
          </a:ln>
        </p:spPr>
        <p:txBody>
          <a:bodyPr vert="horz" lIns="92391" tIns="46195" rIns="92391" bIns="46195" rtlCol="0" anchor="ctr"/>
          <a:lstStyle/>
          <a:p>
            <a:endParaRPr lang="en-US"/>
          </a:p>
        </p:txBody>
      </p:sp>
      <p:sp>
        <p:nvSpPr>
          <p:cNvPr id="5" name="Notes Placeholder 4"/>
          <p:cNvSpPr>
            <a:spLocks noGrp="1"/>
          </p:cNvSpPr>
          <p:nvPr>
            <p:ph type="body" sz="quarter" idx="3"/>
          </p:nvPr>
        </p:nvSpPr>
        <p:spPr>
          <a:xfrm>
            <a:off x="693420" y="4386382"/>
            <a:ext cx="5547360" cy="4155520"/>
          </a:xfrm>
          <a:prstGeom prst="rect">
            <a:avLst/>
          </a:prstGeom>
        </p:spPr>
        <p:txBody>
          <a:bodyPr vert="horz" lIns="92391" tIns="46195" rIns="92391" bIns="461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1161"/>
            <a:ext cx="3004820" cy="461724"/>
          </a:xfrm>
          <a:prstGeom prst="rect">
            <a:avLst/>
          </a:prstGeom>
        </p:spPr>
        <p:txBody>
          <a:bodyPr vert="horz" lIns="92391" tIns="46195" rIns="92391" bIns="46195"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71161"/>
            <a:ext cx="3004820" cy="461724"/>
          </a:xfrm>
          <a:prstGeom prst="rect">
            <a:avLst/>
          </a:prstGeom>
        </p:spPr>
        <p:txBody>
          <a:bodyPr vert="horz" lIns="92391" tIns="46195" rIns="92391" bIns="46195" rtlCol="0" anchor="b"/>
          <a:lstStyle>
            <a:lvl1pPr algn="r">
              <a:defRPr sz="1200"/>
            </a:lvl1pPr>
          </a:lstStyle>
          <a:p>
            <a:fld id="{8AADD87A-55E4-4BD0-858C-E151786F1A49}" type="slidenum">
              <a:rPr lang="en-US" smtClean="0"/>
              <a:pPr/>
              <a:t>‹#›</a:t>
            </a:fld>
            <a:endParaRPr lang="en-US"/>
          </a:p>
        </p:txBody>
      </p:sp>
    </p:spTree>
    <p:extLst>
      <p:ext uri="{BB962C8B-B14F-4D97-AF65-F5344CB8AC3E}">
        <p14:creationId xmlns:p14="http://schemas.microsoft.com/office/powerpoint/2010/main" val="313330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34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ctrTitle"/>
          </p:nvPr>
        </p:nvSpPr>
        <p:spPr>
          <a:xfrm>
            <a:off x="609600" y="533400"/>
            <a:ext cx="7924800" cy="3886201"/>
          </a:xfrm>
        </p:spPr>
        <p:txBody>
          <a:bodyPr>
            <a:normAutofit/>
          </a:bodyPr>
          <a:lstStyle>
            <a:lvl1pPr algn="ctr">
              <a:defRPr sz="4800">
                <a:effectLst/>
              </a:defRPr>
            </a:lvl1pPr>
          </a:lstStyle>
          <a:p>
            <a:r>
              <a:rPr lang="en-US" smtClean="0"/>
              <a:t>Click to edit Master title style</a:t>
            </a:r>
            <a:endParaRPr lang="en-US" dirty="0"/>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a:spLocks noGrp="1"/>
          </p:cNvSpPr>
          <p:nvPr>
            <p:ph type="dt" sz="half" idx="10"/>
          </p:nvPr>
        </p:nvSpPr>
        <p:spPr>
          <a:xfrm>
            <a:off x="228600" y="6553200"/>
            <a:ext cx="2133600" cy="287782"/>
          </a:xfrm>
        </p:spPr>
        <p:txBody>
          <a:bodyPr/>
          <a:lstStyle/>
          <a:p>
            <a:fld id="{9E9B5C5A-AD18-4283-A9E3-065CCA9A3656}" type="datetimeFigureOut">
              <a:rPr lang="en-US" smtClean="0"/>
              <a:pPr/>
              <a:t>4/30/2015</a:t>
            </a:fld>
            <a:endParaRPr lang="en-US"/>
          </a:p>
        </p:txBody>
      </p:sp>
      <p:sp>
        <p:nvSpPr>
          <p:cNvPr id="5" name="Rectangle 4"/>
          <p:cNvSpPr>
            <a:spLocks noGrp="1"/>
          </p:cNvSpPr>
          <p:nvPr>
            <p:ph type="ftr" sz="quarter" idx="11"/>
          </p:nvPr>
        </p:nvSpPr>
        <p:spPr>
          <a:xfrm>
            <a:off x="2895600" y="6553200"/>
            <a:ext cx="3429000" cy="287782"/>
          </a:xfrm>
        </p:spPr>
        <p:txBody>
          <a:bodyPr/>
          <a:lstStyle/>
          <a:p>
            <a:endParaRPr lang="en-US"/>
          </a:p>
        </p:txBody>
      </p:sp>
      <p:sp>
        <p:nvSpPr>
          <p:cNvPr id="6" name="Rectangle 5"/>
          <p:cNvSpPr>
            <a:spLocks noGrp="1"/>
          </p:cNvSpPr>
          <p:nvPr>
            <p:ph type="sldNum" sz="quarter" idx="12"/>
          </p:nvPr>
        </p:nvSpPr>
        <p:spPr>
          <a:xfrm>
            <a:off x="6858000" y="6553200"/>
            <a:ext cx="2057400" cy="287782"/>
          </a:xfrm>
        </p:spPr>
        <p:txBody>
          <a:bodyPr/>
          <a:lstStyle/>
          <a:p>
            <a:fld id="{4A37BD08-E3FC-410D-A4DE-25DA91E490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9E9B5C5A-AD18-4283-A9E3-065CCA9A3656}" type="datetimeFigureOut">
              <a:rPr lang="en-US" smtClean="0"/>
              <a:pPr/>
              <a:t>4/30/2015</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dt" sz="half" idx="10"/>
          </p:nvPr>
        </p:nvSpPr>
        <p:spPr/>
        <p:txBody>
          <a:bodyPr/>
          <a:lstStyle/>
          <a:p>
            <a:fld id="{9E9B5C5A-AD18-4283-A9E3-065CCA9A3656}" type="datetimeFigureOut">
              <a:rPr lang="en-US" smtClean="0"/>
              <a:pPr/>
              <a:t>4/30/2015</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n-US" smtClean="0"/>
              <a:t>Click to edit Master title style</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9E9B5C5A-AD18-4283-A9E3-065CCA9A3656}" type="datetimeFigureOut">
              <a:rPr lang="en-US" smtClean="0"/>
              <a:pPr/>
              <a:t>4/30/2015</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n-US" smtClean="0"/>
              <a:t>Click to edit Master title style</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a:spLocks noGrp="1"/>
          </p:cNvSpPr>
          <p:nvPr>
            <p:ph type="dt" sz="half" idx="10"/>
          </p:nvPr>
        </p:nvSpPr>
        <p:spPr/>
        <p:txBody>
          <a:bodyPr/>
          <a:lstStyle/>
          <a:p>
            <a:fld id="{9E9B5C5A-AD18-4283-A9E3-065CCA9A3656}" type="datetimeFigureOut">
              <a:rPr lang="en-US" smtClean="0"/>
              <a:pPr/>
              <a:t>4/30/2015</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9E9B5C5A-AD18-4283-A9E3-065CCA9A3656}" type="datetimeFigureOut">
              <a:rPr lang="en-US" smtClean="0"/>
              <a:pPr/>
              <a:t>4/30/2015</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n-US" smtClean="0"/>
              <a:t>Click to edit Master title style</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9E9B5C5A-AD18-4283-A9E3-065CCA9A3656}" type="datetimeFigureOut">
              <a:rPr lang="en-US" smtClean="0"/>
              <a:pPr/>
              <a:t>4/30/2015</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dt" sz="half" idx="10"/>
          </p:nvPr>
        </p:nvSpPr>
        <p:spPr/>
        <p:txBody>
          <a:bodyPr/>
          <a:lstStyle/>
          <a:p>
            <a:fld id="{9E9B5C5A-AD18-4283-A9E3-065CCA9A3656}" type="datetimeFigureOut">
              <a:rPr lang="en-US" smtClean="0"/>
              <a:pPr/>
              <a:t>4/30/2015</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9E9B5C5A-AD18-4283-A9E3-065CCA9A3656}" type="datetimeFigureOut">
              <a:rPr lang="en-US" smtClean="0"/>
              <a:pPr/>
              <a:t>4/30/2015</a:t>
            </a:fld>
            <a:endParaRPr lang="en-US"/>
          </a:p>
        </p:txBody>
      </p:sp>
      <p:sp>
        <p:nvSpPr>
          <p:cNvPr id="3" name="Rectangle 2"/>
          <p:cNvSpPr>
            <a:spLocks noGrp="1"/>
          </p:cNvSpPr>
          <p:nvPr>
            <p:ph type="ftr" sz="quarter" idx="11"/>
          </p:nvPr>
        </p:nvSpPr>
        <p:spPr/>
        <p:txBody>
          <a:bodyPr/>
          <a:lstStyle/>
          <a:p>
            <a:endParaRPr lang="en-US"/>
          </a:p>
        </p:txBody>
      </p:sp>
      <p:sp>
        <p:nvSpPr>
          <p:cNvPr id="4" name="Rectangle 3"/>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9E9B5C5A-AD18-4283-A9E3-065CCA9A3656}" type="datetimeFigureOut">
              <a:rPr lang="en-US" smtClean="0"/>
              <a:pPr/>
              <a:t>4/30/2015</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4A37BD08-E3FC-410D-A4DE-25DA91E4900B}" type="slidenum">
              <a:rPr lang="en-US" smtClean="0"/>
              <a:pPr/>
              <a:t>‹#›</a:t>
            </a:fld>
            <a:endParaRPr lang="en-US"/>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Rectangle 4"/>
          <p:cNvSpPr>
            <a:spLocks noGrp="1"/>
          </p:cNvSpPr>
          <p:nvPr>
            <p:ph type="dt" sz="half" idx="10"/>
          </p:nvPr>
        </p:nvSpPr>
        <p:spPr/>
        <p:txBody>
          <a:bodyPr/>
          <a:lstStyle/>
          <a:p>
            <a:fld id="{9E9B5C5A-AD18-4283-A9E3-065CCA9A3656}" type="datetimeFigureOut">
              <a:rPr lang="en-US" smtClean="0"/>
              <a:pPr/>
              <a:t>4/30/2015</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4A37BD08-E3FC-410D-A4DE-25DA91E4900B}" type="slidenum">
              <a:rPr lang="en-US" smtClean="0"/>
              <a:pPr/>
              <a:t>‹#›</a:t>
            </a:fld>
            <a:endParaRPr lang="en-US"/>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9E9B5C5A-AD18-4283-A9E3-065CCA9A3656}" type="datetimeFigureOut">
              <a:rPr lang="en-US" smtClean="0"/>
              <a:pPr/>
              <a:t>4/30/2015</a:t>
            </a:fld>
            <a:endParaRPr lang="en-US"/>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4A37BD08-E3FC-410D-A4DE-25DA91E4900B}" type="slidenum">
              <a:rPr lang="en-US" smtClean="0"/>
              <a:pPr/>
              <a:t>‹#›</a:t>
            </a:fld>
            <a:endParaRPr lang="en-US"/>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ap.edu/openbook.php?isbn=030907036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382000" cy="3886201"/>
          </a:xfrm>
        </p:spPr>
        <p:txBody>
          <a:bodyPr/>
          <a:lstStyle/>
          <a:p>
            <a:r>
              <a:rPr lang="en-US" dirty="0"/>
              <a:t>Engaging </a:t>
            </a:r>
            <a:r>
              <a:rPr lang="en-US" dirty="0" smtClean="0"/>
              <a:t>Students </a:t>
            </a:r>
            <a:r>
              <a:rPr lang="en-US" dirty="0"/>
              <a:t>for </a:t>
            </a:r>
            <a:r>
              <a:rPr lang="en-US" dirty="0" smtClean="0"/>
              <a:t>Global </a:t>
            </a:r>
            <a:r>
              <a:rPr lang="en-US" dirty="0" smtClean="0"/>
              <a:t>Learning </a:t>
            </a:r>
            <a:r>
              <a:rPr lang="en-US" dirty="0"/>
              <a:t>Online</a:t>
            </a:r>
          </a:p>
        </p:txBody>
      </p:sp>
      <p:sp>
        <p:nvSpPr>
          <p:cNvPr id="3" name="Subtitle 2"/>
          <p:cNvSpPr>
            <a:spLocks noGrp="1"/>
          </p:cNvSpPr>
          <p:nvPr>
            <p:ph type="subTitle" idx="1"/>
          </p:nvPr>
        </p:nvSpPr>
        <p:spPr/>
        <p:txBody>
          <a:bodyPr/>
          <a:lstStyle/>
          <a:p>
            <a:r>
              <a:rPr lang="en-US" dirty="0" smtClean="0"/>
              <a:t>Informing the Design of Online Learning</a:t>
            </a:r>
            <a:br>
              <a:rPr lang="en-US" dirty="0" smtClean="0"/>
            </a:br>
            <a:r>
              <a:rPr lang="en-US" dirty="0" smtClean="0"/>
              <a:t>By the Principles of How People Learn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Zone</a:t>
            </a:r>
            <a:endParaRPr lang="en-US" dirty="0"/>
          </a:p>
        </p:txBody>
      </p:sp>
      <p:sp>
        <p:nvSpPr>
          <p:cNvPr id="3" name="Content Placeholder 2"/>
          <p:cNvSpPr>
            <a:spLocks noGrp="1"/>
          </p:cNvSpPr>
          <p:nvPr>
            <p:ph idx="1"/>
          </p:nvPr>
        </p:nvSpPr>
        <p:spPr>
          <a:xfrm>
            <a:off x="304800" y="1600200"/>
            <a:ext cx="8686800" cy="4800600"/>
          </a:xfrm>
        </p:spPr>
        <p:txBody>
          <a:bodyPr>
            <a:normAutofit lnSpcReduction="10000"/>
          </a:bodyPr>
          <a:lstStyle/>
          <a:p>
            <a:r>
              <a:rPr lang="en-US" dirty="0" smtClean="0"/>
              <a:t>When students begin encountering difficulty, they enter an educational space that the great Russian psychologist Vygotsky (1978, p. 86) called the Zone of Proximal Development; I simply call it the Zone.</a:t>
            </a:r>
          </a:p>
          <a:p>
            <a:r>
              <a:rPr lang="en-US" dirty="0" smtClean="0"/>
              <a:t>It is in the Zone that you can use the coaching protocol  in your </a:t>
            </a:r>
            <a:r>
              <a:rPr lang="en-US" dirty="0" err="1" smtClean="0"/>
              <a:t>LMS</a:t>
            </a:r>
            <a:r>
              <a:rPr lang="en-US" dirty="0" smtClean="0"/>
              <a:t> to help students when they encounter difficulty.</a:t>
            </a:r>
          </a:p>
          <a:p>
            <a:r>
              <a:rPr lang="en-US" dirty="0" smtClean="0"/>
              <a:t>Coaching students in their Zone is the most important principle of e-learning, and I believe it is the most important feature of a Learning Management System.</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sf\Home\Desktop\Screen Shot 2014-10-18 at 10.53.33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66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838200"/>
            <a:ext cx="8077200" cy="4191000"/>
          </a:xfrm>
        </p:spPr>
        <p:txBody>
          <a:bodyPr/>
          <a:lstStyle/>
          <a:p>
            <a:r>
              <a:rPr lang="en-US" dirty="0" smtClean="0"/>
              <a:t>Follow the Principles of Multimedia Learning</a:t>
            </a:r>
            <a:endParaRPr lang="en-US" dirty="0"/>
          </a:p>
        </p:txBody>
      </p:sp>
      <p:sp>
        <p:nvSpPr>
          <p:cNvPr id="7" name="Text Placeholder 6"/>
          <p:cNvSpPr>
            <a:spLocks noGrp="1"/>
          </p:cNvSpPr>
          <p:nvPr>
            <p:ph type="body" idx="1"/>
          </p:nvPr>
        </p:nvSpPr>
        <p:spPr/>
        <p:txBody>
          <a:bodyPr>
            <a:normAutofit/>
          </a:bodyPr>
          <a:lstStyle/>
          <a:p>
            <a:r>
              <a:rPr lang="en-US" dirty="0" smtClean="0"/>
              <a:t>How the Principles of Multimedia Learning </a:t>
            </a:r>
            <a:br>
              <a:rPr lang="en-US" dirty="0" smtClean="0"/>
            </a:br>
            <a:r>
              <a:rPr lang="en-US" dirty="0" smtClean="0"/>
              <a:t>Inform the Design of Engaging Course Content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Learning Theory</a:t>
            </a:r>
            <a:endParaRPr lang="en-US" dirty="0"/>
          </a:p>
        </p:txBody>
      </p:sp>
      <p:pic>
        <p:nvPicPr>
          <p:cNvPr id="1026" name="Picture 2"/>
          <p:cNvPicPr>
            <a:picLocks noChangeAspect="1" noChangeArrowheads="1"/>
          </p:cNvPicPr>
          <p:nvPr/>
        </p:nvPicPr>
        <p:blipFill>
          <a:blip r:embed="rId2"/>
          <a:srcRect/>
          <a:stretch>
            <a:fillRect/>
          </a:stretch>
        </p:blipFill>
        <p:spPr bwMode="auto">
          <a:xfrm>
            <a:off x="1295400" y="1533525"/>
            <a:ext cx="6172200" cy="4826200"/>
          </a:xfrm>
          <a:prstGeom prst="rect">
            <a:avLst/>
          </a:prstGeom>
          <a:noFill/>
          <a:ln w="9525">
            <a:noFill/>
            <a:miter lim="800000"/>
            <a:headEnd/>
            <a:tailEnd/>
          </a:ln>
          <a:effectLst/>
        </p:spPr>
      </p:pic>
      <p:sp>
        <p:nvSpPr>
          <p:cNvPr id="6" name="TextBox 5"/>
          <p:cNvSpPr txBox="1"/>
          <p:nvPr/>
        </p:nvSpPr>
        <p:spPr>
          <a:xfrm>
            <a:off x="914400" y="6488668"/>
            <a:ext cx="7391400" cy="369332"/>
          </a:xfrm>
          <a:prstGeom prst="rect">
            <a:avLst/>
          </a:prstGeom>
          <a:noFill/>
        </p:spPr>
        <p:txBody>
          <a:bodyPr wrap="square" rtlCol="0">
            <a:spAutoFit/>
          </a:bodyPr>
          <a:lstStyle/>
          <a:p>
            <a:r>
              <a:rPr lang="en-US" dirty="0" smtClean="0">
                <a:solidFill>
                  <a:schemeClr val="bg1">
                    <a:lumMod val="50000"/>
                  </a:schemeClr>
                </a:solidFill>
              </a:rPr>
              <a:t>Richard Mayer’s (2001, p. 44) Cognitive Theory of Multimedia Learning</a:t>
            </a: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Learning Principles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69856894"/>
              </p:ext>
            </p:extLst>
          </p:nvPr>
        </p:nvGraphicFramePr>
        <p:xfrm>
          <a:off x="228600" y="1524000"/>
          <a:ext cx="8686800" cy="4953000"/>
        </p:xfrm>
        <a:graphic>
          <a:graphicData uri="http://schemas.openxmlformats.org/drawingml/2006/table">
            <a:tbl>
              <a:tblPr firstRow="1" bandRow="1">
                <a:tableStyleId>{5C22544A-7EE6-4342-B048-85BDC9FD1C3A}</a:tableStyleId>
              </a:tblPr>
              <a:tblGrid>
                <a:gridCol w="2057400"/>
                <a:gridCol w="6629400"/>
              </a:tblGrid>
              <a:tr h="370840">
                <a:tc>
                  <a:txBody>
                    <a:bodyPr/>
                    <a:lstStyle/>
                    <a:p>
                      <a:r>
                        <a:rPr lang="en-US" dirty="0" smtClean="0"/>
                        <a:t>Principle</a:t>
                      </a:r>
                      <a:endParaRPr lang="en-US" dirty="0"/>
                    </a:p>
                  </a:txBody>
                  <a:tcPr/>
                </a:tc>
                <a:tc>
                  <a:txBody>
                    <a:bodyPr/>
                    <a:lstStyle/>
                    <a:p>
                      <a:r>
                        <a:rPr lang="en-US" dirty="0" smtClean="0"/>
                        <a:t>Effect on Learning</a:t>
                      </a:r>
                      <a:endParaRPr lang="en-US" dirty="0"/>
                    </a:p>
                  </a:txBody>
                  <a:tcPr/>
                </a:tc>
              </a:tr>
              <a:tr h="370840">
                <a:tc>
                  <a:txBody>
                    <a:bodyPr/>
                    <a:lstStyle/>
                    <a:p>
                      <a:r>
                        <a:rPr lang="en-US" dirty="0" smtClean="0"/>
                        <a:t>1. Multimedia </a:t>
                      </a:r>
                      <a:endParaRPr lang="en-US" dirty="0"/>
                    </a:p>
                  </a:txBody>
                  <a:tcPr/>
                </a:tc>
                <a:tc>
                  <a:txBody>
                    <a:bodyPr/>
                    <a:lstStyle/>
                    <a:p>
                      <a:r>
                        <a:rPr lang="en-US" dirty="0" smtClean="0"/>
                        <a:t>Deeper learning from</a:t>
                      </a:r>
                      <a:r>
                        <a:rPr lang="en-US" baseline="0" dirty="0" smtClean="0"/>
                        <a:t> </a:t>
                      </a:r>
                      <a:r>
                        <a:rPr lang="en-US" dirty="0" smtClean="0"/>
                        <a:t>words and pictures than words alone </a:t>
                      </a:r>
                      <a:endParaRPr lang="en-US" dirty="0"/>
                    </a:p>
                  </a:txBody>
                  <a:tcPr/>
                </a:tc>
              </a:tr>
              <a:tr h="370840">
                <a:tc>
                  <a:txBody>
                    <a:bodyPr/>
                    <a:lstStyle/>
                    <a:p>
                      <a:r>
                        <a:rPr lang="en-US" dirty="0" smtClean="0">
                          <a:solidFill>
                            <a:schemeClr val="tx1"/>
                          </a:solidFill>
                        </a:rPr>
                        <a:t>2. Contiguity</a:t>
                      </a:r>
                      <a:endParaRPr lang="en-US" dirty="0">
                        <a:solidFill>
                          <a:schemeClr val="tx1"/>
                        </a:solidFill>
                      </a:endParaRPr>
                    </a:p>
                  </a:txBody>
                  <a:tcPr anchor="ctr"/>
                </a:tc>
                <a:tc>
                  <a:txBody>
                    <a:bodyPr/>
                    <a:lstStyle/>
                    <a:p>
                      <a:r>
                        <a:rPr lang="en-US" dirty="0" smtClean="0">
                          <a:solidFill>
                            <a:schemeClr val="tx1"/>
                          </a:solidFill>
                        </a:rPr>
                        <a:t>Deeper learning from</a:t>
                      </a:r>
                      <a:r>
                        <a:rPr lang="en-US" baseline="0" dirty="0" smtClean="0">
                          <a:solidFill>
                            <a:schemeClr val="tx1"/>
                          </a:solidFill>
                        </a:rPr>
                        <a:t> </a:t>
                      </a:r>
                      <a:r>
                        <a:rPr lang="en-US" dirty="0" smtClean="0">
                          <a:solidFill>
                            <a:schemeClr val="tx1"/>
                          </a:solidFill>
                        </a:rPr>
                        <a:t>presenting words and pictures</a:t>
                      </a:r>
                      <a:r>
                        <a:rPr lang="en-US" baseline="0" dirty="0" smtClean="0">
                          <a:solidFill>
                            <a:schemeClr val="tx1"/>
                          </a:solidFill>
                        </a:rPr>
                        <a:t> </a:t>
                      </a:r>
                      <a:r>
                        <a:rPr lang="en-US" dirty="0" smtClean="0">
                          <a:solidFill>
                            <a:schemeClr val="tx1"/>
                          </a:solidFill>
                        </a:rPr>
                        <a:t>simultaneously rather</a:t>
                      </a:r>
                      <a:r>
                        <a:rPr lang="en-US" baseline="0" dirty="0" smtClean="0">
                          <a:solidFill>
                            <a:schemeClr val="tx1"/>
                          </a:solidFill>
                        </a:rPr>
                        <a:t> </a:t>
                      </a:r>
                      <a:r>
                        <a:rPr lang="en-US" dirty="0" smtClean="0">
                          <a:solidFill>
                            <a:schemeClr val="tx1"/>
                          </a:solidFill>
                        </a:rPr>
                        <a:t>than successively </a:t>
                      </a:r>
                      <a:endParaRPr lang="en-US" dirty="0">
                        <a:solidFill>
                          <a:schemeClr val="tx1"/>
                        </a:solidFill>
                      </a:endParaRPr>
                    </a:p>
                  </a:txBody>
                  <a:tcPr/>
                </a:tc>
              </a:tr>
              <a:tr h="370840">
                <a:tc>
                  <a:txBody>
                    <a:bodyPr/>
                    <a:lstStyle/>
                    <a:p>
                      <a:r>
                        <a:rPr lang="en-US" dirty="0" smtClean="0">
                          <a:solidFill>
                            <a:schemeClr val="tx1"/>
                          </a:solidFill>
                        </a:rPr>
                        <a:t>3. Coherence </a:t>
                      </a:r>
                      <a:endParaRPr lang="en-US" dirty="0">
                        <a:solidFill>
                          <a:schemeClr val="tx1"/>
                        </a:solidFill>
                      </a:endParaRPr>
                    </a:p>
                  </a:txBody>
                  <a:tcPr anchor="ctr"/>
                </a:tc>
                <a:tc>
                  <a:txBody>
                    <a:bodyPr/>
                    <a:lstStyle/>
                    <a:p>
                      <a:r>
                        <a:rPr lang="en-US" dirty="0" smtClean="0">
                          <a:solidFill>
                            <a:schemeClr val="tx1"/>
                          </a:solidFill>
                        </a:rPr>
                        <a:t>Deeper learning when</a:t>
                      </a:r>
                      <a:r>
                        <a:rPr lang="en-US" baseline="0" dirty="0" smtClean="0">
                          <a:solidFill>
                            <a:schemeClr val="tx1"/>
                          </a:solidFill>
                        </a:rPr>
                        <a:t> </a:t>
                      </a:r>
                      <a:r>
                        <a:rPr lang="en-US" dirty="0" smtClean="0">
                          <a:solidFill>
                            <a:schemeClr val="tx1"/>
                          </a:solidFill>
                        </a:rPr>
                        <a:t>extraneous words, sounds, or pictures are excluded</a:t>
                      </a:r>
                      <a:r>
                        <a:rPr lang="en-US" baseline="0" dirty="0" smtClean="0">
                          <a:solidFill>
                            <a:schemeClr val="tx1"/>
                          </a:solidFill>
                        </a:rPr>
                        <a:t> </a:t>
                      </a:r>
                      <a:r>
                        <a:rPr lang="en-US" dirty="0" smtClean="0">
                          <a:solidFill>
                            <a:schemeClr val="tx1"/>
                          </a:solidFill>
                        </a:rPr>
                        <a:t>rather than included </a:t>
                      </a:r>
                      <a:endParaRPr lang="en-US" dirty="0">
                        <a:solidFill>
                          <a:schemeClr val="tx1"/>
                        </a:solidFill>
                      </a:endParaRPr>
                    </a:p>
                  </a:txBody>
                  <a:tcPr/>
                </a:tc>
              </a:tr>
              <a:tr h="370840">
                <a:tc>
                  <a:txBody>
                    <a:bodyPr/>
                    <a:lstStyle/>
                    <a:p>
                      <a:r>
                        <a:rPr lang="en-US" dirty="0" smtClean="0">
                          <a:solidFill>
                            <a:schemeClr val="tx1"/>
                          </a:solidFill>
                        </a:rPr>
                        <a:t>4. Modality </a:t>
                      </a:r>
                      <a:endParaRPr lang="en-US" dirty="0">
                        <a:solidFill>
                          <a:schemeClr val="tx1"/>
                        </a:solidFill>
                      </a:endParaRPr>
                    </a:p>
                  </a:txBody>
                  <a:tcPr anchor="ctr"/>
                </a:tc>
                <a:tc>
                  <a:txBody>
                    <a:bodyPr/>
                    <a:lstStyle/>
                    <a:p>
                      <a:r>
                        <a:rPr lang="en-US" dirty="0" smtClean="0">
                          <a:solidFill>
                            <a:schemeClr val="tx1"/>
                          </a:solidFill>
                        </a:rPr>
                        <a:t>Deeper learning when words</a:t>
                      </a:r>
                      <a:r>
                        <a:rPr lang="en-US" baseline="0" dirty="0" smtClean="0">
                          <a:solidFill>
                            <a:schemeClr val="tx1"/>
                          </a:solidFill>
                        </a:rPr>
                        <a:t> </a:t>
                      </a:r>
                      <a:r>
                        <a:rPr lang="en-US" dirty="0" smtClean="0">
                          <a:solidFill>
                            <a:schemeClr val="tx1"/>
                          </a:solidFill>
                        </a:rPr>
                        <a:t>are presented as narration rather than as on-screen</a:t>
                      </a:r>
                      <a:r>
                        <a:rPr lang="en-US" baseline="0" dirty="0" smtClean="0">
                          <a:solidFill>
                            <a:schemeClr val="tx1"/>
                          </a:solidFill>
                        </a:rPr>
                        <a:t> </a:t>
                      </a:r>
                      <a:r>
                        <a:rPr lang="en-US" dirty="0" smtClean="0">
                          <a:solidFill>
                            <a:schemeClr val="tx1"/>
                          </a:solidFill>
                        </a:rPr>
                        <a:t>text</a:t>
                      </a:r>
                      <a:endParaRPr lang="en-US" dirty="0">
                        <a:solidFill>
                          <a:schemeClr val="tx1"/>
                        </a:solidFill>
                      </a:endParaRPr>
                    </a:p>
                  </a:txBody>
                  <a:tcPr/>
                </a:tc>
              </a:tr>
              <a:tr h="370840">
                <a:tc>
                  <a:txBody>
                    <a:bodyPr/>
                    <a:lstStyle/>
                    <a:p>
                      <a:r>
                        <a:rPr lang="en-US" dirty="0" smtClean="0">
                          <a:solidFill>
                            <a:schemeClr val="tx1"/>
                          </a:solidFill>
                        </a:rPr>
                        <a:t>5. Redundancy </a:t>
                      </a:r>
                      <a:endParaRPr lang="en-US" dirty="0">
                        <a:solidFill>
                          <a:schemeClr val="tx1"/>
                        </a:solidFill>
                      </a:endParaRPr>
                    </a:p>
                  </a:txBody>
                  <a:tcPr anchor="ctr"/>
                </a:tc>
                <a:tc>
                  <a:txBody>
                    <a:bodyPr/>
                    <a:lstStyle/>
                    <a:p>
                      <a:r>
                        <a:rPr lang="en-US" dirty="0" smtClean="0">
                          <a:solidFill>
                            <a:schemeClr val="tx1"/>
                          </a:solidFill>
                        </a:rPr>
                        <a:t>Deeper learning when</a:t>
                      </a:r>
                      <a:r>
                        <a:rPr lang="en-US" baseline="0" dirty="0" smtClean="0">
                          <a:solidFill>
                            <a:schemeClr val="tx1"/>
                          </a:solidFill>
                        </a:rPr>
                        <a:t> </a:t>
                      </a:r>
                      <a:r>
                        <a:rPr lang="en-US" dirty="0" smtClean="0">
                          <a:solidFill>
                            <a:schemeClr val="tx1"/>
                          </a:solidFill>
                        </a:rPr>
                        <a:t>words are presented as narration rather than as both</a:t>
                      </a:r>
                      <a:r>
                        <a:rPr lang="en-US" baseline="0" dirty="0" smtClean="0">
                          <a:solidFill>
                            <a:schemeClr val="tx1"/>
                          </a:solidFill>
                        </a:rPr>
                        <a:t> </a:t>
                      </a:r>
                      <a:r>
                        <a:rPr lang="en-US" dirty="0" smtClean="0">
                          <a:solidFill>
                            <a:schemeClr val="tx1"/>
                          </a:solidFill>
                        </a:rPr>
                        <a:t>narration and on-screen text </a:t>
                      </a:r>
                      <a:endParaRPr lang="en-US" dirty="0">
                        <a:solidFill>
                          <a:schemeClr val="tx1"/>
                        </a:solidFill>
                      </a:endParaRPr>
                    </a:p>
                  </a:txBody>
                  <a:tcPr/>
                </a:tc>
              </a:tr>
              <a:tr h="370840">
                <a:tc>
                  <a:txBody>
                    <a:bodyPr/>
                    <a:lstStyle/>
                    <a:p>
                      <a:r>
                        <a:rPr lang="en-US" dirty="0" smtClean="0">
                          <a:solidFill>
                            <a:schemeClr val="tx1"/>
                          </a:solidFill>
                        </a:rPr>
                        <a:t>6. Personalization </a:t>
                      </a:r>
                      <a:endParaRPr lang="en-US" dirty="0">
                        <a:solidFill>
                          <a:schemeClr val="tx1"/>
                        </a:solidFill>
                      </a:endParaRPr>
                    </a:p>
                  </a:txBody>
                  <a:tcPr anchor="ctr"/>
                </a:tc>
                <a:tc>
                  <a:txBody>
                    <a:bodyPr/>
                    <a:lstStyle/>
                    <a:p>
                      <a:r>
                        <a:rPr lang="en-US" dirty="0" smtClean="0">
                          <a:solidFill>
                            <a:schemeClr val="tx1"/>
                          </a:solidFill>
                        </a:rPr>
                        <a:t>Deeper learning when</a:t>
                      </a:r>
                      <a:r>
                        <a:rPr lang="en-US" baseline="0" dirty="0" smtClean="0">
                          <a:solidFill>
                            <a:schemeClr val="tx1"/>
                          </a:solidFill>
                        </a:rPr>
                        <a:t> </a:t>
                      </a:r>
                      <a:r>
                        <a:rPr lang="en-US" dirty="0" smtClean="0">
                          <a:solidFill>
                            <a:schemeClr val="tx1"/>
                          </a:solidFill>
                        </a:rPr>
                        <a:t>words are presented in conversational style rather</a:t>
                      </a:r>
                      <a:r>
                        <a:rPr lang="en-US" baseline="0" dirty="0" smtClean="0">
                          <a:solidFill>
                            <a:schemeClr val="tx1"/>
                          </a:solidFill>
                        </a:rPr>
                        <a:t> </a:t>
                      </a:r>
                      <a:r>
                        <a:rPr lang="en-US" dirty="0" smtClean="0">
                          <a:solidFill>
                            <a:schemeClr val="tx1"/>
                          </a:solidFill>
                        </a:rPr>
                        <a:t>than formal style </a:t>
                      </a:r>
                      <a:endParaRPr lang="en-US"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7. Segmentation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Deeper learning when complex lessons are presented in smaller parts</a:t>
                      </a:r>
                    </a:p>
                  </a:txBody>
                  <a:tcPr/>
                </a:tc>
              </a:tr>
              <a:tr h="370840">
                <a:tc>
                  <a:txBody>
                    <a:bodyPr/>
                    <a:lstStyle/>
                    <a:p>
                      <a:r>
                        <a:rPr lang="en-US" dirty="0" smtClean="0">
                          <a:solidFill>
                            <a:schemeClr val="tx1"/>
                          </a:solidFill>
                        </a:rPr>
                        <a:t>8. </a:t>
                      </a:r>
                      <a:r>
                        <a:rPr lang="en-US" dirty="0" err="1" smtClean="0">
                          <a:solidFill>
                            <a:schemeClr val="tx1"/>
                          </a:solidFill>
                        </a:rPr>
                        <a:t>Pretraining</a:t>
                      </a:r>
                      <a:endParaRPr lang="en-US" dirty="0">
                        <a:solidFill>
                          <a:schemeClr val="tx1"/>
                        </a:solidFill>
                      </a:endParaRPr>
                    </a:p>
                  </a:txBody>
                  <a:tcPr/>
                </a:tc>
                <a:tc>
                  <a:txBody>
                    <a:bodyPr/>
                    <a:lstStyle/>
                    <a:p>
                      <a:r>
                        <a:rPr lang="en-US" dirty="0" smtClean="0">
                          <a:solidFill>
                            <a:schemeClr val="tx1"/>
                          </a:solidFill>
                        </a:rPr>
                        <a:t>Deeper learning when key terms are explained in advance</a:t>
                      </a:r>
                      <a:endParaRPr lang="en-US" dirty="0">
                        <a:solidFill>
                          <a:schemeClr val="tx1"/>
                        </a:solidFill>
                      </a:endParaRPr>
                    </a:p>
                  </a:txBody>
                  <a:tcPr/>
                </a:tc>
              </a:tr>
            </a:tbl>
          </a:graphicData>
        </a:graphic>
      </p:graphicFrame>
      <p:sp>
        <p:nvSpPr>
          <p:cNvPr id="5" name="TextBox 4"/>
          <p:cNvSpPr txBox="1"/>
          <p:nvPr/>
        </p:nvSpPr>
        <p:spPr>
          <a:xfrm>
            <a:off x="1905000" y="6488668"/>
            <a:ext cx="5410200" cy="369332"/>
          </a:xfrm>
          <a:prstGeom prst="rect">
            <a:avLst/>
          </a:prstGeom>
          <a:noFill/>
        </p:spPr>
        <p:txBody>
          <a:bodyPr wrap="square" rtlCol="0">
            <a:spAutoFit/>
          </a:bodyPr>
          <a:lstStyle/>
          <a:p>
            <a:r>
              <a:rPr lang="en-US" dirty="0" smtClean="0">
                <a:solidFill>
                  <a:schemeClr val="bg1">
                    <a:lumMod val="50000"/>
                  </a:schemeClr>
                </a:solidFill>
              </a:rPr>
              <a:t>Source: Clark &amp; Mayer (2006, p. 386), summarized.</a:t>
            </a:r>
          </a:p>
        </p:txBody>
      </p:sp>
    </p:spTree>
    <p:extLst>
      <p:ext uri="{BB962C8B-B14F-4D97-AF65-F5344CB8AC3E}">
        <p14:creationId xmlns:p14="http://schemas.microsoft.com/office/powerpoint/2010/main" val="3854506817"/>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Research Results</a:t>
            </a:r>
            <a:endParaRPr lang="en-US" dirty="0"/>
          </a:p>
        </p:txBody>
      </p:sp>
      <p:graphicFrame>
        <p:nvGraphicFramePr>
          <p:cNvPr id="4" name="Table 3"/>
          <p:cNvGraphicFramePr>
            <a:graphicFrameLocks noGrp="1"/>
          </p:cNvGraphicFramePr>
          <p:nvPr/>
        </p:nvGraphicFramePr>
        <p:xfrm>
          <a:off x="1447800" y="1844040"/>
          <a:ext cx="6019800" cy="3606800"/>
        </p:xfrm>
        <a:graphic>
          <a:graphicData uri="http://schemas.openxmlformats.org/drawingml/2006/table">
            <a:tbl>
              <a:tblPr firstRow="1" bandRow="1">
                <a:tableStyleId>{5C22544A-7EE6-4342-B048-85BDC9FD1C3A}</a:tableStyleId>
              </a:tblPr>
              <a:tblGrid>
                <a:gridCol w="2286000"/>
                <a:gridCol w="1600200"/>
                <a:gridCol w="2133600"/>
              </a:tblGrid>
              <a:tr h="370840">
                <a:tc>
                  <a:txBody>
                    <a:bodyPr/>
                    <a:lstStyle/>
                    <a:p>
                      <a:r>
                        <a:rPr lang="en-US" dirty="0" smtClean="0"/>
                        <a:t>Cognitive</a:t>
                      </a:r>
                      <a:br>
                        <a:rPr lang="en-US" dirty="0" smtClean="0"/>
                      </a:br>
                      <a:r>
                        <a:rPr lang="en-US" dirty="0" smtClean="0"/>
                        <a:t>Principle</a:t>
                      </a:r>
                      <a:endParaRPr lang="en-US" dirty="0"/>
                    </a:p>
                  </a:txBody>
                  <a:tcPr/>
                </a:tc>
                <a:tc>
                  <a:txBody>
                    <a:bodyPr/>
                    <a:lstStyle/>
                    <a:p>
                      <a:r>
                        <a:rPr lang="en-US" dirty="0" smtClean="0"/>
                        <a:t>Effect </a:t>
                      </a:r>
                      <a:br>
                        <a:rPr lang="en-US" dirty="0" smtClean="0"/>
                      </a:br>
                      <a:r>
                        <a:rPr lang="en-US" dirty="0" smtClean="0"/>
                        <a:t>Size</a:t>
                      </a:r>
                      <a:endParaRPr lang="en-US" dirty="0"/>
                    </a:p>
                  </a:txBody>
                  <a:tcPr/>
                </a:tc>
                <a:tc>
                  <a:txBody>
                    <a:bodyPr/>
                    <a:lstStyle/>
                    <a:p>
                      <a:r>
                        <a:rPr lang="en-US" dirty="0" smtClean="0"/>
                        <a:t>Studies Showing This Effect</a:t>
                      </a:r>
                      <a:endParaRPr lang="en-US" dirty="0"/>
                    </a:p>
                  </a:txBody>
                  <a:tcPr/>
                </a:tc>
              </a:tr>
              <a:tr h="370840">
                <a:tc>
                  <a:txBody>
                    <a:bodyPr/>
                    <a:lstStyle/>
                    <a:p>
                      <a:r>
                        <a:rPr lang="en-US" dirty="0" smtClean="0"/>
                        <a:t>1. Multimedia </a:t>
                      </a:r>
                      <a:endParaRPr lang="en-US" dirty="0"/>
                    </a:p>
                  </a:txBody>
                  <a:tcPr/>
                </a:tc>
                <a:tc>
                  <a:txBody>
                    <a:bodyPr/>
                    <a:lstStyle/>
                    <a:p>
                      <a:r>
                        <a:rPr lang="en-US" dirty="0" smtClean="0"/>
                        <a:t>1.50</a:t>
                      </a:r>
                      <a:endParaRPr lang="en-US" dirty="0"/>
                    </a:p>
                  </a:txBody>
                  <a:tcPr/>
                </a:tc>
                <a:tc>
                  <a:txBody>
                    <a:bodyPr/>
                    <a:lstStyle/>
                    <a:p>
                      <a:r>
                        <a:rPr lang="en-US" dirty="0" smtClean="0"/>
                        <a:t>9 of 9</a:t>
                      </a:r>
                      <a:endParaRPr lang="en-US" dirty="0"/>
                    </a:p>
                  </a:txBody>
                  <a:tcPr/>
                </a:tc>
              </a:tr>
              <a:tr h="370840">
                <a:tc>
                  <a:txBody>
                    <a:bodyPr/>
                    <a:lstStyle/>
                    <a:p>
                      <a:r>
                        <a:rPr lang="en-US" dirty="0" smtClean="0"/>
                        <a:t>2. Contiguity</a:t>
                      </a:r>
                      <a:endParaRPr lang="en-US" dirty="0"/>
                    </a:p>
                  </a:txBody>
                  <a:tcPr/>
                </a:tc>
                <a:tc>
                  <a:txBody>
                    <a:bodyPr/>
                    <a:lstStyle/>
                    <a:p>
                      <a:r>
                        <a:rPr lang="en-US" dirty="0" smtClean="0"/>
                        <a:t>1.11</a:t>
                      </a:r>
                      <a:endParaRPr lang="en-US" dirty="0"/>
                    </a:p>
                  </a:txBody>
                  <a:tcPr/>
                </a:tc>
                <a:tc>
                  <a:txBody>
                    <a:bodyPr/>
                    <a:lstStyle/>
                    <a:p>
                      <a:r>
                        <a:rPr lang="en-US" dirty="0" smtClean="0"/>
                        <a:t>8 of 8</a:t>
                      </a:r>
                      <a:endParaRPr lang="en-US" dirty="0"/>
                    </a:p>
                  </a:txBody>
                  <a:tcPr/>
                </a:tc>
              </a:tr>
              <a:tr h="370840">
                <a:tc>
                  <a:txBody>
                    <a:bodyPr/>
                    <a:lstStyle/>
                    <a:p>
                      <a:r>
                        <a:rPr lang="en-US" dirty="0" smtClean="0"/>
                        <a:t>3. Coherence </a:t>
                      </a:r>
                      <a:endParaRPr lang="en-US" dirty="0"/>
                    </a:p>
                  </a:txBody>
                  <a:tcPr/>
                </a:tc>
                <a:tc>
                  <a:txBody>
                    <a:bodyPr/>
                    <a:lstStyle/>
                    <a:p>
                      <a:r>
                        <a:rPr lang="en-US" dirty="0" smtClean="0"/>
                        <a:t>1.32</a:t>
                      </a:r>
                      <a:endParaRPr lang="en-US" dirty="0"/>
                    </a:p>
                  </a:txBody>
                  <a:tcPr/>
                </a:tc>
                <a:tc>
                  <a:txBody>
                    <a:bodyPr/>
                    <a:lstStyle/>
                    <a:p>
                      <a:r>
                        <a:rPr lang="en-US" dirty="0" smtClean="0"/>
                        <a:t>11 of 12</a:t>
                      </a:r>
                      <a:endParaRPr lang="en-US" dirty="0"/>
                    </a:p>
                  </a:txBody>
                  <a:tcPr/>
                </a:tc>
              </a:tr>
              <a:tr h="370840">
                <a:tc>
                  <a:txBody>
                    <a:bodyPr/>
                    <a:lstStyle/>
                    <a:p>
                      <a:r>
                        <a:rPr lang="en-US" dirty="0" smtClean="0"/>
                        <a:t>4. Modality </a:t>
                      </a:r>
                      <a:endParaRPr lang="en-US" dirty="0"/>
                    </a:p>
                  </a:txBody>
                  <a:tcPr/>
                </a:tc>
                <a:tc>
                  <a:txBody>
                    <a:bodyPr/>
                    <a:lstStyle/>
                    <a:p>
                      <a:r>
                        <a:rPr lang="en-US" dirty="0" smtClean="0"/>
                        <a:t>0.97</a:t>
                      </a:r>
                      <a:endParaRPr lang="en-US" dirty="0"/>
                    </a:p>
                  </a:txBody>
                  <a:tcPr/>
                </a:tc>
                <a:tc>
                  <a:txBody>
                    <a:bodyPr/>
                    <a:lstStyle/>
                    <a:p>
                      <a:r>
                        <a:rPr lang="en-US" dirty="0" smtClean="0"/>
                        <a:t>21 of 21</a:t>
                      </a:r>
                      <a:endParaRPr lang="en-US" dirty="0"/>
                    </a:p>
                  </a:txBody>
                  <a:tcPr/>
                </a:tc>
              </a:tr>
              <a:tr h="370840">
                <a:tc>
                  <a:txBody>
                    <a:bodyPr/>
                    <a:lstStyle/>
                    <a:p>
                      <a:r>
                        <a:rPr lang="en-US" dirty="0" smtClean="0"/>
                        <a:t>5. Redundancy </a:t>
                      </a:r>
                      <a:endParaRPr lang="en-US" dirty="0"/>
                    </a:p>
                  </a:txBody>
                  <a:tcPr/>
                </a:tc>
                <a:tc>
                  <a:txBody>
                    <a:bodyPr/>
                    <a:lstStyle/>
                    <a:p>
                      <a:r>
                        <a:rPr lang="en-US" dirty="0" smtClean="0"/>
                        <a:t>0.69</a:t>
                      </a:r>
                      <a:endParaRPr lang="en-US" dirty="0"/>
                    </a:p>
                  </a:txBody>
                  <a:tcPr/>
                </a:tc>
                <a:tc>
                  <a:txBody>
                    <a:bodyPr/>
                    <a:lstStyle/>
                    <a:p>
                      <a:r>
                        <a:rPr lang="en-US" dirty="0" smtClean="0"/>
                        <a:t>10 of 10</a:t>
                      </a:r>
                      <a:endParaRPr lang="en-US" dirty="0"/>
                    </a:p>
                  </a:txBody>
                  <a:tcPr/>
                </a:tc>
              </a:tr>
              <a:tr h="370840">
                <a:tc>
                  <a:txBody>
                    <a:bodyPr/>
                    <a:lstStyle/>
                    <a:p>
                      <a:r>
                        <a:rPr lang="en-US" dirty="0" smtClean="0"/>
                        <a:t>6. Personalization </a:t>
                      </a:r>
                      <a:endParaRPr lang="en-US" dirty="0"/>
                    </a:p>
                  </a:txBody>
                  <a:tcPr/>
                </a:tc>
                <a:tc>
                  <a:txBody>
                    <a:bodyPr/>
                    <a:lstStyle/>
                    <a:p>
                      <a:r>
                        <a:rPr lang="en-US" dirty="0" smtClean="0"/>
                        <a:t>1.30</a:t>
                      </a:r>
                      <a:endParaRPr lang="en-US" dirty="0"/>
                    </a:p>
                  </a:txBody>
                  <a:tcPr/>
                </a:tc>
                <a:tc>
                  <a:txBody>
                    <a:bodyPr/>
                    <a:lstStyle/>
                    <a:p>
                      <a:r>
                        <a:rPr lang="en-US" dirty="0" smtClean="0"/>
                        <a:t>10 of 10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 Segmentation</a:t>
                      </a:r>
                    </a:p>
                  </a:txBody>
                  <a:tcPr/>
                </a:tc>
                <a:tc>
                  <a:txBody>
                    <a:bodyPr/>
                    <a:lstStyle/>
                    <a:p>
                      <a:r>
                        <a:rPr lang="en-US" dirty="0" smtClean="0"/>
                        <a:t>0.98</a:t>
                      </a:r>
                      <a:endParaRPr lang="en-US" dirty="0"/>
                    </a:p>
                  </a:txBody>
                  <a:tcPr/>
                </a:tc>
                <a:tc>
                  <a:txBody>
                    <a:bodyPr/>
                    <a:lstStyle/>
                    <a:p>
                      <a:r>
                        <a:rPr lang="en-US" dirty="0" smtClean="0"/>
                        <a:t>3 of 3</a:t>
                      </a:r>
                      <a:endParaRPr lang="en-US" dirty="0"/>
                    </a:p>
                  </a:txBody>
                  <a:tcPr/>
                </a:tc>
              </a:tr>
              <a:tr h="370840">
                <a:tc>
                  <a:txBody>
                    <a:bodyPr/>
                    <a:lstStyle/>
                    <a:p>
                      <a:r>
                        <a:rPr lang="en-US" dirty="0" smtClean="0"/>
                        <a:t>8. </a:t>
                      </a:r>
                      <a:r>
                        <a:rPr lang="en-US" dirty="0" err="1" smtClean="0"/>
                        <a:t>Pretraining</a:t>
                      </a:r>
                      <a:endParaRPr lang="en-US" dirty="0"/>
                    </a:p>
                  </a:txBody>
                  <a:tcPr/>
                </a:tc>
                <a:tc>
                  <a:txBody>
                    <a:bodyPr/>
                    <a:lstStyle/>
                    <a:p>
                      <a:r>
                        <a:rPr lang="en-US" dirty="0" smtClean="0"/>
                        <a:t>1.30</a:t>
                      </a:r>
                      <a:endParaRPr lang="en-US" dirty="0"/>
                    </a:p>
                  </a:txBody>
                  <a:tcPr/>
                </a:tc>
                <a:tc>
                  <a:txBody>
                    <a:bodyPr/>
                    <a:lstStyle/>
                    <a:p>
                      <a:r>
                        <a:rPr lang="en-US" dirty="0" smtClean="0"/>
                        <a:t>7 of 7</a:t>
                      </a:r>
                      <a:endParaRPr lang="en-US" dirty="0"/>
                    </a:p>
                  </a:txBody>
                  <a:tcPr/>
                </a:tc>
              </a:tr>
            </a:tbl>
          </a:graphicData>
        </a:graphic>
      </p:graphicFrame>
      <p:sp>
        <p:nvSpPr>
          <p:cNvPr id="5" name="TextBox 4"/>
          <p:cNvSpPr txBox="1"/>
          <p:nvPr/>
        </p:nvSpPr>
        <p:spPr>
          <a:xfrm>
            <a:off x="2743200" y="6488668"/>
            <a:ext cx="3200400" cy="369332"/>
          </a:xfrm>
          <a:prstGeom prst="rect">
            <a:avLst/>
          </a:prstGeom>
          <a:noFill/>
        </p:spPr>
        <p:txBody>
          <a:bodyPr wrap="square" rtlCol="0">
            <a:spAutoFit/>
          </a:bodyPr>
          <a:lstStyle/>
          <a:p>
            <a:r>
              <a:rPr lang="en-US" dirty="0" smtClean="0">
                <a:solidFill>
                  <a:schemeClr val="bg1">
                    <a:lumMod val="50000"/>
                  </a:schemeClr>
                </a:solidFill>
              </a:rPr>
              <a:t>Clark &amp; Mayer (2008, p. 383)</a:t>
            </a: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Personalization Principle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In terms of engaging learners, the most important principle identified by Mayer is the simplest, namely, the Personalization Principle.</a:t>
            </a:r>
          </a:p>
          <a:p>
            <a:pPr lvl="0"/>
            <a:r>
              <a:rPr lang="en-US" dirty="0" smtClean="0"/>
              <a:t>“</a:t>
            </a:r>
            <a:r>
              <a:rPr lang="en-US" dirty="0"/>
              <a:t>The personalization principle is that people learn better when the instructor uses conversational style rather than formal style. The rationale is that people try harder to make sense of the presented material (i.e., engage in the cognitive processes of organizing and integrating) when they feel they are in a social partnership with the instructor.” (</a:t>
            </a:r>
            <a:r>
              <a:rPr lang="en-US" dirty="0" smtClean="0"/>
              <a:t>Mayer</a:t>
            </a:r>
            <a:r>
              <a:rPr lang="en-US" dirty="0"/>
              <a:t>, </a:t>
            </a:r>
            <a:r>
              <a:rPr lang="en-US" dirty="0" smtClean="0"/>
              <a:t>2001, </a:t>
            </a:r>
            <a:r>
              <a:rPr lang="en-US" dirty="0"/>
              <a:t>p. </a:t>
            </a:r>
            <a:r>
              <a:rPr lang="en-US" dirty="0" smtClean="0"/>
              <a:t>394</a:t>
            </a:r>
            <a:r>
              <a:rPr lang="en-US" dirty="0"/>
              <a:t>)</a:t>
            </a:r>
            <a:endParaRPr lang="en-US" dirty="0" smtClean="0"/>
          </a:p>
          <a:p>
            <a:r>
              <a:rPr lang="en-US" dirty="0" smtClean="0"/>
              <a:t>You achieve this by writing in first and second person.</a:t>
            </a:r>
          </a:p>
          <a:p>
            <a:r>
              <a:rPr lang="en-US" dirty="0" smtClean="0"/>
              <a:t>Imagine improving results (</a:t>
            </a:r>
            <a:r>
              <a:rPr lang="en-US" dirty="0" err="1" smtClean="0"/>
              <a:t>es</a:t>
            </a:r>
            <a:r>
              <a:rPr lang="en-US" dirty="0" smtClean="0"/>
              <a:t>=1.30) so simply!</a:t>
            </a:r>
            <a:endParaRPr lang="en-US" dirty="0"/>
          </a:p>
          <a:p>
            <a:pPr lvl="0"/>
            <a:endParaRPr lang="en-US" dirty="0"/>
          </a:p>
          <a:p>
            <a:endParaRPr lang="en-US" dirty="0"/>
          </a:p>
        </p:txBody>
      </p:sp>
    </p:spTree>
    <p:extLst>
      <p:ext uri="{BB962C8B-B14F-4D97-AF65-F5344CB8AC3E}">
        <p14:creationId xmlns:p14="http://schemas.microsoft.com/office/powerpoint/2010/main" val="12619536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Learning Communities</a:t>
            </a:r>
            <a:endParaRPr lang="en-US" dirty="0"/>
          </a:p>
        </p:txBody>
      </p:sp>
      <p:sp>
        <p:nvSpPr>
          <p:cNvPr id="3" name="Text Placeholder 2"/>
          <p:cNvSpPr>
            <a:spLocks noGrp="1"/>
          </p:cNvSpPr>
          <p:nvPr>
            <p:ph type="body" idx="1"/>
          </p:nvPr>
        </p:nvSpPr>
        <p:spPr>
          <a:xfrm>
            <a:off x="818357" y="5410200"/>
            <a:ext cx="7507287" cy="1042987"/>
          </a:xfrm>
        </p:spPr>
        <p:txBody>
          <a:bodyPr/>
          <a:lstStyle/>
          <a:p>
            <a:r>
              <a:rPr lang="en-US" dirty="0" smtClean="0"/>
              <a:t>Students form powerful learning communities in the Discussions</a:t>
            </a:r>
            <a:endParaRPr lang="en-US" dirty="0"/>
          </a:p>
        </p:txBody>
      </p:sp>
    </p:spTree>
    <p:extLst>
      <p:ext uri="{BB962C8B-B14F-4D97-AF65-F5344CB8AC3E}">
        <p14:creationId xmlns:p14="http://schemas.microsoft.com/office/powerpoint/2010/main" val="14579820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Discussions</a:t>
            </a:r>
            <a:endParaRPr lang="en-US" dirty="0"/>
          </a:p>
        </p:txBody>
      </p:sp>
      <p:sp>
        <p:nvSpPr>
          <p:cNvPr id="3" name="Content Placeholder 2"/>
          <p:cNvSpPr>
            <a:spLocks noGrp="1"/>
          </p:cNvSpPr>
          <p:nvPr>
            <p:ph idx="1"/>
          </p:nvPr>
        </p:nvSpPr>
        <p:spPr>
          <a:xfrm>
            <a:off x="304800" y="1524000"/>
            <a:ext cx="8534400" cy="4800600"/>
          </a:xfrm>
        </p:spPr>
        <p:txBody>
          <a:bodyPr>
            <a:noAutofit/>
          </a:bodyPr>
          <a:lstStyle/>
          <a:p>
            <a:r>
              <a:rPr lang="en-US" sz="2200" dirty="0" smtClean="0"/>
              <a:t>Most learning management systems include an option to create Discussions in which students can read, respond, and create new topics.</a:t>
            </a:r>
          </a:p>
          <a:p>
            <a:r>
              <a:rPr lang="en-US" sz="2200" dirty="0" smtClean="0"/>
              <a:t>Requiring students to participate in Discussions results in the formation of powerful learning communities.</a:t>
            </a:r>
          </a:p>
          <a:p>
            <a:r>
              <a:rPr lang="en-US" sz="2200" dirty="0" smtClean="0"/>
              <a:t>Zhao </a:t>
            </a:r>
            <a:r>
              <a:rPr lang="en-US" sz="2200" dirty="0"/>
              <a:t>and </a:t>
            </a:r>
            <a:r>
              <a:rPr lang="en-US" sz="2200" dirty="0" err="1"/>
              <a:t>Kuh</a:t>
            </a:r>
            <a:r>
              <a:rPr lang="en-US" sz="2200" dirty="0"/>
              <a:t> (2004, p. 124) found that “Participating in learning communities is uniformly and positively linked with student academic performance, engagement in educationally fruitful activities (such as academic integration, active and collaborative learning, and interaction with faculty members), gains associated with college attendance, and overall satisfaction with the college experience</a:t>
            </a:r>
            <a:r>
              <a:rPr lang="en-US" sz="2200" dirty="0" smtClean="0"/>
              <a:t>.”</a:t>
            </a:r>
            <a:r>
              <a:rPr lang="en-US" sz="2200" dirty="0"/>
              <a:t> </a:t>
            </a:r>
            <a:endParaRPr lang="en-US" sz="2200" dirty="0" smtClean="0"/>
          </a:p>
          <a:p>
            <a:r>
              <a:rPr lang="en-US" sz="2200" dirty="0" smtClean="0"/>
              <a:t>As </a:t>
            </a:r>
            <a:r>
              <a:rPr lang="en-US" sz="2200" dirty="0" err="1"/>
              <a:t>Manfra</a:t>
            </a:r>
            <a:r>
              <a:rPr lang="en-US" sz="2200" dirty="0"/>
              <a:t> (2009) noted, these communities become so powerful that faculty find themselves learning from students.</a:t>
            </a:r>
          </a:p>
          <a:p>
            <a:pPr lvl="0"/>
            <a:endParaRPr lang="en-US" sz="2200" dirty="0"/>
          </a:p>
        </p:txBody>
      </p:sp>
    </p:spTree>
    <p:extLst>
      <p:ext uri="{BB962C8B-B14F-4D97-AF65-F5344CB8AC3E}">
        <p14:creationId xmlns:p14="http://schemas.microsoft.com/office/powerpoint/2010/main" val="4475853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psf\Home\Desktop\Screen Shot 2014-10-19 at 10.49.04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2243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Reach</a:t>
            </a:r>
            <a:endParaRPr lang="en-US" dirty="0"/>
          </a:p>
        </p:txBody>
      </p:sp>
      <p:sp>
        <p:nvSpPr>
          <p:cNvPr id="3" name="Content Placeholder 2"/>
          <p:cNvSpPr>
            <a:spLocks noGrp="1"/>
          </p:cNvSpPr>
          <p:nvPr>
            <p:ph idx="1"/>
          </p:nvPr>
        </p:nvSpPr>
        <p:spPr/>
        <p:txBody>
          <a:bodyPr>
            <a:normAutofit/>
          </a:bodyPr>
          <a:lstStyle/>
          <a:p>
            <a:r>
              <a:rPr lang="en-US" dirty="0" smtClean="0"/>
              <a:t>Our Educational </a:t>
            </a:r>
            <a:r>
              <a:rPr lang="en-US" dirty="0"/>
              <a:t>Technology Master's program </a:t>
            </a:r>
            <a:r>
              <a:rPr lang="en-US" dirty="0" smtClean="0"/>
              <a:t>has enrolled students </a:t>
            </a:r>
            <a:r>
              <a:rPr lang="en-US" dirty="0"/>
              <a:t>from Saudi Arabia, Indonesia, Turkey, Europe, China, Japan, Taiwan, and </a:t>
            </a:r>
            <a:r>
              <a:rPr lang="en-US" dirty="0" smtClean="0"/>
              <a:t>India.</a:t>
            </a:r>
          </a:p>
          <a:p>
            <a:r>
              <a:rPr lang="en-US" dirty="0" smtClean="0"/>
              <a:t>We use web-based supports to engage global students for optimum learning online. </a:t>
            </a:r>
          </a:p>
          <a:p>
            <a:r>
              <a:rPr lang="en-US" dirty="0" smtClean="0"/>
              <a:t>This includes international</a:t>
            </a:r>
            <a:r>
              <a:rPr lang="en-US" dirty="0"/>
              <a:t> students who come to reside here on campus, as well as students who log in to the classroom stream from anyplace in the world that has Internet access.</a:t>
            </a:r>
          </a:p>
          <a:p>
            <a:endParaRPr lang="en-US" dirty="0"/>
          </a:p>
        </p:txBody>
      </p:sp>
    </p:spTree>
    <p:extLst>
      <p:ext uri="{BB962C8B-B14F-4D97-AF65-F5344CB8AC3E}">
        <p14:creationId xmlns:p14="http://schemas.microsoft.com/office/powerpoint/2010/main" val="359499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sf\Home\Desktop\Screen Shot 2014-10-19 at 10.37.24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679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191000"/>
          </a:xfrm>
        </p:spPr>
        <p:txBody>
          <a:bodyPr/>
          <a:lstStyle/>
          <a:p>
            <a:r>
              <a:rPr lang="en-US" dirty="0" smtClean="0"/>
              <a:t>Negotiate Real-World  Topics</a:t>
            </a:r>
            <a:endParaRPr lang="en-US" dirty="0"/>
          </a:p>
        </p:txBody>
      </p:sp>
      <p:sp>
        <p:nvSpPr>
          <p:cNvPr id="3" name="Text Placeholder 2"/>
          <p:cNvSpPr>
            <a:spLocks noGrp="1"/>
          </p:cNvSpPr>
          <p:nvPr>
            <p:ph type="body" idx="1"/>
          </p:nvPr>
        </p:nvSpPr>
        <p:spPr/>
        <p:txBody>
          <a:bodyPr/>
          <a:lstStyle/>
          <a:p>
            <a:r>
              <a:rPr lang="en-US" dirty="0" smtClean="0"/>
              <a:t>Engaging Students in Authentic Contexts</a:t>
            </a:r>
            <a:endParaRPr lang="en-US" dirty="0"/>
          </a:p>
        </p:txBody>
      </p:sp>
    </p:spTree>
    <p:extLst>
      <p:ext uri="{BB962C8B-B14F-4D97-AF65-F5344CB8AC3E}">
        <p14:creationId xmlns:p14="http://schemas.microsoft.com/office/powerpoint/2010/main" val="454468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Negotiate?</a:t>
            </a:r>
            <a:endParaRPr lang="en-US" dirty="0"/>
          </a:p>
        </p:txBody>
      </p:sp>
      <p:sp>
        <p:nvSpPr>
          <p:cNvPr id="3" name="Content Placeholder 2"/>
          <p:cNvSpPr>
            <a:spLocks noGrp="1"/>
          </p:cNvSpPr>
          <p:nvPr>
            <p:ph idx="1"/>
          </p:nvPr>
        </p:nvSpPr>
        <p:spPr/>
        <p:txBody>
          <a:bodyPr/>
          <a:lstStyle/>
          <a:p>
            <a:pPr lvl="0"/>
            <a:r>
              <a:rPr lang="en-US" dirty="0" smtClean="0"/>
              <a:t>As </a:t>
            </a:r>
            <a:r>
              <a:rPr lang="en-US" dirty="0" err="1" smtClean="0"/>
              <a:t>Jonassen</a:t>
            </a:r>
            <a:r>
              <a:rPr lang="en-US" dirty="0" smtClean="0"/>
              <a:t> (2014, p. 282) found in assessing problem solving, “When </a:t>
            </a:r>
            <a:r>
              <a:rPr lang="en-US" dirty="0"/>
              <a:t>students construct and elaborate their own cases, they are more deeply engaged in learning than when interpreting someone else’s cases</a:t>
            </a:r>
            <a:r>
              <a:rPr lang="en-US" dirty="0" smtClean="0"/>
              <a:t>.”</a:t>
            </a:r>
          </a:p>
          <a:p>
            <a:pPr lvl="0"/>
            <a:r>
              <a:rPr lang="en-US" dirty="0" smtClean="0"/>
              <a:t>The time spent negotiating topics at the beginning of a course creates the foundation for deep engagement later in the course.</a:t>
            </a:r>
          </a:p>
          <a:p>
            <a:pPr lvl="0"/>
            <a:r>
              <a:rPr lang="en-US" dirty="0"/>
              <a:t>Y</a:t>
            </a:r>
            <a:r>
              <a:rPr lang="en-US" dirty="0" smtClean="0"/>
              <a:t>ou can even design instruction into your feedbacks.</a:t>
            </a:r>
          </a:p>
        </p:txBody>
      </p:sp>
    </p:spTree>
    <p:extLst>
      <p:ext uri="{BB962C8B-B14F-4D97-AF65-F5344CB8AC3E}">
        <p14:creationId xmlns:p14="http://schemas.microsoft.com/office/powerpoint/2010/main" val="23876861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sf\Home\Desktop\Screen Shot 2014-10-18 at 10.59.06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6477000"/>
            <a:ext cx="6156557" cy="369332"/>
          </a:xfrm>
          <a:prstGeom prst="rect">
            <a:avLst/>
          </a:prstGeom>
          <a:noFill/>
        </p:spPr>
        <p:txBody>
          <a:bodyPr wrap="none" rtlCol="0">
            <a:spAutoFit/>
          </a:bodyPr>
          <a:lstStyle/>
          <a:p>
            <a:r>
              <a:rPr lang="en-US" dirty="0" smtClean="0">
                <a:solidFill>
                  <a:schemeClr val="bg1">
                    <a:lumMod val="50000"/>
                  </a:schemeClr>
                </a:solidFill>
              </a:rPr>
              <a:t>Negotiating Topics: Designed Instruction (Google &amp; </a:t>
            </a:r>
            <a:r>
              <a:rPr lang="en-US" dirty="0" err="1" smtClean="0">
                <a:solidFill>
                  <a:schemeClr val="bg1">
                    <a:lumMod val="50000"/>
                  </a:schemeClr>
                </a:solidFill>
              </a:rPr>
              <a:t>Clickz</a:t>
            </a:r>
            <a:r>
              <a:rPr lang="en-US" dirty="0" smtClean="0">
                <a:solidFill>
                  <a:schemeClr val="bg1">
                    <a:lumMod val="50000"/>
                  </a:schemeClr>
                </a:solidFill>
              </a:rPr>
              <a:t>)</a:t>
            </a:r>
            <a:endParaRPr lang="en-US" dirty="0"/>
          </a:p>
        </p:txBody>
      </p:sp>
    </p:spTree>
    <p:extLst>
      <p:ext uri="{BB962C8B-B14F-4D97-AF65-F5344CB8AC3E}">
        <p14:creationId xmlns:p14="http://schemas.microsoft.com/office/powerpoint/2010/main" val="22099061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4191000"/>
          </a:xfrm>
        </p:spPr>
        <p:txBody>
          <a:bodyPr/>
          <a:lstStyle/>
          <a:p>
            <a:r>
              <a:rPr lang="en-US" dirty="0" smtClean="0"/>
              <a:t>Make Students </a:t>
            </a:r>
            <a:br>
              <a:rPr lang="en-US" dirty="0" smtClean="0"/>
            </a:br>
            <a:r>
              <a:rPr lang="en-US" dirty="0" smtClean="0"/>
              <a:t>Blog</a:t>
            </a:r>
            <a:r>
              <a:rPr lang="en-US" dirty="0"/>
              <a:t/>
            </a:r>
            <a:br>
              <a:rPr lang="en-US" dirty="0"/>
            </a:br>
            <a:endParaRPr lang="en-US" dirty="0"/>
          </a:p>
        </p:txBody>
      </p:sp>
      <p:sp>
        <p:nvSpPr>
          <p:cNvPr id="5" name="Text Placeholder 4"/>
          <p:cNvSpPr>
            <a:spLocks noGrp="1"/>
          </p:cNvSpPr>
          <p:nvPr>
            <p:ph type="body" idx="1"/>
          </p:nvPr>
        </p:nvSpPr>
        <p:spPr/>
        <p:txBody>
          <a:bodyPr>
            <a:normAutofit/>
          </a:bodyPr>
          <a:lstStyle/>
          <a:p>
            <a:r>
              <a:rPr lang="en-US" dirty="0" smtClean="0"/>
              <a:t>Engaging Students in their Zone by </a:t>
            </a:r>
            <a:br>
              <a:rPr lang="en-US" dirty="0" smtClean="0"/>
            </a:br>
            <a:r>
              <a:rPr lang="en-US" dirty="0" smtClean="0"/>
              <a:t>Making Thinking Visible</a:t>
            </a:r>
            <a:endParaRPr lang="en-US" dirty="0"/>
          </a:p>
        </p:txBody>
      </p:sp>
    </p:spTree>
    <p:extLst>
      <p:ext uri="{BB962C8B-B14F-4D97-AF65-F5344CB8AC3E}">
        <p14:creationId xmlns:p14="http://schemas.microsoft.com/office/powerpoint/2010/main" val="15392131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Checkpoints</a:t>
            </a:r>
            <a:endParaRPr lang="en-US" dirty="0"/>
          </a:p>
        </p:txBody>
      </p:sp>
      <p:sp>
        <p:nvSpPr>
          <p:cNvPr id="3" name="Content Placeholder 2"/>
          <p:cNvSpPr>
            <a:spLocks noGrp="1"/>
          </p:cNvSpPr>
          <p:nvPr>
            <p:ph idx="1"/>
          </p:nvPr>
        </p:nvSpPr>
        <p:spPr/>
        <p:txBody>
          <a:bodyPr/>
          <a:lstStyle/>
          <a:p>
            <a:r>
              <a:rPr lang="en-US" dirty="0" smtClean="0"/>
              <a:t>Along the way, while students work on their projects, I have them blog about their progress.</a:t>
            </a:r>
          </a:p>
          <a:p>
            <a:r>
              <a:rPr lang="en-US" dirty="0" smtClean="0"/>
              <a:t>By making thinking visible, blogs enable you to coach students in their zone.</a:t>
            </a:r>
          </a:p>
          <a:p>
            <a:r>
              <a:rPr lang="en-US" dirty="0" smtClean="0"/>
              <a:t>Three times during the semester, I award students points for keeping their progress logs.</a:t>
            </a:r>
          </a:p>
          <a:p>
            <a:r>
              <a:rPr lang="en-US" dirty="0" smtClean="0"/>
              <a:t>Because these are points at which I check in on each student, I call them checkpoints.</a:t>
            </a:r>
            <a:endParaRPr lang="en-US" dirty="0"/>
          </a:p>
        </p:txBody>
      </p:sp>
    </p:spTree>
    <p:extLst>
      <p:ext uri="{BB962C8B-B14F-4D97-AF65-F5344CB8AC3E}">
        <p14:creationId xmlns:p14="http://schemas.microsoft.com/office/powerpoint/2010/main" val="39800816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as Learning System</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As we learn from Molloy and </a:t>
            </a:r>
            <a:r>
              <a:rPr lang="en-US" dirty="0" err="1" smtClean="0"/>
              <a:t>Boud</a:t>
            </a:r>
            <a:r>
              <a:rPr lang="en-US" dirty="0" smtClean="0"/>
              <a:t> (2014, p. 413), </a:t>
            </a:r>
            <a:br>
              <a:rPr lang="en-US" dirty="0" smtClean="0"/>
            </a:br>
            <a:r>
              <a:rPr lang="en-US" dirty="0" smtClean="0"/>
              <a:t>“A </a:t>
            </a:r>
            <a:r>
              <a:rPr lang="en-US" dirty="0"/>
              <a:t>constructivist view on feedback encourages learners and educators to view feedback as a system of learning, rather than discreet episodes of educators </a:t>
            </a:r>
            <a:r>
              <a:rPr lang="en-US" dirty="0" smtClean="0"/>
              <a:t>‘telling’ </a:t>
            </a:r>
            <a:r>
              <a:rPr lang="en-US" dirty="0"/>
              <a:t>learners about their performance</a:t>
            </a:r>
            <a:r>
              <a:rPr lang="en-US" dirty="0" smtClean="0"/>
              <a:t>.”</a:t>
            </a:r>
          </a:p>
          <a:p>
            <a:r>
              <a:rPr lang="en-US" dirty="0" smtClean="0"/>
              <a:t>When students “have </a:t>
            </a:r>
            <a:r>
              <a:rPr lang="en-US" dirty="0"/>
              <a:t>frequent opportunities to engage in productive, dialogic exchanges with multiple others, they are more likely to see feedback as a tool for </a:t>
            </a:r>
            <a:r>
              <a:rPr lang="en-US" dirty="0" smtClean="0"/>
              <a:t>‘them’ </a:t>
            </a:r>
            <a:r>
              <a:rPr lang="en-US" dirty="0"/>
              <a:t>rather than as a destabilizing or debilitating act </a:t>
            </a:r>
            <a:r>
              <a:rPr lang="en-US" dirty="0" smtClean="0"/>
              <a:t>‘done </a:t>
            </a:r>
            <a:r>
              <a:rPr lang="en-US" dirty="0"/>
              <a:t>to </a:t>
            </a:r>
            <a:r>
              <a:rPr lang="en-US" dirty="0" smtClean="0"/>
              <a:t>them’ </a:t>
            </a:r>
            <a:r>
              <a:rPr lang="en-US" dirty="0"/>
              <a:t>by those in authority.” </a:t>
            </a:r>
            <a:r>
              <a:rPr lang="en-US" dirty="0" smtClean="0"/>
              <a:t>(p. 422)</a:t>
            </a:r>
            <a:endParaRPr lang="en-US" dirty="0"/>
          </a:p>
          <a:p>
            <a:endParaRPr lang="en-US" dirty="0"/>
          </a:p>
        </p:txBody>
      </p:sp>
    </p:spTree>
    <p:extLst>
      <p:ext uri="{BB962C8B-B14F-4D97-AF65-F5344CB8AC3E}">
        <p14:creationId xmlns:p14="http://schemas.microsoft.com/office/powerpoint/2010/main" val="2668643025"/>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sf\Home\Desktop\Screen Shot 2014-10-18 at 10.56.33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6477000"/>
            <a:ext cx="4262705" cy="369332"/>
          </a:xfrm>
          <a:prstGeom prst="rect">
            <a:avLst/>
          </a:prstGeom>
          <a:noFill/>
        </p:spPr>
        <p:txBody>
          <a:bodyPr wrap="none" rtlCol="0">
            <a:spAutoFit/>
          </a:bodyPr>
          <a:lstStyle/>
          <a:p>
            <a:r>
              <a:rPr lang="en-US" dirty="0" smtClean="0">
                <a:solidFill>
                  <a:schemeClr val="bg1">
                    <a:lumMod val="50000"/>
                  </a:schemeClr>
                </a:solidFill>
              </a:rPr>
              <a:t>Checkpoint Feedback: Readings helpful</a:t>
            </a:r>
            <a:endParaRPr lang="en-US" dirty="0"/>
          </a:p>
        </p:txBody>
      </p:sp>
    </p:spTree>
    <p:extLst>
      <p:ext uri="{BB962C8B-B14F-4D97-AF65-F5344CB8AC3E}">
        <p14:creationId xmlns:p14="http://schemas.microsoft.com/office/powerpoint/2010/main" val="3169145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Your Feedbacks For Future Use</a:t>
            </a:r>
            <a:endParaRPr lang="en-US" dirty="0"/>
          </a:p>
        </p:txBody>
      </p:sp>
      <p:sp>
        <p:nvSpPr>
          <p:cNvPr id="3" name="Text Placeholder 2"/>
          <p:cNvSpPr>
            <a:spLocks noGrp="1"/>
          </p:cNvSpPr>
          <p:nvPr>
            <p:ph type="body" idx="1"/>
          </p:nvPr>
        </p:nvSpPr>
        <p:spPr/>
        <p:txBody>
          <a:bodyPr/>
          <a:lstStyle/>
          <a:p>
            <a:r>
              <a:rPr lang="en-US" dirty="0" smtClean="0"/>
              <a:t>Feedback as Learning System</a:t>
            </a:r>
            <a:endParaRPr lang="en-US" dirty="0"/>
          </a:p>
        </p:txBody>
      </p:sp>
    </p:spTree>
    <p:extLst>
      <p:ext uri="{BB962C8B-B14F-4D97-AF65-F5344CB8AC3E}">
        <p14:creationId xmlns:p14="http://schemas.microsoft.com/office/powerpoint/2010/main" val="1201718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Thinking Patterns</a:t>
            </a:r>
            <a:endParaRPr lang="en-US" dirty="0"/>
          </a:p>
        </p:txBody>
      </p:sp>
      <p:sp>
        <p:nvSpPr>
          <p:cNvPr id="5" name="Content Placeholder 4"/>
          <p:cNvSpPr>
            <a:spLocks noGrp="1"/>
          </p:cNvSpPr>
          <p:nvPr>
            <p:ph idx="1"/>
          </p:nvPr>
        </p:nvSpPr>
        <p:spPr/>
        <p:txBody>
          <a:bodyPr>
            <a:normAutofit fontScale="92500"/>
          </a:bodyPr>
          <a:lstStyle/>
          <a:p>
            <a:r>
              <a:rPr lang="en-US" dirty="0" smtClean="0"/>
              <a:t>Especially if your class is large, how </a:t>
            </a:r>
            <a:r>
              <a:rPr lang="en-US" dirty="0"/>
              <a:t>will you have time to engage all your students </a:t>
            </a:r>
            <a:r>
              <a:rPr lang="en-US" dirty="0" smtClean="0"/>
              <a:t>if you must write </a:t>
            </a:r>
            <a:r>
              <a:rPr lang="en-US" dirty="0"/>
              <a:t>this amount of dialogical </a:t>
            </a:r>
            <a:r>
              <a:rPr lang="en-US" dirty="0" smtClean="0"/>
              <a:t>feedback online?</a:t>
            </a:r>
            <a:endParaRPr lang="en-US" dirty="0"/>
          </a:p>
          <a:p>
            <a:r>
              <a:rPr lang="en-US" dirty="0" smtClean="0"/>
              <a:t>In a large class with hundreds of students participating online, there will not be hundreds of thinking patterns.</a:t>
            </a:r>
          </a:p>
          <a:p>
            <a:r>
              <a:rPr lang="en-US" dirty="0" smtClean="0"/>
              <a:t>Instead, as you grade the checkpoints, you will detect a relatively small number of patterns of student thinking in the course.</a:t>
            </a:r>
          </a:p>
          <a:p>
            <a:r>
              <a:rPr lang="en-US" dirty="0" smtClean="0"/>
              <a:t>By preparing feedbacks to scaffold students at critical points in this thinking, you can be prepared to interact effectively by engaging each student in their zone.</a:t>
            </a:r>
          </a:p>
        </p:txBody>
      </p:sp>
    </p:spTree>
    <p:extLst>
      <p:ext uri="{BB962C8B-B14F-4D97-AF65-F5344CB8AC3E}">
        <p14:creationId xmlns:p14="http://schemas.microsoft.com/office/powerpoint/2010/main" val="418960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People Learn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4000" dirty="0" smtClean="0"/>
              <a:t>We inform our </a:t>
            </a:r>
            <a:br>
              <a:rPr lang="en-US" sz="4000" dirty="0" smtClean="0"/>
            </a:br>
            <a:r>
              <a:rPr lang="en-US" sz="4000" dirty="0" smtClean="0"/>
              <a:t>strategy by the </a:t>
            </a:r>
            <a:br>
              <a:rPr lang="en-US" sz="4000" dirty="0" smtClean="0"/>
            </a:br>
            <a:r>
              <a:rPr lang="en-US" sz="4000" dirty="0" smtClean="0"/>
              <a:t>principles of </a:t>
            </a:r>
            <a:r>
              <a:rPr lang="en-US" sz="4000" dirty="0"/>
              <a:t/>
            </a:r>
            <a:br>
              <a:rPr lang="en-US" sz="4000" dirty="0"/>
            </a:br>
            <a:r>
              <a:rPr lang="en-US" sz="4000" i="1" dirty="0"/>
              <a:t>How People </a:t>
            </a:r>
            <a:r>
              <a:rPr lang="en-US" sz="4000" i="1" dirty="0" smtClean="0"/>
              <a:t>Learn</a:t>
            </a:r>
            <a:r>
              <a:rPr lang="en-US" sz="4000" dirty="0" smtClean="0"/>
              <a:t>,</a:t>
            </a:r>
            <a:br>
              <a:rPr lang="en-US" sz="4000" dirty="0" smtClean="0"/>
            </a:br>
            <a:r>
              <a:rPr lang="en-US" sz="4000" dirty="0" smtClean="0"/>
              <a:t>which is </a:t>
            </a:r>
            <a:r>
              <a:rPr lang="en-US" sz="4000" dirty="0"/>
              <a:t>freely </a:t>
            </a:r>
            <a:r>
              <a:rPr lang="en-US" sz="4000" dirty="0" smtClean="0"/>
              <a:t/>
            </a:r>
            <a:br>
              <a:rPr lang="en-US" sz="4000" dirty="0" smtClean="0"/>
            </a:br>
            <a:r>
              <a:rPr lang="en-US" sz="4000" dirty="0" smtClean="0"/>
              <a:t>available </a:t>
            </a:r>
            <a:r>
              <a:rPr lang="en-US" sz="4000" dirty="0"/>
              <a:t>at </a:t>
            </a:r>
            <a:r>
              <a:rPr lang="en-US" sz="4000" dirty="0" smtClean="0"/>
              <a:t/>
            </a:r>
            <a:br>
              <a:rPr lang="en-US" sz="4000" dirty="0" smtClean="0"/>
            </a:br>
            <a:r>
              <a:rPr lang="en-US" sz="4000" dirty="0" err="1" smtClean="0">
                <a:hlinkClick r:id="rId3"/>
              </a:rPr>
              <a:t>www.nap.edu</a:t>
            </a:r>
            <a:r>
              <a:rPr lang="en-US" sz="4000" dirty="0" smtClean="0">
                <a:hlinkClick r:id="rId3"/>
              </a:rPr>
              <a:t>/</a:t>
            </a:r>
            <a:br>
              <a:rPr lang="en-US" sz="4000" dirty="0" smtClean="0">
                <a:hlinkClick r:id="rId3"/>
              </a:rPr>
            </a:br>
            <a:r>
              <a:rPr lang="en-US" sz="4000" dirty="0" err="1" smtClean="0">
                <a:hlinkClick r:id="rId3"/>
              </a:rPr>
              <a:t>openbook.php</a:t>
            </a:r>
            <a:r>
              <a:rPr lang="en-US" sz="4000" dirty="0" smtClean="0">
                <a:hlinkClick r:id="rId3"/>
              </a:rPr>
              <a:t>?</a:t>
            </a:r>
            <a:br>
              <a:rPr lang="en-US" sz="4000" dirty="0" smtClean="0">
                <a:hlinkClick r:id="rId3"/>
              </a:rPr>
            </a:br>
            <a:r>
              <a:rPr lang="en-US" sz="4000" dirty="0" err="1" smtClean="0">
                <a:hlinkClick r:id="rId3"/>
              </a:rPr>
              <a:t>isbn</a:t>
            </a:r>
            <a:r>
              <a:rPr lang="en-US" sz="4000" dirty="0" smtClean="0">
                <a:hlinkClick r:id="rId3"/>
              </a:rPr>
              <a:t>=0309070368</a:t>
            </a:r>
            <a:r>
              <a:rPr lang="en-US" dirty="0" smtClean="0"/>
              <a:t>.</a:t>
            </a:r>
          </a:p>
        </p:txBody>
      </p:sp>
      <p:pic>
        <p:nvPicPr>
          <p:cNvPr id="5" name="Picture 2" descr="http://www.otrnet.com.au/Library/How_People_Learn.jpg"/>
          <p:cNvPicPr>
            <a:picLocks noChangeAspect="1" noChangeArrowheads="1"/>
          </p:cNvPicPr>
          <p:nvPr/>
        </p:nvPicPr>
        <p:blipFill>
          <a:blip r:embed="rId4"/>
          <a:srcRect/>
          <a:stretch>
            <a:fillRect/>
          </a:stretch>
        </p:blipFill>
        <p:spPr bwMode="auto">
          <a:xfrm>
            <a:off x="5410200" y="1635807"/>
            <a:ext cx="3276600" cy="4688793"/>
          </a:xfrm>
          <a:prstGeom prst="rect">
            <a:avLst/>
          </a:prstGeom>
          <a:noFill/>
        </p:spPr>
      </p:pic>
    </p:spTree>
    <p:extLst>
      <p:ext uri="{BB962C8B-B14F-4D97-AF65-F5344CB8AC3E}">
        <p14:creationId xmlns:p14="http://schemas.microsoft.com/office/powerpoint/2010/main" val="2603874288"/>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Online Feedbacks</a:t>
            </a:r>
            <a:endParaRPr lang="en-US" dirty="0"/>
          </a:p>
        </p:txBody>
      </p:sp>
      <p:sp>
        <p:nvSpPr>
          <p:cNvPr id="3" name="Content Placeholder 2"/>
          <p:cNvSpPr>
            <a:spLocks noGrp="1"/>
          </p:cNvSpPr>
          <p:nvPr>
            <p:ph idx="1"/>
          </p:nvPr>
        </p:nvSpPr>
        <p:spPr/>
        <p:txBody>
          <a:bodyPr>
            <a:normAutofit/>
          </a:bodyPr>
          <a:lstStyle/>
          <a:p>
            <a:r>
              <a:rPr lang="en-US" dirty="0" smtClean="0"/>
              <a:t>You create a file in which you keep designed feedbacks.</a:t>
            </a:r>
          </a:p>
          <a:p>
            <a:r>
              <a:rPr lang="en-US" dirty="0" smtClean="0"/>
              <a:t>Each time you write a new feedback, you put it into this file from which you can retrieve it on demand whenever another student encounters a similar problem.</a:t>
            </a:r>
          </a:p>
          <a:p>
            <a:r>
              <a:rPr lang="en-US" dirty="0" smtClean="0"/>
              <a:t>I do this with MS Word in which I give each feedback’s title a “heading” style, which enables me to use the Navigation pane as an index into all my feedbacks.</a:t>
            </a:r>
          </a:p>
        </p:txBody>
      </p:sp>
    </p:spTree>
    <p:extLst>
      <p:ext uri="{BB962C8B-B14F-4D97-AF65-F5344CB8AC3E}">
        <p14:creationId xmlns:p14="http://schemas.microsoft.com/office/powerpoint/2010/main" val="9272409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f\Home\Desktop\Screen Shot 2014-11-01 at 10.44.12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553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sf\Home\Desktop\Screen Shot 2014-11-01 at 10.59.06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093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sf\Home\Desktop\Screen Shot 2014-11-01 at 10.47.36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089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eLearning</a:t>
            </a:r>
            <a:br>
              <a:rPr lang="en-US" dirty="0" smtClean="0"/>
            </a:br>
            <a:r>
              <a:rPr lang="en-US" dirty="0" smtClean="0"/>
              <a:t>Face to Face</a:t>
            </a:r>
            <a:endParaRPr lang="en-US" dirty="0"/>
          </a:p>
        </p:txBody>
      </p:sp>
      <p:sp>
        <p:nvSpPr>
          <p:cNvPr id="3" name="Subtitle 2"/>
          <p:cNvSpPr>
            <a:spLocks noGrp="1"/>
          </p:cNvSpPr>
          <p:nvPr>
            <p:ph type="subTitle" idx="1"/>
          </p:nvPr>
        </p:nvSpPr>
        <p:spPr/>
        <p:txBody>
          <a:bodyPr/>
          <a:lstStyle/>
          <a:p>
            <a:r>
              <a:rPr lang="en-US" dirty="0" smtClean="0"/>
              <a:t>Using Web-based Videoconferencing to Extend the </a:t>
            </a:r>
            <a:r>
              <a:rPr lang="en-US" dirty="0" err="1" smtClean="0"/>
              <a:t>F2F</a:t>
            </a:r>
            <a:r>
              <a:rPr lang="en-US" dirty="0" smtClean="0"/>
              <a:t> Experience to Distance Learners</a:t>
            </a:r>
            <a:endParaRPr lang="en-US" dirty="0"/>
          </a:p>
        </p:txBody>
      </p:sp>
    </p:spTree>
    <p:extLst>
      <p:ext uri="{BB962C8B-B14F-4D97-AF65-F5344CB8AC3E}">
        <p14:creationId xmlns:p14="http://schemas.microsoft.com/office/powerpoint/2010/main" val="1234483004"/>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Delaware Logistics</a:t>
            </a:r>
            <a:endParaRPr lang="en-US" dirty="0"/>
          </a:p>
        </p:txBody>
      </p:sp>
      <p:sp>
        <p:nvSpPr>
          <p:cNvPr id="3" name="Content Placeholder 2"/>
          <p:cNvSpPr>
            <a:spLocks noGrp="1"/>
          </p:cNvSpPr>
          <p:nvPr>
            <p:ph idx="1"/>
          </p:nvPr>
        </p:nvSpPr>
        <p:spPr>
          <a:xfrm>
            <a:off x="304800" y="1524000"/>
            <a:ext cx="5943600" cy="5105400"/>
          </a:xfrm>
        </p:spPr>
        <p:txBody>
          <a:bodyPr>
            <a:normAutofit/>
          </a:bodyPr>
          <a:lstStyle/>
          <a:p>
            <a:r>
              <a:rPr lang="en-US" dirty="0" smtClean="0"/>
              <a:t>Delaware is a long and narrow state that creates logistical issues for downstate students to attend classes on the University of Delaware's main campus located in northern Delaware.</a:t>
            </a:r>
          </a:p>
          <a:p>
            <a:r>
              <a:rPr lang="en-US" dirty="0" smtClean="0"/>
              <a:t>To solve this problem, we </a:t>
            </a:r>
            <a:r>
              <a:rPr lang="en-US" dirty="0" smtClean="0"/>
              <a:t>use  </a:t>
            </a:r>
            <a:r>
              <a:rPr lang="en-US" dirty="0" smtClean="0"/>
              <a:t>Web-based videoconferencing to extend the face-to-face experience to distance learners. </a:t>
            </a:r>
          </a:p>
        </p:txBody>
      </p:sp>
      <p:pic>
        <p:nvPicPr>
          <p:cNvPr id="9218" name="Picture 2"/>
          <p:cNvPicPr>
            <a:picLocks noChangeAspect="1" noChangeArrowheads="1"/>
          </p:cNvPicPr>
          <p:nvPr/>
        </p:nvPicPr>
        <p:blipFill>
          <a:blip r:embed="rId2" cstate="print"/>
          <a:srcRect/>
          <a:stretch>
            <a:fillRect/>
          </a:stretch>
        </p:blipFill>
        <p:spPr bwMode="auto">
          <a:xfrm>
            <a:off x="6064250" y="1676400"/>
            <a:ext cx="2622550" cy="4495800"/>
          </a:xfrm>
          <a:prstGeom prst="rect">
            <a:avLst/>
          </a:prstGeom>
          <a:noFill/>
          <a:ln w="9525">
            <a:noFill/>
            <a:miter lim="800000"/>
            <a:headEnd/>
            <a:tailEnd/>
          </a:ln>
        </p:spPr>
      </p:pic>
    </p:spTree>
    <p:extLst>
      <p:ext uri="{BB962C8B-B14F-4D97-AF65-F5344CB8AC3E}">
        <p14:creationId xmlns:p14="http://schemas.microsoft.com/office/powerpoint/2010/main" val="341957236"/>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sf\Home\Desktop\Screen Shot 2011-11-01 at 11.52.10 AM.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extLst>
      <p:ext uri="{BB962C8B-B14F-4D97-AF65-F5344CB8AC3E}">
        <p14:creationId xmlns:p14="http://schemas.microsoft.com/office/powerpoint/2010/main" val="504021617"/>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temp\Screen Shot 2011-11-01 at 12.16.44 PM.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254246469"/>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temp\Screen Shot 2011-11-01 at 12.25.01 PM.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433356970"/>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3" name="Content Placeholder 2"/>
          <p:cNvSpPr>
            <a:spLocks noGrp="1"/>
          </p:cNvSpPr>
          <p:nvPr>
            <p:ph idx="1"/>
          </p:nvPr>
        </p:nvSpPr>
        <p:spPr/>
        <p:txBody>
          <a:bodyPr/>
          <a:lstStyle/>
          <a:p>
            <a:r>
              <a:rPr lang="en-US" dirty="0" smtClean="0"/>
              <a:t>Adobe Connect has had a profound </a:t>
            </a:r>
            <a:r>
              <a:rPr lang="en-US" dirty="0" smtClean="0"/>
              <a:t/>
            </a:r>
            <a:br>
              <a:rPr lang="en-US" dirty="0" smtClean="0"/>
            </a:br>
            <a:r>
              <a:rPr lang="en-US" dirty="0" smtClean="0"/>
              <a:t>impact </a:t>
            </a:r>
            <a:r>
              <a:rPr lang="en-US" dirty="0" smtClean="0"/>
              <a:t>on the learning environment.</a:t>
            </a:r>
          </a:p>
          <a:p>
            <a:r>
              <a:rPr lang="en-US" dirty="0" smtClean="0"/>
              <a:t>It creates a virtual classroom where </a:t>
            </a:r>
            <a:br>
              <a:rPr lang="en-US" dirty="0" smtClean="0"/>
            </a:br>
            <a:r>
              <a:rPr lang="en-US" dirty="0" smtClean="0"/>
              <a:t>students </a:t>
            </a:r>
            <a:r>
              <a:rPr lang="en-US" dirty="0" smtClean="0"/>
              <a:t>interact with me and </a:t>
            </a:r>
            <a:r>
              <a:rPr lang="en-US" dirty="0" smtClean="0"/>
              <a:t>each </a:t>
            </a:r>
            <a:br>
              <a:rPr lang="en-US" dirty="0" smtClean="0"/>
            </a:br>
            <a:r>
              <a:rPr lang="en-US" dirty="0" smtClean="0"/>
              <a:t>other </a:t>
            </a:r>
            <a:r>
              <a:rPr lang="en-US" dirty="0" smtClean="0"/>
              <a:t>to get help learning what they </a:t>
            </a:r>
            <a:r>
              <a:rPr lang="en-US" dirty="0" smtClean="0"/>
              <a:t/>
            </a:r>
            <a:br>
              <a:rPr lang="en-US" dirty="0" smtClean="0"/>
            </a:br>
            <a:r>
              <a:rPr lang="en-US" dirty="0" smtClean="0"/>
              <a:t>cannot </a:t>
            </a:r>
            <a:r>
              <a:rPr lang="en-US" dirty="0" smtClean="0"/>
              <a:t>master on their </a:t>
            </a:r>
            <a:r>
              <a:rPr lang="en-US" dirty="0" smtClean="0"/>
              <a:t>own.</a:t>
            </a:r>
          </a:p>
          <a:p>
            <a:r>
              <a:rPr lang="en-US" dirty="0" smtClean="0"/>
              <a:t>By recording the classroom stream we </a:t>
            </a:r>
            <a:r>
              <a:rPr lang="en-US" dirty="0"/>
              <a:t>use multimedia and the Internet to make all </a:t>
            </a:r>
            <a:r>
              <a:rPr lang="en-US" dirty="0" smtClean="0"/>
              <a:t>our teaching </a:t>
            </a:r>
            <a:r>
              <a:rPr lang="en-US" dirty="0"/>
              <a:t>materials available 24/7 online.</a:t>
            </a:r>
          </a:p>
          <a:p>
            <a:endParaRPr lang="en-US" dirty="0"/>
          </a:p>
        </p:txBody>
      </p:sp>
      <p:pic>
        <p:nvPicPr>
          <p:cNvPr id="4" name="Picture 5"/>
          <p:cNvPicPr>
            <a:picLocks noChangeAspect="1" noChangeArrowheads="1"/>
          </p:cNvPicPr>
          <p:nvPr/>
        </p:nvPicPr>
        <p:blipFill>
          <a:blip r:embed="rId2" cstate="print"/>
          <a:srcRect/>
          <a:stretch>
            <a:fillRect/>
          </a:stretch>
        </p:blipFill>
        <p:spPr bwMode="auto">
          <a:xfrm>
            <a:off x="6781800" y="1955800"/>
            <a:ext cx="1648918" cy="1397000"/>
          </a:xfrm>
          <a:prstGeom prst="rect">
            <a:avLst/>
          </a:prstGeom>
          <a:noFill/>
          <a:ln w="9525">
            <a:noFill/>
            <a:miter lim="800000"/>
            <a:headEnd/>
            <a:tailEnd/>
          </a:ln>
        </p:spPr>
      </p:pic>
    </p:spTree>
    <p:extLst>
      <p:ext uri="{BB962C8B-B14F-4D97-AF65-F5344CB8AC3E}">
        <p14:creationId xmlns:p14="http://schemas.microsoft.com/office/powerpoint/2010/main" val="34273696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1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Engagement</a:t>
            </a:r>
            <a:endParaRPr lang="en-US" dirty="0"/>
          </a:p>
        </p:txBody>
      </p:sp>
      <p:sp>
        <p:nvSpPr>
          <p:cNvPr id="3" name="Content Placeholder 2"/>
          <p:cNvSpPr>
            <a:spLocks noGrp="1"/>
          </p:cNvSpPr>
          <p:nvPr>
            <p:ph idx="1"/>
          </p:nvPr>
        </p:nvSpPr>
        <p:spPr/>
        <p:txBody>
          <a:bodyPr>
            <a:noAutofit/>
          </a:bodyPr>
          <a:lstStyle/>
          <a:p>
            <a:r>
              <a:rPr lang="en-US" dirty="0" smtClean="0"/>
              <a:t>From this work by the National Research Council (2000, p. 18), we know that people </a:t>
            </a:r>
            <a:r>
              <a:rPr lang="en-US" dirty="0"/>
              <a:t>are motivated to learn when they </a:t>
            </a:r>
            <a:r>
              <a:rPr lang="en-US" dirty="0" smtClean="0"/>
              <a:t>can:</a:t>
            </a:r>
          </a:p>
          <a:p>
            <a:pPr marL="834390" lvl="1" indent="-514350">
              <a:buFont typeface="+mj-lt"/>
              <a:buAutoNum type="arabicPeriod"/>
            </a:pPr>
            <a:r>
              <a:rPr lang="en-US" sz="2800" dirty="0"/>
              <a:t>S</a:t>
            </a:r>
            <a:r>
              <a:rPr lang="en-US" sz="2800" dirty="0" smtClean="0"/>
              <a:t>et </a:t>
            </a:r>
            <a:r>
              <a:rPr lang="en-US" sz="2800" dirty="0"/>
              <a:t>their own </a:t>
            </a:r>
            <a:r>
              <a:rPr lang="en-US" sz="2800" dirty="0" smtClean="0"/>
              <a:t>goals</a:t>
            </a:r>
            <a:r>
              <a:rPr lang="en-US" sz="2800" dirty="0"/>
              <a:t>;</a:t>
            </a:r>
          </a:p>
          <a:p>
            <a:pPr marL="834390" lvl="1" indent="-514350">
              <a:buFont typeface="+mj-lt"/>
              <a:buAutoNum type="arabicPeriod"/>
            </a:pPr>
            <a:r>
              <a:rPr lang="en-US" sz="2800" dirty="0"/>
              <a:t>R</a:t>
            </a:r>
            <a:r>
              <a:rPr lang="en-US" sz="2800" dirty="0" smtClean="0"/>
              <a:t>eflect </a:t>
            </a:r>
            <a:r>
              <a:rPr lang="en-US" sz="2800" dirty="0"/>
              <a:t>on their </a:t>
            </a:r>
            <a:r>
              <a:rPr lang="en-US" sz="2800" dirty="0" smtClean="0"/>
              <a:t>progress; </a:t>
            </a:r>
            <a:r>
              <a:rPr lang="en-US" sz="2800" dirty="0"/>
              <a:t>and </a:t>
            </a:r>
          </a:p>
          <a:p>
            <a:pPr marL="834390" lvl="1" indent="-514350">
              <a:buFont typeface="+mj-lt"/>
              <a:buAutoNum type="arabicPeriod"/>
            </a:pPr>
            <a:r>
              <a:rPr lang="en-US" sz="2800" dirty="0"/>
              <a:t>F</a:t>
            </a:r>
            <a:r>
              <a:rPr lang="en-US" sz="2800" dirty="0" smtClean="0"/>
              <a:t>eel </a:t>
            </a:r>
            <a:r>
              <a:rPr lang="en-US" sz="2800" dirty="0"/>
              <a:t>in control of their learning</a:t>
            </a:r>
            <a:r>
              <a:rPr lang="en-US" sz="2800" dirty="0" smtClean="0"/>
              <a:t>.</a:t>
            </a:r>
          </a:p>
          <a:p>
            <a:pPr marL="274320" lvl="1" indent="-274320">
              <a:buFont typeface="Wingdings 2" pitchFamily="18" charset="2"/>
              <a:buChar char=""/>
            </a:pPr>
            <a:r>
              <a:rPr lang="en-US" sz="2800" dirty="0"/>
              <a:t>The key to engaging students online is to </a:t>
            </a:r>
            <a:r>
              <a:rPr lang="en-US" sz="2800" dirty="0" smtClean="0"/>
              <a:t>apply </a:t>
            </a:r>
            <a:r>
              <a:rPr lang="en-US" sz="2800" dirty="0"/>
              <a:t>these principles </a:t>
            </a:r>
            <a:r>
              <a:rPr lang="en-US" sz="2800" dirty="0" smtClean="0"/>
              <a:t>to your course design.</a:t>
            </a:r>
          </a:p>
        </p:txBody>
      </p:sp>
    </p:spTree>
    <p:extLst>
      <p:ext uri="{BB962C8B-B14F-4D97-AF65-F5344CB8AC3E}">
        <p14:creationId xmlns:p14="http://schemas.microsoft.com/office/powerpoint/2010/main" val="15519573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924800" cy="4191000"/>
          </a:xfrm>
        </p:spPr>
        <p:txBody>
          <a:bodyPr/>
          <a:lstStyle/>
          <a:p>
            <a:r>
              <a:rPr lang="en-US" dirty="0" smtClean="0"/>
              <a:t>eLearning Engagement </a:t>
            </a:r>
            <a:r>
              <a:rPr lang="en-US" dirty="0" smtClean="0"/>
              <a:t>Strategies</a:t>
            </a:r>
            <a:endParaRPr lang="en-US" dirty="0"/>
          </a:p>
        </p:txBody>
      </p:sp>
      <p:sp>
        <p:nvSpPr>
          <p:cNvPr id="3" name="Text Placeholder 2"/>
          <p:cNvSpPr>
            <a:spLocks noGrp="1"/>
          </p:cNvSpPr>
          <p:nvPr>
            <p:ph type="body" idx="1"/>
          </p:nvPr>
        </p:nvSpPr>
        <p:spPr/>
        <p:txBody>
          <a:bodyPr>
            <a:normAutofit/>
          </a:bodyPr>
          <a:lstStyle/>
          <a:p>
            <a:r>
              <a:rPr lang="en-US" dirty="0" smtClean="0"/>
              <a:t>Putting Theory into Practice: Five eLearning Strategies for Engaging </a:t>
            </a:r>
            <a:r>
              <a:rPr lang="en-US" dirty="0"/>
              <a:t>S</a:t>
            </a:r>
            <a:r>
              <a:rPr lang="en-US" dirty="0" smtClean="0"/>
              <a:t>tudents </a:t>
            </a:r>
            <a:r>
              <a:rPr lang="en-US" dirty="0"/>
              <a:t>O</a:t>
            </a:r>
            <a:r>
              <a:rPr lang="en-US" dirty="0" smtClean="0"/>
              <a:t>nline</a:t>
            </a:r>
            <a:endParaRPr lang="en-US" dirty="0"/>
          </a:p>
        </p:txBody>
      </p:sp>
    </p:spTree>
    <p:extLst>
      <p:ext uri="{BB962C8B-B14F-4D97-AF65-F5344CB8AC3E}">
        <p14:creationId xmlns:p14="http://schemas.microsoft.com/office/powerpoint/2010/main" val="2408475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Elements of Engagement</a:t>
            </a:r>
            <a:endParaRPr lang="en-US" dirty="0"/>
          </a:p>
        </p:txBody>
      </p:sp>
      <p:sp>
        <p:nvSpPr>
          <p:cNvPr id="3" name="Content Placeholder 2"/>
          <p:cNvSpPr>
            <a:spLocks noGrp="1"/>
          </p:cNvSpPr>
          <p:nvPr>
            <p:ph idx="1"/>
          </p:nvPr>
        </p:nvSpPr>
        <p:spPr>
          <a:xfrm>
            <a:off x="304800" y="1752600"/>
            <a:ext cx="8534400" cy="4800600"/>
          </a:xfrm>
        </p:spPr>
        <p:txBody>
          <a:bodyPr>
            <a:normAutofit fontScale="92500" lnSpcReduction="20000"/>
          </a:bodyPr>
          <a:lstStyle/>
          <a:p>
            <a:pPr marL="514350" indent="-514350">
              <a:buFont typeface="+mj-lt"/>
              <a:buAutoNum type="arabicPeriod"/>
            </a:pPr>
            <a:r>
              <a:rPr lang="en-US" dirty="0" smtClean="0"/>
              <a:t>Discuss </a:t>
            </a:r>
            <a:r>
              <a:rPr lang="en-US" dirty="0"/>
              <a:t>goals with each </a:t>
            </a:r>
            <a:r>
              <a:rPr lang="en-US" dirty="0" smtClean="0"/>
              <a:t>learner</a:t>
            </a:r>
            <a:r>
              <a:rPr lang="en-US" dirty="0"/>
              <a:t> </a:t>
            </a:r>
            <a:r>
              <a:rPr lang="en-US" dirty="0" smtClean="0"/>
              <a:t>to create an </a:t>
            </a:r>
            <a:r>
              <a:rPr lang="en-US" dirty="0"/>
              <a:t>empathetic bond </a:t>
            </a:r>
            <a:r>
              <a:rPr lang="en-US" dirty="0" smtClean="0"/>
              <a:t>at </a:t>
            </a:r>
            <a:r>
              <a:rPr lang="en-US" dirty="0"/>
              <a:t>the beginning of the </a:t>
            </a:r>
            <a:r>
              <a:rPr lang="en-US" dirty="0" smtClean="0"/>
              <a:t>course.</a:t>
            </a:r>
          </a:p>
          <a:p>
            <a:pPr marL="514350" indent="-514350">
              <a:buFont typeface="+mj-lt"/>
              <a:buAutoNum type="arabicPeriod"/>
            </a:pPr>
            <a:r>
              <a:rPr lang="en-US" dirty="0" smtClean="0"/>
              <a:t>Turn extrinsic </a:t>
            </a:r>
            <a:r>
              <a:rPr lang="en-US" dirty="0"/>
              <a:t>motivation </a:t>
            </a:r>
            <a:r>
              <a:rPr lang="en-US" dirty="0" smtClean="0"/>
              <a:t>intrinsic by negotiating </a:t>
            </a:r>
            <a:r>
              <a:rPr lang="en-US" dirty="0"/>
              <a:t>topics </a:t>
            </a:r>
            <a:r>
              <a:rPr lang="en-US" dirty="0" smtClean="0"/>
              <a:t>that </a:t>
            </a:r>
            <a:r>
              <a:rPr lang="en-US" dirty="0"/>
              <a:t>students feel passionate </a:t>
            </a:r>
            <a:r>
              <a:rPr lang="en-US" dirty="0" smtClean="0"/>
              <a:t>about.</a:t>
            </a:r>
          </a:p>
          <a:p>
            <a:pPr marL="514350" indent="-514350">
              <a:buFont typeface="+mj-lt"/>
              <a:buAutoNum type="arabicPeriod"/>
            </a:pPr>
            <a:r>
              <a:rPr lang="en-US" dirty="0" smtClean="0"/>
              <a:t>Make thinking </a:t>
            </a:r>
            <a:r>
              <a:rPr lang="en-US" dirty="0"/>
              <a:t>visible through periodic checkpoints </a:t>
            </a:r>
            <a:r>
              <a:rPr lang="en-US" dirty="0" smtClean="0"/>
              <a:t>to provide effective </a:t>
            </a:r>
            <a:r>
              <a:rPr lang="en-US" dirty="0"/>
              <a:t>scaffolding when </a:t>
            </a:r>
            <a:r>
              <a:rPr lang="en-US" dirty="0" smtClean="0"/>
              <a:t>students need help.</a:t>
            </a:r>
          </a:p>
          <a:p>
            <a:pPr marL="514350" indent="-514350">
              <a:buFont typeface="+mj-lt"/>
              <a:buAutoNum type="arabicPeriod"/>
            </a:pPr>
            <a:r>
              <a:rPr lang="en-US" dirty="0" smtClean="0"/>
              <a:t>Form </a:t>
            </a:r>
            <a:r>
              <a:rPr lang="en-US" dirty="0"/>
              <a:t>a </a:t>
            </a:r>
            <a:r>
              <a:rPr lang="en-US" dirty="0" smtClean="0"/>
              <a:t>learning </a:t>
            </a:r>
            <a:r>
              <a:rPr lang="en-US" dirty="0"/>
              <a:t>community b</a:t>
            </a:r>
            <a:r>
              <a:rPr lang="en-US" dirty="0" smtClean="0"/>
              <a:t>y </a:t>
            </a:r>
            <a:r>
              <a:rPr lang="en-US" dirty="0"/>
              <a:t>using rubrics that encourage students to communicate meaningfully with </a:t>
            </a:r>
            <a:r>
              <a:rPr lang="en-US" dirty="0" smtClean="0"/>
              <a:t>peers and instructors in online discussion forums.</a:t>
            </a:r>
          </a:p>
          <a:p>
            <a:pPr marL="514350" indent="-514350">
              <a:buFont typeface="+mj-lt"/>
              <a:buAutoNum type="arabicPeriod"/>
            </a:pPr>
            <a:r>
              <a:rPr lang="en-US" dirty="0" smtClean="0"/>
              <a:t>Design instruction into prepared feedbacks for coaching students in their zone. </a:t>
            </a:r>
            <a:endParaRPr lang="en-US" dirty="0"/>
          </a:p>
        </p:txBody>
      </p:sp>
    </p:spTree>
    <p:extLst>
      <p:ext uri="{BB962C8B-B14F-4D97-AF65-F5344CB8AC3E}">
        <p14:creationId xmlns:p14="http://schemas.microsoft.com/office/powerpoint/2010/main" val="6860168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Recommeded</a:t>
            </a:r>
            <a:r>
              <a:rPr lang="en-US" dirty="0" smtClean="0"/>
              <a:t/>
            </a:r>
            <a:br>
              <a:rPr lang="en-US" dirty="0" smtClean="0"/>
            </a:br>
            <a:r>
              <a:rPr lang="en-US" dirty="0" smtClean="0"/>
              <a:t>Books</a:t>
            </a:r>
            <a:endParaRPr lang="en-US" dirty="0"/>
          </a:p>
        </p:txBody>
      </p:sp>
      <p:sp>
        <p:nvSpPr>
          <p:cNvPr id="3" name="Text Placeholder 2"/>
          <p:cNvSpPr>
            <a:spLocks noGrp="1"/>
          </p:cNvSpPr>
          <p:nvPr>
            <p:ph type="body" idx="1"/>
          </p:nvPr>
        </p:nvSpPr>
        <p:spPr/>
        <p:txBody>
          <a:bodyPr/>
          <a:lstStyle/>
          <a:p>
            <a:r>
              <a:rPr lang="en-US" dirty="0" smtClean="0"/>
              <a:t>Researched Best Practices of e-Learning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Recommended Books</a:t>
            </a:r>
            <a:endParaRPr lang="en-US" dirty="0"/>
          </a:p>
        </p:txBody>
      </p:sp>
      <p:pic>
        <p:nvPicPr>
          <p:cNvPr id="8194" name="Picture 2" descr="http://www.otrnet.com.au/Library/How_People_Learn.jpg"/>
          <p:cNvPicPr>
            <a:picLocks noChangeAspect="1" noChangeArrowheads="1"/>
          </p:cNvPicPr>
          <p:nvPr/>
        </p:nvPicPr>
        <p:blipFill>
          <a:blip r:embed="rId2"/>
          <a:srcRect/>
          <a:stretch>
            <a:fillRect/>
          </a:stretch>
        </p:blipFill>
        <p:spPr bwMode="auto">
          <a:xfrm>
            <a:off x="4572000" y="2926186"/>
            <a:ext cx="2057400" cy="2944125"/>
          </a:xfrm>
          <a:prstGeom prst="rect">
            <a:avLst/>
          </a:prstGeom>
          <a:noFill/>
        </p:spPr>
      </p:pic>
      <p:pic>
        <p:nvPicPr>
          <p:cNvPr id="8196" name="Picture 4" descr="http://ecx.images-amazon.com/images/I/31M59SV7ZVL._SL500_.jpg"/>
          <p:cNvPicPr>
            <a:picLocks noChangeAspect="1" noChangeArrowheads="1"/>
          </p:cNvPicPr>
          <p:nvPr/>
        </p:nvPicPr>
        <p:blipFill>
          <a:blip r:embed="rId3"/>
          <a:srcRect b="17280"/>
          <a:stretch>
            <a:fillRect/>
          </a:stretch>
        </p:blipFill>
        <p:spPr bwMode="auto">
          <a:xfrm>
            <a:off x="6986867" y="3981814"/>
            <a:ext cx="1958975" cy="2362199"/>
          </a:xfrm>
          <a:prstGeom prst="rect">
            <a:avLst/>
          </a:prstGeom>
          <a:noFill/>
        </p:spPr>
      </p:pic>
      <p:pic>
        <p:nvPicPr>
          <p:cNvPr id="8198" name="Picture 6" descr="http://www.iste.org/staticcontent/images/bookstore/covers/K12OLL.jpg"/>
          <p:cNvPicPr>
            <a:picLocks noChangeAspect="1" noChangeArrowheads="1"/>
          </p:cNvPicPr>
          <p:nvPr/>
        </p:nvPicPr>
        <p:blipFill>
          <a:blip r:embed="rId4"/>
          <a:srcRect/>
          <a:stretch>
            <a:fillRect/>
          </a:stretch>
        </p:blipFill>
        <p:spPr bwMode="auto">
          <a:xfrm>
            <a:off x="7495514" y="1676400"/>
            <a:ext cx="1486561" cy="1905000"/>
          </a:xfrm>
          <a:prstGeom prst="rect">
            <a:avLst/>
          </a:prstGeom>
          <a:noFill/>
        </p:spPr>
      </p:pic>
      <p:pic>
        <p:nvPicPr>
          <p:cNvPr id="8200" name="Picture 8" descr="http://ecx.images-amazon.com/images/I/5147LnrpNLL.jpg"/>
          <p:cNvPicPr>
            <a:picLocks noChangeAspect="1" noChangeArrowheads="1"/>
          </p:cNvPicPr>
          <p:nvPr/>
        </p:nvPicPr>
        <p:blipFill>
          <a:blip r:embed="rId5"/>
          <a:srcRect/>
          <a:stretch>
            <a:fillRect/>
          </a:stretch>
        </p:blipFill>
        <p:spPr bwMode="auto">
          <a:xfrm>
            <a:off x="2362200" y="2286000"/>
            <a:ext cx="1769364" cy="2286000"/>
          </a:xfrm>
          <a:prstGeom prst="rect">
            <a:avLst/>
          </a:prstGeom>
          <a:noFill/>
        </p:spPr>
      </p:pic>
      <p:pic>
        <p:nvPicPr>
          <p:cNvPr id="8202" name="Picture 10" descr="http://assets.cambridge.org/97805217/87499/cover/9780521787499.jpg"/>
          <p:cNvPicPr>
            <a:picLocks noChangeAspect="1" noChangeArrowheads="1"/>
          </p:cNvPicPr>
          <p:nvPr/>
        </p:nvPicPr>
        <p:blipFill>
          <a:blip r:embed="rId6"/>
          <a:srcRect/>
          <a:stretch>
            <a:fillRect/>
          </a:stretch>
        </p:blipFill>
        <p:spPr bwMode="auto">
          <a:xfrm>
            <a:off x="228600" y="1524000"/>
            <a:ext cx="1714500" cy="2571750"/>
          </a:xfrm>
          <a:prstGeom prst="rect">
            <a:avLst/>
          </a:prstGeom>
          <a:noFill/>
        </p:spPr>
      </p:pic>
      <p:pic>
        <p:nvPicPr>
          <p:cNvPr id="1026" name="Picture 2" descr="http://ecx.images-amazon.com/images/I/51jsehAzFwL.jpg"/>
          <p:cNvPicPr>
            <a:picLocks noChangeAspect="1" noChangeArrowheads="1"/>
          </p:cNvPicPr>
          <p:nvPr/>
        </p:nvPicPr>
        <p:blipFill rotWithShape="1">
          <a:blip r:embed="rId7">
            <a:extLst>
              <a:ext uri="{28A0092B-C50C-407E-A947-70E740481C1C}">
                <a14:useLocalDpi xmlns:a14="http://schemas.microsoft.com/office/drawing/2010/main" val="0"/>
              </a:ext>
            </a:extLst>
          </a:blip>
          <a:srcRect t="17092" b="-17456"/>
          <a:stretch/>
        </p:blipFill>
        <p:spPr bwMode="auto">
          <a:xfrm>
            <a:off x="228600" y="4648200"/>
            <a:ext cx="1580007" cy="2103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400" y="1752600"/>
            <a:ext cx="8839200" cy="5257800"/>
          </a:xfrm>
        </p:spPr>
        <p:txBody>
          <a:bodyPr>
            <a:noAutofit/>
          </a:bodyPr>
          <a:lstStyle/>
          <a:p>
            <a:r>
              <a:rPr lang="en-US" sz="1700" dirty="0" err="1" smtClean="0"/>
              <a:t>Berardi</a:t>
            </a:r>
            <a:r>
              <a:rPr lang="en-US" sz="1700" dirty="0"/>
              <a:t>, L. (2002). </a:t>
            </a:r>
            <a:r>
              <a:rPr lang="en-US" sz="1700" i="1" dirty="0"/>
              <a:t>University faculty members' perceptions of student </a:t>
            </a:r>
            <a:r>
              <a:rPr lang="en-US" sz="1700" i="1" dirty="0" smtClean="0"/>
              <a:t>engagement: </a:t>
            </a:r>
            <a:r>
              <a:rPr lang="en-US" sz="1700" i="1" dirty="0"/>
              <a:t>An interview study</a:t>
            </a:r>
            <a:r>
              <a:rPr lang="en-US" sz="1700" dirty="0"/>
              <a:t>. Normal, IL: Illinois State University</a:t>
            </a:r>
            <a:r>
              <a:rPr lang="en-US" sz="1700" dirty="0" smtClean="0"/>
              <a:t>.</a:t>
            </a:r>
          </a:p>
          <a:p>
            <a:r>
              <a:rPr lang="en-US" sz="1700" dirty="0" smtClean="0"/>
              <a:t>Clark, R.C., &amp; Mayer, R.E. (2008). </a:t>
            </a:r>
            <a:r>
              <a:rPr lang="en-US" sz="1700" i="1" dirty="0" smtClean="0"/>
              <a:t>e-Learning and the Science of Instruction</a:t>
            </a:r>
            <a:r>
              <a:rPr lang="en-US" sz="1700" dirty="0" smtClean="0"/>
              <a:t> (2</a:t>
            </a:r>
            <a:r>
              <a:rPr lang="en-US" sz="1700" baseline="30000" dirty="0" smtClean="0"/>
              <a:t>nd</a:t>
            </a:r>
            <a:r>
              <a:rPr lang="en-US" sz="1700" dirty="0" smtClean="0"/>
              <a:t> ed.). San Francisco, CA: Pfeiffer.</a:t>
            </a:r>
          </a:p>
          <a:p>
            <a:r>
              <a:rPr lang="en-US" sz="1700" dirty="0"/>
              <a:t>Holmberg, B. (2003). A Theory of Distance Education Based on Empathy. In </a:t>
            </a:r>
            <a:r>
              <a:rPr lang="en-US" sz="1700" dirty="0" err="1"/>
              <a:t>M.G</a:t>
            </a:r>
            <a:r>
              <a:rPr lang="en-US" sz="1700" dirty="0"/>
              <a:t>. Moore and </a:t>
            </a:r>
            <a:r>
              <a:rPr lang="en-US" sz="1700" dirty="0" err="1"/>
              <a:t>W.G</a:t>
            </a:r>
            <a:r>
              <a:rPr lang="en-US" sz="1700" dirty="0"/>
              <a:t>. Anderson (Eds.), </a:t>
            </a:r>
            <a:r>
              <a:rPr lang="en-US" sz="1700" i="1" dirty="0"/>
              <a:t>Handbook of Distance Education</a:t>
            </a:r>
            <a:r>
              <a:rPr lang="en-US" sz="1700" dirty="0"/>
              <a:t> (pp. 79-86). Mahwah, NJ: Lawrence Erlbaum.</a:t>
            </a:r>
          </a:p>
          <a:p>
            <a:pPr lvl="0"/>
            <a:r>
              <a:rPr lang="en-US" sz="1700" dirty="0" err="1"/>
              <a:t>Jonassen</a:t>
            </a:r>
            <a:r>
              <a:rPr lang="en-US" sz="1700" dirty="0"/>
              <a:t>, </a:t>
            </a:r>
            <a:r>
              <a:rPr lang="en-US" sz="1700" dirty="0" err="1"/>
              <a:t>D.H</a:t>
            </a:r>
            <a:r>
              <a:rPr lang="en-US" sz="1700" dirty="0"/>
              <a:t>. (2014).  Assessing Problem Solving. In </a:t>
            </a:r>
            <a:r>
              <a:rPr lang="en-US" sz="1700" i="1" dirty="0"/>
              <a:t>Handbook of Research on Educational Communications and Technology</a:t>
            </a:r>
            <a:r>
              <a:rPr lang="en-US" sz="1700" dirty="0"/>
              <a:t> (4th ed.). New York, NY: Springer New York, 269-288.</a:t>
            </a:r>
          </a:p>
          <a:p>
            <a:pPr lvl="0"/>
            <a:r>
              <a:rPr lang="en-US" sz="1700" dirty="0"/>
              <a:t>Kenny, G., Kenny, D., &amp; Dumont, R. (1995). </a:t>
            </a:r>
            <a:r>
              <a:rPr lang="en-US" sz="1700" i="1" dirty="0"/>
              <a:t>Mission and place: Strengthening learning and community through campus design</a:t>
            </a:r>
            <a:r>
              <a:rPr lang="en-US" sz="1700" dirty="0"/>
              <a:t>. West Port, CT: </a:t>
            </a:r>
            <a:r>
              <a:rPr lang="en-US" sz="1700" dirty="0" err="1"/>
              <a:t>Praeger</a:t>
            </a:r>
            <a:r>
              <a:rPr lang="en-US" sz="1700" dirty="0"/>
              <a:t> Publishers.</a:t>
            </a:r>
          </a:p>
          <a:p>
            <a:r>
              <a:rPr lang="en-US" sz="1700" dirty="0" err="1"/>
              <a:t>Manfra</a:t>
            </a:r>
            <a:r>
              <a:rPr lang="en-US" sz="1700" dirty="0"/>
              <a:t>, M. M. (2009). Critical inquiry in the social studies classroom: Portraits of critical teacher research. </a:t>
            </a:r>
            <a:r>
              <a:rPr lang="en-US" sz="1700" i="1" dirty="0"/>
              <a:t>Theory and Research in Social Education, 37 </a:t>
            </a:r>
            <a:r>
              <a:rPr lang="en-US" sz="1700" dirty="0"/>
              <a:t>(2), </a:t>
            </a:r>
            <a:r>
              <a:rPr lang="en-US" sz="1700" dirty="0" smtClean="0"/>
              <a:t>298-316.</a:t>
            </a:r>
          </a:p>
          <a:p>
            <a:r>
              <a:rPr lang="en-US" sz="1700" dirty="0"/>
              <a:t>Mayer, </a:t>
            </a:r>
            <a:r>
              <a:rPr lang="en-US" sz="1700" dirty="0" err="1"/>
              <a:t>R.E</a:t>
            </a:r>
            <a:r>
              <a:rPr lang="en-US" sz="1700" dirty="0"/>
              <a:t>. (2001). </a:t>
            </a:r>
            <a:r>
              <a:rPr lang="en-US" sz="1700" i="1" dirty="0"/>
              <a:t>Multimedia Learning</a:t>
            </a:r>
            <a:r>
              <a:rPr lang="en-US" sz="1700" dirty="0"/>
              <a:t>. New York: Cambridge University Press</a:t>
            </a:r>
            <a:r>
              <a:rPr lang="en-US" sz="1700" dirty="0" smtClean="0"/>
              <a:t>.</a:t>
            </a:r>
            <a:endParaRPr lang="en-US" sz="1700" dirty="0"/>
          </a:p>
          <a:p>
            <a:endParaRPr lang="en-US" sz="1600" dirty="0" smtClean="0"/>
          </a:p>
        </p:txBody>
      </p:sp>
    </p:spTree>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400" y="1752600"/>
            <a:ext cx="8839200" cy="5257800"/>
          </a:xfrm>
        </p:spPr>
        <p:txBody>
          <a:bodyPr>
            <a:noAutofit/>
          </a:bodyPr>
          <a:lstStyle/>
          <a:p>
            <a:pPr lvl="0"/>
            <a:r>
              <a:rPr lang="en-US" sz="1700" dirty="0" smtClean="0"/>
              <a:t>Molloy, </a:t>
            </a:r>
            <a:r>
              <a:rPr lang="en-US" sz="1700" dirty="0" err="1" smtClean="0"/>
              <a:t>E.K</a:t>
            </a:r>
            <a:r>
              <a:rPr lang="en-US" sz="1700" dirty="0" smtClean="0"/>
              <a:t>. </a:t>
            </a:r>
            <a:r>
              <a:rPr lang="en-US" sz="1700" dirty="0"/>
              <a:t>and </a:t>
            </a:r>
            <a:r>
              <a:rPr lang="en-US" sz="1700" dirty="0" err="1" smtClean="0"/>
              <a:t>Boud</a:t>
            </a:r>
            <a:r>
              <a:rPr lang="en-US" sz="1700" dirty="0" smtClean="0"/>
              <a:t>, D. (2014</a:t>
            </a:r>
            <a:r>
              <a:rPr lang="en-US" sz="1700" dirty="0"/>
              <a:t>). Feedback Models for Learning, Teaching and Performance. In </a:t>
            </a:r>
            <a:r>
              <a:rPr lang="en-US" sz="1700" i="1" dirty="0"/>
              <a:t>Handbook of research on educational communications and technology</a:t>
            </a:r>
            <a:r>
              <a:rPr lang="en-US" sz="1700" dirty="0"/>
              <a:t> (4th ed., pp. 413-424). New York, N.Y.: Springer. </a:t>
            </a:r>
            <a:endParaRPr lang="en-US" sz="1700" dirty="0" smtClean="0"/>
          </a:p>
          <a:p>
            <a:pPr lvl="0"/>
            <a:r>
              <a:rPr lang="en-US" sz="1700" dirty="0" smtClean="0"/>
              <a:t>National Research Council. (2000). </a:t>
            </a:r>
            <a:r>
              <a:rPr lang="en-US" sz="1700" i="1" dirty="0" smtClean="0"/>
              <a:t>How People Learn</a:t>
            </a:r>
            <a:r>
              <a:rPr lang="en-US" sz="1700" dirty="0" smtClean="0"/>
              <a:t> (expanded edition edited by J.D. </a:t>
            </a:r>
            <a:r>
              <a:rPr lang="en-US" sz="1700" dirty="0" err="1" smtClean="0"/>
              <a:t>Bransford</a:t>
            </a:r>
            <a:r>
              <a:rPr lang="en-US" sz="1700" dirty="0" smtClean="0"/>
              <a:t>, A.L. Brown, and R.R. Cocking). Washington, DC: National Academy Press.</a:t>
            </a:r>
          </a:p>
          <a:p>
            <a:r>
              <a:rPr lang="en-US" sz="1700" dirty="0" err="1"/>
              <a:t>Romiszowski</a:t>
            </a:r>
            <a:r>
              <a:rPr lang="en-US" sz="1700" dirty="0"/>
              <a:t>, </a:t>
            </a:r>
            <a:r>
              <a:rPr lang="en-US" sz="1700" dirty="0" err="1"/>
              <a:t>A.J</a:t>
            </a:r>
            <a:r>
              <a:rPr lang="en-US" sz="1700" dirty="0"/>
              <a:t>. (2005). Online Learning: Are We on the Right Track? In G. </a:t>
            </a:r>
            <a:r>
              <a:rPr lang="en-US" sz="1700" dirty="0" err="1"/>
              <a:t>Kearsley</a:t>
            </a:r>
            <a:r>
              <a:rPr lang="en-US" sz="1700" dirty="0"/>
              <a:t> (Ed.), </a:t>
            </a:r>
            <a:r>
              <a:rPr lang="en-US" sz="1700" i="1" dirty="0"/>
              <a:t>Online Learning: Personal Reflections on the Transformation of Education</a:t>
            </a:r>
            <a:r>
              <a:rPr lang="en-US" sz="1700" dirty="0"/>
              <a:t> (pp. 321-349). Englewood Cliffs, NJ: Educational Technology Publications.</a:t>
            </a:r>
          </a:p>
          <a:p>
            <a:r>
              <a:rPr lang="en-US" sz="1700" dirty="0"/>
              <a:t>Rule, A. (2006). The Components of Authentic Learning. </a:t>
            </a:r>
            <a:r>
              <a:rPr lang="en-US" sz="1700" i="1" dirty="0"/>
              <a:t>Journal of Authentic Learning,</a:t>
            </a:r>
            <a:r>
              <a:rPr lang="en-US" sz="1700" dirty="0"/>
              <a:t> </a:t>
            </a:r>
            <a:r>
              <a:rPr lang="en-US" sz="1700" i="1" dirty="0"/>
              <a:t>3</a:t>
            </a:r>
            <a:r>
              <a:rPr lang="en-US" sz="1700" dirty="0"/>
              <a:t>(1), 1-110.</a:t>
            </a:r>
          </a:p>
          <a:p>
            <a:r>
              <a:rPr lang="en-US" sz="1700" dirty="0" err="1"/>
              <a:t>Scardamalia</a:t>
            </a:r>
            <a:r>
              <a:rPr lang="en-US" sz="1700" dirty="0"/>
              <a:t>, M., &amp; </a:t>
            </a:r>
            <a:r>
              <a:rPr lang="en-US" sz="1700" dirty="0" err="1"/>
              <a:t>Bereiter</a:t>
            </a:r>
            <a:r>
              <a:rPr lang="en-US" sz="1700" dirty="0"/>
              <a:t>, C. (2006) In Sawyer, </a:t>
            </a:r>
            <a:r>
              <a:rPr lang="en-US" sz="1700" dirty="0" err="1"/>
              <a:t>R.K</a:t>
            </a:r>
            <a:r>
              <a:rPr lang="en-US" sz="1700" dirty="0"/>
              <a:t>. </a:t>
            </a:r>
            <a:r>
              <a:rPr lang="en-US" sz="1700" i="1" dirty="0"/>
              <a:t>The Cambridge Handbook of the Learning Sciences</a:t>
            </a:r>
            <a:r>
              <a:rPr lang="en-US" sz="1700" dirty="0"/>
              <a:t> (pp. 97-115).</a:t>
            </a:r>
          </a:p>
          <a:p>
            <a:r>
              <a:rPr lang="en-US" sz="1700" dirty="0"/>
              <a:t>Vygotsky, </a:t>
            </a:r>
            <a:r>
              <a:rPr lang="en-US" sz="1700" dirty="0" err="1"/>
              <a:t>L.S</a:t>
            </a:r>
            <a:r>
              <a:rPr lang="en-US" sz="1700" dirty="0"/>
              <a:t>. (1978). </a:t>
            </a:r>
            <a:r>
              <a:rPr lang="en-US" sz="1700" i="1" dirty="0"/>
              <a:t>Mind in Society: The Development of Higher Psychological Processes. </a:t>
            </a:r>
            <a:r>
              <a:rPr lang="en-US" sz="1700" dirty="0"/>
              <a:t>Cambridge, MA: Harvard University Press.</a:t>
            </a:r>
          </a:p>
          <a:p>
            <a:r>
              <a:rPr lang="en-US" sz="1700" dirty="0"/>
              <a:t>Zhao, C. and </a:t>
            </a:r>
            <a:r>
              <a:rPr lang="en-US" sz="1700" dirty="0" err="1"/>
              <a:t>G.D</a:t>
            </a:r>
            <a:r>
              <a:rPr lang="en-US" sz="1700" dirty="0"/>
              <a:t>. </a:t>
            </a:r>
            <a:r>
              <a:rPr lang="en-US" sz="1700" dirty="0" err="1"/>
              <a:t>Kuh</a:t>
            </a:r>
            <a:r>
              <a:rPr lang="en-US" sz="1700" dirty="0"/>
              <a:t>. 2004. Adding Value: Learning Communities and Student Engagement. Research in Higher Education, Vol. 45, 115-138.</a:t>
            </a:r>
          </a:p>
          <a:p>
            <a:endParaRPr lang="en-US" sz="1600" dirty="0" smtClean="0"/>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Your Students</a:t>
            </a:r>
            <a:br>
              <a:rPr lang="en-US" dirty="0" smtClean="0"/>
            </a:br>
            <a:r>
              <a:rPr lang="en-US" dirty="0" smtClean="0"/>
              <a:t>Early in the Course</a:t>
            </a:r>
            <a:endParaRPr lang="en-US" dirty="0"/>
          </a:p>
        </p:txBody>
      </p:sp>
      <p:sp>
        <p:nvSpPr>
          <p:cNvPr id="3" name="Text Placeholder 2"/>
          <p:cNvSpPr>
            <a:spLocks noGrp="1"/>
          </p:cNvSpPr>
          <p:nvPr>
            <p:ph type="body" idx="1"/>
          </p:nvPr>
        </p:nvSpPr>
        <p:spPr>
          <a:xfrm>
            <a:off x="573087" y="5410200"/>
            <a:ext cx="8037513" cy="1042987"/>
          </a:xfrm>
        </p:spPr>
        <p:txBody>
          <a:bodyPr/>
          <a:lstStyle/>
          <a:p>
            <a:r>
              <a:rPr lang="en-US" dirty="0" smtClean="0"/>
              <a:t>Key Principles of Online Learning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Your Students Early</a:t>
            </a:r>
            <a:endParaRPr lang="en-US" dirty="0"/>
          </a:p>
        </p:txBody>
      </p:sp>
      <p:sp>
        <p:nvSpPr>
          <p:cNvPr id="3" name="Content Placeholder 2"/>
          <p:cNvSpPr>
            <a:spLocks noGrp="1"/>
          </p:cNvSpPr>
          <p:nvPr>
            <p:ph idx="1"/>
          </p:nvPr>
        </p:nvSpPr>
        <p:spPr>
          <a:xfrm>
            <a:off x="304800" y="1600200"/>
            <a:ext cx="8534400" cy="4495800"/>
          </a:xfrm>
        </p:spPr>
        <p:txBody>
          <a:bodyPr>
            <a:normAutofit/>
          </a:bodyPr>
          <a:lstStyle/>
          <a:p>
            <a:r>
              <a:rPr lang="en-US" dirty="0" smtClean="0"/>
              <a:t>In online learning, it is important to engage students early in the course.</a:t>
            </a:r>
          </a:p>
          <a:p>
            <a:r>
              <a:rPr lang="en-US" dirty="0" smtClean="0"/>
              <a:t>This creates a dynamic conversational framework that establishes an empathetic bond (Holmberg, 2003) among students and professor.</a:t>
            </a:r>
          </a:p>
          <a:p>
            <a:r>
              <a:rPr lang="en-US" dirty="0" smtClean="0"/>
              <a:t>I create this bond by engaging students early in the course through assignments that get students accustomed to interacting with me.</a:t>
            </a:r>
            <a:endParaRPr lang="en-US" sz="700" b="1"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f\Home\Desktop\Screen Shot 2014-11-02 at 12.52.14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83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psf\Home\Desktop\Screen Shot 2014-10-23 at 4.30.54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813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Goals</a:t>
            </a:r>
            <a:endParaRPr lang="en-US" dirty="0"/>
          </a:p>
        </p:txBody>
      </p:sp>
      <p:sp>
        <p:nvSpPr>
          <p:cNvPr id="3" name="Content Placeholder 2"/>
          <p:cNvSpPr>
            <a:spLocks noGrp="1"/>
          </p:cNvSpPr>
          <p:nvPr>
            <p:ph idx="1"/>
          </p:nvPr>
        </p:nvSpPr>
        <p:spPr>
          <a:xfrm>
            <a:off x="304800" y="1600200"/>
            <a:ext cx="8534400" cy="5257800"/>
          </a:xfrm>
        </p:spPr>
        <p:txBody>
          <a:bodyPr>
            <a:normAutofit/>
          </a:bodyPr>
          <a:lstStyle/>
          <a:p>
            <a:r>
              <a:rPr lang="en-US" dirty="0" smtClean="0"/>
              <a:t>The innate human desire to develop competence is an important factor in motivating people to learn (National Research Council, 2000, p. 60).</a:t>
            </a:r>
          </a:p>
          <a:p>
            <a:r>
              <a:rPr lang="en-US" dirty="0" smtClean="0"/>
              <a:t>In one of the early assignments, I work with my students to construct their goals, which are performance based.</a:t>
            </a:r>
          </a:p>
          <a:p>
            <a:r>
              <a:rPr lang="en-US" dirty="0" smtClean="0"/>
              <a:t>Having students articulate their goals early in the course and hone them dialogically creates a bond that the professor later uses to scaffold students when they begin encountering difficulty.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ngaging Students for Global Learning Online&amp;quot;&quot;/&gt;&lt;property id=&quot;20307&quot; value=&quot;361&quot;/&gt;&lt;/object&gt;&lt;object type=&quot;3&quot; unique_id=&quot;10037&quot;&gt;&lt;property id=&quot;20148&quot; value=&quot;5&quot;/&gt;&lt;property id=&quot;20300&quot; value=&quot;Slide 5 - &amp;quot;Engage Your Students&amp;#x0D;&amp;#x0A;Early in the Course&amp;quot;&quot;/&gt;&lt;property id=&quot;20307&quot; value=&quot;310&quot;/&gt;&lt;/object&gt;&lt;object type=&quot;3&quot; unique_id=&quot;10038&quot;&gt;&lt;property id=&quot;20148&quot; value=&quot;5&quot;/&gt;&lt;property id=&quot;20300&quot; value=&quot;Slide 6 - &amp;quot;Engaging Your Students Early&amp;quot;&quot;/&gt;&lt;property id=&quot;20307&quot; value=&quot;332&quot;/&gt;&lt;/object&gt;&lt;object type=&quot;3&quot; unique_id=&quot;10044&quot;&gt;&lt;property id=&quot;20148&quot; value=&quot;5&quot;/&gt;&lt;property id=&quot;20300&quot; value=&quot;Slide 9 - &amp;quot;Constructing Goals&amp;quot;&quot;/&gt;&lt;property id=&quot;20307&quot; value=&quot;333&quot;/&gt;&lt;/object&gt;&lt;object type=&quot;3&quot; unique_id=&quot;10045&quot;&gt;&lt;property id=&quot;20148&quot; value=&quot;5&quot;/&gt;&lt;property id=&quot;20300&quot; value=&quot;Slide 10 - &amp;quot;Identifying the Zone&amp;quot;&quot;/&gt;&lt;property id=&quot;20307&quot; value=&quot;263&quot;/&gt;&lt;/object&gt;&lt;object type=&quot;3&quot; unique_id=&quot;10052&quot;&gt;&lt;property id=&quot;20148&quot; value=&quot;5&quot;/&gt;&lt;property id=&quot;20300&quot; value=&quot;Slide 12 - &amp;quot;Follow the Principles of Multimedia Learning&amp;quot;&quot;/&gt;&lt;property id=&quot;20307&quot; value=&quot;411&quot;/&gt;&lt;/object&gt;&lt;object type=&quot;3&quot; unique_id=&quot;10053&quot;&gt;&lt;property id=&quot;20148&quot; value=&quot;5&quot;/&gt;&lt;property id=&quot;20300&quot; value=&quot;Slide 13 - &amp;quot;Multimedia Learning Theory&amp;quot;&quot;/&gt;&lt;property id=&quot;20307&quot; value=&quot;412&quot;/&gt;&lt;/object&gt;&lt;object type=&quot;3&quot; unique_id=&quot;10055&quot;&gt;&lt;property id=&quot;20148&quot; value=&quot;5&quot;/&gt;&lt;property id=&quot;20300&quot; value=&quot;Slide 15 - &amp;quot;Multimedia Research Results&amp;quot;&quot;/&gt;&lt;property id=&quot;20307&quot; value=&quot;414&quot;/&gt;&lt;/object&gt;&lt;object type=&quot;3&quot; unique_id=&quot;10133&quot;&gt;&lt;property id=&quot;20148&quot; value=&quot;5&quot;/&gt;&lt;property id=&quot;20300&quot; value=&quot;Slide 44 - &amp;quot;References&amp;quot;&quot;/&gt;&lt;property id=&quot;20307&quot; value=&quot;360&quot;/&gt;&lt;/object&gt;&lt;object type=&quot;3&quot; unique_id=&quot;10134&quot;&gt;&lt;property id=&quot;20148&quot; value=&quot;5&quot;/&gt;&lt;property id=&quot;20300&quot; value=&quot;Slide 45 - &amp;quot;References&amp;quot;&quot;/&gt;&lt;property id=&quot;20307&quot; value=&quot;401&quot;/&gt;&lt;/object&gt;&lt;object type=&quot;3&quot; unique_id=&quot;10136&quot;&gt;&lt;property id=&quot;20148&quot; value=&quot;5&quot;/&gt;&lt;property id=&quot;20300&quot; value=&quot;Slide 42 - &amp;quot;Recommeded&amp;#x0D;&amp;#x0A;Books&amp;quot;&quot;/&gt;&lt;property id=&quot;20307&quot; value=&quot;437&quot;/&gt;&lt;/object&gt;&lt;object type=&quot;3&quot; unique_id=&quot;10137&quot;&gt;&lt;property id=&quot;20148&quot; value=&quot;5&quot;/&gt;&lt;property id=&quot;20300&quot; value=&quot;Slide 43 - &amp;quot;Recommended Books&amp;quot;&quot;/&gt;&lt;property id=&quot;20307&quot; value=&quot;438&quot;/&gt;&lt;/object&gt;&lt;object type=&quot;3&quot; unique_id=&quot;11393&quot;&gt;&lt;property id=&quot;20148&quot; value=&quot;5&quot;/&gt;&lt;property id=&quot;20300&quot; value=&quot;Slide 40 - &amp;quot;eLearning Engagement Strategies&amp;quot;&quot;/&gt;&lt;property id=&quot;20307&quot; value=&quot;445&quot;/&gt;&lt;/object&gt;&lt;object type=&quot;3&quot; unique_id=&quot;11394&quot;&gt;&lt;property id=&quot;20148&quot; value=&quot;5&quot;/&gt;&lt;property id=&quot;20300&quot; value=&quot;Slide 41 - &amp;quot;Five Elements of Engagement&amp;quot;&quot;/&gt;&lt;property id=&quot;20307&quot; value=&quot;447&quot;/&gt;&lt;/object&gt;&lt;object type=&quot;3&quot; unique_id=&quot;11715&quot;&gt;&lt;property id=&quot;20148&quot; value=&quot;5&quot;/&gt;&lt;property id=&quot;20300&quot; value=&quot;Slide 30 - &amp;quot;Designing Online Feedbacks&amp;quot;&quot;/&gt;&lt;property id=&quot;20307&quot; value=&quot;453&quot;/&gt;&lt;/object&gt;&lt;object type=&quot;3&quot; unique_id=&quot;12237&quot;&gt;&lt;property id=&quot;20148&quot; value=&quot;5&quot;/&gt;&lt;property id=&quot;20300&quot; value=&quot;Slide 24 - &amp;quot;Make Students &amp;#x0D;&amp;#x0A;Blog&amp;#x0D;&amp;#x0A;&amp;quot;&quot;/&gt;&lt;property id=&quot;20307&quot; value=&quot;456&quot;/&gt;&lt;/object&gt;&lt;object type=&quot;3&quot; unique_id=&quot;12769&quot;&gt;&lt;property id=&quot;20148&quot; value=&quot;5&quot;/&gt;&lt;property id=&quot;20300&quot; value=&quot;Slide 17 - &amp;quot;Create Learning Communities&amp;quot;&quot;/&gt;&lt;property id=&quot;20307&quot; value=&quot;460&quot;/&gt;&lt;/object&gt;&lt;object type=&quot;3&quot; unique_id=&quot;13039&quot;&gt;&lt;property id=&quot;20148&quot; value=&quot;5&quot;/&gt;&lt;property id=&quot;20300&quot; value=&quot;Slide 22 - &amp;quot;Why Negotiate?&amp;quot;&quot;/&gt;&lt;property id=&quot;20307&quot; value=&quot;463&quot;/&gt;&lt;/object&gt;&lt;object type=&quot;3&quot; unique_id=&quot;13368&quot;&gt;&lt;property id=&quot;20148&quot; value=&quot;5&quot;/&gt;&lt;property id=&quot;20300&quot; value=&quot;Slide 16 - &amp;quot;Personalization Principle&amp;quot;&quot;/&gt;&lt;property id=&quot;20307&quot; value=&quot;466&quot;/&gt;&lt;/object&gt;&lt;object type=&quot;3&quot; unique_id=&quot;13565&quot;&gt;&lt;property id=&quot;20148&quot; value=&quot;5&quot;/&gt;&lt;property id=&quot;20300&quot; value=&quot;Slide 26 - &amp;quot;Feedback as Learning System&amp;quot;&quot;/&gt;&lt;property id=&quot;20307&quot; value=&quot;468&quot;/&gt;&lt;/object&gt;&lt;object type=&quot;3&quot; unique_id=&quot;14492&quot;&gt;&lt;property id=&quot;20148&quot; value=&quot;5&quot;/&gt;&lt;property id=&quot;20300&quot; value=&quot;Slide 11&quot;/&gt;&lt;property id=&quot;20307&quot; value=&quot;474&quot;/&gt;&lt;/object&gt;&lt;object type=&quot;3&quot; unique_id=&quot;14493&quot;&gt;&lt;property id=&quot;20148&quot; value=&quot;5&quot;/&gt;&lt;property id=&quot;20300&quot; value=&quot;Slide 27&quot;/&gt;&lt;property id=&quot;20307&quot; value=&quot;475&quot;/&gt;&lt;/object&gt;&lt;object type=&quot;3&quot; unique_id=&quot;14494&quot;&gt;&lt;property id=&quot;20148&quot; value=&quot;5&quot;/&gt;&lt;property id=&quot;20300&quot; value=&quot;Slide 23&quot;/&gt;&lt;property id=&quot;20307&quot; value=&quot;476&quot;/&gt;&lt;/object&gt;&lt;object type=&quot;3&quot; unique_id=&quot;16095&quot;&gt;&lt;property id=&quot;20148&quot; value=&quot;5&quot;/&gt;&lt;property id=&quot;20300&quot; value=&quot;Slide 20&quot;/&gt;&lt;property id=&quot;20307&quot; value=&quot;492&quot;/&gt;&lt;/object&gt;&lt;object type=&quot;3&quot; unique_id=&quot;16096&quot;&gt;&lt;property id=&quot;20148&quot; value=&quot;5&quot;/&gt;&lt;property id=&quot;20300&quot; value=&quot;Slide 19&quot;/&gt;&lt;property id=&quot;20307&quot; value=&quot;493&quot;/&gt;&lt;/object&gt;&lt;object type=&quot;3&quot; unique_id=&quot;16983&quot;&gt;&lt;property id=&quot;20148&quot; value=&quot;5&quot;/&gt;&lt;property id=&quot;20300&quot; value=&quot;Slide 29 - &amp;quot;Thinking Patterns&amp;quot;&quot;/&gt;&lt;property id=&quot;20307&quot; value=&quot;496&quot;/&gt;&lt;/object&gt;&lt;object type=&quot;3&quot; unique_id=&quot;19312&quot;&gt;&lt;property id=&quot;20148&quot; value=&quot;5&quot;/&gt;&lt;property id=&quot;20300&quot; value=&quot;Slide 18 - &amp;quot;Discussions&amp;quot;&quot;/&gt;&lt;property id=&quot;20307&quot; value=&quot;505&quot;/&gt;&lt;/object&gt;&lt;object type=&quot;3&quot; unique_id=&quot;19394&quot;&gt;&lt;property id=&quot;20148&quot; value=&quot;5&quot;/&gt;&lt;property id=&quot;20300&quot; value=&quot;Slide 21 - &amp;quot;Negotiate Real-World  Topics&amp;quot;&quot;/&gt;&lt;property id=&quot;20307&quot; value=&quot;506&quot;/&gt;&lt;/object&gt;&lt;object type=&quot;3&quot; unique_id=&quot;20179&quot;&gt;&lt;property id=&quot;20148&quot; value=&quot;5&quot;/&gt;&lt;property id=&quot;20300&quot; value=&quot;Slide 3 - &amp;quot;How People Learn&amp;quot;&quot;/&gt;&lt;property id=&quot;20307&quot; value=&quot;507&quot;/&gt;&lt;/object&gt;&lt;object type=&quot;3&quot; unique_id=&quot;20181&quot;&gt;&lt;property id=&quot;20148&quot; value=&quot;5&quot;/&gt;&lt;property id=&quot;20300&quot; value=&quot;Slide 4 - &amp;quot;Rules of Engagement&amp;quot;&quot;/&gt;&lt;property id=&quot;20307&quot; value=&quot;509&quot;/&gt;&lt;/object&gt;&lt;object type=&quot;3&quot; unique_id=&quot;20261&quot;&gt;&lt;property id=&quot;20148&quot; value=&quot;5&quot;/&gt;&lt;property id=&quot;20300&quot; value=&quot;Slide 8&quot;/&gt;&lt;property id=&quot;20307&quot; value=&quot;510&quot;/&gt;&lt;/object&gt;&lt;object type=&quot;3&quot; unique_id=&quot;21912&quot;&gt;&lt;property id=&quot;20148&quot; value=&quot;5&quot;/&gt;&lt;property id=&quot;20300&quot; value=&quot;Slide 25 - &amp;quot;Checkpoints&amp;quot;&quot;/&gt;&lt;property id=&quot;20307&quot; value=&quot;516&quot;/&gt;&lt;/object&gt;&lt;object type=&quot;3&quot; unique_id=&quot;22236&quot;&gt;&lt;property id=&quot;20148&quot; value=&quot;5&quot;/&gt;&lt;property id=&quot;20300&quot; value=&quot;Slide 28 - &amp;quot;Save Your Feedbacks For Future Use&amp;quot;&quot;/&gt;&lt;property id=&quot;20307&quot; value=&quot;518&quot;/&gt;&lt;/object&gt;&lt;object type=&quot;3&quot; unique_id=&quot;22969&quot;&gt;&lt;property id=&quot;20148&quot; value=&quot;5&quot;/&gt;&lt;property id=&quot;20300&quot; value=&quot;Slide 31&quot;/&gt;&lt;property id=&quot;20307&quot; value=&quot;519&quot;/&gt;&lt;/object&gt;&lt;object type=&quot;3&quot; unique_id=&quot;22970&quot;&gt;&lt;property id=&quot;20148&quot; value=&quot;5&quot;/&gt;&lt;property id=&quot;20300&quot; value=&quot;Slide 32&quot;/&gt;&lt;property id=&quot;20307&quot; value=&quot;523&quot;/&gt;&lt;/object&gt;&lt;object type=&quot;3&quot; unique_id=&quot;22971&quot;&gt;&lt;property id=&quot;20148&quot; value=&quot;5&quot;/&gt;&lt;property id=&quot;20300&quot; value=&quot;Slide 33&quot;/&gt;&lt;property id=&quot;20307&quot; value=&quot;520&quot;/&gt;&lt;/object&gt;&lt;object type=&quot;3&quot; unique_id=&quot;23027&quot;&gt;&lt;property id=&quot;20148&quot; value=&quot;5&quot;/&gt;&lt;property id=&quot;20300&quot; value=&quot;Slide 7&quot;/&gt;&lt;property id=&quot;20307&quot; value=&quot;524&quot;/&gt;&lt;/object&gt;&lt;object type=&quot;3&quot; unique_id=&quot;24546&quot;&gt;&lt;property id=&quot;20148&quot; value=&quot;5&quot;/&gt;&lt;property id=&quot;20300&quot; value=&quot;Slide 14 - &amp;quot;Multimedia Learning Principles&amp;quot;&quot;/&gt;&lt;property id=&quot;20307&quot; value=&quot;531&quot;/&gt;&lt;/object&gt;&lt;object type=&quot;3&quot; unique_id=&quot;27895&quot;&gt;&lt;property id=&quot;20148&quot; value=&quot;5&quot;/&gt;&lt;property id=&quot;20300&quot; value=&quot;Slide 34 - &amp;quot;eLearning&amp;#x0D;&amp;#x0A;Face to Face&amp;quot;&quot;/&gt;&lt;property id=&quot;20307&quot; value=&quot;540&quot;/&gt;&lt;/object&gt;&lt;object type=&quot;3&quot; unique_id=&quot;27896&quot;&gt;&lt;property id=&quot;20148&quot; value=&quot;5&quot;/&gt;&lt;property id=&quot;20300&quot; value=&quot;Slide 35 - &amp;quot;Delaware Logistics&amp;quot;&quot;/&gt;&lt;property id=&quot;20307&quot; value=&quot;541&quot;/&gt;&lt;/object&gt;&lt;object type=&quot;3&quot; unique_id=&quot;27900&quot;&gt;&lt;property id=&quot;20148&quot; value=&quot;5&quot;/&gt;&lt;property id=&quot;20300&quot; value=&quot;Slide 36&quot;/&gt;&lt;property id=&quot;20307&quot; value=&quot;545&quot;/&gt;&lt;/object&gt;&lt;object type=&quot;3&quot; unique_id=&quot;27905&quot;&gt;&lt;property id=&quot;20148&quot; value=&quot;5&quot;/&gt;&lt;property id=&quot;20300&quot; value=&quot;Slide 37&quot;/&gt;&lt;property id=&quot;20307&quot; value=&quot;550&quot;/&gt;&lt;/object&gt;&lt;object type=&quot;3&quot; unique_id=&quot;27906&quot;&gt;&lt;property id=&quot;20148&quot; value=&quot;5&quot;/&gt;&lt;property id=&quot;20300&quot; value=&quot;Slide 38&quot;/&gt;&lt;property id=&quot;20307&quot; value=&quot;551&quot;/&gt;&lt;/object&gt;&lt;object type=&quot;3&quot; unique_id=&quot;27932&quot;&gt;&lt;property id=&quot;20148&quot; value=&quot;5&quot;/&gt;&lt;property id=&quot;20300&quot; value=&quot;Slide 39 - &amp;quot;Impact&amp;quot;&quot;/&gt;&lt;property id=&quot;20307&quot; value=&quot;577&quot;/&gt;&lt;/object&gt;&lt;object type=&quot;3&quot; unique_id=&quot;28035&quot;&gt;&lt;property id=&quot;20148&quot; value=&quot;5&quot;/&gt;&lt;property id=&quot;20300&quot; value=&quot;Slide 2 - &amp;quot;Global Reach&amp;quot;&quot;/&gt;&lt;property id=&quot;20307&quot; value=&quot;57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mtasia">
  <a:themeElements>
    <a:clrScheme name="Custom 1">
      <a:dk1>
        <a:sysClr val="windowText" lastClr="000000"/>
      </a:dk1>
      <a:lt1>
        <a:sysClr val="window" lastClr="FFFFFF"/>
      </a:lt1>
      <a:dk2>
        <a:srgbClr val="6B7F3A"/>
      </a:dk2>
      <a:lt2>
        <a:srgbClr val="EAEBDE"/>
      </a:lt2>
      <a:accent1>
        <a:srgbClr val="A2C946"/>
      </a:accent1>
      <a:accent2>
        <a:srgbClr val="6B7F3A"/>
      </a:accent2>
      <a:accent3>
        <a:srgbClr val="A8CDD7"/>
      </a:accent3>
      <a:accent4>
        <a:srgbClr val="C0BEAF"/>
      </a:accent4>
      <a:accent5>
        <a:srgbClr val="CEC597"/>
      </a:accent5>
      <a:accent6>
        <a:srgbClr val="E8B7B7"/>
      </a:accent6>
      <a:hlink>
        <a:srgbClr val="6B7F3A"/>
      </a:hlink>
      <a:folHlink>
        <a:srgbClr val="6B7F3A"/>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Camtasia</Template>
  <TotalTime>5973</TotalTime>
  <Words>1869</Words>
  <Application>Microsoft Office PowerPoint</Application>
  <PresentationFormat>On-screen Show (4:3)</PresentationFormat>
  <Paragraphs>167</Paragraphs>
  <Slides>45</Slides>
  <Notes>9</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Camtasia</vt:lpstr>
      <vt:lpstr>Engaging Students for Global Learning Online</vt:lpstr>
      <vt:lpstr>Global Reach</vt:lpstr>
      <vt:lpstr>How People Learn</vt:lpstr>
      <vt:lpstr>Rules of Engagement</vt:lpstr>
      <vt:lpstr>Engage Your Students Early in the Course</vt:lpstr>
      <vt:lpstr>Engaging Your Students Early</vt:lpstr>
      <vt:lpstr>PowerPoint Presentation</vt:lpstr>
      <vt:lpstr>PowerPoint Presentation</vt:lpstr>
      <vt:lpstr>Constructing Goals</vt:lpstr>
      <vt:lpstr>Identifying the Zone</vt:lpstr>
      <vt:lpstr>PowerPoint Presentation</vt:lpstr>
      <vt:lpstr>Follow the Principles of Multimedia Learning</vt:lpstr>
      <vt:lpstr>Multimedia Learning Theory</vt:lpstr>
      <vt:lpstr>Multimedia Learning Principles</vt:lpstr>
      <vt:lpstr>Multimedia Research Results</vt:lpstr>
      <vt:lpstr>Personalization Principle</vt:lpstr>
      <vt:lpstr>Create Learning Communities</vt:lpstr>
      <vt:lpstr>Discussions</vt:lpstr>
      <vt:lpstr>PowerPoint Presentation</vt:lpstr>
      <vt:lpstr>PowerPoint Presentation</vt:lpstr>
      <vt:lpstr>Negotiate Real-World  Topics</vt:lpstr>
      <vt:lpstr>Why Negotiate?</vt:lpstr>
      <vt:lpstr>PowerPoint Presentation</vt:lpstr>
      <vt:lpstr>Make Students  Blog </vt:lpstr>
      <vt:lpstr>Checkpoints</vt:lpstr>
      <vt:lpstr>Feedback as Learning System</vt:lpstr>
      <vt:lpstr>PowerPoint Presentation</vt:lpstr>
      <vt:lpstr>Save Your Feedbacks For Future Use</vt:lpstr>
      <vt:lpstr>Thinking Patterns</vt:lpstr>
      <vt:lpstr>Designing Online Feedbacks</vt:lpstr>
      <vt:lpstr>PowerPoint Presentation</vt:lpstr>
      <vt:lpstr>PowerPoint Presentation</vt:lpstr>
      <vt:lpstr>PowerPoint Presentation</vt:lpstr>
      <vt:lpstr>eLearning Face to Face</vt:lpstr>
      <vt:lpstr>Delaware Logistics</vt:lpstr>
      <vt:lpstr>PowerPoint Presentation</vt:lpstr>
      <vt:lpstr>PowerPoint Presentation</vt:lpstr>
      <vt:lpstr>PowerPoint Presentation</vt:lpstr>
      <vt:lpstr>Impact</vt:lpstr>
      <vt:lpstr>eLearning Engagement Strategies</vt:lpstr>
      <vt:lpstr>Five Elements of Engagement</vt:lpstr>
      <vt:lpstr>Recommeded Books</vt:lpstr>
      <vt:lpstr>Recommended Books</vt:lpstr>
      <vt:lpstr>References</vt:lpstr>
      <vt:lpstr>References</vt:lpstr>
    </vt:vector>
  </TitlesOfParts>
  <Company>University of Delaware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Sakai Web Design</dc:title>
  <dc:creator>Fred T. Hofstetter</dc:creator>
  <cp:lastModifiedBy>Fred Hofstetter</cp:lastModifiedBy>
  <cp:revision>628</cp:revision>
  <dcterms:created xsi:type="dcterms:W3CDTF">2008-01-09T20:11:44Z</dcterms:created>
  <dcterms:modified xsi:type="dcterms:W3CDTF">2015-04-30T13:20:11Z</dcterms:modified>
</cp:coreProperties>
</file>