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319" r:id="rId3"/>
    <p:sldId id="332" r:id="rId4"/>
    <p:sldId id="329" r:id="rId5"/>
    <p:sldId id="330" r:id="rId6"/>
    <p:sldId id="331" r:id="rId7"/>
    <p:sldId id="336" r:id="rId8"/>
    <p:sldId id="342" r:id="rId9"/>
    <p:sldId id="338" r:id="rId10"/>
    <p:sldId id="339" r:id="rId11"/>
    <p:sldId id="320" r:id="rId12"/>
    <p:sldId id="321" r:id="rId13"/>
    <p:sldId id="322" r:id="rId14"/>
    <p:sldId id="323" r:id="rId15"/>
    <p:sldId id="324" r:id="rId16"/>
    <p:sldId id="325" r:id="rId17"/>
    <p:sldId id="326" r:id="rId18"/>
    <p:sldId id="327" r:id="rId19"/>
    <p:sldId id="328" r:id="rId20"/>
    <p:sldId id="335" r:id="rId21"/>
    <p:sldId id="333" r:id="rId22"/>
    <p:sldId id="341" r:id="rId23"/>
    <p:sldId id="340" r:id="rId24"/>
  </p:sldIdLst>
  <p:sldSz cx="9144000" cy="6858000" type="screen4x3"/>
  <p:notesSz cx="6858000" cy="9313863"/>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0" d="100"/>
          <a:sy n="150" d="100"/>
        </p:scale>
        <p:origin x="2016" y="12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115" d="100"/>
          <a:sy n="115" d="100"/>
        </p:scale>
        <p:origin x="-1836" y="-120"/>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50F0FD5B-AFA7-4F36-AD2C-CAC1D04DDF05}" type="datetimeFigureOut">
              <a:rPr lang="en-US" smtClean="0"/>
              <a:t>3/7/2016</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C3B12574-7AF6-43DC-8327-8E4D7367AC03}" type="slidenum">
              <a:rPr lang="en-US" smtClean="0"/>
              <a:t>‹#›</a:t>
            </a:fld>
            <a:endParaRPr lang="en-US"/>
          </a:p>
        </p:txBody>
      </p:sp>
    </p:spTree>
    <p:extLst>
      <p:ext uri="{BB962C8B-B14F-4D97-AF65-F5344CB8AC3E}">
        <p14:creationId xmlns:p14="http://schemas.microsoft.com/office/powerpoint/2010/main" val="433783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2676F525-C445-478E-A735-F036D3DC0129}" type="datetimeFigureOut">
              <a:rPr lang="en-US" smtClean="0"/>
              <a:t>3/7/2016</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CDBD6FB0-F20A-47C6-A2DA-B36048F63632}" type="slidenum">
              <a:rPr lang="en-US" smtClean="0"/>
              <a:t>‹#›</a:t>
            </a:fld>
            <a:endParaRPr lang="en-US"/>
          </a:p>
        </p:txBody>
      </p:sp>
    </p:spTree>
    <p:extLst>
      <p:ext uri="{BB962C8B-B14F-4D97-AF65-F5344CB8AC3E}">
        <p14:creationId xmlns:p14="http://schemas.microsoft.com/office/powerpoint/2010/main" val="302023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starting point for the discussion of curricular mapping is the 5 objectives of General Education. </a:t>
            </a:r>
            <a:r>
              <a:rPr lang="en-US" baseline="0" dirty="0"/>
              <a:t>  Our goal is to learn how our programs promote the development of these abilities.</a:t>
            </a:r>
            <a:endParaRPr lang="en-US" dirty="0"/>
          </a:p>
        </p:txBody>
      </p:sp>
      <p:sp>
        <p:nvSpPr>
          <p:cNvPr id="4" name="Slide Number Placeholder 3"/>
          <p:cNvSpPr>
            <a:spLocks noGrp="1"/>
          </p:cNvSpPr>
          <p:nvPr>
            <p:ph type="sldNum" sz="quarter" idx="10"/>
          </p:nvPr>
        </p:nvSpPr>
        <p:spPr/>
        <p:txBody>
          <a:bodyPr/>
          <a:lstStyle/>
          <a:p>
            <a:fld id="{CDBD6FB0-F20A-47C6-A2DA-B36048F6363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885310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expect that you have questions about mapping and </a:t>
            </a:r>
            <a:r>
              <a:rPr lang="en-US" dirty="0" err="1"/>
              <a:t>GenEd</a:t>
            </a:r>
            <a:r>
              <a:rPr lang="en-US" dirty="0"/>
              <a:t> Reform overall.  But first I</a:t>
            </a:r>
            <a:r>
              <a:rPr lang="en-US" baseline="0" dirty="0"/>
              <a:t> want to thank the General Education Committee for their thoughtful development of this mapping process …   and I want to especially thank the faculty in advance for finding time to enable our progress.  There is never a good time for extra work but we hope that you can appreciate the importance and value of this undertaking.</a:t>
            </a:r>
            <a:endParaRPr lang="en-US" dirty="0"/>
          </a:p>
        </p:txBody>
      </p:sp>
      <p:sp>
        <p:nvSpPr>
          <p:cNvPr id="4" name="Slide Number Placeholder 3"/>
          <p:cNvSpPr>
            <a:spLocks noGrp="1"/>
          </p:cNvSpPr>
          <p:nvPr>
            <p:ph type="sldNum" sz="quarter" idx="10"/>
          </p:nvPr>
        </p:nvSpPr>
        <p:spPr/>
        <p:txBody>
          <a:bodyPr/>
          <a:lstStyle/>
          <a:p>
            <a:fld id="{CDBD6FB0-F20A-47C6-A2DA-B36048F63632}" type="slidenum">
              <a:rPr lang="en-US" smtClean="0"/>
              <a:t>19</a:t>
            </a:fld>
            <a:endParaRPr lang="en-US"/>
          </a:p>
        </p:txBody>
      </p:sp>
    </p:spTree>
    <p:extLst>
      <p:ext uri="{BB962C8B-B14F-4D97-AF65-F5344CB8AC3E}">
        <p14:creationId xmlns:p14="http://schemas.microsoft.com/office/powerpoint/2010/main" val="138171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starting point for the discussion of curricular mapping is the 5 objectives of General Education. </a:t>
            </a:r>
            <a:r>
              <a:rPr lang="en-US" baseline="0" dirty="0"/>
              <a:t>  Our goal is to learn how our programs promote the development of these abilities.</a:t>
            </a:r>
            <a:endParaRPr lang="en-US" dirty="0"/>
          </a:p>
        </p:txBody>
      </p:sp>
      <p:sp>
        <p:nvSpPr>
          <p:cNvPr id="4" name="Slide Number Placeholder 3"/>
          <p:cNvSpPr>
            <a:spLocks noGrp="1"/>
          </p:cNvSpPr>
          <p:nvPr>
            <p:ph type="sldNum" sz="quarter" idx="10"/>
          </p:nvPr>
        </p:nvSpPr>
        <p:spPr/>
        <p:txBody>
          <a:bodyPr/>
          <a:lstStyle/>
          <a:p>
            <a:fld id="{CDBD6FB0-F20A-47C6-A2DA-B36048F63632}" type="slidenum">
              <a:rPr lang="en-US" smtClean="0"/>
              <a:t>10</a:t>
            </a:fld>
            <a:endParaRPr lang="en-US"/>
          </a:p>
        </p:txBody>
      </p:sp>
    </p:spTree>
    <p:extLst>
      <p:ext uri="{BB962C8B-B14F-4D97-AF65-F5344CB8AC3E}">
        <p14:creationId xmlns:p14="http://schemas.microsoft.com/office/powerpoint/2010/main" val="836346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starting point for the discussion of curricular mapping is the 5 objectives of General Education. </a:t>
            </a:r>
            <a:r>
              <a:rPr lang="en-US" baseline="0" dirty="0"/>
              <a:t>  Our goal is to learn how our programs promote the development of these abilities.</a:t>
            </a:r>
            <a:endParaRPr lang="en-US" dirty="0"/>
          </a:p>
        </p:txBody>
      </p:sp>
      <p:sp>
        <p:nvSpPr>
          <p:cNvPr id="4" name="Slide Number Placeholder 3"/>
          <p:cNvSpPr>
            <a:spLocks noGrp="1"/>
          </p:cNvSpPr>
          <p:nvPr>
            <p:ph type="sldNum" sz="quarter" idx="10"/>
          </p:nvPr>
        </p:nvSpPr>
        <p:spPr/>
        <p:txBody>
          <a:bodyPr/>
          <a:lstStyle/>
          <a:p>
            <a:fld id="{CDBD6FB0-F20A-47C6-A2DA-B36048F63632}" type="slidenum">
              <a:rPr lang="en-US" smtClean="0"/>
              <a:t>12</a:t>
            </a:fld>
            <a:endParaRPr lang="en-US"/>
          </a:p>
        </p:txBody>
      </p:sp>
    </p:spTree>
    <p:extLst>
      <p:ext uri="{BB962C8B-B14F-4D97-AF65-F5344CB8AC3E}">
        <p14:creationId xmlns:p14="http://schemas.microsoft.com/office/powerpoint/2010/main" val="100568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FS General Education Committee is charged to help all units to find,</a:t>
            </a:r>
            <a:r>
              <a:rPr lang="en-US" baseline="0" dirty="0"/>
              <a:t> in their degree programs, where the students have the opportunity to attain competency in the objectives. Specifically, we are to provide departments with *curricular maps* to help in their internal reviews. </a:t>
            </a:r>
            <a:endParaRPr lang="en-US" dirty="0"/>
          </a:p>
        </p:txBody>
      </p:sp>
      <p:sp>
        <p:nvSpPr>
          <p:cNvPr id="4" name="Slide Number Placeholder 3"/>
          <p:cNvSpPr>
            <a:spLocks noGrp="1"/>
          </p:cNvSpPr>
          <p:nvPr>
            <p:ph type="sldNum" sz="quarter" idx="10"/>
          </p:nvPr>
        </p:nvSpPr>
        <p:spPr/>
        <p:txBody>
          <a:bodyPr/>
          <a:lstStyle/>
          <a:p>
            <a:fld id="{CDBD6FB0-F20A-47C6-A2DA-B36048F63632}" type="slidenum">
              <a:rPr lang="en-US" smtClean="0"/>
              <a:t>13</a:t>
            </a:fld>
            <a:endParaRPr lang="en-US"/>
          </a:p>
        </p:txBody>
      </p:sp>
    </p:spTree>
    <p:extLst>
      <p:ext uri="{BB962C8B-B14F-4D97-AF65-F5344CB8AC3E}">
        <p14:creationId xmlns:p14="http://schemas.microsoft.com/office/powerpoint/2010/main" val="230395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our</a:t>
            </a:r>
            <a:r>
              <a:rPr lang="en-US" baseline="0" dirty="0"/>
              <a:t> majors are made up of courses from across campus, we need to first develop a campus-wide registry of courses that are coded based on what objectives they emphasize.  And this is where we need full faculty engagement.</a:t>
            </a:r>
            <a:endParaRPr lang="en-US" dirty="0"/>
          </a:p>
        </p:txBody>
      </p:sp>
      <p:sp>
        <p:nvSpPr>
          <p:cNvPr id="4" name="Slide Number Placeholder 3"/>
          <p:cNvSpPr>
            <a:spLocks noGrp="1"/>
          </p:cNvSpPr>
          <p:nvPr>
            <p:ph type="sldNum" sz="quarter" idx="10"/>
          </p:nvPr>
        </p:nvSpPr>
        <p:spPr/>
        <p:txBody>
          <a:bodyPr/>
          <a:lstStyle/>
          <a:p>
            <a:fld id="{CDBD6FB0-F20A-47C6-A2DA-B36048F63632}" type="slidenum">
              <a:rPr lang="en-US" smtClean="0"/>
              <a:t>14</a:t>
            </a:fld>
            <a:endParaRPr lang="en-US"/>
          </a:p>
        </p:txBody>
      </p:sp>
    </p:spTree>
    <p:extLst>
      <p:ext uri="{BB962C8B-B14F-4D97-AF65-F5344CB8AC3E}">
        <p14:creationId xmlns:p14="http://schemas.microsoft.com/office/powerpoint/2010/main" val="3198075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are providing materials</a:t>
            </a:r>
            <a:r>
              <a:rPr lang="en-US" baseline="0" dirty="0"/>
              <a:t> to help all units with undergraduate degree programs to code the courses that they teach based on whether they emphasize any of the Gen Ed Objectives. I believe that our committee has been very thoughtful in developing a mapping process that balances *validity* and *effort*.  We piloted the mapping process and refined it where we could.  This can be a straightforward task that does not require much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also suggest that t</a:t>
            </a:r>
            <a:r>
              <a:rPr lang="en-US" sz="1200" kern="1200" dirty="0">
                <a:solidFill>
                  <a:schemeClr val="tx1"/>
                </a:solidFill>
                <a:effectLst/>
                <a:latin typeface="+mn-lt"/>
                <a:ea typeface="+mn-ea"/>
                <a:cs typeface="+mn-cs"/>
              </a:rPr>
              <a:t>his is not useless busywork being imposed on faculty.  It is an important first step in a larger process that will provide departments,</a:t>
            </a:r>
            <a:r>
              <a:rPr lang="en-US" sz="1200" kern="1200" baseline="0" dirty="0">
                <a:solidFill>
                  <a:schemeClr val="tx1"/>
                </a:solidFill>
                <a:effectLst/>
                <a:latin typeface="+mn-lt"/>
                <a:ea typeface="+mn-ea"/>
                <a:cs typeface="+mn-cs"/>
              </a:rPr>
              <a:t> faculty </a:t>
            </a:r>
            <a:r>
              <a:rPr lang="en-US" sz="1200" kern="1200" dirty="0">
                <a:solidFill>
                  <a:schemeClr val="tx1"/>
                </a:solidFill>
                <a:effectLst/>
                <a:latin typeface="+mn-lt"/>
                <a:ea typeface="+mn-ea"/>
                <a:cs typeface="+mn-cs"/>
              </a:rPr>
              <a:t>and students with critical information that they couldn't otherwise get.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know you are looking at the deadline.  This does not allow</a:t>
            </a:r>
            <a:r>
              <a:rPr lang="en-US" sz="1200" kern="1200" baseline="0" dirty="0">
                <a:solidFill>
                  <a:schemeClr val="tx1"/>
                </a:solidFill>
                <a:effectLst/>
                <a:latin typeface="+mn-lt"/>
                <a:ea typeface="+mn-ea"/>
                <a:cs typeface="+mn-cs"/>
              </a:rPr>
              <a:t> much time and I am happy to address your questions after I give a brief outline of the mapping process.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BD6FB0-F20A-47C6-A2DA-B36048F63632}" type="slidenum">
              <a:rPr lang="en-US" smtClean="0"/>
              <a:t>15</a:t>
            </a:fld>
            <a:endParaRPr lang="en-US"/>
          </a:p>
        </p:txBody>
      </p:sp>
    </p:spTree>
    <p:extLst>
      <p:ext uri="{BB962C8B-B14F-4D97-AF65-F5344CB8AC3E}">
        <p14:creationId xmlns:p14="http://schemas.microsoft.com/office/powerpoint/2010/main" val="1864587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excel spreadsheet</a:t>
            </a:r>
            <a:r>
              <a:rPr lang="en-US" baseline="0" dirty="0"/>
              <a:t> that I received for my department.  Columns contain each of the 12 </a:t>
            </a:r>
            <a:r>
              <a:rPr lang="en-US" baseline="0" dirty="0" err="1"/>
              <a:t>GenEd</a:t>
            </a:r>
            <a:r>
              <a:rPr lang="en-US" baseline="0" dirty="0"/>
              <a:t> Objectives.  Rows contain the courses in your unit that were taught in the last two years.  </a:t>
            </a:r>
          </a:p>
          <a:p>
            <a:endParaRPr lang="en-US" baseline="0" dirty="0"/>
          </a:p>
          <a:p>
            <a:r>
              <a:rPr lang="en-US" baseline="0" dirty="0"/>
              <a:t>These are the criteria that you will use to code the courses that you teach.  </a:t>
            </a:r>
          </a:p>
          <a:p>
            <a:endParaRPr lang="en-US" baseline="0" dirty="0"/>
          </a:p>
          <a:p>
            <a:r>
              <a:rPr lang="en-US" baseline="0" dirty="0"/>
              <a:t>N for not applicable or no emphasis</a:t>
            </a:r>
          </a:p>
          <a:p>
            <a:r>
              <a:rPr lang="en-US" baseline="0" dirty="0"/>
              <a:t>M for minor emphasis</a:t>
            </a:r>
          </a:p>
          <a:p>
            <a:r>
              <a:rPr lang="en-US" baseline="0" dirty="0"/>
              <a:t>And S for significant or major emphasis of the learning objective</a:t>
            </a:r>
          </a:p>
          <a:p>
            <a:endParaRPr lang="en-US" baseline="0" dirty="0"/>
          </a:p>
          <a:p>
            <a:r>
              <a:rPr lang="en-US" baseline="0" dirty="0"/>
              <a:t>After coding your courses, you will submit this excel sheet to your Chair, who will send the department’s information in one file to CTAL.  The Mapping Guide explains this in more detail, including a Frequently Asked Questions page that we will continue to update.  CTAL is also excited to help your units with this process.</a:t>
            </a:r>
            <a:endParaRPr lang="en-US" dirty="0"/>
          </a:p>
        </p:txBody>
      </p:sp>
      <p:sp>
        <p:nvSpPr>
          <p:cNvPr id="4" name="Slide Number Placeholder 3"/>
          <p:cNvSpPr>
            <a:spLocks noGrp="1"/>
          </p:cNvSpPr>
          <p:nvPr>
            <p:ph type="sldNum" sz="quarter" idx="10"/>
          </p:nvPr>
        </p:nvSpPr>
        <p:spPr/>
        <p:txBody>
          <a:bodyPr/>
          <a:lstStyle/>
          <a:p>
            <a:fld id="{CDBD6FB0-F20A-47C6-A2DA-B36048F63632}" type="slidenum">
              <a:rPr lang="en-US" smtClean="0"/>
              <a:t>16</a:t>
            </a:fld>
            <a:endParaRPr lang="en-US"/>
          </a:p>
        </p:txBody>
      </p:sp>
    </p:spTree>
    <p:extLst>
      <p:ext uri="{BB962C8B-B14F-4D97-AF65-F5344CB8AC3E}">
        <p14:creationId xmlns:p14="http://schemas.microsoft.com/office/powerpoint/2010/main" val="3284181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Spreadsheet</a:t>
            </a:r>
            <a:r>
              <a:rPr lang="en-US" baseline="0" dirty="0"/>
              <a:t> that are sent to CTAL are aggregated to make the university course registry.  This will be given to the Office of the Registrar and reports will be created for departments.  </a:t>
            </a:r>
          </a:p>
          <a:p>
            <a:endParaRPr lang="en-US" baseline="0" dirty="0"/>
          </a:p>
          <a:p>
            <a:r>
              <a:rPr lang="en-US" baseline="0" dirty="0"/>
              <a:t>Departments will then do a Gap Analysis to see if they need to make course or program revisions. The registry will also become a valuable tool for advising purposes. </a:t>
            </a:r>
            <a:endParaRPr lang="en-US" dirty="0"/>
          </a:p>
        </p:txBody>
      </p:sp>
      <p:sp>
        <p:nvSpPr>
          <p:cNvPr id="4" name="Slide Number Placeholder 3"/>
          <p:cNvSpPr>
            <a:spLocks noGrp="1"/>
          </p:cNvSpPr>
          <p:nvPr>
            <p:ph type="sldNum" sz="quarter" idx="10"/>
          </p:nvPr>
        </p:nvSpPr>
        <p:spPr/>
        <p:txBody>
          <a:bodyPr/>
          <a:lstStyle/>
          <a:p>
            <a:fld id="{CDBD6FB0-F20A-47C6-A2DA-B36048F63632}" type="slidenum">
              <a:rPr lang="en-US" smtClean="0"/>
              <a:t>17</a:t>
            </a:fld>
            <a:endParaRPr lang="en-US"/>
          </a:p>
        </p:txBody>
      </p:sp>
    </p:spTree>
    <p:extLst>
      <p:ext uri="{BB962C8B-B14F-4D97-AF65-F5344CB8AC3E}">
        <p14:creationId xmlns:p14="http://schemas.microsoft.com/office/powerpoint/2010/main" val="1912978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things we are very excited about is how the resulting course registry and advising software could be used to promote</a:t>
            </a:r>
            <a:r>
              <a:rPr lang="en-US" baseline="0" dirty="0"/>
              <a:t> mote intentionality in the students course selections.  </a:t>
            </a:r>
            <a:r>
              <a:rPr lang="en-US" dirty="0"/>
              <a:t>This graph is an example of what a student’s skill development might look like after 4 years. They will be able to visualize their</a:t>
            </a:r>
            <a:r>
              <a:rPr lang="en-US" baseline="0" dirty="0"/>
              <a:t> progress in each </a:t>
            </a:r>
            <a:r>
              <a:rPr lang="en-US" dirty="0"/>
              <a:t>objective</a:t>
            </a:r>
            <a:r>
              <a:rPr lang="en-US" baseline="0" dirty="0"/>
              <a:t> throughout their education and </a:t>
            </a:r>
            <a:r>
              <a:rPr lang="en-US" dirty="0"/>
              <a:t>this graphic could also be a </a:t>
            </a:r>
            <a:r>
              <a:rPr lang="en-US" baseline="0" dirty="0"/>
              <a:t>good marketing tool for the student.</a:t>
            </a:r>
            <a:endParaRPr lang="en-US" dirty="0"/>
          </a:p>
        </p:txBody>
      </p:sp>
      <p:sp>
        <p:nvSpPr>
          <p:cNvPr id="4" name="Slide Number Placeholder 3"/>
          <p:cNvSpPr>
            <a:spLocks noGrp="1"/>
          </p:cNvSpPr>
          <p:nvPr>
            <p:ph type="sldNum" sz="quarter" idx="10"/>
          </p:nvPr>
        </p:nvSpPr>
        <p:spPr/>
        <p:txBody>
          <a:bodyPr/>
          <a:lstStyle/>
          <a:p>
            <a:fld id="{CDBD6FB0-F20A-47C6-A2DA-B36048F63632}" type="slidenum">
              <a:rPr lang="en-US" smtClean="0"/>
              <a:t>18</a:t>
            </a:fld>
            <a:endParaRPr lang="en-US"/>
          </a:p>
        </p:txBody>
      </p:sp>
    </p:spTree>
    <p:extLst>
      <p:ext uri="{BB962C8B-B14F-4D97-AF65-F5344CB8AC3E}">
        <p14:creationId xmlns:p14="http://schemas.microsoft.com/office/powerpoint/2010/main" val="147409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79886B-AA55-45F0-95B2-914A71B545DF}"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185398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79886B-AA55-45F0-95B2-914A71B545DF}"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3586320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79886B-AA55-45F0-95B2-914A71B545DF}"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98648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79886B-AA55-45F0-95B2-914A71B545DF}"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60685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79886B-AA55-45F0-95B2-914A71B545DF}"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256390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79886B-AA55-45F0-95B2-914A71B545DF}"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291882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79886B-AA55-45F0-95B2-914A71B545DF}" type="datetimeFigureOut">
              <a:rPr lang="en-US" smtClean="0"/>
              <a:t>3/7/2016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255475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79886B-AA55-45F0-95B2-914A71B545DF}" type="datetimeFigureOut">
              <a:rPr lang="en-US" smtClean="0"/>
              <a:t>3/7/2016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3176665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9886B-AA55-45F0-95B2-914A71B545DF}" type="datetimeFigureOut">
              <a:rPr lang="en-US" smtClean="0"/>
              <a:t>3/7/2016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2543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79886B-AA55-45F0-95B2-914A71B545DF}"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53143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79886B-AA55-45F0-95B2-914A71B545DF}"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60370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9886B-AA55-45F0-95B2-914A71B545DF}" type="datetimeFigureOut">
              <a:rPr lang="en-US" smtClean="0"/>
              <a:t>3/7/2016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44541D-CD2A-4F57-AB56-9EC807BE74BD}" type="slidenum">
              <a:rPr lang="en-US" smtClean="0"/>
              <a:t>‹#›</a:t>
            </a:fld>
            <a:endParaRPr lang="en-US"/>
          </a:p>
        </p:txBody>
      </p:sp>
      <p:pic>
        <p:nvPicPr>
          <p:cNvPr id="1026" name="Picture 2" descr="\\psf\Home\Desktop\Screen Shot 2014-11-03 at 1.16.04 PM.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8288" y="-1"/>
            <a:ext cx="9189720" cy="71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481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CTAL-info@udel.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caknight@udel.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ctal-info@udel.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Avron@udel.edu"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f\Home\Desktop\Screen Shot 2014-11-03 at 1.19.49 P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08660"/>
            <a:ext cx="9144000" cy="6149340"/>
          </a:xfrm>
          <a:prstGeom prst="rect">
            <a:avLst/>
          </a:prstGeom>
          <a:noFill/>
          <a:extLst>
            <a:ext uri="{909E8E84-426E-40DD-AFC4-6F175D3DCCD1}">
              <a14:hiddenFill xmlns:a14="http://schemas.microsoft.com/office/drawing/2010/main">
                <a:solidFill>
                  <a:srgbClr val="FFFFFF"/>
                </a:solidFill>
              </a14:hiddenFill>
            </a:ext>
          </a:extLst>
        </p:spPr>
      </p:pic>
      <p:sp>
        <p:nvSpPr>
          <p:cNvPr id="13314" name="Title 1"/>
          <p:cNvSpPr>
            <a:spLocks noGrp="1"/>
          </p:cNvSpPr>
          <p:nvPr>
            <p:ph type="ctrTitle"/>
          </p:nvPr>
        </p:nvSpPr>
        <p:spPr>
          <a:xfrm>
            <a:off x="685800" y="1752600"/>
            <a:ext cx="7772400" cy="3047999"/>
          </a:xfrm>
        </p:spPr>
        <p:txBody>
          <a:bodyPr>
            <a:normAutofit fontScale="90000"/>
          </a:bodyPr>
          <a:lstStyle/>
          <a:p>
            <a:pPr eaLnBrk="1" hangingPunct="1"/>
            <a:r>
              <a:rPr lang="en-US" altLang="en-US" dirty="0">
                <a:ea typeface="Geneva" charset="0"/>
                <a:cs typeface="Arial" panose="020B0604020202020204" pitchFamily="34" charset="0"/>
              </a:rPr>
              <a:t>Faculty Senate Meeting</a:t>
            </a:r>
            <a:br>
              <a:rPr lang="en-US" altLang="en-US" dirty="0">
                <a:ea typeface="Geneva" charset="0"/>
                <a:cs typeface="Arial" panose="020B0604020202020204" pitchFamily="34" charset="0"/>
              </a:rPr>
            </a:br>
            <a:r>
              <a:rPr lang="en-US" altLang="en-US" dirty="0">
                <a:ea typeface="Geneva" charset="0"/>
                <a:cs typeface="Arial" panose="020B0604020202020204" pitchFamily="34" charset="0"/>
              </a:rPr>
              <a:t>Gen Ed Report</a:t>
            </a:r>
            <a:br>
              <a:rPr lang="en-US" altLang="en-US" dirty="0">
                <a:ea typeface="Geneva" charset="0"/>
                <a:cs typeface="Arial" panose="020B0604020202020204" pitchFamily="34" charset="0"/>
              </a:rPr>
            </a:br>
            <a:br>
              <a:rPr lang="en-US" altLang="en-US" dirty="0">
                <a:ea typeface="Geneva" charset="0"/>
                <a:cs typeface="Arial" panose="020B0604020202020204" pitchFamily="34" charset="0"/>
              </a:rPr>
            </a:br>
            <a:r>
              <a:rPr lang="en-US" altLang="en-US" dirty="0">
                <a:ea typeface="Geneva" charset="0"/>
                <a:cs typeface="Arial" panose="020B0604020202020204" pitchFamily="34" charset="0"/>
              </a:rPr>
              <a:t>March 7, 2016</a:t>
            </a:r>
            <a:br>
              <a:rPr lang="en-US" altLang="en-US" dirty="0">
                <a:ea typeface="Geneva" charset="0"/>
                <a:cs typeface="Arial" panose="020B0604020202020204" pitchFamily="34" charset="0"/>
              </a:rPr>
            </a:br>
            <a:br>
              <a:rPr lang="en-US" altLang="en-US" dirty="0">
                <a:ea typeface="Geneva" charset="0"/>
                <a:cs typeface="Arial" panose="020B0604020202020204" pitchFamily="34" charset="0"/>
              </a:rPr>
            </a:br>
            <a:r>
              <a:rPr lang="en-US" altLang="en-US" dirty="0">
                <a:ea typeface="Geneva" charset="0"/>
                <a:cs typeface="Arial" panose="020B0604020202020204" pitchFamily="34" charset="0"/>
              </a:rPr>
              <a:t>Welcome!</a:t>
            </a:r>
            <a:endParaRPr lang="en-US" altLang="en-US" dirty="0">
              <a:solidFill>
                <a:srgbClr val="1F497D"/>
              </a:solidFill>
              <a:ea typeface="Geneva" charset="0"/>
              <a:cs typeface="Arial" panose="020B0604020202020204" pitchFamily="34" charset="0"/>
            </a:endParaRPr>
          </a:p>
        </p:txBody>
      </p:sp>
    </p:spTree>
    <p:extLst>
      <p:ext uri="{BB962C8B-B14F-4D97-AF65-F5344CB8AC3E}">
        <p14:creationId xmlns:p14="http://schemas.microsoft.com/office/powerpoint/2010/main" val="2375253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dirty="0"/>
              <a:t>Capstone Review Guidelines</a:t>
            </a:r>
          </a:p>
        </p:txBody>
      </p:sp>
      <p:sp>
        <p:nvSpPr>
          <p:cNvPr id="3" name="Content Placeholder 2"/>
          <p:cNvSpPr>
            <a:spLocks noGrp="1"/>
          </p:cNvSpPr>
          <p:nvPr>
            <p:ph idx="1"/>
          </p:nvPr>
        </p:nvSpPr>
        <p:spPr>
          <a:xfrm>
            <a:off x="457200" y="1447800"/>
            <a:ext cx="8229600" cy="4525963"/>
          </a:xfrm>
        </p:spPr>
        <p:txBody>
          <a:bodyPr>
            <a:noAutofit/>
          </a:bodyPr>
          <a:lstStyle/>
          <a:p>
            <a:pPr marL="0" indent="0" algn="ctr">
              <a:buNone/>
            </a:pPr>
            <a:r>
              <a:rPr lang="en-US" sz="1200" b="1" dirty="0"/>
              <a:t>The Process to Have a Capstone Course Approved Beginning August 2016 to be in Place by Fall 2017</a:t>
            </a:r>
            <a:endParaRPr lang="en-US" sz="1200" dirty="0"/>
          </a:p>
          <a:p>
            <a:pPr marL="0" indent="0">
              <a:buNone/>
            </a:pPr>
            <a:r>
              <a:rPr lang="en-US" sz="1200" dirty="0"/>
              <a:t>The online Course Submission / Revision form will have a check box for Capstone Course; </a:t>
            </a:r>
            <a:r>
              <a:rPr lang="en-US" sz="1200" u="sng" dirty="0"/>
              <a:t>if that box is checked</a:t>
            </a:r>
            <a:r>
              <a:rPr lang="en-US" sz="1200" dirty="0"/>
              <a:t>, the submitter will be linked to a form that includes the following message and questions:</a:t>
            </a:r>
            <a:endParaRPr lang="en-US" sz="400" dirty="0"/>
          </a:p>
          <a:p>
            <a:pPr marL="0" indent="0">
              <a:buNone/>
            </a:pPr>
            <a:endParaRPr lang="en-US" sz="400" dirty="0"/>
          </a:p>
          <a:p>
            <a:pPr marL="0" indent="0">
              <a:buNone/>
            </a:pPr>
            <a:r>
              <a:rPr lang="en-US" sz="1200" u="sng" dirty="0"/>
              <a:t>Definition of a Capstone Experience (per the Faculty Senate, May 2015): </a:t>
            </a:r>
            <a:endParaRPr lang="en-US" sz="400" dirty="0"/>
          </a:p>
          <a:p>
            <a:pPr marL="0" indent="0">
              <a:buNone/>
            </a:pPr>
            <a:r>
              <a:rPr lang="en-US" sz="400" dirty="0"/>
              <a:t> </a:t>
            </a:r>
          </a:p>
          <a:p>
            <a:pPr marL="0" indent="0">
              <a:buNone/>
            </a:pPr>
            <a:r>
              <a:rPr lang="en-US" sz="1200" dirty="0"/>
              <a:t>The Capstone Experience </a:t>
            </a:r>
            <a:r>
              <a:rPr lang="en-US" sz="1200" dirty="0">
                <a:effectLst>
                  <a:glow rad="101600">
                    <a:srgbClr val="FFFF00">
                      <a:alpha val="60000"/>
                    </a:srgbClr>
                  </a:glow>
                </a:effectLst>
              </a:rPr>
              <a:t>will require students to engage in explorations in which the outcomes are unknown, and/or to engage in self-assessment, reflection, and analysis that prepares them for future success</a:t>
            </a:r>
            <a:r>
              <a:rPr lang="en-US" sz="1200" dirty="0"/>
              <a:t>. These experiences </a:t>
            </a:r>
            <a:r>
              <a:rPr lang="en-US" sz="1200" dirty="0">
                <a:effectLst>
                  <a:glow rad="101600">
                    <a:schemeClr val="accent5">
                      <a:satMod val="175000"/>
                      <a:alpha val="40000"/>
                    </a:schemeClr>
                  </a:glow>
                </a:effectLst>
              </a:rPr>
              <a:t>should occur during the senior year or near the end of the program of study and must have a set of learning goals that are well-communicated to students. These learning goals should support some or all of the Objectives of General Education as established by the Faculty Senate on November 3, 2014.</a:t>
            </a:r>
            <a:r>
              <a:rPr lang="en-US" sz="1200" dirty="0"/>
              <a:t> In all possible regards, the Capstone Experience should be an expression of the totality of a student’s growth, development, and learning as an undergraduate. If the Capstone experience is primarily course based (vs. internship, research, etc.) it is recommended that wherever possible, the course include high impact practices such as service learning and problem based learning. </a:t>
            </a:r>
            <a:r>
              <a:rPr lang="en-US" sz="1200" dirty="0">
                <a:effectLst>
                  <a:glow rad="228600">
                    <a:schemeClr val="accent3">
                      <a:satMod val="175000"/>
                      <a:alpha val="40000"/>
                    </a:schemeClr>
                  </a:glow>
                </a:effectLst>
              </a:rPr>
              <a:t>Each capstone requirement will be a minimum of a one (1) credit, credit-bearing course.</a:t>
            </a:r>
            <a:r>
              <a:rPr lang="en-US" sz="1200" dirty="0"/>
              <a:t> </a:t>
            </a:r>
            <a:r>
              <a:rPr lang="en-US" sz="1200" dirty="0">
                <a:effectLst>
                  <a:glow rad="228600">
                    <a:schemeClr val="accent6">
                      <a:satMod val="175000"/>
                      <a:alpha val="40000"/>
                    </a:schemeClr>
                  </a:glow>
                </a:effectLst>
              </a:rPr>
              <a:t>A Capstone Experience may be solely based within the discipline or be interdisciplinary in nature.</a:t>
            </a:r>
            <a:r>
              <a:rPr lang="en-US" sz="1200" dirty="0"/>
              <a:t> </a:t>
            </a:r>
            <a:endParaRPr lang="en-US" sz="400" dirty="0"/>
          </a:p>
          <a:p>
            <a:pPr marL="0" indent="0">
              <a:buNone/>
            </a:pPr>
            <a:endParaRPr lang="en-US" sz="400" dirty="0"/>
          </a:p>
          <a:p>
            <a:pPr marL="0" indent="0">
              <a:buNone/>
            </a:pPr>
            <a:r>
              <a:rPr lang="en-US" sz="1200" u="sng" dirty="0"/>
              <a:t>Please explain how this course will:</a:t>
            </a:r>
            <a:r>
              <a:rPr lang="en-US" sz="400" u="sng" dirty="0"/>
              <a:t> </a:t>
            </a:r>
            <a:endParaRPr lang="en-US" sz="400" dirty="0"/>
          </a:p>
          <a:p>
            <a:pPr marL="0" indent="0">
              <a:buNone/>
            </a:pPr>
            <a:r>
              <a:rPr lang="en-US" sz="400" dirty="0"/>
              <a:t> </a:t>
            </a:r>
          </a:p>
          <a:p>
            <a:pPr marL="0" indent="0">
              <a:buNone/>
            </a:pPr>
            <a:r>
              <a:rPr lang="en-US" sz="1200" dirty="0" err="1"/>
              <a:t>1a</a:t>
            </a:r>
            <a:r>
              <a:rPr lang="en-US" sz="1200" dirty="0"/>
              <a:t>) Require students to engage in explorations in which the outcomes are unknown – </a:t>
            </a:r>
          </a:p>
          <a:p>
            <a:pPr marL="0" indent="0">
              <a:buNone/>
            </a:pPr>
            <a:r>
              <a:rPr lang="en-US" sz="1200" b="1" dirty="0"/>
              <a:t>       </a:t>
            </a:r>
            <a:r>
              <a:rPr lang="en-US" sz="1200" b="1" u="sng" dirty="0"/>
              <a:t>or</a:t>
            </a:r>
            <a:endParaRPr lang="en-US" sz="1200" dirty="0"/>
          </a:p>
          <a:p>
            <a:pPr marL="0" indent="0">
              <a:buNone/>
            </a:pPr>
            <a:r>
              <a:rPr lang="en-US" sz="1200" dirty="0" err="1"/>
              <a:t>1b</a:t>
            </a:r>
            <a:r>
              <a:rPr lang="en-US" sz="1200" dirty="0"/>
              <a:t>) Engage in self-assessment, reflection, and analysis that prepares them for future success </a:t>
            </a:r>
            <a:endParaRPr lang="en-US" sz="800" dirty="0"/>
          </a:p>
          <a:p>
            <a:pPr marL="0" indent="0">
              <a:buNone/>
            </a:pPr>
            <a:r>
              <a:rPr lang="en-US" sz="800" dirty="0"/>
              <a:t> </a:t>
            </a:r>
          </a:p>
          <a:p>
            <a:pPr marL="228600" indent="-171450">
              <a:buNone/>
            </a:pPr>
            <a:r>
              <a:rPr lang="en-US" sz="1200" dirty="0"/>
              <a:t>2) Explain how the learning goals support some or all of the Objectives of General Education as established by the Faculty Senate on November 3, 2014</a:t>
            </a:r>
            <a:endParaRPr lang="en-US" sz="400" dirty="0"/>
          </a:p>
          <a:p>
            <a:pPr marL="0" indent="0">
              <a:buNone/>
            </a:pPr>
            <a:endParaRPr lang="en-US" sz="400" dirty="0"/>
          </a:p>
          <a:p>
            <a:pPr marL="0" indent="0">
              <a:buNone/>
            </a:pPr>
            <a:r>
              <a:rPr lang="en-US" sz="1200" dirty="0"/>
              <a:t>Initially (Fall 2016), there will likely be an </a:t>
            </a:r>
            <a:r>
              <a:rPr lang="en-US" sz="1200" i="1" dirty="0"/>
              <a:t>ad hoc</a:t>
            </a:r>
            <a:r>
              <a:rPr lang="en-US" sz="1200" dirty="0"/>
              <a:t> sub-committee of </a:t>
            </a:r>
            <a:r>
              <a:rPr lang="en-US" sz="1200" dirty="0" err="1"/>
              <a:t>UGS</a:t>
            </a:r>
            <a:r>
              <a:rPr lang="en-US" sz="1200" dirty="0"/>
              <a:t> to review the submission. </a:t>
            </a:r>
          </a:p>
        </p:txBody>
      </p:sp>
    </p:spTree>
    <p:extLst>
      <p:ext uri="{BB962C8B-B14F-4D97-AF65-F5344CB8AC3E}">
        <p14:creationId xmlns:p14="http://schemas.microsoft.com/office/powerpoint/2010/main" val="385567435"/>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sf\Home\Desktop\Screen Shot 2014-11-03 at 1.19.49 P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08660"/>
            <a:ext cx="9144000" cy="61493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Curriculum Mapping</a:t>
            </a:r>
          </a:p>
        </p:txBody>
      </p:sp>
      <p:sp>
        <p:nvSpPr>
          <p:cNvPr id="3" name="Text Placeholder 2"/>
          <p:cNvSpPr>
            <a:spLocks noGrp="1"/>
          </p:cNvSpPr>
          <p:nvPr>
            <p:ph type="body" idx="1"/>
          </p:nvPr>
        </p:nvSpPr>
        <p:spPr/>
        <p:txBody>
          <a:bodyPr/>
          <a:lstStyle/>
          <a:p>
            <a:r>
              <a:rPr lang="en-US" dirty="0"/>
              <a:t>Christopher Knight</a:t>
            </a:r>
          </a:p>
        </p:txBody>
      </p:sp>
    </p:spTree>
    <p:extLst>
      <p:ext uri="{BB962C8B-B14F-4D97-AF65-F5344CB8AC3E}">
        <p14:creationId xmlns:p14="http://schemas.microsoft.com/office/powerpoint/2010/main" val="158681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dirty="0"/>
              <a:t>5 Objectives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General education at the University of Delaware prepares students who are able to:</a:t>
            </a:r>
            <a:br>
              <a:rPr lang="en-US" dirty="0"/>
            </a:br>
            <a:endParaRPr lang="en-US" sz="1800" dirty="0"/>
          </a:p>
          <a:p>
            <a:pPr marL="514350" indent="-514350">
              <a:buFont typeface="+mj-lt"/>
              <a:buAutoNum type="arabicPeriod"/>
            </a:pPr>
            <a:r>
              <a:rPr lang="en-US" dirty="0"/>
              <a:t>Read critically, analyze arguments and information, and engage in constructive ideation.</a:t>
            </a:r>
          </a:p>
          <a:p>
            <a:pPr marL="514350" indent="-514350">
              <a:buFont typeface="+mj-lt"/>
              <a:buAutoNum type="arabicPeriod"/>
            </a:pPr>
            <a:r>
              <a:rPr lang="en-US" dirty="0"/>
              <a:t>Communicate effectively in writing, orally, and through creative expression.</a:t>
            </a:r>
          </a:p>
          <a:p>
            <a:pPr marL="514350" indent="-514350">
              <a:buFont typeface="+mj-lt"/>
              <a:buAutoNum type="arabicPeriod"/>
            </a:pPr>
            <a:r>
              <a:rPr lang="en-US" dirty="0"/>
              <a:t>Work collaboratively and independently within and across a variety of cultural contexts and a spectrum of differences.</a:t>
            </a:r>
          </a:p>
          <a:p>
            <a:pPr marL="514350" indent="-514350">
              <a:buFont typeface="+mj-lt"/>
              <a:buAutoNum type="arabicPeriod"/>
            </a:pPr>
            <a:r>
              <a:rPr lang="en-US" dirty="0"/>
              <a:t>Critically evaluate the ethical implications of what they say and do.</a:t>
            </a:r>
          </a:p>
          <a:p>
            <a:pPr marL="514350" indent="-514350">
              <a:buFont typeface="+mj-lt"/>
              <a:buAutoNum type="arabicPeriod"/>
            </a:pPr>
            <a:r>
              <a:rPr lang="en-US" dirty="0"/>
              <a:t>Reason quantitatively, computationally, and scientifically.</a:t>
            </a:r>
          </a:p>
        </p:txBody>
      </p:sp>
    </p:spTree>
    <p:extLst>
      <p:ext uri="{BB962C8B-B14F-4D97-AF65-F5344CB8AC3E}">
        <p14:creationId xmlns:p14="http://schemas.microsoft.com/office/powerpoint/2010/main" val="97339690"/>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normAutofit fontScale="90000"/>
          </a:bodyPr>
          <a:lstStyle/>
          <a:p>
            <a:r>
              <a:rPr lang="en-US" sz="3600" dirty="0"/>
              <a:t>Undergraduate Degree Program Review</a:t>
            </a:r>
          </a:p>
        </p:txBody>
      </p:sp>
      <p:sp>
        <p:nvSpPr>
          <p:cNvPr id="3" name="Content Placeholder 2"/>
          <p:cNvSpPr>
            <a:spLocks noGrp="1"/>
          </p:cNvSpPr>
          <p:nvPr>
            <p:ph idx="1"/>
          </p:nvPr>
        </p:nvSpPr>
        <p:spPr>
          <a:xfrm>
            <a:off x="609600" y="1752600"/>
            <a:ext cx="8229600" cy="3154363"/>
          </a:xfrm>
        </p:spPr>
        <p:txBody>
          <a:bodyPr>
            <a:noAutofit/>
          </a:bodyPr>
          <a:lstStyle/>
          <a:p>
            <a:pPr marL="0" indent="0">
              <a:buNone/>
            </a:pPr>
            <a:r>
              <a:rPr lang="en-US" sz="2400" dirty="0"/>
              <a:t>The Faculty Senate Committee on General Education is charged to assist departments and programs administering undergraduate majors in ensuring full </a:t>
            </a:r>
            <a:r>
              <a:rPr lang="en-US" sz="2400" u="sng" dirty="0"/>
              <a:t>opportunity</a:t>
            </a:r>
            <a:r>
              <a:rPr lang="en-US" sz="2400" dirty="0"/>
              <a:t> for all students to attain competency in the Objectives of General Education.</a:t>
            </a:r>
          </a:p>
          <a:p>
            <a:pPr marL="0" indent="0">
              <a:buNone/>
            </a:pPr>
            <a:endParaRPr lang="en-US" sz="2400" dirty="0"/>
          </a:p>
          <a:p>
            <a:pPr marL="400050" lvl="1" indent="0">
              <a:buNone/>
            </a:pPr>
            <a:r>
              <a:rPr lang="en-US" sz="2400" dirty="0"/>
              <a:t>4. Provide clear examples and templates to all departments </a:t>
            </a:r>
            <a:r>
              <a:rPr lang="en-US" sz="2400" u="sng" dirty="0"/>
              <a:t>including curricular maps</a:t>
            </a:r>
            <a:r>
              <a:rPr lang="en-US" sz="2400" dirty="0"/>
              <a:t> to aid in their internal reviews of how students are achieving the Objectives of General Education by May 1, 2016.</a:t>
            </a:r>
          </a:p>
        </p:txBody>
      </p:sp>
    </p:spTree>
    <p:extLst>
      <p:ext uri="{BB962C8B-B14F-4D97-AF65-F5344CB8AC3E}">
        <p14:creationId xmlns:p14="http://schemas.microsoft.com/office/powerpoint/2010/main" val="868407197"/>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95400" y="914400"/>
            <a:ext cx="6772275" cy="5737250"/>
          </a:xfrm>
          <a:prstGeom prst="rect">
            <a:avLst/>
          </a:prstGeom>
        </p:spPr>
      </p:pic>
    </p:spTree>
    <p:extLst>
      <p:ext uri="{BB962C8B-B14F-4D97-AF65-F5344CB8AC3E}">
        <p14:creationId xmlns:p14="http://schemas.microsoft.com/office/powerpoint/2010/main" val="712769310"/>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a:bodyPr>
          <a:lstStyle/>
          <a:p>
            <a:r>
              <a:rPr lang="en-US" dirty="0"/>
              <a:t>Mapping Kit</a:t>
            </a:r>
          </a:p>
        </p:txBody>
      </p:sp>
      <p:sp>
        <p:nvSpPr>
          <p:cNvPr id="3" name="Content Placeholder 2"/>
          <p:cNvSpPr>
            <a:spLocks noGrp="1"/>
          </p:cNvSpPr>
          <p:nvPr>
            <p:ph idx="1"/>
          </p:nvPr>
        </p:nvSpPr>
        <p:spPr>
          <a:xfrm>
            <a:off x="457200" y="1892300"/>
            <a:ext cx="8229600" cy="1981200"/>
          </a:xfrm>
        </p:spPr>
        <p:txBody>
          <a:bodyPr>
            <a:normAutofit fontScale="85000" lnSpcReduction="10000"/>
          </a:bodyPr>
          <a:lstStyle/>
          <a:p>
            <a:pPr marL="514350" indent="-514350">
              <a:buFont typeface="+mj-lt"/>
              <a:buAutoNum type="arabicPeriod"/>
            </a:pPr>
            <a:r>
              <a:rPr lang="en-US" dirty="0"/>
              <a:t>Mapping Guide: A document containing instructions and written definitions of the Objectives.</a:t>
            </a:r>
          </a:p>
          <a:p>
            <a:pPr marL="514350" indent="-514350">
              <a:buFont typeface="+mj-lt"/>
              <a:buAutoNum type="arabicPeriod"/>
            </a:pPr>
            <a:endParaRPr lang="en-US" dirty="0"/>
          </a:p>
          <a:p>
            <a:pPr marL="514350" indent="-514350">
              <a:buFont typeface="+mj-lt"/>
              <a:buAutoNum type="arabicPeriod"/>
            </a:pPr>
            <a:r>
              <a:rPr lang="en-US" dirty="0"/>
              <a:t>Spreadsheet of objectives and courses for your unit.</a:t>
            </a:r>
          </a:p>
        </p:txBody>
      </p:sp>
      <p:sp>
        <p:nvSpPr>
          <p:cNvPr id="4" name="Rectangle 3"/>
          <p:cNvSpPr/>
          <p:nvPr/>
        </p:nvSpPr>
        <p:spPr>
          <a:xfrm>
            <a:off x="457200" y="4114800"/>
            <a:ext cx="8077200" cy="1754326"/>
          </a:xfrm>
          <a:prstGeom prst="rect">
            <a:avLst/>
          </a:prstGeom>
          <a:ln>
            <a:solidFill>
              <a:schemeClr val="tx1"/>
            </a:solidFill>
          </a:ln>
        </p:spPr>
        <p:txBody>
          <a:bodyPr wrap="square">
            <a:spAutoFit/>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Deadline:  </a:t>
            </a:r>
            <a:r>
              <a:rPr lang="en-US" dirty="0">
                <a:latin typeface="Calibri" panose="020F0502020204030204" pitchFamily="34" charset="0"/>
                <a:ea typeface="Times New Roman" panose="02020603050405020304" pitchFamily="18" charset="0"/>
                <a:cs typeface="Times New Roman" panose="02020603050405020304" pitchFamily="18" charset="0"/>
              </a:rPr>
              <a:t>We request that each unit’s spreadsheet be turned into the Faculty Senate General Education Committee by sending it to </a:t>
            </a:r>
            <a:r>
              <a:rPr lang="en-US" u="sng" dirty="0">
                <a:solidFill>
                  <a:srgbClr val="1155CC"/>
                </a:solidFill>
                <a:latin typeface="Calibri" panose="020F0502020204030204" pitchFamily="34" charset="0"/>
                <a:ea typeface="Times New Roman" panose="02020603050405020304" pitchFamily="18" charset="0"/>
                <a:hlinkClick r:id="rId3"/>
              </a:rPr>
              <a:t>CTAL-info@udel.edu</a:t>
            </a:r>
            <a:r>
              <a:rPr lang="en-US" dirty="0">
                <a:latin typeface="Calibri" panose="020F0502020204030204" pitchFamily="34" charset="0"/>
                <a:ea typeface="Times New Roman" panose="02020603050405020304" pitchFamily="18" charset="0"/>
                <a:cs typeface="Times New Roman" panose="02020603050405020304" pitchFamily="18" charset="0"/>
              </a:rPr>
              <a:t> before the start of Spring Break, </a:t>
            </a:r>
            <a:r>
              <a:rPr lang="en-US" b="1" dirty="0">
                <a:latin typeface="Calibri" panose="020F0502020204030204" pitchFamily="34" charset="0"/>
                <a:ea typeface="Times New Roman" panose="02020603050405020304" pitchFamily="18" charset="0"/>
                <a:cs typeface="Times New Roman" panose="02020603050405020304" pitchFamily="18" charset="0"/>
              </a:rPr>
              <a:t>March 25th, 2016</a:t>
            </a:r>
            <a:r>
              <a:rPr lang="en-US" dirty="0">
                <a:latin typeface="Calibri" panose="020F0502020204030204" pitchFamily="34" charset="0"/>
                <a:ea typeface="Times New Roman" panose="02020603050405020304" pitchFamily="18" charset="0"/>
                <a:cs typeface="Times New Roman" panose="02020603050405020304" pitchFamily="18" charset="0"/>
              </a:rPr>
              <a:t>.  Because students enroll in courses from many different departments, we will not have a clear picture of how and where they fulfill General Education objectives until we have curriculum maps from all departments.</a:t>
            </a:r>
            <a:endParaRPr lang="en-US" dirty="0"/>
          </a:p>
        </p:txBody>
      </p:sp>
    </p:spTree>
    <p:extLst>
      <p:ext uri="{BB962C8B-B14F-4D97-AF65-F5344CB8AC3E}">
        <p14:creationId xmlns:p14="http://schemas.microsoft.com/office/powerpoint/2010/main" val="968779111"/>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04799" y="990600"/>
            <a:ext cx="8562333" cy="4419600"/>
          </a:xfrm>
          <a:prstGeom prst="rect">
            <a:avLst/>
          </a:prstGeom>
        </p:spPr>
      </p:pic>
      <p:sp>
        <p:nvSpPr>
          <p:cNvPr id="5" name="TextBox 4"/>
          <p:cNvSpPr txBox="1"/>
          <p:nvPr/>
        </p:nvSpPr>
        <p:spPr>
          <a:xfrm>
            <a:off x="228600" y="3888938"/>
            <a:ext cx="8763000" cy="2585323"/>
          </a:xfrm>
          <a:prstGeom prst="rect">
            <a:avLst/>
          </a:prstGeom>
          <a:solidFill>
            <a:srgbClr val="FFFF00"/>
          </a:solidFill>
        </p:spPr>
        <p:txBody>
          <a:bodyPr wrap="square" rtlCol="0">
            <a:spAutoFit/>
          </a:bodyPr>
          <a:lstStyle/>
          <a:p>
            <a:r>
              <a:rPr lang="en-US" b="1" dirty="0"/>
              <a:t>N -</a:t>
            </a:r>
            <a:r>
              <a:rPr lang="en-US" dirty="0"/>
              <a:t> Score your course with an N for NOT APPLICABLE or no emphasis.  Instructor will observe no student learning on this objective.*</a:t>
            </a:r>
          </a:p>
          <a:p>
            <a:r>
              <a:rPr lang="en-US" b="1" dirty="0"/>
              <a:t> </a:t>
            </a:r>
            <a:endParaRPr lang="en-US" dirty="0"/>
          </a:p>
          <a:p>
            <a:r>
              <a:rPr lang="en-US" b="1" dirty="0"/>
              <a:t>M -</a:t>
            </a:r>
            <a:r>
              <a:rPr lang="en-US" dirty="0"/>
              <a:t> Score your course with an M for MINOR emphasis of the course. Instructor will observe some student learning on this objective.</a:t>
            </a:r>
          </a:p>
          <a:p>
            <a:r>
              <a:rPr lang="en-US" b="1" dirty="0"/>
              <a:t> </a:t>
            </a:r>
            <a:endParaRPr lang="en-US" dirty="0"/>
          </a:p>
          <a:p>
            <a:r>
              <a:rPr lang="en-US" b="1" dirty="0"/>
              <a:t>S -</a:t>
            </a:r>
            <a:r>
              <a:rPr lang="en-US" dirty="0"/>
              <a:t> Score your course with an S for SIGNIFICANT or major emphasis of the course.  Instructor will observe significant student learning on this objective.</a:t>
            </a:r>
          </a:p>
          <a:p>
            <a:endParaRPr lang="en-US" dirty="0"/>
          </a:p>
        </p:txBody>
      </p:sp>
    </p:spTree>
    <p:custDataLst>
      <p:tags r:id="rId1"/>
    </p:custDataLst>
    <p:extLst>
      <p:ext uri="{BB962C8B-B14F-4D97-AF65-F5344CB8AC3E}">
        <p14:creationId xmlns:p14="http://schemas.microsoft.com/office/powerpoint/2010/main" val="31715814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F06X7adKl0o/VBbdFS7I-JI/AAAAAAAAB6o/SZF2op0ra5k/s1600/How%2Bto%2Bread%2BXLSX%2BFile%2Bin%2BJav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8402" y="2874547"/>
            <a:ext cx="642937" cy="6857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4.bp.blogspot.com/-F06X7adKl0o/VBbdFS7I-JI/AAAAAAAAB6o/SZF2op0ra5k/s1600/How%2Bto%2Bread%2BXLSX%2BFile%2Bin%2BJav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711" y="2874547"/>
            <a:ext cx="642937" cy="6857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4.bp.blogspot.com/-F06X7adKl0o/VBbdFS7I-JI/AAAAAAAAB6o/SZF2op0ra5k/s1600/How%2Bto%2Bread%2BXLSX%2BFile%2Bin%2BJav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0466" y="3611405"/>
            <a:ext cx="642937" cy="6857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4.bp.blogspot.com/-F06X7adKl0o/VBbdFS7I-JI/AAAAAAAAB6o/SZF2op0ra5k/s1600/How%2Bto%2Bread%2BXLSX%2BFile%2Bin%2BJav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2341" y="3655596"/>
            <a:ext cx="642937" cy="6857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70466" y="5036176"/>
            <a:ext cx="1600200" cy="769441"/>
          </a:xfrm>
          <a:prstGeom prst="rect">
            <a:avLst/>
          </a:prstGeom>
          <a:noFill/>
        </p:spPr>
        <p:txBody>
          <a:bodyPr wrap="square" rtlCol="0">
            <a:spAutoFit/>
          </a:bodyPr>
          <a:lstStyle/>
          <a:p>
            <a:pPr algn="ctr"/>
            <a:r>
              <a:rPr lang="en-US" sz="4400" dirty="0"/>
              <a:t>CTAL</a:t>
            </a:r>
          </a:p>
        </p:txBody>
      </p:sp>
      <p:sp>
        <p:nvSpPr>
          <p:cNvPr id="14" name="TextBox 13"/>
          <p:cNvSpPr txBox="1"/>
          <p:nvPr/>
        </p:nvSpPr>
        <p:spPr>
          <a:xfrm>
            <a:off x="2972560" y="5006814"/>
            <a:ext cx="2759868" cy="769441"/>
          </a:xfrm>
          <a:prstGeom prst="rect">
            <a:avLst/>
          </a:prstGeom>
          <a:noFill/>
        </p:spPr>
        <p:txBody>
          <a:bodyPr wrap="square" rtlCol="0">
            <a:spAutoFit/>
          </a:bodyPr>
          <a:lstStyle/>
          <a:p>
            <a:pPr algn="ctr"/>
            <a:r>
              <a:rPr lang="en-US" sz="4400" dirty="0"/>
              <a:t>Registrar</a:t>
            </a:r>
          </a:p>
        </p:txBody>
      </p:sp>
      <p:sp>
        <p:nvSpPr>
          <p:cNvPr id="15" name="TextBox 14"/>
          <p:cNvSpPr txBox="1"/>
          <p:nvPr/>
        </p:nvSpPr>
        <p:spPr>
          <a:xfrm>
            <a:off x="827581" y="2161477"/>
            <a:ext cx="2286000" cy="523220"/>
          </a:xfrm>
          <a:prstGeom prst="rect">
            <a:avLst/>
          </a:prstGeom>
          <a:noFill/>
        </p:spPr>
        <p:txBody>
          <a:bodyPr wrap="square" rtlCol="0">
            <a:spAutoFit/>
          </a:bodyPr>
          <a:lstStyle/>
          <a:p>
            <a:pPr algn="ctr"/>
            <a:r>
              <a:rPr lang="en-US" sz="2800" dirty="0"/>
              <a:t>Departments</a:t>
            </a:r>
          </a:p>
        </p:txBody>
      </p:sp>
      <p:sp>
        <p:nvSpPr>
          <p:cNvPr id="16" name="Right Arrow 15"/>
          <p:cNvSpPr/>
          <p:nvPr/>
        </p:nvSpPr>
        <p:spPr>
          <a:xfrm rot="5400000">
            <a:off x="1796476" y="4766846"/>
            <a:ext cx="320099"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2708483" y="5312944"/>
            <a:ext cx="320099"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0800000">
            <a:off x="3426079" y="2233604"/>
            <a:ext cx="939115" cy="265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ent-Up Arrow 16"/>
          <p:cNvSpPr/>
          <p:nvPr/>
        </p:nvSpPr>
        <p:spPr>
          <a:xfrm>
            <a:off x="5775325" y="4721096"/>
            <a:ext cx="1244634" cy="85710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607438" y="1281757"/>
            <a:ext cx="2286000" cy="523220"/>
          </a:xfrm>
          <a:prstGeom prst="rect">
            <a:avLst/>
          </a:prstGeom>
          <a:noFill/>
        </p:spPr>
        <p:txBody>
          <a:bodyPr wrap="square" rtlCol="0">
            <a:spAutoFit/>
          </a:bodyPr>
          <a:lstStyle/>
          <a:p>
            <a:pPr algn="ctr"/>
            <a:r>
              <a:rPr lang="en-US" sz="2800" dirty="0"/>
              <a:t>Reports</a:t>
            </a:r>
          </a:p>
        </p:txBody>
      </p:sp>
      <p:sp>
        <p:nvSpPr>
          <p:cNvPr id="22" name="TextBox 21"/>
          <p:cNvSpPr txBox="1"/>
          <p:nvPr/>
        </p:nvSpPr>
        <p:spPr>
          <a:xfrm>
            <a:off x="203925" y="798423"/>
            <a:ext cx="350520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Course revisions</a:t>
            </a:r>
          </a:p>
          <a:p>
            <a:pPr marL="285750" indent="-285750">
              <a:buFont typeface="Arial" panose="020B0604020202020204" pitchFamily="34" charset="0"/>
              <a:buChar char="•"/>
            </a:pPr>
            <a:r>
              <a:rPr lang="en-US" sz="2000" dirty="0"/>
              <a:t>Program revisions</a:t>
            </a:r>
          </a:p>
          <a:p>
            <a:pPr marL="285750" indent="-285750">
              <a:buFont typeface="Arial" panose="020B0604020202020204" pitchFamily="34" charset="0"/>
              <a:buChar char="•"/>
            </a:pPr>
            <a:r>
              <a:rPr lang="en-US" sz="2000" dirty="0"/>
              <a:t>Advising</a:t>
            </a:r>
          </a:p>
        </p:txBody>
      </p:sp>
      <p:sp>
        <p:nvSpPr>
          <p:cNvPr id="24" name="Right Arrow 23"/>
          <p:cNvSpPr/>
          <p:nvPr/>
        </p:nvSpPr>
        <p:spPr>
          <a:xfrm rot="16200000">
            <a:off x="1454121" y="1861226"/>
            <a:ext cx="320099"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5"/>
          <a:stretch>
            <a:fillRect/>
          </a:stretch>
        </p:blipFill>
        <p:spPr>
          <a:xfrm>
            <a:off x="4876800" y="1914541"/>
            <a:ext cx="3747276" cy="2721099"/>
          </a:xfrm>
          <a:prstGeom prst="rect">
            <a:avLst/>
          </a:prstGeom>
        </p:spPr>
      </p:pic>
    </p:spTree>
    <p:custDataLst>
      <p:tags r:id="rId1"/>
    </p:custDataLst>
    <p:extLst>
      <p:ext uri="{BB962C8B-B14F-4D97-AF65-F5344CB8AC3E}">
        <p14:creationId xmlns:p14="http://schemas.microsoft.com/office/powerpoint/2010/main" val="25761074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914400"/>
            <a:ext cx="8001000" cy="5808175"/>
          </a:xfrm>
          <a:prstGeom prst="rect">
            <a:avLst/>
          </a:prstGeom>
        </p:spPr>
      </p:pic>
    </p:spTree>
    <p:extLst>
      <p:ext uri="{BB962C8B-B14F-4D97-AF65-F5344CB8AC3E}">
        <p14:creationId xmlns:p14="http://schemas.microsoft.com/office/powerpoint/2010/main" val="3578828612"/>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7700" y="914400"/>
            <a:ext cx="4267200" cy="762000"/>
          </a:xfrm>
        </p:spPr>
        <p:txBody>
          <a:bodyPr/>
          <a:lstStyle/>
          <a:p>
            <a:r>
              <a:rPr lang="en-US" dirty="0"/>
              <a:t>Thank you</a:t>
            </a:r>
          </a:p>
        </p:txBody>
      </p:sp>
      <p:sp>
        <p:nvSpPr>
          <p:cNvPr id="6" name="Content Placeholder 5"/>
          <p:cNvSpPr>
            <a:spLocks noGrp="1"/>
          </p:cNvSpPr>
          <p:nvPr>
            <p:ph idx="1"/>
          </p:nvPr>
        </p:nvSpPr>
        <p:spPr>
          <a:xfrm>
            <a:off x="457200" y="1663700"/>
            <a:ext cx="4648200" cy="2715644"/>
          </a:xfrm>
        </p:spPr>
        <p:txBody>
          <a:bodyPr>
            <a:normAutofit/>
          </a:bodyPr>
          <a:lstStyle/>
          <a:p>
            <a:pPr marL="0" indent="0">
              <a:buNone/>
            </a:pPr>
            <a:r>
              <a:rPr lang="en-US" sz="2800" dirty="0"/>
              <a:t>For assistance or feedback on the process:</a:t>
            </a:r>
          </a:p>
          <a:p>
            <a:pPr lvl="1"/>
            <a:r>
              <a:rPr lang="en-US" sz="2400" dirty="0"/>
              <a:t>Chris Knight: </a:t>
            </a:r>
            <a:r>
              <a:rPr lang="en-US" sz="2400" dirty="0">
                <a:hlinkClick r:id="rId3"/>
              </a:rPr>
              <a:t>caknight@udel.edu</a:t>
            </a:r>
            <a:endParaRPr lang="en-US" sz="2400" dirty="0"/>
          </a:p>
          <a:p>
            <a:pPr lvl="1"/>
            <a:r>
              <a:rPr lang="en-US" sz="2400" dirty="0"/>
              <a:t>CTAL: </a:t>
            </a:r>
            <a:r>
              <a:rPr lang="en-US" sz="2400" dirty="0">
                <a:hlinkClick r:id="rId4"/>
              </a:rPr>
              <a:t>ctal-info@udel.edu</a:t>
            </a:r>
            <a:endParaRPr lang="en-US" sz="2400" dirty="0"/>
          </a:p>
          <a:p>
            <a:endParaRPr lang="en-US" sz="2800" dirty="0"/>
          </a:p>
        </p:txBody>
      </p:sp>
      <p:pic>
        <p:nvPicPr>
          <p:cNvPr id="4" name="Shape 110"/>
          <p:cNvPicPr preferRelativeResize="0"/>
          <p:nvPr/>
        </p:nvPicPr>
        <p:blipFill rotWithShape="1">
          <a:blip r:embed="rId5">
            <a:alphaModFix/>
          </a:blip>
          <a:srcRect/>
          <a:stretch/>
        </p:blipFill>
        <p:spPr>
          <a:xfrm>
            <a:off x="5859645" y="4800560"/>
            <a:ext cx="3055753" cy="1809401"/>
          </a:xfrm>
          <a:prstGeom prst="rect">
            <a:avLst/>
          </a:prstGeom>
          <a:noFill/>
          <a:ln>
            <a:noFill/>
          </a:ln>
        </p:spPr>
      </p:pic>
      <p:pic>
        <p:nvPicPr>
          <p:cNvPr id="7" name="Shape 111"/>
          <p:cNvPicPr preferRelativeResize="0"/>
          <p:nvPr/>
        </p:nvPicPr>
        <p:blipFill rotWithShape="1">
          <a:blip r:embed="rId6">
            <a:alphaModFix/>
          </a:blip>
          <a:srcRect/>
          <a:stretch/>
        </p:blipFill>
        <p:spPr>
          <a:xfrm>
            <a:off x="5919270" y="914400"/>
            <a:ext cx="3055753" cy="2651277"/>
          </a:xfrm>
          <a:prstGeom prst="rect">
            <a:avLst/>
          </a:prstGeom>
          <a:noFill/>
          <a:ln>
            <a:noFill/>
          </a:ln>
        </p:spPr>
      </p:pic>
      <p:sp>
        <p:nvSpPr>
          <p:cNvPr id="8" name="Down Arrow 7"/>
          <p:cNvSpPr/>
          <p:nvPr/>
        </p:nvSpPr>
        <p:spPr>
          <a:xfrm rot="10800000">
            <a:off x="7136061" y="3745592"/>
            <a:ext cx="502920" cy="875052"/>
          </a:xfrm>
          <a:prstGeom prst="down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200" y="5128644"/>
            <a:ext cx="4457700" cy="1077218"/>
          </a:xfrm>
          <a:prstGeom prst="rect">
            <a:avLst/>
          </a:prstGeom>
          <a:noFill/>
        </p:spPr>
        <p:txBody>
          <a:bodyPr wrap="square" rtlCol="0">
            <a:spAutoFit/>
          </a:bodyPr>
          <a:lstStyle/>
          <a:p>
            <a:r>
              <a:rPr lang="en-US" sz="3200" i="1" dirty="0">
                <a:solidFill>
                  <a:srgbClr val="0000CC"/>
                </a:solidFill>
              </a:rPr>
              <a:t>To graduate the aspirational citizen.</a:t>
            </a:r>
          </a:p>
        </p:txBody>
      </p:sp>
    </p:spTree>
    <p:extLst>
      <p:ext uri="{BB962C8B-B14F-4D97-AF65-F5344CB8AC3E}">
        <p14:creationId xmlns:p14="http://schemas.microsoft.com/office/powerpoint/2010/main" val="248993809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400" b="1" dirty="0"/>
              <a:t>Gen Ed Overview</a:t>
            </a:r>
          </a:p>
        </p:txBody>
      </p:sp>
      <p:sp>
        <p:nvSpPr>
          <p:cNvPr id="3" name="Content Placeholder 2"/>
          <p:cNvSpPr>
            <a:spLocks noGrp="1"/>
          </p:cNvSpPr>
          <p:nvPr>
            <p:ph idx="1"/>
          </p:nvPr>
        </p:nvSpPr>
        <p:spPr>
          <a:xfrm>
            <a:off x="457200" y="1371600"/>
            <a:ext cx="8229600" cy="5105400"/>
          </a:xfrm>
        </p:spPr>
        <p:txBody>
          <a:bodyPr>
            <a:noAutofit/>
          </a:bodyPr>
          <a:lstStyle/>
          <a:p>
            <a:pPr marL="0" indent="0">
              <a:buNone/>
            </a:pPr>
            <a:r>
              <a:rPr lang="en-US" sz="2000" dirty="0"/>
              <a:t>Today we report on the five Gen Ed Reform initiatives approved by the Faculty Senate on 11 May 2015. These initiatives are tracked at the Gen Ed Reform website, which you can access from the sidebar at </a:t>
            </a:r>
            <a:r>
              <a:rPr lang="en-US" sz="2000" dirty="0" err="1"/>
              <a:t>facsen.udel.edu</a:t>
            </a:r>
            <a:r>
              <a:rPr lang="en-US" sz="2000" dirty="0"/>
              <a:t>. Reported today are:</a:t>
            </a:r>
            <a:br>
              <a:rPr lang="en-US" sz="800" dirty="0"/>
            </a:br>
            <a:endParaRPr lang="en-US" sz="800" dirty="0"/>
          </a:p>
          <a:p>
            <a:pPr marL="738188" indent="-280988"/>
            <a:r>
              <a:rPr lang="en-US" sz="2000" dirty="0"/>
              <a:t>FYS Learning Outcomes: </a:t>
            </a:r>
            <a:r>
              <a:rPr lang="en-US" sz="2000" dirty="0" err="1"/>
              <a:t>Avron</a:t>
            </a:r>
            <a:r>
              <a:rPr lang="en-US" sz="2000" dirty="0"/>
              <a:t> Abraham, Chair, Ad Hoc Committee on the First Year Seminar</a:t>
            </a:r>
          </a:p>
          <a:p>
            <a:pPr marL="738188" indent="-280988"/>
            <a:r>
              <a:rPr lang="en-US" sz="2000" dirty="0"/>
              <a:t>Core Course Pilot: Eric Rise, Chair, Ad Hoc Committee on the Core</a:t>
            </a:r>
          </a:p>
          <a:p>
            <a:pPr marL="738188" indent="-280988"/>
            <a:r>
              <a:rPr lang="en-US" sz="2000" dirty="0"/>
              <a:t>Capstone Review Guidelines: Steve Hastings, Chair, Undergraduate Studies (</a:t>
            </a:r>
            <a:r>
              <a:rPr lang="en-US" sz="2000" dirty="0" err="1"/>
              <a:t>UGS</a:t>
            </a:r>
            <a:r>
              <a:rPr lang="en-US" sz="2000" dirty="0"/>
              <a:t>) Committee </a:t>
            </a:r>
          </a:p>
          <a:p>
            <a:pPr marL="738188" indent="-280988"/>
            <a:r>
              <a:rPr lang="en-US" sz="2000" dirty="0"/>
              <a:t>Undergraduate Programs Review: Chris Knight, Chair, General Education Committee</a:t>
            </a:r>
          </a:p>
          <a:p>
            <a:pPr marL="738188" indent="-280988"/>
            <a:r>
              <a:rPr lang="en-US" sz="2000" dirty="0"/>
              <a:t>Multicultural Course Review Guidelines and Certification Process: Emily Davis, Chair, Committee on Diversity and Inclusion; and Steve Hastings, </a:t>
            </a:r>
            <a:r>
              <a:rPr lang="en-US" sz="2000" dirty="0" err="1"/>
              <a:t>UGS</a:t>
            </a:r>
            <a:r>
              <a:rPr lang="en-US" sz="2000" dirty="0"/>
              <a:t> Chair</a:t>
            </a:r>
          </a:p>
        </p:txBody>
      </p:sp>
    </p:spTree>
    <p:extLst>
      <p:ext uri="{BB962C8B-B14F-4D97-AF65-F5344CB8AC3E}">
        <p14:creationId xmlns:p14="http://schemas.microsoft.com/office/powerpoint/2010/main" val="766282257"/>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sf\Home\Desktop\Screen Shot 2014-11-03 at 1.19.49 P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08660"/>
            <a:ext cx="9144000" cy="61493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Multicultural course guidelines</a:t>
            </a:r>
          </a:p>
        </p:txBody>
      </p:sp>
      <p:sp>
        <p:nvSpPr>
          <p:cNvPr id="3" name="Text Placeholder 2"/>
          <p:cNvSpPr>
            <a:spLocks noGrp="1"/>
          </p:cNvSpPr>
          <p:nvPr>
            <p:ph type="body" idx="1"/>
          </p:nvPr>
        </p:nvSpPr>
        <p:spPr/>
        <p:txBody>
          <a:bodyPr/>
          <a:lstStyle/>
          <a:p>
            <a:r>
              <a:rPr lang="en-US" dirty="0"/>
              <a:t>Emily Davis</a:t>
            </a:r>
          </a:p>
        </p:txBody>
      </p:sp>
    </p:spTree>
    <p:extLst>
      <p:ext uri="{BB962C8B-B14F-4D97-AF65-F5344CB8AC3E}">
        <p14:creationId xmlns:p14="http://schemas.microsoft.com/office/powerpoint/2010/main" val="24018103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400" b="1" dirty="0"/>
              <a:t>Revised Multicultural Course Guidelines</a:t>
            </a:r>
          </a:p>
        </p:txBody>
      </p:sp>
      <p:sp>
        <p:nvSpPr>
          <p:cNvPr id="3" name="Content Placeholder 2"/>
          <p:cNvSpPr>
            <a:spLocks noGrp="1"/>
          </p:cNvSpPr>
          <p:nvPr>
            <p:ph idx="1"/>
          </p:nvPr>
        </p:nvSpPr>
        <p:spPr>
          <a:xfrm>
            <a:off x="457200" y="1295400"/>
            <a:ext cx="8229600" cy="5105400"/>
          </a:xfrm>
        </p:spPr>
        <p:txBody>
          <a:bodyPr>
            <a:noAutofit/>
          </a:bodyPr>
          <a:lstStyle/>
          <a:p>
            <a:pPr marL="0" indent="0">
              <a:spcBef>
                <a:spcPts val="0"/>
              </a:spcBef>
              <a:buNone/>
            </a:pPr>
            <a:r>
              <a:rPr lang="en-US" sz="1800" dirty="0"/>
              <a:t>Courses certified to meet the multicultural requirement must meet </a:t>
            </a:r>
            <a:r>
              <a:rPr lang="en-US" sz="1800" b="1" u="sng" dirty="0"/>
              <a:t>three </a:t>
            </a:r>
            <a:r>
              <a:rPr lang="en-US" sz="1800" dirty="0"/>
              <a:t>of the following criteria:</a:t>
            </a:r>
            <a:r>
              <a:rPr lang="en-US" sz="1000" dirty="0"/>
              <a:t> </a:t>
            </a:r>
          </a:p>
          <a:p>
            <a:pPr marL="0" indent="0">
              <a:spcBef>
                <a:spcPts val="0"/>
              </a:spcBef>
              <a:buNone/>
            </a:pPr>
            <a:endParaRPr lang="en-US" sz="1000" dirty="0"/>
          </a:p>
          <a:p>
            <a:pPr marL="0" indent="0">
              <a:spcBef>
                <a:spcPts val="0"/>
              </a:spcBef>
              <a:buNone/>
            </a:pPr>
            <a:r>
              <a:rPr lang="en-US" sz="1800" b="1" dirty="0"/>
              <a:t>1. </a:t>
            </a:r>
            <a:r>
              <a:rPr lang="en-US" sz="1800" b="1" u="sng" dirty="0"/>
              <a:t>Diversity Self-Awareness and Perspective Taking</a:t>
            </a:r>
            <a:r>
              <a:rPr lang="en-US" sz="1800" u="sng" dirty="0"/>
              <a:t>:</a:t>
            </a:r>
            <a:r>
              <a:rPr lang="en-US" sz="1800" dirty="0"/>
              <a:t> Students can articulate their own individual identity in relation to key concepts such as race, ethnicity, gender, sexuality, language, social class, disability, national origin, and religious affiliation, and can also reflect on how their social position differs from, and impacts, their relationships in diverse environments. In other words, students will learn to locate themselves within larger structures of difference and understand how their own position shapes their identity and/or worldview, as well as how that identity and/or worldview may differ from others.</a:t>
            </a:r>
          </a:p>
          <a:p>
            <a:pPr marL="0" indent="0">
              <a:spcBef>
                <a:spcPts val="0"/>
              </a:spcBef>
              <a:buNone/>
            </a:pPr>
            <a:r>
              <a:rPr lang="en-US" sz="1000" dirty="0"/>
              <a:t> </a:t>
            </a:r>
          </a:p>
          <a:p>
            <a:pPr marL="0" indent="0">
              <a:spcBef>
                <a:spcPts val="0"/>
              </a:spcBef>
              <a:buNone/>
            </a:pPr>
            <a:r>
              <a:rPr lang="en-US" sz="1800" b="1" u="sng" dirty="0"/>
              <a:t>2. Cultural Difference</a:t>
            </a:r>
            <a:r>
              <a:rPr lang="en-US" sz="1800" b="1" dirty="0"/>
              <a:t>:</a:t>
            </a:r>
            <a:r>
              <a:rPr lang="en-US" sz="1800" dirty="0"/>
              <a:t> Students gain in-depth knowledge of the history, lived experience, artistic production, identity and/or worldview of one or more underrepresented groups in the West (i.e., the US, Great Britain, Europe, Canada, Australia, New Zealand) and/or of a non-Western culture (or cultures). Students can articulate particular aspects and experiences of these cultures as well as how they may be similar to or different than the students’ own.</a:t>
            </a:r>
          </a:p>
          <a:p>
            <a:pPr marL="0" indent="0">
              <a:buNone/>
            </a:pPr>
            <a:endParaRPr lang="en-US" sz="1400" dirty="0"/>
          </a:p>
        </p:txBody>
      </p:sp>
    </p:spTree>
    <p:extLst>
      <p:ext uri="{BB962C8B-B14F-4D97-AF65-F5344CB8AC3E}">
        <p14:creationId xmlns:p14="http://schemas.microsoft.com/office/powerpoint/2010/main" val="2560586714"/>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181600"/>
          </a:xfrm>
        </p:spPr>
        <p:txBody>
          <a:bodyPr>
            <a:normAutofit fontScale="40000" lnSpcReduction="20000"/>
          </a:bodyPr>
          <a:lstStyle/>
          <a:p>
            <a:pPr marL="0" indent="0">
              <a:spcBef>
                <a:spcPts val="0"/>
              </a:spcBef>
              <a:buNone/>
            </a:pPr>
            <a:r>
              <a:rPr lang="en-US" sz="4500" b="1" dirty="0"/>
              <a:t>3. </a:t>
            </a:r>
            <a:r>
              <a:rPr lang="en-US" sz="4500" b="1" u="sng" dirty="0"/>
              <a:t>Personal and Social Responsibility</a:t>
            </a:r>
            <a:r>
              <a:rPr lang="en-US" sz="4500" b="1" dirty="0"/>
              <a:t>:</a:t>
            </a:r>
            <a:r>
              <a:rPr lang="en-US" sz="4500" dirty="0"/>
              <a:t> Students analyze the ethical, social, and/or environmental consequences of policies, ideologies, or actions on marginalized communities/groups within the US or internationally. Based on this analysis, students identify a range of potential personal and civic responses to these issues. A service learning version of this course may allow students to directly take informed and responsible action to address these challenges. </a:t>
            </a:r>
          </a:p>
          <a:p>
            <a:pPr marL="0" indent="0">
              <a:spcBef>
                <a:spcPts val="0"/>
              </a:spcBef>
              <a:buNone/>
            </a:pPr>
            <a:r>
              <a:rPr lang="en-US" sz="4500" dirty="0"/>
              <a:t> </a:t>
            </a:r>
          </a:p>
          <a:p>
            <a:pPr marL="0" indent="0">
              <a:spcBef>
                <a:spcPts val="0"/>
              </a:spcBef>
              <a:buNone/>
            </a:pPr>
            <a:r>
              <a:rPr lang="en-US" sz="4500" b="1" dirty="0"/>
              <a:t>4. </a:t>
            </a:r>
            <a:r>
              <a:rPr lang="en-US" sz="4500" b="1" u="sng" dirty="0"/>
              <a:t>Understanding Global Systems</a:t>
            </a:r>
            <a:r>
              <a:rPr lang="en-US" sz="4500" b="1" dirty="0"/>
              <a:t>:</a:t>
            </a:r>
            <a:r>
              <a:rPr lang="en-US" sz="4500" dirty="0"/>
              <a:t> Students gain and apply the tools to think systematically about how institutions, ideologies, </a:t>
            </a:r>
            <a:r>
              <a:rPr lang="en-US" sz="4500" dirty="0" err="1"/>
              <a:t>rhetorics</a:t>
            </a:r>
            <a:r>
              <a:rPr lang="en-US" sz="4500" dirty="0"/>
              <a:t>, and/or cultural representations shape a people’s culture and identity, which may include their role in perpetuating inequality, whether historically or in the present day. </a:t>
            </a:r>
          </a:p>
          <a:p>
            <a:pPr marL="0" indent="0">
              <a:spcBef>
                <a:spcPts val="0"/>
              </a:spcBef>
              <a:buNone/>
            </a:pPr>
            <a:endParaRPr lang="en-US" sz="4500" dirty="0"/>
          </a:p>
          <a:p>
            <a:pPr marL="0" indent="0">
              <a:spcBef>
                <a:spcPts val="0"/>
              </a:spcBef>
              <a:buNone/>
            </a:pPr>
            <a:endParaRPr lang="en-US" sz="4500" dirty="0"/>
          </a:p>
          <a:p>
            <a:pPr marL="0" indent="0">
              <a:spcBef>
                <a:spcPts val="0"/>
              </a:spcBef>
              <a:buNone/>
            </a:pPr>
            <a:endParaRPr lang="en-US" sz="4500" dirty="0"/>
          </a:p>
          <a:p>
            <a:pPr marL="0" indent="0">
              <a:spcBef>
                <a:spcPts val="0"/>
              </a:spcBef>
              <a:buNone/>
            </a:pPr>
            <a:r>
              <a:rPr lang="en-US" sz="4500" b="1" dirty="0"/>
              <a:t>*Faculty proposing to certify a course for the MCC must submit the following:</a:t>
            </a:r>
          </a:p>
          <a:p>
            <a:pPr marL="0" indent="0">
              <a:spcBef>
                <a:spcPts val="0"/>
              </a:spcBef>
              <a:buNone/>
            </a:pPr>
            <a:endParaRPr lang="en-US" sz="4500" dirty="0"/>
          </a:p>
          <a:p>
            <a:pPr>
              <a:spcBef>
                <a:spcPts val="0"/>
              </a:spcBef>
            </a:pPr>
            <a:r>
              <a:rPr lang="en-US" sz="4500" dirty="0"/>
              <a:t> A course syllabus.</a:t>
            </a:r>
          </a:p>
          <a:p>
            <a:pPr marL="0" indent="0">
              <a:spcBef>
                <a:spcPts val="0"/>
              </a:spcBef>
              <a:buNone/>
            </a:pPr>
            <a:endParaRPr lang="en-US" sz="4500" dirty="0"/>
          </a:p>
          <a:p>
            <a:pPr lvl="0">
              <a:spcBef>
                <a:spcPts val="0"/>
              </a:spcBef>
            </a:pPr>
            <a:r>
              <a:rPr lang="en-US" sz="4500" dirty="0"/>
              <a:t>A list of each of the three criteria the course will satisfy along with copies of the assignment that satisfies each one (this could be a reading, project, essay, etc.)</a:t>
            </a:r>
          </a:p>
          <a:p>
            <a:pPr marL="0" indent="0">
              <a:buNone/>
            </a:pPr>
            <a:endParaRPr lang="en-US" dirty="0"/>
          </a:p>
        </p:txBody>
      </p:sp>
    </p:spTree>
    <p:extLst>
      <p:ext uri="{BB962C8B-B14F-4D97-AF65-F5344CB8AC3E}">
        <p14:creationId xmlns:p14="http://schemas.microsoft.com/office/powerpoint/2010/main" val="51882320"/>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f\Home\Desktop\Screen Shot 2014-11-03 at 1.19.49 P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08660"/>
            <a:ext cx="9144000" cy="6149340"/>
          </a:xfrm>
          <a:prstGeom prst="rect">
            <a:avLst/>
          </a:prstGeom>
          <a:noFill/>
          <a:extLst>
            <a:ext uri="{909E8E84-426E-40DD-AFC4-6F175D3DCCD1}">
              <a14:hiddenFill xmlns:a14="http://schemas.microsoft.com/office/drawing/2010/main">
                <a:solidFill>
                  <a:srgbClr val="FFFFFF"/>
                </a:solidFill>
              </a14:hiddenFill>
            </a:ext>
          </a:extLst>
        </p:spPr>
      </p:pic>
      <p:sp>
        <p:nvSpPr>
          <p:cNvPr id="13314" name="Title 1"/>
          <p:cNvSpPr>
            <a:spLocks noGrp="1"/>
          </p:cNvSpPr>
          <p:nvPr>
            <p:ph type="ctrTitle"/>
          </p:nvPr>
        </p:nvSpPr>
        <p:spPr>
          <a:xfrm>
            <a:off x="685800" y="1752600"/>
            <a:ext cx="7772400" cy="3047999"/>
          </a:xfrm>
        </p:spPr>
        <p:txBody>
          <a:bodyPr>
            <a:normAutofit fontScale="90000"/>
          </a:bodyPr>
          <a:lstStyle/>
          <a:p>
            <a:pPr eaLnBrk="1" hangingPunct="1"/>
            <a:r>
              <a:rPr lang="en-US" altLang="en-US" dirty="0">
                <a:ea typeface="Geneva" charset="0"/>
                <a:cs typeface="Arial" panose="020B0604020202020204" pitchFamily="34" charset="0"/>
              </a:rPr>
              <a:t>Faculty Senate Meeting</a:t>
            </a:r>
            <a:br>
              <a:rPr lang="en-US" altLang="en-US" dirty="0">
                <a:ea typeface="Geneva" charset="0"/>
                <a:cs typeface="Arial" panose="020B0604020202020204" pitchFamily="34" charset="0"/>
              </a:rPr>
            </a:br>
            <a:r>
              <a:rPr lang="en-US" altLang="en-US" dirty="0">
                <a:ea typeface="Geneva" charset="0"/>
                <a:cs typeface="Arial" panose="020B0604020202020204" pitchFamily="34" charset="0"/>
              </a:rPr>
              <a:t>Gen Ed Report</a:t>
            </a:r>
            <a:br>
              <a:rPr lang="en-US" altLang="en-US" dirty="0">
                <a:ea typeface="Geneva" charset="0"/>
                <a:cs typeface="Arial" panose="020B0604020202020204" pitchFamily="34" charset="0"/>
              </a:rPr>
            </a:br>
            <a:br>
              <a:rPr lang="en-US" altLang="en-US" dirty="0">
                <a:ea typeface="Geneva" charset="0"/>
                <a:cs typeface="Arial" panose="020B0604020202020204" pitchFamily="34" charset="0"/>
              </a:rPr>
            </a:br>
            <a:r>
              <a:rPr lang="en-US" altLang="en-US" dirty="0">
                <a:ea typeface="Geneva" charset="0"/>
                <a:cs typeface="Arial" panose="020B0604020202020204" pitchFamily="34" charset="0"/>
              </a:rPr>
              <a:t>March 7, 2016</a:t>
            </a:r>
            <a:br>
              <a:rPr lang="en-US" altLang="en-US" dirty="0">
                <a:ea typeface="Geneva" charset="0"/>
                <a:cs typeface="Arial" panose="020B0604020202020204" pitchFamily="34" charset="0"/>
              </a:rPr>
            </a:br>
            <a:br>
              <a:rPr lang="en-US" altLang="en-US" dirty="0">
                <a:ea typeface="Geneva" charset="0"/>
                <a:cs typeface="Arial" panose="020B0604020202020204" pitchFamily="34" charset="0"/>
              </a:rPr>
            </a:br>
            <a:r>
              <a:rPr lang="en-US" altLang="en-US" dirty="0">
                <a:ea typeface="Geneva" charset="0"/>
                <a:cs typeface="Arial" panose="020B0604020202020204" pitchFamily="34" charset="0"/>
              </a:rPr>
              <a:t>Thank You!</a:t>
            </a:r>
            <a:endParaRPr lang="en-US" altLang="en-US" dirty="0">
              <a:solidFill>
                <a:srgbClr val="1F497D"/>
              </a:solidFill>
              <a:ea typeface="Geneva" charset="0"/>
              <a:cs typeface="Arial" panose="020B0604020202020204" pitchFamily="34" charset="0"/>
            </a:endParaRPr>
          </a:p>
        </p:txBody>
      </p:sp>
    </p:spTree>
    <p:extLst>
      <p:ext uri="{BB962C8B-B14F-4D97-AF65-F5344CB8AC3E}">
        <p14:creationId xmlns:p14="http://schemas.microsoft.com/office/powerpoint/2010/main" val="25736875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sf\Home\Desktop\Screen Shot 2014-11-03 at 1.19.49 P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08660"/>
            <a:ext cx="9144000" cy="61493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FYS Learning outcomes</a:t>
            </a:r>
          </a:p>
        </p:txBody>
      </p:sp>
      <p:sp>
        <p:nvSpPr>
          <p:cNvPr id="3" name="Text Placeholder 2"/>
          <p:cNvSpPr>
            <a:spLocks noGrp="1"/>
          </p:cNvSpPr>
          <p:nvPr>
            <p:ph type="body" idx="1"/>
          </p:nvPr>
        </p:nvSpPr>
        <p:spPr/>
        <p:txBody>
          <a:bodyPr/>
          <a:lstStyle/>
          <a:p>
            <a:r>
              <a:rPr lang="en-US" dirty="0" err="1"/>
              <a:t>Avron</a:t>
            </a:r>
            <a:r>
              <a:rPr lang="en-US" dirty="0"/>
              <a:t> Abraham</a:t>
            </a:r>
          </a:p>
        </p:txBody>
      </p:sp>
    </p:spTree>
    <p:extLst>
      <p:ext uri="{BB962C8B-B14F-4D97-AF65-F5344CB8AC3E}">
        <p14:creationId xmlns:p14="http://schemas.microsoft.com/office/powerpoint/2010/main" val="12088466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002268"/>
            <a:ext cx="3886449" cy="369332"/>
          </a:xfrm>
          <a:prstGeom prst="rect">
            <a:avLst/>
          </a:prstGeom>
        </p:spPr>
        <p:txBody>
          <a:bodyPr wrap="none">
            <a:spAutoFit/>
          </a:bodyPr>
          <a:lstStyle/>
          <a:p>
            <a:r>
              <a:rPr lang="en-US" b="1" dirty="0"/>
              <a:t>FYS Guidelines and Learning Outcomes</a:t>
            </a:r>
            <a:endParaRPr lang="en-US" dirty="0"/>
          </a:p>
        </p:txBody>
      </p:sp>
      <p:sp>
        <p:nvSpPr>
          <p:cNvPr id="3" name="Rectangle 2"/>
          <p:cNvSpPr/>
          <p:nvPr/>
        </p:nvSpPr>
        <p:spPr>
          <a:xfrm>
            <a:off x="506694" y="1519535"/>
            <a:ext cx="7162800" cy="923330"/>
          </a:xfrm>
          <a:prstGeom prst="rect">
            <a:avLst/>
          </a:prstGeom>
        </p:spPr>
        <p:txBody>
          <a:bodyPr wrap="square">
            <a:spAutoFit/>
          </a:bodyPr>
          <a:lstStyle/>
          <a:p>
            <a:r>
              <a:rPr lang="en-US" dirty="0"/>
              <a:t>In May 2015, the faculty senate approved specific topics for inclusion in all FYS courses thus ensuring that a committed portion of the FYS course time be allotted to common content. </a:t>
            </a:r>
          </a:p>
        </p:txBody>
      </p:sp>
      <p:sp>
        <p:nvSpPr>
          <p:cNvPr id="5" name="Rectangle 4"/>
          <p:cNvSpPr/>
          <p:nvPr/>
        </p:nvSpPr>
        <p:spPr>
          <a:xfrm>
            <a:off x="506694" y="2743200"/>
            <a:ext cx="7391400" cy="1754326"/>
          </a:xfrm>
          <a:prstGeom prst="rect">
            <a:avLst/>
          </a:prstGeom>
        </p:spPr>
        <p:txBody>
          <a:bodyPr wrap="square">
            <a:spAutoFit/>
          </a:bodyPr>
          <a:lstStyle/>
          <a:p>
            <a:r>
              <a:rPr lang="en-US" dirty="0"/>
              <a:t>Each of the  topics listed are followed by a short list of objectives specific to the FYS. The FYS will introduce many of these topics to students, but it is understood that subsequent additional learning opportunities will occur through other general education requirements, including courses student must take as a requirement of their college and/or major, and out of the classroom learning experiences.</a:t>
            </a:r>
          </a:p>
        </p:txBody>
      </p:sp>
    </p:spTree>
    <p:extLst>
      <p:ext uri="{BB962C8B-B14F-4D97-AF65-F5344CB8AC3E}">
        <p14:creationId xmlns:p14="http://schemas.microsoft.com/office/powerpoint/2010/main" val="2958406613"/>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42286"/>
            <a:ext cx="7010400" cy="4801314"/>
          </a:xfrm>
          <a:prstGeom prst="rect">
            <a:avLst/>
          </a:prstGeom>
        </p:spPr>
        <p:txBody>
          <a:bodyPr wrap="square">
            <a:spAutoFit/>
          </a:bodyPr>
          <a:lstStyle/>
          <a:p>
            <a:r>
              <a:rPr lang="en-US" b="1" i="1" dirty="0"/>
              <a:t>Ethics/Academic Honesty:</a:t>
            </a:r>
            <a:endParaRPr lang="en-US" dirty="0"/>
          </a:p>
          <a:p>
            <a:r>
              <a:rPr lang="en-US" dirty="0"/>
              <a:t>UD graduates should be able to explain the reasons behind the positions they hold on key ethical questions and to articulate the values that underlie their decisions. </a:t>
            </a:r>
          </a:p>
          <a:p>
            <a:endParaRPr lang="en-US" b="1" i="1" dirty="0"/>
          </a:p>
          <a:p>
            <a:endParaRPr lang="en-US" b="1" i="1" dirty="0"/>
          </a:p>
          <a:p>
            <a:r>
              <a:rPr lang="en-US" b="1" i="1" dirty="0"/>
              <a:t>Responsible use of Internet/Social Media</a:t>
            </a:r>
            <a:r>
              <a:rPr lang="en-US" i="1" dirty="0"/>
              <a:t>:</a:t>
            </a:r>
            <a:endParaRPr lang="en-US" dirty="0"/>
          </a:p>
          <a:p>
            <a:r>
              <a:rPr lang="en-US" dirty="0"/>
              <a:t>Understanding how to responsibly use social media, other technologies, and develop a positive digital identity.</a:t>
            </a:r>
          </a:p>
          <a:p>
            <a:endParaRPr lang="en-US" dirty="0"/>
          </a:p>
          <a:p>
            <a:endParaRPr lang="en-US" dirty="0"/>
          </a:p>
          <a:p>
            <a:r>
              <a:rPr lang="en-US" b="1" i="1" dirty="0"/>
              <a:t>Academic Policies and Procedures:</a:t>
            </a:r>
            <a:endParaRPr lang="en-US" dirty="0"/>
          </a:p>
          <a:p>
            <a:r>
              <a:rPr lang="en-US" dirty="0"/>
              <a:t>Early in their academic careers at UD, students should be aware of the important policies and practices that will guide their progress and be familiar with those resources that will support their academic success.</a:t>
            </a:r>
          </a:p>
          <a:p>
            <a:endParaRPr lang="en-US" dirty="0"/>
          </a:p>
          <a:p>
            <a:endParaRPr lang="en-US" dirty="0"/>
          </a:p>
        </p:txBody>
      </p:sp>
    </p:spTree>
    <p:extLst>
      <p:ext uri="{BB962C8B-B14F-4D97-AF65-F5344CB8AC3E}">
        <p14:creationId xmlns:p14="http://schemas.microsoft.com/office/powerpoint/2010/main" val="3311418141"/>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83481"/>
            <a:ext cx="7696200" cy="3693319"/>
          </a:xfrm>
          <a:prstGeom prst="rect">
            <a:avLst/>
          </a:prstGeom>
        </p:spPr>
        <p:txBody>
          <a:bodyPr wrap="square">
            <a:spAutoFit/>
          </a:bodyPr>
          <a:lstStyle/>
          <a:p>
            <a:r>
              <a:rPr lang="en-US" b="1" i="1" dirty="0"/>
              <a:t>Diversity:</a:t>
            </a:r>
            <a:endParaRPr lang="en-US" dirty="0"/>
          </a:p>
          <a:p>
            <a:r>
              <a:rPr lang="en-US" dirty="0"/>
              <a:t>The development of skills to work independently and collaboratively across a variety of cultural contexts and a spectrum of differences ensures that students will understand the limitations of a single perspective and the value of diverse perspectives and cultures in creative problem solving of major challenges.</a:t>
            </a:r>
            <a:endParaRPr lang="en-US" b="1" i="1" dirty="0"/>
          </a:p>
          <a:p>
            <a:endParaRPr lang="en-US" b="1" i="1" dirty="0"/>
          </a:p>
          <a:p>
            <a:endParaRPr lang="en-US" b="1" i="1" dirty="0"/>
          </a:p>
          <a:p>
            <a:r>
              <a:rPr lang="en-US" b="1" i="1" dirty="0"/>
              <a:t>Safety and Wellness:</a:t>
            </a:r>
            <a:endParaRPr lang="en-US" dirty="0"/>
          </a:p>
          <a:p>
            <a:r>
              <a:rPr lang="en-US" dirty="0"/>
              <a:t>Three sessions of the FYS course must be designated to student wellness and safety with a defined significant emphasis on alcohol and other substance education as well as sexual misconduct/violence prevention education.  This will be accomplished through the teaching of bystander intervention theory and practice, taught by qualified, trained personnel or prevention staff.  </a:t>
            </a:r>
          </a:p>
        </p:txBody>
      </p:sp>
      <p:sp>
        <p:nvSpPr>
          <p:cNvPr id="4" name="TextBox 3"/>
          <p:cNvSpPr txBox="1"/>
          <p:nvPr/>
        </p:nvSpPr>
        <p:spPr>
          <a:xfrm>
            <a:off x="685800" y="5410200"/>
            <a:ext cx="7543800" cy="923330"/>
          </a:xfrm>
          <a:prstGeom prst="rect">
            <a:avLst/>
          </a:prstGeom>
          <a:noFill/>
        </p:spPr>
        <p:txBody>
          <a:bodyPr wrap="square" rtlCol="0">
            <a:spAutoFit/>
          </a:bodyPr>
          <a:lstStyle/>
          <a:p>
            <a:r>
              <a:rPr lang="en-US" i="1" dirty="0"/>
              <a:t>Refer to the Gen Ed site for more information </a:t>
            </a:r>
          </a:p>
          <a:p>
            <a:endParaRPr lang="en-US" i="1" dirty="0"/>
          </a:p>
          <a:p>
            <a:r>
              <a:rPr lang="en-US" i="1" dirty="0"/>
              <a:t>Comments to </a:t>
            </a:r>
            <a:r>
              <a:rPr lang="en-US" i="1" dirty="0">
                <a:hlinkClick r:id="rId2"/>
              </a:rPr>
              <a:t>Avron@udel.edu</a:t>
            </a:r>
            <a:r>
              <a:rPr lang="en-US" i="1" dirty="0"/>
              <a:t> </a:t>
            </a:r>
          </a:p>
        </p:txBody>
      </p:sp>
    </p:spTree>
    <p:extLst>
      <p:ext uri="{BB962C8B-B14F-4D97-AF65-F5344CB8AC3E}">
        <p14:creationId xmlns:p14="http://schemas.microsoft.com/office/powerpoint/2010/main" val="324347113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sf\Home\Desktop\Screen Shot 2014-11-03 at 1.19.49 P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08660"/>
            <a:ext cx="9144000" cy="61493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Core course pilot</a:t>
            </a:r>
          </a:p>
        </p:txBody>
      </p:sp>
      <p:sp>
        <p:nvSpPr>
          <p:cNvPr id="3" name="Text Placeholder 2"/>
          <p:cNvSpPr>
            <a:spLocks noGrp="1"/>
          </p:cNvSpPr>
          <p:nvPr>
            <p:ph type="body" idx="1"/>
          </p:nvPr>
        </p:nvSpPr>
        <p:spPr/>
        <p:txBody>
          <a:bodyPr/>
          <a:lstStyle/>
          <a:p>
            <a:r>
              <a:rPr lang="en-US" dirty="0"/>
              <a:t>Eric Rise</a:t>
            </a:r>
          </a:p>
        </p:txBody>
      </p:sp>
    </p:spTree>
    <p:extLst>
      <p:ext uri="{BB962C8B-B14F-4D97-AF65-F5344CB8AC3E}">
        <p14:creationId xmlns:p14="http://schemas.microsoft.com/office/powerpoint/2010/main" val="29648690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a:bodyPr>
          <a:lstStyle/>
          <a:p>
            <a:r>
              <a:rPr lang="en-US" dirty="0"/>
              <a:t>Core Course Pilot</a:t>
            </a:r>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a:t>28 applications</a:t>
            </a:r>
          </a:p>
          <a:p>
            <a:r>
              <a:rPr lang="en-US" dirty="0"/>
              <a:t>6 courses will be offered in Fall 2016</a:t>
            </a:r>
          </a:p>
          <a:p>
            <a:pPr lvl="1"/>
            <a:r>
              <a:rPr lang="en-US" dirty="0"/>
              <a:t>Political Violence		- Capitalism</a:t>
            </a:r>
          </a:p>
          <a:p>
            <a:pPr lvl="1"/>
            <a:r>
              <a:rPr lang="en-US" dirty="0"/>
              <a:t>Citizenship			- Scientific Literacy</a:t>
            </a:r>
          </a:p>
          <a:p>
            <a:pPr lvl="1"/>
            <a:r>
              <a:rPr lang="en-US" dirty="0"/>
              <a:t>Climate Change		- Technology and Change</a:t>
            </a:r>
          </a:p>
          <a:p>
            <a:r>
              <a:rPr lang="en-US" dirty="0"/>
              <a:t>Steps forward:</a:t>
            </a:r>
          </a:p>
          <a:p>
            <a:pPr lvl="1"/>
            <a:r>
              <a:rPr lang="en-US" dirty="0"/>
              <a:t>Evaluation of pilot courses </a:t>
            </a:r>
          </a:p>
          <a:p>
            <a:pPr lvl="1"/>
            <a:r>
              <a:rPr lang="en-US" dirty="0"/>
              <a:t>Possible phase 2 in the spring</a:t>
            </a:r>
          </a:p>
          <a:p>
            <a:pPr lvl="1"/>
            <a:r>
              <a:rPr lang="en-US" dirty="0"/>
              <a:t>Recommendation to Senate re: CORE requirement by May 2017</a:t>
            </a:r>
          </a:p>
        </p:txBody>
      </p:sp>
    </p:spTree>
    <p:extLst>
      <p:ext uri="{BB962C8B-B14F-4D97-AF65-F5344CB8AC3E}">
        <p14:creationId xmlns:p14="http://schemas.microsoft.com/office/powerpoint/2010/main" val="360063589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sf\Home\Desktop\Screen Shot 2014-11-03 at 1.19.49 P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08660"/>
            <a:ext cx="9144000" cy="61493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Capstone Review Guidelines</a:t>
            </a:r>
          </a:p>
        </p:txBody>
      </p:sp>
      <p:sp>
        <p:nvSpPr>
          <p:cNvPr id="3" name="Text Placeholder 2"/>
          <p:cNvSpPr>
            <a:spLocks noGrp="1"/>
          </p:cNvSpPr>
          <p:nvPr>
            <p:ph type="body" idx="1"/>
          </p:nvPr>
        </p:nvSpPr>
        <p:spPr/>
        <p:txBody>
          <a:bodyPr/>
          <a:lstStyle/>
          <a:p>
            <a:r>
              <a:rPr lang="en-US" dirty="0"/>
              <a:t>Steve Hastings</a:t>
            </a:r>
          </a:p>
        </p:txBody>
      </p:sp>
    </p:spTree>
    <p:extLst>
      <p:ext uri="{BB962C8B-B14F-4D97-AF65-F5344CB8AC3E}">
        <p14:creationId xmlns:p14="http://schemas.microsoft.com/office/powerpoint/2010/main" val="42618690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ontinuation of the May 4 &amp;#x0D;&amp;#x0A;Faculty Senate Meeting&amp;#x0D;&amp;#x0A;&amp;#x0D;&amp;#x0A;May 11, 2015&amp;#x0D;&amp;#x0A;&amp;#x0D;&amp;#x0A;Welcome!&amp;quot;&quot;/&gt;&lt;property id=&quot;20307&quot; value=&quot;257&quot;/&gt;&lt;/object&gt;&lt;object type=&quot;3&quot; unique_id=&quot;10011&quot;&gt;&lt;property id=&quot;20148&quot; value=&quot;5&quot;/&gt;&lt;property id=&quot;20300&quot; value=&quot;Slide 2 - &amp;quot;Agenda&amp;quot;&quot;/&gt;&lt;property id=&quot;20307&quot; value=&quot;264&quot;/&gt;&lt;/object&gt;&lt;object type=&quot;3&quot; unique_id=&quot;10021&quot;&gt;&lt;property id=&quot;20148&quot; value=&quot;5&quot;/&gt;&lt;property id=&quot;20300&quot; value=&quot;Slide 24 - &amp;quot;Agenda&amp;quot;&quot;/&gt;&lt;property id=&quot;20307&quot; value=&quot;274&quot;/&gt;&lt;/object&gt;&lt;object type=&quot;3&quot; unique_id=&quot;12782&quot;&gt;&lt;property id=&quot;20148&quot; value=&quot;5&quot;/&gt;&lt;property id=&quot;20300&quot; value=&quot;Slide 3 - &amp;quot;Resolution M: First Year Seminar&amp;quot;&quot;/&gt;&lt;property id=&quot;20307&quot; value=&quot;319&quot;/&gt;&lt;/object&gt;&lt;object type=&quot;3&quot; unique_id=&quot;14557&quot;&gt;&lt;property id=&quot;20148&quot; value=&quot;5&quot;/&gt;&lt;property id=&quot;20300&quot; value=&quot;Slide 5 - &amp;quot;Resolution N: Core Curriculum Proposal&amp;quot;&quot;/&gt;&lt;property id=&quot;20307&quot; value=&quot;326&quot;/&gt;&lt;/object&gt;&lt;object type=&quot;3&quot; unique_id=&quot;14558&quot;&gt;&lt;property id=&quot;20148&quot; value=&quot;5&quot;/&gt;&lt;property id=&quot;20300&quot; value=&quot;Slide 7 - &amp;quot;Resolution O: Engagement and Exploration (EE) Proposal&amp;quot;&quot;/&gt;&lt;property id=&quot;20307&quot; value=&quot;327&quot;/&gt;&lt;/object&gt;&lt;object type=&quot;3&quot; unique_id=&quot;14559&quot;&gt;&lt;property id=&quot;20148&quot; value=&quot;5&quot;/&gt;&lt;property id=&quot;20300&quot; value=&quot;Slide 17 - &amp;quot;Resolution P: Capstone Requirement&amp;quot;&quot;/&gt;&lt;property id=&quot;20307&quot; value=&quot;328&quot;/&gt;&lt;/object&gt;&lt;object type=&quot;3&quot; unique_id=&quot;14560&quot;&gt;&lt;property id=&quot;20148&quot; value=&quot;5&quot;/&gt;&lt;property id=&quot;20300&quot; value=&quot;Slide 19 - &amp;quot;Resolution Q: Review of Undergraduate Degree Programs&amp;quot;&quot;/&gt;&lt;property id=&quot;20307&quot; value=&quot;329&quot;/&gt;&lt;/object&gt;&lt;object type=&quot;3&quot; unique_id=&quot;14561&quot;&gt;&lt;property id=&quot;20148&quot; value=&quot;5&quot;/&gt;&lt;property id=&quot;20300&quot; value=&quot;Slide 21 - &amp;quot;Resolution R: Create a Minimum Required Syllabus for FYE/FYS&amp;quot;&quot;/&gt;&lt;property id=&quot;20307&quot; value=&quot;330&quot;/&gt;&lt;/object&gt;&lt;object type=&quot;3&quot; unique_id=&quot;14562&quot;&gt;&lt;property id=&quot;20148&quot; value=&quot;5&quot;/&gt;&lt;property id=&quot;20300&quot; value=&quot;Slide 22 - &amp;quot;Resolution S: Align University Breadth Courses with Gen Ed Objectives&amp;quot;&quot;/&gt;&lt;property id=&quot;20307&quot; value=&quot;331&quot;/&gt;&lt;/object&gt;&lt;object type=&quot;3&quot; unique_id=&quot;14563&quot;&gt;&lt;property id=&quot;20148&quot; value=&quot;5&quot;/&gt;&lt;property id=&quot;20300&quot; value=&quot;Slide 23 - &amp;quot;Resolution T: Align Multicultural Courses with Diversity Learning Rubric&amp;quot;&quot;/&gt;&lt;property id=&quot;20307&quot; value=&quot;332&quot;/&gt;&lt;/object&gt;&lt;object type=&quot;3&quot; unique_id=&quot;15800&quot;&gt;&lt;property id=&quot;20148&quot; value=&quot;5&quot;/&gt;&lt;property id=&quot;20300&quot; value=&quot;Slide 4&quot;/&gt;&lt;property id=&quot;20307&quot; value=&quot;333&quot;/&gt;&lt;/object&gt;&lt;object type=&quot;3&quot; unique_id=&quot;15857&quot;&gt;&lt;property id=&quot;20148&quot; value=&quot;5&quot;/&gt;&lt;property id=&quot;20300&quot; value=&quot;Slide 6&quot;/&gt;&lt;property id=&quot;20307&quot; value=&quot;335&quot;/&gt;&lt;/object&gt;&lt;object type=&quot;3&quot; unique_id=&quot;15948&quot;&gt;&lt;property id=&quot;20148&quot; value=&quot;5&quot;/&gt;&lt;property id=&quot;20300&quot; value=&quot;Slide 8&quot;/&gt;&lt;property id=&quot;20307&quot; value=&quot;336&quot;/&gt;&lt;/object&gt;&lt;object type=&quot;3&quot; unique_id=&quot;15949&quot;&gt;&lt;property id=&quot;20148&quot; value=&quot;5&quot;/&gt;&lt;property id=&quot;20300&quot; value=&quot;Slide 9&quot;/&gt;&lt;property id=&quot;20307&quot; value=&quot;337&quot;/&gt;&lt;/object&gt;&lt;object type=&quot;3&quot; unique_id=&quot;16018&quot;&gt;&lt;property id=&quot;20148&quot; value=&quot;5&quot;/&gt;&lt;property id=&quot;20300&quot; value=&quot;Slide 10&quot;/&gt;&lt;property id=&quot;20307&quot; value=&quot;338&quot;/&gt;&lt;/object&gt;&lt;object type=&quot;3&quot; unique_id=&quot;16019&quot;&gt;&lt;property id=&quot;20148&quot; value=&quot;5&quot;/&gt;&lt;property id=&quot;20300&quot; value=&quot;Slide 11&quot;/&gt;&lt;property id=&quot;20307&quot; value=&quot;339&quot;/&gt;&lt;/object&gt;&lt;object type=&quot;3&quot; unique_id=&quot;16096&quot;&gt;&lt;property id=&quot;20148&quot; value=&quot;5&quot;/&gt;&lt;property id=&quot;20300&quot; value=&quot;Slide 18&quot;/&gt;&lt;property id=&quot;20307&quot; value=&quot;341&quot;/&gt;&lt;/object&gt;&lt;object type=&quot;3&quot; unique_id=&quot;16197&quot;&gt;&lt;property id=&quot;20148&quot; value=&quot;5&quot;/&gt;&lt;property id=&quot;20300&quot; value=&quot;Slide 20&quot;/&gt;&lt;property id=&quot;20307&quot; value=&quot;342&quot;/&gt;&lt;/object&gt;&lt;object type=&quot;3&quot; unique_id=&quot;16345&quot;&gt;&lt;property id=&quot;20148&quot; value=&quot;5&quot;/&gt;&lt;property id=&quot;20300&quot; value=&quot;Slide 12&quot;/&gt;&lt;property id=&quot;20307&quot; value=&quot;343&quot;/&gt;&lt;/object&gt;&lt;object type=&quot;3&quot; unique_id=&quot;16500&quot;&gt;&lt;property id=&quot;20148&quot; value=&quot;5&quot;/&gt;&lt;property id=&quot;20300&quot; value=&quot;Slide 13&quot;/&gt;&lt;property id=&quot;20307&quot; value=&quot;344&quot;/&gt;&lt;/object&gt;&lt;object type=&quot;3&quot; unique_id=&quot;16501&quot;&gt;&lt;property id=&quot;20148&quot; value=&quot;5&quot;/&gt;&lt;property id=&quot;20300&quot; value=&quot;Slide 14&quot;/&gt;&lt;property id=&quot;20307&quot; value=&quot;345&quot;/&gt;&lt;/object&gt;&lt;object type=&quot;3&quot; unique_id=&quot;16502&quot;&gt;&lt;property id=&quot;20148&quot; value=&quot;5&quot;/&gt;&lt;property id=&quot;20300&quot; value=&quot;Slide 15&quot;/&gt;&lt;property id=&quot;20307&quot; value=&quot;346&quot;/&gt;&lt;/object&gt;&lt;object type=&quot;3&quot; unique_id=&quot;16503&quot;&gt;&lt;property id=&quot;20148&quot; value=&quot;5&quot;/&gt;&lt;property id=&quot;20300&quot; value=&quot;Slide 16&quot;/&gt;&lt;property id=&quot;20307&quot; value=&quot;348&quot;/&gt;&lt;/object&gt;&lt;object type=&quot;3&quot; unique_id=&quot;16634&quot;&gt;&lt;property id=&quot;20148&quot; value=&quot;5&quot;/&gt;&lt;property id=&quot;20300&quot; value=&quot;Slide 25 - &amp;quot;Zide Motion Reaffirming Rights of &amp;#x0D;&amp;#x0A;Colleges and Departments&amp;quot;&quot;/&gt;&lt;property id=&quot;20307&quot; value=&quot;349&quot;/&gt;&lt;/object&gt;&lt;object type=&quot;3&quot; unique_id=&quot;16635&quot;&gt;&lt;property id=&quot;20148&quot; value=&quot;5&quot;/&gt;&lt;property id=&quot;20300&quot; value=&quot;Slide 26 - &amp;quot;Zide Motion Requiring One Week Notice of Motions Prior to Voting&amp;quot;&quot;/&gt;&lt;property id=&quot;20307&quot; value=&quot;350&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18.4"/>
</p:tagLst>
</file>

<file path=ppt/tags/tag3.xml><?xml version="1.0" encoding="utf-8"?>
<p:tagLst xmlns:a="http://schemas.openxmlformats.org/drawingml/2006/main" xmlns:r="http://schemas.openxmlformats.org/officeDocument/2006/relationships" xmlns:p="http://schemas.openxmlformats.org/presentationml/2006/main">
  <p:tag name="TIMING" val="|27.7"/>
</p:tagLst>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2422</TotalTime>
  <Words>1527</Words>
  <Application>Microsoft Office PowerPoint</Application>
  <PresentationFormat>On-screen Show (4:3)</PresentationFormat>
  <Paragraphs>152</Paragraphs>
  <Slides>23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Geneva</vt:lpstr>
      <vt:lpstr>Times New Roman</vt:lpstr>
      <vt:lpstr>Office Theme</vt:lpstr>
      <vt:lpstr>Faculty Senate Meeting Gen Ed Report  March 7, 2016  Welcome!</vt:lpstr>
      <vt:lpstr>Gen Ed Overview</vt:lpstr>
      <vt:lpstr>FYS Learning outcomes</vt:lpstr>
      <vt:lpstr>PowerPoint Presentation</vt:lpstr>
      <vt:lpstr>PowerPoint Presentation</vt:lpstr>
      <vt:lpstr>PowerPoint Presentation</vt:lpstr>
      <vt:lpstr>Core course pilot</vt:lpstr>
      <vt:lpstr>Core Course Pilot</vt:lpstr>
      <vt:lpstr>Capstone Review Guidelines</vt:lpstr>
      <vt:lpstr>Capstone Review Guidelines</vt:lpstr>
      <vt:lpstr>Curriculum Mapping</vt:lpstr>
      <vt:lpstr>5 Objectives</vt:lpstr>
      <vt:lpstr>Undergraduate Degree Program Review</vt:lpstr>
      <vt:lpstr>PowerPoint Presentation</vt:lpstr>
      <vt:lpstr>Mapping Kit</vt:lpstr>
      <vt:lpstr>PowerPoint Presentation</vt:lpstr>
      <vt:lpstr>PowerPoint Presentation</vt:lpstr>
      <vt:lpstr>PowerPoint Presentation</vt:lpstr>
      <vt:lpstr>Thank you</vt:lpstr>
      <vt:lpstr>Multicultural course guidelines</vt:lpstr>
      <vt:lpstr>Revised Multicultural Course Guidelines</vt:lpstr>
      <vt:lpstr>PowerPoint Presentation</vt:lpstr>
      <vt:lpstr>Faculty Senate Meeting Gen Ed Report  March 7, 2016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Senate Meeting  November 3, 2014  Welcome!</dc:title>
  <dc:creator>Fred Hofstetter</dc:creator>
  <cp:lastModifiedBy>Fred Hofstetter</cp:lastModifiedBy>
  <cp:revision>285</cp:revision>
  <cp:lastPrinted>2015-03-02T17:28:47Z</cp:lastPrinted>
  <dcterms:created xsi:type="dcterms:W3CDTF">2014-11-03T18:13:51Z</dcterms:created>
  <dcterms:modified xsi:type="dcterms:W3CDTF">2016-03-07T13:44:06Z</dcterms:modified>
</cp:coreProperties>
</file>