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7" r:id="rId2"/>
    <p:sldId id="259" r:id="rId3"/>
    <p:sldId id="336" r:id="rId4"/>
    <p:sldId id="333" r:id="rId5"/>
    <p:sldId id="323" r:id="rId6"/>
    <p:sldId id="264" r:id="rId7"/>
    <p:sldId id="322" r:id="rId8"/>
    <p:sldId id="324" r:id="rId9"/>
    <p:sldId id="299" r:id="rId10"/>
    <p:sldId id="308" r:id="rId11"/>
    <p:sldId id="295" r:id="rId12"/>
    <p:sldId id="309" r:id="rId13"/>
    <p:sldId id="310" r:id="rId14"/>
    <p:sldId id="311" r:id="rId15"/>
    <p:sldId id="312" r:id="rId16"/>
    <p:sldId id="334" r:id="rId17"/>
    <p:sldId id="313" r:id="rId18"/>
    <p:sldId id="314" r:id="rId19"/>
    <p:sldId id="315" r:id="rId20"/>
    <p:sldId id="316" r:id="rId21"/>
    <p:sldId id="317" r:id="rId22"/>
    <p:sldId id="320" r:id="rId23"/>
    <p:sldId id="318" r:id="rId24"/>
    <p:sldId id="319" r:id="rId25"/>
    <p:sldId id="326" r:id="rId26"/>
    <p:sldId id="327" r:id="rId27"/>
    <p:sldId id="328" r:id="rId28"/>
    <p:sldId id="329" r:id="rId29"/>
    <p:sldId id="330" r:id="rId30"/>
    <p:sldId id="331" r:id="rId31"/>
    <p:sldId id="332" r:id="rId32"/>
    <p:sldId id="274" r:id="rId33"/>
    <p:sldId id="335" r:id="rId34"/>
    <p:sldId id="321" r:id="rId35"/>
  </p:sldIdLst>
  <p:sldSz cx="9144000" cy="6858000" type="screen4x3"/>
  <p:notesSz cx="6858000" cy="9313863"/>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1" d="100"/>
          <a:sy n="151" d="100"/>
        </p:scale>
        <p:origin x="-2310" y="-90"/>
      </p:cViewPr>
      <p:guideLst>
        <p:guide orient="horz" pos="2160"/>
        <p:guide pos="2880"/>
      </p:guideLst>
    </p:cSldViewPr>
  </p:slideViewPr>
  <p:notesTextViewPr>
    <p:cViewPr>
      <p:scale>
        <a:sx n="1" d="1"/>
        <a:sy n="1" d="1"/>
      </p:scale>
      <p:origin x="0" y="0"/>
    </p:cViewPr>
  </p:notesTextViewPr>
  <p:sorterViewPr>
    <p:cViewPr>
      <p:scale>
        <a:sx n="142" d="100"/>
        <a:sy n="14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50F0FD5B-AFA7-4F36-AD2C-CAC1D04DDF05}" type="datetimeFigureOut">
              <a:rPr lang="en-US" smtClean="0"/>
              <a:t>5/4/2015</a:t>
            </a:fld>
            <a:endParaRPr lang="en-US"/>
          </a:p>
        </p:txBody>
      </p:sp>
      <p:sp>
        <p:nvSpPr>
          <p:cNvPr id="4" name="Footer Placeholder 3"/>
          <p:cNvSpPr>
            <a:spLocks noGrp="1"/>
          </p:cNvSpPr>
          <p:nvPr>
            <p:ph type="ftr" sz="quarter" idx="2"/>
          </p:nvPr>
        </p:nvSpPr>
        <p:spPr>
          <a:xfrm>
            <a:off x="0" y="8847138"/>
            <a:ext cx="2971800"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7138"/>
            <a:ext cx="2971800" cy="465137"/>
          </a:xfrm>
          <a:prstGeom prst="rect">
            <a:avLst/>
          </a:prstGeom>
        </p:spPr>
        <p:txBody>
          <a:bodyPr vert="horz" lIns="91440" tIns="45720" rIns="91440" bIns="45720" rtlCol="0" anchor="b"/>
          <a:lstStyle>
            <a:lvl1pPr algn="r">
              <a:defRPr sz="1200"/>
            </a:lvl1pPr>
          </a:lstStyle>
          <a:p>
            <a:fld id="{C3B12574-7AF6-43DC-8327-8E4D7367AC03}" type="slidenum">
              <a:rPr lang="en-US" smtClean="0"/>
              <a:t>‹#›</a:t>
            </a:fld>
            <a:endParaRPr lang="en-US"/>
          </a:p>
        </p:txBody>
      </p:sp>
    </p:spTree>
    <p:extLst>
      <p:ext uri="{BB962C8B-B14F-4D97-AF65-F5344CB8AC3E}">
        <p14:creationId xmlns:p14="http://schemas.microsoft.com/office/powerpoint/2010/main" val="43378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2676F525-C445-478E-A735-F036D3DC0129}" type="datetimeFigureOut">
              <a:rPr lang="en-US" smtClean="0"/>
              <a:t>5/4/2015</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CDBD6FB0-F20A-47C6-A2DA-B36048F63632}" type="slidenum">
              <a:rPr lang="en-US" smtClean="0"/>
              <a:t>‹#›</a:t>
            </a:fld>
            <a:endParaRPr lang="en-US"/>
          </a:p>
        </p:txBody>
      </p:sp>
    </p:spTree>
    <p:extLst>
      <p:ext uri="{BB962C8B-B14F-4D97-AF65-F5344CB8AC3E}">
        <p14:creationId xmlns:p14="http://schemas.microsoft.com/office/powerpoint/2010/main" val="3020239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5/4/2015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1853988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5/4/2015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3586320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5/4/2015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986487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5/4/2015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60685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79886B-AA55-45F0-95B2-914A71B545DF}" type="datetimeFigureOut">
              <a:rPr lang="en-US" smtClean="0"/>
              <a:t>5/4/2015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6390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79886B-AA55-45F0-95B2-914A71B545DF}" type="datetimeFigureOut">
              <a:rPr lang="en-US" smtClean="0"/>
              <a:t>5/4/2015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91882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79886B-AA55-45F0-95B2-914A71B545DF}" type="datetimeFigureOut">
              <a:rPr lang="en-US" smtClean="0"/>
              <a:t>5/4/2015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54759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79886B-AA55-45F0-95B2-914A71B545DF}" type="datetimeFigureOut">
              <a:rPr lang="en-US" smtClean="0"/>
              <a:t>5/4/2015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3176665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9886B-AA55-45F0-95B2-914A71B545DF}" type="datetimeFigureOut">
              <a:rPr lang="en-US" smtClean="0"/>
              <a:t>5/4/2015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43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9886B-AA55-45F0-95B2-914A71B545DF}" type="datetimeFigureOut">
              <a:rPr lang="en-US" smtClean="0"/>
              <a:t>5/4/2015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531436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9886B-AA55-45F0-95B2-914A71B545DF}" type="datetimeFigureOut">
              <a:rPr lang="en-US" smtClean="0"/>
              <a:t>5/4/2015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603708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9886B-AA55-45F0-95B2-914A71B545DF}" type="datetimeFigureOut">
              <a:rPr lang="en-US" smtClean="0"/>
              <a:t>5/4/2015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44541D-CD2A-4F57-AB56-9EC807BE74BD}" type="slidenum">
              <a:rPr lang="en-US" smtClean="0"/>
              <a:t>‹#›</a:t>
            </a:fld>
            <a:endParaRPr lang="en-US"/>
          </a:p>
        </p:txBody>
      </p:sp>
      <p:pic>
        <p:nvPicPr>
          <p:cNvPr id="1026" name="Picture 2" descr="\\psf\Home\Desktop\Screen Shot 2014-11-03 at 1.16.04 PM.p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8288" y="-1"/>
            <a:ext cx="9189720" cy="719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2481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facsen.udel.edu/Sites/COCAN/2015YearEndReports.pdf" TargetMode="External"/><Relationship Id="rId2" Type="http://schemas.openxmlformats.org/officeDocument/2006/relationships/hyperlink" Target="http://facsen.udel.edu/Sites/agenda/2015ConfirmationofAppointments.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facsen.udel.edu/Sites/Executive/CNTT-Commission-Report.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facsen.udel.edu/Sites/Executive/CNTT-Commission-Report.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facsen.udel.edu/Sites/Executive/CNTT-Commission-Report.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facsen.udel.edu/Sites/Executive/CNTT-Commission-Report.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facsen.udel.edu/Sites/COCAN/2015COCANChargeRevisionAttachment1.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facsen.udel.edu/Sites/COCAN/2015Resolutiontodisbandretiringsubcommittee.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facsen.udel.edu/Sites/Graduate/2015GraduateStudiesFacultyHandbookSection13.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acsen.udel.edu/Sites/minutes/FACSENMINUTES2015April.pdf" TargetMode="External"/><Relationship Id="rId2" Type="http://schemas.openxmlformats.org/officeDocument/2006/relationships/hyperlink" Target="http://facsen.udel.edu/Sites/agendas/FACSENAGENDA2015MAY.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facsen.udel.edu/Sites/Colleges/ArtsScience/Art/UGSGRD0559APA_ART_Dept_Name_Change-rev31715.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facsen.udel.edu/Sites/Permanent%20Approvals/2015CommiteeReportinReviewofPSMinBiotechnology.pdf" TargetMode="External"/><Relationship Id="rId2" Type="http://schemas.openxmlformats.org/officeDocument/2006/relationships/hyperlink" Target="http://facsen.udel.edu/Sites/Permanent%20Approvals/2015PSMbiotechpermanentapprovalapplication.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facsen.udel.edu/Sites/Budget%20Committee/TheCollegeofEngineeringanticipatessupportingthisdepartmentforitsfirstseveralyearsuntiltheresearch.pdf" TargetMode="External"/><Relationship Id="rId2" Type="http://schemas.openxmlformats.org/officeDocument/2006/relationships/hyperlink" Target="http://facsen.udel.edu/Sites/Colleges/Engineering/UGS0544APA-BMEDeptFINAL.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facsen.udel.edu/Sites/P%20&amp;%20T%20Cte/2015SethShaboPAndT-policy-revised3-12-15.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facsen.udel.edu/Sites/Gen%20Ed%20Cte/Final_Report_Task_Force_April_2015.pdf" TargetMode="External"/><Relationship Id="rId2" Type="http://schemas.openxmlformats.org/officeDocument/2006/relationships/hyperlink" Target="http://facsen.udel.edu/Sites/Gen%20Ed%20Cte/2015GenEdFYEResolution.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facsen.udel.edu/Sites/Gen%20Ed%20Cte/Final_Report_Task_Force_April_2015.pdf" TargetMode="External"/><Relationship Id="rId2" Type="http://schemas.openxmlformats.org/officeDocument/2006/relationships/hyperlink" Target="http://facsen.udel.edu/Sites/agenda/2015GenEdCoreCurriculumResolution.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facsen.udel.edu/Sites/Gen%20Ed%20Cte/Final_Report_Task_Force_April_2015.pdf" TargetMode="External"/><Relationship Id="rId2" Type="http://schemas.openxmlformats.org/officeDocument/2006/relationships/hyperlink" Target="http://facsen.udel.edu/Sites/agenda/2015GenEdEERequirementResolution.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facsen.udel.edu/Sites/Gen%20Ed%20Cte/Final_Report_Task_Force_April_2015.pdf" TargetMode="External"/><Relationship Id="rId2" Type="http://schemas.openxmlformats.org/officeDocument/2006/relationships/hyperlink" Target="http://facsen.udel.edu/Sites/agenda/2015GenEdCapstoneRequirementResolution.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facsen.udel.edu/Sites/Gen%20Ed%20Cte/Final_Report_Task_Force_April_2015.pdf" TargetMode="External"/><Relationship Id="rId2" Type="http://schemas.openxmlformats.org/officeDocument/2006/relationships/hyperlink" Target="http://facsen.udel.edu/Sites/Gen%20Ed%20Cte/2015GenEdDegreeProgramReviewResolution.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facsen.udel.edu/Sites/Gen%20Ed%20Cte/2015DLRubricRevised6-30-14.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facsen.udel.edu/Sites/COCAN/2015COCANPresidentialFormChajesandPrasad.pdf" TargetMode="External"/><Relationship Id="rId2" Type="http://schemas.openxmlformats.org/officeDocument/2006/relationships/hyperlink" Target="http://facsen.udel.edu/Sites/COCAN/COCANAttachment1SlateofNominees2015.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CNTT%20Commission%20Intro_20150504.pptx" TargetMode="External"/><Relationship Id="rId2" Type="http://schemas.openxmlformats.org/officeDocument/2006/relationships/hyperlink" Target="WestCampusAndAcademyStreetPlans.ppt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facsen.udel.edu/Sites/agendas/FACSENAGENDA2015MAY.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sf\Home\Desktop\Screen Shot 2014-11-03 at 1.19.49 P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8660"/>
            <a:ext cx="9144000" cy="6149340"/>
          </a:xfrm>
          <a:prstGeom prst="rect">
            <a:avLst/>
          </a:prstGeom>
          <a:noFill/>
          <a:extLst>
            <a:ext uri="{909E8E84-426E-40DD-AFC4-6F175D3DCCD1}">
              <a14:hiddenFill xmlns:a14="http://schemas.microsoft.com/office/drawing/2010/main">
                <a:solidFill>
                  <a:srgbClr val="FFFFFF"/>
                </a:solidFill>
              </a14:hiddenFill>
            </a:ext>
          </a:extLst>
        </p:spPr>
      </p:pic>
      <p:sp>
        <p:nvSpPr>
          <p:cNvPr id="13314" name="Title 1"/>
          <p:cNvSpPr>
            <a:spLocks noGrp="1"/>
          </p:cNvSpPr>
          <p:nvPr>
            <p:ph type="ctrTitle"/>
          </p:nvPr>
        </p:nvSpPr>
        <p:spPr>
          <a:xfrm>
            <a:off x="685800" y="1752600"/>
            <a:ext cx="7772400" cy="3047999"/>
          </a:xfrm>
        </p:spPr>
        <p:txBody>
          <a:bodyPr>
            <a:normAutofit fontScale="90000"/>
          </a:bodyPr>
          <a:lstStyle/>
          <a:p>
            <a:pPr eaLnBrk="1" hangingPunct="1"/>
            <a:r>
              <a:rPr lang="en-US" altLang="en-US" dirty="0" smtClean="0">
                <a:ea typeface="Geneva" charset="0"/>
                <a:cs typeface="Arial" panose="020B0604020202020204" pitchFamily="34" charset="0"/>
              </a:rPr>
              <a:t>Faculty Senate Meeting</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May 4, 2015</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Welcome!</a:t>
            </a:r>
            <a:endParaRPr lang="en-US" altLang="en-US" dirty="0" smtClean="0">
              <a:solidFill>
                <a:srgbClr val="1F497D"/>
              </a:solidFill>
              <a:ea typeface="Geneva" charset="0"/>
              <a:cs typeface="Arial" panose="020B0604020202020204" pitchFamily="34" charset="0"/>
            </a:endParaRPr>
          </a:p>
        </p:txBody>
      </p:sp>
    </p:spTree>
    <p:extLst>
      <p:ext uri="{BB962C8B-B14F-4D97-AF65-F5344CB8AC3E}">
        <p14:creationId xmlns:p14="http://schemas.microsoft.com/office/powerpoint/2010/main" val="237525354"/>
      </p:ext>
    </p:extLst>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027237"/>
            <a:ext cx="7696200" cy="4525963"/>
          </a:xfrm>
        </p:spPr>
        <p:txBody>
          <a:bodyPr>
            <a:noAutofit/>
          </a:bodyPr>
          <a:lstStyle/>
          <a:p>
            <a:pPr marL="457200" indent="-457200">
              <a:buAutoNum type="alphaUcPeriod"/>
            </a:pPr>
            <a:r>
              <a:rPr lang="en-US" sz="2000" b="1" dirty="0" smtClean="0"/>
              <a:t>New Business</a:t>
            </a:r>
          </a:p>
          <a:p>
            <a:pPr marL="573088" indent="-288925">
              <a:buFont typeface="+mj-lt"/>
              <a:buAutoNum type="arabicPeriod"/>
            </a:pPr>
            <a:r>
              <a:rPr lang="en-US" sz="2000" b="1" dirty="0" smtClean="0"/>
              <a:t>Confirmation of Appointments (</a:t>
            </a:r>
            <a:r>
              <a:rPr lang="en-US" sz="2000" b="1" dirty="0" smtClean="0">
                <a:hlinkClick r:id="rId2"/>
              </a:rPr>
              <a:t>attachment</a:t>
            </a:r>
            <a:r>
              <a:rPr lang="en-US" sz="2000" b="1" dirty="0" smtClean="0"/>
              <a:t>)</a:t>
            </a:r>
          </a:p>
          <a:p>
            <a:pPr marL="573088" indent="-288925">
              <a:buFont typeface="+mj-lt"/>
              <a:buAutoNum type="arabicPeriod"/>
            </a:pPr>
            <a:r>
              <a:rPr lang="en-US" sz="2000" b="1" dirty="0" smtClean="0"/>
              <a:t>Standing Committee Annual Reports (</a:t>
            </a:r>
            <a:r>
              <a:rPr lang="en-US" sz="2000" b="1" dirty="0" smtClean="0">
                <a:hlinkClick r:id="rId3"/>
              </a:rPr>
              <a:t>attachment</a:t>
            </a:r>
            <a:r>
              <a:rPr lang="en-US" sz="2000" b="1" dirty="0" smtClean="0"/>
              <a:t>)</a:t>
            </a:r>
          </a:p>
          <a:p>
            <a:pPr marL="573088" indent="-288925">
              <a:buFont typeface="+mj-lt"/>
              <a:buAutoNum type="arabicPeriod"/>
            </a:pPr>
            <a:r>
              <a:rPr lang="en-US" sz="2000" b="1" dirty="0" smtClean="0"/>
              <a:t>Resolutions</a:t>
            </a:r>
            <a:endParaRPr lang="en-US" sz="2000" b="1" dirty="0"/>
          </a:p>
        </p:txBody>
      </p:sp>
      <p:sp>
        <p:nvSpPr>
          <p:cNvPr id="4" name="Title 1"/>
          <p:cNvSpPr>
            <a:spLocks noGrp="1"/>
          </p:cNvSpPr>
          <p:nvPr>
            <p:ph type="title"/>
          </p:nvPr>
        </p:nvSpPr>
        <p:spPr>
          <a:xfrm>
            <a:off x="457200" y="838200"/>
            <a:ext cx="8229600" cy="1143000"/>
          </a:xfrm>
        </p:spPr>
        <p:txBody>
          <a:bodyPr>
            <a:normAutofit/>
          </a:bodyPr>
          <a:lstStyle/>
          <a:p>
            <a:pPr algn="l"/>
            <a:r>
              <a:rPr lang="en-US" dirty="0" smtClean="0"/>
              <a:t>                X. Regular Agenda</a:t>
            </a:r>
            <a:endParaRPr lang="en-US" sz="3600" dirty="0"/>
          </a:p>
        </p:txBody>
      </p:sp>
    </p:spTree>
    <p:extLst>
      <p:ext uri="{BB962C8B-B14F-4D97-AF65-F5344CB8AC3E}">
        <p14:creationId xmlns:p14="http://schemas.microsoft.com/office/powerpoint/2010/main" val="301597967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 Thanking President Harker</a:t>
            </a:r>
            <a:endParaRPr lang="en-US" sz="2400" b="1" dirty="0"/>
          </a:p>
        </p:txBody>
      </p:sp>
      <p:sp>
        <p:nvSpPr>
          <p:cNvPr id="3" name="Content Placeholder 2"/>
          <p:cNvSpPr>
            <a:spLocks noGrp="1"/>
          </p:cNvSpPr>
          <p:nvPr>
            <p:ph idx="1"/>
          </p:nvPr>
        </p:nvSpPr>
        <p:spPr>
          <a:xfrm>
            <a:off x="381000" y="1371600"/>
            <a:ext cx="8458200" cy="5105400"/>
          </a:xfrm>
        </p:spPr>
        <p:txBody>
          <a:bodyPr>
            <a:noAutofit/>
          </a:bodyPr>
          <a:lstStyle/>
          <a:p>
            <a:pPr marL="1028700" indent="-1028700">
              <a:buNone/>
            </a:pPr>
            <a:r>
              <a:rPr lang="en-US" sz="1800" dirty="0" smtClean="0"/>
              <a:t>WHEREAS</a:t>
            </a:r>
            <a:r>
              <a:rPr lang="en-US" sz="1800" dirty="0"/>
              <a:t>, Dr. Patrick T. Harker in 2007 was named the 26th President of the University of Delaware, and</a:t>
            </a:r>
          </a:p>
          <a:p>
            <a:pPr marL="1028700" indent="-1028700">
              <a:buNone/>
            </a:pPr>
            <a:r>
              <a:rPr lang="en-US" sz="1800" dirty="0"/>
              <a:t>WHEREAS, Dr. Harker has held that post for eight years during which he put the University on a Path to Prominence, and</a:t>
            </a:r>
          </a:p>
          <a:p>
            <a:pPr marL="1028700" indent="-1028700">
              <a:buNone/>
            </a:pPr>
            <a:r>
              <a:rPr lang="en-US" sz="1800" dirty="0"/>
              <a:t>WHEREAS, Dr. Harker acquired and developed the 272-acre former Chrysler plant into the Science, Technology, and Advanced Research (STAR) Campus, and</a:t>
            </a:r>
          </a:p>
          <a:p>
            <a:pPr marL="1028700" indent="-1028700">
              <a:buNone/>
            </a:pPr>
            <a:r>
              <a:rPr lang="en-US" sz="1800" dirty="0"/>
              <a:t>WHEREAS, Dr. Harker oversaw major campus construction including the 194,000-square-foot Interdisciplinary Science and Engineering Laboratory (</a:t>
            </a:r>
            <a:r>
              <a:rPr lang="en-US" sz="1800" dirty="0" err="1"/>
              <a:t>ISE</a:t>
            </a:r>
            <a:r>
              <a:rPr lang="en-US" sz="1800" dirty="0"/>
              <a:t> Lab), and</a:t>
            </a:r>
          </a:p>
          <a:p>
            <a:pPr marL="1028700" indent="-1028700">
              <a:buNone/>
            </a:pPr>
            <a:r>
              <a:rPr lang="en-US" sz="1800" dirty="0"/>
              <a:t>WHEREAS, Dr. Harker created a partnership with the region’s leading health care providers to form the Delaware Health Sciences Alliance, and</a:t>
            </a:r>
          </a:p>
          <a:p>
            <a:pPr marL="1028700" indent="-1028700">
              <a:buNone/>
            </a:pPr>
            <a:r>
              <a:rPr lang="en-US" sz="1800" dirty="0"/>
              <a:t>WHEREAS, Dr. Harker's focus on diversity led to recruiting the largest and most diverse entering undergraduate class in the University's history in Fall 2014, and</a:t>
            </a:r>
          </a:p>
          <a:p>
            <a:pPr marL="1028700" indent="-1028700">
              <a:buNone/>
            </a:pPr>
            <a:r>
              <a:rPr lang="en-US" sz="1800" dirty="0"/>
              <a:t>WHEREAS, Dr. Harker announced that he will become President and CEO of the Federal Reserve Bank of Philadelphia effective July 1, 2015, now therefore be it </a:t>
            </a:r>
          </a:p>
          <a:p>
            <a:pPr marL="1028700" indent="-1028700">
              <a:buNone/>
            </a:pPr>
            <a:r>
              <a:rPr lang="en-US" sz="1800" dirty="0"/>
              <a:t>RESOLVED, that the Faculty Senate expresses its appreciation for Patrick T. Harker's dedicated service and contributions as President of the University of Delaware.</a:t>
            </a:r>
          </a:p>
        </p:txBody>
      </p:sp>
    </p:spTree>
    <p:extLst>
      <p:ext uri="{BB962C8B-B14F-4D97-AF65-F5344CB8AC3E}">
        <p14:creationId xmlns:p14="http://schemas.microsoft.com/office/powerpoint/2010/main" val="1015680972"/>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458200" cy="1143000"/>
          </a:xfrm>
        </p:spPr>
        <p:txBody>
          <a:bodyPr>
            <a:normAutofit/>
          </a:bodyPr>
          <a:lstStyle/>
          <a:p>
            <a:r>
              <a:rPr lang="en-US" sz="2400" b="1" dirty="0" smtClean="0"/>
              <a:t>Resolution B: Defining CT Faculty</a:t>
            </a:r>
            <a:endParaRPr lang="en-US" sz="2400" b="1" dirty="0"/>
          </a:p>
        </p:txBody>
      </p:sp>
      <p:sp>
        <p:nvSpPr>
          <p:cNvPr id="3" name="Content Placeholder 2"/>
          <p:cNvSpPr>
            <a:spLocks noGrp="1"/>
          </p:cNvSpPr>
          <p:nvPr>
            <p:ph idx="1"/>
          </p:nvPr>
        </p:nvSpPr>
        <p:spPr>
          <a:xfrm>
            <a:off x="457200" y="1371600"/>
            <a:ext cx="8382000" cy="5105400"/>
          </a:xfrm>
        </p:spPr>
        <p:txBody>
          <a:bodyPr>
            <a:noAutofit/>
          </a:bodyPr>
          <a:lstStyle/>
          <a:p>
            <a:pPr marL="0" lvl="0" indent="0">
              <a:buNone/>
            </a:pPr>
            <a:r>
              <a:rPr lang="en-US" sz="1400" dirty="0"/>
              <a:t>Recommendation from the Provost’s Commission on Continuing Non-Tenure-Track Faculty (George Watson, Chair) for the request to define more completely and explicitly the purposes and roles of CT faculty members as part of our overall faculty portfolio (</a:t>
            </a:r>
            <a:r>
              <a:rPr lang="en-US" sz="1400" u="sng" dirty="0">
                <a:hlinkClick r:id="rId2"/>
              </a:rPr>
              <a:t>commission report attachment</a:t>
            </a:r>
            <a:r>
              <a:rPr lang="en-US" sz="1400" dirty="0"/>
              <a:t>) </a:t>
            </a:r>
          </a:p>
          <a:p>
            <a:pPr marL="0" indent="0">
              <a:buNone/>
            </a:pPr>
            <a:r>
              <a:rPr lang="en-US" sz="1400" dirty="0"/>
              <a:t> </a:t>
            </a:r>
          </a:p>
          <a:p>
            <a:pPr marL="1141413" indent="-1141413">
              <a:buNone/>
            </a:pPr>
            <a:r>
              <a:rPr lang="en-US" sz="2000" dirty="0"/>
              <a:t>WHEREAS, faculty members employed on continuing contracts, but not on the tenure-track, are currently known as Continuing Non-Tenure Track (CNTT) faculty members, and </a:t>
            </a:r>
          </a:p>
          <a:p>
            <a:pPr marL="1141413" indent="-1141413">
              <a:buNone/>
            </a:pPr>
            <a:endParaRPr lang="en-US" sz="2000" dirty="0"/>
          </a:p>
          <a:p>
            <a:pPr marL="1141413" indent="-1141413">
              <a:buNone/>
            </a:pPr>
            <a:r>
              <a:rPr lang="en-US" sz="2000" dirty="0"/>
              <a:t>WHEREAS, it is better to describe these faculty classifications by what they are rather than by what they are not, therefore be it </a:t>
            </a:r>
          </a:p>
          <a:p>
            <a:pPr marL="1141413" indent="-1141413">
              <a:buNone/>
            </a:pPr>
            <a:endParaRPr lang="en-US" sz="2000" dirty="0"/>
          </a:p>
          <a:p>
            <a:pPr marL="1141413" indent="-1141413">
              <a:buNone/>
            </a:pPr>
            <a:r>
              <a:rPr lang="en-US" sz="2000" dirty="0"/>
              <a:t>RESOLVED, that these faculty members of the University of Delaware employed on continuing renewable contracts be known as Continuing-Track (CT) faculty members.</a:t>
            </a:r>
          </a:p>
        </p:txBody>
      </p:sp>
    </p:spTree>
    <p:extLst>
      <p:ext uri="{BB962C8B-B14F-4D97-AF65-F5344CB8AC3E}">
        <p14:creationId xmlns:p14="http://schemas.microsoft.com/office/powerpoint/2010/main" val="3318525491"/>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C: Classification and Titles of CT Faculty</a:t>
            </a:r>
            <a:endParaRPr lang="en-US" sz="2400" b="1" dirty="0"/>
          </a:p>
        </p:txBody>
      </p:sp>
      <p:sp>
        <p:nvSpPr>
          <p:cNvPr id="3" name="Content Placeholder 2"/>
          <p:cNvSpPr>
            <a:spLocks noGrp="1"/>
          </p:cNvSpPr>
          <p:nvPr>
            <p:ph idx="1"/>
          </p:nvPr>
        </p:nvSpPr>
        <p:spPr>
          <a:xfrm>
            <a:off x="457200" y="1371600"/>
            <a:ext cx="8229600" cy="5105400"/>
          </a:xfrm>
        </p:spPr>
        <p:txBody>
          <a:bodyPr>
            <a:noAutofit/>
          </a:bodyPr>
          <a:lstStyle/>
          <a:p>
            <a:pPr marL="0" lvl="0" indent="0">
              <a:buNone/>
            </a:pPr>
            <a:r>
              <a:rPr lang="en-US" sz="1400" dirty="0"/>
              <a:t>Recommendation from the Provost’s Commission on Continuing Non-Tenure-Track Faculty (George Watson, Chair) for the request to consider potential changes to classification and titles of CT faculty to be fair, representative, appropriate for UD, and transparent (</a:t>
            </a:r>
            <a:r>
              <a:rPr lang="en-US" sz="1400" u="sng" dirty="0">
                <a:hlinkClick r:id="rId2"/>
              </a:rPr>
              <a:t>commission report attachment</a:t>
            </a:r>
            <a:r>
              <a:rPr lang="en-US" sz="1400" dirty="0" smtClean="0"/>
              <a:t>)</a:t>
            </a:r>
            <a:br>
              <a:rPr lang="en-US" sz="1400" dirty="0" smtClean="0"/>
            </a:br>
            <a:endParaRPr lang="en-US" sz="1400" dirty="0"/>
          </a:p>
          <a:p>
            <a:pPr marL="800100" indent="-800100">
              <a:buNone/>
            </a:pPr>
            <a:r>
              <a:rPr lang="en-US" sz="1400" dirty="0"/>
              <a:t>WHEREAS, most CT faculty members at the professorial rank fulfill typical academic roles of the professoriate, namely, a combination of scholarship, teaching, and service; and </a:t>
            </a:r>
          </a:p>
          <a:p>
            <a:pPr marL="800100" indent="-800100">
              <a:buNone/>
            </a:pPr>
            <a:r>
              <a:rPr lang="en-US" sz="1400" dirty="0"/>
              <a:t>WHEREAS, some current and some future CT faculty members may fulfill special roles in a clinical setting, namely, where they educate students by means of significant contact with patients; and </a:t>
            </a:r>
          </a:p>
          <a:p>
            <a:pPr marL="800100" indent="-800100">
              <a:buNone/>
            </a:pPr>
            <a:r>
              <a:rPr lang="en-US" sz="1400" dirty="0"/>
              <a:t>WHEREAS, some current and some future CT faculty members may have prior professional practice in industry, business, or public service essential for the faculty role; therefore be it </a:t>
            </a:r>
          </a:p>
          <a:p>
            <a:pPr marL="800100" indent="-800100">
              <a:buNone/>
            </a:pPr>
            <a:r>
              <a:rPr lang="en-US" sz="1400" dirty="0"/>
              <a:t>RESOLVED, that CT faculty members may continue to be appointed to all professorial ranks with the typical unmodified designations “Assistant [Associate, Full] Professor;” and be it further </a:t>
            </a:r>
          </a:p>
          <a:p>
            <a:pPr marL="800100" indent="-800100">
              <a:buNone/>
            </a:pPr>
            <a:r>
              <a:rPr lang="en-US" sz="1400" dirty="0"/>
              <a:t>RESOLVED, that CT faculty members who fulfill a special role in a clinical setting where they educate students by means of significant contact with patients may carry the modified title “Clinical Assistant [Associate, Full] Professor;” and be it further </a:t>
            </a:r>
          </a:p>
          <a:p>
            <a:pPr marL="800100" indent="-800100">
              <a:buNone/>
            </a:pPr>
            <a:r>
              <a:rPr lang="en-US" sz="1400" dirty="0"/>
              <a:t>RESOLVED, that CT faculty members who have prior professional practice in industry, business, or public service essential for the faculty role, may carry the modified title “Assistant [Associate, Full] Professor of Practice;” and be it further </a:t>
            </a:r>
          </a:p>
          <a:p>
            <a:pPr marL="800100" indent="-800100">
              <a:buNone/>
            </a:pPr>
            <a:r>
              <a:rPr lang="en-US" sz="1400" dirty="0"/>
              <a:t>RESOLVED, that the aforementioned criteria for assigning the two modified titles “Clinical” and “of Practice” must be assiduously maintained.</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t>
            </a:r>
            <a:r>
              <a:rPr lang="en-US" sz="2400" b="1" dirty="0"/>
              <a:t>D</a:t>
            </a:r>
            <a:r>
              <a:rPr lang="en-US" sz="2400" b="1" dirty="0" smtClean="0"/>
              <a:t>: Guidelines for Hiring and Promoting CT Faculty</a:t>
            </a:r>
            <a:endParaRPr lang="en-US" sz="2400" b="1" dirty="0"/>
          </a:p>
        </p:txBody>
      </p:sp>
      <p:sp>
        <p:nvSpPr>
          <p:cNvPr id="3" name="Content Placeholder 2"/>
          <p:cNvSpPr>
            <a:spLocks noGrp="1"/>
          </p:cNvSpPr>
          <p:nvPr>
            <p:ph idx="1"/>
          </p:nvPr>
        </p:nvSpPr>
        <p:spPr>
          <a:xfrm>
            <a:off x="457200" y="1371600"/>
            <a:ext cx="8382000" cy="5105400"/>
          </a:xfrm>
        </p:spPr>
        <p:txBody>
          <a:bodyPr>
            <a:noAutofit/>
          </a:bodyPr>
          <a:lstStyle/>
          <a:p>
            <a:pPr marL="0" lvl="0" indent="0">
              <a:buNone/>
            </a:pPr>
            <a:r>
              <a:rPr lang="en-US" sz="1400" dirty="0"/>
              <a:t>Recommendation from the Provost’s Commission on Continuing Non-Tenure-Track Faculty (George Watson, Chair) for the request to recommend guidelines for hiring and promotion of CT faculty, with clear expectations in job descriptions and clear and appropriate promotion criteria stated in the UD Faculty Handbook (</a:t>
            </a:r>
            <a:r>
              <a:rPr lang="en-US" sz="1400" u="sng" dirty="0">
                <a:hlinkClick r:id="rId2"/>
              </a:rPr>
              <a:t>commission report attachment</a:t>
            </a:r>
            <a:r>
              <a:rPr lang="en-US" sz="1400" dirty="0" smtClean="0"/>
              <a:t>)</a:t>
            </a:r>
            <a:r>
              <a:rPr lang="en-US" sz="800" dirty="0" smtClean="0"/>
              <a:t/>
            </a:r>
            <a:br>
              <a:rPr lang="en-US" sz="800" dirty="0" smtClean="0"/>
            </a:br>
            <a:endParaRPr lang="en-US" sz="800" dirty="0"/>
          </a:p>
          <a:p>
            <a:pPr marL="800100" indent="-800100">
              <a:buNone/>
            </a:pPr>
            <a:r>
              <a:rPr lang="en-US" sz="1400" dirty="0"/>
              <a:t>WHEREAS, CT faculty members should have a clear and appropriate path to promotion, and </a:t>
            </a:r>
          </a:p>
          <a:p>
            <a:pPr marL="800100" indent="-800100">
              <a:buNone/>
            </a:pPr>
            <a:r>
              <a:rPr lang="en-US" sz="1400" dirty="0" smtClean="0"/>
              <a:t>WHEREAS</a:t>
            </a:r>
            <a:r>
              <a:rPr lang="en-US" sz="1400" dirty="0"/>
              <a:t>, an appropriate review of any CT faculty member for promotion should include a specific understanding of CT roles and accomplishments; therefore be it </a:t>
            </a:r>
          </a:p>
          <a:p>
            <a:pPr marL="800100" indent="-800100">
              <a:buNone/>
            </a:pPr>
            <a:r>
              <a:rPr lang="en-US" sz="1400" dirty="0" smtClean="0"/>
              <a:t>RESOLVED</a:t>
            </a:r>
            <a:r>
              <a:rPr lang="en-US" sz="1400" dirty="0"/>
              <a:t>, that one senior (Associate or Full Professor) CT faculty member should be appointed to the University Promotion and Tenure Committee for review of CT faculty promotion dossiers, and be it further </a:t>
            </a:r>
          </a:p>
          <a:p>
            <a:pPr marL="800100" indent="-800100">
              <a:buNone/>
            </a:pPr>
            <a:r>
              <a:rPr lang="en-US" sz="1400" dirty="0" smtClean="0"/>
              <a:t>RESOLVED</a:t>
            </a:r>
            <a:r>
              <a:rPr lang="en-US" sz="1400" dirty="0"/>
              <a:t>, that two- and four-year peer reviews should be required for contract renewal of newly-hired CT faculty members, and be it </a:t>
            </a:r>
            <a:r>
              <a:rPr lang="en-US" sz="1400" dirty="0" smtClean="0"/>
              <a:t>further</a:t>
            </a:r>
          </a:p>
          <a:p>
            <a:pPr marL="800100" indent="-800100">
              <a:buNone/>
            </a:pPr>
            <a:r>
              <a:rPr lang="en-US" sz="1400" dirty="0" smtClean="0"/>
              <a:t>RESOLVED</a:t>
            </a:r>
            <a:r>
              <a:rPr lang="en-US" sz="1400" dirty="0"/>
              <a:t>, that units with CT faculty members must have clearly defined promotion criteria at all ranks for CT faculty as part of their unit’s approved Promotion and Tenure document, and be it further </a:t>
            </a:r>
          </a:p>
          <a:p>
            <a:pPr marL="800100" indent="-800100">
              <a:buNone/>
            </a:pPr>
            <a:r>
              <a:rPr lang="en-US" sz="1400" dirty="0" smtClean="0"/>
              <a:t>RESOLVED</a:t>
            </a:r>
            <a:r>
              <a:rPr lang="en-US" sz="1400" dirty="0"/>
              <a:t>, that clear criteria for CT faculty promotion must be included in all college and University Promotion and Tenure documents, and be it further </a:t>
            </a:r>
          </a:p>
          <a:p>
            <a:pPr marL="800100" indent="-800100">
              <a:buNone/>
            </a:pPr>
            <a:r>
              <a:rPr lang="en-US" sz="1400" dirty="0" smtClean="0"/>
              <a:t>RESOLVED</a:t>
            </a:r>
            <a:r>
              <a:rPr lang="en-US" sz="1400" dirty="0"/>
              <a:t>, that promotion of CT faculty members is to be based on excellence in one role, aligned with the preponderance of workload during the period at current rank. For promotion, CT faculty members will need to demonstrate at least high quality performance in other areas presented in their workload, and be it further </a:t>
            </a:r>
          </a:p>
          <a:p>
            <a:pPr marL="800100" indent="-800100">
              <a:buNone/>
            </a:pPr>
            <a:r>
              <a:rPr lang="en-US" sz="1400" dirty="0"/>
              <a:t>RESOLVED, that CT faculty members be externally evaluated for promotion to Associate or Full Professor. When the predominant role is teaching or service, appropriate external evaluations can be performed locally, but should be external to the academic unit.</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2000" b="1" dirty="0" smtClean="0"/>
              <a:t>Resolution </a:t>
            </a:r>
            <a:r>
              <a:rPr lang="en-US" sz="2000" b="1" dirty="0"/>
              <a:t>E</a:t>
            </a:r>
            <a:r>
              <a:rPr lang="en-US" sz="2000" b="1" dirty="0" smtClean="0"/>
              <a:t>: Rank Progression and Titles for Non-terminal Degree Faculty</a:t>
            </a:r>
            <a:endParaRPr lang="en-US" sz="2000" b="1" dirty="0"/>
          </a:p>
        </p:txBody>
      </p:sp>
      <p:sp>
        <p:nvSpPr>
          <p:cNvPr id="3" name="Content Placeholder 2"/>
          <p:cNvSpPr>
            <a:spLocks noGrp="1"/>
          </p:cNvSpPr>
          <p:nvPr>
            <p:ph idx="1"/>
          </p:nvPr>
        </p:nvSpPr>
        <p:spPr>
          <a:xfrm>
            <a:off x="685800" y="1143000"/>
            <a:ext cx="7848600" cy="5105400"/>
          </a:xfrm>
        </p:spPr>
        <p:txBody>
          <a:bodyPr>
            <a:noAutofit/>
          </a:bodyPr>
          <a:lstStyle/>
          <a:p>
            <a:pPr marL="0" lvl="0" indent="0">
              <a:buNone/>
            </a:pPr>
            <a:r>
              <a:rPr lang="en-US" sz="1800" dirty="0"/>
              <a:t>Recommendation from the Provost’s Commission on Continuing Non-Tenure-Track Faculty (George Watson, Chair) for the request to create a system for rank progression and corresponding titles for non-terminal degree faculty (</a:t>
            </a:r>
            <a:r>
              <a:rPr lang="en-US" sz="1800" u="sng" dirty="0">
                <a:hlinkClick r:id="rId2"/>
              </a:rPr>
              <a:t>commission report </a:t>
            </a:r>
            <a:r>
              <a:rPr lang="en-US" sz="1800" u="sng" dirty="0" smtClean="0">
                <a:hlinkClick r:id="rId2"/>
              </a:rPr>
              <a:t>attachment</a:t>
            </a:r>
            <a:r>
              <a:rPr lang="en-US" sz="1800" dirty="0" smtClean="0"/>
              <a:t>)</a:t>
            </a:r>
            <a:r>
              <a:rPr lang="en-US" sz="800" dirty="0" smtClean="0"/>
              <a:t/>
            </a:r>
            <a:br>
              <a:rPr lang="en-US" sz="800" dirty="0" smtClean="0"/>
            </a:br>
            <a:endParaRPr lang="en-US" sz="800" dirty="0" smtClean="0"/>
          </a:p>
          <a:p>
            <a:pPr marL="1028700" indent="-1028700">
              <a:buNone/>
            </a:pPr>
            <a:r>
              <a:rPr lang="en-US" sz="1800" dirty="0" smtClean="0"/>
              <a:t>WHEREAS, some CT faculty members are hired without terminal degrees, and </a:t>
            </a:r>
          </a:p>
          <a:p>
            <a:pPr marL="1028700" indent="-1028700">
              <a:buNone/>
            </a:pPr>
            <a:r>
              <a:rPr lang="en-US" sz="1800" dirty="0" smtClean="0"/>
              <a:t>WHEREAS</a:t>
            </a:r>
            <a:r>
              <a:rPr lang="en-US" sz="1800" dirty="0"/>
              <a:t>, these faculty members are titled as Instructors, and </a:t>
            </a:r>
          </a:p>
          <a:p>
            <a:pPr marL="1028700" indent="-1028700">
              <a:buNone/>
            </a:pPr>
            <a:r>
              <a:rPr lang="en-US" sz="1800" dirty="0" smtClean="0"/>
              <a:t>WHEREAS</a:t>
            </a:r>
            <a:r>
              <a:rPr lang="en-US" sz="1800" dirty="0"/>
              <a:t>, these faculty members currently work with no explicit path for progression, and</a:t>
            </a:r>
          </a:p>
          <a:p>
            <a:pPr marL="1028700" indent="-1028700">
              <a:buNone/>
            </a:pPr>
            <a:r>
              <a:rPr lang="en-US" sz="1800" dirty="0" smtClean="0"/>
              <a:t>WHEREAS</a:t>
            </a:r>
            <a:r>
              <a:rPr lang="en-US" sz="1800" dirty="0"/>
              <a:t>, these faculty members should be recognized with title advancements reflecting the quality of their contributions and commitment, therefore be it </a:t>
            </a:r>
          </a:p>
          <a:p>
            <a:pPr marL="1028700" indent="-1028700">
              <a:buNone/>
            </a:pPr>
            <a:r>
              <a:rPr lang="en-US" sz="1800" dirty="0" smtClean="0"/>
              <a:t>RESOLVED</a:t>
            </a:r>
            <a:r>
              <a:rPr lang="en-US" sz="1800" dirty="0"/>
              <a:t>, that upon successful peer review and contract renewal at the end of the third two-year contract, an Instructor will be promoted to the rank of Senior Instructor. Be it further </a:t>
            </a:r>
          </a:p>
          <a:p>
            <a:pPr marL="1028700" indent="-1028700">
              <a:buNone/>
            </a:pPr>
            <a:r>
              <a:rPr lang="en-US" sz="1800" dirty="0" smtClean="0"/>
              <a:t>RESOLVED</a:t>
            </a:r>
            <a:r>
              <a:rPr lang="en-US" sz="1800" dirty="0"/>
              <a:t>, that upon successful peer review and contract renewal following the thirteenth-year review, a Senior Instructor will be promoted to the rank of Master Instructor upon beginning the rolling five-year contract.</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sz="2400" b="1" dirty="0" smtClean="0"/>
              <a:t>Resolution F. </a:t>
            </a:r>
            <a:r>
              <a:rPr lang="en-US" sz="2400" b="1" dirty="0"/>
              <a:t>Recommending Openness in Administrative Searches</a:t>
            </a:r>
          </a:p>
        </p:txBody>
      </p:sp>
      <p:sp>
        <p:nvSpPr>
          <p:cNvPr id="3" name="Content Placeholder 2"/>
          <p:cNvSpPr>
            <a:spLocks noGrp="1"/>
          </p:cNvSpPr>
          <p:nvPr>
            <p:ph idx="1"/>
          </p:nvPr>
        </p:nvSpPr>
        <p:spPr>
          <a:xfrm>
            <a:off x="457200" y="1143000"/>
            <a:ext cx="8229600" cy="5410200"/>
          </a:xfrm>
        </p:spPr>
        <p:txBody>
          <a:bodyPr>
            <a:normAutofit fontScale="32500" lnSpcReduction="20000"/>
          </a:bodyPr>
          <a:lstStyle/>
          <a:p>
            <a:endParaRPr lang="en-US" dirty="0"/>
          </a:p>
          <a:p>
            <a:pPr marL="0" indent="0">
              <a:buNone/>
            </a:pPr>
            <a:r>
              <a:rPr lang="en-US" sz="4900" dirty="0"/>
              <a:t>Introduced by Past President Galileo with co-sponsor Senators Ackerman, </a:t>
            </a:r>
            <a:r>
              <a:rPr lang="en-US" sz="4900" dirty="0" smtClean="0"/>
              <a:t>Bernstein</a:t>
            </a:r>
            <a:r>
              <a:rPr lang="en-US" sz="4900" dirty="0"/>
              <a:t>, Buell, Eidelman, </a:t>
            </a:r>
            <a:r>
              <a:rPr lang="en-US" sz="4900" dirty="0" err="1"/>
              <a:t>Gizis</a:t>
            </a:r>
            <a:r>
              <a:rPr lang="en-US" sz="4900" dirty="0"/>
              <a:t>, Heinz, </a:t>
            </a:r>
            <a:r>
              <a:rPr lang="en-US" sz="4900" dirty="0" err="1"/>
              <a:t>Laberge</a:t>
            </a:r>
            <a:r>
              <a:rPr lang="en-US" sz="4900" dirty="0"/>
              <a:t>, </a:t>
            </a:r>
            <a:r>
              <a:rPr lang="en-US" sz="4900" dirty="0" err="1"/>
              <a:t>Laux</a:t>
            </a:r>
            <a:r>
              <a:rPr lang="en-US" sz="4900" dirty="0"/>
              <a:t>, McLane, Parcells, </a:t>
            </a:r>
            <a:r>
              <a:rPr lang="en-US" sz="4900" dirty="0" smtClean="0"/>
              <a:t>Perez, </a:t>
            </a:r>
            <a:r>
              <a:rPr lang="en-US" sz="4900" dirty="0" err="1" smtClean="0"/>
              <a:t>Satran</a:t>
            </a:r>
            <a:r>
              <a:rPr lang="en-US" sz="4900" dirty="0"/>
              <a:t>, </a:t>
            </a:r>
            <a:r>
              <a:rPr lang="en-US" sz="4900" dirty="0" err="1"/>
              <a:t>Selva</a:t>
            </a:r>
            <a:r>
              <a:rPr lang="en-US" sz="4900" dirty="0"/>
              <a:t>, Shabo, and Williams</a:t>
            </a:r>
            <a:r>
              <a:rPr lang="en-US" sz="4900" dirty="0" smtClean="0"/>
              <a:t>.</a:t>
            </a:r>
            <a:br>
              <a:rPr lang="en-US" sz="4900" dirty="0" smtClean="0"/>
            </a:br>
            <a:endParaRPr lang="en-US" sz="4900" dirty="0"/>
          </a:p>
          <a:p>
            <a:pPr marL="857250" indent="-857250">
              <a:buNone/>
            </a:pPr>
            <a:r>
              <a:rPr lang="en-US" sz="4900" dirty="0"/>
              <a:t>Whereas, the Faculty Senate functions as the standing executive committee of the Faculty of the University of Delaware and, as such, exercises the powers vested in the Faculty by the Board of Trustees, </a:t>
            </a:r>
            <a:r>
              <a:rPr lang="en-US" sz="4900" dirty="0" smtClean="0"/>
              <a:t>and</a:t>
            </a:r>
          </a:p>
          <a:p>
            <a:pPr marL="857250" indent="-857250">
              <a:buNone/>
            </a:pPr>
            <a:r>
              <a:rPr lang="en-US" sz="4900" dirty="0" smtClean="0"/>
              <a:t>Whereas</a:t>
            </a:r>
            <a:r>
              <a:rPr lang="en-US" sz="4900" dirty="0"/>
              <a:t>, the Board of Trustees has named a search committee to identify the institution's 27th president, which has begun the search process, </a:t>
            </a:r>
            <a:r>
              <a:rPr lang="en-US" sz="4900" dirty="0" smtClean="0"/>
              <a:t>and</a:t>
            </a:r>
          </a:p>
          <a:p>
            <a:pPr marL="857250" indent="-857250">
              <a:buNone/>
            </a:pPr>
            <a:r>
              <a:rPr lang="en-US" sz="4900" dirty="0" smtClean="0"/>
              <a:t>Whereas</a:t>
            </a:r>
            <a:r>
              <a:rPr lang="en-US" sz="4900" dirty="0"/>
              <a:t>, transparency and engagement of the University community are important and clearly should be evident in the process, </a:t>
            </a:r>
            <a:r>
              <a:rPr lang="en-US" sz="4900" dirty="0" smtClean="0"/>
              <a:t>and</a:t>
            </a:r>
          </a:p>
          <a:p>
            <a:pPr marL="857250" indent="-857250">
              <a:buNone/>
            </a:pPr>
            <a:r>
              <a:rPr lang="en-US" sz="4900" dirty="0" smtClean="0"/>
              <a:t>Whereas</a:t>
            </a:r>
            <a:r>
              <a:rPr lang="en-US" sz="4900" dirty="0"/>
              <a:t>, the Faculty Senate previously recommended in November 2012 and December 2013 that searches for high-level administrators (including president) be conducted in a reasonably open manner, </a:t>
            </a:r>
            <a:r>
              <a:rPr lang="en-US" sz="4900" dirty="0" smtClean="0"/>
              <a:t>and</a:t>
            </a:r>
          </a:p>
          <a:p>
            <a:pPr marL="857250" indent="-857250">
              <a:buNone/>
            </a:pPr>
            <a:r>
              <a:rPr lang="en-US" sz="4900" dirty="0" smtClean="0"/>
              <a:t>Whereas</a:t>
            </a:r>
            <a:r>
              <a:rPr lang="en-US" sz="4900" dirty="0"/>
              <a:t>, the 3-3-3 Committee on Administrative Searches recommended in May 2014 that once the final candidates are identified, the process should be open and engage the full academic community, </a:t>
            </a:r>
            <a:r>
              <a:rPr lang="en-US" sz="4900" dirty="0" smtClean="0"/>
              <a:t>and</a:t>
            </a:r>
          </a:p>
          <a:p>
            <a:pPr marL="857250" indent="-857250">
              <a:buNone/>
            </a:pPr>
            <a:r>
              <a:rPr lang="en-US" sz="4900" dirty="0" smtClean="0"/>
              <a:t>Whereas</a:t>
            </a:r>
            <a:r>
              <a:rPr lang="en-US" sz="4900" dirty="0"/>
              <a:t>, the search for the 26th president included bringing the short-listed candidates to campus for open discussion with the campus community, be it therefore</a:t>
            </a:r>
            <a:endParaRPr lang="en-US" sz="4900" dirty="0" smtClean="0"/>
          </a:p>
          <a:p>
            <a:pPr marL="857250" indent="-857250">
              <a:buNone/>
            </a:pPr>
            <a:r>
              <a:rPr lang="en-US" sz="4900" dirty="0" smtClean="0"/>
              <a:t>Resolved</a:t>
            </a:r>
            <a:r>
              <a:rPr lang="en-US" sz="4900" dirty="0"/>
              <a:t>, that the Faculty Senate again reaffirms the recommendation that administrative searches at the level of dean or higher (including president, vice presidents, and all forms of provosts) be conducted in a reasonably open manner, such that the short-listed candidates are announced and  opportunities are provided where our students, faculty and other concerned  members of the University community may engage them and provide feedback before a finalist is selected.</a:t>
            </a:r>
          </a:p>
          <a:p>
            <a:pPr marL="0" indent="0">
              <a:buNone/>
            </a:pPr>
            <a:endParaRPr lang="en-US" dirty="0"/>
          </a:p>
        </p:txBody>
      </p:sp>
    </p:spTree>
    <p:extLst>
      <p:ext uri="{BB962C8B-B14F-4D97-AF65-F5344CB8AC3E}">
        <p14:creationId xmlns:p14="http://schemas.microsoft.com/office/powerpoint/2010/main" val="1369520863"/>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a:bodyPr>
          <a:lstStyle/>
          <a:p>
            <a:r>
              <a:rPr lang="en-US" sz="2400" b="1" dirty="0" smtClean="0"/>
              <a:t>Resolution G: Formalizing Procedures for Achieving Diversity on Faculty Senate Committees</a:t>
            </a:r>
            <a:endParaRPr lang="en-US" sz="2400" b="1" dirty="0"/>
          </a:p>
        </p:txBody>
      </p:sp>
      <p:sp>
        <p:nvSpPr>
          <p:cNvPr id="3" name="Content Placeholder 2"/>
          <p:cNvSpPr>
            <a:spLocks noGrp="1"/>
          </p:cNvSpPr>
          <p:nvPr>
            <p:ph idx="1"/>
          </p:nvPr>
        </p:nvSpPr>
        <p:spPr>
          <a:xfrm>
            <a:off x="457200" y="1828800"/>
            <a:ext cx="8229600" cy="5105400"/>
          </a:xfrm>
        </p:spPr>
        <p:txBody>
          <a:bodyPr>
            <a:noAutofit/>
          </a:bodyPr>
          <a:lstStyle/>
          <a:p>
            <a:pPr marL="0" lvl="0" indent="0">
              <a:buNone/>
            </a:pPr>
            <a:r>
              <a:rPr lang="en-US" sz="1800" dirty="0"/>
              <a:t>Recommendation from the Committee on Committees and Nominations (Brian Hanson, Chair) for the request to revise the charge of the Standing Committee on Committees and Nominations (</a:t>
            </a:r>
            <a:r>
              <a:rPr lang="en-US" sz="1800" dirty="0" err="1"/>
              <a:t>COCAN</a:t>
            </a:r>
            <a:r>
              <a:rPr lang="en-US" sz="1800" dirty="0"/>
              <a:t>) (</a:t>
            </a:r>
            <a:r>
              <a:rPr lang="en-US" sz="1800" u="sng" dirty="0">
                <a:hlinkClick r:id="rId2"/>
              </a:rPr>
              <a:t>Attachment 1</a:t>
            </a:r>
            <a:r>
              <a:rPr lang="en-US" sz="1800" dirty="0" smtClean="0"/>
              <a:t>)</a:t>
            </a:r>
            <a:r>
              <a:rPr lang="en-US" sz="800" dirty="0" smtClean="0"/>
              <a:t/>
            </a:r>
            <a:br>
              <a:rPr lang="en-US" sz="800" dirty="0" smtClean="0"/>
            </a:br>
            <a:endParaRPr lang="en-US" sz="800" dirty="0"/>
          </a:p>
          <a:p>
            <a:pPr marL="1028700" indent="-1028700">
              <a:buNone/>
            </a:pPr>
            <a:r>
              <a:rPr lang="en-US" sz="1800" dirty="0"/>
              <a:t>WHEREAS, some of the Senate standing committees deal with personnel matters involving faculty and students, including both promotion matters and complaints regarding harassment or administrative actions, and</a:t>
            </a:r>
          </a:p>
          <a:p>
            <a:pPr marL="1028700" indent="-1028700">
              <a:buNone/>
            </a:pPr>
            <a:r>
              <a:rPr lang="en-US" sz="1800" dirty="0"/>
              <a:t>WHEREAS, the quality of judgments rendered by such committees will be positively affected by having points of view representing the diverse backgrounds of our faculty and students, and</a:t>
            </a:r>
          </a:p>
          <a:p>
            <a:pPr marL="1028700" indent="-1028700">
              <a:buNone/>
            </a:pPr>
            <a:r>
              <a:rPr lang="en-US" sz="1800" dirty="0"/>
              <a:t>WHEREAS, specifying precise diversity goals for each individual committee would be cumbersome and impractical, therefore be it</a:t>
            </a:r>
          </a:p>
          <a:p>
            <a:pPr marL="1028700" indent="-1028700">
              <a:buNone/>
            </a:pPr>
            <a:r>
              <a:rPr lang="en-US" sz="1800" dirty="0"/>
              <a:t>RESOLVED, that the tradition within the Committee on Committees and Nominations (</a:t>
            </a:r>
            <a:r>
              <a:rPr lang="en-US" sz="1800" dirty="0" err="1"/>
              <a:t>COCAN</a:t>
            </a:r>
            <a:r>
              <a:rPr lang="en-US" sz="1800" dirty="0"/>
              <a:t>) of attempting to achieve diversity on all committees, but especially in those which cover personnel matters, be formalized by revising the charge according to the attached redline document. (</a:t>
            </a:r>
            <a:r>
              <a:rPr lang="en-US" sz="1800" u="sng" dirty="0">
                <a:hlinkClick r:id="rId2"/>
              </a:rPr>
              <a:t>Attachment 1</a:t>
            </a:r>
            <a:r>
              <a:rPr lang="en-US" sz="1800" dirty="0"/>
              <a:t>)</a:t>
            </a:r>
            <a:br>
              <a:rPr lang="en-US" sz="1800" dirty="0"/>
            </a:br>
            <a:endParaRPr lang="en-US" sz="1800" dirty="0"/>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H: </a:t>
            </a:r>
            <a:r>
              <a:rPr lang="en-US" sz="2400" b="1" dirty="0"/>
              <a:t>Disestablish the </a:t>
            </a:r>
            <a:r>
              <a:rPr lang="en-US" sz="2400" b="1" dirty="0" smtClean="0"/>
              <a:t>Subcommittee on</a:t>
            </a:r>
            <a:br>
              <a:rPr lang="en-US" sz="2400" b="1" dirty="0" smtClean="0"/>
            </a:br>
            <a:r>
              <a:rPr lang="en-US" sz="2400" b="1" dirty="0" smtClean="0"/>
              <a:t>Retiring, Retired, and Emeriti Faculty</a:t>
            </a:r>
            <a:endParaRPr lang="en-US" sz="2400" b="1" dirty="0"/>
          </a:p>
        </p:txBody>
      </p:sp>
      <p:sp>
        <p:nvSpPr>
          <p:cNvPr id="3" name="Content Placeholder 2"/>
          <p:cNvSpPr>
            <a:spLocks noGrp="1"/>
          </p:cNvSpPr>
          <p:nvPr>
            <p:ph idx="1"/>
          </p:nvPr>
        </p:nvSpPr>
        <p:spPr>
          <a:xfrm>
            <a:off x="609600" y="1676400"/>
            <a:ext cx="7924800" cy="5105400"/>
          </a:xfrm>
        </p:spPr>
        <p:txBody>
          <a:bodyPr>
            <a:noAutofit/>
          </a:bodyPr>
          <a:lstStyle/>
          <a:p>
            <a:pPr marL="0" lvl="0" indent="0">
              <a:buNone/>
            </a:pPr>
            <a:r>
              <a:rPr lang="en-US" sz="1800" dirty="0"/>
              <a:t>Recommendation from the Committee on Committees and Nominations (Brian Hanson, Chair) with the concurrence of the Faculty Welfare and Privileges Committee (John </a:t>
            </a:r>
            <a:r>
              <a:rPr lang="en-US" sz="1800" dirty="0" err="1"/>
              <a:t>Courtright</a:t>
            </a:r>
            <a:r>
              <a:rPr lang="en-US" sz="1800" dirty="0"/>
              <a:t>, Chair) for the request to disband the Retiring, Retired and Emeriti Faculty Subcommittee (</a:t>
            </a:r>
            <a:r>
              <a:rPr lang="en-US" sz="1800" u="sng" dirty="0">
                <a:hlinkClick r:id="rId2"/>
              </a:rPr>
              <a:t>Attachment 1</a:t>
            </a:r>
            <a:r>
              <a:rPr lang="en-US" sz="1800" dirty="0" smtClean="0"/>
              <a:t>)</a:t>
            </a:r>
            <a:r>
              <a:rPr lang="en-US" sz="800" dirty="0" smtClean="0"/>
              <a:t/>
            </a:r>
            <a:br>
              <a:rPr lang="en-US" sz="800" dirty="0" smtClean="0"/>
            </a:br>
            <a:endParaRPr lang="en-US" sz="800" dirty="0"/>
          </a:p>
          <a:p>
            <a:pPr marL="1028700" indent="-1028700">
              <a:buNone/>
            </a:pPr>
            <a:r>
              <a:rPr lang="en-US" sz="1800" dirty="0"/>
              <a:t>WHEREAS, the Retiring, Retired and Emeriti Faculty Subcommittee of the Faculty Welfare and Privileges Committee has not met or taken action for many years, and</a:t>
            </a:r>
          </a:p>
          <a:p>
            <a:pPr marL="1028700" indent="-1028700">
              <a:buNone/>
            </a:pPr>
            <a:r>
              <a:rPr lang="en-US" sz="1800" dirty="0"/>
              <a:t>WHEREAS, many conditions and benefits of faculty retirement are covered in the </a:t>
            </a:r>
            <a:r>
              <a:rPr lang="en-US" sz="1800" dirty="0" err="1"/>
              <a:t>CBA</a:t>
            </a:r>
            <a:r>
              <a:rPr lang="en-US" sz="1800" dirty="0"/>
              <a:t> and are negotiated and enforced by the UD/</a:t>
            </a:r>
            <a:r>
              <a:rPr lang="en-US" sz="1800" dirty="0" err="1"/>
              <a:t>AAUP</a:t>
            </a:r>
            <a:r>
              <a:rPr lang="en-US" sz="1800" dirty="0"/>
              <a:t>, and </a:t>
            </a:r>
          </a:p>
          <a:p>
            <a:pPr marL="1028700" indent="-1028700">
              <a:buNone/>
            </a:pPr>
            <a:r>
              <a:rPr lang="en-US" sz="1800" dirty="0"/>
              <a:t>WHEREAS, all matters that might come under the purview of this subcommittee can be handled by the Faculty Welfare and Privileges Committee, therefore be it</a:t>
            </a:r>
          </a:p>
          <a:p>
            <a:pPr marL="1028700" indent="-1028700">
              <a:buNone/>
            </a:pPr>
            <a:r>
              <a:rPr lang="en-US" sz="1800" dirty="0"/>
              <a:t>RESOLVED, that the Retiring, Retired and Emeriti Faculty Subcommittee of the Faculty Welfare and Privileges Committee is disestablished and that section 1.3 of the faculty handbook is amended to remove the section referring to this subcommittee.</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200" b="1" dirty="0" smtClean="0"/>
              <a:t>Resolution I: </a:t>
            </a:r>
            <a:r>
              <a:rPr lang="en-US" sz="2200" b="1" dirty="0"/>
              <a:t>Revise the </a:t>
            </a:r>
            <a:r>
              <a:rPr lang="en-US" sz="2200" b="1" dirty="0" smtClean="0"/>
              <a:t>Graduate Studies Committee Membership</a:t>
            </a:r>
            <a:endParaRPr lang="en-US" sz="2200" b="1" dirty="0"/>
          </a:p>
        </p:txBody>
      </p:sp>
      <p:sp>
        <p:nvSpPr>
          <p:cNvPr id="3" name="Content Placeholder 2"/>
          <p:cNvSpPr>
            <a:spLocks noGrp="1"/>
          </p:cNvSpPr>
          <p:nvPr>
            <p:ph idx="1"/>
          </p:nvPr>
        </p:nvSpPr>
        <p:spPr>
          <a:xfrm>
            <a:off x="457200" y="1371600"/>
            <a:ext cx="8305800" cy="5105400"/>
          </a:xfrm>
        </p:spPr>
        <p:txBody>
          <a:bodyPr>
            <a:noAutofit/>
          </a:bodyPr>
          <a:lstStyle/>
          <a:p>
            <a:pPr marL="0" lvl="0" indent="0">
              <a:buNone/>
            </a:pPr>
            <a:r>
              <a:rPr lang="en-US" sz="1600" dirty="0"/>
              <a:t>Recommendation from the Faculty Senate Committee on Graduate Studies (Charles </a:t>
            </a:r>
            <a:r>
              <a:rPr lang="en-US" sz="1600" dirty="0" err="1"/>
              <a:t>Swanik</a:t>
            </a:r>
            <a:r>
              <a:rPr lang="en-US" sz="1600" dirty="0"/>
              <a:t>, Chair) with the concurrence of the Committee on Committees and Nominations (Brian Hanson, Chair) for the request to revise the Graduate Studies Committee membership (</a:t>
            </a:r>
            <a:r>
              <a:rPr lang="en-US" sz="1600" u="sng" dirty="0">
                <a:hlinkClick r:id="rId2"/>
              </a:rPr>
              <a:t>Attachment 1</a:t>
            </a:r>
            <a:r>
              <a:rPr lang="en-US" sz="1600" dirty="0" smtClean="0"/>
              <a:t>)</a:t>
            </a:r>
            <a:r>
              <a:rPr lang="en-US" sz="800" dirty="0" smtClean="0"/>
              <a:t/>
            </a:r>
            <a:br>
              <a:rPr lang="en-US" sz="800" dirty="0" smtClean="0"/>
            </a:br>
            <a:endParaRPr lang="en-US" sz="800" dirty="0"/>
          </a:p>
          <a:p>
            <a:pPr marL="914400" indent="-914400">
              <a:buNone/>
            </a:pPr>
            <a:r>
              <a:rPr lang="en-US" sz="1600" dirty="0" smtClean="0"/>
              <a:t>WHEREAS</a:t>
            </a:r>
            <a:r>
              <a:rPr lang="en-US" sz="1600" dirty="0"/>
              <a:t>, the University of Delaware Graduate Studies Committee may receive and stimulate and originate proposals from a wide variety of disciplines, and </a:t>
            </a:r>
          </a:p>
          <a:p>
            <a:pPr marL="914400" indent="-914400">
              <a:buNone/>
            </a:pPr>
            <a:r>
              <a:rPr lang="en-US" sz="1600" dirty="0" smtClean="0"/>
              <a:t>WHEREAS</a:t>
            </a:r>
            <a:r>
              <a:rPr lang="en-US" sz="1600" dirty="0"/>
              <a:t>, this committee shall have the power to act on and shall make recommendations to the Faculty Senate on courses of study leading to graduate degrees and on matters of policy concerning graduate study, and </a:t>
            </a:r>
          </a:p>
          <a:p>
            <a:pPr marL="914400" indent="-914400">
              <a:buNone/>
            </a:pPr>
            <a:r>
              <a:rPr lang="en-US" sz="1600" dirty="0" smtClean="0"/>
              <a:t>WHEREAS</a:t>
            </a:r>
            <a:r>
              <a:rPr lang="en-US" sz="1600" dirty="0"/>
              <a:t>, this committee requires a wide expertise on issues that come before it, and the College of Arts and Sciences encompasses broad areas of study including natural sciences and mathematics, arts and humanities, and social and behavioral sciences, and</a:t>
            </a:r>
          </a:p>
          <a:p>
            <a:pPr marL="914400" indent="-914400">
              <a:buNone/>
            </a:pPr>
            <a:r>
              <a:rPr lang="en-US" sz="1600" dirty="0" smtClean="0"/>
              <a:t>WHEREAS</a:t>
            </a:r>
            <a:r>
              <a:rPr lang="en-US" sz="1600" dirty="0"/>
              <a:t>, The College of Arts and Sciences has approximately 35% of the total number of programs, and 30% of the total number of graduate students enrolled, and </a:t>
            </a:r>
          </a:p>
          <a:p>
            <a:pPr marL="914400" indent="-914400">
              <a:buNone/>
            </a:pPr>
            <a:r>
              <a:rPr lang="en-US" sz="1600" dirty="0" smtClean="0"/>
              <a:t>WHEREAS</a:t>
            </a:r>
            <a:r>
              <a:rPr lang="en-US" sz="1600" dirty="0"/>
              <a:t>, this committee decides issues by consensus rather than simple majority vote, therefore be it </a:t>
            </a:r>
          </a:p>
          <a:p>
            <a:pPr marL="914400" indent="-914400">
              <a:buNone/>
            </a:pPr>
            <a:r>
              <a:rPr lang="en-US" sz="1600" dirty="0" smtClean="0"/>
              <a:t>RESOLVED </a:t>
            </a:r>
            <a:r>
              <a:rPr lang="en-US" sz="1600" dirty="0"/>
              <a:t>that the charge of the University Faculty Senate Committee on Graduate Studies shall be revised to include three faculty members from the College of Arts and Sciences (if feasible, one from natural sciences and mathematics, one from arts and humanities, and one from social and behavioral sciences).</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1981200"/>
            <a:ext cx="8229600" cy="4525963"/>
          </a:xfrm>
        </p:spPr>
        <p:txBody>
          <a:bodyPr>
            <a:normAutofit fontScale="92500" lnSpcReduction="10000"/>
          </a:bodyPr>
          <a:lstStyle/>
          <a:p>
            <a:pPr marL="0" indent="0">
              <a:buNone/>
            </a:pPr>
            <a:r>
              <a:rPr lang="en-US" sz="2400" dirty="0" smtClean="0"/>
              <a:t>       </a:t>
            </a:r>
            <a:r>
              <a:rPr lang="en-US" sz="2400" b="1" dirty="0" smtClean="0"/>
              <a:t>I</a:t>
            </a:r>
            <a:r>
              <a:rPr lang="en-US" sz="2400" b="1" dirty="0"/>
              <a:t>. Adoption of the </a:t>
            </a:r>
            <a:r>
              <a:rPr lang="en-US" sz="2400" b="1" dirty="0" smtClean="0"/>
              <a:t>Agenda: </a:t>
            </a:r>
            <a:r>
              <a:rPr lang="en-US" sz="2400" dirty="0" smtClean="0">
                <a:hlinkClick r:id="rId2"/>
              </a:rPr>
              <a:t>May 4, 2015</a:t>
            </a:r>
            <a:r>
              <a:rPr lang="en-US" sz="2400" dirty="0"/>
              <a:t/>
            </a:r>
            <a:br>
              <a:rPr lang="en-US" sz="2400" dirty="0"/>
            </a:br>
            <a:r>
              <a:rPr lang="en-US" sz="2400" dirty="0"/>
              <a:t>              a. Move elections after </a:t>
            </a:r>
            <a:r>
              <a:rPr lang="en-US" sz="2400" dirty="0" smtClean="0"/>
              <a:t>announcements</a:t>
            </a:r>
            <a:br>
              <a:rPr lang="en-US" sz="2400" dirty="0" smtClean="0"/>
            </a:br>
            <a:r>
              <a:rPr lang="en-US" sz="2400" dirty="0" smtClean="0"/>
              <a:t>              b</a:t>
            </a:r>
            <a:r>
              <a:rPr lang="en-US" sz="2400" dirty="0"/>
              <a:t>. Move awards after presentations</a:t>
            </a:r>
            <a:br>
              <a:rPr lang="en-US" sz="2400" dirty="0"/>
            </a:br>
            <a:r>
              <a:rPr lang="en-US" sz="2400" dirty="0"/>
              <a:t>              c. </a:t>
            </a:r>
            <a:r>
              <a:rPr lang="en-US" sz="2400" dirty="0" smtClean="0"/>
              <a:t>Reschedule </a:t>
            </a:r>
            <a:r>
              <a:rPr lang="en-US" sz="2400" dirty="0" err="1"/>
              <a:t>ICRSS</a:t>
            </a:r>
            <a:r>
              <a:rPr lang="en-US" sz="2400" dirty="0"/>
              <a:t> Cybersecurity Software </a:t>
            </a:r>
            <a:r>
              <a:rPr lang="en-US" sz="2400" dirty="0" smtClean="0"/>
              <a:t>Report</a:t>
            </a:r>
            <a:br>
              <a:rPr lang="en-US" sz="2400" dirty="0" smtClean="0"/>
            </a:br>
            <a:r>
              <a:rPr lang="en-US" sz="2400" dirty="0" smtClean="0"/>
              <a:t>              d. Insert Galileo Search Resolution after the 4 </a:t>
            </a:r>
            <a:r>
              <a:rPr lang="en-US" sz="2400" dirty="0" err="1" smtClean="0"/>
              <a:t>CNTT</a:t>
            </a:r>
            <a:r>
              <a:rPr lang="en-US" sz="2400" dirty="0" smtClean="0"/>
              <a:t> Motions</a:t>
            </a:r>
            <a:r>
              <a:rPr lang="en-US" sz="2400" dirty="0"/>
              <a:t/>
            </a:r>
            <a:br>
              <a:rPr lang="en-US" sz="2400" dirty="0"/>
            </a:br>
            <a:endParaRPr lang="en-US" sz="2400" dirty="0"/>
          </a:p>
          <a:p>
            <a:pPr marL="0" indent="0">
              <a:buNone/>
            </a:pPr>
            <a:r>
              <a:rPr lang="en-US" sz="2400" b="1" dirty="0" smtClean="0"/>
              <a:t>      II</a:t>
            </a:r>
            <a:r>
              <a:rPr lang="en-US" sz="2400" b="1" dirty="0"/>
              <a:t>. Approval of the Minutes</a:t>
            </a:r>
            <a:r>
              <a:rPr lang="en-US" sz="2400" b="1" dirty="0" smtClean="0"/>
              <a:t>: </a:t>
            </a:r>
            <a:r>
              <a:rPr lang="en-US" sz="2400" dirty="0" smtClean="0">
                <a:hlinkClick r:id="rId3"/>
              </a:rPr>
              <a:t>April 6, 2015</a:t>
            </a:r>
            <a:endParaRPr lang="en-US" sz="2400" dirty="0"/>
          </a:p>
          <a:p>
            <a:pPr marL="0" indent="0">
              <a:buNone/>
            </a:pPr>
            <a:endParaRPr lang="en-US" sz="2400" b="1" dirty="0" smtClean="0"/>
          </a:p>
          <a:p>
            <a:pPr marL="0" indent="0">
              <a:buNone/>
            </a:pPr>
            <a:r>
              <a:rPr lang="en-US" sz="2400" b="1" dirty="0" smtClean="0"/>
              <a:t>     III. </a:t>
            </a:r>
            <a:r>
              <a:rPr lang="en-US" sz="2400" b="1" dirty="0"/>
              <a:t>Remarks: </a:t>
            </a:r>
            <a:r>
              <a:rPr lang="en-US" sz="2400" dirty="0"/>
              <a:t>Provost Grasso</a:t>
            </a:r>
            <a:br>
              <a:rPr lang="en-US" sz="2400" dirty="0"/>
            </a:br>
            <a:endParaRPr lang="en-US" sz="2400" dirty="0"/>
          </a:p>
          <a:p>
            <a:pPr marL="0" indent="0">
              <a:buNone/>
            </a:pPr>
            <a:r>
              <a:rPr lang="en-US" sz="2400" b="1" dirty="0" smtClean="0"/>
              <a:t>     IV</a:t>
            </a:r>
            <a:r>
              <a:rPr lang="en-US" sz="2400" b="1" dirty="0"/>
              <a:t>. Announcements: </a:t>
            </a:r>
            <a:r>
              <a:rPr lang="en-US" sz="2400" dirty="0"/>
              <a:t>Senate President Fred Hofstetter </a:t>
            </a:r>
          </a:p>
          <a:p>
            <a:pPr marL="0" indent="0">
              <a:buNone/>
            </a:pPr>
            <a:r>
              <a:rPr lang="en-US" sz="900" dirty="0" smtClean="0"/>
              <a:t/>
            </a:r>
            <a:br>
              <a:rPr lang="en-US" sz="900" dirty="0" smtClean="0"/>
            </a:br>
            <a:endParaRPr lang="en-US" sz="900" dirty="0" smtClean="0"/>
          </a:p>
          <a:p>
            <a:pPr marL="744538" indent="-744538">
              <a:buNone/>
            </a:pPr>
            <a:r>
              <a:rPr lang="en-US" sz="2400" b="1" dirty="0" smtClean="0"/>
              <a:t>     </a:t>
            </a:r>
            <a:endParaRPr lang="en-US" sz="2400" dirty="0"/>
          </a:p>
        </p:txBody>
      </p:sp>
    </p:spTree>
    <p:extLst>
      <p:ext uri="{BB962C8B-B14F-4D97-AF65-F5344CB8AC3E}">
        <p14:creationId xmlns:p14="http://schemas.microsoft.com/office/powerpoint/2010/main" val="3835705229"/>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200" b="1" dirty="0" smtClean="0"/>
              <a:t>Resolution </a:t>
            </a:r>
            <a:r>
              <a:rPr lang="en-US" sz="2200" b="1" dirty="0"/>
              <a:t>J</a:t>
            </a:r>
            <a:r>
              <a:rPr lang="en-US" sz="2200" b="1" dirty="0" smtClean="0"/>
              <a:t>: Rename the Art Department</a:t>
            </a:r>
            <a:endParaRPr lang="en-US" sz="2200" b="1" dirty="0"/>
          </a:p>
        </p:txBody>
      </p:sp>
      <p:sp>
        <p:nvSpPr>
          <p:cNvPr id="3" name="Content Placeholder 2"/>
          <p:cNvSpPr>
            <a:spLocks noGrp="1"/>
          </p:cNvSpPr>
          <p:nvPr>
            <p:ph idx="1"/>
          </p:nvPr>
        </p:nvSpPr>
        <p:spPr>
          <a:xfrm>
            <a:off x="457200" y="1371600"/>
            <a:ext cx="8229600" cy="5105400"/>
          </a:xfrm>
        </p:spPr>
        <p:txBody>
          <a:bodyPr>
            <a:noAutofit/>
          </a:bodyPr>
          <a:lstStyle/>
          <a:p>
            <a:pPr marL="0" lvl="0" indent="0">
              <a:buNone/>
            </a:pPr>
            <a:r>
              <a:rPr lang="en-US" sz="1600" dirty="0"/>
              <a:t>Recommendation from the Faculty Senate Committee on Undergraduate Studies (Steve Hastings, Chair) and the Faculty Senate Committee on Graduate Studies (Charles </a:t>
            </a:r>
            <a:r>
              <a:rPr lang="en-US" sz="1600" dirty="0" err="1"/>
              <a:t>Swanik</a:t>
            </a:r>
            <a:r>
              <a:rPr lang="en-US" sz="1600" dirty="0"/>
              <a:t>, Chair), with the concurrence of the Coordinating Committee on Education (Robert Opila, Chair) for the request to change the name of the Art Department to the Department of Art and Design (</a:t>
            </a:r>
            <a:r>
              <a:rPr lang="en-US" sz="1600" dirty="0" err="1"/>
              <a:t>UGSGRD0559</a:t>
            </a:r>
            <a:r>
              <a:rPr lang="en-US" sz="1600" dirty="0"/>
              <a:t>)  (</a:t>
            </a:r>
            <a:r>
              <a:rPr lang="en-US" sz="1600" u="sng" dirty="0">
                <a:hlinkClick r:id="rId2"/>
              </a:rPr>
              <a:t>attachment</a:t>
            </a:r>
            <a:r>
              <a:rPr lang="en-US" sz="1600" dirty="0"/>
              <a:t>)</a:t>
            </a:r>
          </a:p>
          <a:p>
            <a:pPr marL="914400" indent="-914400">
              <a:buNone/>
            </a:pPr>
            <a:r>
              <a:rPr lang="en-US" sz="1600" dirty="0"/>
              <a:t>WHEREAS, the Department of Art in the College of Arts &amp; Sciences for more than 35 years has embraced the practice of art and design with three degree programs (ART-BAAS, FA-</a:t>
            </a:r>
            <a:r>
              <a:rPr lang="en-US" sz="1600" dirty="0" err="1"/>
              <a:t>BFA</a:t>
            </a:r>
            <a:r>
              <a:rPr lang="en-US" sz="1600" dirty="0"/>
              <a:t>, VC-</a:t>
            </a:r>
            <a:r>
              <a:rPr lang="en-US" sz="1600" dirty="0" err="1"/>
              <a:t>BFA</a:t>
            </a:r>
            <a:r>
              <a:rPr lang="en-US" sz="1600" dirty="0"/>
              <a:t>) as defined in the department mission statement; and</a:t>
            </a:r>
            <a:br>
              <a:rPr lang="en-US" sz="1600" dirty="0"/>
            </a:br>
            <a:r>
              <a:rPr lang="en-US" sz="1600" dirty="0" smtClean="0"/>
              <a:t>WHEREAS</a:t>
            </a:r>
            <a:r>
              <a:rPr lang="en-US" sz="1600" dirty="0"/>
              <a:t>, the College of Arts &amp; Sciences has maintained an ongoing desire for increased correlation of art and design through curricular revision as approved by the Faculty Senate in February and March 2015; and</a:t>
            </a:r>
          </a:p>
          <a:p>
            <a:pPr marL="914400" indent="-914400">
              <a:buNone/>
            </a:pPr>
            <a:r>
              <a:rPr lang="en-US" sz="1600" dirty="0" smtClean="0"/>
              <a:t>WHEREAS</a:t>
            </a:r>
            <a:r>
              <a:rPr lang="en-US" sz="1600" dirty="0"/>
              <a:t>, the name change provides consistency in branding with other departments nationally while more accurately defining the interdisciplinary scope of art and design with graduating students and faculty; and  </a:t>
            </a:r>
          </a:p>
          <a:p>
            <a:pPr marL="914400" indent="-914400">
              <a:buNone/>
            </a:pPr>
            <a:r>
              <a:rPr lang="en-US" sz="1600" dirty="0" smtClean="0"/>
              <a:t>WHEREAS</a:t>
            </a:r>
            <a:r>
              <a:rPr lang="en-US" sz="1600" dirty="0"/>
              <a:t>, the name change markets itself to entice high school students who consider themselves (or desire to become) artists and/or designers, thereby making the department better prepared to recruit and serve this next generation of students; be it therefore</a:t>
            </a:r>
          </a:p>
          <a:p>
            <a:pPr marL="914400" indent="-914400">
              <a:buNone/>
            </a:pPr>
            <a:r>
              <a:rPr lang="en-US" sz="1600" dirty="0" smtClean="0"/>
              <a:t>RESOLVED</a:t>
            </a:r>
            <a:r>
              <a:rPr lang="en-US" sz="1600" dirty="0"/>
              <a:t>, that the Faculty Senate approves a name change for the Department of Art to the Department of Art and Design, effective September 1, 2015.</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a:bodyPr>
          <a:lstStyle/>
          <a:p>
            <a:r>
              <a:rPr lang="en-US" sz="2400" b="1" dirty="0" smtClean="0"/>
              <a:t>Resolution </a:t>
            </a:r>
            <a:r>
              <a:rPr lang="en-US" sz="2400" b="1" dirty="0"/>
              <a:t>K</a:t>
            </a:r>
            <a:r>
              <a:rPr lang="en-US" sz="2400" b="1" dirty="0" smtClean="0"/>
              <a:t>: Permanent Approval of </a:t>
            </a:r>
            <a:r>
              <a:rPr lang="en-US" sz="2400" b="1" dirty="0" err="1" smtClean="0"/>
              <a:t>PSM</a:t>
            </a:r>
            <a:r>
              <a:rPr lang="en-US" sz="2400" b="1" dirty="0" smtClean="0"/>
              <a:t> in Biotechnology</a:t>
            </a:r>
            <a:endParaRPr lang="en-US" sz="2400" b="1" dirty="0"/>
          </a:p>
        </p:txBody>
      </p:sp>
      <p:sp>
        <p:nvSpPr>
          <p:cNvPr id="3" name="Content Placeholder 2"/>
          <p:cNvSpPr>
            <a:spLocks noGrp="1"/>
          </p:cNvSpPr>
          <p:nvPr>
            <p:ph idx="1"/>
          </p:nvPr>
        </p:nvSpPr>
        <p:spPr>
          <a:xfrm>
            <a:off x="457200" y="1371600"/>
            <a:ext cx="8229600" cy="5105400"/>
          </a:xfrm>
        </p:spPr>
        <p:txBody>
          <a:bodyPr>
            <a:noAutofit/>
          </a:bodyPr>
          <a:lstStyle/>
          <a:p>
            <a:pPr marL="0" lvl="0" indent="0">
              <a:buNone/>
            </a:pPr>
            <a:r>
              <a:rPr lang="en-US" sz="1400" dirty="0"/>
              <a:t>Recommendation from the Faculty Senate Committee on Graduate Studies (Charles </a:t>
            </a:r>
            <a:r>
              <a:rPr lang="en-US" sz="1400" dirty="0" err="1"/>
              <a:t>Swanik</a:t>
            </a:r>
            <a:r>
              <a:rPr lang="en-US" sz="1400" dirty="0"/>
              <a:t>, Chair) with the concurrence of the Coordinating Committee on Education (Bob Opila, Chair) for the request for Permanent Approval of the </a:t>
            </a:r>
            <a:r>
              <a:rPr lang="en-US" sz="1400" dirty="0" err="1"/>
              <a:t>PSM</a:t>
            </a:r>
            <a:r>
              <a:rPr lang="en-US" sz="1400" dirty="0"/>
              <a:t> in Biotechnology (</a:t>
            </a:r>
            <a:r>
              <a:rPr lang="en-US" sz="1400" u="sng" dirty="0">
                <a:hlinkClick r:id="rId2"/>
              </a:rPr>
              <a:t>attachment</a:t>
            </a:r>
            <a:r>
              <a:rPr lang="en-US" sz="1400" dirty="0"/>
              <a:t>) (</a:t>
            </a:r>
            <a:r>
              <a:rPr lang="en-US" sz="1400" u="sng" dirty="0">
                <a:hlinkClick r:id="rId3"/>
              </a:rPr>
              <a:t>report</a:t>
            </a:r>
            <a:r>
              <a:rPr lang="en-US" sz="1400" dirty="0" smtClean="0"/>
              <a:t>)</a:t>
            </a:r>
            <a:r>
              <a:rPr lang="en-US" sz="800" dirty="0" smtClean="0"/>
              <a:t/>
            </a:r>
            <a:br>
              <a:rPr lang="en-US" sz="800" dirty="0" smtClean="0"/>
            </a:br>
            <a:endParaRPr lang="en-US" sz="800" dirty="0"/>
          </a:p>
          <a:p>
            <a:pPr marL="800100" indent="-800100">
              <a:buNone/>
            </a:pPr>
            <a:r>
              <a:rPr lang="en-US" sz="1400" dirty="0"/>
              <a:t>WHEREAS, the proposed Professional Science Master’s (</a:t>
            </a:r>
            <a:r>
              <a:rPr lang="en-US" sz="1400" dirty="0" err="1"/>
              <a:t>PSM</a:t>
            </a:r>
            <a:r>
              <a:rPr lang="en-US" sz="1400" dirty="0"/>
              <a:t>) in Biotechnology is an interdisciplinary graduate course of study covering the scientific underpinnings of the biotechnology revolution, the management of the interdisciplinary teams necessary to bring biotechnology advances to the marketplace and the ethical/regulatory issues pertinent to these technological advancements, and </a:t>
            </a:r>
          </a:p>
          <a:p>
            <a:pPr marL="800100" indent="-800100">
              <a:buNone/>
            </a:pPr>
            <a:r>
              <a:rPr lang="en-US" sz="1400" dirty="0" smtClean="0"/>
              <a:t>WHEREAS</a:t>
            </a:r>
            <a:r>
              <a:rPr lang="en-US" sz="1400" dirty="0"/>
              <a:t>, there has been much interest over several years from individuals with diverse backgrounds and interest in pursuing advanced graduate studies in biotechnology relevant to the business environment, and</a:t>
            </a:r>
          </a:p>
          <a:p>
            <a:pPr marL="800100" indent="-800100">
              <a:buNone/>
            </a:pPr>
            <a:r>
              <a:rPr lang="en-US" sz="1400" dirty="0" smtClean="0"/>
              <a:t>WHEREAS</a:t>
            </a:r>
            <a:r>
              <a:rPr lang="en-US" sz="1400" dirty="0"/>
              <a:t>, the experience of the Department of Biological Sciences with graduate level training in the life sciences in collaboration with Departments ranging over all seven Colleges of the University of Delaware provide existing courses and a foundation for the program, and </a:t>
            </a:r>
          </a:p>
          <a:p>
            <a:pPr marL="800100" indent="-800100">
              <a:buNone/>
            </a:pPr>
            <a:r>
              <a:rPr lang="en-US" sz="1400" dirty="0" smtClean="0"/>
              <a:t>WHEREAS</a:t>
            </a:r>
            <a:r>
              <a:rPr lang="en-US" sz="1400" dirty="0"/>
              <a:t>, the </a:t>
            </a:r>
            <a:r>
              <a:rPr lang="en-US" sz="1400" dirty="0" err="1"/>
              <a:t>PSM</a:t>
            </a:r>
            <a:r>
              <a:rPr lang="en-US" sz="1400" dirty="0"/>
              <a:t> in Biotechnology has been operating since June 2010 under provisional status and has been valuable to its enrolled students, and</a:t>
            </a:r>
          </a:p>
          <a:p>
            <a:pPr marL="800100" indent="-800100">
              <a:buNone/>
            </a:pPr>
            <a:r>
              <a:rPr lang="en-US" sz="1400" dirty="0" smtClean="0"/>
              <a:t>WHEREAS</a:t>
            </a:r>
            <a:r>
              <a:rPr lang="en-US" sz="1400" dirty="0"/>
              <a:t>, the proposed program contributes to three milestones on the University's "path to prominence": to become a premier research and graduate university; to achieve excellence in professional education; and the engaged university; be it therefore </a:t>
            </a:r>
          </a:p>
          <a:p>
            <a:pPr marL="800100" indent="-800100">
              <a:buNone/>
            </a:pPr>
            <a:r>
              <a:rPr lang="en-US" sz="1400" dirty="0" smtClean="0"/>
              <a:t>RESOLVED</a:t>
            </a:r>
            <a:r>
              <a:rPr lang="en-US" sz="1400" dirty="0"/>
              <a:t>, that the Faculty Senate recommends that the Professional Science Master’s in Biotechnology receives approval as a permanent academic program of the university, effective September 1, 2015.</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a:bodyPr>
          <a:lstStyle/>
          <a:p>
            <a:r>
              <a:rPr lang="en-US" sz="2400" b="1" dirty="0" smtClean="0"/>
              <a:t>Resolution </a:t>
            </a:r>
            <a:r>
              <a:rPr lang="en-US" sz="2400" b="1" dirty="0"/>
              <a:t>L</a:t>
            </a:r>
            <a:r>
              <a:rPr lang="en-US" sz="2400" b="1" dirty="0" smtClean="0"/>
              <a:t>: Create Biomedical Engineering Department</a:t>
            </a:r>
            <a:endParaRPr lang="en-US" sz="2400" b="1" dirty="0"/>
          </a:p>
        </p:txBody>
      </p:sp>
      <p:sp>
        <p:nvSpPr>
          <p:cNvPr id="3" name="Content Placeholder 2"/>
          <p:cNvSpPr>
            <a:spLocks noGrp="1"/>
          </p:cNvSpPr>
          <p:nvPr>
            <p:ph idx="1"/>
          </p:nvPr>
        </p:nvSpPr>
        <p:spPr>
          <a:xfrm>
            <a:off x="304800" y="1371600"/>
            <a:ext cx="8534400" cy="5105400"/>
          </a:xfrm>
        </p:spPr>
        <p:txBody>
          <a:bodyPr>
            <a:noAutofit/>
          </a:bodyPr>
          <a:lstStyle/>
          <a:p>
            <a:pPr marL="0" lvl="0" indent="0">
              <a:buNone/>
            </a:pPr>
            <a:r>
              <a:rPr lang="en-US" sz="1200" dirty="0"/>
              <a:t>Recommendation from the Faculty Senate Committee on Undergraduate Studies (Steve Hastings, Chair) and the Faculty Senate Committee on Graduate Studies (Charles </a:t>
            </a:r>
            <a:r>
              <a:rPr lang="en-US" sz="1200" dirty="0" err="1"/>
              <a:t>Swanik</a:t>
            </a:r>
            <a:r>
              <a:rPr lang="en-US" sz="1200" dirty="0"/>
              <a:t>, Chair), with the concurrence of the Coordinating Committee on Education (Robert Opila, Chair) for the request to make the Biomedical Engineering Program a Department (</a:t>
            </a:r>
            <a:r>
              <a:rPr lang="en-US" sz="1200" dirty="0" err="1"/>
              <a:t>UGSGRD0545</a:t>
            </a:r>
            <a:r>
              <a:rPr lang="en-US" sz="1200" dirty="0"/>
              <a:t>) (</a:t>
            </a:r>
            <a:r>
              <a:rPr lang="en-US" sz="1200" u="sng" dirty="0">
                <a:hlinkClick r:id="rId2"/>
              </a:rPr>
              <a:t>attachment</a:t>
            </a:r>
            <a:r>
              <a:rPr lang="en-US" sz="1200" dirty="0"/>
              <a:t>)  (</a:t>
            </a:r>
            <a:r>
              <a:rPr lang="en-US" sz="1200" u="sng" dirty="0">
                <a:hlinkClick r:id="rId3"/>
              </a:rPr>
              <a:t>budget</a:t>
            </a:r>
            <a:r>
              <a:rPr lang="en-US" sz="1200" dirty="0" smtClean="0"/>
              <a:t>)</a:t>
            </a:r>
            <a:r>
              <a:rPr lang="en-US" sz="800" dirty="0" smtClean="0"/>
              <a:t/>
            </a:r>
            <a:br>
              <a:rPr lang="en-US" sz="800" dirty="0" smtClean="0"/>
            </a:br>
            <a:endParaRPr lang="en-US" sz="800" dirty="0"/>
          </a:p>
          <a:p>
            <a:pPr marL="687388" indent="-687388">
              <a:buNone/>
            </a:pPr>
            <a:r>
              <a:rPr lang="en-US" sz="1200" dirty="0"/>
              <a:t>WHEREAS, the Biomedical Engineering Program has existed in the College of Engineering since 2010 and has established all of the hallmarks of a Department; and </a:t>
            </a:r>
          </a:p>
          <a:p>
            <a:pPr marL="687388" indent="-687388">
              <a:buNone/>
            </a:pPr>
            <a:r>
              <a:rPr lang="en-US" sz="1200" dirty="0"/>
              <a:t>WHEREAS, the Biomedical Engineering Program offers a B.S. and a Ph.D. degree; and </a:t>
            </a:r>
          </a:p>
          <a:p>
            <a:pPr marL="687388" indent="-687388">
              <a:buNone/>
            </a:pPr>
            <a:r>
              <a:rPr lang="en-US" sz="1200" dirty="0"/>
              <a:t>WHEREAS, the Biomedical Engineering Program now numbers 7 primary faculty, 5 voting joint faculty, and over 50 affiliated or secondary faculty; and</a:t>
            </a:r>
          </a:p>
          <a:p>
            <a:pPr marL="687388" indent="-687388">
              <a:buNone/>
            </a:pPr>
            <a:r>
              <a:rPr lang="en-US" sz="1200" dirty="0" smtClean="0"/>
              <a:t>WHEREAS</a:t>
            </a:r>
            <a:r>
              <a:rPr lang="en-US" sz="1200" dirty="0"/>
              <a:t>, the undergraduate enrollment and student quality in Biomedical Engineering has been exceptionally strong, with student demand exceeding the 220 total student seats; and</a:t>
            </a:r>
          </a:p>
          <a:p>
            <a:pPr marL="687388" indent="-687388">
              <a:buNone/>
            </a:pPr>
            <a:r>
              <a:rPr lang="en-US" sz="1200" dirty="0" smtClean="0"/>
              <a:t>WHEREAS</a:t>
            </a:r>
            <a:r>
              <a:rPr lang="en-US" sz="1200" dirty="0"/>
              <a:t>, the Biomedical Engineering Program, with its large female enrollment, enhances the number of women in STEM at the University; and</a:t>
            </a:r>
          </a:p>
          <a:p>
            <a:pPr marL="687388" indent="-687388">
              <a:buNone/>
            </a:pPr>
            <a:r>
              <a:rPr lang="en-US" sz="1200" dirty="0" smtClean="0"/>
              <a:t>WHEREAS</a:t>
            </a:r>
            <a:r>
              <a:rPr lang="en-US" sz="1200" dirty="0"/>
              <a:t>, the Biomedical Engineering Program fits well with the University’s interdisciplinary education and health initiatives; and </a:t>
            </a:r>
          </a:p>
          <a:p>
            <a:pPr marL="687388" indent="-687388">
              <a:buNone/>
            </a:pPr>
            <a:r>
              <a:rPr lang="en-US" sz="1200" dirty="0"/>
              <a:t>WHEREAS, of the 11 universities most frequently chosen by students who declined admission to UD Biomedical Engineering, 10 of these competing programs have established Biomedical Engineering Departments; and </a:t>
            </a:r>
          </a:p>
          <a:p>
            <a:pPr marL="687388" indent="-687388">
              <a:buNone/>
            </a:pPr>
            <a:r>
              <a:rPr lang="en-US" sz="1200" dirty="0"/>
              <a:t>WHEREAS, biomedical engineering is established as a department in top-tier universities: 100% of the highest ranked </a:t>
            </a:r>
            <a:r>
              <a:rPr lang="en-US" sz="1200" dirty="0" err="1"/>
              <a:t>BME</a:t>
            </a:r>
            <a:r>
              <a:rPr lang="en-US" sz="1200" dirty="0"/>
              <a:t> programs are departments and over 90% of the top 40 PhD-granting colleges of engineering have </a:t>
            </a:r>
            <a:r>
              <a:rPr lang="en-US" sz="1200" dirty="0" err="1"/>
              <a:t>BME</a:t>
            </a:r>
            <a:r>
              <a:rPr lang="en-US" sz="1200" dirty="0"/>
              <a:t> departments; and </a:t>
            </a:r>
          </a:p>
          <a:p>
            <a:pPr marL="687388" indent="-687388">
              <a:buNone/>
            </a:pPr>
            <a:r>
              <a:rPr lang="en-US" sz="1200" dirty="0"/>
              <a:t>WHEREAS, the creation of a Department of Biomedical Engineering will require no new resources; and</a:t>
            </a:r>
          </a:p>
          <a:p>
            <a:pPr marL="687388" indent="-687388">
              <a:buNone/>
            </a:pPr>
            <a:r>
              <a:rPr lang="en-US" sz="1200" dirty="0" smtClean="0"/>
              <a:t>WHEREAS</a:t>
            </a:r>
            <a:r>
              <a:rPr lang="en-US" sz="1200" dirty="0"/>
              <a:t>, the faculty and administration of the College of Engineering are in support of the proposal for a Department of Biomedical Engineering; be it therefore </a:t>
            </a:r>
          </a:p>
          <a:p>
            <a:pPr marL="687388" indent="-687388">
              <a:buNone/>
            </a:pPr>
            <a:r>
              <a:rPr lang="en-US" sz="1200" dirty="0"/>
              <a:t>RESOLVED, that the Faculty Senate recommends the existing Biomedical Engineering Program become a department to be called the “Department of Biomedical Engineering” in the College of Engineering.</a:t>
            </a:r>
          </a:p>
        </p:txBody>
      </p:sp>
    </p:spTree>
    <p:extLst>
      <p:ext uri="{BB962C8B-B14F-4D97-AF65-F5344CB8AC3E}">
        <p14:creationId xmlns:p14="http://schemas.microsoft.com/office/powerpoint/2010/main" val="1313651777"/>
      </p:ext>
    </p:extLst>
  </p:cSld>
  <p:clrMapOvr>
    <a:masterClrMapping/>
  </p:clrMapOvr>
  <p:transition spd="slow">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M: Exclude Administrators from </a:t>
            </a:r>
            <a:r>
              <a:rPr lang="en-US" sz="2400" b="1" dirty="0" err="1" smtClean="0"/>
              <a:t>P&amp;T</a:t>
            </a:r>
            <a:r>
              <a:rPr lang="en-US" sz="2400" b="1" dirty="0" smtClean="0"/>
              <a:t> Committees</a:t>
            </a:r>
            <a:endParaRPr lang="en-US" sz="2400" b="1" dirty="0"/>
          </a:p>
        </p:txBody>
      </p:sp>
      <p:sp>
        <p:nvSpPr>
          <p:cNvPr id="3" name="Content Placeholder 2"/>
          <p:cNvSpPr>
            <a:spLocks noGrp="1"/>
          </p:cNvSpPr>
          <p:nvPr>
            <p:ph idx="1"/>
          </p:nvPr>
        </p:nvSpPr>
        <p:spPr>
          <a:xfrm>
            <a:off x="457200" y="1371600"/>
            <a:ext cx="8229600" cy="5105400"/>
          </a:xfrm>
        </p:spPr>
        <p:txBody>
          <a:bodyPr>
            <a:noAutofit/>
          </a:bodyPr>
          <a:lstStyle/>
          <a:p>
            <a:pPr marL="0" lvl="0" indent="0">
              <a:buNone/>
            </a:pPr>
            <a:r>
              <a:rPr lang="en-US" sz="1600" dirty="0"/>
              <a:t>Recommendation from Senator Seth Shabo for the request to add a section to the Faculty Handbook, 4.4.13 Promotion and Tenure that no person at or above the level of Department Chair may serve as a member of the University Committee on </a:t>
            </a:r>
            <a:r>
              <a:rPr lang="en-US" sz="1600" dirty="0" err="1"/>
              <a:t>P&amp;T</a:t>
            </a:r>
            <a:r>
              <a:rPr lang="en-US" sz="1600" dirty="0"/>
              <a:t>, a College </a:t>
            </a:r>
            <a:r>
              <a:rPr lang="en-US" sz="1600" dirty="0" err="1"/>
              <a:t>P&amp;T</a:t>
            </a:r>
            <a:r>
              <a:rPr lang="en-US" sz="1600" dirty="0"/>
              <a:t> committee, or a Departmental </a:t>
            </a:r>
            <a:r>
              <a:rPr lang="en-US" sz="1600" dirty="0" err="1"/>
              <a:t>P&amp;T</a:t>
            </a:r>
            <a:r>
              <a:rPr lang="en-US" sz="1600" dirty="0"/>
              <a:t> committee (</a:t>
            </a:r>
            <a:r>
              <a:rPr lang="en-US" sz="1600" u="sng" dirty="0">
                <a:hlinkClick r:id="rId2"/>
              </a:rPr>
              <a:t>Attachment 1</a:t>
            </a:r>
            <a:r>
              <a:rPr lang="en-US" sz="1600" dirty="0" smtClean="0"/>
              <a:t>)</a:t>
            </a:r>
            <a:r>
              <a:rPr lang="en-US" sz="800" dirty="0" smtClean="0"/>
              <a:t/>
            </a:r>
            <a:br>
              <a:rPr lang="en-US" sz="800" dirty="0" smtClean="0"/>
            </a:br>
            <a:endParaRPr lang="en-US" sz="800" dirty="0"/>
          </a:p>
          <a:p>
            <a:pPr marL="914400" indent="-914400">
              <a:buNone/>
            </a:pPr>
            <a:r>
              <a:rPr lang="en-US" sz="1600" dirty="0"/>
              <a:t>WHEREAS, the promotion and tenure (</a:t>
            </a:r>
            <a:r>
              <a:rPr lang="en-US" sz="1600" dirty="0" err="1"/>
              <a:t>P&amp;T</a:t>
            </a:r>
            <a:r>
              <a:rPr lang="en-US" sz="1600" dirty="0"/>
              <a:t>) decision is one of the most important a University makes; and</a:t>
            </a:r>
          </a:p>
          <a:p>
            <a:pPr marL="914400" indent="-914400">
              <a:buNone/>
            </a:pPr>
            <a:r>
              <a:rPr lang="en-US" sz="1600" dirty="0"/>
              <a:t>WHEREAS, the integrity of the deliberation on the </a:t>
            </a:r>
            <a:r>
              <a:rPr lang="en-US" sz="1600" dirty="0" err="1"/>
              <a:t>P&amp;T</a:t>
            </a:r>
            <a:r>
              <a:rPr lang="en-US" sz="1600" dirty="0"/>
              <a:t> decision requires a clear separation between faculty input and administrative input; and</a:t>
            </a:r>
          </a:p>
          <a:p>
            <a:pPr marL="914400" indent="-914400">
              <a:buNone/>
            </a:pPr>
            <a:r>
              <a:rPr lang="en-US" sz="1600" dirty="0"/>
              <a:t>WHEREAS, uniformity across the </a:t>
            </a:r>
            <a:r>
              <a:rPr lang="en-US" sz="1600" dirty="0" err="1"/>
              <a:t>P&amp;T</a:t>
            </a:r>
            <a:r>
              <a:rPr lang="en-US" sz="1600" dirty="0"/>
              <a:t> procedural policies of colleges is desirable as otherwise an inherent unfairness taints the </a:t>
            </a:r>
            <a:r>
              <a:rPr lang="en-US" sz="1600" dirty="0" err="1"/>
              <a:t>P&amp;T</a:t>
            </a:r>
            <a:r>
              <a:rPr lang="en-US" sz="1600" dirty="0"/>
              <a:t> process; be it therefore </a:t>
            </a:r>
          </a:p>
          <a:p>
            <a:pPr marL="914400" indent="-914400">
              <a:buNone/>
            </a:pPr>
            <a:r>
              <a:rPr lang="en-US" sz="1600" dirty="0"/>
              <a:t>RESOLVED, that no person holding an administrative position at or above the level of department chair or academic program director (as defined in the </a:t>
            </a:r>
            <a:r>
              <a:rPr lang="en-US" sz="1600" i="1" dirty="0"/>
              <a:t>Policy Guide for Department Chairs and Academic Program Directors</a:t>
            </a:r>
            <a:r>
              <a:rPr lang="en-US" sz="1600" dirty="0"/>
              <a:t>) may serve as a member of the University Committee on </a:t>
            </a:r>
            <a:r>
              <a:rPr lang="en-US" sz="1600" dirty="0" err="1"/>
              <a:t>P&amp;T</a:t>
            </a:r>
            <a:r>
              <a:rPr lang="en-US" sz="1600" dirty="0"/>
              <a:t>, a College </a:t>
            </a:r>
            <a:r>
              <a:rPr lang="en-US" sz="1600" dirty="0" err="1"/>
              <a:t>P&amp;T</a:t>
            </a:r>
            <a:r>
              <a:rPr lang="en-US" sz="1600" dirty="0"/>
              <a:t> committee, or a Departmental </a:t>
            </a:r>
            <a:r>
              <a:rPr lang="en-US" sz="1600" dirty="0" err="1"/>
              <a:t>P&amp;T</a:t>
            </a:r>
            <a:r>
              <a:rPr lang="en-US" sz="1600" dirty="0"/>
              <a:t> committee.</a:t>
            </a:r>
            <a:br>
              <a:rPr lang="en-US" sz="1600" dirty="0"/>
            </a:br>
            <a:endParaRPr lang="en-US" sz="1600" dirty="0"/>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t>
            </a:r>
            <a:r>
              <a:rPr lang="en-US" sz="2400" b="1" dirty="0"/>
              <a:t>N</a:t>
            </a:r>
            <a:r>
              <a:rPr lang="en-US" sz="2400" b="1" dirty="0" smtClean="0"/>
              <a:t>: First Year Experience</a:t>
            </a:r>
            <a:endParaRPr lang="en-US" sz="2400" b="1" dirty="0"/>
          </a:p>
        </p:txBody>
      </p:sp>
      <p:sp>
        <p:nvSpPr>
          <p:cNvPr id="3" name="Content Placeholder 2"/>
          <p:cNvSpPr>
            <a:spLocks noGrp="1"/>
          </p:cNvSpPr>
          <p:nvPr>
            <p:ph idx="1"/>
          </p:nvPr>
        </p:nvSpPr>
        <p:spPr>
          <a:xfrm>
            <a:off x="457200" y="1371600"/>
            <a:ext cx="8229600" cy="5105400"/>
          </a:xfrm>
        </p:spPr>
        <p:txBody>
          <a:bodyPr>
            <a:noAutofit/>
          </a:bodyPr>
          <a:lstStyle/>
          <a:p>
            <a:pPr marL="0" lvl="0" indent="0">
              <a:buNone/>
            </a:pPr>
            <a:r>
              <a:rPr lang="en-US" sz="1600" dirty="0"/>
              <a:t>Recommendation from the Faculty Senate Committee on General Education (Norm Wagner, Chair), with the support of </a:t>
            </a:r>
            <a:r>
              <a:rPr lang="en-US" sz="1600" dirty="0" err="1"/>
              <a:t>UGS</a:t>
            </a:r>
            <a:r>
              <a:rPr lang="en-US" sz="1600" dirty="0"/>
              <a:t> (Steve Hastings, chair) and Coordinating (Bob Opila, chair), for the request to approve a resolution concerning the First Year Experience at the University of Delaware (</a:t>
            </a:r>
            <a:r>
              <a:rPr lang="en-US" sz="1600" u="sng" dirty="0">
                <a:hlinkClick r:id="rId2"/>
              </a:rPr>
              <a:t>attachment</a:t>
            </a:r>
            <a:r>
              <a:rPr lang="en-US" sz="1600" dirty="0"/>
              <a:t>)  (</a:t>
            </a:r>
            <a:r>
              <a:rPr lang="en-US" sz="1600" u="sng" dirty="0">
                <a:hlinkClick r:id="rId3"/>
              </a:rPr>
              <a:t>task force report attachment</a:t>
            </a:r>
            <a:r>
              <a:rPr lang="en-US" sz="1600" dirty="0" smtClean="0"/>
              <a:t>)</a:t>
            </a:r>
            <a:r>
              <a:rPr lang="en-US" sz="800" dirty="0" smtClean="0"/>
              <a:t/>
            </a:r>
            <a:br>
              <a:rPr lang="en-US" sz="800" dirty="0" smtClean="0"/>
            </a:br>
            <a:endParaRPr lang="en-US" sz="800" dirty="0"/>
          </a:p>
          <a:p>
            <a:pPr marL="914400" indent="-914400">
              <a:buNone/>
            </a:pPr>
            <a:r>
              <a:rPr lang="en-US" sz="1600" dirty="0"/>
              <a:t>WHEREAS, the faculty of the University of Delaware have affirmed the importance of a robust program of general education through their unanimous support of the November 3, 2014 “Resolution on General Education,” and</a:t>
            </a:r>
          </a:p>
          <a:p>
            <a:pPr marL="914400" indent="-914400">
              <a:buNone/>
            </a:pPr>
            <a:r>
              <a:rPr lang="en-US" sz="1600" dirty="0"/>
              <a:t>WHEREAS, </a:t>
            </a:r>
            <a:r>
              <a:rPr lang="en-US" sz="1600" dirty="0" smtClean="0"/>
              <a:t>the </a:t>
            </a:r>
            <a:r>
              <a:rPr lang="en-US" sz="1600" dirty="0"/>
              <a:t>Task Force on General Education has reaffirmed the First Year Seminar as an important experience for students, </a:t>
            </a:r>
            <a:r>
              <a:rPr lang="en-US" sz="1600" dirty="0" smtClean="0"/>
              <a:t>and</a:t>
            </a:r>
          </a:p>
          <a:p>
            <a:pPr marL="914400" indent="-914400">
              <a:buNone/>
            </a:pPr>
            <a:r>
              <a:rPr lang="en-US" sz="1600" dirty="0" smtClean="0"/>
              <a:t>WHEREAS</a:t>
            </a:r>
            <a:r>
              <a:rPr lang="en-US" sz="1600" dirty="0"/>
              <a:t>, </a:t>
            </a:r>
            <a:r>
              <a:rPr lang="en-US" sz="1600" dirty="0" smtClean="0"/>
              <a:t>the </a:t>
            </a:r>
            <a:r>
              <a:rPr lang="en-US" sz="1600" dirty="0"/>
              <a:t>Report to the Faculty, Administration, Trustees, and Students of the University of Delaware by An Evaluation Team representing the Middle States Commission on Higher Education prepared after an on-campus review on April 3-6, 2011, recommended that “…the university work to make the </a:t>
            </a:r>
            <a:r>
              <a:rPr lang="en-US" sz="1600" dirty="0" err="1"/>
              <a:t>FYE</a:t>
            </a:r>
            <a:r>
              <a:rPr lang="en-US" sz="1600" dirty="0"/>
              <a:t> a more integrated experience and expand a more uniform model across the university,” and</a:t>
            </a:r>
          </a:p>
          <a:p>
            <a:pPr marL="914400" indent="-914400">
              <a:buNone/>
            </a:pPr>
            <a:r>
              <a:rPr lang="en-US" sz="1600" dirty="0"/>
              <a:t>WHEREAS, a Periodic Review Report is due from the University of Delaware to the Middle States Commission on Higher Education in June 2016, be it therefore</a:t>
            </a:r>
          </a:p>
          <a:p>
            <a:pPr marL="914400" indent="-914400">
              <a:buNone/>
            </a:pPr>
            <a:r>
              <a:rPr lang="en-US" sz="1600" dirty="0"/>
              <a:t>RESOLVED, </a:t>
            </a:r>
            <a:r>
              <a:rPr lang="en-US" sz="1600" dirty="0" smtClean="0"/>
              <a:t>that </a:t>
            </a:r>
            <a:r>
              <a:rPr lang="en-US" sz="1600" dirty="0"/>
              <a:t>the Faculty Senate directs the President of the Faculty Senate to proceed forthwith in appointing an “Ad Hoc Committee on the First Year Seminar,” subject to the charge and guidelines laid out in the attached document.</a:t>
            </a:r>
          </a:p>
        </p:txBody>
      </p:sp>
    </p:spTree>
    <p:extLst>
      <p:ext uri="{BB962C8B-B14F-4D97-AF65-F5344CB8AC3E}">
        <p14:creationId xmlns:p14="http://schemas.microsoft.com/office/powerpoint/2010/main" val="766282257"/>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t>
            </a:r>
            <a:r>
              <a:rPr lang="en-US" sz="2400" b="1" dirty="0"/>
              <a:t>O</a:t>
            </a:r>
            <a:r>
              <a:rPr lang="en-US" sz="2400" b="1" dirty="0" smtClean="0"/>
              <a:t>: Core Curriculum Proposal</a:t>
            </a:r>
            <a:endParaRPr lang="en-US" sz="2400" b="1" dirty="0"/>
          </a:p>
        </p:txBody>
      </p:sp>
      <p:sp>
        <p:nvSpPr>
          <p:cNvPr id="3" name="Content Placeholder 2"/>
          <p:cNvSpPr>
            <a:spLocks noGrp="1"/>
          </p:cNvSpPr>
          <p:nvPr>
            <p:ph idx="1"/>
          </p:nvPr>
        </p:nvSpPr>
        <p:spPr>
          <a:xfrm>
            <a:off x="381000" y="1371600"/>
            <a:ext cx="8458200" cy="5105400"/>
          </a:xfrm>
        </p:spPr>
        <p:txBody>
          <a:bodyPr>
            <a:noAutofit/>
          </a:bodyPr>
          <a:lstStyle/>
          <a:p>
            <a:pPr marL="0" lvl="0" indent="0">
              <a:buNone/>
            </a:pPr>
            <a:r>
              <a:rPr lang="en-US" sz="1600" dirty="0"/>
              <a:t>Recommendation from the Faculty Senate Committee on General Education (Norm Wagner, Chair), with the support of </a:t>
            </a:r>
            <a:r>
              <a:rPr lang="en-US" sz="1600" dirty="0" err="1"/>
              <a:t>UGS</a:t>
            </a:r>
            <a:r>
              <a:rPr lang="en-US" sz="1600" dirty="0"/>
              <a:t> (Steve Hastings, chair) and Coordinating (Bob Opila, chair), for the request to approve a resolution concerning core curriculum at the University of Delaware (</a:t>
            </a:r>
            <a:r>
              <a:rPr lang="en-US" sz="1600" u="sng" dirty="0">
                <a:hlinkClick r:id="rId2"/>
              </a:rPr>
              <a:t>attachment</a:t>
            </a:r>
            <a:r>
              <a:rPr lang="en-US" sz="1600" dirty="0"/>
              <a:t>)  (</a:t>
            </a:r>
            <a:r>
              <a:rPr lang="en-US" sz="1600" u="sng" dirty="0">
                <a:hlinkClick r:id="rId3"/>
              </a:rPr>
              <a:t>task force report attachment</a:t>
            </a:r>
            <a:r>
              <a:rPr lang="en-US" sz="1600" dirty="0" smtClean="0"/>
              <a:t>)</a:t>
            </a:r>
            <a:r>
              <a:rPr lang="en-US" sz="800" dirty="0" smtClean="0"/>
              <a:t/>
            </a:r>
            <a:br>
              <a:rPr lang="en-US" sz="800" dirty="0" smtClean="0"/>
            </a:br>
            <a:endParaRPr lang="en-US" sz="800" dirty="0"/>
          </a:p>
          <a:p>
            <a:pPr marL="914400" indent="-914400">
              <a:buNone/>
            </a:pPr>
            <a:r>
              <a:rPr lang="en-US" sz="1600" dirty="0"/>
              <a:t>WHEREAS, the faculty of the University of Delaware have affirmed the importance of a robust program of general education through their unanimous support of the November 3, 2014 “Resolution on General Education,” and</a:t>
            </a:r>
          </a:p>
          <a:p>
            <a:pPr marL="914400" indent="-914400">
              <a:buNone/>
            </a:pPr>
            <a:r>
              <a:rPr lang="en-US" sz="1600" dirty="0"/>
              <a:t>WHEREAS, the Task Force on General Education has recommended the creation of a core curriculum as part of a new program on general education, </a:t>
            </a:r>
            <a:r>
              <a:rPr lang="en-US" sz="1600" dirty="0" smtClean="0"/>
              <a:t>and</a:t>
            </a:r>
          </a:p>
          <a:p>
            <a:pPr marL="914400" indent="-914400">
              <a:buNone/>
            </a:pPr>
            <a:r>
              <a:rPr lang="en-US" sz="1600" dirty="0" smtClean="0"/>
              <a:t>WHEREAS</a:t>
            </a:r>
            <a:r>
              <a:rPr lang="en-US" sz="1600" dirty="0"/>
              <a:t>, the faculty of the University of Delaware have expressed a desire to proceed prudently toward a core curriculum via a pilot and development phase, </a:t>
            </a:r>
            <a:r>
              <a:rPr lang="en-US" sz="1600" dirty="0" smtClean="0"/>
              <a:t>and</a:t>
            </a:r>
          </a:p>
          <a:p>
            <a:pPr marL="914400" indent="-914400">
              <a:buNone/>
            </a:pPr>
            <a:r>
              <a:rPr lang="en-US" sz="1600" dirty="0" smtClean="0"/>
              <a:t>WHEREAS</a:t>
            </a:r>
            <a:r>
              <a:rPr lang="en-US" sz="1600" dirty="0"/>
              <a:t>, the administration of the University of Delaware is willing to support said pilot and development phase, be it therefore</a:t>
            </a:r>
          </a:p>
          <a:p>
            <a:pPr marL="914400" indent="-914400">
              <a:buNone/>
            </a:pPr>
            <a:r>
              <a:rPr lang="en-US" sz="1600" dirty="0"/>
              <a:t>RESOLVED, that the faculty of the University of Delaware reaffirms the role of English 110 as an important component of the general education of all students, and be it further</a:t>
            </a:r>
          </a:p>
          <a:p>
            <a:pPr marL="914400" indent="-914400">
              <a:buNone/>
            </a:pPr>
            <a:r>
              <a:rPr lang="en-US" sz="1600" dirty="0"/>
              <a:t>RESOLVED, that the faculty of the University of Delaware endorses </a:t>
            </a:r>
            <a:r>
              <a:rPr lang="en-US" sz="1600" i="1" dirty="0"/>
              <a:t>in principle </a:t>
            </a:r>
            <a:r>
              <a:rPr lang="en-US" sz="1600" dirty="0"/>
              <a:t>the creation of a core curriculum of a minimum of one course and directs the President of the Faculty Senate to proceed forthwith in appointing an “Ad Hoc Committee on the Core,” subject to the charge and guidelines laid out in the attached document.</a:t>
            </a:r>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t>
            </a:r>
            <a:r>
              <a:rPr lang="en-US" sz="2400" b="1" dirty="0"/>
              <a:t>P</a:t>
            </a:r>
            <a:r>
              <a:rPr lang="en-US" sz="2400" b="1" dirty="0" smtClean="0"/>
              <a:t>: Engagement and Exploration (EE) Proposal</a:t>
            </a:r>
            <a:endParaRPr lang="en-US" sz="2400" b="1" dirty="0"/>
          </a:p>
        </p:txBody>
      </p:sp>
      <p:sp>
        <p:nvSpPr>
          <p:cNvPr id="3" name="Content Placeholder 2"/>
          <p:cNvSpPr>
            <a:spLocks noGrp="1"/>
          </p:cNvSpPr>
          <p:nvPr>
            <p:ph idx="1"/>
          </p:nvPr>
        </p:nvSpPr>
        <p:spPr>
          <a:xfrm>
            <a:off x="381000" y="1371600"/>
            <a:ext cx="8534400" cy="5105400"/>
          </a:xfrm>
        </p:spPr>
        <p:txBody>
          <a:bodyPr>
            <a:noAutofit/>
          </a:bodyPr>
          <a:lstStyle/>
          <a:p>
            <a:pPr marL="0" lvl="0" indent="0">
              <a:buNone/>
            </a:pPr>
            <a:r>
              <a:rPr lang="en-US" sz="1400" dirty="0"/>
              <a:t>Recommendation from the Faculty Senate Committee on General Education (Norm Wagner, Chair) for the request to approve a resolution concerning an engagement and exploration requirement at the University of Delaware (</a:t>
            </a:r>
            <a:r>
              <a:rPr lang="en-US" sz="1400" u="sng" dirty="0">
                <a:hlinkClick r:id="rId2"/>
              </a:rPr>
              <a:t>attachment</a:t>
            </a:r>
            <a:r>
              <a:rPr lang="en-US" sz="1400" dirty="0"/>
              <a:t>) (</a:t>
            </a:r>
            <a:r>
              <a:rPr lang="en-US" sz="1400" u="sng" dirty="0">
                <a:hlinkClick r:id="rId3"/>
              </a:rPr>
              <a:t>task force report attachment</a:t>
            </a:r>
            <a:r>
              <a:rPr lang="en-US" sz="1400" dirty="0" smtClean="0"/>
              <a:t>)</a:t>
            </a:r>
            <a:r>
              <a:rPr lang="en-US" sz="800" dirty="0" smtClean="0"/>
              <a:t/>
            </a:r>
            <a:br>
              <a:rPr lang="en-US" sz="800" dirty="0" smtClean="0"/>
            </a:br>
            <a:endParaRPr lang="en-US" sz="800" dirty="0"/>
          </a:p>
          <a:p>
            <a:pPr marL="800100" indent="-800100">
              <a:buNone/>
            </a:pPr>
            <a:r>
              <a:rPr lang="en-US" sz="1400" dirty="0"/>
              <a:t>WHEREAS, the faculty of the University of Delaware have affirmed the importance of a robust program of general education through their unanimous support of the November 3, 2014 “Resolution on General Education,” and </a:t>
            </a:r>
          </a:p>
          <a:p>
            <a:pPr marL="800100" indent="-800100">
              <a:buNone/>
            </a:pPr>
            <a:r>
              <a:rPr lang="en-US" sz="1400" dirty="0" smtClean="0"/>
              <a:t>WHEREAS</a:t>
            </a:r>
            <a:r>
              <a:rPr lang="en-US" sz="1400" dirty="0"/>
              <a:t>, the Task Force on General Education has recommended a new university-level requirement replacing the current University Breadth Requirement and the current Multicultural Requirement, and </a:t>
            </a:r>
          </a:p>
          <a:p>
            <a:pPr marL="800100" indent="-800100">
              <a:buNone/>
            </a:pPr>
            <a:r>
              <a:rPr lang="en-US" sz="1400" dirty="0" smtClean="0"/>
              <a:t>WHEREAS</a:t>
            </a:r>
            <a:r>
              <a:rPr lang="en-US" sz="1400" dirty="0"/>
              <a:t>, the faculty of the University of Delaware have affirmed the importance of diversity and a strengthened Multicultural Requirement; the importance of curricular and co-curricular experiential learning; and the importance of faculty guidance of student’s curricular planning; be it therefore</a:t>
            </a:r>
          </a:p>
          <a:p>
            <a:pPr marL="800100" indent="-800100">
              <a:buNone/>
            </a:pPr>
            <a:r>
              <a:rPr lang="en-US" sz="1400" dirty="0" smtClean="0"/>
              <a:t>RESOLVED</a:t>
            </a:r>
            <a:r>
              <a:rPr lang="en-US" sz="1400" dirty="0"/>
              <a:t>, that for all students matriculating in academic year 2017 or later, the Engagement and Exploration Requirement, including a Multicultural Component, as defined in the attached document will be required for graduation and the existing University Breadth Requirement and existing Multicultural Requirement will be removed as requirements for graduation, and be it further </a:t>
            </a:r>
          </a:p>
          <a:p>
            <a:pPr marL="800100" indent="-800100">
              <a:buNone/>
            </a:pPr>
            <a:r>
              <a:rPr lang="en-US" sz="1400" dirty="0" smtClean="0"/>
              <a:t>RESOLVED</a:t>
            </a:r>
            <a:r>
              <a:rPr lang="en-US" sz="1400" dirty="0"/>
              <a:t>, that the Faculty Senate directs the President of the Faculty Senate to proceed forthwith in charging the Faculty Senate General Education Committee and the Faculty Senate Diversity and Affirmative Action Committee to oversee the implementation of the Engagement and Exploration Requirement subject to the charge and guidelines laid out in the attached document.</a:t>
            </a:r>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t>
            </a:r>
            <a:r>
              <a:rPr lang="en-US" sz="2400" b="1" dirty="0"/>
              <a:t>Q</a:t>
            </a:r>
            <a:r>
              <a:rPr lang="en-US" sz="2400" b="1" dirty="0" smtClean="0"/>
              <a:t>: Capstone Requirement</a:t>
            </a:r>
            <a:endParaRPr lang="en-US" sz="2400" b="1" dirty="0"/>
          </a:p>
        </p:txBody>
      </p:sp>
      <p:sp>
        <p:nvSpPr>
          <p:cNvPr id="3" name="Content Placeholder 2"/>
          <p:cNvSpPr>
            <a:spLocks noGrp="1"/>
          </p:cNvSpPr>
          <p:nvPr>
            <p:ph idx="1"/>
          </p:nvPr>
        </p:nvSpPr>
        <p:spPr>
          <a:xfrm>
            <a:off x="381000" y="1371600"/>
            <a:ext cx="8458200" cy="5105400"/>
          </a:xfrm>
        </p:spPr>
        <p:txBody>
          <a:bodyPr>
            <a:noAutofit/>
          </a:bodyPr>
          <a:lstStyle/>
          <a:p>
            <a:pPr marL="0" lvl="0" indent="0">
              <a:buNone/>
            </a:pPr>
            <a:r>
              <a:rPr lang="en-US" sz="1400" dirty="0"/>
              <a:t>Recommendation from the Faculty Senate Committee on General Education (Norm Wagner, Chair), with the support of </a:t>
            </a:r>
            <a:r>
              <a:rPr lang="en-US" sz="1400" dirty="0" err="1"/>
              <a:t>UGS</a:t>
            </a:r>
            <a:r>
              <a:rPr lang="en-US" sz="1400" dirty="0"/>
              <a:t> (Steve Hastings, chair) and Coordinating (Bob Opila, chair), for the request to approve a resolution concerning a capstone requirement at the University of Delaware</a:t>
            </a:r>
            <a:r>
              <a:rPr lang="en-US" sz="1400" b="1" dirty="0"/>
              <a:t> </a:t>
            </a:r>
            <a:r>
              <a:rPr lang="en-US" sz="1400" dirty="0"/>
              <a:t>(</a:t>
            </a:r>
            <a:r>
              <a:rPr lang="en-US" sz="1400" u="sng" dirty="0">
                <a:hlinkClick r:id="rId2"/>
              </a:rPr>
              <a:t>attachment</a:t>
            </a:r>
            <a:r>
              <a:rPr lang="en-US" sz="1400" dirty="0"/>
              <a:t>) (</a:t>
            </a:r>
            <a:r>
              <a:rPr lang="en-US" sz="1400" u="sng" dirty="0">
                <a:hlinkClick r:id="rId3"/>
              </a:rPr>
              <a:t>task force report attachment</a:t>
            </a:r>
            <a:r>
              <a:rPr lang="en-US" sz="1400" dirty="0" smtClean="0"/>
              <a:t>)</a:t>
            </a:r>
            <a:r>
              <a:rPr lang="en-US" sz="800" dirty="0" smtClean="0"/>
              <a:t/>
            </a:r>
            <a:br>
              <a:rPr lang="en-US" sz="800" dirty="0" smtClean="0"/>
            </a:br>
            <a:endParaRPr lang="en-US" sz="800" dirty="0"/>
          </a:p>
          <a:p>
            <a:pPr marL="800100" indent="-800100">
              <a:buNone/>
            </a:pPr>
            <a:r>
              <a:rPr lang="en-US" sz="1400" dirty="0"/>
              <a:t>WHEREAS, the faculty of the University of Delaware have affirmed the importance of a robust program of general education through their unanimous support of the November 3, 2014 “Resolution on General Education,” and </a:t>
            </a:r>
          </a:p>
          <a:p>
            <a:pPr marL="800100" indent="-800100">
              <a:buNone/>
            </a:pPr>
            <a:r>
              <a:rPr lang="en-US" sz="1400" dirty="0"/>
              <a:t>WHEREAS,  the Task Force on General Education has recommended that a capstone experience be part of the education of every student at the university, and</a:t>
            </a:r>
            <a:br>
              <a:rPr lang="en-US" sz="1400" dirty="0"/>
            </a:br>
            <a:r>
              <a:rPr lang="en-US" sz="1400" dirty="0" smtClean="0"/>
              <a:t>WHEREAS</a:t>
            </a:r>
            <a:r>
              <a:rPr lang="en-US" sz="1400" dirty="0"/>
              <a:t>,  in its March 13, 2000 meeting the Faculty Senate “endorsed in principle…major components of the General Education Program,” including a “Capstone Experience which integrates the undergraduate experience such as a senior seminar, group project, or similar experience,” </a:t>
            </a:r>
            <a:r>
              <a:rPr lang="en-US" sz="1400" dirty="0" smtClean="0"/>
              <a:t>and</a:t>
            </a:r>
          </a:p>
          <a:p>
            <a:pPr marL="800100" indent="-800100">
              <a:buNone/>
            </a:pPr>
            <a:r>
              <a:rPr lang="en-US" sz="1400" dirty="0" smtClean="0"/>
              <a:t>WHEREAS</a:t>
            </a:r>
            <a:r>
              <a:rPr lang="en-US" sz="1400" dirty="0"/>
              <a:t>, the University of Delaware’s Periodic Review Report (2006) to the Middle States Commission on Higher Education stated that “Capstone experiences will be part of the education of all undergraduates by 2008,” be it therefore</a:t>
            </a:r>
          </a:p>
          <a:p>
            <a:pPr marL="800100" indent="-800100">
              <a:buNone/>
            </a:pPr>
            <a:r>
              <a:rPr lang="en-US" sz="1400" dirty="0"/>
              <a:t>RESOLVED, that the Faculty Senate directs each department or program responsible for administering undergraduate majors to include a capstone experience as a requirement for the major for all students matriculating in academic year 2017, and be it further</a:t>
            </a:r>
          </a:p>
          <a:p>
            <a:pPr marL="800100" indent="-800100">
              <a:buNone/>
            </a:pPr>
            <a:r>
              <a:rPr lang="en-US" sz="1400" dirty="0"/>
              <a:t>RESOLVED, that the Undergraduate Studies Committee of the Faculty Senate reviews and approves all proposed capstone experiences according to the guidelines laid out in the attached document.</a:t>
            </a:r>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R: Review of Undergraduate Degree Programs</a:t>
            </a:r>
            <a:endParaRPr lang="en-US" sz="2400" b="1" dirty="0"/>
          </a:p>
        </p:txBody>
      </p:sp>
      <p:sp>
        <p:nvSpPr>
          <p:cNvPr id="3" name="Content Placeholder 2"/>
          <p:cNvSpPr>
            <a:spLocks noGrp="1"/>
          </p:cNvSpPr>
          <p:nvPr>
            <p:ph idx="1"/>
          </p:nvPr>
        </p:nvSpPr>
        <p:spPr>
          <a:xfrm>
            <a:off x="381000" y="1371600"/>
            <a:ext cx="8458200" cy="5105400"/>
          </a:xfrm>
        </p:spPr>
        <p:txBody>
          <a:bodyPr>
            <a:noAutofit/>
          </a:bodyPr>
          <a:lstStyle/>
          <a:p>
            <a:pPr marL="800100" lvl="0" indent="-800100">
              <a:buNone/>
            </a:pPr>
            <a:r>
              <a:rPr lang="en-US" sz="1400" dirty="0"/>
              <a:t>Recommendation from the Faculty Senate Committee on General Education (Norm Wagner, Chair), with the support of </a:t>
            </a:r>
            <a:r>
              <a:rPr lang="en-US" sz="1400" dirty="0" err="1"/>
              <a:t>UGS</a:t>
            </a:r>
            <a:r>
              <a:rPr lang="en-US" sz="1400" dirty="0"/>
              <a:t> (Steve Hastings, chair) and Coordinating (Bob Opila, chair), for the request to approve a resolution concerning a review of degree programs (</a:t>
            </a:r>
            <a:r>
              <a:rPr lang="en-US" sz="1400" u="sng" dirty="0">
                <a:hlinkClick r:id="rId2"/>
              </a:rPr>
              <a:t>attachment</a:t>
            </a:r>
            <a:r>
              <a:rPr lang="en-US" sz="1400" dirty="0"/>
              <a:t>) (</a:t>
            </a:r>
            <a:r>
              <a:rPr lang="en-US" sz="1400" u="sng" dirty="0">
                <a:hlinkClick r:id="rId3"/>
              </a:rPr>
              <a:t>task force report </a:t>
            </a:r>
            <a:r>
              <a:rPr lang="en-US" sz="1400" u="sng" dirty="0" smtClean="0">
                <a:hlinkClick r:id="rId3"/>
              </a:rPr>
              <a:t>attachment</a:t>
            </a:r>
            <a:r>
              <a:rPr lang="en-US" sz="1400" dirty="0" smtClean="0"/>
              <a:t>)</a:t>
            </a:r>
          </a:p>
          <a:p>
            <a:pPr marL="800100" lvl="0" indent="-800100">
              <a:buNone/>
            </a:pPr>
            <a:endParaRPr lang="en-US" sz="800" dirty="0"/>
          </a:p>
          <a:p>
            <a:pPr marL="800100" lvl="0" indent="-800100">
              <a:buNone/>
            </a:pPr>
            <a:r>
              <a:rPr lang="en-US" sz="1400" dirty="0" smtClean="0"/>
              <a:t>WHEREAS</a:t>
            </a:r>
            <a:r>
              <a:rPr lang="en-US" sz="1400" dirty="0"/>
              <a:t>, the faculty of the University of Delaware have affirmed the importance of a robust program of general education through their unanimous support of the November 3, 2014 “Resolution on General Education,” and </a:t>
            </a:r>
          </a:p>
          <a:p>
            <a:pPr marL="800100" indent="-800100">
              <a:buNone/>
            </a:pPr>
            <a:r>
              <a:rPr lang="en-US" sz="1400" dirty="0"/>
              <a:t>WHEREAS, the Task Force on General Education has recommended a review of all degree programs to ensure all students attain competency in all five Objectives of General Education, and</a:t>
            </a:r>
          </a:p>
          <a:p>
            <a:pPr marL="800100" indent="-800100">
              <a:buNone/>
            </a:pPr>
            <a:r>
              <a:rPr lang="en-US" sz="1400" dirty="0"/>
              <a:t>WHEREAS, the new Objectives of General Education differ significantly from previous General Education Goals, be it therefore </a:t>
            </a:r>
          </a:p>
          <a:p>
            <a:pPr marL="800100" indent="-800100">
              <a:buNone/>
            </a:pPr>
            <a:r>
              <a:rPr lang="en-US" sz="1400" dirty="0"/>
              <a:t>RESOLVED, that the Faculty Senate directs the President of the Faculty Senate to proceed forthwith in charging the Faculty Senate Committee on General Education in partnership with the Faculty Senate Committee on Undergraduate Studies to oversee this review using the guidelines laid out in the attached document. and be it further</a:t>
            </a:r>
          </a:p>
          <a:p>
            <a:pPr marL="800100" indent="-800100">
              <a:buNone/>
            </a:pPr>
            <a:r>
              <a:rPr lang="en-US" sz="1400" dirty="0"/>
              <a:t>RESOLVED, that the Faculty Senate directs each department or program responsible for administering undergraduate majors to ensure that their degree programs, inclusive of major, college, and university requirements fully support student development in all Objectives of General Education by September 1, 2017, and be it further </a:t>
            </a:r>
          </a:p>
          <a:p>
            <a:pPr marL="800100" indent="-800100">
              <a:buNone/>
            </a:pPr>
            <a:r>
              <a:rPr lang="en-US" sz="1400" dirty="0"/>
              <a:t>RESOLVED, that an assessment mechanism for the General Education requirements be articulated.</a:t>
            </a:r>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t>Resolution </a:t>
            </a:r>
            <a:r>
              <a:rPr lang="en-US" sz="2400" b="1" dirty="0"/>
              <a:t>S</a:t>
            </a:r>
            <a:r>
              <a:rPr lang="en-US" sz="2400" b="1" dirty="0" smtClean="0"/>
              <a:t>: Create a Minimum Required Syllabus for </a:t>
            </a:r>
            <a:r>
              <a:rPr lang="en-US" sz="2400" b="1" dirty="0" err="1" smtClean="0"/>
              <a:t>FYE</a:t>
            </a:r>
            <a:r>
              <a:rPr lang="en-US" sz="2400" b="1" dirty="0" smtClean="0"/>
              <a:t>/FYS</a:t>
            </a:r>
            <a:endParaRPr lang="en-US" sz="2400" b="1" dirty="0"/>
          </a:p>
        </p:txBody>
      </p:sp>
      <p:sp>
        <p:nvSpPr>
          <p:cNvPr id="3" name="Content Placeholder 2"/>
          <p:cNvSpPr>
            <a:spLocks noGrp="1"/>
          </p:cNvSpPr>
          <p:nvPr>
            <p:ph idx="1"/>
          </p:nvPr>
        </p:nvSpPr>
        <p:spPr>
          <a:xfrm>
            <a:off x="381000" y="1371600"/>
            <a:ext cx="8458200" cy="5105400"/>
          </a:xfrm>
        </p:spPr>
        <p:txBody>
          <a:bodyPr>
            <a:noAutofit/>
          </a:bodyPr>
          <a:lstStyle/>
          <a:p>
            <a:pPr marL="0" lvl="0" indent="0">
              <a:buNone/>
            </a:pPr>
            <a:r>
              <a:rPr lang="en-US" sz="1600" dirty="0"/>
              <a:t>Resolution from Past President Deni Galileo, co-sponsored by Senators Erica </a:t>
            </a:r>
            <a:r>
              <a:rPr lang="en-US" sz="1600" dirty="0" err="1"/>
              <a:t>Selva</a:t>
            </a:r>
            <a:r>
              <a:rPr lang="en-US" sz="1600" dirty="0"/>
              <a:t>, Brian Ackerman, Mary Ann McLane, Seth Shabo, Chris Williams, Martha Buell, Jeffrey Heinz, John </a:t>
            </a:r>
            <a:r>
              <a:rPr lang="en-US" sz="1600" dirty="0" err="1"/>
              <a:t>Jebb</a:t>
            </a:r>
            <a:r>
              <a:rPr lang="en-US" sz="1600" dirty="0"/>
              <a:t>, and John </a:t>
            </a:r>
            <a:r>
              <a:rPr lang="en-US" sz="1600" dirty="0" err="1"/>
              <a:t>Courtright</a:t>
            </a:r>
            <a:r>
              <a:rPr lang="en-US" sz="1600" dirty="0"/>
              <a:t>, to create a minimum syllabus for </a:t>
            </a:r>
            <a:r>
              <a:rPr lang="en-US" sz="1600" dirty="0" err="1"/>
              <a:t>FYE</a:t>
            </a:r>
            <a:r>
              <a:rPr lang="en-US" sz="1600" dirty="0"/>
              <a:t>/FYS</a:t>
            </a:r>
            <a:r>
              <a:rPr lang="en-US" sz="1600" dirty="0" smtClean="0"/>
              <a:t>.</a:t>
            </a:r>
            <a:endParaRPr lang="en-US" sz="800" dirty="0" smtClean="0"/>
          </a:p>
          <a:p>
            <a:pPr marL="0" lvl="0" indent="0">
              <a:buNone/>
            </a:pPr>
            <a:endParaRPr lang="en-US" sz="800" dirty="0"/>
          </a:p>
          <a:p>
            <a:pPr marL="914400" indent="-914400">
              <a:buNone/>
            </a:pPr>
            <a:r>
              <a:rPr lang="en-US" sz="1600" dirty="0"/>
              <a:t>WHEREAS, solving the problems of sexual harassment and alcohol and drug abuse are high priorities at the University of Delaware, and</a:t>
            </a:r>
          </a:p>
          <a:p>
            <a:pPr marL="914400" indent="-914400">
              <a:buNone/>
            </a:pPr>
            <a:r>
              <a:rPr lang="en-US" sz="1600" dirty="0"/>
              <a:t>WHEREAS, during the March 9 open hearing on sexual harassment and assault students identified undergraduate programs in which instruction is missing in these critically important areas, and</a:t>
            </a:r>
          </a:p>
          <a:p>
            <a:pPr marL="914400" indent="-914400">
              <a:buNone/>
            </a:pPr>
            <a:r>
              <a:rPr lang="en-US" sz="1600" dirty="0"/>
              <a:t>WHEREAS, it would be desirable to have such instruction required as part of a student’s First Year Experience or First Year Seminar (</a:t>
            </a:r>
            <a:r>
              <a:rPr lang="en-US" sz="1600" dirty="0" err="1"/>
              <a:t>FYE</a:t>
            </a:r>
            <a:r>
              <a:rPr lang="en-US" sz="1600" dirty="0"/>
              <a:t>/FYS) along with other needed instruction, be it therefore</a:t>
            </a:r>
          </a:p>
          <a:p>
            <a:pPr marL="914400" indent="-914400">
              <a:buNone/>
            </a:pPr>
            <a:r>
              <a:rPr lang="en-US" sz="1600" dirty="0"/>
              <a:t>RESOLVED,  that every undergraduate student, within a year of entering the University, receives formal instruction about sexual conduct, alcohol and drug abuse, and be it further</a:t>
            </a:r>
          </a:p>
          <a:p>
            <a:pPr marL="914400" indent="-914400">
              <a:buNone/>
            </a:pPr>
            <a:r>
              <a:rPr lang="en-US" sz="1600" dirty="0"/>
              <a:t>RESOLVED, that the University Faculty Senate Committee on General Education shall work with the Committee on Undergraduate Studies to design and implement a process for creating a minimum syllabus that must be inserted into every First Year Experience/First Year Seminar to provide the abovementioned instruction, and be it further </a:t>
            </a:r>
          </a:p>
          <a:p>
            <a:pPr marL="914400" indent="-914400">
              <a:buNone/>
            </a:pPr>
            <a:r>
              <a:rPr lang="en-US" sz="1600" dirty="0"/>
              <a:t>RESOLVED, that this should occur during the 2015-2016 academic year.</a:t>
            </a:r>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8"/>
            <a:ext cx="8229600" cy="868362"/>
          </a:xfrm>
        </p:spPr>
        <p:txBody>
          <a:bodyPr>
            <a:normAutofit/>
          </a:bodyPr>
          <a:lstStyle/>
          <a:p>
            <a:r>
              <a:rPr lang="en-US" sz="4000" dirty="0" smtClean="0"/>
              <a:t>Announcement of </a:t>
            </a:r>
            <a:r>
              <a:rPr lang="en-US" sz="4000" dirty="0" err="1" smtClean="0"/>
              <a:t>FWP</a:t>
            </a:r>
            <a:r>
              <a:rPr lang="en-US" sz="4000" dirty="0" smtClean="0"/>
              <a:t> Policy Change</a:t>
            </a:r>
            <a:endParaRPr lang="en-US" sz="4000" dirty="0"/>
          </a:p>
        </p:txBody>
      </p:sp>
      <p:sp>
        <p:nvSpPr>
          <p:cNvPr id="3" name="Content Placeholder 2"/>
          <p:cNvSpPr>
            <a:spLocks noGrp="1"/>
          </p:cNvSpPr>
          <p:nvPr>
            <p:ph idx="1"/>
          </p:nvPr>
        </p:nvSpPr>
        <p:spPr>
          <a:xfrm>
            <a:off x="457200" y="1447800"/>
            <a:ext cx="8229600" cy="1447799"/>
          </a:xfrm>
        </p:spPr>
        <p:txBody>
          <a:bodyPr>
            <a:normAutofit fontScale="62500" lnSpcReduction="20000"/>
          </a:bodyPr>
          <a:lstStyle/>
          <a:p>
            <a:r>
              <a:rPr lang="en-US" dirty="0" smtClean="0"/>
              <a:t>At the special Faculty Senate meeting on January 12, 2015 the Faculty Senate voted to recommend approval of the new </a:t>
            </a:r>
            <a:r>
              <a:rPr lang="en-US" dirty="0" err="1" smtClean="0"/>
              <a:t>FWP</a:t>
            </a:r>
            <a:r>
              <a:rPr lang="en-US" dirty="0" smtClean="0"/>
              <a:t> policy.</a:t>
            </a:r>
          </a:p>
          <a:p>
            <a:r>
              <a:rPr lang="en-US" dirty="0" smtClean="0"/>
              <a:t>In section I-C-7-b the Board of Trustees removed the step allowing for appeals to the Board in cases involving termination.</a:t>
            </a:r>
            <a:endParaRPr lang="en-US" dirty="0"/>
          </a:p>
        </p:txBody>
      </p:sp>
      <p:sp>
        <p:nvSpPr>
          <p:cNvPr id="4" name="TextBox 3"/>
          <p:cNvSpPr txBox="1"/>
          <p:nvPr/>
        </p:nvSpPr>
        <p:spPr>
          <a:xfrm>
            <a:off x="457200" y="2743200"/>
            <a:ext cx="8382000" cy="3970318"/>
          </a:xfrm>
          <a:prstGeom prst="rect">
            <a:avLst/>
          </a:prstGeom>
          <a:noFill/>
          <a:ln cmpd="thinThick">
            <a:solidFill>
              <a:schemeClr val="tx1"/>
            </a:solidFill>
          </a:ln>
        </p:spPr>
        <p:txBody>
          <a:bodyPr wrap="square" rtlCol="0">
            <a:spAutoFit/>
          </a:bodyPr>
          <a:lstStyle/>
          <a:p>
            <a:r>
              <a:rPr lang="en-US" dirty="0">
                <a:solidFill>
                  <a:srgbClr val="000000"/>
                </a:solidFill>
                <a:ea typeface="Calibri"/>
                <a:cs typeface="Arial"/>
              </a:rPr>
              <a:t>Within 21 days after receipt of the Report, which includes the recommendation, the Provost (or President) shall, in writing, either affirm the Report or refer it back to </a:t>
            </a:r>
            <a:r>
              <a:rPr lang="en-US" dirty="0" err="1">
                <a:solidFill>
                  <a:srgbClr val="000000"/>
                </a:solidFill>
                <a:ea typeface="Calibri"/>
                <a:cs typeface="Arial"/>
              </a:rPr>
              <a:t>FWP</a:t>
            </a:r>
            <a:r>
              <a:rPr lang="en-US" dirty="0">
                <a:solidFill>
                  <a:srgbClr val="000000"/>
                </a:solidFill>
                <a:ea typeface="Calibri"/>
                <a:cs typeface="Arial"/>
              </a:rPr>
              <a:t> with detailed objections and/or suggestions. If the Report is referred back, </a:t>
            </a:r>
            <a:r>
              <a:rPr lang="en-US" dirty="0" err="1">
                <a:solidFill>
                  <a:srgbClr val="000000"/>
                </a:solidFill>
                <a:ea typeface="Calibri"/>
                <a:cs typeface="Arial"/>
              </a:rPr>
              <a:t>FWP</a:t>
            </a:r>
            <a:r>
              <a:rPr lang="en-US" dirty="0">
                <a:solidFill>
                  <a:srgbClr val="000000"/>
                </a:solidFill>
                <a:ea typeface="Calibri"/>
                <a:cs typeface="Arial"/>
              </a:rPr>
              <a:t> shall review the Provost's (or President’s) response, taking into account any objections or suggestions therein. </a:t>
            </a:r>
            <a:r>
              <a:rPr lang="en-US" dirty="0" err="1">
                <a:solidFill>
                  <a:srgbClr val="000000"/>
                </a:solidFill>
                <a:ea typeface="Calibri"/>
                <a:cs typeface="Arial"/>
              </a:rPr>
              <a:t>FWP</a:t>
            </a:r>
            <a:r>
              <a:rPr lang="en-US" dirty="0">
                <a:solidFill>
                  <a:srgbClr val="000000"/>
                </a:solidFill>
                <a:ea typeface="Calibri"/>
                <a:cs typeface="Arial"/>
              </a:rPr>
              <a:t> may submit a revised report or decline to do so within 21 days to the Provost (or President), who may affirm, modify, or reject it within 21 days. If the Report is rejected or modified, then the Provost (or President) shall provide a written statement to the Committee and both parties describing the substantive reason(s) for rejection or modification. The Provost's (or President’s) decision shall be final and conclusive, and the matter in question shall be deemed </a:t>
            </a:r>
            <a:r>
              <a:rPr lang="en-US" dirty="0" smtClean="0">
                <a:solidFill>
                  <a:srgbClr val="000000"/>
                </a:solidFill>
                <a:ea typeface="Calibri"/>
                <a:cs typeface="Arial"/>
              </a:rPr>
              <a:t>closed</a:t>
            </a:r>
            <a:r>
              <a:rPr lang="en-US" strike="sngStrike" dirty="0">
                <a:solidFill>
                  <a:srgbClr val="FF0000"/>
                </a:solidFill>
              </a:rPr>
              <a:t>, unless either Party or the complainant requests an appeal to the Board of Trustees within 21 days after receipt of a written copy of the Provost's (or President’s) decision. The Board of Trustees may hear appeals at their discretion, and the Board's decision shall be </a:t>
            </a:r>
            <a:r>
              <a:rPr lang="en-US" strike="sngStrike" dirty="0" smtClean="0">
                <a:solidFill>
                  <a:srgbClr val="FF0000"/>
                </a:solidFill>
              </a:rPr>
              <a:t>final</a:t>
            </a:r>
            <a:r>
              <a:rPr lang="en-US" dirty="0" smtClean="0">
                <a:solidFill>
                  <a:srgbClr val="000000"/>
                </a:solidFill>
                <a:ea typeface="Calibri"/>
                <a:cs typeface="Arial"/>
              </a:rPr>
              <a:t>. </a:t>
            </a:r>
            <a:r>
              <a:rPr lang="en-US" dirty="0">
                <a:solidFill>
                  <a:srgbClr val="000000"/>
                </a:solidFill>
                <a:ea typeface="Calibri"/>
                <a:cs typeface="Arial"/>
              </a:rPr>
              <a:t>All communication shall be made available to all Parties and the complainant.</a:t>
            </a:r>
            <a:endParaRPr lang="en-US" dirty="0"/>
          </a:p>
        </p:txBody>
      </p:sp>
    </p:spTree>
    <p:extLst>
      <p:ext uri="{BB962C8B-B14F-4D97-AF65-F5344CB8AC3E}">
        <p14:creationId xmlns:p14="http://schemas.microsoft.com/office/powerpoint/2010/main" val="354351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067800" cy="1143000"/>
          </a:xfrm>
        </p:spPr>
        <p:txBody>
          <a:bodyPr>
            <a:normAutofit/>
          </a:bodyPr>
          <a:lstStyle/>
          <a:p>
            <a:r>
              <a:rPr lang="en-US" sz="2400" b="1" dirty="0" smtClean="0"/>
              <a:t>Resolution </a:t>
            </a:r>
            <a:r>
              <a:rPr lang="en-US" sz="2400" b="1" dirty="0"/>
              <a:t>T</a:t>
            </a:r>
            <a:r>
              <a:rPr lang="en-US" sz="2400" b="1" dirty="0" smtClean="0"/>
              <a:t>: Align University Breadth Courses with Gen Ed Objectives</a:t>
            </a:r>
            <a:endParaRPr lang="en-US" sz="2400" b="1" dirty="0"/>
          </a:p>
        </p:txBody>
      </p:sp>
      <p:sp>
        <p:nvSpPr>
          <p:cNvPr id="3" name="Content Placeholder 2"/>
          <p:cNvSpPr>
            <a:spLocks noGrp="1"/>
          </p:cNvSpPr>
          <p:nvPr>
            <p:ph idx="1"/>
          </p:nvPr>
        </p:nvSpPr>
        <p:spPr>
          <a:xfrm>
            <a:off x="381000" y="1371600"/>
            <a:ext cx="8458200" cy="5105400"/>
          </a:xfrm>
        </p:spPr>
        <p:txBody>
          <a:bodyPr>
            <a:noAutofit/>
          </a:bodyPr>
          <a:lstStyle/>
          <a:p>
            <a:pPr marL="0" lvl="0" indent="0">
              <a:buNone/>
            </a:pPr>
            <a:r>
              <a:rPr lang="en-US" sz="1800" dirty="0"/>
              <a:t>Resolution from Past President Deni Galileo, co-sponsored by Senators Erica </a:t>
            </a:r>
            <a:r>
              <a:rPr lang="en-US" sz="1800" dirty="0" err="1"/>
              <a:t>Selva</a:t>
            </a:r>
            <a:r>
              <a:rPr lang="en-US" sz="1800" dirty="0"/>
              <a:t>, Brian Ackerman, Mary Ann McLane, Seth Shabo, Chris Williams, Martha Buell, Jeffrey Heinz, John </a:t>
            </a:r>
            <a:r>
              <a:rPr lang="en-US" sz="1800" dirty="0" err="1"/>
              <a:t>Jebb</a:t>
            </a:r>
            <a:r>
              <a:rPr lang="en-US" sz="1800" dirty="0"/>
              <a:t>, John </a:t>
            </a:r>
            <a:r>
              <a:rPr lang="en-US" sz="1800" dirty="0" err="1"/>
              <a:t>Courtright</a:t>
            </a:r>
            <a:r>
              <a:rPr lang="en-US" sz="1800" dirty="0"/>
              <a:t>, and Steve Eidelman, with the support of </a:t>
            </a:r>
            <a:r>
              <a:rPr lang="en-US" sz="1800" dirty="0" err="1"/>
              <a:t>UGS</a:t>
            </a:r>
            <a:r>
              <a:rPr lang="en-US" sz="1800" dirty="0"/>
              <a:t> (Steve Hastings, chair) and Coordinating (Bob Opila, chair), to align the University Breadth Courses with the five new UD General Education </a:t>
            </a:r>
            <a:r>
              <a:rPr lang="en-US" sz="1800" dirty="0" smtClean="0"/>
              <a:t>Objectives.</a:t>
            </a:r>
            <a:endParaRPr lang="en-US" sz="800" dirty="0" smtClean="0"/>
          </a:p>
          <a:p>
            <a:pPr lvl="0"/>
            <a:endParaRPr lang="en-US" sz="800" dirty="0"/>
          </a:p>
          <a:p>
            <a:pPr marL="1028700" lvl="0" indent="-1028700">
              <a:buNone/>
            </a:pPr>
            <a:r>
              <a:rPr lang="en-US" sz="1800" dirty="0" smtClean="0"/>
              <a:t>WHEREAS</a:t>
            </a:r>
            <a:r>
              <a:rPr lang="en-US" sz="1800" dirty="0"/>
              <a:t>, the University Faculty Senate has approved five new general education objectives that replace the former ten goals of general education at UD, </a:t>
            </a:r>
            <a:r>
              <a:rPr lang="en-US" sz="1800" dirty="0" smtClean="0"/>
              <a:t>and</a:t>
            </a:r>
            <a:endParaRPr lang="en-US" sz="1800" dirty="0"/>
          </a:p>
          <a:p>
            <a:pPr marL="1028700" indent="-1028700">
              <a:buNone/>
            </a:pPr>
            <a:r>
              <a:rPr lang="en-US" sz="1800" dirty="0"/>
              <a:t>WHEREAS, it would be desirable for the University to align its undergraduate programs with the five new general education objectives, be it therefore </a:t>
            </a:r>
          </a:p>
          <a:p>
            <a:pPr marL="1028700" indent="-1028700">
              <a:buNone/>
            </a:pPr>
            <a:r>
              <a:rPr lang="en-US" sz="1800" dirty="0"/>
              <a:t>RESOLVED, that the University Faculty Senate Committee on General Education shall work with the Committee on Undergraduate Studies to design and implement a process for certifying existing and newly proposed University Breadth courses for their alignment with the five new general education objectives, and be it </a:t>
            </a:r>
            <a:r>
              <a:rPr lang="en-US" sz="1800" dirty="0" smtClean="0"/>
              <a:t>further</a:t>
            </a:r>
            <a:endParaRPr lang="en-US" sz="1800" dirty="0"/>
          </a:p>
          <a:p>
            <a:pPr marL="1028700" indent="-1028700">
              <a:buNone/>
            </a:pPr>
            <a:r>
              <a:rPr lang="en-US" sz="1800" dirty="0" smtClean="0"/>
              <a:t>RESOLVED, </a:t>
            </a:r>
            <a:r>
              <a:rPr lang="en-US" sz="1800" dirty="0"/>
              <a:t>that this should occur during the 2015-2016 academic year.</a:t>
            </a:r>
            <a:br>
              <a:rPr lang="en-US" sz="1800" dirty="0"/>
            </a:br>
            <a:endParaRPr lang="en-US" sz="1800" dirty="0"/>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10600" cy="1143000"/>
          </a:xfrm>
        </p:spPr>
        <p:txBody>
          <a:bodyPr>
            <a:normAutofit/>
          </a:bodyPr>
          <a:lstStyle/>
          <a:p>
            <a:r>
              <a:rPr lang="en-US" sz="2200" b="1" dirty="0" smtClean="0"/>
              <a:t>Resolution </a:t>
            </a:r>
            <a:r>
              <a:rPr lang="en-US" sz="2200" b="1" dirty="0"/>
              <a:t>U</a:t>
            </a:r>
            <a:r>
              <a:rPr lang="en-US" sz="2200" b="1" dirty="0" smtClean="0"/>
              <a:t>: Align Multicultural Courses with Diversity Learning Rubric</a:t>
            </a:r>
            <a:endParaRPr lang="en-US" sz="2200" b="1" dirty="0"/>
          </a:p>
        </p:txBody>
      </p:sp>
      <p:sp>
        <p:nvSpPr>
          <p:cNvPr id="3" name="Content Placeholder 2"/>
          <p:cNvSpPr>
            <a:spLocks noGrp="1"/>
          </p:cNvSpPr>
          <p:nvPr>
            <p:ph idx="1"/>
          </p:nvPr>
        </p:nvSpPr>
        <p:spPr>
          <a:xfrm>
            <a:off x="381000" y="1371600"/>
            <a:ext cx="8458200" cy="5105400"/>
          </a:xfrm>
        </p:spPr>
        <p:txBody>
          <a:bodyPr>
            <a:noAutofit/>
          </a:bodyPr>
          <a:lstStyle/>
          <a:p>
            <a:pPr marL="0" lvl="0" indent="0">
              <a:buNone/>
            </a:pPr>
            <a:r>
              <a:rPr lang="en-US" sz="1600" dirty="0"/>
              <a:t>Resolution from Past President Deni Galileo, co-sponsored by Senators Erica </a:t>
            </a:r>
            <a:r>
              <a:rPr lang="en-US" sz="1600" dirty="0" err="1"/>
              <a:t>Selva</a:t>
            </a:r>
            <a:r>
              <a:rPr lang="en-US" sz="1600" dirty="0"/>
              <a:t>, Brian Ackerman, Mary Ann McLane, Seth Shabo, Chris Williams, Martha Buell, Jeffrey Heinz, John </a:t>
            </a:r>
            <a:r>
              <a:rPr lang="en-US" sz="1600" dirty="0" err="1"/>
              <a:t>Jebb</a:t>
            </a:r>
            <a:r>
              <a:rPr lang="en-US" sz="1600" dirty="0"/>
              <a:t>, John </a:t>
            </a:r>
            <a:r>
              <a:rPr lang="en-US" sz="1600" dirty="0" err="1"/>
              <a:t>Courtright</a:t>
            </a:r>
            <a:r>
              <a:rPr lang="en-US" sz="1600" dirty="0"/>
              <a:t>, and Steve Eidelman, with the support of </a:t>
            </a:r>
            <a:r>
              <a:rPr lang="en-US" sz="1600" dirty="0" err="1"/>
              <a:t>UGS</a:t>
            </a:r>
            <a:r>
              <a:rPr lang="en-US" sz="1600" dirty="0"/>
              <a:t> (Steve Hastings, chair) and Coordinating (Bob Opila, chair), to align the Multicultural Courses with the Diversity Learning Rubric (</a:t>
            </a:r>
            <a:r>
              <a:rPr lang="en-US" sz="1600" u="sng" dirty="0">
                <a:hlinkClick r:id="rId2"/>
              </a:rPr>
              <a:t>attachment</a:t>
            </a:r>
            <a:r>
              <a:rPr lang="en-US" sz="1600" dirty="0" smtClean="0"/>
              <a:t>)</a:t>
            </a:r>
            <a:endParaRPr lang="en-US" sz="800" dirty="0" smtClean="0"/>
          </a:p>
          <a:p>
            <a:pPr marL="0" lvl="0" indent="0">
              <a:buNone/>
            </a:pPr>
            <a:endParaRPr lang="en-US" sz="800" dirty="0"/>
          </a:p>
          <a:p>
            <a:pPr marL="914400" indent="-914400">
              <a:buNone/>
            </a:pPr>
            <a:r>
              <a:rPr lang="en-US" sz="1600" dirty="0"/>
              <a:t>WHEREAS, multicultural courses should be recertified periodically to help ensure that they are meeting the diversity goals of the University, and </a:t>
            </a:r>
          </a:p>
          <a:p>
            <a:pPr marL="914400" indent="-914400">
              <a:buNone/>
            </a:pPr>
            <a:r>
              <a:rPr lang="en-US" sz="1600" dirty="0" smtClean="0"/>
              <a:t>WHEREAS</a:t>
            </a:r>
            <a:r>
              <a:rPr lang="en-US" sz="1600" dirty="0"/>
              <a:t>, the Center for the Study of Diversity has created a new rubric that is designed to assess diversity learning, be it therefore</a:t>
            </a:r>
          </a:p>
          <a:p>
            <a:pPr marL="914400" indent="-914400">
              <a:buNone/>
            </a:pPr>
            <a:r>
              <a:rPr lang="en-US" sz="1600" dirty="0" smtClean="0"/>
              <a:t>RESOLVED</a:t>
            </a:r>
            <a:r>
              <a:rPr lang="en-US" sz="1600" dirty="0"/>
              <a:t>, that the University Faculty Senate Committee on Diversity and Affirmative Action shall consider this new Diversity Learning Value Rubric and identify those dimensions appropriate for evaluating multicultural courses, and be it further</a:t>
            </a:r>
          </a:p>
          <a:p>
            <a:pPr marL="914400" indent="-914400">
              <a:buNone/>
            </a:pPr>
            <a:r>
              <a:rPr lang="en-US" sz="1600" dirty="0" smtClean="0"/>
              <a:t>RESOLVED</a:t>
            </a:r>
            <a:r>
              <a:rPr lang="en-US" sz="1600" dirty="0"/>
              <a:t>, </a:t>
            </a:r>
            <a:r>
              <a:rPr lang="en-US" sz="1600" dirty="0" smtClean="0"/>
              <a:t>that </a:t>
            </a:r>
            <a:r>
              <a:rPr lang="en-US" sz="1600" dirty="0"/>
              <a:t>the University Faculty Senate Committee on Undergraduate Studies, with the involvement of the Committee on Diversity, shall design and implement a process for certifying existing and newly proposed University multicultural courses for their alignment with the abovementioned dimensions, and be it further</a:t>
            </a:r>
          </a:p>
          <a:p>
            <a:pPr marL="914400" indent="-914400">
              <a:buNone/>
            </a:pPr>
            <a:r>
              <a:rPr lang="en-US" sz="1600" dirty="0" smtClean="0"/>
              <a:t>RESOLVED</a:t>
            </a:r>
            <a:r>
              <a:rPr lang="en-US" sz="1600" dirty="0"/>
              <a:t>, that this should occur during the 2015-2016 academic year.</a:t>
            </a:r>
          </a:p>
        </p:txBody>
      </p:sp>
    </p:spTree>
    <p:extLst>
      <p:ext uri="{BB962C8B-B14F-4D97-AF65-F5344CB8AC3E}">
        <p14:creationId xmlns:p14="http://schemas.microsoft.com/office/powerpoint/2010/main" val="367392081"/>
      </p:ext>
    </p:extLst>
  </p:cSld>
  <p:clrMapOvr>
    <a:masterClrMapping/>
  </p:clrMapOvr>
  <p:transition spd="slow">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1951037"/>
            <a:ext cx="8229600" cy="4525963"/>
          </a:xfrm>
        </p:spPr>
        <p:txBody>
          <a:bodyPr/>
          <a:lstStyle/>
          <a:p>
            <a:pPr marL="0" indent="0">
              <a:buNone/>
            </a:pPr>
            <a:r>
              <a:rPr lang="en-US" sz="2000" b="1" dirty="0"/>
              <a:t>X</a:t>
            </a:r>
            <a:r>
              <a:rPr lang="en-US" sz="2000" b="1" dirty="0" smtClean="0"/>
              <a:t>I</a:t>
            </a:r>
            <a:r>
              <a:rPr lang="en-US" sz="2000" b="1" dirty="0"/>
              <a:t>. Introduction of New Business: </a:t>
            </a:r>
            <a:endParaRPr lang="en-US" sz="2000" dirty="0"/>
          </a:p>
          <a:p>
            <a:pPr marL="800100" lvl="2" indent="0">
              <a:buNone/>
            </a:pPr>
            <a:r>
              <a:rPr lang="en-US" sz="2000" dirty="0"/>
              <a:t>Such items as may come before the Senate. (No motion introduced under new business, except a motion to refer to committee, shall be acted upon until the next meeting of the Senate.) </a:t>
            </a:r>
            <a:endParaRPr lang="en-US" sz="2000"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32</a:t>
            </a:fld>
            <a:endParaRPr lang="en-US" altLang="en-US"/>
          </a:p>
        </p:txBody>
      </p:sp>
    </p:spTree>
    <p:extLst>
      <p:ext uri="{BB962C8B-B14F-4D97-AF65-F5344CB8AC3E}">
        <p14:creationId xmlns:p14="http://schemas.microsoft.com/office/powerpoint/2010/main" val="2538460253"/>
      </p:ext>
    </p:extLst>
  </p:cSld>
  <p:clrMapOvr>
    <a:masterClrMapping/>
  </p:clrMapOvr>
  <p:transition spd="slow">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4000" dirty="0" smtClean="0"/>
              <a:t>Shabo Motion Amendment</a:t>
            </a:r>
            <a:endParaRPr lang="en-US" sz="4000" dirty="0"/>
          </a:p>
        </p:txBody>
      </p:sp>
      <p:sp>
        <p:nvSpPr>
          <p:cNvPr id="3" name="Content Placeholder 2"/>
          <p:cNvSpPr>
            <a:spLocks noGrp="1"/>
          </p:cNvSpPr>
          <p:nvPr>
            <p:ph idx="1"/>
          </p:nvPr>
        </p:nvSpPr>
        <p:spPr>
          <a:xfrm>
            <a:off x="457200" y="1447800"/>
            <a:ext cx="8229600" cy="4525963"/>
          </a:xfrm>
        </p:spPr>
        <p:txBody>
          <a:bodyPr>
            <a:normAutofit fontScale="70000" lnSpcReduction="20000"/>
          </a:bodyPr>
          <a:lstStyle/>
          <a:p>
            <a:pPr marL="0" indent="0" fontAlgn="t">
              <a:buNone/>
            </a:pPr>
            <a:r>
              <a:rPr lang="en-US" dirty="0"/>
              <a:t>Possible Amendment to Agenda item L (introduced by Sen. Shabo) (as underlined</a:t>
            </a:r>
            <a:r>
              <a:rPr lang="en-US" dirty="0" smtClean="0"/>
              <a:t>)</a:t>
            </a:r>
            <a:r>
              <a:rPr lang="en-US" dirty="0"/>
              <a:t/>
            </a:r>
            <a:br>
              <a:rPr lang="en-US" dirty="0"/>
            </a:br>
            <a:endParaRPr lang="en-US" dirty="0"/>
          </a:p>
          <a:p>
            <a:pPr marL="1311275" indent="-1311275" fontAlgn="t">
              <a:buNone/>
            </a:pPr>
            <a:r>
              <a:rPr lang="en-US" dirty="0"/>
              <a:t>RESOLVED, that no person holding an administrative position at or above the level of department chair or academic program director (as defined in the Policy Guide for Department Chairs and Academic Program Directors) </a:t>
            </a:r>
            <a:r>
              <a:rPr lang="en-US" u="sng" dirty="0"/>
              <a:t>who has a direct role in the </a:t>
            </a:r>
            <a:r>
              <a:rPr lang="en-US" u="sng" dirty="0" err="1"/>
              <a:t>P&amp;T</a:t>
            </a:r>
            <a:r>
              <a:rPr lang="en-US" u="sng" dirty="0"/>
              <a:t> process as an administrator</a:t>
            </a:r>
            <a:r>
              <a:rPr lang="en-US" dirty="0"/>
              <a:t>  may </a:t>
            </a:r>
            <a:r>
              <a:rPr lang="en-US" u="sng" dirty="0"/>
              <a:t>also</a:t>
            </a:r>
            <a:r>
              <a:rPr lang="en-US" dirty="0"/>
              <a:t> serve as a member of the University Committee on </a:t>
            </a:r>
            <a:r>
              <a:rPr lang="en-US" dirty="0" err="1"/>
              <a:t>P&amp;T</a:t>
            </a:r>
            <a:r>
              <a:rPr lang="en-US" dirty="0"/>
              <a:t>, a College </a:t>
            </a:r>
            <a:r>
              <a:rPr lang="en-US" dirty="0" err="1"/>
              <a:t>P&amp;T</a:t>
            </a:r>
            <a:r>
              <a:rPr lang="en-US" dirty="0"/>
              <a:t> committee, or a Departmental </a:t>
            </a:r>
            <a:r>
              <a:rPr lang="en-US" dirty="0" err="1"/>
              <a:t>P&amp;T</a:t>
            </a:r>
            <a:r>
              <a:rPr lang="en-US" dirty="0"/>
              <a:t> committee.</a:t>
            </a:r>
            <a:r>
              <a:rPr lang="en-US" u="sng" dirty="0"/>
              <a:t> However, faculty members with administrative positions that do not concern </a:t>
            </a:r>
            <a:r>
              <a:rPr lang="en-US" u="sng" dirty="0" err="1"/>
              <a:t>P&amp;T</a:t>
            </a:r>
            <a:r>
              <a:rPr lang="en-US" u="sng" dirty="0"/>
              <a:t> are not barred from service on these </a:t>
            </a:r>
            <a:r>
              <a:rPr lang="en-US" u="sng" dirty="0" err="1"/>
              <a:t>P&amp;T</a:t>
            </a:r>
            <a:r>
              <a:rPr lang="en-US" u="sng" dirty="0"/>
              <a:t> committees.</a:t>
            </a:r>
            <a:endParaRPr lang="en-US" dirty="0"/>
          </a:p>
          <a:p>
            <a:endParaRPr lang="en-US" dirty="0"/>
          </a:p>
        </p:txBody>
      </p:sp>
    </p:spTree>
    <p:extLst>
      <p:ext uri="{BB962C8B-B14F-4D97-AF65-F5344CB8AC3E}">
        <p14:creationId xmlns:p14="http://schemas.microsoft.com/office/powerpoint/2010/main" val="987102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3600" dirty="0" smtClean="0"/>
              <a:t>Robert’s Rules on Voting and Elections</a:t>
            </a:r>
            <a:endParaRPr lang="en-US" sz="3600" dirty="0"/>
          </a:p>
        </p:txBody>
      </p:sp>
      <p:sp>
        <p:nvSpPr>
          <p:cNvPr id="3" name="Content Placeholder 2"/>
          <p:cNvSpPr>
            <a:spLocks noGrp="1"/>
          </p:cNvSpPr>
          <p:nvPr>
            <p:ph idx="1"/>
          </p:nvPr>
        </p:nvSpPr>
        <p:spPr>
          <a:xfrm>
            <a:off x="457200" y="1371600"/>
            <a:ext cx="8229600" cy="4525963"/>
          </a:xfrm>
        </p:spPr>
        <p:txBody>
          <a:bodyPr>
            <a:noAutofit/>
          </a:bodyPr>
          <a:lstStyle/>
          <a:p>
            <a:pPr marL="0" indent="0" fontAlgn="t">
              <a:buNone/>
            </a:pPr>
            <a:r>
              <a:rPr lang="en-US" sz="1200" dirty="0"/>
              <a:t>VOTING</a:t>
            </a:r>
          </a:p>
          <a:p>
            <a:pPr marL="0" indent="0" fontAlgn="t">
              <a:buNone/>
            </a:pPr>
            <a:r>
              <a:rPr lang="en-US" sz="1200" i="1" dirty="0"/>
              <a:t>Robert’s</a:t>
            </a:r>
            <a:r>
              <a:rPr lang="en-US" sz="1200" dirty="0"/>
              <a:t> recommends the appointment of “tellers,” appointed by the Presider, to collect paper ballots, to assist in counting, and to witness the results.</a:t>
            </a:r>
          </a:p>
          <a:p>
            <a:pPr marL="0" indent="0" fontAlgn="t">
              <a:buNone/>
            </a:pPr>
            <a:endParaRPr lang="en-US" sz="1200" dirty="0"/>
          </a:p>
          <a:p>
            <a:pPr marL="0" indent="0" fontAlgn="t">
              <a:buNone/>
            </a:pPr>
            <a:r>
              <a:rPr lang="en-US" sz="1200" dirty="0"/>
              <a:t>If an election is by ballot, the Presider may vote.</a:t>
            </a:r>
          </a:p>
          <a:p>
            <a:pPr marL="0" indent="0" fontAlgn="t">
              <a:buNone/>
            </a:pPr>
            <a:endParaRPr lang="en-US" sz="1200" dirty="0"/>
          </a:p>
          <a:p>
            <a:pPr marL="0" indent="0" fontAlgn="t">
              <a:buNone/>
            </a:pPr>
            <a:r>
              <a:rPr lang="en-US" sz="1200" dirty="0"/>
              <a:t>The Presider should announce the closing of the polls when voting seems to be completed.</a:t>
            </a:r>
          </a:p>
          <a:p>
            <a:pPr marL="0" indent="0" fontAlgn="t">
              <a:buNone/>
            </a:pPr>
            <a:endParaRPr lang="en-US" sz="1200" dirty="0"/>
          </a:p>
          <a:p>
            <a:pPr marL="0" indent="0" fontAlgn="t">
              <a:buNone/>
            </a:pPr>
            <a:r>
              <a:rPr lang="en-US" sz="1200" dirty="0"/>
              <a:t>Ballots should not be presented to the tellers </a:t>
            </a:r>
            <a:r>
              <a:rPr lang="en-US" sz="1200" i="1" dirty="0"/>
              <a:t>folded together</a:t>
            </a:r>
            <a:r>
              <a:rPr lang="en-US" sz="1200" dirty="0"/>
              <a:t>. </a:t>
            </a:r>
            <a:r>
              <a:rPr lang="en-US" sz="1200" i="1" dirty="0"/>
              <a:t>Robert’s</a:t>
            </a:r>
            <a:r>
              <a:rPr lang="en-US" sz="1200" dirty="0"/>
              <a:t> considers such ballots to be “illegal.”</a:t>
            </a:r>
          </a:p>
          <a:p>
            <a:pPr marL="0" indent="0" fontAlgn="t">
              <a:buNone/>
            </a:pPr>
            <a:endParaRPr lang="en-US" sz="1200" dirty="0"/>
          </a:p>
          <a:p>
            <a:pPr marL="0" indent="0" fontAlgn="t">
              <a:buNone/>
            </a:pPr>
            <a:r>
              <a:rPr lang="en-US" sz="1200" dirty="0"/>
              <a:t>Tellers report to the Chair with a tally: votes cast – votes necessary for election – votes for each candidate – illegal votes (with why illegal, as in a vote for a non-nominated candidate or left blank). </a:t>
            </a:r>
            <a:r>
              <a:rPr lang="en-US" sz="1200" i="1" dirty="0"/>
              <a:t>Illegal votes count as votes cast</a:t>
            </a:r>
            <a:r>
              <a:rPr lang="en-US" sz="1200" dirty="0"/>
              <a:t>.</a:t>
            </a:r>
          </a:p>
          <a:p>
            <a:pPr marL="0" indent="0" fontAlgn="t">
              <a:buNone/>
            </a:pPr>
            <a:endParaRPr lang="en-US" sz="1200" dirty="0"/>
          </a:p>
          <a:p>
            <a:pPr marL="0" indent="0" fontAlgn="t">
              <a:buNone/>
            </a:pPr>
            <a:r>
              <a:rPr lang="en-US" sz="1200" dirty="0"/>
              <a:t>The Presider announces the results. The tellers’ report(s) should be part of the minutes.</a:t>
            </a:r>
          </a:p>
          <a:p>
            <a:pPr marL="0" indent="0" fontAlgn="t">
              <a:buNone/>
            </a:pPr>
            <a:endParaRPr lang="en-US" sz="1200" dirty="0"/>
          </a:p>
          <a:p>
            <a:pPr marL="0" indent="0" fontAlgn="t">
              <a:buNone/>
            </a:pPr>
            <a:r>
              <a:rPr lang="en-US" sz="1200" dirty="0"/>
              <a:t>The ballots are given by the tellers to the Secretary</a:t>
            </a:r>
            <a:r>
              <a:rPr lang="en-US" sz="1200" dirty="0" smtClean="0"/>
              <a:t>.</a:t>
            </a:r>
            <a:endParaRPr lang="en-US" sz="1200" dirty="0"/>
          </a:p>
          <a:p>
            <a:pPr marL="0" indent="0" fontAlgn="t">
              <a:buNone/>
            </a:pPr>
            <a:endParaRPr lang="en-US" sz="1200" dirty="0"/>
          </a:p>
          <a:p>
            <a:pPr marL="0" indent="0" fontAlgn="t">
              <a:buNone/>
            </a:pPr>
            <a:r>
              <a:rPr lang="en-US" sz="1200" dirty="0"/>
              <a:t>ELECTIONS</a:t>
            </a:r>
          </a:p>
          <a:p>
            <a:pPr marL="0" indent="0" fontAlgn="t">
              <a:buNone/>
            </a:pPr>
            <a:r>
              <a:rPr lang="en-US" sz="1200" dirty="0"/>
              <a:t>If the ballot includes multiple offices (as in the Senate), a candidate cannot be elected to two offices. If elected to both, he or she must choose, and then the assembly would vote again for the other office.</a:t>
            </a:r>
          </a:p>
          <a:p>
            <a:pPr marL="0" indent="0" fontAlgn="t">
              <a:buNone/>
            </a:pPr>
            <a:endParaRPr lang="en-US" sz="1200" dirty="0"/>
          </a:p>
          <a:p>
            <a:pPr marL="0" indent="0" fontAlgn="t">
              <a:buNone/>
            </a:pPr>
            <a:r>
              <a:rPr lang="en-US" sz="1200" dirty="0" smtClean="0"/>
              <a:t>Candidates </a:t>
            </a:r>
            <a:r>
              <a:rPr lang="en-US" sz="1200" dirty="0"/>
              <a:t>need a majority to be elected. From </a:t>
            </a:r>
            <a:r>
              <a:rPr lang="en-US" sz="1200" i="1" dirty="0"/>
              <a:t>Robert’s</a:t>
            </a:r>
            <a:r>
              <a:rPr lang="en-US" sz="1200" dirty="0"/>
              <a:t>: “A plurality that is not a majority neither chooses a proposition or elects anyone to office except by virtue of a rule previously adopted. If such a rule is to apply to the election of officers, it must be prescribed by the Bylaws</a:t>
            </a:r>
            <a:r>
              <a:rPr lang="en-US" sz="1200" dirty="0" smtClean="0"/>
              <a:t>.”</a:t>
            </a:r>
            <a:endParaRPr lang="en-US" sz="1200" dirty="0"/>
          </a:p>
        </p:txBody>
      </p:sp>
    </p:spTree>
    <p:extLst>
      <p:ext uri="{BB962C8B-B14F-4D97-AF65-F5344CB8AC3E}">
        <p14:creationId xmlns:p14="http://schemas.microsoft.com/office/powerpoint/2010/main" val="3409547492"/>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001000" cy="4525963"/>
          </a:xfrm>
        </p:spPr>
        <p:txBody>
          <a:bodyPr>
            <a:normAutofit fontScale="85000" lnSpcReduction="20000"/>
          </a:bodyPr>
          <a:lstStyle/>
          <a:p>
            <a:pPr marL="0" indent="0">
              <a:buNone/>
            </a:pPr>
            <a:r>
              <a:rPr lang="en-US" b="1" dirty="0"/>
              <a:t>V</a:t>
            </a:r>
            <a:r>
              <a:rPr lang="en-US" b="1" dirty="0" smtClean="0"/>
              <a:t>. </a:t>
            </a:r>
            <a:r>
              <a:rPr lang="en-US" b="1" dirty="0"/>
              <a:t>Elections</a:t>
            </a:r>
            <a:r>
              <a:rPr lang="en-US" dirty="0"/>
              <a:t/>
            </a:r>
            <a:br>
              <a:rPr lang="en-US" dirty="0"/>
            </a:br>
            <a:r>
              <a:rPr lang="en-US" dirty="0" smtClean="0"/>
              <a:t/>
            </a:r>
            <a:br>
              <a:rPr lang="en-US" dirty="0" smtClean="0"/>
            </a:br>
            <a:r>
              <a:rPr lang="en-US" dirty="0" smtClean="0"/>
              <a:t>A </a:t>
            </a:r>
            <a:r>
              <a:rPr lang="en-US" dirty="0"/>
              <a:t>slate of nominations prepared by the Committee on Committees and Nominations (Brian Hanson, Chairperson) is presented in </a:t>
            </a:r>
            <a:r>
              <a:rPr lang="en-US" u="sng" dirty="0">
                <a:hlinkClick r:id="rId2"/>
              </a:rPr>
              <a:t>Attachment </a:t>
            </a:r>
            <a:r>
              <a:rPr lang="en-US" u="sng" dirty="0" smtClean="0">
                <a:hlinkClick r:id="rId2"/>
              </a:rPr>
              <a:t>1</a:t>
            </a:r>
            <a:r>
              <a:rPr lang="en-US" dirty="0" smtClean="0"/>
              <a:t>.</a:t>
            </a:r>
            <a:br>
              <a:rPr lang="en-US" dirty="0" smtClean="0"/>
            </a:br>
            <a:r>
              <a:rPr lang="en-US" dirty="0" smtClean="0"/>
              <a:t/>
            </a:r>
            <a:br>
              <a:rPr lang="en-US" dirty="0" smtClean="0"/>
            </a:br>
            <a:r>
              <a:rPr lang="en-US" dirty="0" smtClean="0"/>
              <a:t>Biographies </a:t>
            </a:r>
            <a:r>
              <a:rPr lang="en-US" dirty="0"/>
              <a:t>of the nominees are presented in </a:t>
            </a:r>
            <a:r>
              <a:rPr lang="en-US" u="sng" dirty="0">
                <a:hlinkClick r:id="rId3"/>
              </a:rPr>
              <a:t>Attachment </a:t>
            </a:r>
            <a:r>
              <a:rPr lang="en-US" u="sng" dirty="0" smtClean="0">
                <a:hlinkClick r:id="rId3"/>
              </a:rPr>
              <a:t>2</a:t>
            </a:r>
            <a:r>
              <a:rPr lang="en-US" dirty="0" smtClean="0"/>
              <a:t>.</a:t>
            </a:r>
            <a:br>
              <a:rPr lang="en-US" dirty="0" smtClean="0"/>
            </a:br>
            <a:r>
              <a:rPr lang="en-US" dirty="0" smtClean="0"/>
              <a:t/>
            </a:r>
            <a:br>
              <a:rPr lang="en-US" dirty="0" smtClean="0"/>
            </a:br>
            <a:r>
              <a:rPr lang="en-US" dirty="0" smtClean="0"/>
              <a:t>Senators </a:t>
            </a:r>
            <a:r>
              <a:rPr lang="en-US" dirty="0"/>
              <a:t>are reminded that additional nominations may be made from the floor, and that senators making such nominations are responsible for determining that a nominee would serve if elected.</a:t>
            </a:r>
          </a:p>
          <a:p>
            <a:endParaRPr lang="en-US" dirty="0"/>
          </a:p>
        </p:txBody>
      </p:sp>
    </p:spTree>
    <p:extLst>
      <p:ext uri="{BB962C8B-B14F-4D97-AF65-F5344CB8AC3E}">
        <p14:creationId xmlns:p14="http://schemas.microsoft.com/office/powerpoint/2010/main" val="2995110614"/>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5989637"/>
            <a:ext cx="8229600" cy="639763"/>
          </a:xfrm>
        </p:spPr>
        <p:txBody>
          <a:bodyPr/>
          <a:lstStyle/>
          <a:p>
            <a:pPr marL="0" indent="0" algn="ctr">
              <a:buNone/>
            </a:pPr>
            <a:r>
              <a:rPr lang="en-US" dirty="0" smtClean="0"/>
              <a:t>Are there any nominations from the floor?</a:t>
            </a:r>
            <a:endParaRPr lang="en-US" dirty="0"/>
          </a:p>
        </p:txBody>
      </p:sp>
      <p:pic>
        <p:nvPicPr>
          <p:cNvPr id="1026" name="Picture 2" descr="\\psf\Home\Desktop\Screen Shot 2015-04-30 at 11.13.17 A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0195" y="1066800"/>
            <a:ext cx="3503610" cy="472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2775689"/>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304800" y="1676400"/>
            <a:ext cx="8610600" cy="4495800"/>
          </a:xfrm>
        </p:spPr>
        <p:txBody>
          <a:bodyPr>
            <a:normAutofit/>
          </a:bodyPr>
          <a:lstStyle/>
          <a:p>
            <a:pPr marL="0" indent="0">
              <a:buNone/>
            </a:pPr>
            <a:r>
              <a:rPr lang="en-US" sz="2600" b="1" dirty="0" smtClean="0"/>
              <a:t>VI. Presentations: </a:t>
            </a:r>
            <a:r>
              <a:rPr lang="en-US" sz="2200" b="1" dirty="0" smtClean="0"/>
              <a:t/>
            </a:r>
            <a:br>
              <a:rPr lang="en-US" sz="2200" b="1" dirty="0" smtClean="0"/>
            </a:br>
            <a:endParaRPr lang="en-US" sz="2400" dirty="0"/>
          </a:p>
          <a:p>
            <a:pPr marL="341313" indent="0">
              <a:buNone/>
            </a:pPr>
            <a:r>
              <a:rPr lang="en-US" sz="2400" b="1" dirty="0" smtClean="0">
                <a:hlinkClick r:id="rId2" action="ppaction://hlinkpres?slideindex=1&amp;slidetitle="/>
              </a:rPr>
              <a:t>Central Campus Planning: West Campus Update</a:t>
            </a:r>
            <a:r>
              <a:rPr lang="en-US" sz="2400" b="1" dirty="0" smtClean="0"/>
              <a:t/>
            </a:r>
            <a:br>
              <a:rPr lang="en-US" sz="2400" b="1" dirty="0" smtClean="0"/>
            </a:br>
            <a:r>
              <a:rPr lang="en-US" sz="2000" dirty="0" smtClean="0"/>
              <a:t>Scott Douglas, Executive Vice President &amp; Treasurer</a:t>
            </a:r>
            <a:br>
              <a:rPr lang="en-US" sz="2000" dirty="0" smtClean="0"/>
            </a:br>
            <a:r>
              <a:rPr lang="en-US" sz="2000" dirty="0" smtClean="0"/>
              <a:t>H. Alan </a:t>
            </a:r>
            <a:r>
              <a:rPr lang="en-US" sz="2000" dirty="0" err="1" smtClean="0"/>
              <a:t>Brangman</a:t>
            </a:r>
            <a:r>
              <a:rPr lang="en-US" sz="2000" dirty="0" smtClean="0"/>
              <a:t>, Vice President for Facilities, Real Estate &amp; Auxiliary Services</a:t>
            </a:r>
            <a:r>
              <a:rPr lang="en-US" sz="2400" dirty="0" smtClean="0"/>
              <a:t/>
            </a:r>
            <a:br>
              <a:rPr lang="en-US" sz="2400" dirty="0" smtClean="0"/>
            </a:br>
            <a:r>
              <a:rPr lang="en-US" sz="2400" dirty="0" smtClean="0"/>
              <a:t/>
            </a:r>
            <a:br>
              <a:rPr lang="en-US" sz="2400" dirty="0" smtClean="0"/>
            </a:br>
            <a:r>
              <a:rPr lang="en-US" sz="2400" b="1" dirty="0">
                <a:hlinkClick r:id="rId3" action="ppaction://hlinkpres?slideindex=1&amp;slidetitle="/>
              </a:rPr>
              <a:t>CNTT Commission </a:t>
            </a:r>
            <a:r>
              <a:rPr lang="en-US" sz="2400" b="1" dirty="0" smtClean="0">
                <a:hlinkClick r:id="rId3" action="ppaction://hlinkpres?slideindex=1&amp;slidetitle="/>
              </a:rPr>
              <a:t>Report</a:t>
            </a:r>
            <a:r>
              <a:rPr lang="en-US" sz="2400" b="1" dirty="0" smtClean="0"/>
              <a:t/>
            </a:r>
            <a:br>
              <a:rPr lang="en-US" sz="2400" b="1" dirty="0" smtClean="0"/>
            </a:br>
            <a:r>
              <a:rPr lang="en-US" sz="2000" dirty="0" smtClean="0"/>
              <a:t>Dean </a:t>
            </a:r>
            <a:r>
              <a:rPr lang="en-US" sz="2000" dirty="0"/>
              <a:t>George Watson, CNTT Commission Chair</a:t>
            </a:r>
          </a:p>
          <a:p>
            <a:pPr marL="341313" indent="0">
              <a:buNone/>
            </a:pPr>
            <a:r>
              <a:rPr lang="en-US" sz="2400" dirty="0" smtClean="0"/>
              <a:t/>
            </a:r>
            <a:br>
              <a:rPr lang="en-US" sz="2400" dirty="0" smtClean="0"/>
            </a:br>
            <a:r>
              <a:rPr lang="en-US" sz="2200" dirty="0" smtClean="0"/>
              <a:t/>
            </a:r>
            <a:br>
              <a:rPr lang="en-US" sz="2200" dirty="0" smtClean="0"/>
            </a:br>
            <a:r>
              <a:rPr lang="en-US" sz="2200" dirty="0" smtClean="0"/>
              <a:t/>
            </a:r>
            <a:br>
              <a:rPr lang="en-US" sz="2200" dirty="0" smtClean="0"/>
            </a:br>
            <a:r>
              <a:rPr lang="en-US" sz="2200" dirty="0" smtClean="0"/>
              <a:t>              </a:t>
            </a:r>
            <a:endParaRPr lang="en-US" dirty="0"/>
          </a:p>
        </p:txBody>
      </p:sp>
    </p:spTree>
    <p:extLst>
      <p:ext uri="{BB962C8B-B14F-4D97-AF65-F5344CB8AC3E}">
        <p14:creationId xmlns:p14="http://schemas.microsoft.com/office/powerpoint/2010/main" val="350535551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sf\Home\Desktop\Screen Shot 2014-11-03 at 1.19.49 P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8660"/>
            <a:ext cx="9144000" cy="614934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219201"/>
            <a:ext cx="8229600" cy="533400"/>
          </a:xfrm>
        </p:spPr>
        <p:txBody>
          <a:bodyPr>
            <a:normAutofit/>
          </a:bodyPr>
          <a:lstStyle/>
          <a:p>
            <a:pPr marL="0" indent="0">
              <a:buNone/>
            </a:pPr>
            <a:r>
              <a:rPr lang="en-US" sz="2400" b="1" dirty="0" smtClean="0"/>
              <a:t>VII. </a:t>
            </a:r>
            <a:r>
              <a:rPr lang="en-US" sz="2400" b="1" dirty="0"/>
              <a:t>Presentation of the 2015 Faculty Senate Excellence </a:t>
            </a:r>
            <a:r>
              <a:rPr lang="en-US" sz="2400" b="1" dirty="0" smtClean="0"/>
              <a:t>Awards</a:t>
            </a:r>
          </a:p>
        </p:txBody>
      </p:sp>
      <p:sp>
        <p:nvSpPr>
          <p:cNvPr id="7" name="TextBox 6"/>
          <p:cNvSpPr txBox="1"/>
          <p:nvPr/>
        </p:nvSpPr>
        <p:spPr>
          <a:xfrm>
            <a:off x="2743200" y="1828800"/>
            <a:ext cx="3520900" cy="4524315"/>
          </a:xfrm>
          <a:prstGeom prst="rect">
            <a:avLst/>
          </a:prstGeom>
          <a:noFill/>
        </p:spPr>
        <p:txBody>
          <a:bodyPr wrap="none" rtlCol="0">
            <a:spAutoFit/>
          </a:bodyPr>
          <a:lstStyle/>
          <a:p>
            <a:pPr algn="ctr" fontAlgn="t"/>
            <a:r>
              <a:rPr lang="en-US" b="1" u="sng" dirty="0" smtClean="0"/>
              <a:t>Teaching</a:t>
            </a:r>
            <a:endParaRPr lang="en-US" dirty="0"/>
          </a:p>
          <a:p>
            <a:pPr algn="ctr" fontAlgn="t"/>
            <a:r>
              <a:rPr lang="en-US" dirty="0" smtClean="0"/>
              <a:t>Ralph </a:t>
            </a:r>
            <a:r>
              <a:rPr lang="en-US" dirty="0" err="1" smtClean="0"/>
              <a:t>Begleiter</a:t>
            </a:r>
            <a:r>
              <a:rPr lang="en-US" dirty="0" smtClean="0"/>
              <a:t/>
            </a:r>
            <a:br>
              <a:rPr lang="en-US" dirty="0" smtClean="0"/>
            </a:br>
            <a:r>
              <a:rPr lang="en-US" dirty="0" smtClean="0"/>
              <a:t>Guido </a:t>
            </a:r>
            <a:r>
              <a:rPr lang="en-US" dirty="0" err="1" smtClean="0"/>
              <a:t>Geerts</a:t>
            </a:r>
            <a:r>
              <a:rPr lang="en-US" dirty="0" smtClean="0"/>
              <a:t/>
            </a:r>
            <a:br>
              <a:rPr lang="en-US" dirty="0" smtClean="0"/>
            </a:br>
            <a:r>
              <a:rPr lang="en-US" dirty="0" smtClean="0"/>
              <a:t>Anthony Middlebrooks</a:t>
            </a:r>
            <a:br>
              <a:rPr lang="en-US" dirty="0" smtClean="0"/>
            </a:br>
            <a:r>
              <a:rPr lang="en-US" dirty="0" smtClean="0"/>
              <a:t>Margaret </a:t>
            </a:r>
            <a:r>
              <a:rPr lang="en-US" dirty="0" err="1" smtClean="0"/>
              <a:t>Stetz</a:t>
            </a:r>
            <a:endParaRPr lang="en-US" dirty="0"/>
          </a:p>
          <a:p>
            <a:pPr algn="ctr" fontAlgn="t"/>
            <a:r>
              <a:rPr lang="en-US" dirty="0"/>
              <a:t> </a:t>
            </a:r>
          </a:p>
          <a:p>
            <a:pPr algn="ctr" fontAlgn="t"/>
            <a:r>
              <a:rPr lang="en-US" b="1" u="sng" dirty="0"/>
              <a:t>Undergraduate Academic Advising</a:t>
            </a:r>
            <a:r>
              <a:rPr lang="en-US" dirty="0"/>
              <a:t> </a:t>
            </a:r>
          </a:p>
          <a:p>
            <a:pPr algn="ctr" fontAlgn="t"/>
            <a:r>
              <a:rPr lang="en-US" dirty="0"/>
              <a:t>Debra Delaney</a:t>
            </a:r>
            <a:br>
              <a:rPr lang="en-US" dirty="0"/>
            </a:br>
            <a:r>
              <a:rPr lang="en-US" dirty="0"/>
              <a:t>Cynthia </a:t>
            </a:r>
            <a:r>
              <a:rPr lang="en-US" dirty="0" err="1"/>
              <a:t>Diefenbeck</a:t>
            </a:r>
            <a:r>
              <a:rPr lang="en-US" dirty="0"/>
              <a:t> </a:t>
            </a:r>
            <a:r>
              <a:rPr lang="en-US" dirty="0" smtClean="0"/>
              <a:t/>
            </a:r>
            <a:br>
              <a:rPr lang="en-US" dirty="0" smtClean="0"/>
            </a:br>
            <a:r>
              <a:rPr lang="en-US" dirty="0" smtClean="0"/>
              <a:t>Laura Eisenman</a:t>
            </a:r>
            <a:endParaRPr lang="en-US" dirty="0"/>
          </a:p>
          <a:p>
            <a:pPr algn="ctr" fontAlgn="t"/>
            <a:r>
              <a:rPr lang="en-US" dirty="0" smtClean="0"/>
              <a:t>Thomas Kaminski</a:t>
            </a:r>
            <a:endParaRPr lang="en-US" dirty="0"/>
          </a:p>
          <a:p>
            <a:pPr algn="ctr" fontAlgn="t"/>
            <a:endParaRPr lang="en-US" dirty="0"/>
          </a:p>
          <a:p>
            <a:pPr algn="ctr" fontAlgn="t"/>
            <a:r>
              <a:rPr lang="en-US" b="1" u="sng" dirty="0"/>
              <a:t>Graduate Student Teaching</a:t>
            </a:r>
            <a:endParaRPr lang="en-US" dirty="0"/>
          </a:p>
          <a:p>
            <a:pPr algn="ctr" fontAlgn="t"/>
            <a:r>
              <a:rPr lang="en-US" dirty="0" smtClean="0"/>
              <a:t>Jessica Conrad</a:t>
            </a:r>
            <a:endParaRPr lang="en-US" dirty="0"/>
          </a:p>
          <a:p>
            <a:pPr algn="ctr" fontAlgn="t"/>
            <a:r>
              <a:rPr lang="en-US" dirty="0" err="1" smtClean="0"/>
              <a:t>Kawin</a:t>
            </a:r>
            <a:r>
              <a:rPr lang="en-US" dirty="0" smtClean="0"/>
              <a:t> </a:t>
            </a:r>
            <a:r>
              <a:rPr lang="en-US" dirty="0" err="1" smtClean="0"/>
              <a:t>Thamtanajit</a:t>
            </a:r>
            <a:endParaRPr lang="en-US" dirty="0"/>
          </a:p>
          <a:p>
            <a:pPr algn="ctr" fontAlgn="t"/>
            <a:r>
              <a:rPr lang="en-US" dirty="0" smtClean="0"/>
              <a:t>Zachary </a:t>
            </a:r>
            <a:r>
              <a:rPr lang="en-US" dirty="0" err="1" smtClean="0"/>
              <a:t>Voras</a:t>
            </a:r>
            <a:endParaRPr lang="en-US" dirty="0"/>
          </a:p>
        </p:txBody>
      </p:sp>
    </p:spTree>
    <p:extLst>
      <p:ext uri="{BB962C8B-B14F-4D97-AF65-F5344CB8AC3E}">
        <p14:creationId xmlns:p14="http://schemas.microsoft.com/office/powerpoint/2010/main" val="52762576"/>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610600" cy="533400"/>
          </a:xfrm>
        </p:spPr>
        <p:txBody>
          <a:bodyPr>
            <a:normAutofit fontScale="70000" lnSpcReduction="20000"/>
          </a:bodyPr>
          <a:lstStyle/>
          <a:p>
            <a:pPr marL="0" indent="0">
              <a:buNone/>
            </a:pPr>
            <a:r>
              <a:rPr lang="en-US" sz="2400" b="1" dirty="0" smtClean="0"/>
              <a:t>VIII. </a:t>
            </a:r>
            <a:r>
              <a:rPr lang="en-US" sz="2400" b="1" dirty="0"/>
              <a:t>Presentation of the 2015 Jon Olson Exemplary Service </a:t>
            </a:r>
            <a:r>
              <a:rPr lang="en-US" sz="2400" b="1" dirty="0" smtClean="0"/>
              <a:t>Award</a:t>
            </a:r>
            <a:br>
              <a:rPr lang="en-US" sz="2400" b="1" dirty="0" smtClean="0"/>
            </a:br>
            <a:endParaRPr lang="en-US" sz="2400" dirty="0" smtClean="0"/>
          </a:p>
        </p:txBody>
      </p:sp>
      <p:sp>
        <p:nvSpPr>
          <p:cNvPr id="5" name="TextBox 4"/>
          <p:cNvSpPr txBox="1"/>
          <p:nvPr/>
        </p:nvSpPr>
        <p:spPr>
          <a:xfrm>
            <a:off x="1295400" y="1219200"/>
            <a:ext cx="6553200" cy="532453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endParaRPr lang="en-US" sz="1200" b="1" dirty="0" smtClean="0"/>
          </a:p>
          <a:p>
            <a:pPr algn="ctr"/>
            <a:r>
              <a:rPr lang="en-US" sz="1200" b="1" dirty="0" smtClean="0"/>
              <a:t>FACULTY </a:t>
            </a:r>
            <a:r>
              <a:rPr lang="en-US" sz="1200" b="1" dirty="0"/>
              <a:t>SENATE </a:t>
            </a:r>
            <a:r>
              <a:rPr lang="en-US" sz="1200" b="1" dirty="0" smtClean="0"/>
              <a:t>COMMENDATION</a:t>
            </a:r>
            <a:endParaRPr lang="en-US" sz="1200" b="1" dirty="0"/>
          </a:p>
          <a:p>
            <a:pPr algn="ctr"/>
            <a:endParaRPr lang="en-US" sz="1200" dirty="0"/>
          </a:p>
          <a:p>
            <a:pPr algn="ctr"/>
            <a:r>
              <a:rPr lang="en-US" sz="1200" i="1" dirty="0"/>
              <a:t>On January 7, 1970</a:t>
            </a:r>
            <a:r>
              <a:rPr lang="en-US" sz="1200" dirty="0"/>
              <a:t> </a:t>
            </a:r>
            <a:r>
              <a:rPr lang="en-US" sz="1200" i="1" dirty="0"/>
              <a:t>the Faculty of the University of Delaware </a:t>
            </a:r>
            <a:r>
              <a:rPr lang="en-US" sz="1200" i="1" dirty="0" smtClean="0"/>
              <a:t>approved</a:t>
            </a:r>
            <a:r>
              <a:rPr lang="en-US" sz="1200" dirty="0" smtClean="0"/>
              <a:t> </a:t>
            </a:r>
            <a:r>
              <a:rPr lang="en-US" sz="1200" i="1" dirty="0" smtClean="0"/>
              <a:t>the </a:t>
            </a:r>
            <a:br>
              <a:rPr lang="en-US" sz="1200" i="1" dirty="0" smtClean="0"/>
            </a:br>
            <a:r>
              <a:rPr lang="en-US" sz="1200" i="1" dirty="0" smtClean="0"/>
              <a:t>establishment </a:t>
            </a:r>
            <a:r>
              <a:rPr lang="en-US" sz="1200" i="1" dirty="0"/>
              <a:t>of the Faculty Senate to function as the standing executive committee of the Faculty,</a:t>
            </a:r>
          </a:p>
          <a:p>
            <a:pPr algn="ctr"/>
            <a:r>
              <a:rPr lang="en-US" sz="1200" i="1" dirty="0"/>
              <a:t>and to exercise the full powers vested in the Faculty by the Board of Trustees.</a:t>
            </a:r>
            <a:endParaRPr lang="en-US" sz="1200" dirty="0"/>
          </a:p>
          <a:p>
            <a:pPr algn="ctr"/>
            <a:endParaRPr lang="en-US" sz="1200" dirty="0"/>
          </a:p>
          <a:p>
            <a:pPr algn="ctr"/>
            <a:r>
              <a:rPr lang="en-US" sz="1200" i="1" dirty="0"/>
              <a:t>The University of Delaware Faculty Senate wishes to acknowledge the extraordinary </a:t>
            </a:r>
            <a:r>
              <a:rPr lang="en-US" sz="1200" i="1" dirty="0" smtClean="0"/>
              <a:t/>
            </a:r>
            <a:br>
              <a:rPr lang="en-US" sz="1200" i="1" dirty="0" smtClean="0"/>
            </a:br>
            <a:r>
              <a:rPr lang="en-US" sz="1200" i="1" dirty="0" smtClean="0"/>
              <a:t>leadership </a:t>
            </a:r>
            <a:r>
              <a:rPr lang="en-US" sz="1200" i="1" dirty="0"/>
              <a:t>and service provided to the Senate by </a:t>
            </a:r>
            <a:endParaRPr lang="en-US" sz="1200" dirty="0"/>
          </a:p>
          <a:p>
            <a:pPr algn="ctr"/>
            <a:endParaRPr lang="en-US" sz="1200" dirty="0"/>
          </a:p>
          <a:p>
            <a:pPr algn="ctr"/>
            <a:r>
              <a:rPr lang="en-US" sz="1200" b="1" dirty="0"/>
              <a:t>DR. JEFFREY JAMES JORDAN </a:t>
            </a:r>
            <a:endParaRPr lang="en-US" sz="1200" dirty="0"/>
          </a:p>
          <a:p>
            <a:pPr algn="ctr"/>
            <a:endParaRPr lang="en-US" sz="1200" dirty="0"/>
          </a:p>
          <a:p>
            <a:pPr algn="ctr"/>
            <a:r>
              <a:rPr lang="en-US" sz="1200" b="1" u="sng" dirty="0"/>
              <a:t>ACCOLADES</a:t>
            </a:r>
          </a:p>
          <a:p>
            <a:pPr algn="ctr"/>
            <a:r>
              <a:rPr lang="en-US" sz="1200" dirty="0"/>
              <a:t> </a:t>
            </a:r>
          </a:p>
          <a:p>
            <a:pPr algn="ctr"/>
            <a:r>
              <a:rPr lang="en-US" sz="1200" dirty="0"/>
              <a:t>President of the Faculty Senate 2011-2012</a:t>
            </a:r>
          </a:p>
          <a:p>
            <a:pPr algn="ctr"/>
            <a:r>
              <a:rPr lang="en-US" sz="1200" dirty="0"/>
              <a:t>President Elect of the Faculty Senate 2010-2011</a:t>
            </a:r>
          </a:p>
          <a:p>
            <a:pPr algn="ctr"/>
            <a:r>
              <a:rPr lang="en-US" sz="1200" dirty="0"/>
              <a:t>Vice President of the Faculty Senate 2007-2008</a:t>
            </a:r>
          </a:p>
          <a:p>
            <a:pPr algn="ctr"/>
            <a:r>
              <a:rPr lang="en-US" sz="1200" dirty="0"/>
              <a:t>Parliamentarian of the Faculty Senate 2000-2003</a:t>
            </a:r>
          </a:p>
          <a:p>
            <a:pPr algn="ctr"/>
            <a:r>
              <a:rPr lang="en-US" sz="1200" dirty="0"/>
              <a:t>Chair of the Coordinating Committee on Education 2010-2011</a:t>
            </a:r>
          </a:p>
          <a:p>
            <a:pPr algn="ctr"/>
            <a:r>
              <a:rPr lang="en-US" sz="1200" dirty="0"/>
              <a:t>Member of the Coordinating Committee on Education 1999-2001</a:t>
            </a:r>
          </a:p>
          <a:p>
            <a:pPr algn="ctr"/>
            <a:r>
              <a:rPr lang="en-US" sz="1200" dirty="0"/>
              <a:t>Chair of the Library Committee 1999-2001</a:t>
            </a:r>
          </a:p>
          <a:p>
            <a:pPr algn="ctr"/>
            <a:r>
              <a:rPr lang="en-US" sz="1200" dirty="0"/>
              <a:t>Member of the Library Committee 1998-2002</a:t>
            </a:r>
          </a:p>
          <a:p>
            <a:pPr algn="ctr"/>
            <a:r>
              <a:rPr lang="en-US" sz="1200" dirty="0"/>
              <a:t>Faculty Welfare and Privileges Committee 2009-2011, </a:t>
            </a:r>
            <a:r>
              <a:rPr lang="en-US" sz="1200" dirty="0" smtClean="0"/>
              <a:t>2012-2015</a:t>
            </a:r>
            <a:endParaRPr lang="en-US" sz="1200" dirty="0"/>
          </a:p>
          <a:p>
            <a:pPr algn="ctr"/>
            <a:endParaRPr lang="en-US" sz="1200" dirty="0"/>
          </a:p>
          <a:p>
            <a:pPr algn="ctr"/>
            <a:r>
              <a:rPr lang="en-US" sz="1200" i="1" dirty="0"/>
              <a:t>On behalf of all members of the Faculty Senate, we wish to thank you for your </a:t>
            </a:r>
            <a:r>
              <a:rPr lang="en-US" sz="1200" i="1" dirty="0" smtClean="0"/>
              <a:t/>
            </a:r>
            <a:br>
              <a:rPr lang="en-US" sz="1200" i="1" dirty="0" smtClean="0"/>
            </a:br>
            <a:r>
              <a:rPr lang="en-US" sz="1200" i="1" dirty="0" smtClean="0"/>
              <a:t>many </a:t>
            </a:r>
            <a:r>
              <a:rPr lang="en-US" sz="1200" i="1" dirty="0"/>
              <a:t>years of expertise and dedicated service.</a:t>
            </a:r>
          </a:p>
          <a:p>
            <a:pPr algn="ctr"/>
            <a:endParaRPr lang="en-US" sz="1400" dirty="0"/>
          </a:p>
          <a:p>
            <a:pPr algn="ctr"/>
            <a:r>
              <a:rPr lang="en-US" sz="1400" dirty="0"/>
              <a:t>May 4, </a:t>
            </a:r>
            <a:r>
              <a:rPr lang="en-US" sz="1400" dirty="0" smtClean="0"/>
              <a:t>2015</a:t>
            </a:r>
            <a:endParaRPr lang="en-US" sz="1400" dirty="0"/>
          </a:p>
        </p:txBody>
      </p:sp>
    </p:spTree>
    <p:extLst>
      <p:ext uri="{BB962C8B-B14F-4D97-AF65-F5344CB8AC3E}">
        <p14:creationId xmlns:p14="http://schemas.microsoft.com/office/powerpoint/2010/main" val="1641966127"/>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dirty="0" smtClean="0"/>
              <a:t>IX. Consent Agenda</a:t>
            </a:r>
            <a:endParaRPr lang="en-US" sz="3600"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What is a </a:t>
            </a:r>
            <a:r>
              <a:rPr lang="en-US" dirty="0" smtClean="0">
                <a:hlinkClick r:id="rId2"/>
              </a:rPr>
              <a:t>Consent Agenda</a:t>
            </a:r>
            <a:r>
              <a:rPr lang="en-US" dirty="0" smtClean="0"/>
              <a:t>?</a:t>
            </a:r>
          </a:p>
          <a:p>
            <a:pPr marL="0" indent="457200">
              <a:buNone/>
            </a:pPr>
            <a:r>
              <a:rPr lang="en-US" i="1" dirty="0" smtClean="0"/>
              <a:t>Robert’s Rules</a:t>
            </a:r>
            <a:r>
              <a:rPr lang="en-US" dirty="0" smtClean="0"/>
              <a:t> calls it a Consent Calendar:</a:t>
            </a:r>
            <a:br>
              <a:rPr lang="en-US" dirty="0" smtClean="0"/>
            </a:br>
            <a:endParaRPr lang="en-US" dirty="0" smtClean="0"/>
          </a:p>
          <a:p>
            <a:pPr marL="457200" indent="0">
              <a:buNone/>
            </a:pPr>
            <a:r>
              <a:rPr lang="en-US" dirty="0" smtClean="0"/>
              <a:t>“Legislatures, city, town, or county councils, or other assemblies which have a heavy work load including a large number of routine or noncontroversial matters may find a </a:t>
            </a:r>
            <a:r>
              <a:rPr lang="en-US" i="1" dirty="0" smtClean="0"/>
              <a:t>consent calendar</a:t>
            </a:r>
            <a:r>
              <a:rPr lang="en-US" dirty="0" smtClean="0"/>
              <a:t> a useful tool for disposing of such items of business…”</a:t>
            </a:r>
            <a:br>
              <a:rPr lang="en-US" dirty="0" smtClean="0"/>
            </a:br>
            <a:endParaRPr lang="en-US" dirty="0" smtClean="0"/>
          </a:p>
          <a:p>
            <a:pPr marL="457200" indent="0">
              <a:buNone/>
            </a:pPr>
            <a:r>
              <a:rPr lang="en-US" dirty="0" smtClean="0"/>
              <a:t>“The matters listed on it are taken up in order, unless objected to, in which case they are restored to the ordinary process by which they are placed in line for consideration on the regular agenda. The special rules of order establishing a consent calendar may provide that, when the matters on the calendar are called up, they may be considered in gross or without debate or amendment.”</a:t>
            </a:r>
            <a:endParaRPr lang="en-US" dirty="0"/>
          </a:p>
        </p:txBody>
      </p:sp>
    </p:spTree>
    <p:extLst>
      <p:ext uri="{BB962C8B-B14F-4D97-AF65-F5344CB8AC3E}">
        <p14:creationId xmlns:p14="http://schemas.microsoft.com/office/powerpoint/2010/main" val="2889847272"/>
      </p:ext>
    </p:extLst>
  </p:cSld>
  <p:clrMapOvr>
    <a:masterClrMapping/>
  </p:clrMapOvr>
  <p:transition spd="slow">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Faculty Senate Meeting&amp;#x0D;&amp;#x0A;&amp;#x0D;&amp;#x0A;May 4, 2015&amp;#x0D;&amp;#x0A;&amp;#x0D;&amp;#x0A;Welcome!&amp;quot;&quot;/&gt;&lt;property id=&quot;20307&quot; value=&quot;257&quot;/&gt;&lt;/object&gt;&lt;object type=&quot;3&quot; unique_id=&quot;10006&quot;&gt;&lt;property id=&quot;20148&quot; value=&quot;5&quot;/&gt;&lt;property id=&quot;20300&quot; value=&quot;Slide 2 - &amp;quot;Agenda&amp;quot;&quot;/&gt;&lt;property id=&quot;20307&quot; value=&quot;259&quot;/&gt;&lt;/object&gt;&lt;object type=&quot;3&quot; unique_id=&quot;10011&quot;&gt;&lt;property id=&quot;20148&quot; value=&quot;5&quot;/&gt;&lt;property id=&quot;20300&quot; value=&quot;Slide 6 - &amp;quot;Agenda&amp;quot;&quot;/&gt;&lt;property id=&quot;20307&quot; value=&quot;264&quot;/&gt;&lt;/object&gt;&lt;object type=&quot;3&quot; unique_id=&quot;10021&quot;&gt;&lt;property id=&quot;20148&quot; value=&quot;5&quot;/&gt;&lt;property id=&quot;20300&quot; value=&quot;Slide 32 - &amp;quot;Agenda&amp;quot;&quot;/&gt;&lt;property id=&quot;20307&quot; value=&quot;274&quot;/&gt;&lt;/object&gt;&lt;object type=&quot;3&quot; unique_id=&quot;11633&quot;&gt;&lt;property id=&quot;20148&quot; value=&quot;5&quot;/&gt;&lt;property id=&quot;20300&quot; value=&quot;Slide 11 - &amp;quot;Resolution A: Thanking President Harker&amp;quot;&quot;/&gt;&lt;property id=&quot;20307&quot; value=&quot;295&quot;/&gt;&lt;/object&gt;&lt;object type=&quot;3&quot; unique_id=&quot;11717&quot;&gt;&lt;property id=&quot;20148&quot; value=&quot;5&quot;/&gt;&lt;property id=&quot;20300&quot; value=&quot;Slide 9 - &amp;quot;IX. Consent Agenda&amp;quot;&quot;/&gt;&lt;property id=&quot;20307&quot; value=&quot;299&quot;/&gt;&lt;/object&gt;&lt;object type=&quot;3&quot; unique_id=&quot;12524&quot;&gt;&lt;property id=&quot;20148&quot; value=&quot;5&quot;/&gt;&lt;property id=&quot;20300&quot; value=&quot;Slide 10 - &amp;quot;                X. Regular Agenda&amp;quot;&quot;/&gt;&lt;property id=&quot;20307&quot; value=&quot;308&quot;/&gt;&lt;/object&gt;&lt;object type=&quot;3&quot; unique_id=&quot;12772&quot;&gt;&lt;property id=&quot;20148&quot; value=&quot;5&quot;/&gt;&lt;property id=&quot;20300&quot; value=&quot;Slide 12 - &amp;quot;Resolution B: Defining CT Faculty&amp;quot;&quot;/&gt;&lt;property id=&quot;20307&quot; value=&quot;309&quot;/&gt;&lt;/object&gt;&lt;object type=&quot;3&quot; unique_id=&quot;12773&quot;&gt;&lt;property id=&quot;20148&quot; value=&quot;5&quot;/&gt;&lt;property id=&quot;20300&quot; value=&quot;Slide 13 - &amp;quot;Resolution C: Classification and Titles of CT Faculty&amp;quot;&quot;/&gt;&lt;property id=&quot;20307&quot; value=&quot;310&quot;/&gt;&lt;/object&gt;&lt;object type=&quot;3&quot; unique_id=&quot;12774&quot;&gt;&lt;property id=&quot;20148&quot; value=&quot;5&quot;/&gt;&lt;property id=&quot;20300&quot; value=&quot;Slide 14 - &amp;quot;Resolution D: Guidelines for Hiring and Promoting CT Faculty&amp;quot;&quot;/&gt;&lt;property id=&quot;20307&quot; value=&quot;311&quot;/&gt;&lt;/object&gt;&lt;object type=&quot;3&quot; unique_id=&quot;12775&quot;&gt;&lt;property id=&quot;20148&quot; value=&quot;5&quot;/&gt;&lt;property id=&quot;20300&quot; value=&quot;Slide 15 - &amp;quot;Resolution E: Rank Progression and Titles for Non-terminal Degree Faculty&amp;quot;&quot;/&gt;&lt;property id=&quot;20307&quot; value=&quot;312&quot;/&gt;&lt;/object&gt;&lt;object type=&quot;3&quot; unique_id=&quot;12776&quot;&gt;&lt;property id=&quot;20148&quot; value=&quot;5&quot;/&gt;&lt;property id=&quot;20300&quot; value=&quot;Slide 17 - &amp;quot;Resolution G: Formalizing Procedures for Achieving Diversity on Faculty Senate Committees&amp;quot;&quot;/&gt;&lt;property id=&quot;20307&quot; value=&quot;313&quot;/&gt;&lt;/object&gt;&lt;object type=&quot;3&quot; unique_id=&quot;12777&quot;&gt;&lt;property id=&quot;20148&quot; value=&quot;5&quot;/&gt;&lt;property id=&quot;20300&quot; value=&quot;Slide 18 - &amp;quot;Resolution H: Disestablish the Subcommittee on&amp;#x0D;&amp;#x0A;Retiring, Retired, and Emeriti Faculty&amp;quot;&quot;/&gt;&lt;property id=&quot;20307&quot; value=&quot;314&quot;/&gt;&lt;/object&gt;&lt;object type=&quot;3&quot; unique_id=&quot;12778&quot;&gt;&lt;property id=&quot;20148&quot; value=&quot;5&quot;/&gt;&lt;property id=&quot;20300&quot; value=&quot;Slide 19 - &amp;quot;Resolution I: Revise the Graduate Studies Committee Membership&amp;quot;&quot;/&gt;&lt;property id=&quot;20307&quot; value=&quot;315&quot;/&gt;&lt;/object&gt;&lt;object type=&quot;3&quot; unique_id=&quot;12779&quot;&gt;&lt;property id=&quot;20148&quot; value=&quot;5&quot;/&gt;&lt;property id=&quot;20300&quot; value=&quot;Slide 20 - &amp;quot;Resolution J: Rename the Art Department&amp;quot;&quot;/&gt;&lt;property id=&quot;20307&quot; value=&quot;316&quot;/&gt;&lt;/object&gt;&lt;object type=&quot;3&quot; unique_id=&quot;12780&quot;&gt;&lt;property id=&quot;20148&quot; value=&quot;5&quot;/&gt;&lt;property id=&quot;20300&quot; value=&quot;Slide 21 - &amp;quot;Resolution K: Permanent Approval of PSM in Biotechnology&amp;quot;&quot;/&gt;&lt;property id=&quot;20307&quot; value=&quot;317&quot;/&gt;&lt;/object&gt;&lt;object type=&quot;3&quot; unique_id=&quot;12781&quot;&gt;&lt;property id=&quot;20148&quot; value=&quot;5&quot;/&gt;&lt;property id=&quot;20300&quot; value=&quot;Slide 23 - &amp;quot;Resolution M: Exclude Administrators from P&amp;amp;T Committees&amp;quot;&quot;/&gt;&lt;property id=&quot;20307&quot; value=&quot;318&quot;/&gt;&lt;/object&gt;&lt;object type=&quot;3&quot; unique_id=&quot;12782&quot;&gt;&lt;property id=&quot;20148&quot; value=&quot;5&quot;/&gt;&lt;property id=&quot;20300&quot; value=&quot;Slide 24 - &amp;quot;Resolution N: First Year Experience&amp;quot;&quot;/&gt;&lt;property id=&quot;20307&quot; value=&quot;319&quot;/&gt;&lt;/object&gt;&lt;object type=&quot;3&quot; unique_id=&quot;12945&quot;&gt;&lt;property id=&quot;20148&quot; value=&quot;5&quot;/&gt;&lt;property id=&quot;20300&quot; value=&quot;Slide 22 - &amp;quot;Resolution L: Create Biomedical Engineering Department&amp;quot;&quot;/&gt;&lt;property id=&quot;20307&quot; value=&quot;320&quot;/&gt;&lt;/object&gt;&lt;object type=&quot;3&quot; unique_id=&quot;13107&quot;&gt;&lt;property id=&quot;20148&quot; value=&quot;5&quot;/&gt;&lt;property id=&quot;20300&quot; value=&quot;Slide 34 - &amp;quot;Robert’s Rules on Voting and Elections&amp;quot;&quot;/&gt;&lt;property id=&quot;20307&quot; value=&quot;321&quot;/&gt;&lt;/object&gt;&lt;object type=&quot;3&quot; unique_id=&quot;13196&quot;&gt;&lt;property id=&quot;20148&quot; value=&quot;5&quot;/&gt;&lt;property id=&quot;20300&quot; value=&quot;Slide 7&quot;/&gt;&lt;property id=&quot;20307&quot; value=&quot;322&quot;/&gt;&lt;/object&gt;&lt;object type=&quot;3&quot; unique_id=&quot;13266&quot;&gt;&lt;property id=&quot;20148&quot; value=&quot;5&quot;/&gt;&lt;property id=&quot;20300&quot; value=&quot;Slide 5&quot;/&gt;&lt;property id=&quot;20307&quot; value=&quot;323&quot;/&gt;&lt;/object&gt;&lt;object type=&quot;3&quot; unique_id=&quot;13411&quot;&gt;&lt;property id=&quot;20148&quot; value=&quot;5&quot;/&gt;&lt;property id=&quot;20300&quot; value=&quot;Slide 8&quot;/&gt;&lt;property id=&quot;20307&quot; value=&quot;324&quot;/&gt;&lt;/object&gt;&lt;object type=&quot;3&quot; unique_id=&quot;14557&quot;&gt;&lt;property id=&quot;20148&quot; value=&quot;5&quot;/&gt;&lt;property id=&quot;20300&quot; value=&quot;Slide 25 - &amp;quot;Resolution O: Core Curriculum Proposal&amp;quot;&quot;/&gt;&lt;property id=&quot;20307&quot; value=&quot;326&quot;/&gt;&lt;/object&gt;&lt;object type=&quot;3&quot; unique_id=&quot;14558&quot;&gt;&lt;property id=&quot;20148&quot; value=&quot;5&quot;/&gt;&lt;property id=&quot;20300&quot; value=&quot;Slide 26 - &amp;quot;Resolution P: Engagement and Exploration (EE) Proposal&amp;quot;&quot;/&gt;&lt;property id=&quot;20307&quot; value=&quot;327&quot;/&gt;&lt;/object&gt;&lt;object type=&quot;3&quot; unique_id=&quot;14559&quot;&gt;&lt;property id=&quot;20148&quot; value=&quot;5&quot;/&gt;&lt;property id=&quot;20300&quot; value=&quot;Slide 27 - &amp;quot;Resolution Q: Capstone Requirement&amp;quot;&quot;/&gt;&lt;property id=&quot;20307&quot; value=&quot;328&quot;/&gt;&lt;/object&gt;&lt;object type=&quot;3&quot; unique_id=&quot;14560&quot;&gt;&lt;property id=&quot;20148&quot; value=&quot;5&quot;/&gt;&lt;property id=&quot;20300&quot; value=&quot;Slide 28 - &amp;quot;Resolution R: Review of Undergraduate Degree Programs&amp;quot;&quot;/&gt;&lt;property id=&quot;20307&quot; value=&quot;329&quot;/&gt;&lt;/object&gt;&lt;object type=&quot;3&quot; unique_id=&quot;14561&quot;&gt;&lt;property id=&quot;20148&quot; value=&quot;5&quot;/&gt;&lt;property id=&quot;20300&quot; value=&quot;Slide 29 - &amp;quot;Resolution S: Create a Minimum Required Syllabus for FYE/FYS&amp;quot;&quot;/&gt;&lt;property id=&quot;20307&quot; value=&quot;330&quot;/&gt;&lt;/object&gt;&lt;object type=&quot;3&quot; unique_id=&quot;14562&quot;&gt;&lt;property id=&quot;20148&quot; value=&quot;5&quot;/&gt;&lt;property id=&quot;20300&quot; value=&quot;Slide 30 - &amp;quot;Resolution T: Align University Breadth Courses with Gen Ed Objectives&amp;quot;&quot;/&gt;&lt;property id=&quot;20307&quot; value=&quot;331&quot;/&gt;&lt;/object&gt;&lt;object type=&quot;3&quot; unique_id=&quot;14563&quot;&gt;&lt;property id=&quot;20148&quot; value=&quot;5&quot;/&gt;&lt;property id=&quot;20300&quot; value=&quot;Slide 31 - &amp;quot;Resolution U: Align Multicultural Courses with Diversity Learning Rubric&amp;quot;&quot;/&gt;&lt;property id=&quot;20307&quot; value=&quot;332&quot;/&gt;&lt;/object&gt;&lt;object type=&quot;3&quot; unique_id=&quot;15059&quot;&gt;&lt;property id=&quot;20148&quot; value=&quot;5&quot;/&gt;&lt;property id=&quot;20300&quot; value=&quot;Slide 4&quot;/&gt;&lt;property id=&quot;20307&quot; value=&quot;333&quot;/&gt;&lt;/object&gt;&lt;object type=&quot;3&quot; unique_id=&quot;15093&quot;&gt;&lt;property id=&quot;20148&quot; value=&quot;5&quot;/&gt;&lt;property id=&quot;20300&quot; value=&quot;Slide 16 - &amp;quot;Resolution F. Recommending Openness in Administrative Searches&amp;quot;&quot;/&gt;&lt;property id=&quot;20307&quot; value=&quot;334&quot;/&gt;&lt;/object&gt;&lt;object type=&quot;3&quot; unique_id=&quot;15128&quot;&gt;&lt;property id=&quot;20148&quot; value=&quot;5&quot;/&gt;&lt;property id=&quot;20300&quot; value=&quot;Slide 33 - &amp;quot;Shabo Motion Amendment&amp;quot;&quot;/&gt;&lt;property id=&quot;20307&quot; value=&quot;335&quot;/&gt;&lt;/object&gt;&lt;object type=&quot;3&quot; unique_id=&quot;15479&quot;&gt;&lt;property id=&quot;20148&quot; value=&quot;5&quot;/&gt;&lt;property id=&quot;20300&quot; value=&quot;Slide 3 - &amp;quot;Announcement of FWP Policy Change&amp;quot;&quot;/&gt;&lt;property id=&quot;20307&quot; value=&quot;336&quot;/&gt;&lt;/object&gt;&lt;/object&gt;&lt;/object&gt;&lt;/database&gt;"/>
  <p:tag name="SECTOMILLISECCONVERTED" val="1"/>
</p:tagLst>
</file>

<file path=ppt/theme/theme1.xml><?xml version="1.0" encoding="utf-8"?>
<a:theme xmlns:a="http://schemas.openxmlformats.org/drawingml/2006/main" name="Office Theme">
  <a:themeElements>
    <a:clrScheme name="Custom 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1946</TotalTime>
  <Words>2840</Words>
  <Application>Microsoft Office PowerPoint</Application>
  <PresentationFormat>On-screen Show (4:3)</PresentationFormat>
  <Paragraphs>263</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Faculty Senate Meeting  May 4, 2015  Welcome!</vt:lpstr>
      <vt:lpstr>Agenda</vt:lpstr>
      <vt:lpstr>Announcement of FWP Policy Change</vt:lpstr>
      <vt:lpstr>PowerPoint Presentation</vt:lpstr>
      <vt:lpstr>PowerPoint Presentation</vt:lpstr>
      <vt:lpstr>Agenda</vt:lpstr>
      <vt:lpstr>PowerPoint Presentation</vt:lpstr>
      <vt:lpstr>PowerPoint Presentation</vt:lpstr>
      <vt:lpstr>IX. Consent Agenda</vt:lpstr>
      <vt:lpstr>                X. Regular Agenda</vt:lpstr>
      <vt:lpstr>Resolution A: Thanking President Harker</vt:lpstr>
      <vt:lpstr>Resolution B: Defining CT Faculty</vt:lpstr>
      <vt:lpstr>Resolution C: Classification and Titles of CT Faculty</vt:lpstr>
      <vt:lpstr>Resolution D: Guidelines for Hiring and Promoting CT Faculty</vt:lpstr>
      <vt:lpstr>Resolution E: Rank Progression and Titles for Non-terminal Degree Faculty</vt:lpstr>
      <vt:lpstr>Resolution F. Recommending Openness in Administrative Searches</vt:lpstr>
      <vt:lpstr>Resolution G: Formalizing Procedures for Achieving Diversity on Faculty Senate Committees</vt:lpstr>
      <vt:lpstr>Resolution H: Disestablish the Subcommittee on Retiring, Retired, and Emeriti Faculty</vt:lpstr>
      <vt:lpstr>Resolution I: Revise the Graduate Studies Committee Membership</vt:lpstr>
      <vt:lpstr>Resolution J: Rename the Art Department</vt:lpstr>
      <vt:lpstr>Resolution K: Permanent Approval of PSM in Biotechnology</vt:lpstr>
      <vt:lpstr>Resolution L: Create Biomedical Engineering Department</vt:lpstr>
      <vt:lpstr>Resolution M: Exclude Administrators from P&amp;T Committees</vt:lpstr>
      <vt:lpstr>Resolution N: First Year Experience</vt:lpstr>
      <vt:lpstr>Resolution O: Core Curriculum Proposal</vt:lpstr>
      <vt:lpstr>Resolution P: Engagement and Exploration (EE) Proposal</vt:lpstr>
      <vt:lpstr>Resolution Q: Capstone Requirement</vt:lpstr>
      <vt:lpstr>Resolution R: Review of Undergraduate Degree Programs</vt:lpstr>
      <vt:lpstr>Resolution S: Create a Minimum Required Syllabus for FYE/FYS</vt:lpstr>
      <vt:lpstr>Resolution T: Align University Breadth Courses with Gen Ed Objectives</vt:lpstr>
      <vt:lpstr>Resolution U: Align Multicultural Courses with Diversity Learning Rubric</vt:lpstr>
      <vt:lpstr>Agenda</vt:lpstr>
      <vt:lpstr>Shabo Motion Amendment</vt:lpstr>
      <vt:lpstr>Robert’s Rules on Voting and Elections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Senate Meeting  November 3, 2014  Welcome!</dc:title>
  <dc:creator>Fred Hofstetter</dc:creator>
  <cp:lastModifiedBy>Fred Hofstetter</cp:lastModifiedBy>
  <cp:revision>235</cp:revision>
  <cp:lastPrinted>2015-03-02T17:28:47Z</cp:lastPrinted>
  <dcterms:created xsi:type="dcterms:W3CDTF">2014-11-03T18:13:51Z</dcterms:created>
  <dcterms:modified xsi:type="dcterms:W3CDTF">2015-05-04T16:57:50Z</dcterms:modified>
</cp:coreProperties>
</file>