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7" r:id="rId2"/>
    <p:sldId id="259" r:id="rId3"/>
    <p:sldId id="306" r:id="rId4"/>
    <p:sldId id="307" r:id="rId5"/>
    <p:sldId id="264" r:id="rId6"/>
    <p:sldId id="299" r:id="rId7"/>
    <p:sldId id="308" r:id="rId8"/>
    <p:sldId id="317" r:id="rId9"/>
    <p:sldId id="320" r:id="rId10"/>
    <p:sldId id="295" r:id="rId11"/>
    <p:sldId id="309" r:id="rId12"/>
    <p:sldId id="310" r:id="rId13"/>
    <p:sldId id="311" r:id="rId14"/>
    <p:sldId id="312" r:id="rId15"/>
    <p:sldId id="313" r:id="rId16"/>
    <p:sldId id="314" r:id="rId17"/>
    <p:sldId id="315" r:id="rId18"/>
    <p:sldId id="316" r:id="rId19"/>
    <p:sldId id="318" r:id="rId20"/>
    <p:sldId id="319" r:id="rId21"/>
    <p:sldId id="274" r:id="rId22"/>
  </p:sldIdLst>
  <p:sldSz cx="9144000" cy="6858000" type="screen4x3"/>
  <p:notesSz cx="6858000" cy="9313863"/>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86" y="-90"/>
      </p:cViewPr>
      <p:guideLst>
        <p:guide orient="horz" pos="2160"/>
        <p:guide pos="2880"/>
      </p:guideLst>
    </p:cSldViewPr>
  </p:slideViewPr>
  <p:notesTextViewPr>
    <p:cViewPr>
      <p:scale>
        <a:sx n="1" d="1"/>
        <a:sy n="1" d="1"/>
      </p:scale>
      <p:origin x="0" y="0"/>
    </p:cViewPr>
  </p:notesTextViewPr>
  <p:sorterViewPr>
    <p:cViewPr>
      <p:scale>
        <a:sx n="176" d="100"/>
        <a:sy n="176" d="100"/>
      </p:scale>
      <p:origin x="0" y="420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50F0FD5B-AFA7-4F36-AD2C-CAC1D04DDF05}" type="datetimeFigureOut">
              <a:rPr lang="en-US" smtClean="0"/>
              <a:t>4/6/2015</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a:defRPr sz="1200"/>
            </a:lvl1pPr>
          </a:lstStyle>
          <a:p>
            <a:fld id="{C3B12574-7AF6-43DC-8327-8E4D7367AC03}" type="slidenum">
              <a:rPr lang="en-US" smtClean="0"/>
              <a:t>‹#›</a:t>
            </a:fld>
            <a:endParaRPr lang="en-US"/>
          </a:p>
        </p:txBody>
      </p:sp>
    </p:spTree>
    <p:extLst>
      <p:ext uri="{BB962C8B-B14F-4D97-AF65-F5344CB8AC3E}">
        <p14:creationId xmlns:p14="http://schemas.microsoft.com/office/powerpoint/2010/main" val="43378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2676F525-C445-478E-A735-F036D3DC0129}" type="datetimeFigureOut">
              <a:rPr lang="en-US" smtClean="0"/>
              <a:t>4/6/2015</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CDBD6FB0-F20A-47C6-A2DA-B36048F63632}" type="slidenum">
              <a:rPr lang="en-US" smtClean="0"/>
              <a:t>‹#›</a:t>
            </a:fld>
            <a:endParaRPr lang="en-US"/>
          </a:p>
        </p:txBody>
      </p:sp>
    </p:spTree>
    <p:extLst>
      <p:ext uri="{BB962C8B-B14F-4D97-AF65-F5344CB8AC3E}">
        <p14:creationId xmlns:p14="http://schemas.microsoft.com/office/powerpoint/2010/main" val="3020239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1853988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3586320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986487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606855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79886B-AA55-45F0-95B2-914A71B545DF}" type="datetimeFigureOut">
              <a:rPr lang="en-US" smtClean="0"/>
              <a:t>4/6/2015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563900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79886B-AA55-45F0-95B2-914A71B545DF}" type="datetimeFigureOut">
              <a:rPr lang="en-US" smtClean="0"/>
              <a:t>4/6/2015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918828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79886B-AA55-45F0-95B2-914A71B545DF}" type="datetimeFigureOut">
              <a:rPr lang="en-US" smtClean="0"/>
              <a:t>4/6/2015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554759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79886B-AA55-45F0-95B2-914A71B545DF}" type="datetimeFigureOut">
              <a:rPr lang="en-US" smtClean="0"/>
              <a:t>4/6/2015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3176665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79886B-AA55-45F0-95B2-914A71B545DF}" type="datetimeFigureOut">
              <a:rPr lang="en-US" smtClean="0"/>
              <a:t>4/6/2015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5433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79886B-AA55-45F0-95B2-914A71B545DF}" type="datetimeFigureOut">
              <a:rPr lang="en-US" smtClean="0"/>
              <a:t>4/6/2015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531436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79886B-AA55-45F0-95B2-914A71B545DF}" type="datetimeFigureOut">
              <a:rPr lang="en-US" smtClean="0"/>
              <a:t>4/6/2015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603708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79886B-AA55-45F0-95B2-914A71B545DF}" type="datetimeFigureOut">
              <a:rPr lang="en-US" smtClean="0"/>
              <a:t>4/6/2015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44541D-CD2A-4F57-AB56-9EC807BE74BD}" type="slidenum">
              <a:rPr lang="en-US" smtClean="0"/>
              <a:t>‹#›</a:t>
            </a:fld>
            <a:endParaRPr lang="en-US"/>
          </a:p>
        </p:txBody>
      </p:sp>
      <p:pic>
        <p:nvPicPr>
          <p:cNvPr id="1026" name="Picture 2" descr="\\psf\Home\Desktop\Screen Shot 2014-11-03 at 1.16.04 PM.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8288" y="-1"/>
            <a:ext cx="9189720" cy="719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2481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facsen.udel.edu/Sites/Colleges/ArtsScience/ForeignLangLit/UGS0474APA_FLLT_ChangeDepartmentName-rev112414.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facsen.udel.edu/Sites/Colleges/Agriculture/Food&amp;Resource/UGS0505DeleteBSinAgriculturalEducation-revised20feb2015mwr.pdf" TargetMode="External"/><Relationship Id="rId2" Type="http://schemas.openxmlformats.org/officeDocument/2006/relationships/hyperlink" Target="http://facsen.udel.edu/Sites/Colleges/Agriculture/UGS0505DeleteBSinAgriculturalEducation.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facsen.udel.edu/Sites/Colleges/ArtsScience/ForeignLangLit/UGS0477CatalogueInformation.pdf" TargetMode="External"/><Relationship Id="rId2" Type="http://schemas.openxmlformats.org/officeDocument/2006/relationships/hyperlink" Target="http://facsen.udel.edu/Sites/Colleges/ArtsScience/Linguistics/UGS0477APA_LINGandCS_Add_BA_LingandFrench-rev111914.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facsen.udel.edu/Sites/Colleges/Marine/UGS0515MeterologyBSProgramProposal-SIGNED-rev.pdf" TargetMode="External"/><Relationship Id="rId2" Type="http://schemas.openxmlformats.org/officeDocument/2006/relationships/hyperlink" Target="http://facsen.udel.edu/Sites/Colleges/Marine/UGS0515MeterologyBSProgramProposal-SIGNED.pdf" TargetMode="External"/><Relationship Id="rId1" Type="http://schemas.openxmlformats.org/officeDocument/2006/relationships/slideLayout" Target="../slideLayouts/slideLayout2.xml"/><Relationship Id="rId4" Type="http://schemas.openxmlformats.org/officeDocument/2006/relationships/hyperlink" Target="http://facsen.udel.edu/Sites/Colleges/Marine/UGS0515MeterologyBSProgramProposal-SIGNED-rev2.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facsen.udel.edu/Sites/Permanent%20Approvals/BMEPSPRSupportletter.pdf" TargetMode="External"/><Relationship Id="rId2" Type="http://schemas.openxmlformats.org/officeDocument/2006/relationships/hyperlink" Target="http://facsen.udel.edu/Sites/Permanent%20Approvals/BMEPSPRFINAL11-2014.pdf" TargetMode="External"/><Relationship Id="rId1" Type="http://schemas.openxmlformats.org/officeDocument/2006/relationships/slideLayout" Target="../slideLayouts/slideLayout2.xml"/><Relationship Id="rId6" Type="http://schemas.openxmlformats.org/officeDocument/2006/relationships/hyperlink" Target="http://facsen.udel.edu/Sites/Permanent%20Approvals/BMEReviewTeamReport2-1-15.pdf" TargetMode="External"/><Relationship Id="rId5" Type="http://schemas.openxmlformats.org/officeDocument/2006/relationships/hyperlink" Target="http://facsen.udel.edu/Sites/Permanent%20Approvals/BMEResolution.pdf" TargetMode="External"/><Relationship Id="rId4" Type="http://schemas.openxmlformats.org/officeDocument/2006/relationships/hyperlink" Target="http://facsen.udel.edu/Sites/Permanent%20Approvals/UGS0544BiologySupportforBiomedicalEngineeringpermanentstatusrevised.pdf"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facsen.udel.edu/Sites/Colleges/CHEPP/Education/GRD0550DisestablishtheMIdegree(2).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facsen.udel.edu/Sites/Colleges/CHEPP/Education/GRD0551DisestablishMasterofArtsinTeaching.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facsen.udel.edu/Sites/FWP%20Cte/Parental-Leave-Handbook-Revision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facsen.udel.edu/Sites/P%20&amp;%20T%20Cte/Stop_the_Clock_Handbook_Revision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facsen.udel.edu/Sites/Colleges/ArtsScience/ComputerScience/GRD0553masterofsciencecybersecurityUPDATE150306.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facsen.udel.edu/Sites/minutes/FACSENMINUTES2015March.pdf" TargetMode="External"/><Relationship Id="rId2" Type="http://schemas.openxmlformats.org/officeDocument/2006/relationships/hyperlink" Target="http://facsen.udel.edu/Sites/agendas/FACSENAGENDA2015April.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facsen.udel.edu/Sites/Student%20Life/FY-PP-2015-2016-Draft-1-Clean.pdf" TargetMode="External"/><Relationship Id="rId2" Type="http://schemas.openxmlformats.org/officeDocument/2006/relationships/hyperlink" Target="http://facsen.udel.edu/Sites/Student%20Life/FY-PP-2015-2016-Draft-1-Tracked.pdf" TargetMode="External"/><Relationship Id="rId1" Type="http://schemas.openxmlformats.org/officeDocument/2006/relationships/slideLayout" Target="../slideLayouts/slideLayout2.xml"/><Relationship Id="rId5" Type="http://schemas.openxmlformats.org/officeDocument/2006/relationships/hyperlink" Target="http://facsen.udel.edu/Sites/Student%20Life/Upper-Div-PP-2015-2016-Draft-1-Clean.pdf" TargetMode="External"/><Relationship Id="rId4" Type="http://schemas.openxmlformats.org/officeDocument/2006/relationships/hyperlink" Target="http://facsen.udel.edu/Sites/Student%20Life/Upper-Div-PP-2015-2016-Draft-1-Tracked.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Faculty%20Senate,%20UDCSI%20Presentation,%20April%202015.pptx" TargetMode="External"/><Relationship Id="rId2" Type="http://schemas.openxmlformats.org/officeDocument/2006/relationships/hyperlink" Target="VoicesFacultySenate.pptx" TargetMode="External"/><Relationship Id="rId1" Type="http://schemas.openxmlformats.org/officeDocument/2006/relationships/slideLayout" Target="../slideLayouts/slideLayout2.xml"/><Relationship Id="rId4" Type="http://schemas.openxmlformats.org/officeDocument/2006/relationships/hyperlink" Target="Sexual%20Misconduct%20Report%20to%20the%20Faculty%20Senate%20April%206%202015.pptx"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facsen.udel.edu/Sites/agendas/FACSENAGENDA2015April.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facsen.udel.edu/Sites/Executive/2015OpenAccessPolicy.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facsen.udel.edu/Sites/Executive/2015OpenAccessPolicy.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sf\Home\Desktop\Screen Shot 2014-11-03 at 1.19.49 PM.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08660"/>
            <a:ext cx="9144000" cy="6149340"/>
          </a:xfrm>
          <a:prstGeom prst="rect">
            <a:avLst/>
          </a:prstGeom>
          <a:noFill/>
          <a:extLst>
            <a:ext uri="{909E8E84-426E-40DD-AFC4-6F175D3DCCD1}">
              <a14:hiddenFill xmlns:a14="http://schemas.microsoft.com/office/drawing/2010/main">
                <a:solidFill>
                  <a:srgbClr val="FFFFFF"/>
                </a:solidFill>
              </a14:hiddenFill>
            </a:ext>
          </a:extLst>
        </p:spPr>
      </p:pic>
      <p:sp>
        <p:nvSpPr>
          <p:cNvPr id="13314" name="Title 1"/>
          <p:cNvSpPr>
            <a:spLocks noGrp="1"/>
          </p:cNvSpPr>
          <p:nvPr>
            <p:ph type="ctrTitle"/>
          </p:nvPr>
        </p:nvSpPr>
        <p:spPr>
          <a:xfrm>
            <a:off x="685800" y="1752600"/>
            <a:ext cx="7772400" cy="3047999"/>
          </a:xfrm>
        </p:spPr>
        <p:txBody>
          <a:bodyPr>
            <a:normAutofit fontScale="90000"/>
          </a:bodyPr>
          <a:lstStyle/>
          <a:p>
            <a:pPr eaLnBrk="1" hangingPunct="1"/>
            <a:r>
              <a:rPr lang="en-US" altLang="en-US" dirty="0" smtClean="0">
                <a:ea typeface="Geneva" charset="0"/>
                <a:cs typeface="Arial" panose="020B0604020202020204" pitchFamily="34" charset="0"/>
              </a:rPr>
              <a:t>Faculty Senate Meeting</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April 6, 2015</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Welcome!</a:t>
            </a:r>
            <a:endParaRPr lang="en-US" altLang="en-US" dirty="0" smtClean="0">
              <a:solidFill>
                <a:srgbClr val="1F497D"/>
              </a:solidFill>
              <a:ea typeface="Geneva" charset="0"/>
              <a:cs typeface="Arial" panose="020B0604020202020204" pitchFamily="34" charset="0"/>
            </a:endParaRPr>
          </a:p>
        </p:txBody>
      </p:sp>
    </p:spTree>
    <p:extLst>
      <p:ext uri="{BB962C8B-B14F-4D97-AF65-F5344CB8AC3E}">
        <p14:creationId xmlns:p14="http://schemas.microsoft.com/office/powerpoint/2010/main" val="237525354"/>
      </p:ext>
    </p:extLst>
  </p:cSld>
  <p:clrMapOvr>
    <a:masterClrMapping/>
  </p:clrMapOvr>
  <p:transition spd="slow">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400" b="1" dirty="0" smtClean="0"/>
              <a:t>Resolution #1: Rename Foreign </a:t>
            </a:r>
            <a:r>
              <a:rPr lang="en-US" sz="2400" b="1" dirty="0" smtClean="0"/>
              <a:t>Languages </a:t>
            </a:r>
            <a:r>
              <a:rPr lang="en-US" sz="2400" b="1" dirty="0" smtClean="0"/>
              <a:t>and Literatures</a:t>
            </a:r>
            <a:endParaRPr lang="en-US" sz="2400" b="1" dirty="0"/>
          </a:p>
        </p:txBody>
      </p:sp>
      <p:sp>
        <p:nvSpPr>
          <p:cNvPr id="3" name="Content Placeholder 2"/>
          <p:cNvSpPr>
            <a:spLocks noGrp="1"/>
          </p:cNvSpPr>
          <p:nvPr>
            <p:ph idx="1"/>
          </p:nvPr>
        </p:nvSpPr>
        <p:spPr>
          <a:xfrm>
            <a:off x="457200" y="1371600"/>
            <a:ext cx="8229600" cy="5105400"/>
          </a:xfrm>
        </p:spPr>
        <p:txBody>
          <a:bodyPr>
            <a:noAutofit/>
          </a:bodyPr>
          <a:lstStyle/>
          <a:p>
            <a:pPr marL="0" indent="0">
              <a:buNone/>
            </a:pPr>
            <a:r>
              <a:rPr lang="en-US" sz="1800" dirty="0"/>
              <a:t>Recommendation from the Committee on Undergraduate Studies (Steve Hastings, Chair) with the concurrence of the Coordinating Committee on Education (Bob Opila, Chair) for the request to change the name of the Department of Foreign </a:t>
            </a:r>
            <a:r>
              <a:rPr lang="en-US" sz="1800" dirty="0" smtClean="0"/>
              <a:t>Languages </a:t>
            </a:r>
            <a:r>
              <a:rPr lang="en-US" sz="1800" dirty="0"/>
              <a:t>and Literatures to Languages, Literatures and Cultures (</a:t>
            </a:r>
            <a:r>
              <a:rPr lang="en-US" sz="1800" dirty="0" err="1"/>
              <a:t>UGS0474</a:t>
            </a:r>
            <a:r>
              <a:rPr lang="en-US" sz="1800" dirty="0"/>
              <a:t>) (</a:t>
            </a:r>
            <a:r>
              <a:rPr lang="en-US" sz="1800" dirty="0">
                <a:hlinkClick r:id="rId2"/>
              </a:rPr>
              <a:t>attachment</a:t>
            </a:r>
            <a:r>
              <a:rPr lang="en-US" sz="1800" dirty="0" smtClean="0"/>
              <a:t>)</a:t>
            </a:r>
            <a:r>
              <a:rPr lang="en-US" sz="800" dirty="0" smtClean="0"/>
              <a:t/>
            </a:r>
            <a:br>
              <a:rPr lang="en-US" sz="800" dirty="0" smtClean="0"/>
            </a:br>
            <a:endParaRPr lang="en-US" sz="800" dirty="0" smtClean="0"/>
          </a:p>
          <a:p>
            <a:pPr marL="1028700" indent="-1028700">
              <a:buNone/>
            </a:pPr>
            <a:r>
              <a:rPr lang="en-US" sz="1800" dirty="0"/>
              <a:t>WHEREAS, in Fall 2014 the Executive Committee of the Department of </a:t>
            </a:r>
            <a:r>
              <a:rPr lang="en-US" sz="1800" dirty="0" err="1"/>
              <a:t>FLL</a:t>
            </a:r>
            <a:r>
              <a:rPr lang="en-US" sz="1800" dirty="0"/>
              <a:t> unanimously recommended a name change: Department of Languages, Literatures and Cultures, and</a:t>
            </a:r>
          </a:p>
          <a:p>
            <a:pPr marL="1028700" indent="-1028700">
              <a:buNone/>
            </a:pPr>
            <a:r>
              <a:rPr lang="en-US" sz="1800" dirty="0"/>
              <a:t>WHEREAS, the name change will more accurately reflect the mission of the department and university and the actual content of classes and research activities of faculty, and it aligns with national trends, and</a:t>
            </a:r>
          </a:p>
          <a:p>
            <a:pPr marL="1028700" indent="-1028700">
              <a:buNone/>
            </a:pPr>
            <a:r>
              <a:rPr lang="en-US" sz="1800" dirty="0"/>
              <a:t>WHEREAS, the name change has the support of the Faculty, who voted unanimously in favor of the change in the October 2014 </a:t>
            </a:r>
            <a:r>
              <a:rPr lang="en-US" sz="1800" dirty="0" err="1"/>
              <a:t>FLL</a:t>
            </a:r>
            <a:r>
              <a:rPr lang="en-US" sz="1800" dirty="0"/>
              <a:t> department meeting, be it therefore</a:t>
            </a:r>
          </a:p>
          <a:p>
            <a:pPr marL="1028700" indent="-1028700">
              <a:buNone/>
            </a:pPr>
            <a:r>
              <a:rPr lang="en-US" sz="1800" dirty="0"/>
              <a:t>RESOLVED, that the Faculty Senate recommends the name change for the Department of Foreign Languages and Literatures to Department of Languages, Literatures and Cultures, effective September 1, 2015.</a:t>
            </a:r>
          </a:p>
        </p:txBody>
      </p:sp>
    </p:spTree>
    <p:extLst>
      <p:ext uri="{BB962C8B-B14F-4D97-AF65-F5344CB8AC3E}">
        <p14:creationId xmlns:p14="http://schemas.microsoft.com/office/powerpoint/2010/main" val="1015680972"/>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458200" cy="1143000"/>
          </a:xfrm>
        </p:spPr>
        <p:txBody>
          <a:bodyPr>
            <a:normAutofit/>
          </a:bodyPr>
          <a:lstStyle/>
          <a:p>
            <a:r>
              <a:rPr lang="en-US" sz="2400" b="1" dirty="0" smtClean="0"/>
              <a:t>Resolution #2</a:t>
            </a:r>
            <a:r>
              <a:rPr lang="en-US" sz="2400" b="1" dirty="0"/>
              <a:t>: Disestablish the BS Major in Agriculture </a:t>
            </a:r>
            <a:r>
              <a:rPr lang="en-US" sz="2400" b="1" dirty="0" smtClean="0"/>
              <a:t>Education</a:t>
            </a:r>
            <a:endParaRPr lang="en-US" sz="2400" b="1" dirty="0"/>
          </a:p>
        </p:txBody>
      </p:sp>
      <p:sp>
        <p:nvSpPr>
          <p:cNvPr id="3" name="Content Placeholder 2"/>
          <p:cNvSpPr>
            <a:spLocks noGrp="1"/>
          </p:cNvSpPr>
          <p:nvPr>
            <p:ph idx="1"/>
          </p:nvPr>
        </p:nvSpPr>
        <p:spPr>
          <a:xfrm>
            <a:off x="457200" y="1371600"/>
            <a:ext cx="8382000" cy="5105400"/>
          </a:xfrm>
        </p:spPr>
        <p:txBody>
          <a:bodyPr>
            <a:noAutofit/>
          </a:bodyPr>
          <a:lstStyle/>
          <a:p>
            <a:pPr marL="0" indent="0">
              <a:buNone/>
            </a:pPr>
            <a:r>
              <a:rPr lang="en-US" sz="1400" dirty="0"/>
              <a:t>Recommendation from the Committee on Undergraduate Studies (Steve Hastings, Chair) with the concurrence of the Coordinating Committee on Education (Bob Opila, Chair) for the request to disestablish the BS in Agriculture Education (</a:t>
            </a:r>
            <a:r>
              <a:rPr lang="en-US" sz="1400" dirty="0" err="1"/>
              <a:t>UGS0505</a:t>
            </a:r>
            <a:r>
              <a:rPr lang="en-US" sz="1400" dirty="0"/>
              <a:t>) (</a:t>
            </a:r>
            <a:r>
              <a:rPr lang="en-US" sz="1400" dirty="0">
                <a:hlinkClick r:id="rId2"/>
              </a:rPr>
              <a:t>attachment</a:t>
            </a:r>
            <a:r>
              <a:rPr lang="en-US" sz="1400" dirty="0"/>
              <a:t>) (</a:t>
            </a:r>
            <a:r>
              <a:rPr lang="en-US" sz="1400" dirty="0">
                <a:hlinkClick r:id="rId3"/>
              </a:rPr>
              <a:t>revised attachment 2-23-15</a:t>
            </a:r>
            <a:r>
              <a:rPr lang="en-US" sz="1400" dirty="0"/>
              <a:t>)</a:t>
            </a:r>
            <a:r>
              <a:rPr lang="en-US" sz="800" dirty="0" smtClean="0"/>
              <a:t/>
            </a:r>
            <a:br>
              <a:rPr lang="en-US" sz="800" dirty="0" smtClean="0"/>
            </a:br>
            <a:endParaRPr lang="en-US" sz="800" dirty="0" smtClean="0"/>
          </a:p>
          <a:p>
            <a:pPr marL="800100" indent="-800100">
              <a:buNone/>
            </a:pPr>
            <a:r>
              <a:rPr lang="en-US" sz="1400" dirty="0" smtClean="0"/>
              <a:t>WHEREAS</a:t>
            </a:r>
            <a:r>
              <a:rPr lang="en-US" sz="1400" dirty="0"/>
              <a:t>, in the Fall of 2014, the official unduplicated headcount enrollment for the BS in Agricultural Education was only 7 of the 755 undergraduate students in </a:t>
            </a:r>
            <a:r>
              <a:rPr lang="en-US" sz="1400" dirty="0" err="1"/>
              <a:t>CANR</a:t>
            </a:r>
            <a:r>
              <a:rPr lang="en-US" sz="1400" dirty="0"/>
              <a:t> and thus, the major enrolled less than 1% of the College's undergraduates and less than one-tenth of a percent of </a:t>
            </a:r>
            <a:r>
              <a:rPr lang="en-US" sz="1400" dirty="0" err="1"/>
              <a:t>UD's</a:t>
            </a:r>
            <a:r>
              <a:rPr lang="en-US" sz="1400" dirty="0"/>
              <a:t> student body, and </a:t>
            </a:r>
          </a:p>
          <a:p>
            <a:pPr marL="800100" indent="-800100">
              <a:buNone/>
            </a:pPr>
            <a:r>
              <a:rPr lang="en-US" sz="1400" dirty="0"/>
              <a:t>WHEREAS, enrollment has declined slightly in the last two years while overall </a:t>
            </a:r>
            <a:r>
              <a:rPr lang="en-US" sz="1400" dirty="0" err="1"/>
              <a:t>CANR</a:t>
            </a:r>
            <a:r>
              <a:rPr lang="en-US" sz="1400" dirty="0"/>
              <a:t> enrollment has increased, and </a:t>
            </a:r>
          </a:p>
          <a:p>
            <a:pPr marL="800100" indent="-800100">
              <a:buNone/>
            </a:pPr>
            <a:r>
              <a:rPr lang="en-US" sz="1400" dirty="0"/>
              <a:t>WHEREAS, there are no permanent faculty members in Agricultural Education, nor is there a Department of Agricultural Education to support the major at the University of Delaware, and teaching of core courses is done by adjuncts and one full-time individual on a contractual basis, and </a:t>
            </a:r>
          </a:p>
          <a:p>
            <a:pPr marL="800100" indent="-800100">
              <a:buNone/>
            </a:pPr>
            <a:r>
              <a:rPr lang="en-US" sz="1400" dirty="0"/>
              <a:t>WHEREAS, the College faculty have approved the disestablishment of this program (via mail ballot, 12/17/14), and </a:t>
            </a:r>
          </a:p>
          <a:p>
            <a:pPr marL="800100" indent="-800100">
              <a:buNone/>
            </a:pPr>
            <a:r>
              <a:rPr lang="en-US" sz="1400" dirty="0"/>
              <a:t>WHEREAS, there are currently two alternate routes to becoming a certified high school agriculture teacher in Delaware: 1) graduate with a degree related to the field and complete the requirements for the Alternate Route to Certification Program run by the College of Education and Human Development, or 2) graduate with a BS in a related field and complete the MA degree in Agricultural Education; be it therefore </a:t>
            </a:r>
          </a:p>
          <a:p>
            <a:pPr marL="800100" indent="-800100">
              <a:buNone/>
            </a:pPr>
            <a:r>
              <a:rPr lang="en-US" sz="1400" dirty="0"/>
              <a:t>RESOLVED, that the Faculty Senate recommends the discontinuation of the BS Degree in Agricultural Education by September 1, 2019. </a:t>
            </a:r>
          </a:p>
        </p:txBody>
      </p:sp>
    </p:spTree>
    <p:extLst>
      <p:ext uri="{BB962C8B-B14F-4D97-AF65-F5344CB8AC3E}">
        <p14:creationId xmlns:p14="http://schemas.microsoft.com/office/powerpoint/2010/main" val="3318525491"/>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400" b="1" dirty="0" smtClean="0"/>
              <a:t>Resolution #3</a:t>
            </a:r>
            <a:r>
              <a:rPr lang="en-US" sz="2400" b="1" dirty="0"/>
              <a:t>: Add a BA Major in Linguistics and </a:t>
            </a:r>
            <a:r>
              <a:rPr lang="en-US" sz="2400" b="1" dirty="0" smtClean="0"/>
              <a:t>French</a:t>
            </a:r>
            <a:endParaRPr lang="en-US" sz="2400" b="1" dirty="0"/>
          </a:p>
        </p:txBody>
      </p:sp>
      <p:sp>
        <p:nvSpPr>
          <p:cNvPr id="3" name="Content Placeholder 2"/>
          <p:cNvSpPr>
            <a:spLocks noGrp="1"/>
          </p:cNvSpPr>
          <p:nvPr>
            <p:ph idx="1"/>
          </p:nvPr>
        </p:nvSpPr>
        <p:spPr>
          <a:xfrm>
            <a:off x="457200" y="1371600"/>
            <a:ext cx="8229600" cy="5105400"/>
          </a:xfrm>
        </p:spPr>
        <p:txBody>
          <a:bodyPr>
            <a:noAutofit/>
          </a:bodyPr>
          <a:lstStyle/>
          <a:p>
            <a:pPr marL="0" indent="0">
              <a:buNone/>
            </a:pPr>
            <a:r>
              <a:rPr lang="en-US" sz="1600" dirty="0"/>
              <a:t>Recommendation from the Committee on Undergraduate Studies (Steve Hastings, Chair) with the concurrence of the Coordinating Committee on Education (Bob Opila, Chair) for the request to add a </a:t>
            </a:r>
            <a:r>
              <a:rPr lang="en-US" sz="1600" dirty="0" err="1"/>
              <a:t>BAMajor</a:t>
            </a:r>
            <a:r>
              <a:rPr lang="en-US" sz="1600" dirty="0"/>
              <a:t> in Linguistics and French (</a:t>
            </a:r>
            <a:r>
              <a:rPr lang="en-US" sz="1600" dirty="0" err="1"/>
              <a:t>UGS0477</a:t>
            </a:r>
            <a:r>
              <a:rPr lang="en-US" sz="1600" dirty="0"/>
              <a:t>) (</a:t>
            </a:r>
            <a:r>
              <a:rPr lang="en-US" sz="1600" dirty="0">
                <a:hlinkClick r:id="rId2"/>
              </a:rPr>
              <a:t>attachment</a:t>
            </a:r>
            <a:r>
              <a:rPr lang="en-US" sz="1600" dirty="0"/>
              <a:t>) (</a:t>
            </a:r>
            <a:r>
              <a:rPr lang="en-US" sz="1600" dirty="0">
                <a:hlinkClick r:id="rId3"/>
              </a:rPr>
              <a:t>revised attachment 2-26-15</a:t>
            </a:r>
            <a:r>
              <a:rPr lang="en-US" sz="1600" dirty="0"/>
              <a:t>)</a:t>
            </a:r>
            <a:r>
              <a:rPr lang="en-US" sz="800" dirty="0" smtClean="0"/>
              <a:t/>
            </a:r>
            <a:br>
              <a:rPr lang="en-US" sz="800" dirty="0" smtClean="0"/>
            </a:br>
            <a:endParaRPr lang="en-US" sz="800" dirty="0" smtClean="0"/>
          </a:p>
          <a:p>
            <a:pPr marL="914400" indent="-914400">
              <a:buNone/>
            </a:pPr>
            <a:r>
              <a:rPr lang="en-US" sz="1600" dirty="0"/>
              <a:t>WHEREAS, the proposed joint major in Linguistics and French aligns closely with the UD Mission to further its role as a leader in the development of globalization at the university, national and international levels, and</a:t>
            </a:r>
          </a:p>
          <a:p>
            <a:pPr marL="914400" indent="-914400">
              <a:buNone/>
            </a:pPr>
            <a:r>
              <a:rPr lang="en-US" sz="1600" dirty="0"/>
              <a:t>WHEREAS, there is a growing interest nationally and internationally in the combination of studies of the disciplines of linguistics (the science of language) and specific language studies, and</a:t>
            </a:r>
          </a:p>
          <a:p>
            <a:pPr marL="914400" indent="-914400">
              <a:buNone/>
            </a:pPr>
            <a:r>
              <a:rPr lang="en-US" sz="1600" dirty="0"/>
              <a:t>WHEREAS, the proposed joint BA in Linguistics and French will be at the forefront of such programs among universities in the Mid-Atlantic region (where no such program exists) and at the national and international levels (where the trend is just beginning, e.g., NYU, Boston University, Oxford University), and</a:t>
            </a:r>
          </a:p>
          <a:p>
            <a:pPr marL="914400" indent="-914400">
              <a:buNone/>
            </a:pPr>
            <a:r>
              <a:rPr lang="en-US" sz="1600" dirty="0"/>
              <a:t>WHEREAS, the resources for the proposed joint degree are already in place in the participating departments (Linguistics and Cognitive Science and </a:t>
            </a:r>
            <a:r>
              <a:rPr lang="en-US" sz="1600" dirty="0" err="1"/>
              <a:t>FLLT</a:t>
            </a:r>
            <a:r>
              <a:rPr lang="en-US" sz="1600" dirty="0"/>
              <a:t>), be it therefore</a:t>
            </a:r>
          </a:p>
          <a:p>
            <a:pPr marL="914400" indent="-914400">
              <a:buNone/>
            </a:pPr>
            <a:r>
              <a:rPr lang="en-US" sz="1600" dirty="0"/>
              <a:t>RESOLVED, that the Faculty Senate approves provisionally, for five years, the establishment of a new major entitled Baccalaureate in Linguistics and French, effective September 1, 2015.</a:t>
            </a:r>
          </a:p>
        </p:txBody>
      </p:sp>
    </p:spTree>
    <p:extLst>
      <p:ext uri="{BB962C8B-B14F-4D97-AF65-F5344CB8AC3E}">
        <p14:creationId xmlns:p14="http://schemas.microsoft.com/office/powerpoint/2010/main" val="766282257"/>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400" b="1" dirty="0" smtClean="0"/>
              <a:t>Resolution #4</a:t>
            </a:r>
            <a:r>
              <a:rPr lang="en-US" sz="2400" b="1" dirty="0"/>
              <a:t>: Add a BS Major in Meteorology and Climatology </a:t>
            </a:r>
          </a:p>
        </p:txBody>
      </p:sp>
      <p:sp>
        <p:nvSpPr>
          <p:cNvPr id="3" name="Content Placeholder 2"/>
          <p:cNvSpPr>
            <a:spLocks noGrp="1"/>
          </p:cNvSpPr>
          <p:nvPr>
            <p:ph idx="1"/>
          </p:nvPr>
        </p:nvSpPr>
        <p:spPr>
          <a:xfrm>
            <a:off x="457200" y="1371600"/>
            <a:ext cx="8229600" cy="5105400"/>
          </a:xfrm>
        </p:spPr>
        <p:txBody>
          <a:bodyPr>
            <a:noAutofit/>
          </a:bodyPr>
          <a:lstStyle/>
          <a:p>
            <a:pPr marL="0" indent="0">
              <a:buNone/>
            </a:pPr>
            <a:r>
              <a:rPr lang="en-US" sz="1600" dirty="0"/>
              <a:t>Recommendation from the Committee on Undergraduate Studies (Steve Hastings, Chair) with the concurrence of the Coordinating Committee on Education (Bob Opila, Chair) for the request to add a </a:t>
            </a:r>
            <a:r>
              <a:rPr lang="en-US" sz="1600" dirty="0" smtClean="0"/>
              <a:t>new Major </a:t>
            </a:r>
            <a:r>
              <a:rPr lang="en-US" sz="1600" dirty="0"/>
              <a:t>in Meteorology and Climatology (</a:t>
            </a:r>
            <a:r>
              <a:rPr lang="en-US" sz="1600" dirty="0" err="1"/>
              <a:t>UGS0515</a:t>
            </a:r>
            <a:r>
              <a:rPr lang="en-US" sz="1600" dirty="0"/>
              <a:t>) (</a:t>
            </a:r>
            <a:r>
              <a:rPr lang="en-US" sz="1600" dirty="0">
                <a:hlinkClick r:id="rId2"/>
              </a:rPr>
              <a:t>attachment</a:t>
            </a:r>
            <a:r>
              <a:rPr lang="en-US" sz="1600" dirty="0"/>
              <a:t>) (</a:t>
            </a:r>
            <a:r>
              <a:rPr lang="en-US" sz="1600" dirty="0">
                <a:hlinkClick r:id="rId3"/>
              </a:rPr>
              <a:t>revised attachment 2-26-15</a:t>
            </a:r>
            <a:r>
              <a:rPr lang="en-US" sz="1600" dirty="0"/>
              <a:t>) (</a:t>
            </a:r>
            <a:r>
              <a:rPr lang="en-US" sz="1600" dirty="0">
                <a:hlinkClick r:id="rId4"/>
              </a:rPr>
              <a:t>revised attachment 3-2-15</a:t>
            </a:r>
            <a:r>
              <a:rPr lang="en-US" sz="1600" dirty="0"/>
              <a:t>)</a:t>
            </a:r>
            <a:r>
              <a:rPr lang="en-US" sz="800" dirty="0" smtClean="0"/>
              <a:t/>
            </a:r>
            <a:br>
              <a:rPr lang="en-US" sz="800" dirty="0" smtClean="0"/>
            </a:br>
            <a:endParaRPr lang="en-US" sz="800" dirty="0" smtClean="0"/>
          </a:p>
          <a:p>
            <a:pPr marL="914400" indent="-914400">
              <a:buNone/>
            </a:pPr>
            <a:r>
              <a:rPr lang="en-US" sz="1600" dirty="0"/>
              <a:t>WHEREAS, the proposed program builds upon the research strength, education resources and infrastructure (e.g., significant network of environmental monitoring stations, real time satellite receiving station) within the College of Earth, Ocean, and Environment, and</a:t>
            </a:r>
          </a:p>
          <a:p>
            <a:pPr marL="914400" indent="-914400">
              <a:buNone/>
            </a:pPr>
            <a:r>
              <a:rPr lang="en-US" sz="1600" dirty="0"/>
              <a:t>WHEREAS, the proposed program fulfills the requirements put forth by the US Government Office of Personnel Management </a:t>
            </a:r>
            <a:r>
              <a:rPr lang="en-US" sz="1600" dirty="0" err="1"/>
              <a:t>GS1340</a:t>
            </a:r>
            <a:r>
              <a:rPr lang="en-US" sz="1600" dirty="0"/>
              <a:t> meteorologist position for federal employment, and</a:t>
            </a:r>
          </a:p>
          <a:p>
            <a:pPr marL="914400" indent="-914400">
              <a:buNone/>
            </a:pPr>
            <a:r>
              <a:rPr lang="en-US" sz="1600" dirty="0"/>
              <a:t>WHEREAS, the Department of Geography and School of Marine Science &amp; Policy already provides all the courses and administrative framework for such a degree, be it therefore</a:t>
            </a:r>
          </a:p>
          <a:p>
            <a:pPr marL="914400" indent="-914400">
              <a:buNone/>
            </a:pPr>
            <a:r>
              <a:rPr lang="en-US" sz="1600" dirty="0"/>
              <a:t>RESOLVED, that the Faculty Senate approves provisionally, for four years, the establishment of a new major leading to the B.S. degree in Meteorology and Climatology, effective September 1, 2015, and be it further</a:t>
            </a:r>
          </a:p>
          <a:p>
            <a:pPr marL="914400" indent="-914400">
              <a:buNone/>
            </a:pPr>
            <a:r>
              <a:rPr lang="en-US" sz="1600" dirty="0"/>
              <a:t>RESOLVED, that the Faculty Senate approves provisionally, for five years, the establishment of a new major entitled Bachelor of Science for Meteorology and Climatology, effective September 1, 2015.</a:t>
            </a:r>
          </a:p>
        </p:txBody>
      </p:sp>
    </p:spTree>
    <p:extLst>
      <p:ext uri="{BB962C8B-B14F-4D97-AF65-F5344CB8AC3E}">
        <p14:creationId xmlns:p14="http://schemas.microsoft.com/office/powerpoint/2010/main" val="766282257"/>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sz="2000" b="1" dirty="0" smtClean="0"/>
              <a:t>Resolution #5</a:t>
            </a:r>
            <a:r>
              <a:rPr lang="en-US" sz="2000" b="1" dirty="0"/>
              <a:t>: Permanent Approval of the Biomedical Engineering </a:t>
            </a:r>
            <a:r>
              <a:rPr lang="en-US" sz="2000" b="1" dirty="0" smtClean="0"/>
              <a:t>Program</a:t>
            </a:r>
            <a:endParaRPr lang="en-US" sz="2000" b="1" dirty="0"/>
          </a:p>
        </p:txBody>
      </p:sp>
      <p:sp>
        <p:nvSpPr>
          <p:cNvPr id="3" name="Content Placeholder 2"/>
          <p:cNvSpPr>
            <a:spLocks noGrp="1"/>
          </p:cNvSpPr>
          <p:nvPr>
            <p:ph idx="1"/>
          </p:nvPr>
        </p:nvSpPr>
        <p:spPr>
          <a:xfrm>
            <a:off x="457200" y="1143000"/>
            <a:ext cx="8229600" cy="5105400"/>
          </a:xfrm>
        </p:spPr>
        <p:txBody>
          <a:bodyPr>
            <a:noAutofit/>
          </a:bodyPr>
          <a:lstStyle/>
          <a:p>
            <a:pPr marL="0" indent="0">
              <a:buNone/>
            </a:pPr>
            <a:r>
              <a:rPr lang="en-US" sz="1800" dirty="0"/>
              <a:t>Recommendation from the Committee on Undergraduate Studies (Steve Hastings, Chair) with the concurrence of the Coordinating Committee on Education (Bob Opila, Chair) for the request for Permanent Approval of the Biomedical Engineering Program (</a:t>
            </a:r>
            <a:r>
              <a:rPr lang="en-US" sz="1800" dirty="0" err="1"/>
              <a:t>UGS0544</a:t>
            </a:r>
            <a:r>
              <a:rPr lang="en-US" sz="1800" dirty="0"/>
              <a:t>) (</a:t>
            </a:r>
            <a:r>
              <a:rPr lang="en-US" sz="1800" dirty="0">
                <a:hlinkClick r:id="rId2"/>
              </a:rPr>
              <a:t>attachment</a:t>
            </a:r>
            <a:r>
              <a:rPr lang="en-US" sz="1800" dirty="0"/>
              <a:t>) (</a:t>
            </a:r>
            <a:r>
              <a:rPr lang="en-US" sz="1800" dirty="0">
                <a:hlinkClick r:id="rId3"/>
              </a:rPr>
              <a:t>support document</a:t>
            </a:r>
            <a:r>
              <a:rPr lang="en-US" sz="1800" dirty="0"/>
              <a:t>) (</a:t>
            </a:r>
            <a:r>
              <a:rPr lang="en-US" sz="1800" dirty="0">
                <a:hlinkClick r:id="rId4"/>
              </a:rPr>
              <a:t>support letter</a:t>
            </a:r>
            <a:r>
              <a:rPr lang="en-US" sz="1800" dirty="0"/>
              <a:t>) (</a:t>
            </a:r>
            <a:r>
              <a:rPr lang="en-US" sz="1800" dirty="0">
                <a:hlinkClick r:id="rId5"/>
              </a:rPr>
              <a:t>resolution</a:t>
            </a:r>
            <a:r>
              <a:rPr lang="en-US" sz="1800" dirty="0"/>
              <a:t>) (</a:t>
            </a:r>
            <a:r>
              <a:rPr lang="en-US" sz="1800" dirty="0">
                <a:hlinkClick r:id="rId6"/>
              </a:rPr>
              <a:t>review team report</a:t>
            </a:r>
            <a:r>
              <a:rPr lang="en-US" sz="1800" dirty="0"/>
              <a:t>)</a:t>
            </a:r>
            <a:r>
              <a:rPr lang="en-US" sz="800" dirty="0" smtClean="0"/>
              <a:t/>
            </a:r>
            <a:br>
              <a:rPr lang="en-US" sz="800" dirty="0" smtClean="0"/>
            </a:br>
            <a:endParaRPr lang="en-US" sz="800" dirty="0" smtClean="0"/>
          </a:p>
          <a:p>
            <a:pPr marL="1028700" indent="-1028700">
              <a:buNone/>
            </a:pPr>
            <a:r>
              <a:rPr lang="en-US" sz="1800" dirty="0"/>
              <a:t>WHEREAS, the Faculty Senate granted provisional approval for five years to the BS major in Biomedical Engineering effective September, 2010, and</a:t>
            </a:r>
          </a:p>
          <a:p>
            <a:pPr marL="1028700" indent="-1028700">
              <a:buNone/>
            </a:pPr>
            <a:r>
              <a:rPr lang="en-US" sz="1800" dirty="0"/>
              <a:t>WHEREAS, the Biomedical Engineering major has been successful in attracting excellent students and student demand exceeds capacity of the restricted major, and</a:t>
            </a:r>
          </a:p>
          <a:p>
            <a:pPr marL="1028700" indent="-1028700">
              <a:buNone/>
            </a:pPr>
            <a:r>
              <a:rPr lang="en-US" sz="1800" dirty="0"/>
              <a:t>WHEREAS, the first graduating class successfully completed the degree and are pursuing careers in industry, advanced biomedical engineering degrees, or advanced health professional degrees, and</a:t>
            </a:r>
          </a:p>
          <a:p>
            <a:pPr marL="1028700" indent="-1028700">
              <a:buNone/>
            </a:pPr>
            <a:r>
              <a:rPr lang="en-US" sz="1800" dirty="0"/>
              <a:t>WHEREAS, the Biomedical Engineering major fits well with the University’s interdisciplinary education and health initiatives, be it therefore</a:t>
            </a:r>
          </a:p>
          <a:p>
            <a:pPr marL="1028700" indent="-1028700">
              <a:buNone/>
            </a:pPr>
            <a:r>
              <a:rPr lang="en-US" sz="1800" dirty="0"/>
              <a:t>RESOLVED, that the Faculty Senate recommends permanent approval for the Bachelor of Biomedical Engineering (</a:t>
            </a:r>
            <a:r>
              <a:rPr lang="en-US" sz="1800" dirty="0" err="1"/>
              <a:t>BBE</a:t>
            </a:r>
            <a:r>
              <a:rPr lang="en-US" sz="1800" dirty="0"/>
              <a:t>) degree in the College of Engineering, effective September 2015.</a:t>
            </a:r>
          </a:p>
        </p:txBody>
      </p:sp>
    </p:spTree>
    <p:extLst>
      <p:ext uri="{BB962C8B-B14F-4D97-AF65-F5344CB8AC3E}">
        <p14:creationId xmlns:p14="http://schemas.microsoft.com/office/powerpoint/2010/main" val="766282257"/>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400" b="1" dirty="0" smtClean="0"/>
              <a:t>Resolution #6</a:t>
            </a:r>
            <a:r>
              <a:rPr lang="en-US" sz="2400" b="1" dirty="0"/>
              <a:t>: Disestablish the Master of </a:t>
            </a:r>
            <a:r>
              <a:rPr lang="en-US" sz="2400" b="1" dirty="0" smtClean="0"/>
              <a:t>Instruction</a:t>
            </a:r>
            <a:endParaRPr lang="en-US" sz="2400" b="1" dirty="0"/>
          </a:p>
        </p:txBody>
      </p:sp>
      <p:sp>
        <p:nvSpPr>
          <p:cNvPr id="3" name="Content Placeholder 2"/>
          <p:cNvSpPr>
            <a:spLocks noGrp="1"/>
          </p:cNvSpPr>
          <p:nvPr>
            <p:ph idx="1"/>
          </p:nvPr>
        </p:nvSpPr>
        <p:spPr>
          <a:xfrm>
            <a:off x="457200" y="1371600"/>
            <a:ext cx="8229600" cy="5105400"/>
          </a:xfrm>
        </p:spPr>
        <p:txBody>
          <a:bodyPr>
            <a:noAutofit/>
          </a:bodyPr>
          <a:lstStyle/>
          <a:p>
            <a:pPr marL="0" indent="0">
              <a:buNone/>
            </a:pPr>
            <a:r>
              <a:rPr lang="en-US" sz="1800" dirty="0"/>
              <a:t>Recommendation from the Committee on Graduate Studies (</a:t>
            </a:r>
            <a:r>
              <a:rPr lang="en-US" sz="1800" dirty="0" err="1"/>
              <a:t>Buz</a:t>
            </a:r>
            <a:r>
              <a:rPr lang="en-US" sz="1800" dirty="0"/>
              <a:t> </a:t>
            </a:r>
            <a:r>
              <a:rPr lang="en-US" sz="1800" dirty="0" err="1"/>
              <a:t>Swanik</a:t>
            </a:r>
            <a:r>
              <a:rPr lang="en-US" sz="1800" dirty="0"/>
              <a:t>, Chair) with the concurrence of the Coordinating Committee on Education (Bob Opila, Chair) for the request to disestablish the Master of Instruction (</a:t>
            </a:r>
            <a:r>
              <a:rPr lang="en-US" sz="1800" dirty="0" err="1"/>
              <a:t>GRD0550</a:t>
            </a:r>
            <a:r>
              <a:rPr lang="en-US" sz="1800" dirty="0"/>
              <a:t> ) (</a:t>
            </a:r>
            <a:r>
              <a:rPr lang="en-US" sz="1800" dirty="0">
                <a:hlinkClick r:id="rId2"/>
              </a:rPr>
              <a:t>attachment</a:t>
            </a:r>
            <a:r>
              <a:rPr lang="en-US" sz="1800" dirty="0"/>
              <a:t>)</a:t>
            </a:r>
            <a:r>
              <a:rPr lang="en-US" sz="800" dirty="0" smtClean="0"/>
              <a:t/>
            </a:r>
            <a:br>
              <a:rPr lang="en-US" sz="800" dirty="0" smtClean="0"/>
            </a:br>
            <a:endParaRPr lang="en-US" sz="800" dirty="0" smtClean="0"/>
          </a:p>
          <a:p>
            <a:pPr marL="1028700" indent="-1028700">
              <a:buNone/>
            </a:pPr>
            <a:r>
              <a:rPr lang="en-US" sz="1800" dirty="0"/>
              <a:t>WHEREAS, the enrollment in the Master of Instruction program has steadily decreased for a number of years, and</a:t>
            </a:r>
          </a:p>
          <a:p>
            <a:pPr marL="1028700" indent="-1028700">
              <a:buNone/>
            </a:pPr>
            <a:r>
              <a:rPr lang="en-US" sz="1800" dirty="0"/>
              <a:t>WHEREAS, the School of Education imposed a moratorium on admissions to this program in the Spring of 2013 in response to the significant drop in applications, and</a:t>
            </a:r>
          </a:p>
          <a:p>
            <a:pPr marL="1028700" indent="-1028700">
              <a:buNone/>
            </a:pPr>
            <a:r>
              <a:rPr lang="en-US" sz="1800" dirty="0"/>
              <a:t>WHEREAS, the faculty members in the School of Education support disestablishing the program, be it therefore</a:t>
            </a:r>
          </a:p>
          <a:p>
            <a:pPr marL="1028700" indent="-1028700">
              <a:buNone/>
            </a:pPr>
            <a:r>
              <a:rPr lang="en-US" sz="1800" dirty="0"/>
              <a:t>RESOLVED, that the Faculty Senate recommends that the Master of Instruction be disestablished.</a:t>
            </a:r>
          </a:p>
        </p:txBody>
      </p:sp>
    </p:spTree>
    <p:extLst>
      <p:ext uri="{BB962C8B-B14F-4D97-AF65-F5344CB8AC3E}">
        <p14:creationId xmlns:p14="http://schemas.microsoft.com/office/powerpoint/2010/main" val="766282257"/>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400" b="1" dirty="0" smtClean="0"/>
              <a:t>Resolution #7</a:t>
            </a:r>
            <a:r>
              <a:rPr lang="en-US" sz="2400" b="1" dirty="0"/>
              <a:t>: Disestablish the Master of Arts in </a:t>
            </a:r>
            <a:r>
              <a:rPr lang="en-US" sz="2400" b="1" dirty="0" smtClean="0"/>
              <a:t>Teaching</a:t>
            </a:r>
            <a:endParaRPr lang="en-US" sz="2400" b="1" dirty="0"/>
          </a:p>
        </p:txBody>
      </p:sp>
      <p:sp>
        <p:nvSpPr>
          <p:cNvPr id="3" name="Content Placeholder 2"/>
          <p:cNvSpPr>
            <a:spLocks noGrp="1"/>
          </p:cNvSpPr>
          <p:nvPr>
            <p:ph idx="1"/>
          </p:nvPr>
        </p:nvSpPr>
        <p:spPr>
          <a:xfrm>
            <a:off x="457200" y="1371600"/>
            <a:ext cx="8229600" cy="5105400"/>
          </a:xfrm>
        </p:spPr>
        <p:txBody>
          <a:bodyPr>
            <a:noAutofit/>
          </a:bodyPr>
          <a:lstStyle/>
          <a:p>
            <a:pPr marL="0" indent="0">
              <a:buNone/>
            </a:pPr>
            <a:r>
              <a:rPr lang="en-US" sz="1800" dirty="0"/>
              <a:t>Recommendation from the Committee on Graduate Studies (</a:t>
            </a:r>
            <a:r>
              <a:rPr lang="en-US" sz="1800" dirty="0" err="1"/>
              <a:t>Buz</a:t>
            </a:r>
            <a:r>
              <a:rPr lang="en-US" sz="1800" dirty="0"/>
              <a:t> </a:t>
            </a:r>
            <a:r>
              <a:rPr lang="en-US" sz="1800" dirty="0" err="1"/>
              <a:t>Swanik</a:t>
            </a:r>
            <a:r>
              <a:rPr lang="en-US" sz="1800" dirty="0"/>
              <a:t>, Chair) with the concurrence of the Coordinating Committee on Education (Bob Opila, Chair) for the request to disestablish the Master of Arts in Teaching (</a:t>
            </a:r>
            <a:r>
              <a:rPr lang="en-US" sz="1800" dirty="0" err="1"/>
              <a:t>GRD0551</a:t>
            </a:r>
            <a:r>
              <a:rPr lang="en-US" sz="1800" dirty="0"/>
              <a:t>) (</a:t>
            </a:r>
            <a:r>
              <a:rPr lang="en-US" sz="1800" dirty="0">
                <a:hlinkClick r:id="rId2"/>
              </a:rPr>
              <a:t>attachment</a:t>
            </a:r>
            <a:r>
              <a:rPr lang="en-US" sz="1800" dirty="0"/>
              <a:t>)</a:t>
            </a:r>
            <a:r>
              <a:rPr lang="en-US" sz="800" dirty="0" smtClean="0"/>
              <a:t/>
            </a:r>
            <a:br>
              <a:rPr lang="en-US" sz="800" dirty="0" smtClean="0"/>
            </a:br>
            <a:endParaRPr lang="en-US" sz="800" dirty="0" smtClean="0"/>
          </a:p>
          <a:p>
            <a:pPr marL="1028700" indent="-1028700">
              <a:buNone/>
            </a:pPr>
            <a:r>
              <a:rPr lang="en-US" sz="1800" dirty="0"/>
              <a:t>WHEREAS, the Master of Arts in Teaching was provisionally approved for five years in 2010, and</a:t>
            </a:r>
          </a:p>
          <a:p>
            <a:pPr marL="1028700" indent="-1028700">
              <a:buNone/>
            </a:pPr>
            <a:r>
              <a:rPr lang="en-US" sz="1800" dirty="0"/>
              <a:t>WHEREAS, the enrollment within the program is insufficient to populate the required courses, and</a:t>
            </a:r>
          </a:p>
          <a:p>
            <a:pPr marL="1028700" indent="-1028700">
              <a:buNone/>
            </a:pPr>
            <a:r>
              <a:rPr lang="en-US" sz="1800" dirty="0"/>
              <a:t>WHEREAS, the faculty members in the School of Education support disestablishing the program, be it therefore</a:t>
            </a:r>
          </a:p>
          <a:p>
            <a:pPr marL="1028700" indent="-1028700">
              <a:buNone/>
            </a:pPr>
            <a:r>
              <a:rPr lang="en-US" sz="1800" dirty="0"/>
              <a:t>RESOLVED, that the Faculty Senate recommends that the Master of Arts in Teaching be disestablished.</a:t>
            </a:r>
          </a:p>
        </p:txBody>
      </p:sp>
    </p:spTree>
    <p:extLst>
      <p:ext uri="{BB962C8B-B14F-4D97-AF65-F5344CB8AC3E}">
        <p14:creationId xmlns:p14="http://schemas.microsoft.com/office/powerpoint/2010/main" val="766282257"/>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200" b="1" dirty="0" smtClean="0"/>
              <a:t>Resolution #8</a:t>
            </a:r>
            <a:r>
              <a:rPr lang="en-US" sz="2200" b="1" dirty="0"/>
              <a:t>: Revise the Faculty Handbook Parental Leave </a:t>
            </a:r>
            <a:r>
              <a:rPr lang="en-US" sz="2200" b="1" dirty="0" smtClean="0"/>
              <a:t>Policy</a:t>
            </a:r>
            <a:endParaRPr lang="en-US" sz="2200" b="1" dirty="0"/>
          </a:p>
        </p:txBody>
      </p:sp>
      <p:sp>
        <p:nvSpPr>
          <p:cNvPr id="3" name="Content Placeholder 2"/>
          <p:cNvSpPr>
            <a:spLocks noGrp="1"/>
          </p:cNvSpPr>
          <p:nvPr>
            <p:ph idx="1"/>
          </p:nvPr>
        </p:nvSpPr>
        <p:spPr>
          <a:xfrm>
            <a:off x="457200" y="1371600"/>
            <a:ext cx="8229600" cy="5105400"/>
          </a:xfrm>
        </p:spPr>
        <p:txBody>
          <a:bodyPr>
            <a:noAutofit/>
          </a:bodyPr>
          <a:lstStyle/>
          <a:p>
            <a:pPr marL="0" indent="0">
              <a:buNone/>
            </a:pPr>
            <a:r>
              <a:rPr lang="en-US" sz="1800" dirty="0"/>
              <a:t>Recommendation from the Faculty Senate Committee on Faculty Welfare and Privileges (John </a:t>
            </a:r>
            <a:r>
              <a:rPr lang="en-US" sz="1800" dirty="0" err="1"/>
              <a:t>Courtright</a:t>
            </a:r>
            <a:r>
              <a:rPr lang="en-US" sz="1800" dirty="0"/>
              <a:t>, Chair) for the request to revise the Faculty Handbook section 4.1.14.3 (</a:t>
            </a:r>
            <a:r>
              <a:rPr lang="en-US" sz="1800" dirty="0">
                <a:hlinkClick r:id="rId2"/>
              </a:rPr>
              <a:t>Attachment 1</a:t>
            </a:r>
            <a:r>
              <a:rPr lang="en-US" sz="1800" dirty="0"/>
              <a:t>)</a:t>
            </a:r>
            <a:r>
              <a:rPr lang="en-US" sz="800" dirty="0" smtClean="0"/>
              <a:t/>
            </a:r>
            <a:br>
              <a:rPr lang="en-US" sz="800" dirty="0" smtClean="0"/>
            </a:br>
            <a:endParaRPr lang="en-US" sz="800" dirty="0" smtClean="0"/>
          </a:p>
          <a:p>
            <a:pPr marL="1028700" indent="-1028700">
              <a:buNone/>
            </a:pPr>
            <a:r>
              <a:rPr lang="en-US" sz="1800" dirty="0"/>
              <a:t>WHEREAS, the UD-</a:t>
            </a:r>
            <a:r>
              <a:rPr lang="en-US" sz="1800" dirty="0" err="1"/>
              <a:t>AAUP</a:t>
            </a:r>
            <a:r>
              <a:rPr lang="en-US" sz="1800" dirty="0"/>
              <a:t> made Parental Leave policy changes in the </a:t>
            </a:r>
            <a:r>
              <a:rPr lang="en-US" sz="1800" dirty="0" err="1"/>
              <a:t>CBA</a:t>
            </a:r>
            <a:r>
              <a:rPr lang="en-US" sz="1800" dirty="0"/>
              <a:t> that impact Faculty Handbook section 4.1.14.3, and</a:t>
            </a:r>
          </a:p>
          <a:p>
            <a:pPr marL="1028700" indent="-1028700">
              <a:buNone/>
            </a:pPr>
            <a:r>
              <a:rPr lang="en-US" sz="1800" dirty="0"/>
              <a:t>WHEREAS, the Faculty Handbook needs to align with the </a:t>
            </a:r>
            <a:r>
              <a:rPr lang="en-US" sz="1800" dirty="0" err="1"/>
              <a:t>CBA</a:t>
            </a:r>
            <a:r>
              <a:rPr lang="en-US" sz="1800" dirty="0"/>
              <a:t> in this respect, therefore be it</a:t>
            </a:r>
          </a:p>
          <a:p>
            <a:pPr marL="1028700" indent="-1028700">
              <a:buNone/>
            </a:pPr>
            <a:r>
              <a:rPr lang="en-US" sz="1800" dirty="0"/>
              <a:t>RESOLVED, that Faculty Handbook section 4.1.14.3 on Parental Leave shall be revised as per the redline document </a:t>
            </a:r>
            <a:r>
              <a:rPr lang="en-US" sz="1800" dirty="0">
                <a:hlinkClick r:id="rId2"/>
              </a:rPr>
              <a:t>attached</a:t>
            </a:r>
            <a:r>
              <a:rPr lang="en-US" sz="1800" dirty="0"/>
              <a:t>.</a:t>
            </a:r>
          </a:p>
        </p:txBody>
      </p:sp>
    </p:spTree>
    <p:extLst>
      <p:ext uri="{BB962C8B-B14F-4D97-AF65-F5344CB8AC3E}">
        <p14:creationId xmlns:p14="http://schemas.microsoft.com/office/powerpoint/2010/main" val="766282257"/>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200" b="1" dirty="0" smtClean="0"/>
              <a:t>Resolution #9</a:t>
            </a:r>
            <a:r>
              <a:rPr lang="en-US" sz="2200" b="1" dirty="0"/>
              <a:t>: Revise the Faculty Handbook </a:t>
            </a:r>
            <a:r>
              <a:rPr lang="en-US" sz="2200" b="1" dirty="0" smtClean="0"/>
              <a:t>“Stop </a:t>
            </a:r>
            <a:r>
              <a:rPr lang="en-US" sz="2200" b="1" dirty="0"/>
              <a:t>the </a:t>
            </a:r>
            <a:r>
              <a:rPr lang="en-US" sz="2200" b="1" dirty="0" smtClean="0"/>
              <a:t>Clock” Policy</a:t>
            </a:r>
            <a:endParaRPr lang="en-US" sz="2200" b="1" dirty="0"/>
          </a:p>
        </p:txBody>
      </p:sp>
      <p:sp>
        <p:nvSpPr>
          <p:cNvPr id="3" name="Content Placeholder 2"/>
          <p:cNvSpPr>
            <a:spLocks noGrp="1"/>
          </p:cNvSpPr>
          <p:nvPr>
            <p:ph idx="1"/>
          </p:nvPr>
        </p:nvSpPr>
        <p:spPr>
          <a:xfrm>
            <a:off x="457200" y="1371600"/>
            <a:ext cx="8229600" cy="5105400"/>
          </a:xfrm>
        </p:spPr>
        <p:txBody>
          <a:bodyPr>
            <a:noAutofit/>
          </a:bodyPr>
          <a:lstStyle/>
          <a:p>
            <a:pPr marL="0" indent="0">
              <a:buNone/>
            </a:pPr>
            <a:r>
              <a:rPr lang="en-US" sz="1800" dirty="0"/>
              <a:t>Recommendation from the Faculty Senate Promotions and Tenure Committee (Dallas Hoover, Chair) for the request to revise the Faculty Handbook section 4.4.12 Tenure (</a:t>
            </a:r>
            <a:r>
              <a:rPr lang="en-US" sz="1800" dirty="0">
                <a:hlinkClick r:id="rId2"/>
              </a:rPr>
              <a:t>Attachment 1</a:t>
            </a:r>
            <a:r>
              <a:rPr lang="en-US" sz="1800" dirty="0"/>
              <a:t>)</a:t>
            </a:r>
            <a:r>
              <a:rPr lang="en-US" sz="800" dirty="0" smtClean="0"/>
              <a:t/>
            </a:r>
            <a:br>
              <a:rPr lang="en-US" sz="800" dirty="0" smtClean="0"/>
            </a:br>
            <a:endParaRPr lang="en-US" sz="800" dirty="0" smtClean="0"/>
          </a:p>
          <a:p>
            <a:pPr marL="1028700" indent="-1028700">
              <a:buNone/>
            </a:pPr>
            <a:r>
              <a:rPr lang="en-US" sz="1800" dirty="0"/>
              <a:t>WHEREAS, the UD-</a:t>
            </a:r>
            <a:r>
              <a:rPr lang="en-US" sz="1800" dirty="0" err="1"/>
              <a:t>AAUP</a:t>
            </a:r>
            <a:r>
              <a:rPr lang="en-US" sz="1800" dirty="0"/>
              <a:t> made Tenure policy changes regarding "Stop the Clock" in the </a:t>
            </a:r>
            <a:r>
              <a:rPr lang="en-US" sz="1800" dirty="0" err="1"/>
              <a:t>CBA</a:t>
            </a:r>
            <a:r>
              <a:rPr lang="en-US" sz="1800" dirty="0"/>
              <a:t> that impact Faculty Handbook section 4.4.12, and</a:t>
            </a:r>
          </a:p>
          <a:p>
            <a:pPr marL="1028700" indent="-1028700">
              <a:buNone/>
            </a:pPr>
            <a:r>
              <a:rPr lang="en-US" sz="1800" dirty="0"/>
              <a:t>WHEREAS, the Faculty Handbook needs to align with the </a:t>
            </a:r>
            <a:r>
              <a:rPr lang="en-US" sz="1800" dirty="0" err="1"/>
              <a:t>CBA</a:t>
            </a:r>
            <a:r>
              <a:rPr lang="en-US" sz="1800" dirty="0"/>
              <a:t> in this respect, therefore be it</a:t>
            </a:r>
          </a:p>
          <a:p>
            <a:pPr marL="1028700" indent="-1028700">
              <a:buNone/>
            </a:pPr>
            <a:r>
              <a:rPr lang="en-US" sz="1800" dirty="0"/>
              <a:t>RESOLVED, that Faculty Handbook section 4.4.12 on Tenure regarding "Stop the Clock" shall be revised as per the redline document </a:t>
            </a:r>
            <a:r>
              <a:rPr lang="en-US" sz="1800" dirty="0">
                <a:hlinkClick r:id="rId2"/>
              </a:rPr>
              <a:t>attached</a:t>
            </a:r>
            <a:r>
              <a:rPr lang="en-US" sz="1800" dirty="0"/>
              <a:t>.</a:t>
            </a:r>
          </a:p>
        </p:txBody>
      </p:sp>
    </p:spTree>
    <p:extLst>
      <p:ext uri="{BB962C8B-B14F-4D97-AF65-F5344CB8AC3E}">
        <p14:creationId xmlns:p14="http://schemas.microsoft.com/office/powerpoint/2010/main" val="766282257"/>
      </p:ext>
    </p:extLst>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400" b="1" dirty="0" smtClean="0"/>
              <a:t>Resolution #11</a:t>
            </a:r>
            <a:r>
              <a:rPr lang="en-US" sz="2400" b="1" dirty="0"/>
              <a:t>: Create a Master of Science in Cyber </a:t>
            </a:r>
            <a:r>
              <a:rPr lang="en-US" sz="2400" b="1" dirty="0" smtClean="0"/>
              <a:t>Security</a:t>
            </a:r>
            <a:endParaRPr lang="en-US" sz="2400" b="1" dirty="0"/>
          </a:p>
        </p:txBody>
      </p:sp>
      <p:sp>
        <p:nvSpPr>
          <p:cNvPr id="3" name="Content Placeholder 2"/>
          <p:cNvSpPr>
            <a:spLocks noGrp="1"/>
          </p:cNvSpPr>
          <p:nvPr>
            <p:ph idx="1"/>
          </p:nvPr>
        </p:nvSpPr>
        <p:spPr>
          <a:xfrm>
            <a:off x="457200" y="1371600"/>
            <a:ext cx="8229600" cy="5105400"/>
          </a:xfrm>
        </p:spPr>
        <p:txBody>
          <a:bodyPr>
            <a:noAutofit/>
          </a:bodyPr>
          <a:lstStyle/>
          <a:p>
            <a:pPr marL="0" indent="0">
              <a:buNone/>
            </a:pPr>
            <a:r>
              <a:rPr lang="en-US" sz="1600" dirty="0"/>
              <a:t>Recommendation from the Committee on Graduate Studies (</a:t>
            </a:r>
            <a:r>
              <a:rPr lang="en-US" sz="1600" dirty="0" err="1"/>
              <a:t>Buz</a:t>
            </a:r>
            <a:r>
              <a:rPr lang="en-US" sz="1600" dirty="0"/>
              <a:t> </a:t>
            </a:r>
            <a:r>
              <a:rPr lang="en-US" sz="1600" dirty="0" err="1"/>
              <a:t>Swanik</a:t>
            </a:r>
            <a:r>
              <a:rPr lang="en-US" sz="1600" dirty="0"/>
              <a:t>, Chair) with the concurrence of the Coordinating Committee on Education (Bob Opila, Chair) for the request to create a Master of Science in Cyber Security (</a:t>
            </a:r>
            <a:r>
              <a:rPr lang="en-US" sz="1600" dirty="0">
                <a:hlinkClick r:id="rId2"/>
              </a:rPr>
              <a:t>attachment</a:t>
            </a:r>
            <a:r>
              <a:rPr lang="en-US" sz="1600" dirty="0"/>
              <a:t>)</a:t>
            </a:r>
            <a:r>
              <a:rPr lang="en-US" sz="800" dirty="0" smtClean="0"/>
              <a:t/>
            </a:r>
            <a:br>
              <a:rPr lang="en-US" sz="800" dirty="0" smtClean="0"/>
            </a:br>
            <a:endParaRPr lang="en-US" sz="800" dirty="0" smtClean="0"/>
          </a:p>
          <a:p>
            <a:pPr marL="914400" indent="-914400">
              <a:buNone/>
            </a:pPr>
            <a:r>
              <a:rPr lang="en-US" sz="1600" dirty="0"/>
              <a:t>WHEREAS, establishing a high quality Master of Science degree program in Cyber Security addresses a top national priority as well as a regional imperative, and</a:t>
            </a:r>
          </a:p>
          <a:p>
            <a:pPr marL="914400" indent="-914400">
              <a:buNone/>
            </a:pPr>
            <a:r>
              <a:rPr lang="en-US" sz="1600" dirty="0"/>
              <a:t>WHEREAS, this Master’s degree will be structured to enable professionals to gain advanced training in this field, and</a:t>
            </a:r>
          </a:p>
          <a:p>
            <a:pPr marL="914400" indent="-914400">
              <a:buNone/>
            </a:pPr>
            <a:r>
              <a:rPr lang="en-US" sz="1600" dirty="0"/>
              <a:t>WHEREAS, unlike other programs that are solely focused on IT security, this program emphasizes the design of secure software and systems, security analytics, and secure business systems, and</a:t>
            </a:r>
          </a:p>
          <a:p>
            <a:pPr marL="914400" indent="-914400">
              <a:buNone/>
            </a:pPr>
            <a:r>
              <a:rPr lang="en-US" sz="1600" dirty="0"/>
              <a:t>WHEREAS, it trains individuals that have a traditional background in engineering, computer science, informational systems, or related fields to have strong security skills enabling them to develop </a:t>
            </a:r>
            <a:r>
              <a:rPr lang="en-US" sz="1600" dirty="0" smtClean="0"/>
              <a:t>new secure </a:t>
            </a:r>
            <a:r>
              <a:rPr lang="en-US" sz="1600" dirty="0"/>
              <a:t>systems and/or software, to use analytics for security purposes, or to develop and manage secure business systems, and</a:t>
            </a:r>
          </a:p>
          <a:p>
            <a:pPr marL="914400" indent="-914400">
              <a:buNone/>
            </a:pPr>
            <a:r>
              <a:rPr lang="en-US" sz="1600" dirty="0"/>
              <a:t>WHEREAS, graduates of this program will be skilled in the latest theories and practices required to address the most challenging cybersecurity issues facing the world today, be it therefore</a:t>
            </a:r>
          </a:p>
          <a:p>
            <a:pPr marL="914400" indent="-914400">
              <a:buNone/>
            </a:pPr>
            <a:r>
              <a:rPr lang="en-US" sz="1600" dirty="0"/>
              <a:t>RESOLVED, that the Faculty Senate recommends, provisionally for five years, the establishment of a Master of Science degree in Cyber Security.</a:t>
            </a:r>
          </a:p>
        </p:txBody>
      </p:sp>
    </p:spTree>
    <p:extLst>
      <p:ext uri="{BB962C8B-B14F-4D97-AF65-F5344CB8AC3E}">
        <p14:creationId xmlns:p14="http://schemas.microsoft.com/office/powerpoint/2010/main" val="766282257"/>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457200" y="2332037"/>
            <a:ext cx="8229600" cy="4525963"/>
          </a:xfrm>
        </p:spPr>
        <p:txBody>
          <a:bodyPr>
            <a:normAutofit/>
          </a:bodyPr>
          <a:lstStyle/>
          <a:p>
            <a:pPr marL="0" indent="0">
              <a:buNone/>
            </a:pPr>
            <a:r>
              <a:rPr lang="en-US" sz="2400" dirty="0" smtClean="0"/>
              <a:t>       </a:t>
            </a:r>
            <a:r>
              <a:rPr lang="en-US" sz="2400" b="1" dirty="0" smtClean="0"/>
              <a:t>I</a:t>
            </a:r>
            <a:r>
              <a:rPr lang="en-US" sz="2400" b="1" dirty="0"/>
              <a:t>. Adoption of the </a:t>
            </a:r>
            <a:r>
              <a:rPr lang="en-US" sz="2400" b="1" dirty="0" smtClean="0"/>
              <a:t>Agenda: </a:t>
            </a:r>
            <a:r>
              <a:rPr lang="en-US" sz="2400" dirty="0" smtClean="0">
                <a:hlinkClick r:id="rId2"/>
              </a:rPr>
              <a:t>April 6, 2015</a:t>
            </a:r>
            <a:r>
              <a:rPr lang="en-US" sz="2400" dirty="0" smtClean="0"/>
              <a:t/>
            </a:r>
            <a:br>
              <a:rPr lang="en-US" sz="2400" dirty="0" smtClean="0"/>
            </a:br>
            <a:r>
              <a:rPr lang="en-US" sz="2400" dirty="0" smtClean="0"/>
              <a:t>              a. Remove Gen Ed Discussion</a:t>
            </a:r>
            <a:br>
              <a:rPr lang="en-US" sz="2400" dirty="0" smtClean="0"/>
            </a:br>
            <a:r>
              <a:rPr lang="en-US" sz="2400" dirty="0" smtClean="0"/>
              <a:t>              b. Move Open Access Motion</a:t>
            </a:r>
            <a:r>
              <a:rPr lang="en-US" sz="800" dirty="0" smtClean="0"/>
              <a:t/>
            </a:r>
            <a:br>
              <a:rPr lang="en-US" sz="800" dirty="0" smtClean="0"/>
            </a:br>
            <a:endParaRPr lang="en-US" sz="800" dirty="0"/>
          </a:p>
          <a:p>
            <a:pPr marL="0" indent="0">
              <a:buNone/>
            </a:pPr>
            <a:r>
              <a:rPr lang="en-US" sz="2400" b="1" dirty="0" smtClean="0"/>
              <a:t>      II</a:t>
            </a:r>
            <a:r>
              <a:rPr lang="en-US" sz="2400" b="1" dirty="0"/>
              <a:t>. Approval of the Minutes</a:t>
            </a:r>
            <a:r>
              <a:rPr lang="en-US" sz="2400" b="1" dirty="0" smtClean="0"/>
              <a:t>: </a:t>
            </a:r>
            <a:r>
              <a:rPr lang="en-US" sz="2400" dirty="0" smtClean="0">
                <a:hlinkClick r:id="rId3"/>
              </a:rPr>
              <a:t>March 2, 2015</a:t>
            </a:r>
            <a:r>
              <a:rPr lang="en-US" sz="2400" dirty="0" smtClean="0"/>
              <a:t/>
            </a:r>
            <a:br>
              <a:rPr lang="en-US" sz="2400" dirty="0" smtClean="0"/>
            </a:br>
            <a:endParaRPr lang="en-US" sz="2400" dirty="0"/>
          </a:p>
          <a:p>
            <a:pPr marL="0" indent="0">
              <a:buNone/>
            </a:pPr>
            <a:r>
              <a:rPr lang="en-US" sz="2400" b="1" dirty="0" smtClean="0"/>
              <a:t>     III</a:t>
            </a:r>
            <a:r>
              <a:rPr lang="en-US" sz="2400" b="1" dirty="0"/>
              <a:t>. Remarks: </a:t>
            </a:r>
            <a:r>
              <a:rPr lang="en-US" sz="2400" dirty="0" smtClean="0"/>
              <a:t>Provost Grasso</a:t>
            </a:r>
            <a:br>
              <a:rPr lang="en-US" sz="2400" dirty="0" smtClean="0"/>
            </a:br>
            <a:endParaRPr lang="en-US" sz="2400" dirty="0"/>
          </a:p>
          <a:p>
            <a:pPr marL="0" indent="0">
              <a:buNone/>
            </a:pPr>
            <a:r>
              <a:rPr lang="en-US" sz="2400" b="1" dirty="0" smtClean="0"/>
              <a:t>     IV</a:t>
            </a:r>
            <a:r>
              <a:rPr lang="en-US" sz="2400" b="1" dirty="0"/>
              <a:t>. Announcements: </a:t>
            </a:r>
            <a:r>
              <a:rPr lang="en-US" sz="2400" dirty="0"/>
              <a:t>Senate President Fred Hofstetter </a:t>
            </a:r>
            <a:endParaRPr lang="en-US" sz="2400" dirty="0" smtClean="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2</a:t>
            </a:fld>
            <a:endParaRPr lang="en-US" altLang="en-US"/>
          </a:p>
        </p:txBody>
      </p:sp>
    </p:spTree>
    <p:extLst>
      <p:ext uri="{BB962C8B-B14F-4D97-AF65-F5344CB8AC3E}">
        <p14:creationId xmlns:p14="http://schemas.microsoft.com/office/powerpoint/2010/main" val="3835705229"/>
      </p:ext>
    </p:extLst>
  </p:cSld>
  <p:clrMapOvr>
    <a:masterClrMapping/>
  </p:clrMapOvr>
  <p:transition spd="slow">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2400" b="1" dirty="0" smtClean="0"/>
              <a:t>Resolution #12</a:t>
            </a:r>
            <a:r>
              <a:rPr lang="en-US" sz="2400" b="1" dirty="0"/>
              <a:t>: Approve the 2015-2016 Residence Life </a:t>
            </a:r>
            <a:r>
              <a:rPr lang="en-US" sz="2400" b="1" dirty="0" smtClean="0"/>
              <a:t>Plans</a:t>
            </a:r>
            <a:endParaRPr lang="en-US" sz="2400" b="1" dirty="0"/>
          </a:p>
        </p:txBody>
      </p:sp>
      <p:sp>
        <p:nvSpPr>
          <p:cNvPr id="3" name="Content Placeholder 2"/>
          <p:cNvSpPr>
            <a:spLocks noGrp="1"/>
          </p:cNvSpPr>
          <p:nvPr>
            <p:ph idx="1"/>
          </p:nvPr>
        </p:nvSpPr>
        <p:spPr>
          <a:xfrm>
            <a:off x="457200" y="1371600"/>
            <a:ext cx="8229600" cy="5105400"/>
          </a:xfrm>
        </p:spPr>
        <p:txBody>
          <a:bodyPr>
            <a:noAutofit/>
          </a:bodyPr>
          <a:lstStyle/>
          <a:p>
            <a:pPr marL="0" indent="0">
              <a:buNone/>
            </a:pPr>
            <a:r>
              <a:rPr lang="en-US" sz="1800" dirty="0"/>
              <a:t>Recommendation from the Student Life Committee (Tony </a:t>
            </a:r>
            <a:r>
              <a:rPr lang="en-US" sz="1800" dirty="0" err="1"/>
              <a:t>Seraphin</a:t>
            </a:r>
            <a:r>
              <a:rPr lang="en-US" sz="1800" dirty="0"/>
              <a:t>, Chair) for the request to approve the 2015-2016 Residence Life Plans (</a:t>
            </a:r>
            <a:r>
              <a:rPr lang="en-US" sz="1800" dirty="0">
                <a:hlinkClick r:id="rId2"/>
              </a:rPr>
              <a:t>Attachment 1</a:t>
            </a:r>
            <a:r>
              <a:rPr lang="en-US" sz="1800" dirty="0"/>
              <a:t>) (</a:t>
            </a:r>
            <a:r>
              <a:rPr lang="en-US" sz="1800" dirty="0">
                <a:hlinkClick r:id="rId3"/>
              </a:rPr>
              <a:t>attachment</a:t>
            </a:r>
            <a:r>
              <a:rPr lang="en-US" sz="1800" dirty="0"/>
              <a:t>) (</a:t>
            </a:r>
            <a:r>
              <a:rPr lang="en-US" sz="1800" dirty="0">
                <a:hlinkClick r:id="rId4"/>
              </a:rPr>
              <a:t>Attachment 1</a:t>
            </a:r>
            <a:r>
              <a:rPr lang="en-US" sz="1800" dirty="0"/>
              <a:t>) (</a:t>
            </a:r>
            <a:r>
              <a:rPr lang="en-US" sz="1800" dirty="0">
                <a:hlinkClick r:id="rId5"/>
              </a:rPr>
              <a:t>attachment</a:t>
            </a:r>
            <a:r>
              <a:rPr lang="en-US" sz="1800" dirty="0"/>
              <a:t>)</a:t>
            </a:r>
            <a:r>
              <a:rPr lang="en-US" sz="800" dirty="0" smtClean="0"/>
              <a:t/>
            </a:r>
            <a:br>
              <a:rPr lang="en-US" sz="800" dirty="0" smtClean="0"/>
            </a:br>
            <a:endParaRPr lang="en-US" sz="800" dirty="0" smtClean="0"/>
          </a:p>
          <a:p>
            <a:pPr marL="1028700" indent="-1028700">
              <a:buNone/>
            </a:pPr>
            <a:r>
              <a:rPr lang="en-US" sz="1800" dirty="0"/>
              <a:t>WHEREAS, faculty review of any residential program involving students is a required function of the University Faculty Senate, and</a:t>
            </a:r>
          </a:p>
          <a:p>
            <a:pPr marL="1028700" indent="-1028700">
              <a:buNone/>
            </a:pPr>
            <a:r>
              <a:rPr lang="en-US" sz="1800" dirty="0"/>
              <a:t>WHEREAS, the Student Life Committee of the Faculty Senate have reviewed and recommend approval of the residential program proposed by the Office of Residence Life for the academic year 2015-2016, be it therefore</a:t>
            </a:r>
          </a:p>
          <a:p>
            <a:pPr marL="1028700" indent="-1028700">
              <a:buNone/>
            </a:pPr>
            <a:r>
              <a:rPr lang="en-US" sz="1800" dirty="0"/>
              <a:t>RESOLVED, that the Faculty Senate of the University of Delaware recommends for approval the attached Office of Residence Life residential program for 2015-2016.</a:t>
            </a:r>
          </a:p>
        </p:txBody>
      </p:sp>
    </p:spTree>
    <p:extLst>
      <p:ext uri="{BB962C8B-B14F-4D97-AF65-F5344CB8AC3E}">
        <p14:creationId xmlns:p14="http://schemas.microsoft.com/office/powerpoint/2010/main" val="766282257"/>
      </p:ext>
    </p:extLst>
  </p:cSld>
  <p:clrMapOvr>
    <a:masterClrMapping/>
  </p:clrMapOvr>
  <p:transition spd="slow">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457200" y="1951037"/>
            <a:ext cx="8229600" cy="4525963"/>
          </a:xfrm>
        </p:spPr>
        <p:txBody>
          <a:bodyPr/>
          <a:lstStyle/>
          <a:p>
            <a:pPr marL="0" indent="0">
              <a:buNone/>
            </a:pPr>
            <a:r>
              <a:rPr lang="en-US" sz="2000" b="1" dirty="0"/>
              <a:t>VIII. Introduction of New Business: </a:t>
            </a:r>
            <a:endParaRPr lang="en-US" sz="2000" dirty="0"/>
          </a:p>
          <a:p>
            <a:pPr marL="800100" lvl="2" indent="0">
              <a:buNone/>
            </a:pPr>
            <a:r>
              <a:rPr lang="en-US" sz="2000" dirty="0"/>
              <a:t>Such items as may come before the Senate. (No motion introduced under new business, except a motion to refer to committee, shall be acted upon until the next meeting of the Senate.) </a:t>
            </a:r>
            <a:endParaRPr lang="en-US" sz="2000"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21</a:t>
            </a:fld>
            <a:endParaRPr lang="en-US" altLang="en-US"/>
          </a:p>
        </p:txBody>
      </p:sp>
    </p:spTree>
    <p:extLst>
      <p:ext uri="{BB962C8B-B14F-4D97-AF65-F5344CB8AC3E}">
        <p14:creationId xmlns:p14="http://schemas.microsoft.com/office/powerpoint/2010/main" val="2538460253"/>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85800" y="2130425"/>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mtClean="0"/>
              <a:t>Memorial Tribute</a:t>
            </a:r>
            <a:endParaRPr lang="en-US" dirty="0"/>
          </a:p>
        </p:txBody>
      </p:sp>
      <p:sp>
        <p:nvSpPr>
          <p:cNvPr id="7" name="Subtitle 2"/>
          <p:cNvSpPr txBox="1">
            <a:spLocks/>
          </p:cNvSpPr>
          <p:nvPr/>
        </p:nvSpPr>
        <p:spPr>
          <a:xfrm>
            <a:off x="1371600" y="38862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3200" b="0" i="0" u="none" strike="noStrike" kern="1200" cap="none" spc="0" normalizeH="0" baseline="0" noProof="0" smtClean="0">
                <a:ln>
                  <a:noFill/>
                </a:ln>
                <a:solidFill>
                  <a:sysClr val="windowText" lastClr="000000">
                    <a:tint val="75000"/>
                  </a:sysClr>
                </a:solidFill>
                <a:effectLst/>
                <a:uLnTx/>
                <a:uFillTx/>
                <a:latin typeface="Calibri"/>
                <a:ea typeface="+mn-ea"/>
                <a:cs typeface="+mn-cs"/>
              </a:rPr>
              <a:t>Delivered by</a:t>
            </a:r>
            <a:br>
              <a:rPr kumimoji="0" lang="en-US" sz="3200" b="0" i="0" u="none" strike="noStrike" kern="1200" cap="none" spc="0" normalizeH="0" baseline="0" noProof="0" smtClean="0">
                <a:ln>
                  <a:noFill/>
                </a:ln>
                <a:solidFill>
                  <a:sysClr val="windowText" lastClr="000000">
                    <a:tint val="75000"/>
                  </a:sysClr>
                </a:solidFill>
                <a:effectLst/>
                <a:uLnTx/>
                <a:uFillTx/>
                <a:latin typeface="Calibri"/>
                <a:ea typeface="+mn-ea"/>
                <a:cs typeface="+mn-cs"/>
              </a:rPr>
            </a:br>
            <a:r>
              <a:rPr kumimoji="0" lang="en-US" sz="3200" b="0" i="0" u="none" strike="noStrike" kern="1200" cap="none" spc="0" normalizeH="0" baseline="0" noProof="0" smtClean="0">
                <a:ln>
                  <a:noFill/>
                </a:ln>
                <a:solidFill>
                  <a:sysClr val="windowText" lastClr="000000">
                    <a:tint val="75000"/>
                  </a:sysClr>
                </a:solidFill>
                <a:effectLst/>
                <a:uLnTx/>
                <a:uFillTx/>
                <a:latin typeface="Calibri"/>
                <a:ea typeface="+mn-ea"/>
                <a:cs typeface="+mn-cs"/>
              </a:rPr>
              <a:t>Prasad Dhurjati</a:t>
            </a:r>
            <a:endParaRPr kumimoji="0" lang="en-US" sz="3200" b="0" i="0" u="none" strike="noStrike" kern="1200" cap="none" spc="0" normalizeH="0" baseline="0" noProof="0" dirty="0">
              <a:ln>
                <a:noFill/>
              </a:ln>
              <a:solidFill>
                <a:sysClr val="windowText" lastClr="000000">
                  <a:tint val="75000"/>
                </a:sysClr>
              </a:solidFill>
              <a:effectLst/>
              <a:uLnTx/>
              <a:uFillTx/>
              <a:latin typeface="Calibri"/>
              <a:ea typeface="+mn-ea"/>
              <a:cs typeface="+mn-cs"/>
            </a:endParaRPr>
          </a:p>
        </p:txBody>
      </p:sp>
    </p:spTree>
    <p:extLst>
      <p:ext uri="{BB962C8B-B14F-4D97-AF65-F5344CB8AC3E}">
        <p14:creationId xmlns:p14="http://schemas.microsoft.com/office/powerpoint/2010/main" val="1578987717"/>
      </p:ext>
    </p:extLst>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sf\Home\Desktop\Screen Shot 2014-11-03 at 1.19.49 PM.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08660"/>
            <a:ext cx="9144000" cy="614934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880" b="350"/>
          <a:stretch/>
        </p:blipFill>
        <p:spPr bwMode="auto">
          <a:xfrm>
            <a:off x="3131406" y="1645920"/>
            <a:ext cx="2881187" cy="429768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187201" y="5943600"/>
            <a:ext cx="2792752" cy="738664"/>
          </a:xfrm>
          <a:prstGeom prst="rect">
            <a:avLst/>
          </a:prstGeom>
          <a:noFill/>
        </p:spPr>
        <p:txBody>
          <a:bodyPr wrap="none" rtlCol="0">
            <a:spAutoFit/>
          </a:bodyPr>
          <a:lstStyle/>
          <a:p>
            <a:pPr lvl="0" algn="ctr"/>
            <a:r>
              <a:rPr lang="en-US" sz="2400" kern="0" dirty="0">
                <a:solidFill>
                  <a:prstClr val="black"/>
                </a:solidFill>
              </a:rPr>
              <a:t>Richard Patrick Wool</a:t>
            </a:r>
            <a:r>
              <a:rPr kumimoji="0" lang="en-US" sz="2400" b="0" i="0" u="none" strike="noStrike" kern="0" cap="none" spc="0" normalizeH="0" baseline="0" noProof="0" dirty="0" smtClean="0">
                <a:ln>
                  <a:noFill/>
                </a:ln>
                <a:solidFill>
                  <a:prstClr val="black"/>
                </a:solidFill>
                <a:effectLst/>
                <a:uLnTx/>
                <a:uFillTx/>
              </a:rPr>
              <a:t/>
            </a:r>
            <a:br>
              <a:rPr kumimoji="0" lang="en-US" sz="2400" b="0" i="0" u="none" strike="noStrike" kern="0" cap="none" spc="0" normalizeH="0" baseline="0" noProof="0" dirty="0" smtClean="0">
                <a:ln>
                  <a:noFill/>
                </a:ln>
                <a:solidFill>
                  <a:prstClr val="black"/>
                </a:solidFill>
                <a:effectLst/>
                <a:uLnTx/>
                <a:uFillTx/>
              </a:rPr>
            </a:br>
            <a:r>
              <a:rPr lang="en-US" kern="0" dirty="0" smtClean="0">
                <a:solidFill>
                  <a:prstClr val="black"/>
                </a:solidFill>
              </a:rPr>
              <a:t>1947 </a:t>
            </a:r>
            <a:r>
              <a:rPr lang="en-US" kern="0" dirty="0">
                <a:solidFill>
                  <a:prstClr val="black"/>
                </a:solidFill>
              </a:rPr>
              <a:t>- </a:t>
            </a:r>
            <a:r>
              <a:rPr lang="en-US" kern="0" dirty="0" smtClean="0">
                <a:solidFill>
                  <a:prstClr val="black"/>
                </a:solidFill>
              </a:rPr>
              <a:t>2015</a:t>
            </a:r>
            <a:endParaRPr kumimoji="0" lang="en-US" sz="1800" b="0" i="0"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val="248585721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457200" y="1676400"/>
            <a:ext cx="8229600" cy="4495800"/>
          </a:xfrm>
        </p:spPr>
        <p:txBody>
          <a:bodyPr>
            <a:normAutofit fontScale="85000" lnSpcReduction="20000"/>
          </a:bodyPr>
          <a:lstStyle/>
          <a:p>
            <a:pPr marL="0" indent="0">
              <a:buNone/>
            </a:pPr>
            <a:r>
              <a:rPr lang="en-US" sz="2600" b="1" dirty="0" smtClean="0"/>
              <a:t>V. Presentations: </a:t>
            </a:r>
            <a:r>
              <a:rPr lang="en-US" sz="2200" b="1" dirty="0" smtClean="0"/>
              <a:t/>
            </a:r>
            <a:br>
              <a:rPr lang="en-US" sz="2200" b="1" dirty="0" smtClean="0"/>
            </a:br>
            <a:endParaRPr lang="en-US" sz="2400" dirty="0"/>
          </a:p>
          <a:p>
            <a:pPr marL="341313" indent="0">
              <a:buNone/>
            </a:pPr>
            <a:r>
              <a:rPr lang="en-US" sz="2400" b="1" dirty="0" smtClean="0">
                <a:hlinkClick r:id="rId2" action="ppaction://hlinkpres?slideindex=1&amp;slidetitle="/>
              </a:rPr>
              <a:t>#</a:t>
            </a:r>
            <a:r>
              <a:rPr lang="en-US" sz="2400" b="1" dirty="0" err="1">
                <a:hlinkClick r:id="rId2" action="ppaction://hlinkpres?slideindex=1&amp;slidetitle="/>
              </a:rPr>
              <a:t>VoicesOfUDel</a:t>
            </a:r>
            <a:r>
              <a:rPr lang="en-US" sz="2400" b="1" dirty="0">
                <a:hlinkClick r:id="rId2" action="ppaction://hlinkpres?slideindex=1&amp;slidetitle="/>
              </a:rPr>
              <a:t> </a:t>
            </a:r>
            <a:r>
              <a:rPr lang="en-US" sz="2400" b="1" dirty="0" smtClean="0">
                <a:hlinkClick r:id="rId2" action="ppaction://hlinkpres?slideindex=1&amp;slidetitle="/>
              </a:rPr>
              <a:t>Campaign</a:t>
            </a:r>
            <a:r>
              <a:rPr lang="en-US" sz="2400" b="1" dirty="0" smtClean="0"/>
              <a:t/>
            </a:r>
            <a:br>
              <a:rPr lang="en-US" sz="2400" b="1" dirty="0" smtClean="0"/>
            </a:br>
            <a:r>
              <a:rPr lang="en-US" sz="2400" dirty="0" err="1" smtClean="0"/>
              <a:t>Jawanza</a:t>
            </a:r>
            <a:r>
              <a:rPr lang="en-US" sz="2400" dirty="0" smtClean="0"/>
              <a:t> </a:t>
            </a:r>
            <a:r>
              <a:rPr lang="en-US" sz="2400" dirty="0"/>
              <a:t>Keita, Director of Communications </a:t>
            </a:r>
            <a:r>
              <a:rPr lang="en-US" sz="2400" dirty="0" smtClean="0"/>
              <a:t/>
            </a:r>
            <a:br>
              <a:rPr lang="en-US" sz="2400" dirty="0" smtClean="0"/>
            </a:br>
            <a:r>
              <a:rPr lang="en-US" sz="2400" dirty="0" smtClean="0"/>
              <a:t>Anu </a:t>
            </a:r>
            <a:r>
              <a:rPr lang="en-US" sz="2400" dirty="0"/>
              <a:t>Sivaraman, Assistant Professor of Business Administration </a:t>
            </a:r>
            <a:r>
              <a:rPr lang="en-US" sz="2400" dirty="0" smtClean="0"/>
              <a:t/>
            </a:r>
            <a:br>
              <a:rPr lang="en-US" sz="2400" dirty="0" smtClean="0"/>
            </a:br>
            <a:r>
              <a:rPr lang="en-US" sz="2400" dirty="0" smtClean="0"/>
              <a:t>Holly </a:t>
            </a:r>
            <a:r>
              <a:rPr lang="en-US" sz="2400" dirty="0"/>
              <a:t>Norton, Social Media Manager, Communications &amp; Public Affairs</a:t>
            </a:r>
            <a:r>
              <a:rPr lang="en-US" sz="2400" dirty="0" smtClean="0"/>
              <a:t/>
            </a:r>
            <a:br>
              <a:rPr lang="en-US" sz="2400" dirty="0" smtClean="0"/>
            </a:br>
            <a:r>
              <a:rPr lang="en-US" sz="2400" dirty="0" smtClean="0"/>
              <a:t/>
            </a:r>
            <a:br>
              <a:rPr lang="en-US" sz="2400" dirty="0" smtClean="0"/>
            </a:br>
            <a:r>
              <a:rPr lang="en-US" sz="2400" b="1" dirty="0" smtClean="0">
                <a:hlinkClick r:id="rId3" action="ppaction://hlinkpres?slideindex=1&amp;slidetitle="/>
              </a:rPr>
              <a:t>University </a:t>
            </a:r>
            <a:r>
              <a:rPr lang="en-US" sz="2400" b="1" dirty="0">
                <a:hlinkClick r:id="rId3" action="ppaction://hlinkpres?slideindex=1&amp;slidetitle="/>
              </a:rPr>
              <a:t>of Delaware Cyber Security Program </a:t>
            </a:r>
            <a:r>
              <a:rPr lang="en-US" sz="2400" b="1" dirty="0" smtClean="0">
                <a:hlinkClick r:id="rId3" action="ppaction://hlinkpres?slideindex=1&amp;slidetitle="/>
              </a:rPr>
              <a:t>Initiatives</a:t>
            </a:r>
            <a:r>
              <a:rPr lang="en-US" sz="2400" b="1" dirty="0" smtClean="0"/>
              <a:t/>
            </a:r>
            <a:br>
              <a:rPr lang="en-US" sz="2400" b="1" dirty="0" smtClean="0"/>
            </a:br>
            <a:r>
              <a:rPr lang="en-US" sz="2400" dirty="0" smtClean="0"/>
              <a:t>Starnes </a:t>
            </a:r>
            <a:r>
              <a:rPr lang="en-US" sz="2400" dirty="0"/>
              <a:t>Walker, Founding Director of the UD Cyber Security Initiative </a:t>
            </a:r>
            <a:r>
              <a:rPr lang="en-US" sz="2400" dirty="0" smtClean="0"/>
              <a:t>and Professor</a:t>
            </a:r>
            <a:r>
              <a:rPr lang="en-US" sz="2400" dirty="0"/>
              <a:t>, Electrical and Computer Engineering </a:t>
            </a:r>
            <a:br>
              <a:rPr lang="en-US" sz="2400" dirty="0"/>
            </a:br>
            <a:r>
              <a:rPr lang="en-US" sz="2400" dirty="0" smtClean="0"/>
              <a:t/>
            </a:r>
            <a:br>
              <a:rPr lang="en-US" sz="2400" dirty="0" smtClean="0"/>
            </a:br>
            <a:r>
              <a:rPr lang="en-US" sz="2400" b="1" dirty="0" smtClean="0">
                <a:hlinkClick r:id="rId4" action="ppaction://hlinkpres?slideindex=1&amp;slidetitle="/>
              </a:rPr>
              <a:t>Report </a:t>
            </a:r>
            <a:r>
              <a:rPr lang="en-US" sz="2400" b="1" dirty="0">
                <a:hlinkClick r:id="rId4" action="ppaction://hlinkpres?slideindex=1&amp;slidetitle="/>
              </a:rPr>
              <a:t>from the Commission on Sexual Harassment and Sexual Assault</a:t>
            </a:r>
            <a:r>
              <a:rPr lang="en-US" sz="2400" b="1" dirty="0"/>
              <a:t> </a:t>
            </a:r>
            <a:r>
              <a:rPr lang="en-US" sz="2400" dirty="0"/>
              <a:t>Michael Chajes, Commission Chair and Professor of Civil and </a:t>
            </a:r>
            <a:r>
              <a:rPr lang="en-US" sz="2400" dirty="0" smtClean="0"/>
              <a:t>Environmental Engineering </a:t>
            </a:r>
            <a:br>
              <a:rPr lang="en-US" sz="2400" dirty="0" smtClean="0"/>
            </a:br>
            <a:r>
              <a:rPr lang="en-US" sz="2200" dirty="0" smtClean="0"/>
              <a:t/>
            </a:r>
            <a:br>
              <a:rPr lang="en-US" sz="2200" dirty="0" smtClean="0"/>
            </a:br>
            <a:r>
              <a:rPr lang="en-US" sz="2200" dirty="0" smtClean="0"/>
              <a:t/>
            </a:r>
            <a:br>
              <a:rPr lang="en-US" sz="2200" dirty="0" smtClean="0"/>
            </a:br>
            <a:r>
              <a:rPr lang="en-US" sz="2200" dirty="0" smtClean="0"/>
              <a:t>              </a:t>
            </a:r>
            <a:endParaRPr lang="en-US" dirty="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5</a:t>
            </a:fld>
            <a:endParaRPr lang="en-US" altLang="en-US" dirty="0"/>
          </a:p>
        </p:txBody>
      </p:sp>
    </p:spTree>
    <p:extLst>
      <p:ext uri="{BB962C8B-B14F-4D97-AF65-F5344CB8AC3E}">
        <p14:creationId xmlns:p14="http://schemas.microsoft.com/office/powerpoint/2010/main" val="3505355516"/>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3600" dirty="0" smtClean="0"/>
              <a:t>VI. Consent Agenda</a:t>
            </a:r>
            <a:endParaRPr lang="en-US" sz="3600"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What is a </a:t>
            </a:r>
            <a:r>
              <a:rPr lang="en-US" dirty="0" smtClean="0">
                <a:hlinkClick r:id="rId2"/>
              </a:rPr>
              <a:t>Consent Agenda</a:t>
            </a:r>
            <a:r>
              <a:rPr lang="en-US" dirty="0" smtClean="0"/>
              <a:t>?</a:t>
            </a:r>
          </a:p>
          <a:p>
            <a:pPr marL="0" indent="457200">
              <a:buNone/>
            </a:pPr>
            <a:r>
              <a:rPr lang="en-US" i="1" dirty="0" smtClean="0"/>
              <a:t>Robert’s Rules</a:t>
            </a:r>
            <a:r>
              <a:rPr lang="en-US" dirty="0" smtClean="0"/>
              <a:t> calls it a Consent Calendar:</a:t>
            </a:r>
            <a:br>
              <a:rPr lang="en-US" dirty="0" smtClean="0"/>
            </a:br>
            <a:endParaRPr lang="en-US" dirty="0" smtClean="0"/>
          </a:p>
          <a:p>
            <a:pPr marL="457200" indent="0">
              <a:buNone/>
            </a:pPr>
            <a:r>
              <a:rPr lang="en-US" dirty="0" smtClean="0"/>
              <a:t>“Legislatures, city, town, or county councils, or other assemblies which have a heavy work load including a large number of routine or noncontroversial matters may find a </a:t>
            </a:r>
            <a:r>
              <a:rPr lang="en-US" i="1" dirty="0" smtClean="0"/>
              <a:t>consent calendar</a:t>
            </a:r>
            <a:r>
              <a:rPr lang="en-US" dirty="0" smtClean="0"/>
              <a:t> a useful tool for disposing of such items of business…”</a:t>
            </a:r>
            <a:br>
              <a:rPr lang="en-US" dirty="0" smtClean="0"/>
            </a:br>
            <a:endParaRPr lang="en-US" dirty="0" smtClean="0"/>
          </a:p>
          <a:p>
            <a:pPr marL="457200" indent="0">
              <a:buNone/>
            </a:pPr>
            <a:r>
              <a:rPr lang="en-US" dirty="0" smtClean="0"/>
              <a:t>“The matters listed on it are taken up in order, unless objected to, in which case they are restored to the ordinary process by which they are placed in line for consideration on the regular agenda. The special rules of order establishing a consent calendar may provide that, when the matters on the calendar are called up, they may be considered in gross or without debate or amendment.”</a:t>
            </a:r>
            <a:endParaRPr lang="en-US" dirty="0"/>
          </a:p>
        </p:txBody>
      </p:sp>
    </p:spTree>
    <p:extLst>
      <p:ext uri="{BB962C8B-B14F-4D97-AF65-F5344CB8AC3E}">
        <p14:creationId xmlns:p14="http://schemas.microsoft.com/office/powerpoint/2010/main" val="2889847272"/>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027237"/>
            <a:ext cx="7696200" cy="4525963"/>
          </a:xfrm>
        </p:spPr>
        <p:txBody>
          <a:bodyPr>
            <a:noAutofit/>
          </a:bodyPr>
          <a:lstStyle/>
          <a:p>
            <a:pPr marL="396875" indent="-396875">
              <a:buFont typeface="+mj-lt"/>
              <a:buAutoNum type="arabicPeriod"/>
            </a:pPr>
            <a:r>
              <a:rPr lang="en-US" sz="2000" b="1" dirty="0"/>
              <a:t>Rename the Department of Foreign </a:t>
            </a:r>
            <a:r>
              <a:rPr lang="en-US" sz="2000" b="1" dirty="0" smtClean="0"/>
              <a:t>Languages </a:t>
            </a:r>
            <a:r>
              <a:rPr lang="en-US" sz="2000" b="1" dirty="0"/>
              <a:t>and </a:t>
            </a:r>
            <a:r>
              <a:rPr lang="en-US" sz="2000" b="1" dirty="0" smtClean="0"/>
              <a:t>Literatures</a:t>
            </a:r>
          </a:p>
          <a:p>
            <a:pPr marL="396875" indent="-396875">
              <a:buFont typeface="+mj-lt"/>
              <a:buAutoNum type="arabicPeriod"/>
            </a:pPr>
            <a:r>
              <a:rPr lang="en-US" sz="2000" b="1" dirty="0" smtClean="0"/>
              <a:t>Disestablish </a:t>
            </a:r>
            <a:r>
              <a:rPr lang="en-US" sz="2000" b="1" dirty="0"/>
              <a:t>the BS Major in Agriculture </a:t>
            </a:r>
            <a:r>
              <a:rPr lang="en-US" sz="2000" b="1" dirty="0" smtClean="0"/>
              <a:t>Education</a:t>
            </a:r>
          </a:p>
          <a:p>
            <a:pPr marL="396875" indent="-396875">
              <a:buFont typeface="+mj-lt"/>
              <a:buAutoNum type="arabicPeriod"/>
            </a:pPr>
            <a:r>
              <a:rPr lang="en-US" sz="2000" b="1" dirty="0" smtClean="0"/>
              <a:t>Add </a:t>
            </a:r>
            <a:r>
              <a:rPr lang="en-US" sz="2000" b="1" dirty="0"/>
              <a:t>a BA Major in Linguistics and </a:t>
            </a:r>
            <a:r>
              <a:rPr lang="en-US" sz="2000" b="1" dirty="0" smtClean="0"/>
              <a:t>French</a:t>
            </a:r>
          </a:p>
          <a:p>
            <a:pPr marL="396875" indent="-396875">
              <a:buFont typeface="+mj-lt"/>
              <a:buAutoNum type="arabicPeriod"/>
            </a:pPr>
            <a:r>
              <a:rPr lang="en-US" sz="2000" b="1" dirty="0" smtClean="0"/>
              <a:t>Add </a:t>
            </a:r>
            <a:r>
              <a:rPr lang="en-US" sz="2000" b="1" dirty="0"/>
              <a:t>a BS Major in Meteorology and Climatology </a:t>
            </a:r>
            <a:endParaRPr lang="en-US" sz="2000" b="1" dirty="0" smtClean="0"/>
          </a:p>
          <a:p>
            <a:pPr marL="396875" indent="-396875">
              <a:buFont typeface="+mj-lt"/>
              <a:buAutoNum type="arabicPeriod"/>
            </a:pPr>
            <a:r>
              <a:rPr lang="en-US" sz="2000" b="1" dirty="0" smtClean="0"/>
              <a:t>Permanent </a:t>
            </a:r>
            <a:r>
              <a:rPr lang="en-US" sz="2000" b="1" dirty="0"/>
              <a:t>Approval of the Biomedical Engineering </a:t>
            </a:r>
            <a:r>
              <a:rPr lang="en-US" sz="2000" b="1" dirty="0" smtClean="0"/>
              <a:t>Program</a:t>
            </a:r>
          </a:p>
          <a:p>
            <a:pPr marL="396875" indent="-396875">
              <a:buFont typeface="+mj-lt"/>
              <a:buAutoNum type="arabicPeriod"/>
            </a:pPr>
            <a:r>
              <a:rPr lang="en-US" sz="2000" b="1" dirty="0"/>
              <a:t>Disestablish the Master of </a:t>
            </a:r>
            <a:r>
              <a:rPr lang="en-US" sz="2000" b="1" dirty="0" smtClean="0"/>
              <a:t>Instruction</a:t>
            </a:r>
          </a:p>
          <a:p>
            <a:pPr marL="396875" indent="-396875">
              <a:buFont typeface="+mj-lt"/>
              <a:buAutoNum type="arabicPeriod"/>
            </a:pPr>
            <a:r>
              <a:rPr lang="en-US" sz="2000" b="1" dirty="0" smtClean="0"/>
              <a:t>Disestablish </a:t>
            </a:r>
            <a:r>
              <a:rPr lang="en-US" sz="2000" b="1" dirty="0"/>
              <a:t>the Master of Arts in </a:t>
            </a:r>
            <a:r>
              <a:rPr lang="en-US" sz="2000" b="1" dirty="0" smtClean="0"/>
              <a:t>Teaching</a:t>
            </a:r>
          </a:p>
          <a:p>
            <a:pPr marL="396875" indent="-396875">
              <a:buFont typeface="+mj-lt"/>
              <a:buAutoNum type="arabicPeriod"/>
            </a:pPr>
            <a:r>
              <a:rPr lang="en-US" sz="2000" b="1" dirty="0" smtClean="0"/>
              <a:t>Revise </a:t>
            </a:r>
            <a:r>
              <a:rPr lang="en-US" sz="2000" b="1" dirty="0"/>
              <a:t>the Faculty Handbook Parental Leave </a:t>
            </a:r>
            <a:r>
              <a:rPr lang="en-US" sz="2000" b="1" dirty="0" smtClean="0"/>
              <a:t>Policy</a:t>
            </a:r>
          </a:p>
          <a:p>
            <a:pPr marL="396875" indent="-396875">
              <a:buFont typeface="+mj-lt"/>
              <a:buAutoNum type="arabicPeriod"/>
            </a:pPr>
            <a:r>
              <a:rPr lang="en-US" sz="2000" b="1" dirty="0" smtClean="0"/>
              <a:t>Revise </a:t>
            </a:r>
            <a:r>
              <a:rPr lang="en-US" sz="2000" b="1" dirty="0"/>
              <a:t>the Faculty Handbook </a:t>
            </a:r>
            <a:r>
              <a:rPr lang="en-US" sz="2000" b="1" dirty="0" smtClean="0"/>
              <a:t>“Stop </a:t>
            </a:r>
            <a:r>
              <a:rPr lang="en-US" sz="2000" b="1" dirty="0"/>
              <a:t>the </a:t>
            </a:r>
            <a:r>
              <a:rPr lang="en-US" sz="2000" b="1" dirty="0" smtClean="0"/>
              <a:t>Clock” Policy</a:t>
            </a:r>
          </a:p>
          <a:p>
            <a:pPr marL="396875" indent="-396875">
              <a:buFont typeface="+mj-lt"/>
              <a:buAutoNum type="arabicPeriod"/>
            </a:pPr>
            <a:r>
              <a:rPr lang="en-US" sz="2000" b="1" dirty="0" smtClean="0"/>
              <a:t>Create </a:t>
            </a:r>
            <a:r>
              <a:rPr lang="en-US" sz="2000" b="1" dirty="0"/>
              <a:t>an Open Access </a:t>
            </a:r>
            <a:r>
              <a:rPr lang="en-US" sz="2000" b="1" dirty="0" smtClean="0"/>
              <a:t>Policy</a:t>
            </a:r>
          </a:p>
          <a:p>
            <a:pPr marL="396875" indent="-396875">
              <a:buFont typeface="+mj-lt"/>
              <a:buAutoNum type="arabicPeriod"/>
            </a:pPr>
            <a:r>
              <a:rPr lang="en-US" sz="2000" b="1" dirty="0" smtClean="0"/>
              <a:t>Create </a:t>
            </a:r>
            <a:r>
              <a:rPr lang="en-US" sz="2000" b="1" dirty="0"/>
              <a:t>a Master of Science in Cyber </a:t>
            </a:r>
            <a:r>
              <a:rPr lang="en-US" sz="2000" b="1" dirty="0" smtClean="0"/>
              <a:t>Security</a:t>
            </a:r>
          </a:p>
          <a:p>
            <a:pPr marL="396875" indent="-396875">
              <a:buFont typeface="+mj-lt"/>
              <a:buAutoNum type="arabicPeriod"/>
            </a:pPr>
            <a:r>
              <a:rPr lang="en-US" sz="2000" b="1" dirty="0" smtClean="0"/>
              <a:t>Approve </a:t>
            </a:r>
            <a:r>
              <a:rPr lang="en-US" sz="2000" b="1" dirty="0"/>
              <a:t>the 2015-2016 Residence Life </a:t>
            </a:r>
            <a:r>
              <a:rPr lang="en-US" sz="2000" b="1" dirty="0" smtClean="0"/>
              <a:t>Plans</a:t>
            </a:r>
            <a:endParaRPr lang="en-US" sz="2000" b="1" dirty="0"/>
          </a:p>
        </p:txBody>
      </p:sp>
      <p:sp>
        <p:nvSpPr>
          <p:cNvPr id="4" name="Title 1"/>
          <p:cNvSpPr>
            <a:spLocks noGrp="1"/>
          </p:cNvSpPr>
          <p:nvPr>
            <p:ph type="title"/>
          </p:nvPr>
        </p:nvSpPr>
        <p:spPr>
          <a:xfrm>
            <a:off x="457200" y="838200"/>
            <a:ext cx="8229600" cy="1143000"/>
          </a:xfrm>
        </p:spPr>
        <p:txBody>
          <a:bodyPr>
            <a:normAutofit fontScale="90000"/>
          </a:bodyPr>
          <a:lstStyle/>
          <a:p>
            <a:pPr algn="l"/>
            <a:r>
              <a:rPr lang="en-US" dirty="0" smtClean="0"/>
              <a:t>              VII. Regular Agenda</a:t>
            </a:r>
            <a:br>
              <a:rPr lang="en-US" dirty="0" smtClean="0"/>
            </a:br>
            <a:r>
              <a:rPr lang="en-US" sz="3600" dirty="0" smtClean="0"/>
              <a:t>A. Resolutions</a:t>
            </a:r>
            <a:endParaRPr lang="en-US" sz="3600" dirty="0"/>
          </a:p>
        </p:txBody>
      </p:sp>
    </p:spTree>
    <p:extLst>
      <p:ext uri="{BB962C8B-B14F-4D97-AF65-F5344CB8AC3E}">
        <p14:creationId xmlns:p14="http://schemas.microsoft.com/office/powerpoint/2010/main" val="3015979671"/>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normAutofit/>
          </a:bodyPr>
          <a:lstStyle/>
          <a:p>
            <a:r>
              <a:rPr lang="en-US" sz="2400" b="1" dirty="0" smtClean="0"/>
              <a:t>Resolution #10</a:t>
            </a:r>
            <a:r>
              <a:rPr lang="en-US" sz="2400" b="1" dirty="0"/>
              <a:t>: Create an Open Access </a:t>
            </a:r>
            <a:r>
              <a:rPr lang="en-US" sz="2400" b="1" dirty="0" smtClean="0"/>
              <a:t>Policy</a:t>
            </a:r>
            <a:endParaRPr lang="en-US" sz="2400" b="1" dirty="0"/>
          </a:p>
        </p:txBody>
      </p:sp>
      <p:sp>
        <p:nvSpPr>
          <p:cNvPr id="3" name="Content Placeholder 2"/>
          <p:cNvSpPr>
            <a:spLocks noGrp="1"/>
          </p:cNvSpPr>
          <p:nvPr>
            <p:ph idx="1"/>
          </p:nvPr>
        </p:nvSpPr>
        <p:spPr>
          <a:xfrm>
            <a:off x="457200" y="1371600"/>
            <a:ext cx="8229600" cy="5105400"/>
          </a:xfrm>
        </p:spPr>
        <p:txBody>
          <a:bodyPr>
            <a:noAutofit/>
          </a:bodyPr>
          <a:lstStyle/>
          <a:p>
            <a:pPr marL="0" indent="0">
              <a:buNone/>
            </a:pPr>
            <a:r>
              <a:rPr lang="en-US" sz="1800" dirty="0"/>
              <a:t>Recommendation from the Faculty Senate Library Committee (Steve Eidelman, Chair) for the request to add to the Faculty Handbook an open access policy that will be section 4.2.15 (</a:t>
            </a:r>
            <a:r>
              <a:rPr lang="en-US" sz="1800" dirty="0">
                <a:hlinkClick r:id="rId2"/>
              </a:rPr>
              <a:t>Attachment 1</a:t>
            </a:r>
            <a:r>
              <a:rPr lang="en-US" sz="1800" dirty="0"/>
              <a:t>)</a:t>
            </a:r>
            <a:r>
              <a:rPr lang="en-US" sz="800" dirty="0" smtClean="0"/>
              <a:t/>
            </a:r>
            <a:br>
              <a:rPr lang="en-US" sz="800" dirty="0" smtClean="0"/>
            </a:br>
            <a:endParaRPr lang="en-US" sz="800" dirty="0" smtClean="0"/>
          </a:p>
          <a:p>
            <a:pPr marL="1028700" indent="-1028700">
              <a:buNone/>
            </a:pPr>
            <a:r>
              <a:rPr lang="en-US" sz="1800" dirty="0"/>
              <a:t>WHEREAS, the faculty of the University of Delaware is committed to disseminating the fruits of its research and scholarship as widely as possible; and</a:t>
            </a:r>
          </a:p>
          <a:p>
            <a:pPr marL="1028700" indent="-1028700">
              <a:buNone/>
            </a:pPr>
            <a:r>
              <a:rPr lang="en-US" sz="1800" dirty="0"/>
              <a:t>WHEREAS, a University open access policy provides the public the benefit of open access dissemination of University of Delaware scholarship, serves faculty interests by promoting greater reach and impact for articles, simplifies authors’ retention of distribution rights, and aids preservation; and</a:t>
            </a:r>
          </a:p>
          <a:p>
            <a:pPr marL="1028700" indent="-1028700">
              <a:buNone/>
            </a:pPr>
            <a:r>
              <a:rPr lang="en-US" sz="1800" dirty="0"/>
              <a:t>WHEREAS, the Internet makes it possible to share documents; and</a:t>
            </a:r>
          </a:p>
          <a:p>
            <a:pPr marL="1028700" indent="-1028700">
              <a:buNone/>
            </a:pPr>
            <a:r>
              <a:rPr lang="en-US" sz="1800" dirty="0"/>
              <a:t>WHEREAS, among the many challenges in academic research is the growing expectation and requirement by funders* that the findings of this research be made widely and freely available; and</a:t>
            </a:r>
          </a:p>
          <a:p>
            <a:pPr marL="1028700" indent="-1028700">
              <a:buNone/>
            </a:pPr>
            <a:r>
              <a:rPr lang="en-US" sz="1800" dirty="0"/>
              <a:t>WHEREAS, many of our institutional peers have adopted open access policies, including Harvard, Stanford, MIT, the University of California system, Duke, Rutgers, California Institute of Technology, Georgia Institute of Technology, Princeton, the University of Kansas, and many other research institutions in the United States and throughout the world; and</a:t>
            </a:r>
          </a:p>
        </p:txBody>
      </p:sp>
    </p:spTree>
    <p:extLst>
      <p:ext uri="{BB962C8B-B14F-4D97-AF65-F5344CB8AC3E}">
        <p14:creationId xmlns:p14="http://schemas.microsoft.com/office/powerpoint/2010/main" val="766282257"/>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normAutofit/>
          </a:bodyPr>
          <a:lstStyle/>
          <a:p>
            <a:r>
              <a:rPr lang="en-US" sz="2400" b="1" dirty="0" smtClean="0"/>
              <a:t>Resolution #10</a:t>
            </a:r>
            <a:r>
              <a:rPr lang="en-US" sz="2400" b="1" dirty="0"/>
              <a:t>: Create an Open Access </a:t>
            </a:r>
            <a:r>
              <a:rPr lang="en-US" sz="2400" b="1" dirty="0" smtClean="0"/>
              <a:t>Policy (continued)</a:t>
            </a:r>
            <a:endParaRPr lang="en-US" sz="2400" b="1" dirty="0"/>
          </a:p>
        </p:txBody>
      </p:sp>
      <p:sp>
        <p:nvSpPr>
          <p:cNvPr id="3" name="Content Placeholder 2"/>
          <p:cNvSpPr>
            <a:spLocks noGrp="1"/>
          </p:cNvSpPr>
          <p:nvPr>
            <p:ph idx="1"/>
          </p:nvPr>
        </p:nvSpPr>
        <p:spPr>
          <a:xfrm>
            <a:off x="457200" y="1371600"/>
            <a:ext cx="8229600" cy="5105400"/>
          </a:xfrm>
        </p:spPr>
        <p:txBody>
          <a:bodyPr>
            <a:noAutofit/>
          </a:bodyPr>
          <a:lstStyle/>
          <a:p>
            <a:pPr marL="1028700" indent="-1028700">
              <a:buNone/>
            </a:pPr>
            <a:r>
              <a:rPr lang="en-US" sz="1800" dirty="0"/>
              <a:t>WHEREAS, this procedure can be implemented in a way that does not create any undue burden for faculty members; and</a:t>
            </a:r>
          </a:p>
          <a:p>
            <a:pPr marL="1028700" indent="-1028700">
              <a:buNone/>
            </a:pPr>
            <a:r>
              <a:rPr lang="en-US" sz="1800" dirty="0"/>
              <a:t>WHEREAS, the University of Delaware Library maintains an institutional repository, </a:t>
            </a:r>
            <a:r>
              <a:rPr lang="en-US" sz="1800" dirty="0" err="1"/>
              <a:t>UDSpace</a:t>
            </a:r>
            <a:r>
              <a:rPr lang="en-US" sz="1800" dirty="0"/>
              <a:t>, capable of supporting faculty to implement open access with perpetual preservation, appropriate metadata, and permanent URL addresses; and</a:t>
            </a:r>
          </a:p>
          <a:p>
            <a:pPr marL="1028700" indent="-1028700">
              <a:buNone/>
            </a:pPr>
            <a:r>
              <a:rPr lang="en-US" sz="1800" dirty="0"/>
              <a:t>WHEREAS, this proposed Open Access policy would provide the legal basis for the University to preserve the work of University scholars in this permanent digital repository and to provide access to that work to anyone who seeks it; be it therefore</a:t>
            </a:r>
          </a:p>
          <a:p>
            <a:pPr marL="1028700" indent="-1028700">
              <a:buNone/>
            </a:pPr>
            <a:r>
              <a:rPr lang="en-US" sz="1800" dirty="0"/>
              <a:t>RESOLVED, that the University of Delaware faculty grants permission to make their scholarly journal articles openly accessible in the University of Delaware Library’s institutional repository (</a:t>
            </a:r>
            <a:r>
              <a:rPr lang="en-US" sz="1800" dirty="0" err="1"/>
              <a:t>UDSpace</a:t>
            </a:r>
            <a:r>
              <a:rPr lang="en-US" sz="1800" dirty="0"/>
              <a:t>) in accordance with the </a:t>
            </a:r>
            <a:r>
              <a:rPr lang="en-US" sz="1800" dirty="0">
                <a:hlinkClick r:id="rId2"/>
              </a:rPr>
              <a:t>attached policy on open access</a:t>
            </a:r>
            <a:r>
              <a:rPr lang="en-US" sz="1800" dirty="0"/>
              <a:t>, which hereby becomes part of the faculty handbook</a:t>
            </a:r>
            <a:r>
              <a:rPr lang="en-US" sz="1800" dirty="0" smtClean="0"/>
              <a:t>.</a:t>
            </a:r>
            <a:r>
              <a:rPr lang="en-US" sz="800" dirty="0" smtClean="0"/>
              <a:t/>
            </a:r>
            <a:br>
              <a:rPr lang="en-US" sz="800" dirty="0" smtClean="0"/>
            </a:br>
            <a:endParaRPr lang="en-US" sz="800" dirty="0"/>
          </a:p>
          <a:p>
            <a:pPr marL="57150" indent="-57150">
              <a:buNone/>
            </a:pPr>
            <a:r>
              <a:rPr lang="en-US" sz="1400" dirty="0"/>
              <a:t>*Among these funding foundations and government agencies are the U.S. Department of Energy, the Ford Foundation, the Bill &amp; Melinda Gates Foundation, the Howard Hughes Medical Institute, the U.S. Department of Education Institute of Education Sciences, the National Center for Atmospheric Research, and the National Institutes of Health.</a:t>
            </a:r>
          </a:p>
        </p:txBody>
      </p:sp>
    </p:spTree>
    <p:extLst>
      <p:ext uri="{BB962C8B-B14F-4D97-AF65-F5344CB8AC3E}">
        <p14:creationId xmlns:p14="http://schemas.microsoft.com/office/powerpoint/2010/main" val="1313651777"/>
      </p:ext>
    </p:extLst>
  </p:cSld>
  <p:clrMapOvr>
    <a:masterClrMapping/>
  </p:clrMapOvr>
  <p:transition spd="slow">
    <p:wipe dir="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Faculty Senate Meeting&amp;#x0D;&amp;#x0A;&amp;#x0D;&amp;#x0A;April 6, 2015&amp;#x0D;&amp;#x0A;&amp;#x0D;&amp;#x0A;Welcome!&amp;quot;&quot;/&gt;&lt;property id=&quot;20307&quot; value=&quot;257&quot;/&gt;&lt;/object&gt;&lt;object type=&quot;3&quot; unique_id=&quot;10006&quot;&gt;&lt;property id=&quot;20148&quot; value=&quot;5&quot;/&gt;&lt;property id=&quot;20300&quot; value=&quot;Slide 2 - &amp;quot;Agenda&amp;quot;&quot;/&gt;&lt;property id=&quot;20307&quot; value=&quot;259&quot;/&gt;&lt;/object&gt;&lt;object type=&quot;3&quot; unique_id=&quot;10011&quot;&gt;&lt;property id=&quot;20148&quot; value=&quot;5&quot;/&gt;&lt;property id=&quot;20300&quot; value=&quot;Slide 5 - &amp;quot;Agenda&amp;quot;&quot;/&gt;&lt;property id=&quot;20307&quot; value=&quot;264&quot;/&gt;&lt;/object&gt;&lt;object type=&quot;3&quot; unique_id=&quot;10021&quot;&gt;&lt;property id=&quot;20148&quot; value=&quot;5&quot;/&gt;&lt;property id=&quot;20300&quot; value=&quot;Slide 21 - &amp;quot;Agenda&amp;quot;&quot;/&gt;&lt;property id=&quot;20307&quot; value=&quot;274&quot;/&gt;&lt;/object&gt;&lt;object type=&quot;3&quot; unique_id=&quot;11633&quot;&gt;&lt;property id=&quot;20148&quot; value=&quot;5&quot;/&gt;&lt;property id=&quot;20300&quot; value=&quot;Slide 10 - &amp;quot;Resolution #1: Rename Foreign Languages and Literatures&amp;quot;&quot;/&gt;&lt;property id=&quot;20307&quot; value=&quot;295&quot;/&gt;&lt;/object&gt;&lt;object type=&quot;3&quot; unique_id=&quot;11717&quot;&gt;&lt;property id=&quot;20148&quot; value=&quot;5&quot;/&gt;&lt;property id=&quot;20300&quot; value=&quot;Slide 6 - &amp;quot;VI. Consent Agenda&amp;quot;&quot;/&gt;&lt;property id=&quot;20307&quot; value=&quot;299&quot;/&gt;&lt;/object&gt;&lt;object type=&quot;3&quot; unique_id=&quot;12280&quot;&gt;&lt;property id=&quot;20148&quot; value=&quot;5&quot;/&gt;&lt;property id=&quot;20300&quot; value=&quot;Slide 3&quot;/&gt;&lt;property id=&quot;20307&quot; value=&quot;306&quot;/&gt;&lt;/object&gt;&lt;object type=&quot;3&quot; unique_id=&quot;12357&quot;&gt;&lt;property id=&quot;20148&quot; value=&quot;5&quot;/&gt;&lt;property id=&quot;20300&quot; value=&quot;Slide 4&quot;/&gt;&lt;property id=&quot;20307&quot; value=&quot;307&quot;/&gt;&lt;/object&gt;&lt;object type=&quot;3&quot; unique_id=&quot;12524&quot;&gt;&lt;property id=&quot;20148&quot; value=&quot;5&quot;/&gt;&lt;property id=&quot;20300&quot; value=&quot;Slide 7 - &amp;quot;              VII. Regular Agenda&amp;#x0D;&amp;#x0A;A. Resolutions&amp;quot;&quot;/&gt;&lt;property id=&quot;20307&quot; value=&quot;308&quot;/&gt;&lt;/object&gt;&lt;object type=&quot;3&quot; unique_id=&quot;12772&quot;&gt;&lt;property id=&quot;20148&quot; value=&quot;5&quot;/&gt;&lt;property id=&quot;20300&quot; value=&quot;Slide 11 - &amp;quot;Resolution #2: Disestablish the BS Major in Agriculture Education&amp;quot;&quot;/&gt;&lt;property id=&quot;20307&quot; value=&quot;309&quot;/&gt;&lt;/object&gt;&lt;object type=&quot;3&quot; unique_id=&quot;12773&quot;&gt;&lt;property id=&quot;20148&quot; value=&quot;5&quot;/&gt;&lt;property id=&quot;20300&quot; value=&quot;Slide 12 - &amp;quot;Resolution #3: Add a BA Major in Linguistics and French&amp;quot;&quot;/&gt;&lt;property id=&quot;20307&quot; value=&quot;310&quot;/&gt;&lt;/object&gt;&lt;object type=&quot;3&quot; unique_id=&quot;12774&quot;&gt;&lt;property id=&quot;20148&quot; value=&quot;5&quot;/&gt;&lt;property id=&quot;20300&quot; value=&quot;Slide 13 - &amp;quot;Resolution #4: Add a BS Major in Meteorology and Climatology &amp;quot;&quot;/&gt;&lt;property id=&quot;20307&quot; value=&quot;311&quot;/&gt;&lt;/object&gt;&lt;object type=&quot;3&quot; unique_id=&quot;12775&quot;&gt;&lt;property id=&quot;20148&quot; value=&quot;5&quot;/&gt;&lt;property id=&quot;20300&quot; value=&quot;Slide 14 - &amp;quot;Resolution #5: Permanent Approval of the Biomedical Engineering Program&amp;quot;&quot;/&gt;&lt;property id=&quot;20307&quot; value=&quot;312&quot;/&gt;&lt;/object&gt;&lt;object type=&quot;3&quot; unique_id=&quot;12776&quot;&gt;&lt;property id=&quot;20148&quot; value=&quot;5&quot;/&gt;&lt;property id=&quot;20300&quot; value=&quot;Slide 15 - &amp;quot;Resolution #6: Disestablish the Master of Instruction&amp;quot;&quot;/&gt;&lt;property id=&quot;20307&quot; value=&quot;313&quot;/&gt;&lt;/object&gt;&lt;object type=&quot;3&quot; unique_id=&quot;12777&quot;&gt;&lt;property id=&quot;20148&quot; value=&quot;5&quot;/&gt;&lt;property id=&quot;20300&quot; value=&quot;Slide 16 - &amp;quot;Resolution #7: Disestablish the Master of Arts in Teaching&amp;quot;&quot;/&gt;&lt;property id=&quot;20307&quot; value=&quot;314&quot;/&gt;&lt;/object&gt;&lt;object type=&quot;3&quot; unique_id=&quot;12778&quot;&gt;&lt;property id=&quot;20148&quot; value=&quot;5&quot;/&gt;&lt;property id=&quot;20300&quot; value=&quot;Slide 17 - &amp;quot;Resolution #8: Revise the Faculty Handbook Parental Leave Policy&amp;quot;&quot;/&gt;&lt;property id=&quot;20307&quot; value=&quot;315&quot;/&gt;&lt;/object&gt;&lt;object type=&quot;3&quot; unique_id=&quot;12779&quot;&gt;&lt;property id=&quot;20148&quot; value=&quot;5&quot;/&gt;&lt;property id=&quot;20300&quot; value=&quot;Slide 18 - &amp;quot;Resolution #9: Revise the Faculty Handbook “Stop the Clock” Policy&amp;quot;&quot;/&gt;&lt;property id=&quot;20307&quot; value=&quot;316&quot;/&gt;&lt;/object&gt;&lt;object type=&quot;3&quot; unique_id=&quot;12780&quot;&gt;&lt;property id=&quot;20148&quot; value=&quot;5&quot;/&gt;&lt;property id=&quot;20300&quot; value=&quot;Slide 8 - &amp;quot;Resolution #10: Create an Open Access Policy&amp;quot;&quot;/&gt;&lt;property id=&quot;20307&quot; value=&quot;317&quot;/&gt;&lt;/object&gt;&lt;object type=&quot;3&quot; unique_id=&quot;12781&quot;&gt;&lt;property id=&quot;20148&quot; value=&quot;5&quot;/&gt;&lt;property id=&quot;20300&quot; value=&quot;Slide 19 - &amp;quot;Resolution #11: Create a Master of Science in Cyber Security&amp;quot;&quot;/&gt;&lt;property id=&quot;20307&quot; value=&quot;318&quot;/&gt;&lt;/object&gt;&lt;object type=&quot;3&quot; unique_id=&quot;12782&quot;&gt;&lt;property id=&quot;20148&quot; value=&quot;5&quot;/&gt;&lt;property id=&quot;20300&quot; value=&quot;Slide 20 - &amp;quot;Resolution #12: Approve the 2015-2016 Residence Life Plans&amp;quot;&quot;/&gt;&lt;property id=&quot;20307&quot; value=&quot;319&quot;/&gt;&lt;/object&gt;&lt;object type=&quot;3&quot; unique_id=&quot;12945&quot;&gt;&lt;property id=&quot;20148&quot; value=&quot;5&quot;/&gt;&lt;property id=&quot;20300&quot; value=&quot;Slide 9 - &amp;quot;Resolution #10: Create an Open Access Policy (continued)&amp;quot;&quot;/&gt;&lt;property id=&quot;20307&quot; value=&quot;320&quot;/&gt;&lt;/object&gt;&lt;/object&gt;&lt;/object&gt;&lt;/database&gt;"/>
  <p:tag name="SECTOMILLISECCONVERTED" val="1"/>
</p:tagLst>
</file>

<file path=ppt/theme/theme1.xml><?xml version="1.0" encoding="utf-8"?>
<a:theme xmlns:a="http://schemas.openxmlformats.org/drawingml/2006/main" name="Office Theme">
  <a:themeElements>
    <a:clrScheme name="Custom 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1349</TotalTime>
  <Words>1010</Words>
  <Application>Microsoft Office PowerPoint</Application>
  <PresentationFormat>On-screen Show (4:3)</PresentationFormat>
  <Paragraphs>119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Faculty Senate Meeting  April 6, 2015  Welcome!</vt:lpstr>
      <vt:lpstr>Agenda</vt:lpstr>
      <vt:lpstr>PowerPoint Presentation</vt:lpstr>
      <vt:lpstr>PowerPoint Presentation</vt:lpstr>
      <vt:lpstr>Agenda</vt:lpstr>
      <vt:lpstr>VI. Consent Agenda</vt:lpstr>
      <vt:lpstr>              VII. Regular Agenda A. Resolutions</vt:lpstr>
      <vt:lpstr>Resolution #10: Create an Open Access Policy</vt:lpstr>
      <vt:lpstr>Resolution #10: Create an Open Access Policy (continued)</vt:lpstr>
      <vt:lpstr>Resolution #1: Rename Foreign Languages and Literatures</vt:lpstr>
      <vt:lpstr>Resolution #2: Disestablish the BS Major in Agriculture Education</vt:lpstr>
      <vt:lpstr>Resolution #3: Add a BA Major in Linguistics and French</vt:lpstr>
      <vt:lpstr>Resolution #4: Add a BS Major in Meteorology and Climatology </vt:lpstr>
      <vt:lpstr>Resolution #5: Permanent Approval of the Biomedical Engineering Program</vt:lpstr>
      <vt:lpstr>Resolution #6: Disestablish the Master of Instruction</vt:lpstr>
      <vt:lpstr>Resolution #7: Disestablish the Master of Arts in Teaching</vt:lpstr>
      <vt:lpstr>Resolution #8: Revise the Faculty Handbook Parental Leave Policy</vt:lpstr>
      <vt:lpstr>Resolution #9: Revise the Faculty Handbook “Stop the Clock” Policy</vt:lpstr>
      <vt:lpstr>Resolution #11: Create a Master of Science in Cyber Security</vt:lpstr>
      <vt:lpstr>Resolution #12: Approve the 2015-2016 Residence Life Plans</vt:lpstr>
      <vt:lpstr>Agenda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Senate Meeting  November 3, 2014  Welcome!</dc:title>
  <dc:creator>Fred Hofstetter</dc:creator>
  <cp:lastModifiedBy>Fred Hofstetter</cp:lastModifiedBy>
  <cp:revision>165</cp:revision>
  <cp:lastPrinted>2015-03-02T17:28:47Z</cp:lastPrinted>
  <dcterms:created xsi:type="dcterms:W3CDTF">2014-11-03T18:13:51Z</dcterms:created>
  <dcterms:modified xsi:type="dcterms:W3CDTF">2015-04-06T17:33:18Z</dcterms:modified>
</cp:coreProperties>
</file>