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06" r:id="rId2"/>
    <p:sldId id="257" r:id="rId3"/>
    <p:sldId id="259" r:id="rId4"/>
    <p:sldId id="301" r:id="rId5"/>
    <p:sldId id="260" r:id="rId6"/>
    <p:sldId id="264" r:id="rId7"/>
    <p:sldId id="299" r:id="rId8"/>
    <p:sldId id="291" r:id="rId9"/>
    <p:sldId id="295" r:id="rId10"/>
    <p:sldId id="296" r:id="rId11"/>
    <p:sldId id="297" r:id="rId12"/>
    <p:sldId id="298" r:id="rId13"/>
    <p:sldId id="302" r:id="rId14"/>
    <p:sldId id="303" r:id="rId15"/>
    <p:sldId id="304" r:id="rId16"/>
    <p:sldId id="274" r:id="rId17"/>
    <p:sldId id="305" r:id="rId18"/>
  </p:sldIdLst>
  <p:sldSz cx="9144000" cy="6858000" type="screen4x3"/>
  <p:notesSz cx="6858000" cy="931386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84" y="-684"/>
      </p:cViewPr>
      <p:guideLst>
        <p:guide orient="horz" pos="2160"/>
        <p:guide pos="2880"/>
      </p:guideLst>
    </p:cSldViewPr>
  </p:slideViewPr>
  <p:notesTextViewPr>
    <p:cViewPr>
      <p:scale>
        <a:sx n="1" d="1"/>
        <a:sy n="1" d="1"/>
      </p:scale>
      <p:origin x="0" y="0"/>
    </p:cViewPr>
  </p:notesTextViewPr>
  <p:sorterViewPr>
    <p:cViewPr>
      <p:scale>
        <a:sx n="176" d="100"/>
        <a:sy n="176" d="100"/>
      </p:scale>
      <p:origin x="0" y="105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50F0FD5B-AFA7-4F36-AD2C-CAC1D04DDF05}" type="datetimeFigureOut">
              <a:rPr lang="en-US" smtClean="0"/>
              <a:t>3/2/2015</a:t>
            </a:fld>
            <a:endParaRPr lang="en-US"/>
          </a:p>
        </p:txBody>
      </p:sp>
      <p:sp>
        <p:nvSpPr>
          <p:cNvPr id="4" name="Footer Placeholder 3"/>
          <p:cNvSpPr>
            <a:spLocks noGrp="1"/>
          </p:cNvSpPr>
          <p:nvPr>
            <p:ph type="ftr" sz="quarter" idx="2"/>
          </p:nvPr>
        </p:nvSpPr>
        <p:spPr>
          <a:xfrm>
            <a:off x="0" y="8847138"/>
            <a:ext cx="2971800"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7138"/>
            <a:ext cx="2971800" cy="465137"/>
          </a:xfrm>
          <a:prstGeom prst="rect">
            <a:avLst/>
          </a:prstGeom>
        </p:spPr>
        <p:txBody>
          <a:bodyPr vert="horz" lIns="91440" tIns="45720" rIns="91440" bIns="45720" rtlCol="0" anchor="b"/>
          <a:lstStyle>
            <a:lvl1pPr algn="r">
              <a:defRPr sz="1200"/>
            </a:lvl1pPr>
          </a:lstStyle>
          <a:p>
            <a:fld id="{C3B12574-7AF6-43DC-8327-8E4D7367AC03}" type="slidenum">
              <a:rPr lang="en-US" smtClean="0"/>
              <a:t>‹#›</a:t>
            </a:fld>
            <a:endParaRPr lang="en-US"/>
          </a:p>
        </p:txBody>
      </p:sp>
    </p:spTree>
    <p:extLst>
      <p:ext uri="{BB962C8B-B14F-4D97-AF65-F5344CB8AC3E}">
        <p14:creationId xmlns:p14="http://schemas.microsoft.com/office/powerpoint/2010/main" val="43378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2676F525-C445-478E-A735-F036D3DC0129}" type="datetimeFigureOut">
              <a:rPr lang="en-US" smtClean="0"/>
              <a:t>3/2/2015</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CDBD6FB0-F20A-47C6-A2DA-B36048F63632}" type="slidenum">
              <a:rPr lang="en-US" smtClean="0"/>
              <a:t>‹#›</a:t>
            </a:fld>
            <a:endParaRPr lang="en-US"/>
          </a:p>
        </p:txBody>
      </p:sp>
    </p:spTree>
    <p:extLst>
      <p:ext uri="{BB962C8B-B14F-4D97-AF65-F5344CB8AC3E}">
        <p14:creationId xmlns:p14="http://schemas.microsoft.com/office/powerpoint/2010/main" val="302023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4</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2470F8A-193D-46DC-ABCD-523E1EE63B82}" type="slidenum">
              <a:rPr lang="en-US" altLang="en-US" smtClean="0"/>
              <a:pPr>
                <a:defRPr/>
              </a:pPr>
              <a:t>5</a:t>
            </a:fld>
            <a:endParaRPr lang="en-US" altLang="en-US"/>
          </a:p>
        </p:txBody>
      </p:sp>
    </p:spTree>
    <p:extLst>
      <p:ext uri="{BB962C8B-B14F-4D97-AF65-F5344CB8AC3E}">
        <p14:creationId xmlns:p14="http://schemas.microsoft.com/office/powerpoint/2010/main" val="1673248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185398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586320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986487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79886B-AA55-45F0-95B2-914A71B545DF}" type="datetimeFigureOut">
              <a:rPr lang="en-US" smtClean="0"/>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685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79886B-AA55-45F0-95B2-914A71B545DF}" type="datetimeFigureOut">
              <a:rPr lang="en-US" smtClean="0"/>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63900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79886B-AA55-45F0-95B2-914A71B545DF}" type="datetimeFigureOut">
              <a:rPr lang="en-US" smtClean="0"/>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91882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79886B-AA55-45F0-95B2-914A71B545DF}" type="datetimeFigureOut">
              <a:rPr lang="en-US" smtClean="0"/>
              <a:t>3/2/2015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54759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79886B-AA55-45F0-95B2-914A71B545DF}" type="datetimeFigureOut">
              <a:rPr lang="en-US" smtClean="0"/>
              <a:t>3/2/2015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3176665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9886B-AA55-45F0-95B2-914A71B545DF}" type="datetimeFigureOut">
              <a:rPr lang="en-US" smtClean="0"/>
              <a:t>3/2/2015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2543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531436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9886B-AA55-45F0-95B2-914A71B545DF}" type="datetimeFigureOut">
              <a:rPr lang="en-US" smtClean="0"/>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4541D-CD2A-4F57-AB56-9EC807BE74BD}" type="slidenum">
              <a:rPr lang="en-US" smtClean="0"/>
              <a:t>‹#›</a:t>
            </a:fld>
            <a:endParaRPr lang="en-US"/>
          </a:p>
        </p:txBody>
      </p:sp>
    </p:spTree>
    <p:extLst>
      <p:ext uri="{BB962C8B-B14F-4D97-AF65-F5344CB8AC3E}">
        <p14:creationId xmlns:p14="http://schemas.microsoft.com/office/powerpoint/2010/main" val="603708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9886B-AA55-45F0-95B2-914A71B545DF}" type="datetimeFigureOut">
              <a:rPr lang="en-US" smtClean="0"/>
              <a:t>3/2/2015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4541D-CD2A-4F57-AB56-9EC807BE74BD}" type="slidenum">
              <a:rPr lang="en-US" smtClean="0"/>
              <a:t>‹#›</a:t>
            </a:fld>
            <a:endParaRPr lang="en-US"/>
          </a:p>
        </p:txBody>
      </p:sp>
      <p:pic>
        <p:nvPicPr>
          <p:cNvPr id="1026" name="Picture 2" descr="\\psf\Home\Desktop\Screen Shot 2014-11-03 at 1.16.04 PM.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8288" y="-1"/>
            <a:ext cx="9189720" cy="719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2481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facsen.udel.edu/Sites/Colleges/ArtsScience/Mathematics/UGS0439ACSCHonorsdegreerequest-revised.pdf" TargetMode="External"/><Relationship Id="rId2" Type="http://schemas.openxmlformats.org/officeDocument/2006/relationships/hyperlink" Target="http://facsen.udel.edu/Sites/Colleges/ArtsScience/Mathematics/2014UGS0439APA_MATH_Add_BS_Honors_ActuarialSciences-rev102914.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facsen.udel.edu/Sites/Colleges/Agriculture/Entomology/UGS0440PSPR-BSEcologyDisestablishment10222014withsignatures.pdf" TargetMode="External"/><Relationship Id="rId2" Type="http://schemas.openxmlformats.org/officeDocument/2006/relationships/hyperlink" Target="http://facsen.udel.edu/Sites/Colleges/Agriculture/Entomology/UGS0440PSPRBSEcologyDisestablishment10222014SenateForm.pdf" TargetMode="External"/><Relationship Id="rId1" Type="http://schemas.openxmlformats.org/officeDocument/2006/relationships/slideLayout" Target="../slideLayouts/slideLayout2.xml"/><Relationship Id="rId4" Type="http://schemas.openxmlformats.org/officeDocument/2006/relationships/hyperlink" Target="http://facsen.udel.edu/Sites/Colleges/Agriculture/2015DisestablishmentofEcologyResolution.pdf"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facsen.udel.edu/Sites/Colleges/ArtsScience/Mathematics/UGS0478BSAppliedMathproposal.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facsen.udel.edu/Sites/Colleges/ArtsScience/Mathematics/UGS0479Resolution.pdf" TargetMode="External"/><Relationship Id="rId2" Type="http://schemas.openxmlformats.org/officeDocument/2006/relationships/hyperlink" Target="http://facsen.udel.edu/Sites/Colleges/ArtsScience/Mathematics/UGS0479HonorsBSAppliedMathproposal.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facsen.udel.edu/Sites/Colleges/ArtsScience/Medical%20Humanities/UGS0480MSP-MATHLTR2015.pdf" TargetMode="External"/><Relationship Id="rId2" Type="http://schemas.openxmlformats.org/officeDocument/2006/relationships/hyperlink" Target="http://facsen.udel.edu/Sites/Colleges/ArtsScience/Medical%20Humanities/UGS0480AcadProgApprovalForm2515.pdf" TargetMode="External"/><Relationship Id="rId1" Type="http://schemas.openxmlformats.org/officeDocument/2006/relationships/slideLayout" Target="../slideLayouts/slideLayout2.xml"/><Relationship Id="rId4" Type="http://schemas.openxmlformats.org/officeDocument/2006/relationships/hyperlink" Target="http://facsen.udel.edu/Sites/Colleges/ArtsScience/Medical%20Humanities/UGS04980Resolution.pd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facsen.udel.edu/Sites/Colleges/HNS/SpeechLanguageNameChangeResolution.pdf" TargetMode="External"/><Relationship Id="rId2" Type="http://schemas.openxmlformats.org/officeDocument/2006/relationships/hyperlink" Target="http://facsen.udel.edu/Sites/Colleges/HNS/SpeechLanguageNameChangeCSCD-SLPAcademicProgramApprovalFormRevised2-12.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facsen.udel.edu/Sites/minutes/FACSENMINUTES2015February.pdf" TargetMode="External"/><Relationship Id="rId2" Type="http://schemas.openxmlformats.org/officeDocument/2006/relationships/hyperlink" Target="http://facsen.udel.edu/Sites/agendas/FACSENAGENDA2015March.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ke%20Winter%20Count.pptx" TargetMode="External"/><Relationship Id="rId2" Type="http://schemas.openxmlformats.org/officeDocument/2006/relationships/hyperlink" Target="Alcohol-Abuse-Education-Prevention-Intervention.pptx" TargetMode="External"/><Relationship Id="rId1" Type="http://schemas.openxmlformats.org/officeDocument/2006/relationships/slideLayout" Target="../slideLayouts/slideLayout2.xml"/><Relationship Id="rId4" Type="http://schemas.openxmlformats.org/officeDocument/2006/relationships/hyperlink" Target="Senate_3_2_15_Pelesko.ppt"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facsen.udel.edu/Sites/agendas/FACSENAGENDA2015February.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facsen.udel.edu/Sites/Colleges/CHEPP/Education/GRD0535DeanLetterMEdinSchoolLeadership.pdf" TargetMode="External"/><Relationship Id="rId2" Type="http://schemas.openxmlformats.org/officeDocument/2006/relationships/hyperlink" Target="http://facsen.udel.edu/Sites/Colleges/CHEPP/Education/GRD0535FSResolutionMEDSchoolLeadership.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sf\Home\Desktop\Screen Shot 2014-11-03 at 1.19.49 P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8660"/>
            <a:ext cx="9144000" cy="6149340"/>
          </a:xfrm>
          <a:prstGeom prst="rect">
            <a:avLst/>
          </a:prstGeom>
          <a:noFill/>
          <a:extLst>
            <a:ext uri="{909E8E84-426E-40DD-AFC4-6F175D3DCCD1}">
              <a14:hiddenFill xmlns:a14="http://schemas.microsoft.com/office/drawing/2010/main">
                <a:solidFill>
                  <a:srgbClr val="FFFFFF"/>
                </a:solidFill>
              </a14:hiddenFill>
            </a:ext>
          </a:extLst>
        </p:spPr>
      </p:pic>
      <p:sp>
        <p:nvSpPr>
          <p:cNvPr id="13314" name="Title 1"/>
          <p:cNvSpPr>
            <a:spLocks noGrp="1"/>
          </p:cNvSpPr>
          <p:nvPr>
            <p:ph type="ctrTitle"/>
          </p:nvPr>
        </p:nvSpPr>
        <p:spPr>
          <a:xfrm>
            <a:off x="685800" y="1752600"/>
            <a:ext cx="7772400" cy="3047999"/>
          </a:xfrm>
        </p:spPr>
        <p:txBody>
          <a:bodyPr>
            <a:normAutofit fontScale="90000"/>
          </a:bodyPr>
          <a:lstStyle/>
          <a:p>
            <a:pPr eaLnBrk="1" hangingPunct="1"/>
            <a:r>
              <a:rPr lang="en-US" altLang="en-US" dirty="0" smtClean="0">
                <a:ea typeface="Geneva" charset="0"/>
                <a:cs typeface="Arial" panose="020B0604020202020204" pitchFamily="34" charset="0"/>
              </a:rPr>
              <a:t>General Faculty Meeting</a:t>
            </a: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March 2, 2015</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Welcome!</a:t>
            </a:r>
            <a:endParaRPr lang="en-US" altLang="en-US" dirty="0" smtClean="0">
              <a:solidFill>
                <a:srgbClr val="1F497D"/>
              </a:solidFill>
              <a:ea typeface="Geneva" charset="0"/>
              <a:cs typeface="Arial" panose="020B0604020202020204" pitchFamily="34" charset="0"/>
            </a:endParaRPr>
          </a:p>
        </p:txBody>
      </p:sp>
    </p:spTree>
    <p:extLst>
      <p:ext uri="{BB962C8B-B14F-4D97-AF65-F5344CB8AC3E}">
        <p14:creationId xmlns:p14="http://schemas.microsoft.com/office/powerpoint/2010/main" val="574031711"/>
      </p:ext>
    </p:extLst>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2400" dirty="0" smtClean="0"/>
              <a:t>Resolution #2: </a:t>
            </a:r>
            <a:r>
              <a:rPr lang="en-US" sz="2400" dirty="0"/>
              <a:t>Add an Honors Major in Actuarial Sciences</a:t>
            </a:r>
          </a:p>
        </p:txBody>
      </p:sp>
      <p:sp>
        <p:nvSpPr>
          <p:cNvPr id="3" name="Content Placeholder 2"/>
          <p:cNvSpPr>
            <a:spLocks noGrp="1"/>
          </p:cNvSpPr>
          <p:nvPr>
            <p:ph idx="1"/>
          </p:nvPr>
        </p:nvSpPr>
        <p:spPr>
          <a:xfrm>
            <a:off x="457200" y="1371600"/>
            <a:ext cx="8229600" cy="4876800"/>
          </a:xfrm>
        </p:spPr>
        <p:txBody>
          <a:bodyPr>
            <a:noAutofit/>
          </a:bodyPr>
          <a:lstStyle/>
          <a:p>
            <a:pPr marL="0" indent="0">
              <a:buNone/>
            </a:pPr>
            <a:r>
              <a:rPr lang="en-US" sz="1600" dirty="0"/>
              <a:t>Recommendation from the Committee on Undergraduate Studies (Steve Hastings, Chair) with the concurrence of the Coordinating Committee on Education (Bob Opila, Chair) for the request to add an Honors Major in Actuarial Sciences – </a:t>
            </a:r>
            <a:r>
              <a:rPr lang="en-US" sz="1600" dirty="0" err="1"/>
              <a:t>HBS</a:t>
            </a:r>
            <a:r>
              <a:rPr lang="en-US" sz="1600" dirty="0"/>
              <a:t> – (</a:t>
            </a:r>
            <a:r>
              <a:rPr lang="en-US" sz="1600" dirty="0" err="1"/>
              <a:t>UGS0439</a:t>
            </a:r>
            <a:r>
              <a:rPr lang="en-US" sz="1600" dirty="0"/>
              <a:t>) (</a:t>
            </a:r>
            <a:r>
              <a:rPr lang="en-US" sz="1600" dirty="0">
                <a:hlinkClick r:id="rId2"/>
              </a:rPr>
              <a:t>attachment</a:t>
            </a:r>
            <a:r>
              <a:rPr lang="en-US" sz="1600" dirty="0"/>
              <a:t>) (</a:t>
            </a:r>
            <a:r>
              <a:rPr lang="en-US" sz="1600" dirty="0">
                <a:hlinkClick r:id="rId3"/>
              </a:rPr>
              <a:t>revised attachment</a:t>
            </a:r>
            <a:r>
              <a:rPr lang="en-US" sz="1600" dirty="0"/>
              <a:t>)</a:t>
            </a:r>
          </a:p>
          <a:p>
            <a:pPr marL="914400" indent="-914400">
              <a:buNone/>
            </a:pPr>
            <a:r>
              <a:rPr lang="en-US" sz="1600" dirty="0"/>
              <a:t>WHEREAS, the actuarial sciences offer a rigorous and rewarding career in the application of mathematics to risk management, and</a:t>
            </a:r>
          </a:p>
          <a:p>
            <a:pPr marL="914400" indent="-914400">
              <a:buNone/>
            </a:pPr>
            <a:r>
              <a:rPr lang="en-US" sz="1600" dirty="0"/>
              <a:t>WHEREAS, there is considerable interest among high quality prospective students and mathematics majors in pursuing actuarial sciences as a career, and</a:t>
            </a:r>
          </a:p>
          <a:p>
            <a:pPr marL="914400" indent="-914400">
              <a:buNone/>
            </a:pPr>
            <a:r>
              <a:rPr lang="en-US" sz="1600" dirty="0"/>
              <a:t>WHEREAS, there are honors students and prospective honors students interested in the actuarial sciences, and</a:t>
            </a:r>
          </a:p>
          <a:p>
            <a:pPr marL="914400" indent="-914400">
              <a:buNone/>
            </a:pPr>
            <a:r>
              <a:rPr lang="en-US" sz="1600" dirty="0"/>
              <a:t>WHEREAS, the creation of this program will create new and exciting opportunities for collaboration between students, faculty and employers in the insurance and financial sectors, and</a:t>
            </a:r>
          </a:p>
          <a:p>
            <a:pPr marL="914400" indent="-914400">
              <a:buNone/>
            </a:pPr>
            <a:r>
              <a:rPr lang="en-US" sz="1600" dirty="0"/>
              <a:t>WHEREAS, the Departments of Mathematical Sciences, Accounting and Management Information Systems, Applied Economics and Statistics have collaborated in designing this program, and</a:t>
            </a:r>
          </a:p>
          <a:p>
            <a:pPr marL="914400" indent="-914400">
              <a:buNone/>
            </a:pPr>
            <a:r>
              <a:rPr lang="en-US" sz="1600" dirty="0"/>
              <a:t>WHEREAS, this program does not require major additional resources in order to run successfully, be it therefore</a:t>
            </a:r>
          </a:p>
          <a:p>
            <a:pPr marL="914400" indent="-914400">
              <a:buNone/>
            </a:pPr>
            <a:r>
              <a:rPr lang="en-US" sz="1600" dirty="0"/>
              <a:t>RESOLVED, that the Faculty Senate recommends that the Honors BS major in Actuarial Sciences be granted provisional status in the </a:t>
            </a:r>
            <a:r>
              <a:rPr lang="en-US" sz="1600" dirty="0" smtClean="0"/>
              <a:t>College </a:t>
            </a:r>
            <a:r>
              <a:rPr lang="en-US" sz="1600" dirty="0"/>
              <a:t>of Arts and Sciences for 5 years, effective September 1, 2015. </a:t>
            </a:r>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800" dirty="0" smtClean="0"/>
              <a:t>Resolution #3: </a:t>
            </a:r>
            <a:r>
              <a:rPr lang="en-US" sz="2800" dirty="0"/>
              <a:t>Disestablish the Major in Ecology</a:t>
            </a:r>
          </a:p>
        </p:txBody>
      </p:sp>
      <p:sp>
        <p:nvSpPr>
          <p:cNvPr id="3" name="Content Placeholder 2"/>
          <p:cNvSpPr>
            <a:spLocks noGrp="1"/>
          </p:cNvSpPr>
          <p:nvPr>
            <p:ph idx="1"/>
          </p:nvPr>
        </p:nvSpPr>
        <p:spPr>
          <a:xfrm>
            <a:off x="457200" y="1524000"/>
            <a:ext cx="8229600" cy="4525963"/>
          </a:xfrm>
        </p:spPr>
        <p:txBody>
          <a:bodyPr>
            <a:noAutofit/>
          </a:bodyPr>
          <a:lstStyle/>
          <a:p>
            <a:pPr marL="0" indent="0">
              <a:buNone/>
            </a:pPr>
            <a:r>
              <a:rPr lang="en-US" sz="1800" dirty="0" smtClean="0"/>
              <a:t>Recommendation </a:t>
            </a:r>
            <a:r>
              <a:rPr lang="en-US" sz="1800" dirty="0"/>
              <a:t>from the Committee on Undergraduate Studies (Steve Hastings, Chair) with the concurrence of the Coordinating Committee on Education (Bob Opila, Chair) for the request to disestablish the Major in Ecology – (</a:t>
            </a:r>
            <a:r>
              <a:rPr lang="en-US" sz="1800" dirty="0" err="1"/>
              <a:t>UGS0440</a:t>
            </a:r>
            <a:r>
              <a:rPr lang="en-US" sz="1800" dirty="0"/>
              <a:t>) (</a:t>
            </a:r>
            <a:r>
              <a:rPr lang="en-US" sz="1800" dirty="0">
                <a:hlinkClick r:id="rId2"/>
              </a:rPr>
              <a:t>attachment</a:t>
            </a:r>
            <a:r>
              <a:rPr lang="en-US" sz="1800" dirty="0"/>
              <a:t>) (</a:t>
            </a:r>
            <a:r>
              <a:rPr lang="en-US" sz="1800" dirty="0">
                <a:hlinkClick r:id="rId3"/>
              </a:rPr>
              <a:t>attachment</a:t>
            </a:r>
            <a:r>
              <a:rPr lang="en-US" sz="1800" dirty="0"/>
              <a:t>) (</a:t>
            </a:r>
            <a:r>
              <a:rPr lang="en-US" sz="1800" dirty="0">
                <a:hlinkClick r:id="rId4"/>
              </a:rPr>
              <a:t>resolution attachment</a:t>
            </a:r>
            <a:r>
              <a:rPr lang="en-US" sz="1800" dirty="0" smtClean="0"/>
              <a:t>)</a:t>
            </a:r>
            <a:br>
              <a:rPr lang="en-US" sz="1800" dirty="0" smtClean="0"/>
            </a:br>
            <a:r>
              <a:rPr lang="en-US" sz="1800" dirty="0" smtClean="0"/>
              <a:t> </a:t>
            </a:r>
            <a:endParaRPr lang="en-US" sz="1800" dirty="0"/>
          </a:p>
          <a:p>
            <a:pPr marL="914400" indent="-914400">
              <a:buNone/>
            </a:pPr>
            <a:r>
              <a:rPr lang="en-US" sz="1800" dirty="0"/>
              <a:t>WHEREAS, the Department of Entomology and Wildlife Ecology, in consultation with the Dean of the College of Agriculture and Natural Resources, has recommended the elimination of the major in Ecology, </a:t>
            </a:r>
            <a:r>
              <a:rPr lang="en-US" sz="1800" dirty="0" smtClean="0"/>
              <a:t>and</a:t>
            </a:r>
            <a:br>
              <a:rPr lang="en-US" sz="1800" dirty="0" smtClean="0"/>
            </a:br>
            <a:endParaRPr lang="en-US" sz="1800" dirty="0"/>
          </a:p>
          <a:p>
            <a:pPr marL="914400" indent="-914400">
              <a:buNone/>
            </a:pPr>
            <a:r>
              <a:rPr lang="en-US" sz="1800" dirty="0"/>
              <a:t>WHEREAS, all courses necessary to complete an Ecology degree will continue to be offered, which shall assure the completion of the major for currently enrolled students, be it therefore </a:t>
            </a:r>
            <a:r>
              <a:rPr lang="en-US" sz="1800" dirty="0" smtClean="0"/>
              <a:t/>
            </a:r>
            <a:br>
              <a:rPr lang="en-US" sz="1800" dirty="0" smtClean="0"/>
            </a:br>
            <a:endParaRPr lang="en-US" sz="1800" dirty="0"/>
          </a:p>
          <a:p>
            <a:pPr marL="914400" indent="-914400">
              <a:buNone/>
            </a:pPr>
            <a:r>
              <a:rPr lang="en-US" sz="1800" dirty="0"/>
              <a:t>RESOLVED, that the Faculty Senate recommends that the Ecology major be disestablished effective September 1, 2015.</a:t>
            </a:r>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800" dirty="0" smtClean="0"/>
              <a:t>Resolution #4</a:t>
            </a:r>
            <a:r>
              <a:rPr lang="en-US" sz="2800" dirty="0"/>
              <a:t>: Add a BS Major in Applied Mathematics</a:t>
            </a:r>
          </a:p>
        </p:txBody>
      </p:sp>
      <p:sp>
        <p:nvSpPr>
          <p:cNvPr id="3" name="Content Placeholder 2"/>
          <p:cNvSpPr>
            <a:spLocks noGrp="1"/>
          </p:cNvSpPr>
          <p:nvPr>
            <p:ph idx="1"/>
          </p:nvPr>
        </p:nvSpPr>
        <p:spPr>
          <a:xfrm>
            <a:off x="457200" y="1447800"/>
            <a:ext cx="8229600" cy="4525963"/>
          </a:xfrm>
        </p:spPr>
        <p:txBody>
          <a:bodyPr>
            <a:noAutofit/>
          </a:bodyPr>
          <a:lstStyle/>
          <a:p>
            <a:pPr marL="0" indent="0">
              <a:buNone/>
            </a:pPr>
            <a:r>
              <a:rPr lang="en-US" sz="1600" dirty="0" smtClean="0"/>
              <a:t>Recommendation </a:t>
            </a:r>
            <a:r>
              <a:rPr lang="en-US" sz="1600" dirty="0"/>
              <a:t>from the Committee on Undergraduate Studies (Steve Hastings, Chair) with the concurrence of the Coordinating Committee on Education (Bob Opila, Chair) for the request to add a BS Major in Applied Mathematics (</a:t>
            </a:r>
            <a:r>
              <a:rPr lang="en-US" sz="1600" dirty="0" err="1"/>
              <a:t>APMA</a:t>
            </a:r>
            <a:r>
              <a:rPr lang="en-US" sz="1600" dirty="0"/>
              <a:t>) – (</a:t>
            </a:r>
            <a:r>
              <a:rPr lang="en-US" sz="1600" dirty="0" err="1"/>
              <a:t>UGS0478</a:t>
            </a:r>
            <a:r>
              <a:rPr lang="en-US" sz="1600" dirty="0"/>
              <a:t>) (</a:t>
            </a:r>
            <a:r>
              <a:rPr lang="en-US" sz="1600" dirty="0">
                <a:hlinkClick r:id="rId2"/>
              </a:rPr>
              <a:t>revised attachment 2-5-15</a:t>
            </a:r>
            <a:r>
              <a:rPr lang="en-US" sz="1600" dirty="0"/>
              <a:t>) </a:t>
            </a:r>
            <a:r>
              <a:rPr lang="en-US" sz="1600" dirty="0" smtClean="0"/>
              <a:t/>
            </a:r>
            <a:br>
              <a:rPr lang="en-US" sz="1600" dirty="0" smtClean="0"/>
            </a:br>
            <a:endParaRPr lang="en-US" sz="1600" dirty="0"/>
          </a:p>
          <a:p>
            <a:pPr marL="914400" indent="-914400">
              <a:buNone/>
            </a:pPr>
            <a:r>
              <a:rPr lang="en-US" sz="1600" dirty="0"/>
              <a:t>WHEREAS, the Applied Mathematics major fills a need for mathematicians who also have knowledge of a field of application, and </a:t>
            </a:r>
            <a:r>
              <a:rPr lang="en-US" sz="1600" dirty="0" smtClean="0"/>
              <a:t/>
            </a:r>
            <a:br>
              <a:rPr lang="en-US" sz="1600" dirty="0" smtClean="0"/>
            </a:br>
            <a:endParaRPr lang="en-US" sz="1600" dirty="0"/>
          </a:p>
          <a:p>
            <a:pPr marL="914400" indent="-914400">
              <a:buNone/>
            </a:pPr>
            <a:r>
              <a:rPr lang="en-US" sz="1600" dirty="0"/>
              <a:t>WHEREAS, the National Research Council report on Mathematics in 2025 recommends the training of Applied Mathematicians, and </a:t>
            </a:r>
            <a:r>
              <a:rPr lang="en-US" sz="1600" dirty="0" smtClean="0"/>
              <a:t/>
            </a:r>
            <a:br>
              <a:rPr lang="en-US" sz="1600" dirty="0" smtClean="0"/>
            </a:br>
            <a:endParaRPr lang="en-US" sz="1600" dirty="0"/>
          </a:p>
          <a:p>
            <a:pPr marL="914400" indent="-914400">
              <a:buNone/>
            </a:pPr>
            <a:r>
              <a:rPr lang="en-US" sz="1600" dirty="0"/>
              <a:t>WHEREAS, this program does not require major additional resources in order to run successfully, be it therefore </a:t>
            </a:r>
            <a:r>
              <a:rPr lang="en-US" sz="1600" dirty="0" smtClean="0"/>
              <a:t/>
            </a:r>
            <a:br>
              <a:rPr lang="en-US" sz="1600" dirty="0" smtClean="0"/>
            </a:br>
            <a:endParaRPr lang="en-US" sz="1600" dirty="0"/>
          </a:p>
          <a:p>
            <a:pPr marL="914400" indent="-914400">
              <a:buNone/>
            </a:pPr>
            <a:r>
              <a:rPr lang="en-US" sz="1600" dirty="0"/>
              <a:t>RESOLVED, that the Faculty Senate recommends that the BS in Applied Mathematics be granted provisional status in the College of Arts and Sciences for 5 years, effective September 1, 2015.</a:t>
            </a:r>
          </a:p>
        </p:txBody>
      </p:sp>
    </p:spTree>
    <p:extLst>
      <p:ext uri="{BB962C8B-B14F-4D97-AF65-F5344CB8AC3E}">
        <p14:creationId xmlns:p14="http://schemas.microsoft.com/office/powerpoint/2010/main" val="3590705970"/>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lvl="0"/>
            <a:r>
              <a:rPr lang="en-US" sz="2400" dirty="0"/>
              <a:t>Resolution #5: Add a BS Honors Major in Applied Mathematics </a:t>
            </a:r>
          </a:p>
        </p:txBody>
      </p:sp>
      <p:sp>
        <p:nvSpPr>
          <p:cNvPr id="3" name="Content Placeholder 2"/>
          <p:cNvSpPr>
            <a:spLocks noGrp="1"/>
          </p:cNvSpPr>
          <p:nvPr>
            <p:ph idx="1"/>
          </p:nvPr>
        </p:nvSpPr>
        <p:spPr>
          <a:xfrm>
            <a:off x="457200" y="1447800"/>
            <a:ext cx="8229600" cy="4525963"/>
          </a:xfrm>
        </p:spPr>
        <p:txBody>
          <a:bodyPr>
            <a:noAutofit/>
          </a:bodyPr>
          <a:lstStyle/>
          <a:p>
            <a:pPr marL="0" indent="0">
              <a:buNone/>
            </a:pPr>
            <a:r>
              <a:rPr lang="en-US" sz="1600" dirty="0" smtClean="0"/>
              <a:t>Recommendation </a:t>
            </a:r>
            <a:r>
              <a:rPr lang="en-US" sz="1600" dirty="0"/>
              <a:t>from the Committee on Undergraduate Studies (Steve Hastings, Chair) with the concurrence of the Coordinating Committee on Education (Bob Opila, Chair) for the request to add a BS Honors Major in Applied Mathematics (</a:t>
            </a:r>
            <a:r>
              <a:rPr lang="en-US" sz="1600" dirty="0" err="1"/>
              <a:t>APMA</a:t>
            </a:r>
            <a:r>
              <a:rPr lang="en-US" sz="1600" dirty="0"/>
              <a:t> Honors) – (</a:t>
            </a:r>
            <a:r>
              <a:rPr lang="en-US" sz="1600" dirty="0" err="1"/>
              <a:t>UGS0479</a:t>
            </a:r>
            <a:r>
              <a:rPr lang="en-US" sz="1600" dirty="0"/>
              <a:t>) (</a:t>
            </a:r>
            <a:r>
              <a:rPr lang="en-US" sz="1600" dirty="0">
                <a:hlinkClick r:id="rId2"/>
              </a:rPr>
              <a:t>revised attachment 2-5-15</a:t>
            </a:r>
            <a:r>
              <a:rPr lang="en-US" sz="1600" dirty="0"/>
              <a:t>) (</a:t>
            </a:r>
            <a:r>
              <a:rPr lang="en-US" sz="1600" dirty="0">
                <a:hlinkClick r:id="rId3"/>
              </a:rPr>
              <a:t>resolution attachment</a:t>
            </a:r>
            <a:r>
              <a:rPr lang="en-US" sz="1600" dirty="0"/>
              <a:t>) </a:t>
            </a:r>
          </a:p>
          <a:p>
            <a:pPr marL="0" indent="0">
              <a:buNone/>
            </a:pPr>
            <a:endParaRPr lang="en-US" sz="1600" dirty="0" smtClean="0"/>
          </a:p>
          <a:p>
            <a:pPr marL="914400" indent="-914400">
              <a:buNone/>
            </a:pPr>
            <a:r>
              <a:rPr lang="en-US" sz="1600" dirty="0" smtClean="0"/>
              <a:t>WHEREAS</a:t>
            </a:r>
            <a:r>
              <a:rPr lang="en-US" sz="1600" dirty="0"/>
              <a:t>, the Applied Mathematics major fills a need for mathematicians who also have knowledge of a field of application, and </a:t>
            </a:r>
          </a:p>
          <a:p>
            <a:pPr marL="914400" indent="-914400">
              <a:buNone/>
            </a:pPr>
            <a:endParaRPr lang="en-US" sz="1600" dirty="0" smtClean="0"/>
          </a:p>
          <a:p>
            <a:pPr marL="914400" indent="-914400">
              <a:buNone/>
            </a:pPr>
            <a:r>
              <a:rPr lang="en-US" sz="1600" dirty="0" smtClean="0"/>
              <a:t>WHEREAS</a:t>
            </a:r>
            <a:r>
              <a:rPr lang="en-US" sz="1600" dirty="0"/>
              <a:t>, the National Research Council report on Mathematics in 2025 recommends the training of Applied Mathematicians, and </a:t>
            </a:r>
          </a:p>
          <a:p>
            <a:pPr marL="914400" indent="-914400">
              <a:buNone/>
            </a:pPr>
            <a:endParaRPr lang="en-US" sz="1600" dirty="0" smtClean="0"/>
          </a:p>
          <a:p>
            <a:pPr marL="914400" indent="-914400">
              <a:buNone/>
            </a:pPr>
            <a:r>
              <a:rPr lang="en-US" sz="1600" dirty="0" smtClean="0"/>
              <a:t>WHEREAS</a:t>
            </a:r>
            <a:r>
              <a:rPr lang="en-US" sz="1600" dirty="0"/>
              <a:t>, this program does not require major additional resources in order to run successfully, be it therefore </a:t>
            </a:r>
          </a:p>
          <a:p>
            <a:pPr marL="914400" indent="-914400">
              <a:buNone/>
            </a:pPr>
            <a:endParaRPr lang="en-US" sz="1600" dirty="0" smtClean="0"/>
          </a:p>
          <a:p>
            <a:pPr marL="914400" indent="-914400">
              <a:buNone/>
            </a:pPr>
            <a:r>
              <a:rPr lang="en-US" sz="1600" dirty="0" smtClean="0"/>
              <a:t>RESOLVED</a:t>
            </a:r>
            <a:r>
              <a:rPr lang="en-US" sz="1600" dirty="0"/>
              <a:t>, that the Faculty Senate recommends that the Honors BS major in Applied Mathematics be granted provisional status in the College of Arts and Sciences for 5 years, effective September 1, 2015.</a:t>
            </a:r>
          </a:p>
        </p:txBody>
      </p:sp>
    </p:spTree>
    <p:extLst>
      <p:ext uri="{BB962C8B-B14F-4D97-AF65-F5344CB8AC3E}">
        <p14:creationId xmlns:p14="http://schemas.microsoft.com/office/powerpoint/2010/main" val="259001949"/>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lvl="0"/>
            <a:r>
              <a:rPr lang="en-US" sz="2400" dirty="0" smtClean="0"/>
              <a:t>Resolution #6: </a:t>
            </a:r>
            <a:r>
              <a:rPr lang="en-US" sz="2400" dirty="0"/>
              <a:t>Rename the Medical Scholars Program to Medical/Dental Scholars Program </a:t>
            </a:r>
          </a:p>
        </p:txBody>
      </p:sp>
      <p:sp>
        <p:nvSpPr>
          <p:cNvPr id="3" name="Content Placeholder 2"/>
          <p:cNvSpPr>
            <a:spLocks noGrp="1"/>
          </p:cNvSpPr>
          <p:nvPr>
            <p:ph idx="1"/>
          </p:nvPr>
        </p:nvSpPr>
        <p:spPr>
          <a:xfrm>
            <a:off x="457200" y="1447800"/>
            <a:ext cx="8229600" cy="4525963"/>
          </a:xfrm>
        </p:spPr>
        <p:txBody>
          <a:bodyPr>
            <a:noAutofit/>
          </a:bodyPr>
          <a:lstStyle/>
          <a:p>
            <a:pPr marL="0" indent="0">
              <a:buNone/>
            </a:pPr>
            <a:r>
              <a:rPr lang="en-US" sz="1500" dirty="0" smtClean="0"/>
              <a:t>Recommendation </a:t>
            </a:r>
            <a:r>
              <a:rPr lang="en-US" sz="1500" dirty="0"/>
              <a:t>from the Committee on Undergraduate Studies (Steve Hastings, Chair) with the concurrence of the Coordinating Committee on Education (Bob Opila, Chair) for the request to change the name of the academic unit Medical Scholars Program to Medical/Dental Scholars Program – (</a:t>
            </a:r>
            <a:r>
              <a:rPr lang="en-US" sz="1500" dirty="0" err="1"/>
              <a:t>UGS0480</a:t>
            </a:r>
            <a:r>
              <a:rPr lang="en-US" sz="1500" dirty="0"/>
              <a:t>) (</a:t>
            </a:r>
            <a:r>
              <a:rPr lang="en-US" sz="1500" dirty="0">
                <a:hlinkClick r:id="rId2"/>
              </a:rPr>
              <a:t>revised attachment 2-5-15</a:t>
            </a:r>
            <a:r>
              <a:rPr lang="en-US" sz="1500" dirty="0"/>
              <a:t>) (</a:t>
            </a:r>
            <a:r>
              <a:rPr lang="en-US" sz="1500" dirty="0">
                <a:hlinkClick r:id="rId3"/>
              </a:rPr>
              <a:t>revised attachment 2-5-15</a:t>
            </a:r>
            <a:r>
              <a:rPr lang="en-US" sz="1500" dirty="0"/>
              <a:t>) (</a:t>
            </a:r>
            <a:r>
              <a:rPr lang="en-US" sz="1500" dirty="0">
                <a:hlinkClick r:id="rId4"/>
              </a:rPr>
              <a:t>resolution attachment</a:t>
            </a:r>
            <a:r>
              <a:rPr lang="en-US" sz="1500" dirty="0"/>
              <a:t>) </a:t>
            </a:r>
          </a:p>
          <a:p>
            <a:pPr marL="914400" indent="-914400">
              <a:buNone/>
            </a:pPr>
            <a:r>
              <a:rPr lang="en-US" sz="1500" dirty="0"/>
              <a:t>WHEREAS, the Medical Scholars Program in the College of Arts &amp; Sciences has promoted the humanities and social sciences aspect of medicine since 1993 in its affiliation with the Sidney Kimmel School of Medicine at Thomas Jefferson University; and </a:t>
            </a:r>
          </a:p>
          <a:p>
            <a:pPr marL="914400" indent="-914400">
              <a:buNone/>
            </a:pPr>
            <a:r>
              <a:rPr lang="en-US" sz="1500" dirty="0"/>
              <a:t>WHEREAS, the University of Delaware’s Medical Scholars program has supported a longstanding “early conditional acceptance baccalaureate/MD 4+4 program” with Jefferson University; and </a:t>
            </a:r>
          </a:p>
          <a:p>
            <a:pPr marL="914400" indent="-914400">
              <a:buNone/>
            </a:pPr>
            <a:r>
              <a:rPr lang="en-US" sz="1500" dirty="0"/>
              <a:t>WHEREAS, several University of Delaware students pursue Dental School Admission annually; and </a:t>
            </a:r>
          </a:p>
          <a:p>
            <a:pPr marL="914400" indent="-914400">
              <a:buNone/>
            </a:pPr>
            <a:r>
              <a:rPr lang="en-US" sz="1500" dirty="0"/>
              <a:t>WHEREAS, the State of Delaware does not have a Dental Education Program; and </a:t>
            </a:r>
          </a:p>
          <a:p>
            <a:pPr marL="914400" indent="-914400">
              <a:buNone/>
            </a:pPr>
            <a:r>
              <a:rPr lang="en-US" sz="1500" dirty="0"/>
              <a:t>WHEREAS, the Delaware Institute for Dental Education &amp; Research (</a:t>
            </a:r>
            <a:r>
              <a:rPr lang="en-US" sz="1500" dirty="0" err="1"/>
              <a:t>DIDER</a:t>
            </a:r>
            <a:r>
              <a:rPr lang="en-US" sz="1500" dirty="0"/>
              <a:t>) promotes and provides support for Delaware residents to attend the Temple University Maurice H. Kornberg School of Dentistry; and </a:t>
            </a:r>
          </a:p>
          <a:p>
            <a:pPr marL="914400" indent="-914400">
              <a:buNone/>
            </a:pPr>
            <a:r>
              <a:rPr lang="en-US" sz="1500" dirty="0"/>
              <a:t>WHEREAS, it is deemed appropriate to establish a similar humanities based early assurance program with the Temple University Maurice H. Kornberg School of Dentistry; and </a:t>
            </a:r>
          </a:p>
          <a:p>
            <a:pPr marL="914400" indent="-914400">
              <a:buNone/>
            </a:pPr>
            <a:r>
              <a:rPr lang="en-US" sz="1500" dirty="0"/>
              <a:t>WHEREAS, academic core prerequisites and co-curricular expectations for both medical and dental schools are identical; be it therefore </a:t>
            </a:r>
          </a:p>
          <a:p>
            <a:pPr marL="914400" indent="-914400">
              <a:buNone/>
            </a:pPr>
            <a:r>
              <a:rPr lang="en-US" sz="1500" dirty="0"/>
              <a:t>RESOLVED, that the name of the Medical Scholars program be changed to the Medical/Dental Scholars Program offering a </a:t>
            </a:r>
            <a:r>
              <a:rPr lang="en-US" sz="1500" dirty="0" err="1"/>
              <a:t>BALS</a:t>
            </a:r>
            <a:r>
              <a:rPr lang="en-US" sz="1500" dirty="0"/>
              <a:t> </a:t>
            </a:r>
            <a:r>
              <a:rPr lang="en-US" sz="1500" dirty="0" err="1"/>
              <a:t>MDSP</a:t>
            </a:r>
            <a:r>
              <a:rPr lang="en-US" sz="1500" dirty="0"/>
              <a:t>, effective January 1, 2015. </a:t>
            </a:r>
          </a:p>
        </p:txBody>
      </p:sp>
    </p:spTree>
    <p:extLst>
      <p:ext uri="{BB962C8B-B14F-4D97-AF65-F5344CB8AC3E}">
        <p14:creationId xmlns:p14="http://schemas.microsoft.com/office/powerpoint/2010/main" val="259001949"/>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2800" dirty="0"/>
              <a:t>Resolution #7: Rename Speech Language Pathology to Communication Sciences and Disorders </a:t>
            </a:r>
          </a:p>
        </p:txBody>
      </p:sp>
      <p:sp>
        <p:nvSpPr>
          <p:cNvPr id="3" name="Content Placeholder 2"/>
          <p:cNvSpPr>
            <a:spLocks noGrp="1"/>
          </p:cNvSpPr>
          <p:nvPr>
            <p:ph idx="1"/>
          </p:nvPr>
        </p:nvSpPr>
        <p:spPr>
          <a:xfrm>
            <a:off x="457200" y="1722437"/>
            <a:ext cx="8229600" cy="4525963"/>
          </a:xfrm>
        </p:spPr>
        <p:txBody>
          <a:bodyPr>
            <a:noAutofit/>
          </a:bodyPr>
          <a:lstStyle/>
          <a:p>
            <a:pPr marL="0" indent="0">
              <a:buNone/>
            </a:pPr>
            <a:r>
              <a:rPr lang="en-US" sz="1600" dirty="0" smtClean="0"/>
              <a:t>Recommendation </a:t>
            </a:r>
            <a:r>
              <a:rPr lang="en-US" sz="1600" dirty="0"/>
              <a:t>from the Committee on Graduate Studies (</a:t>
            </a:r>
            <a:r>
              <a:rPr lang="en-US" sz="1600" dirty="0" err="1"/>
              <a:t>Buz</a:t>
            </a:r>
            <a:r>
              <a:rPr lang="en-US" sz="1600" dirty="0"/>
              <a:t> </a:t>
            </a:r>
            <a:r>
              <a:rPr lang="en-US" sz="1600" dirty="0" err="1"/>
              <a:t>Swanik</a:t>
            </a:r>
            <a:r>
              <a:rPr lang="en-US" sz="1600" dirty="0"/>
              <a:t>, Chair) with the concurrence of the Coordinating Committee on Education (Bob Opila, Chair) for the request to change the academic name of the Speech Language Pathology Program to Communication Sciences and Disorders – (</a:t>
            </a:r>
            <a:r>
              <a:rPr lang="en-US" sz="1600" dirty="0" err="1"/>
              <a:t>GRD0452</a:t>
            </a:r>
            <a:r>
              <a:rPr lang="en-US" sz="1600" dirty="0"/>
              <a:t>) (</a:t>
            </a:r>
            <a:r>
              <a:rPr lang="en-US" sz="1600" dirty="0">
                <a:hlinkClick r:id="rId2"/>
              </a:rPr>
              <a:t>attachment</a:t>
            </a:r>
            <a:r>
              <a:rPr lang="en-US" sz="1600" dirty="0"/>
              <a:t>) (</a:t>
            </a:r>
            <a:r>
              <a:rPr lang="en-US" sz="1600" dirty="0">
                <a:hlinkClick r:id="rId3"/>
              </a:rPr>
              <a:t>resolution attachment</a:t>
            </a:r>
            <a:r>
              <a:rPr lang="en-US" sz="1600" dirty="0" smtClean="0"/>
              <a:t>)</a:t>
            </a:r>
            <a:br>
              <a:rPr lang="en-US" sz="1600" dirty="0" smtClean="0"/>
            </a:br>
            <a:endParaRPr lang="en-US" sz="1600" dirty="0"/>
          </a:p>
          <a:p>
            <a:pPr marL="914400" indent="-914400">
              <a:buNone/>
            </a:pPr>
            <a:r>
              <a:rPr lang="en-US" sz="1600" dirty="0"/>
              <a:t>WHEREAS, the national trend is for programs housing the MA in Speech Language Pathology to be named Departments of Communication Sciences and Disorders; and </a:t>
            </a:r>
            <a:r>
              <a:rPr lang="en-US" sz="1600" dirty="0" smtClean="0"/>
              <a:t/>
            </a:r>
            <a:br>
              <a:rPr lang="en-US" sz="1600" dirty="0" smtClean="0"/>
            </a:br>
            <a:endParaRPr lang="en-US" sz="1600" dirty="0"/>
          </a:p>
          <a:p>
            <a:pPr marL="914400" indent="-914400">
              <a:buNone/>
            </a:pPr>
            <a:r>
              <a:rPr lang="en-US" sz="1600" dirty="0"/>
              <a:t>WHEREAS, a name change will provide consistency in the branding with other leading departments in the country and reflect the scientific base of the profession and the broad scope of practice of the profession; and </a:t>
            </a:r>
            <a:r>
              <a:rPr lang="en-US" sz="1600" dirty="0" smtClean="0"/>
              <a:t/>
            </a:r>
            <a:br>
              <a:rPr lang="en-US" sz="1600" dirty="0" smtClean="0"/>
            </a:br>
            <a:endParaRPr lang="en-US" sz="1600" dirty="0"/>
          </a:p>
          <a:p>
            <a:pPr marL="914400" indent="-914400">
              <a:buNone/>
            </a:pPr>
            <a:r>
              <a:rPr lang="en-US" sz="1600" dirty="0"/>
              <a:t>WHEREAS, the Office of the Provost and University Budget have affirmed that the speech-language pathology program and proposed changes to the curriculum will be resource neutral with respect to other colleges; be it therefore </a:t>
            </a:r>
            <a:r>
              <a:rPr lang="en-US" sz="1600" dirty="0" smtClean="0"/>
              <a:t/>
            </a:r>
            <a:br>
              <a:rPr lang="en-US" sz="1600" dirty="0" smtClean="0"/>
            </a:br>
            <a:endParaRPr lang="en-US" sz="1600" dirty="0"/>
          </a:p>
          <a:p>
            <a:pPr marL="914400" indent="-914400">
              <a:buNone/>
            </a:pPr>
            <a:r>
              <a:rPr lang="en-US" sz="1600" dirty="0"/>
              <a:t>RESOLVED, that the Faculty Senate approves a name change for the Program in Speech-Language Pathology to the Program in Communication Sciences and Disorders, effective July 1, 2015.</a:t>
            </a:r>
          </a:p>
        </p:txBody>
      </p:sp>
    </p:spTree>
    <p:extLst>
      <p:ext uri="{BB962C8B-B14F-4D97-AF65-F5344CB8AC3E}">
        <p14:creationId xmlns:p14="http://schemas.microsoft.com/office/powerpoint/2010/main" val="259001949"/>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951037"/>
            <a:ext cx="8229600" cy="4525963"/>
          </a:xfrm>
        </p:spPr>
        <p:txBody>
          <a:bodyPr/>
          <a:lstStyle/>
          <a:p>
            <a:pPr marL="0" indent="0">
              <a:buNone/>
            </a:pPr>
            <a:r>
              <a:rPr lang="en-US" sz="2000" b="1" dirty="0"/>
              <a:t>VIII. Introduction of New Business: </a:t>
            </a:r>
            <a:endParaRPr lang="en-US" sz="2000" dirty="0"/>
          </a:p>
          <a:p>
            <a:pPr marL="800100" lvl="2" indent="0">
              <a:buNone/>
            </a:pPr>
            <a:r>
              <a:rPr lang="en-US" sz="2000" dirty="0"/>
              <a:t>Such items as may come before the Senate. (No motion introduced under new business, except a motion to refer to committee, shall be acted upon until the next meeting of the Senate.) </a:t>
            </a:r>
            <a:endParaRPr lang="en-US" sz="2000"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16</a:t>
            </a:fld>
            <a:endParaRPr lang="en-US" altLang="en-US"/>
          </a:p>
        </p:txBody>
      </p:sp>
    </p:spTree>
    <p:extLst>
      <p:ext uri="{BB962C8B-B14F-4D97-AF65-F5344CB8AC3E}">
        <p14:creationId xmlns:p14="http://schemas.microsoft.com/office/powerpoint/2010/main" val="2538460253"/>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2800" dirty="0" smtClean="0"/>
              <a:t>Proposed </a:t>
            </a:r>
            <a:r>
              <a:rPr lang="en-US" sz="2800" dirty="0" err="1" smtClean="0"/>
              <a:t>P&amp;T</a:t>
            </a:r>
            <a:r>
              <a:rPr lang="en-US" sz="2800" dirty="0" smtClean="0"/>
              <a:t> Resolution from Senator Shabo </a:t>
            </a:r>
            <a:endParaRPr lang="en-US" sz="2800" dirty="0"/>
          </a:p>
        </p:txBody>
      </p:sp>
      <p:sp>
        <p:nvSpPr>
          <p:cNvPr id="3" name="Content Placeholder 2"/>
          <p:cNvSpPr>
            <a:spLocks noGrp="1"/>
          </p:cNvSpPr>
          <p:nvPr>
            <p:ph idx="1"/>
          </p:nvPr>
        </p:nvSpPr>
        <p:spPr>
          <a:xfrm>
            <a:off x="457200" y="1722437"/>
            <a:ext cx="8229600" cy="4525963"/>
          </a:xfrm>
        </p:spPr>
        <p:txBody>
          <a:bodyPr>
            <a:noAutofit/>
          </a:bodyPr>
          <a:lstStyle/>
          <a:p>
            <a:pPr marL="0" indent="0">
              <a:buNone/>
            </a:pPr>
            <a:r>
              <a:rPr lang="en-US" sz="1800" dirty="0" smtClean="0"/>
              <a:t>If adopted, this resolution will result in changes to the Faculty Handbook, section 4.4.13.</a:t>
            </a:r>
            <a:br>
              <a:rPr lang="en-US" sz="1800" dirty="0" smtClean="0"/>
            </a:br>
            <a:endParaRPr lang="en-US" sz="1800" dirty="0" smtClean="0"/>
          </a:p>
          <a:p>
            <a:pPr marL="914400" indent="-914400">
              <a:buNone/>
            </a:pPr>
            <a:r>
              <a:rPr lang="en-US" sz="1800" dirty="0" smtClean="0"/>
              <a:t>Whereas</a:t>
            </a:r>
            <a:r>
              <a:rPr lang="en-US" sz="1800" dirty="0"/>
              <a:t>, the promotion and tenure decision is one of the most important a University makes; and</a:t>
            </a:r>
            <a:r>
              <a:rPr lang="en-US" sz="1800" dirty="0" smtClean="0"/>
              <a:t>,</a:t>
            </a:r>
            <a:br>
              <a:rPr lang="en-US" sz="1800" dirty="0" smtClean="0"/>
            </a:br>
            <a:endParaRPr lang="en-US" sz="1800" dirty="0"/>
          </a:p>
          <a:p>
            <a:pPr marL="914400" indent="-914400">
              <a:buNone/>
            </a:pPr>
            <a:r>
              <a:rPr lang="en-US" sz="1800" dirty="0"/>
              <a:t>Whereas, the integrity of the deliberation on the </a:t>
            </a:r>
            <a:r>
              <a:rPr lang="en-US" sz="1800" dirty="0" err="1"/>
              <a:t>P&amp;T</a:t>
            </a:r>
            <a:r>
              <a:rPr lang="en-US" sz="1800" dirty="0"/>
              <a:t> decision requires a clear separation between faculty input and administrative input; and</a:t>
            </a:r>
            <a:r>
              <a:rPr lang="en-US" sz="1800" dirty="0" smtClean="0"/>
              <a:t>,</a:t>
            </a:r>
            <a:br>
              <a:rPr lang="en-US" sz="1800" dirty="0" smtClean="0"/>
            </a:br>
            <a:endParaRPr lang="en-US" sz="1800" dirty="0"/>
          </a:p>
          <a:p>
            <a:pPr marL="914400" indent="-914400">
              <a:buNone/>
            </a:pPr>
            <a:r>
              <a:rPr lang="en-US" sz="1800" dirty="0"/>
              <a:t>Whereas, uniformity across the </a:t>
            </a:r>
            <a:r>
              <a:rPr lang="en-US" sz="1800" dirty="0" err="1"/>
              <a:t>P&amp;T</a:t>
            </a:r>
            <a:r>
              <a:rPr lang="en-US" sz="1800" dirty="0"/>
              <a:t> procedural policies of colleges is desirable as otherwise an inherent unfairness taints the </a:t>
            </a:r>
            <a:r>
              <a:rPr lang="en-US" sz="1800" dirty="0" err="1"/>
              <a:t>P&amp;T</a:t>
            </a:r>
            <a:r>
              <a:rPr lang="en-US" sz="1800" dirty="0"/>
              <a:t> process</a:t>
            </a:r>
            <a:r>
              <a:rPr lang="en-US" sz="1800" dirty="0" smtClean="0"/>
              <a:t>;</a:t>
            </a:r>
            <a:br>
              <a:rPr lang="en-US" sz="1800" dirty="0" smtClean="0"/>
            </a:br>
            <a:endParaRPr lang="en-US" sz="1800" dirty="0"/>
          </a:p>
          <a:p>
            <a:pPr marL="914400" indent="-914400">
              <a:buNone/>
            </a:pPr>
            <a:r>
              <a:rPr lang="en-US" sz="1800" dirty="0"/>
              <a:t>Be it therefore resolved that no one holding an administrative position at or above the level of assistant or associate departmental chair or program director be a member of the University </a:t>
            </a:r>
            <a:r>
              <a:rPr lang="en-US" sz="1800" dirty="0" err="1"/>
              <a:t>P&amp;T</a:t>
            </a:r>
            <a:r>
              <a:rPr lang="en-US" sz="1800" dirty="0"/>
              <a:t> committee, a College </a:t>
            </a:r>
            <a:r>
              <a:rPr lang="en-US" sz="1800" dirty="0" err="1"/>
              <a:t>P&amp;T</a:t>
            </a:r>
            <a:r>
              <a:rPr lang="en-US" sz="1800" dirty="0"/>
              <a:t> committee, or a Departmental </a:t>
            </a:r>
            <a:r>
              <a:rPr lang="en-US" sz="1800" dirty="0" err="1"/>
              <a:t>P&amp;T</a:t>
            </a:r>
            <a:r>
              <a:rPr lang="en-US" sz="1800" dirty="0"/>
              <a:t> committee.</a:t>
            </a:r>
          </a:p>
        </p:txBody>
      </p:sp>
    </p:spTree>
    <p:extLst>
      <p:ext uri="{BB962C8B-B14F-4D97-AF65-F5344CB8AC3E}">
        <p14:creationId xmlns:p14="http://schemas.microsoft.com/office/powerpoint/2010/main" val="3442728951"/>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sf\Home\Desktop\Screen Shot 2014-11-03 at 1.19.49 P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8660"/>
            <a:ext cx="9144000" cy="6149340"/>
          </a:xfrm>
          <a:prstGeom prst="rect">
            <a:avLst/>
          </a:prstGeom>
          <a:noFill/>
          <a:extLst>
            <a:ext uri="{909E8E84-426E-40DD-AFC4-6F175D3DCCD1}">
              <a14:hiddenFill xmlns:a14="http://schemas.microsoft.com/office/drawing/2010/main">
                <a:solidFill>
                  <a:srgbClr val="FFFFFF"/>
                </a:solidFill>
              </a14:hiddenFill>
            </a:ext>
          </a:extLst>
        </p:spPr>
      </p:pic>
      <p:sp>
        <p:nvSpPr>
          <p:cNvPr id="13314" name="Title 1"/>
          <p:cNvSpPr>
            <a:spLocks noGrp="1"/>
          </p:cNvSpPr>
          <p:nvPr>
            <p:ph type="ctrTitle"/>
          </p:nvPr>
        </p:nvSpPr>
        <p:spPr>
          <a:xfrm>
            <a:off x="685800" y="1752600"/>
            <a:ext cx="7772400" cy="3047999"/>
          </a:xfrm>
        </p:spPr>
        <p:txBody>
          <a:bodyPr>
            <a:normAutofit fontScale="90000"/>
          </a:bodyPr>
          <a:lstStyle/>
          <a:p>
            <a:pPr eaLnBrk="1" hangingPunct="1"/>
            <a:r>
              <a:rPr lang="en-US" altLang="en-US" dirty="0" smtClean="0">
                <a:ea typeface="Geneva" charset="0"/>
                <a:cs typeface="Arial" panose="020B0604020202020204" pitchFamily="34" charset="0"/>
              </a:rPr>
              <a:t>Faculty Senate Meeting</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March 2, 2015</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
            </a:r>
            <a:br>
              <a:rPr lang="en-US" altLang="en-US" dirty="0" smtClean="0">
                <a:ea typeface="Geneva" charset="0"/>
                <a:cs typeface="Arial" panose="020B0604020202020204" pitchFamily="34" charset="0"/>
              </a:rPr>
            </a:br>
            <a:r>
              <a:rPr lang="en-US" altLang="en-US" dirty="0" smtClean="0">
                <a:ea typeface="Geneva" charset="0"/>
                <a:cs typeface="Arial" panose="020B0604020202020204" pitchFamily="34" charset="0"/>
              </a:rPr>
              <a:t>Welcome!</a:t>
            </a:r>
            <a:endParaRPr lang="en-US" altLang="en-US" dirty="0" smtClean="0">
              <a:solidFill>
                <a:srgbClr val="1F497D"/>
              </a:solidFill>
              <a:ea typeface="Geneva" charset="0"/>
              <a:cs typeface="Arial" panose="020B0604020202020204" pitchFamily="34" charset="0"/>
            </a:endParaRPr>
          </a:p>
        </p:txBody>
      </p:sp>
    </p:spTree>
    <p:extLst>
      <p:ext uri="{BB962C8B-B14F-4D97-AF65-F5344CB8AC3E}">
        <p14:creationId xmlns:p14="http://schemas.microsoft.com/office/powerpoint/2010/main" val="237525354"/>
      </p:ext>
    </p:extLst>
  </p:cSld>
  <p:clrMapOvr>
    <a:masterClrMapping/>
  </p:clrMapOvr>
  <p:transition spd="slow">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2332037"/>
            <a:ext cx="8229600" cy="4525963"/>
          </a:xfrm>
        </p:spPr>
        <p:txBody>
          <a:bodyPr>
            <a:normAutofit/>
          </a:bodyPr>
          <a:lstStyle/>
          <a:p>
            <a:pPr marL="0" indent="0">
              <a:buNone/>
            </a:pPr>
            <a:r>
              <a:rPr lang="en-US" sz="2400" dirty="0" smtClean="0"/>
              <a:t>       </a:t>
            </a:r>
            <a:r>
              <a:rPr lang="en-US" sz="2400" b="1" dirty="0" smtClean="0"/>
              <a:t>I</a:t>
            </a:r>
            <a:r>
              <a:rPr lang="en-US" sz="2400" b="1" dirty="0"/>
              <a:t>. Adoption of the </a:t>
            </a:r>
            <a:r>
              <a:rPr lang="en-US" sz="2400" b="1" dirty="0" smtClean="0"/>
              <a:t>Agenda: </a:t>
            </a:r>
            <a:r>
              <a:rPr lang="en-US" sz="2400" dirty="0" smtClean="0">
                <a:hlinkClick r:id="rId2"/>
              </a:rPr>
              <a:t>March 2, 2015</a:t>
            </a:r>
            <a:r>
              <a:rPr lang="en-US" sz="2400" b="1" dirty="0" smtClean="0"/>
              <a:t/>
            </a:r>
            <a:br>
              <a:rPr lang="en-US" sz="2400" b="1" dirty="0" smtClean="0"/>
            </a:br>
            <a:endParaRPr lang="en-US" sz="2400" dirty="0"/>
          </a:p>
          <a:p>
            <a:pPr marL="0" indent="0">
              <a:buNone/>
            </a:pPr>
            <a:r>
              <a:rPr lang="en-US" sz="2400" b="1" dirty="0" smtClean="0"/>
              <a:t>      II</a:t>
            </a:r>
            <a:r>
              <a:rPr lang="en-US" sz="2400" b="1" dirty="0"/>
              <a:t>. Approval of the Minutes</a:t>
            </a:r>
            <a:r>
              <a:rPr lang="en-US" sz="2400" b="1" dirty="0" smtClean="0"/>
              <a:t>: </a:t>
            </a:r>
            <a:r>
              <a:rPr lang="en-US" sz="2400" dirty="0" smtClean="0">
                <a:hlinkClick r:id="rId3"/>
              </a:rPr>
              <a:t>February 9, 2015</a:t>
            </a:r>
            <a:r>
              <a:rPr lang="en-US" sz="2400" dirty="0" smtClean="0"/>
              <a:t/>
            </a:r>
            <a:br>
              <a:rPr lang="en-US" sz="2400" dirty="0" smtClean="0"/>
            </a:br>
            <a:endParaRPr lang="en-US" sz="2400" dirty="0"/>
          </a:p>
          <a:p>
            <a:pPr marL="0" indent="0">
              <a:buNone/>
            </a:pPr>
            <a:r>
              <a:rPr lang="en-US" sz="2400" b="1" dirty="0" smtClean="0"/>
              <a:t>     III</a:t>
            </a:r>
            <a:r>
              <a:rPr lang="en-US" sz="2400" b="1" dirty="0"/>
              <a:t>. Remarks: </a:t>
            </a:r>
            <a:r>
              <a:rPr lang="en-US" sz="2400" dirty="0" smtClean="0"/>
              <a:t>Provost Grasso</a:t>
            </a:r>
            <a:br>
              <a:rPr lang="en-US" sz="2400" dirty="0" smtClean="0"/>
            </a:br>
            <a:endParaRPr lang="en-US" sz="2400" dirty="0"/>
          </a:p>
          <a:p>
            <a:pPr marL="0" indent="0">
              <a:buNone/>
            </a:pPr>
            <a:r>
              <a:rPr lang="en-US" sz="2400" b="1" dirty="0" smtClean="0"/>
              <a:t>     IV</a:t>
            </a:r>
            <a:r>
              <a:rPr lang="en-US" sz="2400" b="1" dirty="0"/>
              <a:t>. Announcements: </a:t>
            </a:r>
            <a:r>
              <a:rPr lang="en-US" sz="2400" dirty="0"/>
              <a:t>Senate President Fred Hofstetter </a:t>
            </a:r>
            <a:endParaRPr lang="en-US" sz="2400" dirty="0" smtClean="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3</a:t>
            </a:fld>
            <a:endParaRPr lang="en-US" altLang="en-US"/>
          </a:p>
        </p:txBody>
      </p:sp>
    </p:spTree>
    <p:extLst>
      <p:ext uri="{BB962C8B-B14F-4D97-AF65-F5344CB8AC3E}">
        <p14:creationId xmlns:p14="http://schemas.microsoft.com/office/powerpoint/2010/main" val="3835705229"/>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600200"/>
            <a:ext cx="8229600" cy="3886200"/>
          </a:xfrm>
        </p:spPr>
        <p:txBody>
          <a:bodyPr>
            <a:normAutofit fontScale="92500" lnSpcReduction="10000"/>
          </a:bodyPr>
          <a:lstStyle/>
          <a:p>
            <a:pPr marL="0" indent="0">
              <a:buNone/>
            </a:pPr>
            <a:r>
              <a:rPr lang="en-US" dirty="0" smtClean="0"/>
              <a:t>The </a:t>
            </a:r>
            <a:r>
              <a:rPr lang="en-US" dirty="0"/>
              <a:t>Commission on Sexual Harassment and </a:t>
            </a:r>
            <a:r>
              <a:rPr lang="en-US" dirty="0" smtClean="0"/>
              <a:t>Assault is holding an Open Hearing on:</a:t>
            </a:r>
            <a:r>
              <a:rPr lang="en-US" sz="900" dirty="0" smtClean="0"/>
              <a:t/>
            </a:r>
            <a:br>
              <a:rPr lang="en-US" sz="900" dirty="0" smtClean="0"/>
            </a:br>
            <a:endParaRPr lang="en-US" sz="900" dirty="0" smtClean="0"/>
          </a:p>
          <a:p>
            <a:pPr marL="0" indent="0" algn="ctr">
              <a:buNone/>
            </a:pPr>
            <a:r>
              <a:rPr lang="en-US" dirty="0" smtClean="0"/>
              <a:t>Monday</a:t>
            </a:r>
            <a:r>
              <a:rPr lang="en-US" dirty="0"/>
              <a:t>, March 9</a:t>
            </a:r>
            <a:r>
              <a:rPr lang="en-US" dirty="0" smtClean="0"/>
              <a:t>, </a:t>
            </a:r>
            <a:r>
              <a:rPr lang="en-US" dirty="0"/>
              <a:t>4 PM in Gore 1</a:t>
            </a:r>
            <a:r>
              <a:rPr lang="en-US" dirty="0" smtClean="0"/>
              <a:t>04</a:t>
            </a:r>
            <a:r>
              <a:rPr lang="en-US" sz="900" dirty="0" smtClean="0"/>
              <a:t/>
            </a:r>
            <a:br>
              <a:rPr lang="en-US" sz="900" dirty="0" smtClean="0"/>
            </a:br>
            <a:endParaRPr lang="en-US" sz="900" dirty="0"/>
          </a:p>
          <a:p>
            <a:pPr marL="0" indent="0">
              <a:buNone/>
            </a:pPr>
            <a:r>
              <a:rPr lang="en-US" dirty="0" smtClean="0"/>
              <a:t>The hearing </a:t>
            </a:r>
            <a:r>
              <a:rPr lang="en-US" dirty="0"/>
              <a:t>is </a:t>
            </a:r>
            <a:r>
              <a:rPr lang="en-US" dirty="0" smtClean="0"/>
              <a:t>entitled:</a:t>
            </a:r>
            <a:r>
              <a:rPr lang="en-US" sz="900" dirty="0" smtClean="0"/>
              <a:t/>
            </a:r>
            <a:br>
              <a:rPr lang="en-US" sz="900" dirty="0" smtClean="0"/>
            </a:br>
            <a:endParaRPr lang="en-US" sz="900" dirty="0" smtClean="0"/>
          </a:p>
          <a:p>
            <a:pPr marL="0" indent="0" algn="ctr">
              <a:buNone/>
            </a:pPr>
            <a:r>
              <a:rPr lang="en-US" dirty="0" smtClean="0"/>
              <a:t>Open </a:t>
            </a:r>
            <a:r>
              <a:rPr lang="en-US" dirty="0"/>
              <a:t>Forum on Sexual Harassment and </a:t>
            </a:r>
            <a:r>
              <a:rPr lang="en-US" dirty="0" smtClean="0"/>
              <a:t>Assault:</a:t>
            </a:r>
            <a:br>
              <a:rPr lang="en-US" dirty="0" smtClean="0"/>
            </a:br>
            <a:r>
              <a:rPr lang="en-US" dirty="0" smtClean="0"/>
              <a:t>An </a:t>
            </a:r>
            <a:r>
              <a:rPr lang="en-US" dirty="0"/>
              <a:t>Invitation to the UD Community to </a:t>
            </a:r>
            <a:r>
              <a:rPr lang="en-US" dirty="0" smtClean="0"/>
              <a:t>Discuss</a:t>
            </a:r>
            <a:br>
              <a:rPr lang="en-US" dirty="0" smtClean="0"/>
            </a:br>
            <a:r>
              <a:rPr lang="en-US" dirty="0" smtClean="0"/>
              <a:t>Issues </a:t>
            </a:r>
            <a:r>
              <a:rPr lang="en-US" dirty="0"/>
              <a:t>and Provide </a:t>
            </a:r>
            <a:r>
              <a:rPr lang="en-US" dirty="0" smtClean="0"/>
              <a:t>Suggestions</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4</a:t>
            </a:fld>
            <a:endParaRPr lang="en-US" altLang="en-US" dirty="0"/>
          </a:p>
        </p:txBody>
      </p:sp>
    </p:spTree>
    <p:extLst>
      <p:ext uri="{BB962C8B-B14F-4D97-AF65-F5344CB8AC3E}">
        <p14:creationId xmlns:p14="http://schemas.microsoft.com/office/powerpoint/2010/main" val="160338548"/>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lstStyle/>
          <a:p>
            <a:r>
              <a:rPr lang="en-US" dirty="0" smtClean="0"/>
              <a:t>Announcements</a:t>
            </a:r>
            <a:endParaRPr lang="en-US" dirty="0"/>
          </a:p>
        </p:txBody>
      </p:sp>
      <p:sp>
        <p:nvSpPr>
          <p:cNvPr id="3" name="Content Placeholder 2"/>
          <p:cNvSpPr>
            <a:spLocks noGrp="1"/>
          </p:cNvSpPr>
          <p:nvPr>
            <p:ph idx="1"/>
          </p:nvPr>
        </p:nvSpPr>
        <p:spPr>
          <a:xfrm>
            <a:off x="457200" y="1752600"/>
            <a:ext cx="8229600" cy="3886200"/>
          </a:xfrm>
        </p:spPr>
        <p:txBody>
          <a:bodyPr>
            <a:normAutofit fontScale="92500" lnSpcReduction="10000"/>
          </a:bodyPr>
          <a:lstStyle/>
          <a:p>
            <a:pPr marL="0" indent="0">
              <a:buNone/>
            </a:pPr>
            <a:r>
              <a:rPr lang="en-US" dirty="0" smtClean="0"/>
              <a:t>The Gen Ed Committee is hard at work on its plan for implementing the new Gen Ed objectives.</a:t>
            </a:r>
            <a:r>
              <a:rPr lang="en-US" sz="1200" dirty="0" smtClean="0"/>
              <a:t/>
            </a:r>
            <a:br>
              <a:rPr lang="en-US" sz="1200" dirty="0" smtClean="0"/>
            </a:br>
            <a:endParaRPr lang="en-US" sz="1200" dirty="0" smtClean="0"/>
          </a:p>
          <a:p>
            <a:pPr marL="0" indent="0">
              <a:buNone/>
            </a:pPr>
            <a:r>
              <a:rPr lang="en-US" dirty="0" smtClean="0"/>
              <a:t>Actionable items will come before the Senate on April 6, 2015. An open hearing to discuss these implementation plans will be held on the following date and time:</a:t>
            </a:r>
            <a:br>
              <a:rPr lang="en-US" dirty="0" smtClean="0"/>
            </a:br>
            <a:r>
              <a:rPr lang="en-US" dirty="0" smtClean="0"/>
              <a:t/>
            </a:r>
            <a:br>
              <a:rPr lang="en-US" dirty="0" smtClean="0"/>
            </a:br>
            <a:r>
              <a:rPr lang="en-US" dirty="0" smtClean="0"/>
              <a:t>       Monday, March 23, 4 PM in Gore 104</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5</a:t>
            </a:fld>
            <a:endParaRPr lang="en-US" altLang="en-US" dirty="0"/>
          </a:p>
        </p:txBody>
      </p:sp>
    </p:spTree>
    <p:extLst>
      <p:ext uri="{BB962C8B-B14F-4D97-AF65-F5344CB8AC3E}">
        <p14:creationId xmlns:p14="http://schemas.microsoft.com/office/powerpoint/2010/main" val="356247832"/>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Agenda</a:t>
            </a:r>
            <a:endParaRPr lang="en-US" dirty="0"/>
          </a:p>
        </p:txBody>
      </p:sp>
      <p:sp>
        <p:nvSpPr>
          <p:cNvPr id="3" name="Content Placeholder 2"/>
          <p:cNvSpPr>
            <a:spLocks noGrp="1"/>
          </p:cNvSpPr>
          <p:nvPr>
            <p:ph idx="1"/>
          </p:nvPr>
        </p:nvSpPr>
        <p:spPr>
          <a:xfrm>
            <a:off x="457200" y="1676400"/>
            <a:ext cx="8229600" cy="4495800"/>
          </a:xfrm>
        </p:spPr>
        <p:txBody>
          <a:bodyPr>
            <a:normAutofit fontScale="92500" lnSpcReduction="10000"/>
          </a:bodyPr>
          <a:lstStyle/>
          <a:p>
            <a:pPr marL="0" indent="0">
              <a:buNone/>
            </a:pPr>
            <a:r>
              <a:rPr lang="en-US" sz="2600" b="1" dirty="0" smtClean="0"/>
              <a:t>V. Presentations: </a:t>
            </a:r>
            <a:r>
              <a:rPr lang="en-US" sz="2200" b="1" dirty="0" smtClean="0"/>
              <a:t/>
            </a:r>
            <a:br>
              <a:rPr lang="en-US" sz="2200" b="1" dirty="0" smtClean="0"/>
            </a:br>
            <a:endParaRPr lang="en-US" sz="2400" dirty="0"/>
          </a:p>
          <a:p>
            <a:pPr marL="457200" indent="-228600"/>
            <a:r>
              <a:rPr lang="en-US" sz="2400" dirty="0" smtClean="0">
                <a:hlinkClick r:id="rId2" action="ppaction://hlinkpres?slideindex=1&amp;slidetitle="/>
              </a:rPr>
              <a:t>Student </a:t>
            </a:r>
            <a:r>
              <a:rPr lang="en-US" sz="2400" dirty="0">
                <a:hlinkClick r:id="rId2" action="ppaction://hlinkpres?slideindex=1&amp;slidetitle="/>
              </a:rPr>
              <a:t>Use of </a:t>
            </a:r>
            <a:r>
              <a:rPr lang="en-US" sz="2400" dirty="0" smtClean="0">
                <a:hlinkClick r:id="rId2" action="ppaction://hlinkpres?slideindex=1&amp;slidetitle="/>
              </a:rPr>
              <a:t>Alcohol</a:t>
            </a:r>
            <a:r>
              <a:rPr lang="en-US" sz="2400" dirty="0" smtClean="0"/>
              <a:t/>
            </a:r>
            <a:br>
              <a:rPr lang="en-US" sz="2400" dirty="0" smtClean="0"/>
            </a:br>
            <a:r>
              <a:rPr lang="en-US" sz="2400" dirty="0" smtClean="0"/>
              <a:t>Nancy </a:t>
            </a:r>
            <a:r>
              <a:rPr lang="en-US" sz="2400" dirty="0"/>
              <a:t>Chase, Director of Student Wellness &amp; Health </a:t>
            </a:r>
            <a:r>
              <a:rPr lang="en-US" sz="2400" dirty="0" smtClean="0"/>
              <a:t>Promotion</a:t>
            </a:r>
            <a:br>
              <a:rPr lang="en-US" sz="2400" dirty="0" smtClean="0"/>
            </a:br>
            <a:endParaRPr lang="en-US" sz="2400" dirty="0" smtClean="0"/>
          </a:p>
          <a:p>
            <a:pPr marL="457200" lvl="0" indent="-228600"/>
            <a:r>
              <a:rPr lang="en-US" sz="2400" dirty="0">
                <a:hlinkClick r:id="rId3" action="ppaction://hlinkpres?slideindex=1&amp;slidetitle="/>
              </a:rPr>
              <a:t>Four versus Five Week Winter Session Statistics</a:t>
            </a:r>
            <a:r>
              <a:rPr lang="en-US" sz="2400" dirty="0"/>
              <a:t/>
            </a:r>
            <a:br>
              <a:rPr lang="en-US" sz="2400" dirty="0"/>
            </a:br>
            <a:r>
              <a:rPr lang="en-US" sz="2400" dirty="0"/>
              <a:t>Nancy Brickhouse, Deputy Provost for Academic Affairs</a:t>
            </a:r>
          </a:p>
          <a:p>
            <a:pPr marL="457200" indent="-228600"/>
            <a:endParaRPr lang="en-US" sz="2400" dirty="0"/>
          </a:p>
          <a:p>
            <a:pPr marL="457200" indent="-228600"/>
            <a:r>
              <a:rPr lang="en-US" sz="2400" dirty="0" smtClean="0">
                <a:hlinkClick r:id="rId4" action="ppaction://hlinkpres?slideindex=1&amp;slidetitle="/>
              </a:rPr>
              <a:t>General </a:t>
            </a:r>
            <a:r>
              <a:rPr lang="en-US" sz="2400" dirty="0">
                <a:hlinkClick r:id="rId4" action="ppaction://hlinkpres?slideindex=1&amp;slidetitle="/>
              </a:rPr>
              <a:t>Education Implementation Plan</a:t>
            </a:r>
            <a:r>
              <a:rPr lang="en-US" sz="2400" dirty="0"/>
              <a:t/>
            </a:r>
            <a:br>
              <a:rPr lang="en-US" sz="2400" dirty="0"/>
            </a:br>
            <a:r>
              <a:rPr lang="en-US" sz="2400" dirty="0" smtClean="0"/>
              <a:t>John </a:t>
            </a:r>
            <a:r>
              <a:rPr lang="en-US" sz="2400" dirty="0" err="1"/>
              <a:t>Pelesko</a:t>
            </a:r>
            <a:r>
              <a:rPr lang="en-US" sz="2400" dirty="0"/>
              <a:t>, Gen Ed Task Force </a:t>
            </a:r>
            <a:r>
              <a:rPr lang="en-US" sz="2400" dirty="0" smtClean="0"/>
              <a:t>Chair</a:t>
            </a:r>
            <a:br>
              <a:rPr lang="en-US" sz="2400" dirty="0" smtClean="0"/>
            </a:br>
            <a:r>
              <a:rPr lang="en-US" sz="2200" dirty="0" smtClean="0"/>
              <a:t/>
            </a:r>
            <a:br>
              <a:rPr lang="en-US" sz="2200" dirty="0" smtClean="0"/>
            </a:br>
            <a:r>
              <a:rPr lang="en-US" sz="2200" dirty="0" smtClean="0"/>
              <a:t/>
            </a:r>
            <a:br>
              <a:rPr lang="en-US" sz="2200" dirty="0" smtClean="0"/>
            </a:br>
            <a:r>
              <a:rPr lang="en-US" sz="2200" dirty="0" smtClean="0"/>
              <a:t>              </a:t>
            </a:r>
            <a:endParaRPr lang="en-US" dirty="0"/>
          </a:p>
        </p:txBody>
      </p:sp>
      <p:sp>
        <p:nvSpPr>
          <p:cNvPr id="4" name="Slide Number Placeholder 3"/>
          <p:cNvSpPr>
            <a:spLocks noGrp="1"/>
          </p:cNvSpPr>
          <p:nvPr>
            <p:ph type="sldNum" sz="quarter" idx="10"/>
          </p:nvPr>
        </p:nvSpPr>
        <p:spPr/>
        <p:txBody>
          <a:bodyPr/>
          <a:lstStyle/>
          <a:p>
            <a:pPr>
              <a:defRPr/>
            </a:pPr>
            <a:fld id="{66DA8531-2713-45CB-BD7C-0027E137C4E7}" type="slidenum">
              <a:rPr lang="en-US" altLang="en-US" smtClean="0"/>
              <a:pPr>
                <a:defRPr/>
              </a:pPr>
              <a:t>6</a:t>
            </a:fld>
            <a:endParaRPr lang="en-US" altLang="en-US" dirty="0"/>
          </a:p>
        </p:txBody>
      </p:sp>
    </p:spTree>
    <p:extLst>
      <p:ext uri="{BB962C8B-B14F-4D97-AF65-F5344CB8AC3E}">
        <p14:creationId xmlns:p14="http://schemas.microsoft.com/office/powerpoint/2010/main" val="350535551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600" dirty="0" smtClean="0"/>
              <a:t>VI. Consent Agenda</a:t>
            </a:r>
            <a:endParaRPr lang="en-US" sz="36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What is a </a:t>
            </a:r>
            <a:r>
              <a:rPr lang="en-US" dirty="0" smtClean="0">
                <a:hlinkClick r:id="rId2"/>
              </a:rPr>
              <a:t>Consent Agenda</a:t>
            </a:r>
            <a:r>
              <a:rPr lang="en-US" dirty="0" smtClean="0"/>
              <a:t>?</a:t>
            </a:r>
          </a:p>
          <a:p>
            <a:pPr marL="0" indent="457200">
              <a:buNone/>
            </a:pPr>
            <a:r>
              <a:rPr lang="en-US" i="1" dirty="0" smtClean="0"/>
              <a:t>Robert’s Rules</a:t>
            </a:r>
            <a:r>
              <a:rPr lang="en-US" dirty="0" smtClean="0"/>
              <a:t> calls it a Consent Calendar:</a:t>
            </a:r>
            <a:br>
              <a:rPr lang="en-US" dirty="0" smtClean="0"/>
            </a:br>
            <a:endParaRPr lang="en-US" dirty="0" smtClean="0"/>
          </a:p>
          <a:p>
            <a:pPr marL="457200" indent="0">
              <a:buNone/>
            </a:pPr>
            <a:r>
              <a:rPr lang="en-US" dirty="0" smtClean="0"/>
              <a:t>“Legislatures, city, town, or county councils, or other assemblies which have a heavy work load including a large number of routine or noncontroversial matters may find a </a:t>
            </a:r>
            <a:r>
              <a:rPr lang="en-US" i="1" dirty="0" smtClean="0"/>
              <a:t>consent calendar</a:t>
            </a:r>
            <a:r>
              <a:rPr lang="en-US" dirty="0" smtClean="0"/>
              <a:t> a useful tool for disposing of such items of business…”</a:t>
            </a:r>
            <a:br>
              <a:rPr lang="en-US" dirty="0" smtClean="0"/>
            </a:br>
            <a:endParaRPr lang="en-US" dirty="0" smtClean="0"/>
          </a:p>
          <a:p>
            <a:pPr marL="457200" indent="0">
              <a:buNone/>
            </a:pPr>
            <a:r>
              <a:rPr lang="en-US" dirty="0" smtClean="0"/>
              <a:t>“The matters listed on it are taken up in order, unless objected to, in which case they are restored to the ordinary process by which they are placed in line for consideration on the regular agenda. The special rules of order establishing a consent calendar may provide that, when the matters on the calendar are called up, they may be considered in gross or without debate or amendment.”</a:t>
            </a:r>
            <a:endParaRPr lang="en-US" dirty="0"/>
          </a:p>
        </p:txBody>
      </p:sp>
    </p:spTree>
    <p:extLst>
      <p:ext uri="{BB962C8B-B14F-4D97-AF65-F5344CB8AC3E}">
        <p14:creationId xmlns:p14="http://schemas.microsoft.com/office/powerpoint/2010/main" val="2889847272"/>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b="1" dirty="0"/>
              <a:t>VII. Regular Agenda:</a:t>
            </a:r>
            <a:r>
              <a:rPr lang="en-US" sz="1600" b="1" dirty="0"/>
              <a:t/>
            </a:r>
            <a:br>
              <a:rPr lang="en-US" sz="1600" b="1" dirty="0"/>
            </a:br>
            <a:r>
              <a:rPr lang="en-US" sz="1600" b="1" dirty="0"/>
              <a:t/>
            </a:r>
            <a:br>
              <a:rPr lang="en-US" sz="1600" b="1" dirty="0"/>
            </a:br>
            <a:r>
              <a:rPr lang="en-US" b="1" dirty="0"/>
              <a:t>         </a:t>
            </a:r>
            <a:r>
              <a:rPr lang="en-US" b="1" dirty="0" smtClean="0"/>
              <a:t>A. Resolutions</a:t>
            </a:r>
          </a:p>
          <a:p>
            <a:pPr marL="1033463" lvl="0" indent="282575">
              <a:buFont typeface="+mj-lt"/>
              <a:buAutoNum type="arabicPeriod"/>
            </a:pPr>
            <a:r>
              <a:rPr lang="en-US" sz="2100" b="1" dirty="0" err="1" smtClean="0"/>
              <a:t>PSPR</a:t>
            </a:r>
            <a:r>
              <a:rPr lang="en-US" sz="2100" b="1" dirty="0" smtClean="0"/>
              <a:t> Deadline Extension for M.Ed. In School Leadership</a:t>
            </a:r>
          </a:p>
          <a:p>
            <a:pPr marL="1033463" lvl="0" indent="282575">
              <a:buFont typeface="+mj-lt"/>
              <a:buAutoNum type="arabicPeriod"/>
            </a:pPr>
            <a:r>
              <a:rPr lang="en-US" sz="2100" b="1" dirty="0"/>
              <a:t>A</a:t>
            </a:r>
            <a:r>
              <a:rPr lang="en-US" sz="2100" b="1" dirty="0" smtClean="0"/>
              <a:t>dd </a:t>
            </a:r>
            <a:r>
              <a:rPr lang="en-US" sz="2100" b="1" dirty="0"/>
              <a:t>an Honors Major in Actuarial Sciences </a:t>
            </a:r>
          </a:p>
          <a:p>
            <a:pPr marL="1033463" lvl="0" indent="282575">
              <a:buFont typeface="+mj-lt"/>
              <a:buAutoNum type="arabicPeriod"/>
            </a:pPr>
            <a:r>
              <a:rPr lang="en-US" sz="2100" b="1" dirty="0"/>
              <a:t>D</a:t>
            </a:r>
            <a:r>
              <a:rPr lang="en-US" sz="2100" b="1" dirty="0" smtClean="0"/>
              <a:t>isestablish </a:t>
            </a:r>
            <a:r>
              <a:rPr lang="en-US" sz="2100" b="1" dirty="0"/>
              <a:t>the Major in Ecology </a:t>
            </a:r>
          </a:p>
          <a:p>
            <a:pPr marL="1033463" lvl="0" indent="282575">
              <a:buFont typeface="+mj-lt"/>
              <a:buAutoNum type="arabicPeriod"/>
            </a:pPr>
            <a:r>
              <a:rPr lang="en-US" sz="2100" b="1" dirty="0"/>
              <a:t>A</a:t>
            </a:r>
            <a:r>
              <a:rPr lang="en-US" sz="2100" b="1" dirty="0" smtClean="0"/>
              <a:t>dd </a:t>
            </a:r>
            <a:r>
              <a:rPr lang="en-US" sz="2100" b="1" dirty="0"/>
              <a:t>a BS Major in Applied Mathematics </a:t>
            </a:r>
          </a:p>
          <a:p>
            <a:pPr marL="1033463" lvl="0" indent="282575">
              <a:buFont typeface="+mj-lt"/>
              <a:buAutoNum type="arabicPeriod"/>
            </a:pPr>
            <a:r>
              <a:rPr lang="en-US" sz="2100" b="1" dirty="0"/>
              <a:t>A</a:t>
            </a:r>
            <a:r>
              <a:rPr lang="en-US" sz="2100" b="1" dirty="0" smtClean="0"/>
              <a:t>dd </a:t>
            </a:r>
            <a:r>
              <a:rPr lang="en-US" sz="2100" b="1" dirty="0"/>
              <a:t>a BS Honors Major in Applied Mathematics </a:t>
            </a:r>
          </a:p>
          <a:p>
            <a:pPr marL="1033463" lvl="0" indent="282575">
              <a:buFont typeface="+mj-lt"/>
              <a:buAutoNum type="arabicPeriod"/>
            </a:pPr>
            <a:r>
              <a:rPr lang="en-US" sz="2100" b="1" dirty="0" smtClean="0"/>
              <a:t>Rename the Medical </a:t>
            </a:r>
            <a:r>
              <a:rPr lang="en-US" sz="2100" b="1" dirty="0"/>
              <a:t>Scholars Program to Medical/Dental Scholars Program </a:t>
            </a:r>
          </a:p>
          <a:p>
            <a:pPr marL="1033463" lvl="0" indent="282575">
              <a:buFont typeface="+mj-lt"/>
              <a:buAutoNum type="arabicPeriod"/>
            </a:pPr>
            <a:r>
              <a:rPr lang="en-US" sz="2100" b="1" dirty="0" smtClean="0"/>
              <a:t>Rename Speech </a:t>
            </a:r>
            <a:r>
              <a:rPr lang="en-US" sz="2100" b="1" dirty="0"/>
              <a:t>Language Pathology </a:t>
            </a:r>
            <a:r>
              <a:rPr lang="en-US" sz="2100" b="1" dirty="0" smtClean="0"/>
              <a:t>to </a:t>
            </a:r>
            <a:r>
              <a:rPr lang="en-US" sz="2100" b="1" dirty="0"/>
              <a:t>Communication Sciences and Disorders </a:t>
            </a:r>
            <a:r>
              <a:rPr lang="en-US" sz="1400" b="1" dirty="0"/>
              <a:t/>
            </a:r>
            <a:br>
              <a:rPr lang="en-US" sz="1400" b="1" dirty="0"/>
            </a:br>
            <a:endParaRPr lang="en-US" sz="1400" b="1" dirty="0"/>
          </a:p>
          <a:p>
            <a:pPr marL="0" indent="0">
              <a:buNone/>
            </a:pPr>
            <a:r>
              <a:rPr lang="en-US" b="1" dirty="0"/>
              <a:t>VIII. Introduction of New Business: </a:t>
            </a:r>
            <a:endParaRPr lang="en-US" dirty="0"/>
          </a:p>
          <a:p>
            <a:pPr marL="800100" lvl="2" indent="0">
              <a:buNone/>
            </a:pPr>
            <a:r>
              <a:rPr lang="en-US" dirty="0"/>
              <a:t>Such items as may come before the Senate. (No motion introduced under new business, except a motion to refer to committee, shall be acted upon until the next meeting of the Senate.) </a:t>
            </a:r>
          </a:p>
          <a:p>
            <a:endParaRPr lang="en-US" dirty="0"/>
          </a:p>
        </p:txBody>
      </p:sp>
    </p:spTree>
    <p:extLst>
      <p:ext uri="{BB962C8B-B14F-4D97-AF65-F5344CB8AC3E}">
        <p14:creationId xmlns:p14="http://schemas.microsoft.com/office/powerpoint/2010/main" val="198634810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3200" dirty="0" smtClean="0"/>
              <a:t>Resolution #1: </a:t>
            </a:r>
            <a:r>
              <a:rPr lang="en-US" sz="3200" dirty="0" err="1" smtClean="0"/>
              <a:t>PSPR</a:t>
            </a:r>
            <a:r>
              <a:rPr lang="en-US" sz="3200" dirty="0" smtClean="0"/>
              <a:t> Deadline</a:t>
            </a:r>
            <a:endParaRPr lang="en-US" sz="3200" dirty="0"/>
          </a:p>
        </p:txBody>
      </p:sp>
      <p:sp>
        <p:nvSpPr>
          <p:cNvPr id="3" name="Content Placeholder 2"/>
          <p:cNvSpPr>
            <a:spLocks noGrp="1"/>
          </p:cNvSpPr>
          <p:nvPr>
            <p:ph idx="1"/>
          </p:nvPr>
        </p:nvSpPr>
        <p:spPr>
          <a:xfrm>
            <a:off x="457200" y="1447800"/>
            <a:ext cx="8229600" cy="5105400"/>
          </a:xfrm>
        </p:spPr>
        <p:txBody>
          <a:bodyPr>
            <a:noAutofit/>
          </a:bodyPr>
          <a:lstStyle/>
          <a:p>
            <a:pPr marL="0" indent="0">
              <a:buNone/>
            </a:pPr>
            <a:r>
              <a:rPr lang="en-US" sz="1800" dirty="0" smtClean="0"/>
              <a:t>Recommendation </a:t>
            </a:r>
            <a:r>
              <a:rPr lang="en-US" sz="1800" dirty="0"/>
              <a:t>from the Committee on Graduate Studies (</a:t>
            </a:r>
            <a:r>
              <a:rPr lang="en-US" sz="1800" dirty="0" err="1"/>
              <a:t>Buz</a:t>
            </a:r>
            <a:r>
              <a:rPr lang="en-US" sz="1800" dirty="0"/>
              <a:t> </a:t>
            </a:r>
            <a:r>
              <a:rPr lang="en-US" sz="1800" dirty="0" err="1"/>
              <a:t>Swanik</a:t>
            </a:r>
            <a:r>
              <a:rPr lang="en-US" sz="1800" dirty="0"/>
              <a:t>, Chair) with the concurrence of the Coordinating Committee on Education (Bob Opila, Chair) for the request for a one year extension for Permanent Status of the MED School Leadership – (</a:t>
            </a:r>
            <a:r>
              <a:rPr lang="en-US" sz="1800" dirty="0" err="1"/>
              <a:t>GRD0535</a:t>
            </a:r>
            <a:r>
              <a:rPr lang="en-US" sz="1800" dirty="0"/>
              <a:t>) (</a:t>
            </a:r>
            <a:r>
              <a:rPr lang="en-US" sz="1800" dirty="0">
                <a:hlinkClick r:id="rId2"/>
              </a:rPr>
              <a:t>attachment</a:t>
            </a:r>
            <a:r>
              <a:rPr lang="en-US" sz="1800" dirty="0"/>
              <a:t>) (</a:t>
            </a:r>
            <a:r>
              <a:rPr lang="en-US" sz="1800" dirty="0">
                <a:hlinkClick r:id="rId3"/>
              </a:rPr>
              <a:t>attachment</a:t>
            </a:r>
            <a:r>
              <a:rPr lang="en-US" sz="1800" dirty="0"/>
              <a:t>) </a:t>
            </a:r>
          </a:p>
          <a:p>
            <a:pPr marL="1033463" indent="-1033463">
              <a:buNone/>
            </a:pPr>
            <a:r>
              <a:rPr lang="en-US" sz="1800" dirty="0"/>
              <a:t>WHEREAS, the Master of Education in School Leadership is due for a Permanent Status Program Review (</a:t>
            </a:r>
            <a:r>
              <a:rPr lang="en-US" sz="1800" dirty="0" err="1"/>
              <a:t>PSPR</a:t>
            </a:r>
            <a:r>
              <a:rPr lang="en-US" sz="1800" dirty="0"/>
              <a:t>); and </a:t>
            </a:r>
          </a:p>
          <a:p>
            <a:pPr marL="1033463" indent="-1033463">
              <a:buNone/>
            </a:pPr>
            <a:r>
              <a:rPr lang="en-US" sz="1800" dirty="0"/>
              <a:t>WHEREAS, the program's enrollment has waned; and </a:t>
            </a:r>
          </a:p>
          <a:p>
            <a:pPr marL="1033463" indent="-1033463">
              <a:buNone/>
            </a:pPr>
            <a:r>
              <a:rPr lang="en-US" sz="1800" dirty="0"/>
              <a:t>WHEREAS, the Delaware Academy of School Leadership (</a:t>
            </a:r>
            <a:r>
              <a:rPr lang="en-US" sz="1800" dirty="0" err="1"/>
              <a:t>DASL</a:t>
            </a:r>
            <a:r>
              <a:rPr lang="en-US" sz="1800" dirty="0"/>
              <a:t>) submitted a proposal last year to the Delaware Department of Education (</a:t>
            </a:r>
            <a:r>
              <a:rPr lang="en-US" sz="1800" dirty="0" err="1"/>
              <a:t>DDOE</a:t>
            </a:r>
            <a:r>
              <a:rPr lang="en-US" sz="1800" dirty="0"/>
              <a:t>) for a non-credit professional development program that will succeed and replace the Master's degree; and </a:t>
            </a:r>
          </a:p>
          <a:p>
            <a:pPr marL="1033463" indent="-1033463">
              <a:buNone/>
            </a:pPr>
            <a:r>
              <a:rPr lang="en-US" sz="1800" dirty="0"/>
              <a:t>WHEREAS, </a:t>
            </a:r>
            <a:r>
              <a:rPr lang="en-US" sz="1800" dirty="0" err="1"/>
              <a:t>DASL’s</a:t>
            </a:r>
            <a:r>
              <a:rPr lang="en-US" sz="1800" dirty="0"/>
              <a:t> proposal must be revised and resubmitted to the </a:t>
            </a:r>
            <a:r>
              <a:rPr lang="en-US" sz="1800" dirty="0" err="1"/>
              <a:t>DDOE</a:t>
            </a:r>
            <a:r>
              <a:rPr lang="en-US" sz="1800" dirty="0"/>
              <a:t> this year; and </a:t>
            </a:r>
          </a:p>
          <a:p>
            <a:pPr marL="1033463" indent="-1033463">
              <a:buNone/>
            </a:pPr>
            <a:r>
              <a:rPr lang="en-US" sz="1800" dirty="0"/>
              <a:t>WHEREAS, the </a:t>
            </a:r>
            <a:r>
              <a:rPr lang="en-US" sz="1800" dirty="0" err="1"/>
              <a:t>PSPR</a:t>
            </a:r>
            <a:r>
              <a:rPr lang="en-US" sz="1800" dirty="0"/>
              <a:t> is going to describe this transition and the plan for how it will take place; now, therefore, be it</a:t>
            </a:r>
          </a:p>
          <a:p>
            <a:pPr marL="1033463" indent="-1033463">
              <a:buNone/>
            </a:pPr>
            <a:r>
              <a:rPr lang="en-US" sz="1800" dirty="0"/>
              <a:t>RESOLVED, that the Faculty Senate recommends granting a one year extension for submitting the </a:t>
            </a:r>
            <a:r>
              <a:rPr lang="en-US" sz="1800" dirty="0" err="1"/>
              <a:t>PSPR</a:t>
            </a:r>
            <a:r>
              <a:rPr lang="en-US" sz="1800" dirty="0"/>
              <a:t> for the Master of Education in School Leadership. </a:t>
            </a:r>
          </a:p>
        </p:txBody>
      </p:sp>
    </p:spTree>
    <p:extLst>
      <p:ext uri="{BB962C8B-B14F-4D97-AF65-F5344CB8AC3E}">
        <p14:creationId xmlns:p14="http://schemas.microsoft.com/office/powerpoint/2010/main" val="1015680972"/>
      </p:ext>
    </p:extLst>
  </p:cSld>
  <p:clrMapOvr>
    <a:masterClrMapping/>
  </p:clrMapOvr>
  <p:transition spd="slow">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 - &amp;quot;Faculty Senate Meeting&amp;#x0D;&amp;#x0A;&amp;#x0D;&amp;#x0A;March 2, 2015&amp;#x0D;&amp;#x0A;&amp;#x0D;&amp;#x0A;Welcome!&amp;quot;&quot;/&gt;&lt;property id=&quot;20307&quot; value=&quot;257&quot;/&gt;&lt;/object&gt;&lt;object type=&quot;3&quot; unique_id=&quot;10006&quot;&gt;&lt;property id=&quot;20148&quot; value=&quot;5&quot;/&gt;&lt;property id=&quot;20300&quot; value=&quot;Slide 3 - &amp;quot;Agenda&amp;quot;&quot;/&gt;&lt;property id=&quot;20307&quot; value=&quot;259&quot;/&gt;&lt;/object&gt;&lt;object type=&quot;3&quot; unique_id=&quot;10007&quot;&gt;&lt;property id=&quot;20148&quot; value=&quot;5&quot;/&gt;&lt;property id=&quot;20300&quot; value=&quot;Slide 5 - &amp;quot;Announcements&amp;quot;&quot;/&gt;&lt;property id=&quot;20307&quot; value=&quot;260&quot;/&gt;&lt;/object&gt;&lt;object type=&quot;3&quot; unique_id=&quot;10011&quot;&gt;&lt;property id=&quot;20148&quot; value=&quot;5&quot;/&gt;&lt;property id=&quot;20300&quot; value=&quot;Slide 6 - &amp;quot;Agenda&amp;quot;&quot;/&gt;&lt;property id=&quot;20307&quot; value=&quot;264&quot;/&gt;&lt;/object&gt;&lt;object type=&quot;3&quot; unique_id=&quot;10021&quot;&gt;&lt;property id=&quot;20148&quot; value=&quot;5&quot;/&gt;&lt;property id=&quot;20300&quot; value=&quot;Slide 16 - &amp;quot;Agenda&amp;quot;&quot;/&gt;&lt;property id=&quot;20307&quot; value=&quot;274&quot;/&gt;&lt;/object&gt;&lt;object type=&quot;3&quot; unique_id=&quot;11296&quot;&gt;&lt;property id=&quot;20148&quot; value=&quot;5&quot;/&gt;&lt;property id=&quot;20300&quot; value=&quot;Slide 8 - &amp;quot;Agenda&amp;quot;&quot;/&gt;&lt;property id=&quot;20307&quot; value=&quot;291&quot;/&gt;&lt;/object&gt;&lt;object type=&quot;3&quot; unique_id=&quot;11633&quot;&gt;&lt;property id=&quot;20148&quot; value=&quot;5&quot;/&gt;&lt;property id=&quot;20300&quot; value=&quot;Slide 9 - &amp;quot;Resolution #1: PSPR Deadline&amp;quot;&quot;/&gt;&lt;property id=&quot;20307&quot; value=&quot;295&quot;/&gt;&lt;/object&gt;&lt;object type=&quot;3&quot; unique_id=&quot;11634&quot;&gt;&lt;property id=&quot;20148&quot; value=&quot;5&quot;/&gt;&lt;property id=&quot;20300&quot; value=&quot;Slide 10 - &amp;quot;Resolution #2: Add an Honors Major in Actuarial Sciences&amp;quot;&quot;/&gt;&lt;property id=&quot;20307&quot; value=&quot;296&quot;/&gt;&lt;/object&gt;&lt;object type=&quot;3&quot; unique_id=&quot;11635&quot;&gt;&lt;property id=&quot;20148&quot; value=&quot;5&quot;/&gt;&lt;property id=&quot;20300&quot; value=&quot;Slide 11 - &amp;quot;Resolution #3: Disestablish the Major in Ecology&amp;quot;&quot;/&gt;&lt;property id=&quot;20307&quot; value=&quot;297&quot;/&gt;&lt;/object&gt;&lt;object type=&quot;3&quot; unique_id=&quot;11636&quot;&gt;&lt;property id=&quot;20148&quot; value=&quot;5&quot;/&gt;&lt;property id=&quot;20300&quot; value=&quot;Slide 12 - &amp;quot;Resolution #4: Add a BS Major in Applied Mathematics&amp;quot;&quot;/&gt;&lt;property id=&quot;20307&quot; value=&quot;298&quot;/&gt;&lt;/object&gt;&lt;object type=&quot;3&quot; unique_id=&quot;11717&quot;&gt;&lt;property id=&quot;20148&quot; value=&quot;5&quot;/&gt;&lt;property id=&quot;20300&quot; value=&quot;Slide 7 - &amp;quot;VI. Consent Agenda&amp;quot;&quot;/&gt;&lt;property id=&quot;20307&quot; value=&quot;299&quot;/&gt;&lt;/object&gt;&lt;object type=&quot;3&quot; unique_id=&quot;11885&quot;&gt;&lt;property id=&quot;20148&quot; value=&quot;5&quot;/&gt;&lt;property id=&quot;20300&quot; value=&quot;Slide 4 - &amp;quot;Announcements&amp;quot;&quot;/&gt;&lt;property id=&quot;20307&quot; value=&quot;301&quot;/&gt;&lt;/object&gt;&lt;object type=&quot;3&quot; unique_id=&quot;12002&quot;&gt;&lt;property id=&quot;20148&quot; value=&quot;5&quot;/&gt;&lt;property id=&quot;20300&quot; value=&quot;Slide 13 - &amp;quot;Resolution #5: Add a BS Honors Major in Applied Mathematics &amp;quot;&quot;/&gt;&lt;property id=&quot;20307&quot; value=&quot;302&quot;/&gt;&lt;/object&gt;&lt;object type=&quot;3&quot; unique_id=&quot;12003&quot;&gt;&lt;property id=&quot;20148&quot; value=&quot;5&quot;/&gt;&lt;property id=&quot;20300&quot; value=&quot;Slide 14 - &amp;quot;Resolution #6: Rename the Medical Scholars Program to Medical/Dental Scholars Program &amp;quot;&quot;/&gt;&lt;property id=&quot;20307&quot; value=&quot;303&quot;/&gt;&lt;/object&gt;&lt;object type=&quot;3&quot; unique_id=&quot;12004&quot;&gt;&lt;property id=&quot;20148&quot; value=&quot;5&quot;/&gt;&lt;property id=&quot;20300&quot; value=&quot;Slide 15 - &amp;quot;Resolution #7: Rename Speech Language Pathology to Communication Sciences and Disorders &amp;quot;&quot;/&gt;&lt;property id=&quot;20307&quot; value=&quot;304&quot;/&gt;&lt;/object&gt;&lt;object type=&quot;3&quot; unique_id=&quot;12022&quot;&gt;&lt;property id=&quot;20148&quot; value=&quot;5&quot;/&gt;&lt;property id=&quot;20300&quot; value=&quot;Slide 17 - &amp;quot;Proposed P&amp;amp;T Resolution from Senator Shabo &amp;quot;&quot;/&gt;&lt;property id=&quot;20307&quot; value=&quot;305&quot;/&gt;&lt;/object&gt;&lt;object type=&quot;3&quot; unique_id=&quot;12041&quot;&gt;&lt;property id=&quot;20148&quot; value=&quot;5&quot;/&gt;&lt;property id=&quot;20300&quot; value=&quot;Slide 1 - &amp;quot;General Faculty Meeting&amp;#x0D;&amp;#x0A;&amp;#x0D;&amp;#x0A;March 2, 2015&amp;#x0D;&amp;#x0A;&amp;#x0D;&amp;#x0A;Welcome!&amp;quot;&quot;/&gt;&lt;property id=&quot;20307&quot; value=&quot;306&quot;/&gt;&lt;/object&gt;&lt;/object&gt;&lt;/object&gt;&lt;/database&gt;"/>
  <p:tag name="SECTOMILLISECCONVERTED" val="1"/>
</p:tagLst>
</file>

<file path=ppt/theme/theme1.xml><?xml version="1.0" encoding="utf-8"?>
<a:theme xmlns:a="http://schemas.openxmlformats.org/drawingml/2006/main" name="Office Theme">
  <a:themeElements>
    <a:clrScheme name="Custom 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TotalTime>
  <Words>1231</Words>
  <Application>Microsoft Office PowerPoint</Application>
  <PresentationFormat>On-screen Show (4:3)</PresentationFormat>
  <Paragraphs>107</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General Faculty Meeting  March 2, 2015  Welcome!</vt:lpstr>
      <vt:lpstr>Faculty Senate Meeting  March 2, 2015  Welcome!</vt:lpstr>
      <vt:lpstr>Agenda</vt:lpstr>
      <vt:lpstr>Announcements</vt:lpstr>
      <vt:lpstr>Announcements</vt:lpstr>
      <vt:lpstr>Agenda</vt:lpstr>
      <vt:lpstr>VI. Consent Agenda</vt:lpstr>
      <vt:lpstr>Agenda</vt:lpstr>
      <vt:lpstr>Resolution #1: PSPR Deadline</vt:lpstr>
      <vt:lpstr>Resolution #2: Add an Honors Major in Actuarial Sciences</vt:lpstr>
      <vt:lpstr>Resolution #3: Disestablish the Major in Ecology</vt:lpstr>
      <vt:lpstr>Resolution #4: Add a BS Major in Applied Mathematics</vt:lpstr>
      <vt:lpstr>Resolution #5: Add a BS Honors Major in Applied Mathematics </vt:lpstr>
      <vt:lpstr>Resolution #6: Rename the Medical Scholars Program to Medical/Dental Scholars Program </vt:lpstr>
      <vt:lpstr>Resolution #7: Rename Speech Language Pathology to Communication Sciences and Disorders </vt:lpstr>
      <vt:lpstr>Agenda</vt:lpstr>
      <vt:lpstr>Proposed P&amp;T Resolution from Senator Shabo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Senate Meeting  November 3, 2014  Welcome!</dc:title>
  <dc:creator>Fred Hofstetter</dc:creator>
  <cp:lastModifiedBy>Fred Hofstetter</cp:lastModifiedBy>
  <cp:revision>130</cp:revision>
  <cp:lastPrinted>2014-11-03T20:02:12Z</cp:lastPrinted>
  <dcterms:created xsi:type="dcterms:W3CDTF">2014-11-03T18:13:51Z</dcterms:created>
  <dcterms:modified xsi:type="dcterms:W3CDTF">2015-03-02T16:55:12Z</dcterms:modified>
</cp:coreProperties>
</file>