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259" r:id="rId3"/>
    <p:sldId id="292" r:id="rId4"/>
    <p:sldId id="293" r:id="rId5"/>
    <p:sldId id="260" r:id="rId6"/>
    <p:sldId id="294" r:id="rId7"/>
    <p:sldId id="301" r:id="rId8"/>
    <p:sldId id="264" r:id="rId9"/>
    <p:sldId id="299" r:id="rId10"/>
    <p:sldId id="291" r:id="rId11"/>
    <p:sldId id="295" r:id="rId12"/>
    <p:sldId id="300" r:id="rId13"/>
    <p:sldId id="296" r:id="rId14"/>
    <p:sldId id="297" r:id="rId15"/>
    <p:sldId id="298" r:id="rId16"/>
    <p:sldId id="274" r:id="rId17"/>
  </p:sldIdLst>
  <p:sldSz cx="9144000" cy="6858000" type="screen4x3"/>
  <p:notesSz cx="6858000" cy="931386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51" d="100"/>
          <a:sy n="151" d="100"/>
        </p:scale>
        <p:origin x="-2310" y="-90"/>
      </p:cViewPr>
      <p:guideLst>
        <p:guide orient="horz" pos="2160"/>
        <p:guide pos="2880"/>
      </p:guideLst>
    </p:cSldViewPr>
  </p:slideViewPr>
  <p:notesTextViewPr>
    <p:cViewPr>
      <p:scale>
        <a:sx n="1" d="1"/>
        <a:sy n="1" d="1"/>
      </p:scale>
      <p:origin x="0" y="0"/>
    </p:cViewPr>
  </p:notesTextViewPr>
  <p:sorterViewPr>
    <p:cViewPr>
      <p:scale>
        <a:sx n="176" d="100"/>
        <a:sy n="17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50F0FD5B-AFA7-4F36-AD2C-CAC1D04DDF05}" type="datetimeFigureOut">
              <a:rPr lang="en-US" smtClean="0"/>
              <a:t>2/9/2015</a:t>
            </a:fld>
            <a:endParaRPr lang="en-US"/>
          </a:p>
        </p:txBody>
      </p:sp>
      <p:sp>
        <p:nvSpPr>
          <p:cNvPr id="4" name="Footer Placeholder 3"/>
          <p:cNvSpPr>
            <a:spLocks noGrp="1"/>
          </p:cNvSpPr>
          <p:nvPr>
            <p:ph type="ftr" sz="quarter" idx="2"/>
          </p:nvPr>
        </p:nvSpPr>
        <p:spPr>
          <a:xfrm>
            <a:off x="0" y="8847138"/>
            <a:ext cx="2971800"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7138"/>
            <a:ext cx="2971800" cy="465137"/>
          </a:xfrm>
          <a:prstGeom prst="rect">
            <a:avLst/>
          </a:prstGeom>
        </p:spPr>
        <p:txBody>
          <a:bodyPr vert="horz" lIns="91440" tIns="45720" rIns="91440" bIns="45720" rtlCol="0" anchor="b"/>
          <a:lstStyle>
            <a:lvl1pPr algn="r">
              <a:defRPr sz="1200"/>
            </a:lvl1pPr>
          </a:lstStyle>
          <a:p>
            <a:fld id="{C3B12574-7AF6-43DC-8327-8E4D7367AC03}" type="slidenum">
              <a:rPr lang="en-US" smtClean="0"/>
              <a:t>‹#›</a:t>
            </a:fld>
            <a:endParaRPr lang="en-US"/>
          </a:p>
        </p:txBody>
      </p:sp>
    </p:spTree>
    <p:extLst>
      <p:ext uri="{BB962C8B-B14F-4D97-AF65-F5344CB8AC3E}">
        <p14:creationId xmlns:p14="http://schemas.microsoft.com/office/powerpoint/2010/main" val="43378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2676F525-C445-478E-A735-F036D3DC0129}" type="datetimeFigureOut">
              <a:rPr lang="en-US" smtClean="0"/>
              <a:t>2/9/2015</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CDBD6FB0-F20A-47C6-A2DA-B36048F63632}" type="slidenum">
              <a:rPr lang="en-US" smtClean="0"/>
              <a:t>‹#›</a:t>
            </a:fld>
            <a:endParaRPr lang="en-US"/>
          </a:p>
        </p:txBody>
      </p:sp>
    </p:spTree>
    <p:extLst>
      <p:ext uri="{BB962C8B-B14F-4D97-AF65-F5344CB8AC3E}">
        <p14:creationId xmlns:p14="http://schemas.microsoft.com/office/powerpoint/2010/main" val="302023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3</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5</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6</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7</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185398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586320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986487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685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79886B-AA55-45F0-95B2-914A71B545DF}" type="datetimeFigureOut">
              <a:rPr lang="en-US" smtClean="0"/>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6390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79886B-AA55-45F0-95B2-914A71B545DF}" type="datetimeFigureOut">
              <a:rPr lang="en-US" smtClean="0"/>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91882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79886B-AA55-45F0-95B2-914A71B545DF}" type="datetimeFigureOut">
              <a:rPr lang="en-US" smtClean="0"/>
              <a:t>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54759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79886B-AA55-45F0-95B2-914A71B545DF}" type="datetimeFigureOut">
              <a:rPr lang="en-US" smtClean="0"/>
              <a:t>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17666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9886B-AA55-45F0-95B2-914A71B545DF}" type="datetimeFigureOut">
              <a:rPr lang="en-US" smtClean="0"/>
              <a:t>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43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531436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3708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9886B-AA55-45F0-95B2-914A71B545DF}" type="datetimeFigureOut">
              <a:rPr lang="en-US" smtClean="0"/>
              <a:t>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4541D-CD2A-4F57-AB56-9EC807BE74BD}" type="slidenum">
              <a:rPr lang="en-US" smtClean="0"/>
              <a:t>‹#›</a:t>
            </a:fld>
            <a:endParaRPr lang="en-US"/>
          </a:p>
        </p:txBody>
      </p:sp>
      <p:pic>
        <p:nvPicPr>
          <p:cNvPr id="1026" name="Picture 2" descr="\\psf\Home\Desktop\Screen Shot 2014-11-03 at 1.16.04 PM.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8288" y="-1"/>
            <a:ext cx="9189720" cy="719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481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facsen.udel.edu/Sites/Undergraduate/2014FacultySenateExaminationsandTestsHandbookChange314%5b1%5d.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facsen.udel.edu/Sites/Executive/2014ChangetoBylaws-Voting-Revised.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facsen.udel.edu/Sites/Colleges/Engineering/2014BINFPSPRExtensionRequest100814.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facsen.udel.edu/Sites/Colleges/Engineering/2014BINFPSPRExtensionRequest100814.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acsen.udel.edu/Sites/minutes/FACSENMINUTES2015JanuarySpecialMeeting.pdf" TargetMode="External"/><Relationship Id="rId2" Type="http://schemas.openxmlformats.org/officeDocument/2006/relationships/hyperlink" Target="http://facsen.udel.edu/Sites/agendas/FACSENAGENDA2015February.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Alcohol-Abuse-Education-Prevention-Intervention.pptx" TargetMode="External"/><Relationship Id="rId2" Type="http://schemas.openxmlformats.org/officeDocument/2006/relationships/hyperlink" Target="Committee%20on%20Administrative%20Searches%20Presentation%20to%20Fac%20Senate%20Feb%202015wave%20%5bAutosaved%5d.pdf" TargetMode="External"/><Relationship Id="rId1" Type="http://schemas.openxmlformats.org/officeDocument/2006/relationships/slideLayout" Target="../slideLayouts/slideLayout2.xml"/><Relationship Id="rId5" Type="http://schemas.openxmlformats.org/officeDocument/2006/relationships/hyperlink" Target="Campaign%20Presentation%20-%20Faculty%20Role%20in%20the%20UD%20Fundraising%20Campaign%202%209%2015.ppt" TargetMode="External"/><Relationship Id="rId4" Type="http://schemas.openxmlformats.org/officeDocument/2006/relationships/hyperlink" Target="Updates%20from%20IGS.pptx"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sf\Home\Desktop\Screen Shot 2014-11-03 at 1.19.49 P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8660"/>
            <a:ext cx="9144000" cy="6149340"/>
          </a:xfrm>
          <a:prstGeom prst="rect">
            <a:avLst/>
          </a:prstGeom>
          <a:noFill/>
          <a:extLst>
            <a:ext uri="{909E8E84-426E-40DD-AFC4-6F175D3DCCD1}">
              <a14:hiddenFill xmlns:a14="http://schemas.microsoft.com/office/drawing/2010/main">
                <a:solidFill>
                  <a:srgbClr val="FFFFFF"/>
                </a:solidFill>
              </a14:hiddenFill>
            </a:ext>
          </a:extLst>
        </p:spPr>
      </p:pic>
      <p:sp>
        <p:nvSpPr>
          <p:cNvPr id="13314" name="Title 1"/>
          <p:cNvSpPr>
            <a:spLocks noGrp="1"/>
          </p:cNvSpPr>
          <p:nvPr>
            <p:ph type="ctrTitle"/>
          </p:nvPr>
        </p:nvSpPr>
        <p:spPr>
          <a:xfrm>
            <a:off x="685800" y="1752600"/>
            <a:ext cx="7772400" cy="3047999"/>
          </a:xfrm>
        </p:spPr>
        <p:txBody>
          <a:bodyPr>
            <a:normAutofit fontScale="90000"/>
          </a:bodyPr>
          <a:lstStyle/>
          <a:p>
            <a:pPr eaLnBrk="1" hangingPunct="1"/>
            <a:r>
              <a:rPr lang="en-US" altLang="en-US" dirty="0" smtClean="0">
                <a:ea typeface="Geneva" charset="0"/>
                <a:cs typeface="Arial" panose="020B0604020202020204" pitchFamily="34" charset="0"/>
              </a:rPr>
              <a:t>Faculty Senate Meeting</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February 9, 2015</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Welcome!</a:t>
            </a:r>
            <a:endParaRPr lang="en-US" altLang="en-US" dirty="0" smtClean="0">
              <a:solidFill>
                <a:srgbClr val="1F497D"/>
              </a:solidFill>
              <a:ea typeface="Geneva" charset="0"/>
              <a:cs typeface="Arial" panose="020B0604020202020204" pitchFamily="34" charset="0"/>
            </a:endParaRPr>
          </a:p>
        </p:txBody>
      </p:sp>
    </p:spTree>
    <p:extLst>
      <p:ext uri="{BB962C8B-B14F-4D97-AF65-F5344CB8AC3E}">
        <p14:creationId xmlns:p14="http://schemas.microsoft.com/office/powerpoint/2010/main" val="237525354"/>
      </p:ext>
    </p:extLst>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b="1" dirty="0"/>
              <a:t>VII. Regular Agenda:</a:t>
            </a:r>
            <a:r>
              <a:rPr lang="en-US" sz="1600" b="1" dirty="0"/>
              <a:t/>
            </a:r>
            <a:br>
              <a:rPr lang="en-US" sz="1600" b="1" dirty="0"/>
            </a:br>
            <a:r>
              <a:rPr lang="en-US" sz="1600" b="1" dirty="0"/>
              <a:t/>
            </a:r>
            <a:br>
              <a:rPr lang="en-US" sz="1600" b="1" dirty="0"/>
            </a:br>
            <a:r>
              <a:rPr lang="en-US" b="1" dirty="0"/>
              <a:t>         </a:t>
            </a:r>
            <a:r>
              <a:rPr lang="en-US" b="1" dirty="0" smtClean="0"/>
              <a:t>A. Resolutions</a:t>
            </a:r>
          </a:p>
          <a:p>
            <a:pPr marL="0" lvl="0" indent="0">
              <a:buNone/>
            </a:pPr>
            <a:r>
              <a:rPr lang="en-US" b="1" dirty="0" smtClean="0"/>
              <a:t>                1. Common Exams</a:t>
            </a:r>
            <a:r>
              <a:rPr lang="en-US" sz="1300" b="1" dirty="0" smtClean="0"/>
              <a:t/>
            </a:r>
            <a:br>
              <a:rPr lang="en-US" sz="1300" b="1" dirty="0" smtClean="0"/>
            </a:br>
            <a:r>
              <a:rPr lang="en-US" sz="1300" b="1" dirty="0" smtClean="0"/>
              <a:t/>
            </a:r>
            <a:br>
              <a:rPr lang="en-US" sz="1300" b="1" dirty="0" smtClean="0"/>
            </a:br>
            <a:r>
              <a:rPr lang="en-US" b="1" dirty="0" smtClean="0"/>
              <a:t>                2. Voting in the Faculty Senate</a:t>
            </a:r>
            <a:r>
              <a:rPr lang="en-US" sz="1100" b="1" dirty="0" smtClean="0"/>
              <a:t/>
            </a:r>
            <a:br>
              <a:rPr lang="en-US" sz="1100" b="1" dirty="0" smtClean="0"/>
            </a:br>
            <a:r>
              <a:rPr lang="en-US" sz="1100" b="1" dirty="0" smtClean="0"/>
              <a:t/>
            </a:r>
            <a:br>
              <a:rPr lang="en-US" sz="1100" b="1" dirty="0" smtClean="0"/>
            </a:br>
            <a:r>
              <a:rPr lang="en-US" b="1" dirty="0" smtClean="0"/>
              <a:t>                3. </a:t>
            </a:r>
            <a:r>
              <a:rPr lang="en-US" b="1" dirty="0" err="1" smtClean="0"/>
              <a:t>PSPR</a:t>
            </a:r>
            <a:r>
              <a:rPr lang="en-US" b="1" dirty="0" smtClean="0"/>
              <a:t> Deadline Extension for Bioinformatics MS</a:t>
            </a:r>
            <a:r>
              <a:rPr lang="en-US" sz="1100" b="1" dirty="0" smtClean="0"/>
              <a:t/>
            </a:r>
            <a:br>
              <a:rPr lang="en-US" sz="1100" b="1" dirty="0" smtClean="0"/>
            </a:br>
            <a:r>
              <a:rPr lang="en-US" sz="1100" dirty="0"/>
              <a:t/>
            </a:r>
            <a:br>
              <a:rPr lang="en-US" sz="1100" dirty="0"/>
            </a:br>
            <a:r>
              <a:rPr lang="en-US" dirty="0" smtClean="0"/>
              <a:t>                </a:t>
            </a:r>
            <a:r>
              <a:rPr lang="en-US" b="1" dirty="0" smtClean="0"/>
              <a:t>4. </a:t>
            </a:r>
            <a:r>
              <a:rPr lang="en-US" b="1" dirty="0" err="1" smtClean="0"/>
              <a:t>PSPR</a:t>
            </a:r>
            <a:r>
              <a:rPr lang="en-US" b="1" dirty="0" smtClean="0"/>
              <a:t> Deadline Extension for Bioinformatics </a:t>
            </a:r>
            <a:r>
              <a:rPr lang="en-US" b="1" dirty="0" err="1" smtClean="0"/>
              <a:t>PSM</a:t>
            </a:r>
            <a:r>
              <a:rPr lang="en-US" dirty="0" smtClean="0"/>
              <a:t> </a:t>
            </a:r>
          </a:p>
          <a:p>
            <a:pPr marL="0" indent="0">
              <a:buNone/>
            </a:pPr>
            <a:r>
              <a:rPr lang="en-US" sz="1400" b="1" dirty="0"/>
              <a:t/>
            </a:r>
            <a:br>
              <a:rPr lang="en-US" sz="1400" b="1" dirty="0"/>
            </a:br>
            <a:endParaRPr lang="en-US" sz="1400" b="1" dirty="0"/>
          </a:p>
          <a:p>
            <a:pPr marL="0" indent="0">
              <a:buNone/>
            </a:pPr>
            <a:r>
              <a:rPr lang="en-US" b="1" dirty="0"/>
              <a:t>VIII. Introduction of New Business: </a:t>
            </a:r>
            <a:endParaRPr lang="en-US" dirty="0"/>
          </a:p>
          <a:p>
            <a:pPr marL="800100" lvl="2" indent="0">
              <a:buNone/>
            </a:pPr>
            <a:r>
              <a:rPr lang="en-US" dirty="0"/>
              <a:t>Such items as may come before the Senate. (No motion introduced under new business, except a motion to refer to committee, shall be acted upon until the next meeting of the Senate.) </a:t>
            </a:r>
          </a:p>
          <a:p>
            <a:endParaRPr lang="en-US" dirty="0"/>
          </a:p>
        </p:txBody>
      </p:sp>
    </p:spTree>
    <p:extLst>
      <p:ext uri="{BB962C8B-B14F-4D97-AF65-F5344CB8AC3E}">
        <p14:creationId xmlns:p14="http://schemas.microsoft.com/office/powerpoint/2010/main" val="1986348103"/>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200" dirty="0" smtClean="0"/>
              <a:t>Resolution #1: Common Exams</a:t>
            </a:r>
            <a:endParaRPr lang="en-US" sz="3200" dirty="0"/>
          </a:p>
        </p:txBody>
      </p:sp>
      <p:sp>
        <p:nvSpPr>
          <p:cNvPr id="3" name="Content Placeholder 2"/>
          <p:cNvSpPr>
            <a:spLocks noGrp="1"/>
          </p:cNvSpPr>
          <p:nvPr>
            <p:ph idx="1"/>
          </p:nvPr>
        </p:nvSpPr>
        <p:spPr>
          <a:xfrm>
            <a:off x="457200" y="1447800"/>
            <a:ext cx="8229600" cy="5105400"/>
          </a:xfrm>
        </p:spPr>
        <p:txBody>
          <a:bodyPr>
            <a:noAutofit/>
          </a:bodyPr>
          <a:lstStyle/>
          <a:p>
            <a:pPr marL="0" indent="0">
              <a:buNone/>
            </a:pPr>
            <a:r>
              <a:rPr lang="en-US" sz="1600" dirty="0"/>
              <a:t>Recommendation from the Committee on Undergraduate Studies (Steve Hastings, Chair) with the concurrence of the Coordinating Committee on Education (Bob Opila, Chair) for the request to revise the Faculty Handbook 3.1.4 Examinations and Tests (</a:t>
            </a:r>
            <a:r>
              <a:rPr lang="en-US" sz="1600" dirty="0">
                <a:hlinkClick r:id="rId2"/>
              </a:rPr>
              <a:t>Attachment 1</a:t>
            </a:r>
            <a:r>
              <a:rPr lang="en-US" sz="1600" dirty="0"/>
              <a:t>)</a:t>
            </a:r>
            <a:endParaRPr lang="en-US" sz="800" dirty="0"/>
          </a:p>
          <a:p>
            <a:endParaRPr lang="en-US" sz="800" dirty="0"/>
          </a:p>
          <a:p>
            <a:pPr marL="914400" indent="-914400">
              <a:buNone/>
            </a:pPr>
            <a:r>
              <a:rPr lang="en-US" sz="1600" dirty="0"/>
              <a:t>WHEREAS, the Faculty Handbook contains all appropriate policies approved by the Faculty Senate and University administration including policies governing final and common exam scheduling, and</a:t>
            </a:r>
            <a:endParaRPr lang="en-US" sz="800" dirty="0"/>
          </a:p>
          <a:p>
            <a:pPr marL="914400" indent="-914400"/>
            <a:endParaRPr lang="en-US" sz="800" dirty="0"/>
          </a:p>
          <a:p>
            <a:pPr marL="914400" indent="-914400">
              <a:buNone/>
            </a:pPr>
            <a:r>
              <a:rPr lang="en-US" sz="1600" dirty="0"/>
              <a:t>WHEREAS, the current policy references an outdated printed exam schedule, and</a:t>
            </a:r>
            <a:endParaRPr lang="en-US" sz="800" dirty="0"/>
          </a:p>
          <a:p>
            <a:pPr marL="914400" indent="-914400"/>
            <a:endParaRPr lang="en-US" sz="800" dirty="0"/>
          </a:p>
          <a:p>
            <a:pPr marL="914400" indent="-914400">
              <a:buNone/>
            </a:pPr>
            <a:r>
              <a:rPr lang="en-US" sz="1600" dirty="0"/>
              <a:t>WHEREAS, there is a need to create a policy to manage conflicts between laboratory classes and common examinations, be it therefore</a:t>
            </a:r>
            <a:endParaRPr lang="en-US" sz="800" dirty="0"/>
          </a:p>
          <a:p>
            <a:pPr marL="914400" indent="-914400"/>
            <a:endParaRPr lang="en-US" sz="800" dirty="0"/>
          </a:p>
          <a:p>
            <a:pPr marL="914400" indent="-914400">
              <a:buNone/>
            </a:pPr>
            <a:r>
              <a:rPr lang="en-US" sz="1600" dirty="0"/>
              <a:t>RESOLVED, that the policy in the Faculty Handbook section 3.1.4 be modified to refer readers to the Registrar’s website for exam scheduling information, and be it further</a:t>
            </a:r>
            <a:endParaRPr lang="en-US" sz="800" dirty="0"/>
          </a:p>
          <a:p>
            <a:pPr marL="914400" indent="-914400"/>
            <a:endParaRPr lang="en-US" sz="800" dirty="0"/>
          </a:p>
          <a:p>
            <a:pPr marL="914400" indent="-914400">
              <a:buNone/>
            </a:pPr>
            <a:r>
              <a:rPr lang="en-US" sz="1600" dirty="0"/>
              <a:t>RESOLVED, that if the conflict is with a laboratory and a common examination, the instructor administrating the common exam will provide an alternate examination option or will treat the student’s absence from the exam as excused.</a:t>
            </a:r>
          </a:p>
        </p:txBody>
      </p:sp>
    </p:spTree>
    <p:extLst>
      <p:ext uri="{BB962C8B-B14F-4D97-AF65-F5344CB8AC3E}">
        <p14:creationId xmlns:p14="http://schemas.microsoft.com/office/powerpoint/2010/main" val="1015680972"/>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sf\Home\Desktop\Screen Shot 2015-02-08 at 3.46.26 P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525" y="914400"/>
            <a:ext cx="7534275" cy="576520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63377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200" dirty="0" smtClean="0"/>
              <a:t>Resolution #2: Voting in the Faculty Senate</a:t>
            </a:r>
            <a:endParaRPr lang="en-US" sz="3200" dirty="0"/>
          </a:p>
        </p:txBody>
      </p:sp>
      <p:sp>
        <p:nvSpPr>
          <p:cNvPr id="3" name="Content Placeholder 2"/>
          <p:cNvSpPr>
            <a:spLocks noGrp="1"/>
          </p:cNvSpPr>
          <p:nvPr>
            <p:ph idx="1"/>
          </p:nvPr>
        </p:nvSpPr>
        <p:spPr>
          <a:xfrm>
            <a:off x="457200" y="1600200"/>
            <a:ext cx="8229600" cy="4876800"/>
          </a:xfrm>
        </p:spPr>
        <p:txBody>
          <a:bodyPr>
            <a:noAutofit/>
          </a:bodyPr>
          <a:lstStyle/>
          <a:p>
            <a:pPr marL="0" indent="0">
              <a:buNone/>
            </a:pPr>
            <a:r>
              <a:rPr lang="en-US" sz="1600" dirty="0" smtClean="0"/>
              <a:t>Recommendation </a:t>
            </a:r>
            <a:r>
              <a:rPr lang="en-US" sz="1600" dirty="0"/>
              <a:t>from the Executive Committee (Fred Hofstetter, Chair) for the request to revise the Faculty Handbook Article 1.2 Section IV and V (</a:t>
            </a:r>
            <a:r>
              <a:rPr lang="en-US" sz="1600" dirty="0">
                <a:hlinkClick r:id="rId2"/>
              </a:rPr>
              <a:t>Attachment 1</a:t>
            </a:r>
            <a:r>
              <a:rPr lang="en-US" sz="1600" dirty="0" smtClean="0"/>
              <a:t>)</a:t>
            </a:r>
            <a:r>
              <a:rPr lang="en-US" sz="800" dirty="0" smtClean="0"/>
              <a:t/>
            </a:r>
            <a:br>
              <a:rPr lang="en-US" sz="800" dirty="0" smtClean="0"/>
            </a:br>
            <a:endParaRPr lang="en-US" sz="800" dirty="0" smtClean="0"/>
          </a:p>
          <a:p>
            <a:pPr marL="914400" indent="-914400">
              <a:buNone/>
            </a:pPr>
            <a:r>
              <a:rPr lang="en-US" sz="1600" dirty="0" smtClean="0"/>
              <a:t>WHEREAS</a:t>
            </a:r>
            <a:r>
              <a:rPr lang="en-US" sz="1600" dirty="0"/>
              <a:t>, the current Bylaws of the Faculty Senate refer to decisions made by the votes of “those present”; </a:t>
            </a:r>
            <a:r>
              <a:rPr lang="en-US" sz="1600" dirty="0" smtClean="0"/>
              <a:t>and</a:t>
            </a:r>
            <a:r>
              <a:rPr lang="en-US" sz="800" dirty="0" smtClean="0"/>
              <a:t/>
            </a:r>
            <a:br>
              <a:rPr lang="en-US" sz="800" dirty="0" smtClean="0"/>
            </a:br>
            <a:endParaRPr lang="en-US" sz="800" dirty="0"/>
          </a:p>
          <a:p>
            <a:pPr marL="914400" indent="-914400">
              <a:buNone/>
            </a:pPr>
            <a:r>
              <a:rPr lang="en-US" sz="1600" dirty="0" smtClean="0"/>
              <a:t>WHEREAS</a:t>
            </a:r>
            <a:r>
              <a:rPr lang="en-US" sz="1600" dirty="0"/>
              <a:t>, </a:t>
            </a:r>
            <a:r>
              <a:rPr lang="en-US" sz="1600" i="1" dirty="0"/>
              <a:t>Robert’s Rules </a:t>
            </a:r>
            <a:r>
              <a:rPr lang="en-US" sz="1600" dirty="0"/>
              <a:t>states, “Voting requirements based on the number of members present . . . are generally undesirable. Since an abstention in such cases has the same effect as a negative vote, these bases deny members the right to maintain a neutral position by abstaining;” be it </a:t>
            </a:r>
            <a:r>
              <a:rPr lang="en-US" sz="1600" dirty="0" smtClean="0"/>
              <a:t>therefore</a:t>
            </a:r>
            <a:r>
              <a:rPr lang="en-US" sz="800" dirty="0" smtClean="0"/>
              <a:t/>
            </a:r>
            <a:br>
              <a:rPr lang="en-US" sz="800" dirty="0" smtClean="0"/>
            </a:br>
            <a:endParaRPr lang="en-US" sz="800" dirty="0"/>
          </a:p>
          <a:p>
            <a:pPr marL="914400" indent="-914400">
              <a:buNone/>
            </a:pPr>
            <a:r>
              <a:rPr lang="en-US" sz="1600" dirty="0" smtClean="0"/>
              <a:t>RESOLVED</a:t>
            </a:r>
            <a:r>
              <a:rPr lang="en-US" sz="1600" dirty="0"/>
              <a:t>, that in the Bylaws and Regulations of the University Faculty Senate, Article 1.2, Section V, the following sentence will be added . . . “Votes in the Senate for regular business are decided by a simple majority of those voting yes or no. For a motion to change the Bylaws, changes requiring two-thirds are decided by a two-thirds majority of those voting yes or no.” Be it </a:t>
            </a:r>
            <a:r>
              <a:rPr lang="en-US" sz="1600" dirty="0" smtClean="0"/>
              <a:t>further</a:t>
            </a:r>
            <a:r>
              <a:rPr lang="en-US" sz="800" dirty="0" smtClean="0"/>
              <a:t/>
            </a:r>
            <a:br>
              <a:rPr lang="en-US" sz="800" dirty="0" smtClean="0"/>
            </a:br>
            <a:endParaRPr lang="en-US" sz="800" dirty="0"/>
          </a:p>
          <a:p>
            <a:pPr marL="914400" indent="-914400">
              <a:buNone/>
            </a:pPr>
            <a:r>
              <a:rPr lang="en-US" sz="1600" dirty="0" smtClean="0"/>
              <a:t>RESOLVED</a:t>
            </a:r>
            <a:r>
              <a:rPr lang="en-US" sz="1600" dirty="0"/>
              <a:t>, </a:t>
            </a:r>
            <a:r>
              <a:rPr lang="en-US" sz="1600" dirty="0" smtClean="0"/>
              <a:t>that </a:t>
            </a:r>
            <a:r>
              <a:rPr lang="en-US" sz="1600" dirty="0"/>
              <a:t>in the Bylaws and Regulations of the University Faculty Senate, Article 1.2, Section IV, the word “present” (used twice, “of those present”) will be changed to voting yes or no (“of those voting yes or no”). </a:t>
            </a:r>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800" dirty="0" smtClean="0"/>
              <a:t>Resolution #3: </a:t>
            </a:r>
            <a:r>
              <a:rPr lang="en-US" sz="2800" dirty="0" err="1" smtClean="0"/>
              <a:t>PSPR</a:t>
            </a:r>
            <a:r>
              <a:rPr lang="en-US" sz="2800" dirty="0" smtClean="0"/>
              <a:t> Extension for Bioinformatics MS</a:t>
            </a:r>
            <a:endParaRPr lang="en-US" sz="2800" dirty="0"/>
          </a:p>
        </p:txBody>
      </p:sp>
      <p:sp>
        <p:nvSpPr>
          <p:cNvPr id="3" name="Content Placeholder 2"/>
          <p:cNvSpPr>
            <a:spLocks noGrp="1"/>
          </p:cNvSpPr>
          <p:nvPr>
            <p:ph idx="1"/>
          </p:nvPr>
        </p:nvSpPr>
        <p:spPr>
          <a:xfrm>
            <a:off x="457200" y="1524000"/>
            <a:ext cx="8229600" cy="4525963"/>
          </a:xfrm>
        </p:spPr>
        <p:txBody>
          <a:bodyPr>
            <a:noAutofit/>
          </a:bodyPr>
          <a:lstStyle/>
          <a:p>
            <a:pPr marL="0" indent="0">
              <a:buNone/>
            </a:pPr>
            <a:r>
              <a:rPr lang="en-US" sz="1600" dirty="0" smtClean="0"/>
              <a:t>Recommendation </a:t>
            </a:r>
            <a:r>
              <a:rPr lang="en-US" sz="1600" dirty="0"/>
              <a:t>from the Graduate Studies Committee (</a:t>
            </a:r>
            <a:r>
              <a:rPr lang="en-US" sz="1600" dirty="0" err="1"/>
              <a:t>Buz</a:t>
            </a:r>
            <a:r>
              <a:rPr lang="en-US" sz="1600" dirty="0"/>
              <a:t> </a:t>
            </a:r>
            <a:r>
              <a:rPr lang="en-US" sz="1600" dirty="0" err="1"/>
              <a:t>Swanik</a:t>
            </a:r>
            <a:r>
              <a:rPr lang="en-US" sz="1600" dirty="0"/>
              <a:t>, Chair) with the concurrence of the Coordinating Committee on Education (Bob </a:t>
            </a:r>
            <a:r>
              <a:rPr lang="en-US" sz="1600" dirty="0" smtClean="0"/>
              <a:t>Opila, Chair) </a:t>
            </a:r>
            <a:r>
              <a:rPr lang="en-US" sz="1600" dirty="0"/>
              <a:t>for the request for a two year extension of the Permanent Status Program Review (</a:t>
            </a:r>
            <a:r>
              <a:rPr lang="en-US" sz="1600" dirty="0" err="1"/>
              <a:t>PSPR</a:t>
            </a:r>
            <a:r>
              <a:rPr lang="en-US" sz="1600" dirty="0"/>
              <a:t>) of the MS in Bioinformatics &amp; Computational Biology with a concentration in Computational Sciences and a Concentration in Life Sciences (</a:t>
            </a:r>
            <a:r>
              <a:rPr lang="en-US" sz="1600" dirty="0">
                <a:hlinkClick r:id="rId2"/>
              </a:rPr>
              <a:t>attachment</a:t>
            </a:r>
            <a:r>
              <a:rPr lang="en-US" sz="1600" dirty="0" smtClean="0"/>
              <a:t>)</a:t>
            </a:r>
            <a:endParaRPr lang="en-US" sz="800" dirty="0" smtClean="0"/>
          </a:p>
          <a:p>
            <a:pPr marL="0" indent="0">
              <a:buNone/>
            </a:pPr>
            <a:endParaRPr lang="en-US" sz="800" dirty="0"/>
          </a:p>
          <a:p>
            <a:pPr marL="914400" indent="-914400">
              <a:buNone/>
            </a:pPr>
            <a:r>
              <a:rPr lang="en-US" sz="1600" dirty="0"/>
              <a:t>WHEREAS, the Master of Science (MS) in Bioinformatics &amp; Computational Biology with a Concentration in Computational Sciences and a Concentration in Life Sciences is due for a Permanent Status Program Review (</a:t>
            </a:r>
            <a:r>
              <a:rPr lang="en-US" sz="1600" dirty="0" err="1"/>
              <a:t>PSPR</a:t>
            </a:r>
            <a:r>
              <a:rPr lang="en-US" sz="1600" dirty="0"/>
              <a:t>), </a:t>
            </a:r>
            <a:r>
              <a:rPr lang="en-US" sz="1600" dirty="0" smtClean="0"/>
              <a:t>and</a:t>
            </a:r>
            <a:r>
              <a:rPr lang="en-US" sz="800" dirty="0" smtClean="0"/>
              <a:t/>
            </a:r>
            <a:br>
              <a:rPr lang="en-US" sz="800" dirty="0" smtClean="0"/>
            </a:br>
            <a:endParaRPr lang="en-US" sz="800" dirty="0"/>
          </a:p>
          <a:p>
            <a:pPr marL="914400" indent="-914400">
              <a:buNone/>
            </a:pPr>
            <a:r>
              <a:rPr lang="en-US" sz="1600" dirty="0"/>
              <a:t>WHEREAS, the program's enrollment has grown, with course directors and thesis faculty advisors from across five colleges, </a:t>
            </a:r>
            <a:r>
              <a:rPr lang="en-US" sz="1600" dirty="0" smtClean="0"/>
              <a:t>and</a:t>
            </a:r>
            <a:r>
              <a:rPr lang="en-US" sz="800" dirty="0" smtClean="0"/>
              <a:t/>
            </a:r>
            <a:br>
              <a:rPr lang="en-US" sz="800" dirty="0" smtClean="0"/>
            </a:br>
            <a:endParaRPr lang="en-US" sz="800" dirty="0"/>
          </a:p>
          <a:p>
            <a:pPr marL="914400" indent="-914400">
              <a:buNone/>
            </a:pPr>
            <a:r>
              <a:rPr lang="en-US" sz="1600" dirty="0"/>
              <a:t>WHEREAS, the Center for Bioinformatics and Computational Biology and the College of Engineering are working to institutionalize the </a:t>
            </a:r>
            <a:r>
              <a:rPr lang="en-US" sz="1600" dirty="0" smtClean="0"/>
              <a:t>cross-college </a:t>
            </a:r>
            <a:r>
              <a:rPr lang="en-US" sz="1600" dirty="0"/>
              <a:t>program coordination and resources needed for sustaining and expanding such an interdisciplinary program, be it </a:t>
            </a:r>
            <a:r>
              <a:rPr lang="en-US" sz="1600" dirty="0" smtClean="0"/>
              <a:t>therefore</a:t>
            </a:r>
            <a:r>
              <a:rPr lang="en-US" sz="800" dirty="0" smtClean="0"/>
              <a:t/>
            </a:r>
            <a:br>
              <a:rPr lang="en-US" sz="800" dirty="0" smtClean="0"/>
            </a:br>
            <a:endParaRPr lang="en-US" sz="800" dirty="0"/>
          </a:p>
          <a:p>
            <a:pPr marL="914400" indent="-914400">
              <a:buNone/>
            </a:pPr>
            <a:r>
              <a:rPr lang="en-US" sz="1600" dirty="0"/>
              <a:t>RESOLVED, that the Faculty Senate recommends granting a two year extension for submitting the </a:t>
            </a:r>
            <a:r>
              <a:rPr lang="en-US" sz="1600" dirty="0" err="1"/>
              <a:t>PSPR</a:t>
            </a:r>
            <a:r>
              <a:rPr lang="en-US" sz="1600" dirty="0"/>
              <a:t> for the Master of Science in Bioinformatics &amp; Computational </a:t>
            </a:r>
            <a:r>
              <a:rPr lang="en-US" sz="1600" dirty="0" smtClean="0"/>
              <a:t>Biology.</a:t>
            </a:r>
            <a:endParaRPr lang="en-US" sz="1600" dirty="0"/>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800" dirty="0" smtClean="0"/>
              <a:t>Resolution #4: </a:t>
            </a:r>
            <a:r>
              <a:rPr lang="en-US" sz="2800" dirty="0" err="1"/>
              <a:t>PSPR</a:t>
            </a:r>
            <a:r>
              <a:rPr lang="en-US" sz="2800" dirty="0"/>
              <a:t> Extension for </a:t>
            </a:r>
            <a:r>
              <a:rPr lang="en-US" sz="2800" dirty="0" smtClean="0"/>
              <a:t>Bioinformatics </a:t>
            </a:r>
            <a:r>
              <a:rPr lang="en-US" sz="2800" dirty="0" err="1" smtClean="0"/>
              <a:t>PSM</a:t>
            </a:r>
            <a:endParaRPr lang="en-US" sz="2800" dirty="0"/>
          </a:p>
        </p:txBody>
      </p:sp>
      <p:sp>
        <p:nvSpPr>
          <p:cNvPr id="3" name="Content Placeholder 2"/>
          <p:cNvSpPr>
            <a:spLocks noGrp="1"/>
          </p:cNvSpPr>
          <p:nvPr>
            <p:ph idx="1"/>
          </p:nvPr>
        </p:nvSpPr>
        <p:spPr>
          <a:xfrm>
            <a:off x="457200" y="1447800"/>
            <a:ext cx="8229600" cy="4525963"/>
          </a:xfrm>
        </p:spPr>
        <p:txBody>
          <a:bodyPr>
            <a:noAutofit/>
          </a:bodyPr>
          <a:lstStyle/>
          <a:p>
            <a:pPr marL="0" indent="0">
              <a:buNone/>
            </a:pPr>
            <a:r>
              <a:rPr lang="en-US" sz="1600" dirty="0" smtClean="0"/>
              <a:t>Recommendation </a:t>
            </a:r>
            <a:r>
              <a:rPr lang="en-US" sz="1600" dirty="0"/>
              <a:t>from the Graduate Studies Committee (</a:t>
            </a:r>
            <a:r>
              <a:rPr lang="en-US" sz="1600" dirty="0" err="1"/>
              <a:t>Buz</a:t>
            </a:r>
            <a:r>
              <a:rPr lang="en-US" sz="1600" dirty="0"/>
              <a:t> </a:t>
            </a:r>
            <a:r>
              <a:rPr lang="en-US" sz="1600" dirty="0" err="1"/>
              <a:t>Swanik</a:t>
            </a:r>
            <a:r>
              <a:rPr lang="en-US" sz="1600" dirty="0"/>
              <a:t>, Chair) with the concurrence of the Coordinating Committee on Education (</a:t>
            </a:r>
            <a:r>
              <a:rPr lang="en-US" sz="1600"/>
              <a:t>Bob </a:t>
            </a:r>
            <a:r>
              <a:rPr lang="en-US" sz="1600" smtClean="0"/>
              <a:t>Opila, Chair) </a:t>
            </a:r>
            <a:r>
              <a:rPr lang="en-US" sz="1600" dirty="0"/>
              <a:t>for the request for a two year extension of the Permanent Status Program Review (</a:t>
            </a:r>
            <a:r>
              <a:rPr lang="en-US" sz="1600" dirty="0" err="1"/>
              <a:t>PSPR</a:t>
            </a:r>
            <a:r>
              <a:rPr lang="en-US" sz="1600" dirty="0"/>
              <a:t>) of the </a:t>
            </a:r>
            <a:r>
              <a:rPr lang="en-US" sz="1600" dirty="0" err="1"/>
              <a:t>PSM</a:t>
            </a:r>
            <a:r>
              <a:rPr lang="en-US" sz="1600" dirty="0"/>
              <a:t> degree in Bioinformatics with a concentration in Computational Sciences and a Concentration in Life Sciences (</a:t>
            </a:r>
            <a:r>
              <a:rPr lang="en-US" sz="1600" dirty="0">
                <a:hlinkClick r:id="rId2"/>
              </a:rPr>
              <a:t>attachment</a:t>
            </a:r>
            <a:r>
              <a:rPr lang="en-US" sz="1600" dirty="0" smtClean="0"/>
              <a:t>)</a:t>
            </a:r>
            <a:r>
              <a:rPr lang="en-US" sz="800" dirty="0" smtClean="0"/>
              <a:t/>
            </a:r>
            <a:br>
              <a:rPr lang="en-US" sz="800" dirty="0" smtClean="0"/>
            </a:br>
            <a:endParaRPr lang="en-US" sz="800" dirty="0"/>
          </a:p>
          <a:p>
            <a:pPr marL="914400" indent="-914400">
              <a:buNone/>
            </a:pPr>
            <a:r>
              <a:rPr lang="en-US" sz="1600" dirty="0"/>
              <a:t>WHEREAS, the Professional Science Master’s (</a:t>
            </a:r>
            <a:r>
              <a:rPr lang="en-US" sz="1600" dirty="0" err="1"/>
              <a:t>PSM</a:t>
            </a:r>
            <a:r>
              <a:rPr lang="en-US" sz="1600" dirty="0"/>
              <a:t>) in Bioinformatics with a concentration in Computational Sciences and a concentration in Life Sciences is due for a Permanent Status Program Review (</a:t>
            </a:r>
            <a:r>
              <a:rPr lang="en-US" sz="1600" dirty="0" err="1"/>
              <a:t>PSPR</a:t>
            </a:r>
            <a:r>
              <a:rPr lang="en-US" sz="1600" dirty="0"/>
              <a:t>), </a:t>
            </a:r>
            <a:r>
              <a:rPr lang="en-US" sz="1600" dirty="0" smtClean="0"/>
              <a:t>and</a:t>
            </a:r>
            <a:r>
              <a:rPr lang="en-US" sz="800" dirty="0" smtClean="0"/>
              <a:t/>
            </a:r>
            <a:br>
              <a:rPr lang="en-US" sz="800" dirty="0" smtClean="0"/>
            </a:br>
            <a:endParaRPr lang="en-US" sz="800" dirty="0"/>
          </a:p>
          <a:p>
            <a:pPr marL="914400" indent="-914400">
              <a:buNone/>
            </a:pPr>
            <a:r>
              <a:rPr lang="en-US" sz="1600" dirty="0"/>
              <a:t>WHEREAS, the program's enrollment has waned, </a:t>
            </a:r>
            <a:r>
              <a:rPr lang="en-US" sz="1600" dirty="0" smtClean="0"/>
              <a:t>and</a:t>
            </a:r>
            <a:r>
              <a:rPr lang="en-US" sz="800" dirty="0" smtClean="0"/>
              <a:t/>
            </a:r>
            <a:br>
              <a:rPr lang="en-US" sz="800" dirty="0" smtClean="0"/>
            </a:br>
            <a:endParaRPr lang="en-US" sz="800" dirty="0"/>
          </a:p>
          <a:p>
            <a:pPr marL="914400" indent="-914400">
              <a:buNone/>
            </a:pPr>
            <a:r>
              <a:rPr lang="en-US" sz="1600" dirty="0"/>
              <a:t>WHEREAS, the Center for Bioinformatics and Computational Biology and the College of Engineering are working to revamp the program with revised curriculum requirements and enhanced industry internships, </a:t>
            </a:r>
            <a:r>
              <a:rPr lang="en-US" sz="1600" dirty="0" smtClean="0"/>
              <a:t>and</a:t>
            </a:r>
            <a:r>
              <a:rPr lang="en-US" sz="800" dirty="0" smtClean="0"/>
              <a:t/>
            </a:r>
            <a:br>
              <a:rPr lang="en-US" sz="800" dirty="0" smtClean="0"/>
            </a:br>
            <a:endParaRPr lang="en-US" sz="800" dirty="0"/>
          </a:p>
          <a:p>
            <a:pPr marL="914400" indent="-914400">
              <a:buNone/>
            </a:pPr>
            <a:r>
              <a:rPr lang="en-US" sz="1600" dirty="0"/>
              <a:t>WHEREAS, the </a:t>
            </a:r>
            <a:r>
              <a:rPr lang="en-US" sz="1600" dirty="0" err="1"/>
              <a:t>PSPR</a:t>
            </a:r>
            <a:r>
              <a:rPr lang="en-US" sz="1600" dirty="0"/>
              <a:t> is going to describe this transition and the plan for how it will take place, be it </a:t>
            </a:r>
            <a:r>
              <a:rPr lang="en-US" sz="1600" dirty="0" smtClean="0"/>
              <a:t>therefore</a:t>
            </a:r>
            <a:r>
              <a:rPr lang="en-US" sz="800" dirty="0" smtClean="0"/>
              <a:t/>
            </a:r>
            <a:br>
              <a:rPr lang="en-US" sz="800" dirty="0" smtClean="0"/>
            </a:br>
            <a:endParaRPr lang="en-US" sz="800" dirty="0"/>
          </a:p>
          <a:p>
            <a:pPr marL="914400" indent="-914400">
              <a:buNone/>
            </a:pPr>
            <a:r>
              <a:rPr lang="en-US" sz="1600" dirty="0"/>
              <a:t>RESOLVED, that the Faculty Senate recommends granting a two year extension for submitting the </a:t>
            </a:r>
            <a:r>
              <a:rPr lang="en-US" sz="1600" dirty="0" err="1"/>
              <a:t>PSPR</a:t>
            </a:r>
            <a:r>
              <a:rPr lang="en-US" sz="1600" dirty="0"/>
              <a:t> for the Professional Science Master’s in Bioinformatics. </a:t>
            </a:r>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951037"/>
            <a:ext cx="8229600" cy="4525963"/>
          </a:xfrm>
        </p:spPr>
        <p:txBody>
          <a:bodyPr/>
          <a:lstStyle/>
          <a:p>
            <a:pPr marL="0" indent="0">
              <a:buNone/>
            </a:pPr>
            <a:r>
              <a:rPr lang="en-US" sz="2000" b="1" dirty="0"/>
              <a:t>VIII. Introduction of New Business: </a:t>
            </a:r>
            <a:endParaRPr lang="en-US" sz="2000" dirty="0"/>
          </a:p>
          <a:p>
            <a:pPr marL="800100" lvl="2" indent="0">
              <a:buNone/>
            </a:pPr>
            <a:r>
              <a:rPr lang="en-US" sz="2000" dirty="0"/>
              <a:t>Such items as may come before the Senate. (No motion introduced under new business, except a motion to refer to committee, shall be acted upon until the next meeting of the Senate.) </a:t>
            </a:r>
            <a:endParaRPr lang="en-US" sz="2000"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16</a:t>
            </a:fld>
            <a:endParaRPr lang="en-US" altLang="en-US"/>
          </a:p>
        </p:txBody>
      </p:sp>
    </p:spTree>
    <p:extLst>
      <p:ext uri="{BB962C8B-B14F-4D97-AF65-F5344CB8AC3E}">
        <p14:creationId xmlns:p14="http://schemas.microsoft.com/office/powerpoint/2010/main" val="2538460253"/>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pPr marL="0" indent="0">
              <a:buNone/>
            </a:pPr>
            <a:r>
              <a:rPr lang="en-US" sz="2400" dirty="0" smtClean="0"/>
              <a:t>       </a:t>
            </a:r>
            <a:r>
              <a:rPr lang="en-US" sz="2400" b="1" dirty="0" smtClean="0"/>
              <a:t>I</a:t>
            </a:r>
            <a:r>
              <a:rPr lang="en-US" sz="2400" b="1" dirty="0"/>
              <a:t>. Adoption of the </a:t>
            </a:r>
            <a:r>
              <a:rPr lang="en-US" sz="2400" b="1" dirty="0" smtClean="0"/>
              <a:t>Agenda: </a:t>
            </a:r>
            <a:r>
              <a:rPr lang="en-US" sz="2400" dirty="0" smtClean="0">
                <a:hlinkClick r:id="rId2"/>
              </a:rPr>
              <a:t>February 9, 2015</a:t>
            </a:r>
            <a:r>
              <a:rPr lang="en-US" sz="2400" b="1" dirty="0" smtClean="0"/>
              <a:t> </a:t>
            </a:r>
            <a:br>
              <a:rPr lang="en-US" sz="2400" b="1" dirty="0" smtClean="0"/>
            </a:br>
            <a:endParaRPr lang="en-US" sz="2400" dirty="0"/>
          </a:p>
          <a:p>
            <a:pPr marL="0" indent="0">
              <a:buNone/>
            </a:pPr>
            <a:r>
              <a:rPr lang="en-US" sz="2400" b="1" dirty="0" smtClean="0"/>
              <a:t>      II</a:t>
            </a:r>
            <a:r>
              <a:rPr lang="en-US" sz="2400" b="1" dirty="0"/>
              <a:t>. Approval of the Minutes</a:t>
            </a:r>
            <a:r>
              <a:rPr lang="en-US" sz="2400" b="1" dirty="0" smtClean="0"/>
              <a:t>: </a:t>
            </a:r>
            <a:r>
              <a:rPr lang="en-US" sz="2400" dirty="0" smtClean="0">
                <a:hlinkClick r:id="rId3"/>
              </a:rPr>
              <a:t>January 12, 2015</a:t>
            </a:r>
            <a:r>
              <a:rPr lang="en-US" sz="2400" dirty="0" smtClean="0"/>
              <a:t> </a:t>
            </a:r>
            <a:br>
              <a:rPr lang="en-US" sz="2400" dirty="0" smtClean="0"/>
            </a:br>
            <a:endParaRPr lang="en-US" sz="2400" dirty="0"/>
          </a:p>
          <a:p>
            <a:pPr marL="0" indent="0">
              <a:buNone/>
            </a:pPr>
            <a:r>
              <a:rPr lang="en-US" sz="2400" b="1" dirty="0" smtClean="0"/>
              <a:t>     III</a:t>
            </a:r>
            <a:r>
              <a:rPr lang="en-US" sz="2400" b="1" dirty="0"/>
              <a:t>. Remarks: </a:t>
            </a:r>
            <a:r>
              <a:rPr lang="en-US" sz="2400" dirty="0" smtClean="0"/>
              <a:t>Provost Grasso</a:t>
            </a:r>
            <a:br>
              <a:rPr lang="en-US" sz="2400" dirty="0" smtClean="0"/>
            </a:br>
            <a:endParaRPr lang="en-US" sz="2400" dirty="0"/>
          </a:p>
          <a:p>
            <a:pPr marL="0" indent="0">
              <a:buNone/>
            </a:pPr>
            <a:r>
              <a:rPr lang="en-US" sz="2400" b="1" dirty="0" smtClean="0"/>
              <a:t>     IV</a:t>
            </a:r>
            <a:r>
              <a:rPr lang="en-US" sz="2400" b="1" dirty="0"/>
              <a:t>. Announcements: </a:t>
            </a:r>
            <a:r>
              <a:rPr lang="en-US" sz="2400" dirty="0"/>
              <a:t>Senate President Fred Hofstetter </a:t>
            </a:r>
            <a:endParaRPr lang="en-US" sz="2400" dirty="0" smtClean="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2</a:t>
            </a:fld>
            <a:endParaRPr lang="en-US" altLang="en-US"/>
          </a:p>
        </p:txBody>
      </p:sp>
    </p:spTree>
    <p:extLst>
      <p:ext uri="{BB962C8B-B14F-4D97-AF65-F5344CB8AC3E}">
        <p14:creationId xmlns:p14="http://schemas.microsoft.com/office/powerpoint/2010/main" val="3835705229"/>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600200"/>
            <a:ext cx="8229600" cy="3886200"/>
          </a:xfrm>
        </p:spPr>
        <p:txBody>
          <a:bodyPr>
            <a:normAutofit lnSpcReduction="10000"/>
          </a:bodyPr>
          <a:lstStyle/>
          <a:p>
            <a:r>
              <a:rPr lang="en-US" dirty="0" smtClean="0"/>
              <a:t>The </a:t>
            </a:r>
            <a:r>
              <a:rPr lang="en-US" dirty="0" err="1" smtClean="0"/>
              <a:t>FWP</a:t>
            </a:r>
            <a:r>
              <a:rPr lang="en-US" dirty="0" smtClean="0"/>
              <a:t> policy has been revised as per the amendments made at the Special Faculty Senate Meeting on 12 January 2015.</a:t>
            </a:r>
          </a:p>
          <a:p>
            <a:r>
              <a:rPr lang="en-US" dirty="0" smtClean="0"/>
              <a:t>The revision is linked to the committee’s charge at the Faculty Senate website as well as in the Faculty Handbook.</a:t>
            </a:r>
            <a:endParaRPr lang="en-US" dirty="0"/>
          </a:p>
          <a:p>
            <a:r>
              <a:rPr lang="en-US" dirty="0" smtClean="0"/>
              <a:t>The revision contains the following gender-neutral edits.</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3</a:t>
            </a:fld>
            <a:endParaRPr lang="en-US" altLang="en-US" dirty="0"/>
          </a:p>
        </p:txBody>
      </p:sp>
    </p:spTree>
    <p:extLst>
      <p:ext uri="{BB962C8B-B14F-4D97-AF65-F5344CB8AC3E}">
        <p14:creationId xmlns:p14="http://schemas.microsoft.com/office/powerpoint/2010/main" val="583787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3200" dirty="0" smtClean="0"/>
              <a:t>Log of Gender Neutral </a:t>
            </a:r>
            <a:r>
              <a:rPr lang="en-US" sz="3200" dirty="0" err="1" smtClean="0"/>
              <a:t>FWP</a:t>
            </a:r>
            <a:r>
              <a:rPr lang="en-US" sz="3200" dirty="0" smtClean="0"/>
              <a:t> Policy Changes</a:t>
            </a:r>
            <a:endParaRPr lang="en-US" sz="3200" dirty="0"/>
          </a:p>
        </p:txBody>
      </p:sp>
      <p:sp>
        <p:nvSpPr>
          <p:cNvPr id="3" name="Content Placeholder 2"/>
          <p:cNvSpPr>
            <a:spLocks noGrp="1"/>
          </p:cNvSpPr>
          <p:nvPr>
            <p:ph idx="1"/>
          </p:nvPr>
        </p:nvSpPr>
        <p:spPr>
          <a:xfrm>
            <a:off x="457200" y="1371600"/>
            <a:ext cx="8229600" cy="5486400"/>
          </a:xfrm>
        </p:spPr>
        <p:txBody>
          <a:bodyPr>
            <a:normAutofit fontScale="32500" lnSpcReduction="20000"/>
          </a:bodyPr>
          <a:lstStyle/>
          <a:p>
            <a:pPr marL="227013" indent="-227013">
              <a:buNone/>
            </a:pPr>
            <a:r>
              <a:rPr lang="en-US" sz="3400" dirty="0" smtClean="0"/>
              <a:t>I-B-1: </a:t>
            </a:r>
            <a:r>
              <a:rPr lang="en-US" sz="3400" dirty="0"/>
              <a:t>All reference below to a Respondent's rights and obligations are subject to </a:t>
            </a:r>
            <a:r>
              <a:rPr lang="en-US" sz="3400" strike="sngStrike" dirty="0"/>
              <a:t>his/her</a:t>
            </a:r>
            <a:r>
              <a:rPr lang="en-US" sz="3400" dirty="0"/>
              <a:t> </a:t>
            </a:r>
            <a:r>
              <a:rPr lang="en-US" sz="3400" u="sng" dirty="0" smtClean="0">
                <a:solidFill>
                  <a:srgbClr val="FF0000"/>
                </a:solidFill>
              </a:rPr>
              <a:t>the Respondent’s </a:t>
            </a:r>
            <a:r>
              <a:rPr lang="en-US" sz="3400" dirty="0" smtClean="0"/>
              <a:t>right </a:t>
            </a:r>
            <a:r>
              <a:rPr lang="en-US" sz="3400" dirty="0"/>
              <a:t>to withdraw from the hearing procedures at any time</a:t>
            </a:r>
            <a:r>
              <a:rPr lang="en-US" sz="3400" dirty="0" smtClean="0"/>
              <a:t>.</a:t>
            </a:r>
          </a:p>
          <a:p>
            <a:pPr marL="227013" indent="-227013">
              <a:buNone/>
            </a:pPr>
            <a:r>
              <a:rPr lang="en-US" sz="3400" dirty="0" smtClean="0"/>
              <a:t>I-B-3: </a:t>
            </a:r>
            <a:r>
              <a:rPr lang="en-US" sz="3400" dirty="0"/>
              <a:t>Each Party has the right to be represented by an advisor of </a:t>
            </a:r>
            <a:r>
              <a:rPr lang="en-US" sz="3400" strike="sngStrike" dirty="0"/>
              <a:t>his or her</a:t>
            </a:r>
            <a:r>
              <a:rPr lang="en-US" sz="3400" dirty="0"/>
              <a:t> </a:t>
            </a:r>
            <a:r>
              <a:rPr lang="en-US" sz="3400" u="sng" dirty="0" smtClean="0">
                <a:solidFill>
                  <a:srgbClr val="FF0000"/>
                </a:solidFill>
              </a:rPr>
              <a:t>their</a:t>
            </a:r>
            <a:r>
              <a:rPr lang="en-US" sz="3400" dirty="0" smtClean="0">
                <a:solidFill>
                  <a:srgbClr val="FF0000"/>
                </a:solidFill>
              </a:rPr>
              <a:t> </a:t>
            </a:r>
            <a:r>
              <a:rPr lang="en-US" sz="3400" dirty="0" smtClean="0"/>
              <a:t>own </a:t>
            </a:r>
            <a:r>
              <a:rPr lang="en-US" sz="3400" dirty="0"/>
              <a:t>choosing</a:t>
            </a:r>
            <a:r>
              <a:rPr lang="en-US" sz="3400" dirty="0" smtClean="0"/>
              <a:t>.</a:t>
            </a:r>
          </a:p>
          <a:p>
            <a:pPr marL="227013" indent="-227013">
              <a:buNone/>
            </a:pPr>
            <a:r>
              <a:rPr lang="en-US" sz="3400" dirty="0" smtClean="0"/>
              <a:t>I-B-4: </a:t>
            </a:r>
            <a:r>
              <a:rPr lang="en-US" sz="3400" dirty="0"/>
              <a:t>Each Party has the right to have an observer present of </a:t>
            </a:r>
            <a:r>
              <a:rPr lang="en-US" sz="3400" strike="sngStrike" dirty="0"/>
              <a:t>his or her</a:t>
            </a:r>
            <a:r>
              <a:rPr lang="en-US" sz="3400" dirty="0"/>
              <a:t> </a:t>
            </a:r>
            <a:r>
              <a:rPr lang="en-US" sz="3400" u="sng" dirty="0" smtClean="0">
                <a:solidFill>
                  <a:srgbClr val="FF0000"/>
                </a:solidFill>
              </a:rPr>
              <a:t>their</a:t>
            </a:r>
            <a:r>
              <a:rPr lang="en-US" sz="3400" dirty="0" smtClean="0">
                <a:solidFill>
                  <a:srgbClr val="FF0000"/>
                </a:solidFill>
              </a:rPr>
              <a:t> </a:t>
            </a:r>
            <a:r>
              <a:rPr lang="en-US" sz="3400" dirty="0" smtClean="0"/>
              <a:t>own </a:t>
            </a:r>
            <a:r>
              <a:rPr lang="en-US" sz="3400" dirty="0"/>
              <a:t>choosing</a:t>
            </a:r>
            <a:r>
              <a:rPr lang="en-US" sz="3400" dirty="0" smtClean="0"/>
              <a:t>.</a:t>
            </a:r>
          </a:p>
          <a:p>
            <a:pPr marL="227013" indent="-227013">
              <a:buNone/>
            </a:pPr>
            <a:r>
              <a:rPr lang="en-US" sz="3400" dirty="0" smtClean="0"/>
              <a:t>I-C-1-d: </a:t>
            </a:r>
            <a:r>
              <a:rPr lang="en-US" sz="3400" dirty="0"/>
              <a:t>Each Party shall have the opportunity to be accompanied by </a:t>
            </a:r>
            <a:r>
              <a:rPr lang="en-US" sz="3400" strike="sngStrike" dirty="0"/>
              <a:t>his or </a:t>
            </a:r>
            <a:r>
              <a:rPr lang="en-US" sz="3400" strike="sngStrike" dirty="0" smtClean="0"/>
              <a:t>her</a:t>
            </a:r>
            <a:r>
              <a:rPr lang="en-US" sz="3400" dirty="0" smtClean="0"/>
              <a:t> </a:t>
            </a:r>
            <a:r>
              <a:rPr lang="en-US" sz="3400" u="sng" dirty="0" smtClean="0">
                <a:solidFill>
                  <a:srgbClr val="FF0000"/>
                </a:solidFill>
              </a:rPr>
              <a:t>their</a:t>
            </a:r>
            <a:r>
              <a:rPr lang="en-US" sz="3400" dirty="0" smtClean="0"/>
              <a:t> </a:t>
            </a:r>
            <a:r>
              <a:rPr lang="en-US" sz="3400" dirty="0"/>
              <a:t>advisor, and the Complainant, if </a:t>
            </a:r>
            <a:r>
              <a:rPr lang="en-US" sz="3400" strike="sngStrike" dirty="0"/>
              <a:t>he or she</a:t>
            </a:r>
            <a:r>
              <a:rPr lang="en-US" sz="3400" dirty="0"/>
              <a:t> </a:t>
            </a:r>
            <a:r>
              <a:rPr lang="en-US" sz="3400" u="sng" dirty="0" smtClean="0">
                <a:solidFill>
                  <a:srgbClr val="FF0000"/>
                </a:solidFill>
              </a:rPr>
              <a:t>the Complainant</a:t>
            </a:r>
            <a:r>
              <a:rPr lang="en-US" sz="3400" dirty="0" smtClean="0"/>
              <a:t> is involved…</a:t>
            </a:r>
          </a:p>
          <a:p>
            <a:pPr marL="227013" indent="-227013">
              <a:buNone/>
            </a:pPr>
            <a:r>
              <a:rPr lang="en-US" sz="3400" dirty="0" smtClean="0"/>
              <a:t>I-C-2-</a:t>
            </a:r>
            <a:r>
              <a:rPr lang="en-US" sz="3400" dirty="0" err="1" smtClean="0"/>
              <a:t>a-v</a:t>
            </a:r>
            <a:r>
              <a:rPr lang="en-US" sz="3400" dirty="0" smtClean="0"/>
              <a:t>: </a:t>
            </a:r>
            <a:r>
              <a:rPr lang="en-US" sz="3400" dirty="0"/>
              <a:t>Each witness during </a:t>
            </a:r>
            <a:r>
              <a:rPr lang="en-US" sz="3400" strike="sngStrike" dirty="0"/>
              <a:t>his/her</a:t>
            </a:r>
            <a:r>
              <a:rPr lang="en-US" sz="3400" dirty="0"/>
              <a:t> </a:t>
            </a:r>
            <a:r>
              <a:rPr lang="en-US" sz="3400" u="sng" dirty="0" smtClean="0">
                <a:solidFill>
                  <a:srgbClr val="FF0000"/>
                </a:solidFill>
              </a:rPr>
              <a:t>their</a:t>
            </a:r>
            <a:r>
              <a:rPr lang="en-US" sz="3400" dirty="0" smtClean="0"/>
              <a:t> testimony.</a:t>
            </a:r>
          </a:p>
          <a:p>
            <a:pPr marL="227013" indent="-227013">
              <a:buNone/>
            </a:pPr>
            <a:r>
              <a:rPr lang="en-US" sz="3400" dirty="0" smtClean="0"/>
              <a:t>I-C-2-a-vi: </a:t>
            </a:r>
            <a:r>
              <a:rPr lang="en-US" sz="3400" dirty="0"/>
              <a:t>The Complainant may, but is not required to, attend the entire hearing accompanied by an advisor or advocate of </a:t>
            </a:r>
            <a:r>
              <a:rPr lang="en-US" sz="3400" strike="sngStrike" dirty="0"/>
              <a:t>his or </a:t>
            </a:r>
            <a:r>
              <a:rPr lang="en-US" sz="3400" strike="sngStrike" dirty="0" smtClean="0"/>
              <a:t>her</a:t>
            </a:r>
            <a:r>
              <a:rPr lang="en-US" sz="3400" dirty="0" smtClean="0"/>
              <a:t> </a:t>
            </a:r>
            <a:r>
              <a:rPr lang="en-US" sz="3400" u="sng" dirty="0" smtClean="0">
                <a:solidFill>
                  <a:srgbClr val="FF0000"/>
                </a:solidFill>
              </a:rPr>
              <a:t>the Complainant’s</a:t>
            </a:r>
            <a:r>
              <a:rPr lang="en-US" sz="3400" dirty="0" smtClean="0"/>
              <a:t> </a:t>
            </a:r>
            <a:r>
              <a:rPr lang="en-US" sz="3400" dirty="0"/>
              <a:t>choosing. </a:t>
            </a:r>
            <a:endParaRPr lang="en-US" sz="3400" dirty="0" smtClean="0"/>
          </a:p>
          <a:p>
            <a:pPr marL="227013" indent="-227013">
              <a:buNone/>
            </a:pPr>
            <a:r>
              <a:rPr lang="en-US" sz="3400" dirty="0" smtClean="0"/>
              <a:t>I-C-2-b-ii: </a:t>
            </a:r>
            <a:r>
              <a:rPr lang="en-US" sz="3400" dirty="0"/>
              <a:t>The Committee Chair or </a:t>
            </a:r>
            <a:r>
              <a:rPr lang="en-US" sz="3400" strike="sngStrike" dirty="0" smtClean="0"/>
              <a:t>his/her</a:t>
            </a:r>
            <a:r>
              <a:rPr lang="en-US" sz="3400" dirty="0" smtClean="0"/>
              <a:t> </a:t>
            </a:r>
            <a:r>
              <a:rPr lang="en-US" sz="3400" u="sng" dirty="0" smtClean="0">
                <a:solidFill>
                  <a:srgbClr val="FF0000"/>
                </a:solidFill>
              </a:rPr>
              <a:t>their</a:t>
            </a:r>
            <a:r>
              <a:rPr lang="en-US" sz="3400" dirty="0" smtClean="0"/>
              <a:t> </a:t>
            </a:r>
            <a:r>
              <a:rPr lang="en-US" sz="3400" dirty="0"/>
              <a:t>appointed representative shall serve as Chair of the Hearing</a:t>
            </a:r>
            <a:r>
              <a:rPr lang="en-US" sz="3400" dirty="0" smtClean="0"/>
              <a:t>.</a:t>
            </a:r>
          </a:p>
          <a:p>
            <a:pPr marL="227013" indent="-227013">
              <a:buNone/>
            </a:pPr>
            <a:r>
              <a:rPr lang="en-US" sz="3400" dirty="0" smtClean="0"/>
              <a:t>I-C-2-b-v: </a:t>
            </a:r>
            <a:r>
              <a:rPr lang="en-US" sz="3400" dirty="0"/>
              <a:t>Each witness shall be present in the hearing room only during the time of </a:t>
            </a:r>
            <a:r>
              <a:rPr lang="en-US" sz="3400" strike="sngStrike" dirty="0" smtClean="0"/>
              <a:t>his/her</a:t>
            </a:r>
            <a:r>
              <a:rPr lang="en-US" sz="3400" dirty="0" smtClean="0"/>
              <a:t> </a:t>
            </a:r>
            <a:r>
              <a:rPr lang="en-US" sz="3400" u="sng" dirty="0" smtClean="0">
                <a:solidFill>
                  <a:srgbClr val="FF0000"/>
                </a:solidFill>
              </a:rPr>
              <a:t>their</a:t>
            </a:r>
            <a:r>
              <a:rPr lang="en-US" sz="3400" dirty="0" smtClean="0"/>
              <a:t> testimony…</a:t>
            </a:r>
          </a:p>
          <a:p>
            <a:pPr marL="227013" indent="-227013">
              <a:buNone/>
            </a:pPr>
            <a:r>
              <a:rPr lang="en-US" sz="3400" dirty="0" smtClean="0"/>
              <a:t>I-C-5-d-i: …the </a:t>
            </a:r>
            <a:r>
              <a:rPr lang="en-US" sz="3400" dirty="0"/>
              <a:t>witness notifies the Committee that </a:t>
            </a:r>
            <a:r>
              <a:rPr lang="en-US" sz="3400" strike="sngStrike" dirty="0" smtClean="0"/>
              <a:t>he/she</a:t>
            </a:r>
            <a:r>
              <a:rPr lang="en-US" sz="3400" dirty="0" smtClean="0"/>
              <a:t> </a:t>
            </a:r>
            <a:r>
              <a:rPr lang="en-US" sz="3400" u="sng" dirty="0" smtClean="0">
                <a:solidFill>
                  <a:srgbClr val="FF0000"/>
                </a:solidFill>
              </a:rPr>
              <a:t>the witness</a:t>
            </a:r>
            <a:r>
              <a:rPr lang="en-US" sz="3400" dirty="0" smtClean="0"/>
              <a:t> </a:t>
            </a:r>
            <a:r>
              <a:rPr lang="en-US" sz="3400" dirty="0"/>
              <a:t>is unable to </a:t>
            </a:r>
            <a:r>
              <a:rPr lang="en-US" sz="3400" dirty="0" smtClean="0"/>
              <a:t>appear…</a:t>
            </a:r>
          </a:p>
          <a:p>
            <a:pPr marL="227013" indent="-227013">
              <a:buNone/>
            </a:pPr>
            <a:r>
              <a:rPr lang="en-US" sz="3400" dirty="0" smtClean="0"/>
              <a:t>I-C-5-g: …the </a:t>
            </a:r>
            <a:r>
              <a:rPr lang="en-US" sz="3400" dirty="0"/>
              <a:t>failure of a witness who is a university employee to comply with section c above constitutes a violation of </a:t>
            </a:r>
            <a:r>
              <a:rPr lang="en-US" sz="3400" strike="sngStrike" dirty="0" smtClean="0"/>
              <a:t>his/her</a:t>
            </a:r>
            <a:r>
              <a:rPr lang="en-US" sz="3400" dirty="0" smtClean="0"/>
              <a:t> </a:t>
            </a:r>
            <a:r>
              <a:rPr lang="en-US" sz="3400" u="sng" dirty="0" smtClean="0">
                <a:solidFill>
                  <a:srgbClr val="FF0000"/>
                </a:solidFill>
              </a:rPr>
              <a:t>their</a:t>
            </a:r>
            <a:r>
              <a:rPr lang="en-US" sz="3400" dirty="0" smtClean="0"/>
              <a:t> responsibilities…</a:t>
            </a:r>
          </a:p>
          <a:p>
            <a:pPr marL="227013" indent="-227013">
              <a:buNone/>
            </a:pPr>
            <a:r>
              <a:rPr lang="en-US" sz="3400" dirty="0" smtClean="0"/>
              <a:t>I-C-6-a: </a:t>
            </a:r>
            <a:r>
              <a:rPr lang="en-US" sz="3400" dirty="0"/>
              <a:t>Each Party is free to determine the degree to which </a:t>
            </a:r>
            <a:r>
              <a:rPr lang="en-US" sz="3400" strike="sngStrike" dirty="0"/>
              <a:t>his/her</a:t>
            </a:r>
            <a:r>
              <a:rPr lang="en-US" sz="3400" dirty="0"/>
              <a:t> </a:t>
            </a:r>
            <a:r>
              <a:rPr lang="en-US" sz="3400" u="sng" dirty="0" smtClean="0">
                <a:solidFill>
                  <a:srgbClr val="FF0000"/>
                </a:solidFill>
              </a:rPr>
              <a:t>their</a:t>
            </a:r>
            <a:r>
              <a:rPr lang="en-US" sz="3400" dirty="0" smtClean="0"/>
              <a:t> advisor </a:t>
            </a:r>
            <a:r>
              <a:rPr lang="en-US" sz="3400" dirty="0"/>
              <a:t>will conduct </a:t>
            </a:r>
            <a:r>
              <a:rPr lang="en-US" sz="3400" strike="sngStrike" dirty="0"/>
              <a:t>his/her</a:t>
            </a:r>
            <a:r>
              <a:rPr lang="en-US" sz="3400" dirty="0"/>
              <a:t> </a:t>
            </a:r>
            <a:r>
              <a:rPr lang="en-US" sz="3400" u="sng" dirty="0" smtClean="0">
                <a:solidFill>
                  <a:srgbClr val="FF0000"/>
                </a:solidFill>
              </a:rPr>
              <a:t>their</a:t>
            </a:r>
            <a:r>
              <a:rPr lang="en-US" sz="3400" dirty="0" smtClean="0"/>
              <a:t> case…</a:t>
            </a:r>
          </a:p>
          <a:p>
            <a:pPr marL="227013" indent="-227013">
              <a:buNone/>
            </a:pPr>
            <a:r>
              <a:rPr lang="en-US" sz="3400" dirty="0" smtClean="0"/>
              <a:t>II-B-2-e: </a:t>
            </a:r>
            <a:r>
              <a:rPr lang="en-US" sz="3400" dirty="0"/>
              <a:t>With the approval of the Committee, a member of the Committee may serve as mediator in a complaint, but may not serve on the Hearing Panel, nor serve as an advisor or observer in the Complaint Hearing and must recuse </a:t>
            </a:r>
            <a:r>
              <a:rPr lang="en-US" sz="3400" strike="sngStrike" dirty="0"/>
              <a:t>him/herself</a:t>
            </a:r>
            <a:r>
              <a:rPr lang="en-US" sz="3400" dirty="0"/>
              <a:t> </a:t>
            </a:r>
            <a:r>
              <a:rPr lang="en-US" sz="3400" u="sng" dirty="0" smtClean="0">
                <a:solidFill>
                  <a:srgbClr val="FF0000"/>
                </a:solidFill>
              </a:rPr>
              <a:t>self</a:t>
            </a:r>
            <a:r>
              <a:rPr lang="en-US" sz="3400" dirty="0" smtClean="0"/>
              <a:t> from </a:t>
            </a:r>
            <a:r>
              <a:rPr lang="en-US" sz="3400" dirty="0"/>
              <a:t>all committee deliberations concerning this complaint</a:t>
            </a:r>
            <a:r>
              <a:rPr lang="en-US" sz="3400" dirty="0" smtClean="0"/>
              <a:t>.</a:t>
            </a:r>
          </a:p>
          <a:p>
            <a:pPr marL="227013" indent="-227013">
              <a:buNone/>
            </a:pPr>
            <a:r>
              <a:rPr lang="en-US" sz="3400" dirty="0" smtClean="0"/>
              <a:t>II-B-2-h: …the </a:t>
            </a:r>
            <a:r>
              <a:rPr lang="en-US" sz="3400" dirty="0"/>
              <a:t>Chair shall advise the Initiator(s) of </a:t>
            </a:r>
            <a:r>
              <a:rPr lang="en-US" sz="3400" strike="sngStrike" dirty="0"/>
              <a:t>her/his/</a:t>
            </a:r>
            <a:r>
              <a:rPr lang="en-US" sz="3400" dirty="0"/>
              <a:t>their right to a Hearing under Section C</a:t>
            </a:r>
            <a:r>
              <a:rPr lang="en-US" sz="3400" dirty="0" smtClean="0"/>
              <a:t>.</a:t>
            </a:r>
          </a:p>
          <a:p>
            <a:pPr marL="227013" indent="-227013">
              <a:buNone/>
            </a:pPr>
            <a:r>
              <a:rPr lang="en-US" sz="3400" dirty="0" smtClean="0"/>
              <a:t>II-C-1-c: </a:t>
            </a:r>
            <a:r>
              <a:rPr lang="en-US" sz="3400" dirty="0"/>
              <a:t>Each Party shall have the opportunity to be accompanied by </a:t>
            </a:r>
            <a:r>
              <a:rPr lang="en-US" sz="3400" strike="sngStrike" dirty="0"/>
              <a:t>his or </a:t>
            </a:r>
            <a:r>
              <a:rPr lang="en-US" sz="3400" strike="sngStrike" dirty="0" smtClean="0"/>
              <a:t>her</a:t>
            </a:r>
            <a:r>
              <a:rPr lang="en-US" sz="3400" dirty="0" smtClean="0"/>
              <a:t> </a:t>
            </a:r>
            <a:r>
              <a:rPr lang="en-US" sz="3400" u="sng" dirty="0" smtClean="0">
                <a:solidFill>
                  <a:srgbClr val="FF0000"/>
                </a:solidFill>
              </a:rPr>
              <a:t>their</a:t>
            </a:r>
            <a:r>
              <a:rPr lang="en-US" sz="3400" dirty="0" smtClean="0"/>
              <a:t> advisor, </a:t>
            </a:r>
            <a:r>
              <a:rPr lang="en-US" sz="3400" dirty="0"/>
              <a:t>and the Complainant, if </a:t>
            </a:r>
            <a:r>
              <a:rPr lang="en-US" sz="3400" strike="sngStrike" dirty="0"/>
              <a:t>he or </a:t>
            </a:r>
            <a:r>
              <a:rPr lang="en-US" sz="3400" strike="sngStrike" dirty="0" smtClean="0"/>
              <a:t>she</a:t>
            </a:r>
            <a:r>
              <a:rPr lang="en-US" sz="3400" dirty="0" smtClean="0"/>
              <a:t> </a:t>
            </a:r>
            <a:r>
              <a:rPr lang="en-US" sz="3400" u="sng" dirty="0" smtClean="0">
                <a:solidFill>
                  <a:srgbClr val="FF0000"/>
                </a:solidFill>
              </a:rPr>
              <a:t>the Complainant</a:t>
            </a:r>
            <a:r>
              <a:rPr lang="en-US" sz="3400" dirty="0" smtClean="0"/>
              <a:t> </a:t>
            </a:r>
            <a:r>
              <a:rPr lang="en-US" sz="3400" dirty="0"/>
              <a:t>is </a:t>
            </a:r>
            <a:r>
              <a:rPr lang="en-US" sz="3400" dirty="0" smtClean="0"/>
              <a:t>involved…</a:t>
            </a:r>
          </a:p>
          <a:p>
            <a:pPr marL="227013" indent="-227013">
              <a:buNone/>
            </a:pPr>
            <a:r>
              <a:rPr lang="en-US" sz="3400" dirty="0" smtClean="0"/>
              <a:t>II-C-2-a-ii: </a:t>
            </a:r>
            <a:r>
              <a:rPr lang="en-US" sz="3400" dirty="0"/>
              <a:t>Advisors shall be employees of the University of Delaware as outlined in B-1-f above , except that, in any matter involving allegations of Sexual Misconduct, any Party and the Complainant shall be entitled to select as </a:t>
            </a:r>
            <a:r>
              <a:rPr lang="en-US" sz="3400" strike="sngStrike" dirty="0"/>
              <a:t>his or her</a:t>
            </a:r>
            <a:r>
              <a:rPr lang="en-US" sz="3400" dirty="0"/>
              <a:t> </a:t>
            </a:r>
            <a:r>
              <a:rPr lang="en-US" sz="3400" u="sng" dirty="0" smtClean="0">
                <a:solidFill>
                  <a:srgbClr val="FF0000"/>
                </a:solidFill>
              </a:rPr>
              <a:t>their</a:t>
            </a:r>
            <a:r>
              <a:rPr lang="en-US" sz="3400" dirty="0" smtClean="0"/>
              <a:t> advisor </a:t>
            </a:r>
            <a:r>
              <a:rPr lang="en-US" sz="3400" dirty="0"/>
              <a:t>any person regardless of whether such person is employed by the University of Delaware</a:t>
            </a:r>
            <a:r>
              <a:rPr lang="en-US" sz="3400" dirty="0" smtClean="0"/>
              <a:t>.</a:t>
            </a:r>
          </a:p>
          <a:p>
            <a:pPr marL="227013" indent="-227013">
              <a:buNone/>
            </a:pPr>
            <a:r>
              <a:rPr lang="en-US" sz="3400" dirty="0" smtClean="0"/>
              <a:t>II-C-2-</a:t>
            </a:r>
            <a:r>
              <a:rPr lang="en-US" sz="3400" dirty="0" err="1" smtClean="0"/>
              <a:t>a-v</a:t>
            </a:r>
            <a:r>
              <a:rPr lang="en-US" sz="3400" dirty="0" smtClean="0"/>
              <a:t>: Each </a:t>
            </a:r>
            <a:r>
              <a:rPr lang="en-US" sz="3400" dirty="0"/>
              <a:t>witness during </a:t>
            </a:r>
            <a:r>
              <a:rPr lang="en-US" sz="3400" strike="sngStrike" dirty="0"/>
              <a:t>his/her</a:t>
            </a:r>
            <a:r>
              <a:rPr lang="en-US" sz="3400" dirty="0"/>
              <a:t> </a:t>
            </a:r>
            <a:r>
              <a:rPr lang="en-US" sz="3400" u="sng" dirty="0" smtClean="0">
                <a:solidFill>
                  <a:srgbClr val="FF0000"/>
                </a:solidFill>
              </a:rPr>
              <a:t>their</a:t>
            </a:r>
            <a:r>
              <a:rPr lang="en-US" sz="3400" dirty="0" smtClean="0"/>
              <a:t> testimony.</a:t>
            </a:r>
          </a:p>
          <a:p>
            <a:pPr marL="227013" indent="-227013">
              <a:buNone/>
            </a:pPr>
            <a:r>
              <a:rPr lang="en-US" sz="3400" dirty="0" smtClean="0"/>
              <a:t>II-C-2-a-vi: The </a:t>
            </a:r>
            <a:r>
              <a:rPr lang="en-US" sz="3400" dirty="0"/>
              <a:t>Complainant may, but is not required to, attend the entire hearing accompanied by an advisor or advocate of </a:t>
            </a:r>
            <a:r>
              <a:rPr lang="en-US" sz="3400" strike="sngStrike" dirty="0"/>
              <a:t>his or her</a:t>
            </a:r>
            <a:r>
              <a:rPr lang="en-US" sz="3400" dirty="0"/>
              <a:t> </a:t>
            </a:r>
            <a:r>
              <a:rPr lang="en-US" sz="3400" u="sng" dirty="0" smtClean="0">
                <a:solidFill>
                  <a:srgbClr val="FF0000"/>
                </a:solidFill>
              </a:rPr>
              <a:t>the Complainant’s</a:t>
            </a:r>
            <a:r>
              <a:rPr lang="en-US" sz="3400" dirty="0" smtClean="0"/>
              <a:t> choosing.</a:t>
            </a:r>
          </a:p>
          <a:p>
            <a:pPr marL="227013" indent="-227013">
              <a:buNone/>
            </a:pPr>
            <a:r>
              <a:rPr lang="en-US" sz="3400" dirty="0" smtClean="0"/>
              <a:t>II-C-2-b-ii: </a:t>
            </a:r>
            <a:r>
              <a:rPr lang="en-US" sz="3400" dirty="0"/>
              <a:t>The Committee Chair or </a:t>
            </a:r>
            <a:r>
              <a:rPr lang="en-US" sz="3400" strike="sngStrike" dirty="0"/>
              <a:t>his/her</a:t>
            </a:r>
            <a:r>
              <a:rPr lang="en-US" sz="3400" dirty="0"/>
              <a:t> </a:t>
            </a:r>
            <a:r>
              <a:rPr lang="en-US" sz="3400" u="sng" dirty="0" smtClean="0">
                <a:solidFill>
                  <a:srgbClr val="FF0000"/>
                </a:solidFill>
              </a:rPr>
              <a:t>their</a:t>
            </a:r>
            <a:r>
              <a:rPr lang="en-US" sz="3400" dirty="0" smtClean="0"/>
              <a:t> appointed </a:t>
            </a:r>
            <a:r>
              <a:rPr lang="en-US" sz="3400" dirty="0"/>
              <a:t>representative shall serve as Chair of the Hearing. </a:t>
            </a:r>
            <a:endParaRPr lang="en-US" sz="3400" dirty="0" smtClean="0"/>
          </a:p>
          <a:p>
            <a:pPr marL="227013" indent="-227013">
              <a:buNone/>
            </a:pPr>
            <a:r>
              <a:rPr lang="en-US" sz="3400" dirty="0"/>
              <a:t>II-C-2-b-</a:t>
            </a:r>
            <a:r>
              <a:rPr lang="en-US" sz="3400" dirty="0" smtClean="0"/>
              <a:t>vi: </a:t>
            </a:r>
            <a:r>
              <a:rPr lang="en-US" sz="3400" dirty="0"/>
              <a:t>Each witness shall be present in the hearing room only during the time of </a:t>
            </a:r>
            <a:r>
              <a:rPr lang="en-US" sz="3400" strike="sngStrike" dirty="0" smtClean="0"/>
              <a:t>his/her</a:t>
            </a:r>
            <a:r>
              <a:rPr lang="en-US" sz="3400" dirty="0" smtClean="0"/>
              <a:t> </a:t>
            </a:r>
            <a:r>
              <a:rPr lang="en-US" sz="3400" u="sng" dirty="0" smtClean="0">
                <a:solidFill>
                  <a:srgbClr val="FF0000"/>
                </a:solidFill>
              </a:rPr>
              <a:t>their</a:t>
            </a:r>
            <a:r>
              <a:rPr lang="en-US" sz="3400" dirty="0" smtClean="0"/>
              <a:t> testimony…</a:t>
            </a:r>
          </a:p>
          <a:p>
            <a:pPr marL="227013" indent="-227013">
              <a:buNone/>
            </a:pPr>
            <a:r>
              <a:rPr lang="en-US" sz="3400" dirty="0" smtClean="0"/>
              <a:t>II-C-5-d-i: …the </a:t>
            </a:r>
            <a:r>
              <a:rPr lang="en-US" sz="3400" dirty="0"/>
              <a:t>witness notifies the Committee that </a:t>
            </a:r>
            <a:r>
              <a:rPr lang="en-US" sz="3400" strike="sngStrike" dirty="0" smtClean="0"/>
              <a:t>he/she</a:t>
            </a:r>
            <a:r>
              <a:rPr lang="en-US" sz="3400" dirty="0" smtClean="0"/>
              <a:t> </a:t>
            </a:r>
            <a:r>
              <a:rPr lang="en-US" sz="3400" u="sng" dirty="0" smtClean="0">
                <a:solidFill>
                  <a:srgbClr val="FF0000"/>
                </a:solidFill>
              </a:rPr>
              <a:t>the witness</a:t>
            </a:r>
            <a:r>
              <a:rPr lang="en-US" sz="3400" dirty="0" smtClean="0"/>
              <a:t> is </a:t>
            </a:r>
            <a:r>
              <a:rPr lang="en-US" sz="3400" dirty="0"/>
              <a:t>unable to </a:t>
            </a:r>
            <a:r>
              <a:rPr lang="en-US" sz="3400" dirty="0" smtClean="0"/>
              <a:t>appear…</a:t>
            </a:r>
          </a:p>
          <a:p>
            <a:pPr marL="227013" indent="-227013">
              <a:buNone/>
            </a:pPr>
            <a:r>
              <a:rPr lang="en-US" sz="3400" dirty="0" smtClean="0"/>
              <a:t>II-C-5-g: Unless </a:t>
            </a:r>
            <a:r>
              <a:rPr lang="en-US" sz="3400" dirty="0"/>
              <a:t>excused according to d above, the failure of a witness who is a university employee to comply with section c above constitutes a violation of </a:t>
            </a:r>
            <a:r>
              <a:rPr lang="en-US" sz="3400" strike="sngStrike" dirty="0" smtClean="0"/>
              <a:t>his/her</a:t>
            </a:r>
            <a:r>
              <a:rPr lang="en-US" sz="3400" dirty="0" smtClean="0"/>
              <a:t> </a:t>
            </a:r>
            <a:r>
              <a:rPr lang="en-US" sz="3400" u="sng" dirty="0" smtClean="0">
                <a:solidFill>
                  <a:srgbClr val="FF0000"/>
                </a:solidFill>
              </a:rPr>
              <a:t>the employee’s</a:t>
            </a:r>
            <a:r>
              <a:rPr lang="en-US" sz="3400" dirty="0" smtClean="0"/>
              <a:t> responsibilities </a:t>
            </a:r>
            <a:r>
              <a:rPr lang="en-US" sz="3400" dirty="0"/>
              <a:t>as a member of the University </a:t>
            </a:r>
            <a:r>
              <a:rPr lang="en-US" sz="3400" dirty="0" smtClean="0"/>
              <a:t>community…</a:t>
            </a:r>
          </a:p>
          <a:p>
            <a:pPr marL="227013" indent="-227013">
              <a:buNone/>
            </a:pPr>
            <a:r>
              <a:rPr lang="en-US" sz="3400" dirty="0" smtClean="0"/>
              <a:t>II-C-6-b: </a:t>
            </a:r>
            <a:r>
              <a:rPr lang="en-US" sz="3400" dirty="0"/>
              <a:t>Each advisor shall act only as an advisor unless the Hearing Panel agrees to a Party's request that </a:t>
            </a:r>
            <a:r>
              <a:rPr lang="en-US" sz="3400" strike="sngStrike" dirty="0"/>
              <a:t>his/her</a:t>
            </a:r>
            <a:r>
              <a:rPr lang="en-US" sz="3400" dirty="0"/>
              <a:t> </a:t>
            </a:r>
            <a:r>
              <a:rPr lang="en-US" sz="3400" u="sng" dirty="0" smtClean="0">
                <a:solidFill>
                  <a:srgbClr val="FF0000"/>
                </a:solidFill>
              </a:rPr>
              <a:t>the Party’s</a:t>
            </a:r>
            <a:r>
              <a:rPr lang="en-US" sz="3400" dirty="0" smtClean="0"/>
              <a:t> advisor </a:t>
            </a:r>
            <a:r>
              <a:rPr lang="en-US" sz="3400" dirty="0"/>
              <a:t>undertake functions otherwise assigned to the </a:t>
            </a:r>
            <a:r>
              <a:rPr lang="en-US" sz="3400" dirty="0" smtClean="0"/>
              <a:t>Party…</a:t>
            </a:r>
          </a:p>
          <a:p>
            <a:endParaRPr lang="en-US" dirty="0"/>
          </a:p>
        </p:txBody>
      </p:sp>
    </p:spTree>
    <p:extLst>
      <p:ext uri="{BB962C8B-B14F-4D97-AF65-F5344CB8AC3E}">
        <p14:creationId xmlns:p14="http://schemas.microsoft.com/office/powerpoint/2010/main" val="1396367807"/>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600200"/>
            <a:ext cx="8229600" cy="3886200"/>
          </a:xfrm>
        </p:spPr>
        <p:txBody>
          <a:bodyPr>
            <a:normAutofit fontScale="92500"/>
          </a:bodyPr>
          <a:lstStyle/>
          <a:p>
            <a:r>
              <a:rPr lang="en-US" dirty="0" smtClean="0"/>
              <a:t>The Gen Ed Committee is hard at work on its plan for implementing the new Gen Ed objectives.</a:t>
            </a:r>
          </a:p>
          <a:p>
            <a:r>
              <a:rPr lang="en-US" dirty="0" smtClean="0"/>
              <a:t>If the committee votes to hold an open hearing, we are reserving the following date, so please tentatively mark your calendars to reserve it:</a:t>
            </a:r>
            <a:br>
              <a:rPr lang="en-US" dirty="0" smtClean="0"/>
            </a:br>
            <a:r>
              <a:rPr lang="en-US" dirty="0" smtClean="0"/>
              <a:t/>
            </a:r>
            <a:br>
              <a:rPr lang="en-US" dirty="0" smtClean="0"/>
            </a:br>
            <a:r>
              <a:rPr lang="en-US" dirty="0" smtClean="0"/>
              <a:t>       Monday, March 23, 4 PM in Gore </a:t>
            </a:r>
            <a:r>
              <a:rPr lang="en-US" dirty="0" smtClean="0"/>
              <a:t>104</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5</a:t>
            </a:fld>
            <a:endParaRPr lang="en-US" altLang="en-US" dirty="0"/>
          </a:p>
        </p:txBody>
      </p:sp>
    </p:spTree>
    <p:extLst>
      <p:ext uri="{BB962C8B-B14F-4D97-AF65-F5344CB8AC3E}">
        <p14:creationId xmlns:p14="http://schemas.microsoft.com/office/powerpoint/2010/main" val="35624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600200"/>
            <a:ext cx="8229600" cy="3886200"/>
          </a:xfrm>
        </p:spPr>
        <p:txBody>
          <a:bodyPr>
            <a:normAutofit fontScale="70000" lnSpcReduction="20000"/>
          </a:bodyPr>
          <a:lstStyle/>
          <a:p>
            <a:pPr lvl="0"/>
            <a:r>
              <a:rPr lang="en-US" dirty="0" smtClean="0"/>
              <a:t>UD is working to decide which vendor will supply our faculty </a:t>
            </a:r>
            <a:r>
              <a:rPr lang="en-US" dirty="0"/>
              <a:t>a</a:t>
            </a:r>
            <a:r>
              <a:rPr lang="en-US" dirty="0" smtClean="0"/>
              <a:t>ctivity </a:t>
            </a:r>
            <a:r>
              <a:rPr lang="en-US" dirty="0"/>
              <a:t>t</a:t>
            </a:r>
            <a:r>
              <a:rPr lang="en-US" dirty="0" smtClean="0"/>
              <a:t>racking system.</a:t>
            </a:r>
          </a:p>
          <a:p>
            <a:pPr lvl="0"/>
            <a:r>
              <a:rPr lang="en-US" dirty="0" smtClean="0"/>
              <a:t>Two alternatives are being considered:</a:t>
            </a:r>
          </a:p>
          <a:p>
            <a:pPr lvl="1"/>
            <a:r>
              <a:rPr lang="en-US" dirty="0" smtClean="0"/>
              <a:t>Faculty 180 by Data 180</a:t>
            </a:r>
          </a:p>
          <a:p>
            <a:pPr lvl="1"/>
            <a:r>
              <a:rPr lang="en-US" dirty="0" smtClean="0"/>
              <a:t>Activity Insight by Digital </a:t>
            </a:r>
            <a:r>
              <a:rPr lang="en-US" dirty="0"/>
              <a:t>Measures</a:t>
            </a:r>
          </a:p>
          <a:p>
            <a:r>
              <a:rPr lang="en-US" dirty="0" smtClean="0"/>
              <a:t>The selection committee is chaired by John Sawyer who wants to invite you to attend the </a:t>
            </a:r>
            <a:r>
              <a:rPr lang="en-US" dirty="0"/>
              <a:t>faculty </a:t>
            </a:r>
            <a:r>
              <a:rPr lang="en-US" dirty="0" smtClean="0"/>
              <a:t>demonstration of Activity Insight being held </a:t>
            </a:r>
            <a:r>
              <a:rPr lang="en-US" dirty="0"/>
              <a:t>in the UD Faculty Commons, room 116 Pearson Hall on </a:t>
            </a:r>
            <a:r>
              <a:rPr lang="en-US" dirty="0" smtClean="0"/>
              <a:t>Friday, February 13 from </a:t>
            </a:r>
            <a:r>
              <a:rPr lang="en-US" dirty="0"/>
              <a:t>11 am to noon</a:t>
            </a:r>
            <a:r>
              <a:rPr lang="en-US" dirty="0" smtClean="0"/>
              <a:t>.</a:t>
            </a:r>
          </a:p>
          <a:p>
            <a:r>
              <a:rPr lang="en-US" dirty="0" smtClean="0"/>
              <a:t>In the Faculty Commons from 11 am until 1 pm on Monday, February 23, Data 180 will demonstrate Folio 180 and will answer questions about Faculty 180. Folio 180 </a:t>
            </a:r>
            <a:r>
              <a:rPr lang="en-US" dirty="0"/>
              <a:t>is a product the assessment office is considering for student portfolios</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6</a:t>
            </a:fld>
            <a:endParaRPr lang="en-US" altLang="en-US" dirty="0"/>
          </a:p>
        </p:txBody>
      </p:sp>
    </p:spTree>
    <p:extLst>
      <p:ext uri="{BB962C8B-B14F-4D97-AF65-F5344CB8AC3E}">
        <p14:creationId xmlns:p14="http://schemas.microsoft.com/office/powerpoint/2010/main" val="159076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600200"/>
            <a:ext cx="8229600" cy="3886200"/>
          </a:xfrm>
        </p:spPr>
        <p:txBody>
          <a:bodyPr>
            <a:normAutofit fontScale="92500" lnSpcReduction="10000"/>
          </a:bodyPr>
          <a:lstStyle/>
          <a:p>
            <a:pPr marL="0" indent="0">
              <a:buNone/>
            </a:pPr>
            <a:r>
              <a:rPr lang="en-US" dirty="0" smtClean="0"/>
              <a:t>The </a:t>
            </a:r>
            <a:r>
              <a:rPr lang="en-US" dirty="0"/>
              <a:t>Commission on Sexual Harassment and </a:t>
            </a:r>
            <a:r>
              <a:rPr lang="en-US" dirty="0" smtClean="0"/>
              <a:t>Assault is planning to hold an Open Hearing on:</a:t>
            </a:r>
            <a:r>
              <a:rPr lang="en-US" sz="900" dirty="0" smtClean="0"/>
              <a:t/>
            </a:r>
            <a:br>
              <a:rPr lang="en-US" sz="900" dirty="0" smtClean="0"/>
            </a:br>
            <a:endParaRPr lang="en-US" sz="900" dirty="0" smtClean="0"/>
          </a:p>
          <a:p>
            <a:pPr marL="0" indent="0" algn="ctr">
              <a:buNone/>
            </a:pPr>
            <a:r>
              <a:rPr lang="en-US" dirty="0" smtClean="0"/>
              <a:t>Monday</a:t>
            </a:r>
            <a:r>
              <a:rPr lang="en-US" dirty="0"/>
              <a:t>, March 9</a:t>
            </a:r>
            <a:r>
              <a:rPr lang="en-US" dirty="0" smtClean="0"/>
              <a:t>, </a:t>
            </a:r>
            <a:r>
              <a:rPr lang="en-US" dirty="0"/>
              <a:t>4 PM in Gore 1</a:t>
            </a:r>
            <a:r>
              <a:rPr lang="en-US" dirty="0" smtClean="0"/>
              <a:t>04</a:t>
            </a:r>
            <a:r>
              <a:rPr lang="en-US" sz="900" dirty="0" smtClean="0"/>
              <a:t/>
            </a:r>
            <a:br>
              <a:rPr lang="en-US" sz="900" dirty="0" smtClean="0"/>
            </a:br>
            <a:endParaRPr lang="en-US" sz="900" dirty="0"/>
          </a:p>
          <a:p>
            <a:pPr marL="0" indent="0">
              <a:buNone/>
            </a:pPr>
            <a:r>
              <a:rPr lang="en-US" dirty="0" smtClean="0"/>
              <a:t>The hearing </a:t>
            </a:r>
            <a:r>
              <a:rPr lang="en-US" dirty="0"/>
              <a:t>is </a:t>
            </a:r>
            <a:r>
              <a:rPr lang="en-US" dirty="0" smtClean="0"/>
              <a:t>entitled:</a:t>
            </a:r>
            <a:r>
              <a:rPr lang="en-US" sz="900" dirty="0" smtClean="0"/>
              <a:t/>
            </a:r>
            <a:br>
              <a:rPr lang="en-US" sz="900" dirty="0" smtClean="0"/>
            </a:br>
            <a:endParaRPr lang="en-US" sz="900" dirty="0" smtClean="0"/>
          </a:p>
          <a:p>
            <a:pPr marL="0" indent="0" algn="ctr">
              <a:buNone/>
            </a:pPr>
            <a:r>
              <a:rPr lang="en-US" dirty="0" smtClean="0"/>
              <a:t>Open </a:t>
            </a:r>
            <a:r>
              <a:rPr lang="en-US" dirty="0"/>
              <a:t>Forum on Sexual Harassment and </a:t>
            </a:r>
            <a:r>
              <a:rPr lang="en-US" dirty="0" smtClean="0"/>
              <a:t>Assault:</a:t>
            </a:r>
            <a:br>
              <a:rPr lang="en-US" dirty="0" smtClean="0"/>
            </a:br>
            <a:r>
              <a:rPr lang="en-US" dirty="0" smtClean="0"/>
              <a:t>An </a:t>
            </a:r>
            <a:r>
              <a:rPr lang="en-US" dirty="0"/>
              <a:t>Invitation to the UD Community to </a:t>
            </a:r>
            <a:r>
              <a:rPr lang="en-US" dirty="0" smtClean="0"/>
              <a:t>Present </a:t>
            </a:r>
            <a:r>
              <a:rPr lang="en-US" dirty="0"/>
              <a:t>Issues and Provide </a:t>
            </a:r>
            <a:r>
              <a:rPr lang="en-US" dirty="0" smtClean="0"/>
              <a:t>Suggestions</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7</a:t>
            </a:fld>
            <a:endParaRPr lang="en-US" altLang="en-US" dirty="0"/>
          </a:p>
        </p:txBody>
      </p:sp>
    </p:spTree>
    <p:extLst>
      <p:ext uri="{BB962C8B-B14F-4D97-AF65-F5344CB8AC3E}">
        <p14:creationId xmlns:p14="http://schemas.microsoft.com/office/powerpoint/2010/main" val="16033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676400"/>
            <a:ext cx="8229600" cy="4495800"/>
          </a:xfrm>
        </p:spPr>
        <p:txBody>
          <a:bodyPr>
            <a:normAutofit fontScale="92500" lnSpcReduction="20000"/>
          </a:bodyPr>
          <a:lstStyle/>
          <a:p>
            <a:pPr marL="0" indent="0">
              <a:buNone/>
            </a:pPr>
            <a:r>
              <a:rPr lang="en-US" sz="2600" b="1" dirty="0" smtClean="0"/>
              <a:t>V. Presentations: </a:t>
            </a:r>
            <a:r>
              <a:rPr lang="en-US" sz="2200" b="1" dirty="0" smtClean="0"/>
              <a:t/>
            </a:r>
            <a:br>
              <a:rPr lang="en-US" sz="2200" b="1" dirty="0" smtClean="0"/>
            </a:br>
            <a:endParaRPr lang="en-US" sz="2400" dirty="0"/>
          </a:p>
          <a:p>
            <a:pPr marL="457200" indent="-228600"/>
            <a:r>
              <a:rPr lang="en-US" sz="2400" dirty="0" smtClean="0">
                <a:hlinkClick r:id="rId2" action="ppaction://hlinkfile"/>
              </a:rPr>
              <a:t>Final </a:t>
            </a:r>
            <a:r>
              <a:rPr lang="en-US" sz="2400" dirty="0">
                <a:hlinkClick r:id="rId2" action="ppaction://hlinkfile"/>
              </a:rPr>
              <a:t>Report of the 3-3-3 Committee on Administrative Searches</a:t>
            </a:r>
            <a:r>
              <a:rPr lang="en-US" sz="2400" dirty="0"/>
              <a:t> </a:t>
            </a:r>
            <a:r>
              <a:rPr lang="en-US" sz="2400" dirty="0" smtClean="0"/>
              <a:t/>
            </a:r>
            <a:br>
              <a:rPr lang="en-US" sz="2400" dirty="0" smtClean="0"/>
            </a:br>
            <a:r>
              <a:rPr lang="en-US" sz="2400" dirty="0" smtClean="0"/>
              <a:t>Dean </a:t>
            </a:r>
            <a:r>
              <a:rPr lang="en-US" sz="2400" dirty="0"/>
              <a:t>Nancy Targett, 3-3-3 Committee </a:t>
            </a:r>
            <a:r>
              <a:rPr lang="en-US" sz="2400" dirty="0" smtClean="0"/>
              <a:t>Chair</a:t>
            </a:r>
            <a:br>
              <a:rPr lang="en-US" sz="2400" dirty="0" smtClean="0"/>
            </a:br>
            <a:endParaRPr lang="en-US" sz="2400" dirty="0"/>
          </a:p>
          <a:p>
            <a:pPr marL="457200" indent="-228600"/>
            <a:r>
              <a:rPr lang="en-US" sz="2400" dirty="0">
                <a:hlinkClick r:id="rId3" action="ppaction://hlinkpres?slideindex=1&amp;slidetitle="/>
              </a:rPr>
              <a:t>Student Use of </a:t>
            </a:r>
            <a:r>
              <a:rPr lang="en-US" sz="2400" dirty="0" smtClean="0">
                <a:hlinkClick r:id="rId3" action="ppaction://hlinkpres?slideindex=1&amp;slidetitle="/>
              </a:rPr>
              <a:t>Alcohol</a:t>
            </a:r>
            <a:r>
              <a:rPr lang="en-US" sz="2400" dirty="0" smtClean="0"/>
              <a:t> (rescheduled for March 2)</a:t>
            </a:r>
            <a:r>
              <a:rPr lang="en-US" sz="2400" dirty="0" smtClean="0"/>
              <a:t/>
            </a:r>
            <a:br>
              <a:rPr lang="en-US" sz="2400" dirty="0" smtClean="0"/>
            </a:br>
            <a:r>
              <a:rPr lang="en-US" sz="2400" dirty="0" smtClean="0"/>
              <a:t>Nancy </a:t>
            </a:r>
            <a:r>
              <a:rPr lang="en-US" sz="2400" dirty="0"/>
              <a:t>Chase, Director of Student Wellness &amp; Health </a:t>
            </a:r>
            <a:r>
              <a:rPr lang="en-US" sz="2400" dirty="0" smtClean="0"/>
              <a:t>Promotion</a:t>
            </a:r>
            <a:br>
              <a:rPr lang="en-US" sz="2400" dirty="0" smtClean="0"/>
            </a:br>
            <a:endParaRPr lang="en-US" sz="2400" dirty="0"/>
          </a:p>
          <a:p>
            <a:pPr marL="457200" indent="-228600"/>
            <a:r>
              <a:rPr lang="en-US" sz="2400" dirty="0">
                <a:hlinkClick r:id="rId4" action="ppaction://hlinkpres?slideindex=1&amp;slidetitle="/>
              </a:rPr>
              <a:t>Updates at the Institute for Global </a:t>
            </a:r>
            <a:r>
              <a:rPr lang="en-US" sz="2400" dirty="0" smtClean="0">
                <a:hlinkClick r:id="rId4" action="ppaction://hlinkpres?slideindex=1&amp;slidetitle="/>
              </a:rPr>
              <a:t>Studies</a:t>
            </a:r>
            <a:r>
              <a:rPr lang="en-US" sz="2400" dirty="0" smtClean="0"/>
              <a:t/>
            </a:r>
            <a:br>
              <a:rPr lang="en-US" sz="2400" dirty="0" smtClean="0"/>
            </a:br>
            <a:r>
              <a:rPr lang="en-US" sz="2400" dirty="0" smtClean="0"/>
              <a:t>Amy </a:t>
            </a:r>
            <a:r>
              <a:rPr lang="en-US" sz="2400" dirty="0"/>
              <a:t>Johnson, Deputy </a:t>
            </a:r>
            <a:r>
              <a:rPr lang="en-US" sz="2400" dirty="0" smtClean="0"/>
              <a:t>Director</a:t>
            </a:r>
            <a:br>
              <a:rPr lang="en-US" sz="2400" dirty="0" smtClean="0"/>
            </a:br>
            <a:endParaRPr lang="en-US" sz="2400" dirty="0"/>
          </a:p>
          <a:p>
            <a:pPr marL="457200" indent="-228600"/>
            <a:r>
              <a:rPr lang="en-US" sz="2400" dirty="0">
                <a:hlinkClick r:id="rId5" action="ppaction://hlinkpres?slideindex=1&amp;slidetitle="/>
              </a:rPr>
              <a:t>Faculty Role in UD Fundraising </a:t>
            </a:r>
            <a:r>
              <a:rPr lang="en-US" sz="2400" dirty="0" smtClean="0">
                <a:hlinkClick r:id="rId5" action="ppaction://hlinkpres?slideindex=1&amp;slidetitle="/>
              </a:rPr>
              <a:t>Campaign</a:t>
            </a:r>
            <a:r>
              <a:rPr lang="en-US" sz="2400" dirty="0" smtClean="0"/>
              <a:t/>
            </a:r>
            <a:br>
              <a:rPr lang="en-US" sz="2400" dirty="0" smtClean="0"/>
            </a:br>
            <a:r>
              <a:rPr lang="en-US" sz="2400" dirty="0" smtClean="0"/>
              <a:t>Robin </a:t>
            </a:r>
            <a:r>
              <a:rPr lang="en-US" sz="2400" dirty="0"/>
              <a:t>Wray, Campaign Director </a:t>
            </a:r>
            <a:r>
              <a:rPr lang="en-US" sz="2200" dirty="0" smtClean="0"/>
              <a:t/>
            </a:r>
            <a:br>
              <a:rPr lang="en-US" sz="2200" dirty="0" smtClean="0"/>
            </a:br>
            <a:r>
              <a:rPr lang="en-US" sz="2200" dirty="0" smtClean="0"/>
              <a:t/>
            </a:r>
            <a:br>
              <a:rPr lang="en-US" sz="2200" dirty="0" smtClean="0"/>
            </a:br>
            <a:r>
              <a:rPr lang="en-US" sz="2200" dirty="0" smtClean="0"/>
              <a:t>              </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8</a:t>
            </a:fld>
            <a:endParaRPr lang="en-US" altLang="en-US" dirty="0"/>
          </a:p>
        </p:txBody>
      </p:sp>
    </p:spTree>
    <p:extLst>
      <p:ext uri="{BB962C8B-B14F-4D97-AF65-F5344CB8AC3E}">
        <p14:creationId xmlns:p14="http://schemas.microsoft.com/office/powerpoint/2010/main" val="3505355516"/>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dirty="0" smtClean="0"/>
              <a:t>VI. Consent Agenda</a:t>
            </a:r>
            <a:endParaRPr lang="en-US"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What is a Consent Agenda?</a:t>
            </a:r>
          </a:p>
          <a:p>
            <a:pPr marL="0" indent="457200">
              <a:buNone/>
            </a:pPr>
            <a:r>
              <a:rPr lang="en-US" i="1" dirty="0" smtClean="0"/>
              <a:t>Robert’s Rules</a:t>
            </a:r>
            <a:r>
              <a:rPr lang="en-US" dirty="0" smtClean="0"/>
              <a:t> calls it a Consent Calendar:</a:t>
            </a:r>
            <a:br>
              <a:rPr lang="en-US" dirty="0" smtClean="0"/>
            </a:br>
            <a:endParaRPr lang="en-US" dirty="0" smtClean="0"/>
          </a:p>
          <a:p>
            <a:pPr marL="457200" indent="0">
              <a:buNone/>
            </a:pPr>
            <a:r>
              <a:rPr lang="en-US" dirty="0" smtClean="0"/>
              <a:t>“Legislatures, city, town, or county councils, or other assemblies which have a heavy work load including a large number of routine or noncontroversial matters may find a </a:t>
            </a:r>
            <a:r>
              <a:rPr lang="en-US" i="1" dirty="0" smtClean="0"/>
              <a:t>consent calendar</a:t>
            </a:r>
            <a:r>
              <a:rPr lang="en-US" dirty="0" smtClean="0"/>
              <a:t> a useful tool for disposing of such items of business…”</a:t>
            </a:r>
            <a:br>
              <a:rPr lang="en-US" dirty="0" smtClean="0"/>
            </a:br>
            <a:endParaRPr lang="en-US" dirty="0" smtClean="0"/>
          </a:p>
          <a:p>
            <a:pPr marL="457200" indent="0">
              <a:buNone/>
            </a:pPr>
            <a:r>
              <a:rPr lang="en-US" dirty="0" smtClean="0"/>
              <a:t>“The matters listed on it are taken up in order, unless objected to, in which case they are restored to the ordinary process by which they are placed in line for consideration on the regular agenda. The special rules of order establishing a consent calendar may provide that, when the matters on the calendar are called up, they may be considered in gross or without debate or amendment.”</a:t>
            </a:r>
            <a:endParaRPr lang="en-US" dirty="0"/>
          </a:p>
        </p:txBody>
      </p:sp>
    </p:spTree>
    <p:extLst>
      <p:ext uri="{BB962C8B-B14F-4D97-AF65-F5344CB8AC3E}">
        <p14:creationId xmlns:p14="http://schemas.microsoft.com/office/powerpoint/2010/main" val="288984727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Faculty Senate Meeting&amp;#x0D;&amp;#x0A;&amp;#x0D;&amp;#x0A;February 9, 2015&amp;#x0D;&amp;#x0A;&amp;#x0D;&amp;#x0A;Welcome!&amp;quot;&quot;/&gt;&lt;property id=&quot;20307&quot; value=&quot;257&quot;/&gt;&lt;/object&gt;&lt;object type=&quot;3&quot; unique_id=&quot;10006&quot;&gt;&lt;property id=&quot;20148&quot; value=&quot;5&quot;/&gt;&lt;property id=&quot;20300&quot; value=&quot;Slide 2 - &amp;quot;Agenda&amp;quot;&quot;/&gt;&lt;property id=&quot;20307&quot; value=&quot;259&quot;/&gt;&lt;/object&gt;&lt;object type=&quot;3&quot; unique_id=&quot;10007&quot;&gt;&lt;property id=&quot;20148&quot; value=&quot;5&quot;/&gt;&lt;property id=&quot;20300&quot; value=&quot;Slide 5 - &amp;quot;Announcements&amp;quot;&quot;/&gt;&lt;property id=&quot;20307&quot; value=&quot;260&quot;/&gt;&lt;/object&gt;&lt;object type=&quot;3&quot; unique_id=&quot;10011&quot;&gt;&lt;property id=&quot;20148&quot; value=&quot;5&quot;/&gt;&lt;property id=&quot;20300&quot; value=&quot;Slide 8 - &amp;quot;Agenda&amp;quot;&quot;/&gt;&lt;property id=&quot;20307&quot; value=&quot;264&quot;/&gt;&lt;/object&gt;&lt;object type=&quot;3&quot; unique_id=&quot;10021&quot;&gt;&lt;property id=&quot;20148&quot; value=&quot;5&quot;/&gt;&lt;property id=&quot;20300&quot; value=&quot;Slide 16 - &amp;quot;Agenda&amp;quot;&quot;/&gt;&lt;property id=&quot;20307&quot; value=&quot;274&quot;/&gt;&lt;/object&gt;&lt;object type=&quot;3&quot; unique_id=&quot;11296&quot;&gt;&lt;property id=&quot;20148&quot; value=&quot;5&quot;/&gt;&lt;property id=&quot;20300&quot; value=&quot;Slide 10 - &amp;quot;Agenda&amp;quot;&quot;/&gt;&lt;property id=&quot;20307&quot; value=&quot;291&quot;/&gt;&lt;/object&gt;&lt;object type=&quot;3&quot; unique_id=&quot;11313&quot;&gt;&lt;property id=&quot;20148&quot; value=&quot;5&quot;/&gt;&lt;property id=&quot;20300&quot; value=&quot;Slide 3 - &amp;quot;Announcements&amp;quot;&quot;/&gt;&lt;property id=&quot;20307&quot; value=&quot;292&quot;/&gt;&lt;/object&gt;&lt;object type=&quot;3&quot; unique_id=&quot;11382&quot;&gt;&lt;property id=&quot;20148&quot; value=&quot;5&quot;/&gt;&lt;property id=&quot;20300&quot; value=&quot;Slide 4 - &amp;quot;Log of Gender Neutral FWP Policy Changes&amp;quot;&quot;/&gt;&lt;property id=&quot;20307&quot; value=&quot;293&quot;/&gt;&lt;/object&gt;&lt;object type=&quot;3&quot; unique_id=&quot;11560&quot;&gt;&lt;property id=&quot;20148&quot; value=&quot;5&quot;/&gt;&lt;property id=&quot;20300&quot; value=&quot;Slide 6 - &amp;quot;Announcements&amp;quot;&quot;/&gt;&lt;property id=&quot;20307&quot; value=&quot;294&quot;/&gt;&lt;/object&gt;&lt;object type=&quot;3&quot; unique_id=&quot;11633&quot;&gt;&lt;property id=&quot;20148&quot; value=&quot;5&quot;/&gt;&lt;property id=&quot;20300&quot; value=&quot;Slide 11 - &amp;quot;Resolution #1: Common Exams&amp;quot;&quot;/&gt;&lt;property id=&quot;20307&quot; value=&quot;295&quot;/&gt;&lt;/object&gt;&lt;object type=&quot;3&quot; unique_id=&quot;11634&quot;&gt;&lt;property id=&quot;20148&quot; value=&quot;5&quot;/&gt;&lt;property id=&quot;20300&quot; value=&quot;Slide 13 - &amp;quot;Resolution #2: Voting in the Faculty Senate&amp;quot;&quot;/&gt;&lt;property id=&quot;20307&quot; value=&quot;296&quot;/&gt;&lt;/object&gt;&lt;object type=&quot;3&quot; unique_id=&quot;11635&quot;&gt;&lt;property id=&quot;20148&quot; value=&quot;5&quot;/&gt;&lt;property id=&quot;20300&quot; value=&quot;Slide 14 - &amp;quot;Resolution #3: PSPR Extension for Bioinformatics MS&amp;quot;&quot;/&gt;&lt;property id=&quot;20307&quot; value=&quot;297&quot;/&gt;&lt;/object&gt;&lt;object type=&quot;3&quot; unique_id=&quot;11636&quot;&gt;&lt;property id=&quot;20148&quot; value=&quot;5&quot;/&gt;&lt;property id=&quot;20300&quot; value=&quot;Slide 15 - &amp;quot;Resolution #4: PSPR Extension for Bioinformatics PSM&amp;quot;&quot;/&gt;&lt;property id=&quot;20307&quot; value=&quot;298&quot;/&gt;&lt;/object&gt;&lt;object type=&quot;3&quot; unique_id=&quot;11717&quot;&gt;&lt;property id=&quot;20148&quot; value=&quot;5&quot;/&gt;&lt;property id=&quot;20300&quot; value=&quot;Slide 9 - &amp;quot;VI. Consent Agenda&amp;quot;&quot;/&gt;&lt;property id=&quot;20307&quot; value=&quot;299&quot;/&gt;&lt;/object&gt;&lt;object type=&quot;3&quot; unique_id=&quot;11782&quot;&gt;&lt;property id=&quot;20148&quot; value=&quot;5&quot;/&gt;&lt;property id=&quot;20300&quot; value=&quot;Slide 12&quot;/&gt;&lt;property id=&quot;20307&quot; value=&quot;300&quot;/&gt;&lt;/object&gt;&lt;object type=&quot;3&quot; unique_id=&quot;11885&quot;&gt;&lt;property id=&quot;20148&quot; value=&quot;5&quot;/&gt;&lt;property id=&quot;20300&quot; value=&quot;Slide 7 - &amp;quot;Announcements&amp;quot;&quot;/&gt;&lt;property id=&quot;20307&quot; value=&quot;301&quot;/&gt;&lt;/object&gt;&lt;/object&gt;&lt;/object&gt;&lt;/database&gt;"/>
  <p:tag name="SECTOMILLISECCONVERTED" val="1"/>
</p:tagLst>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TotalTime>
  <Words>1326</Words>
  <Application>Microsoft Office PowerPoint</Application>
  <PresentationFormat>On-screen Show (4:3)</PresentationFormat>
  <Paragraphs>111</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Faculty Senate Meeting  February 9, 2015  Welcome!</vt:lpstr>
      <vt:lpstr>Agenda</vt:lpstr>
      <vt:lpstr>Announcements</vt:lpstr>
      <vt:lpstr>Log of Gender Neutral FWP Policy Changes</vt:lpstr>
      <vt:lpstr>Announcements</vt:lpstr>
      <vt:lpstr>Announcements</vt:lpstr>
      <vt:lpstr>Announcements</vt:lpstr>
      <vt:lpstr>Agenda</vt:lpstr>
      <vt:lpstr>VI. Consent Agenda</vt:lpstr>
      <vt:lpstr>Agenda</vt:lpstr>
      <vt:lpstr>Resolution #1: Common Exams</vt:lpstr>
      <vt:lpstr>PowerPoint Presentation</vt:lpstr>
      <vt:lpstr>Resolution #2: Voting in the Faculty Senate</vt:lpstr>
      <vt:lpstr>Resolution #3: PSPR Extension for Bioinformatics MS</vt:lpstr>
      <vt:lpstr>Resolution #4: PSPR Extension for Bioinformatics PSM</vt:lpstr>
      <vt:lpstr>Agenda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Senate Meeting  November 3, 2014  Welcome!</dc:title>
  <dc:creator>Fred Hofstetter</dc:creator>
  <cp:lastModifiedBy>Fred Hofstetter</cp:lastModifiedBy>
  <cp:revision>114</cp:revision>
  <cp:lastPrinted>2014-11-03T20:02:12Z</cp:lastPrinted>
  <dcterms:created xsi:type="dcterms:W3CDTF">2014-11-03T18:13:51Z</dcterms:created>
  <dcterms:modified xsi:type="dcterms:W3CDTF">2015-02-09T17:05:00Z</dcterms:modified>
</cp:coreProperties>
</file>