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7" r:id="rId2"/>
    <p:sldId id="259" r:id="rId3"/>
    <p:sldId id="260" r:id="rId4"/>
    <p:sldId id="278" r:id="rId5"/>
    <p:sldId id="279" r:id="rId6"/>
    <p:sldId id="264" r:id="rId7"/>
    <p:sldId id="265" r:id="rId8"/>
    <p:sldId id="266" r:id="rId9"/>
    <p:sldId id="280" r:id="rId10"/>
    <p:sldId id="281" r:id="rId11"/>
    <p:sldId id="283" r:id="rId12"/>
    <p:sldId id="285" r:id="rId13"/>
    <p:sldId id="289" r:id="rId14"/>
    <p:sldId id="290" r:id="rId15"/>
    <p:sldId id="273" r:id="rId16"/>
    <p:sldId id="274" r:id="rId17"/>
  </p:sldIdLst>
  <p:sldSz cx="9144000" cy="6858000" type="screen4x3"/>
  <p:notesSz cx="6858000" cy="9313863"/>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1" d="100"/>
          <a:sy n="151" d="100"/>
        </p:scale>
        <p:origin x="-1512" y="-90"/>
      </p:cViewPr>
      <p:guideLst>
        <p:guide orient="horz" pos="2160"/>
        <p:guide pos="2880"/>
      </p:guideLst>
    </p:cSldViewPr>
  </p:slideViewPr>
  <p:notesTextViewPr>
    <p:cViewPr>
      <p:scale>
        <a:sx n="1" d="1"/>
        <a:sy n="1" d="1"/>
      </p:scale>
      <p:origin x="0" y="0"/>
    </p:cViewPr>
  </p:notesTextViewPr>
  <p:sorterViewPr>
    <p:cViewPr>
      <p:scale>
        <a:sx n="176" d="100"/>
        <a:sy n="17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12/1/2014</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12/1/2014</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2470F8A-193D-46DC-ABCD-523E1EE63B82}" type="slidenum">
              <a:rPr lang="en-US" altLang="en-US" smtClean="0"/>
              <a:pPr>
                <a:defRPr/>
              </a:pPr>
              <a:t>3</a:t>
            </a:fld>
            <a:endParaRPr lang="en-US" altLang="en-US"/>
          </a:p>
        </p:txBody>
      </p:sp>
    </p:spTree>
    <p:extLst>
      <p:ext uri="{BB962C8B-B14F-4D97-AF65-F5344CB8AC3E}">
        <p14:creationId xmlns:p14="http://schemas.microsoft.com/office/powerpoint/2010/main" val="1673248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12/1/2014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12/1/2014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12/1/2014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12/1/2014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12/1/2014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12/1/2014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facsen.udel.edu/Sites/FWP%20Cte/FWP-Policy-Revision-Fall-2014-December-Faculty-Senate-Meeting.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csen.udel.edu/Sites/minutes/FACSENMINUTES2014November.pdf" TargetMode="External"/><Relationship Id="rId2" Type="http://schemas.openxmlformats.org/officeDocument/2006/relationships/hyperlink" Target="http://facsen.udel.edu/Sites/agendas/FACSENAGENDA2014December.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prezi.com/r58lg2jcbscs/agend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facsen.udel.edu/Sites/FWP%20Cte/FWP-Policy-Revision-Fall-2014-December-Faculty-Senate-Meeting-With-Yellow-Highlighting.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facsen.udel.edu/Sites/Graduate/2014GraduateStudiesChargeRevisionRedlineDocumentForDecember1-2014.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facsen.udel.edu/Sites/FWP%20Cte/FWP-Policy-Revision-Fall-2014-December-Faculty-Senate-Meeting-With-Yellow-Highlighting.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December 1, 2014</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Welcome!</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err="1" smtClean="0"/>
              <a:t>FWP</a:t>
            </a:r>
            <a:r>
              <a:rPr lang="en-US" dirty="0" smtClean="0"/>
              <a:t> Issue #1: Who Can File</a:t>
            </a:r>
            <a:endParaRPr lang="en-US" dirty="0"/>
          </a:p>
        </p:txBody>
      </p:sp>
      <p:sp>
        <p:nvSpPr>
          <p:cNvPr id="3" name="Content Placeholder 2"/>
          <p:cNvSpPr>
            <a:spLocks noGrp="1"/>
          </p:cNvSpPr>
          <p:nvPr>
            <p:ph idx="1"/>
          </p:nvPr>
        </p:nvSpPr>
        <p:spPr>
          <a:xfrm>
            <a:off x="457200" y="1722437"/>
            <a:ext cx="8229600" cy="3001963"/>
          </a:xfrm>
        </p:spPr>
        <p:txBody>
          <a:bodyPr>
            <a:normAutofit fontScale="92500" lnSpcReduction="20000"/>
          </a:bodyPr>
          <a:lstStyle/>
          <a:p>
            <a:r>
              <a:rPr lang="en-US" dirty="0" smtClean="0"/>
              <a:t>The current policy enables any Faculty member, including Provosts, Deans, Department Chairs and Directors, to file an </a:t>
            </a:r>
            <a:r>
              <a:rPr lang="en-US" dirty="0" err="1" smtClean="0"/>
              <a:t>FWP</a:t>
            </a:r>
            <a:r>
              <a:rPr lang="en-US" dirty="0" smtClean="0"/>
              <a:t> complaint.</a:t>
            </a:r>
          </a:p>
          <a:p>
            <a:r>
              <a:rPr lang="en-US" dirty="0" smtClean="0"/>
              <a:t>The proposed revision </a:t>
            </a:r>
            <a:r>
              <a:rPr lang="en-US" dirty="0"/>
              <a:t>specifies that administrators at or </a:t>
            </a:r>
            <a:r>
              <a:rPr lang="en-US" dirty="0" smtClean="0"/>
              <a:t>above the level of </a:t>
            </a:r>
            <a:r>
              <a:rPr lang="en-US" dirty="0"/>
              <a:t>department </a:t>
            </a:r>
            <a:r>
              <a:rPr lang="en-US" dirty="0" smtClean="0"/>
              <a:t>chair/program director </a:t>
            </a:r>
            <a:r>
              <a:rPr lang="en-US" dirty="0"/>
              <a:t>no longer can </a:t>
            </a:r>
            <a:r>
              <a:rPr lang="en-US" dirty="0" smtClean="0"/>
              <a:t>file </a:t>
            </a:r>
            <a:r>
              <a:rPr lang="en-US" dirty="0" err="1" smtClean="0"/>
              <a:t>FWP</a:t>
            </a:r>
            <a:r>
              <a:rPr lang="en-US" dirty="0" smtClean="0"/>
              <a:t> complaints. See Section II-A-4:</a:t>
            </a:r>
            <a:endParaRPr lang="en-US" dirty="0"/>
          </a:p>
        </p:txBody>
      </p:sp>
      <p:pic>
        <p:nvPicPr>
          <p:cNvPr id="2051" name="Picture 3" descr="\\psf\Home\Desktop\Screen Shot 2014-12-01 at 10.19.25 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12" y="4800600"/>
            <a:ext cx="7953375" cy="14097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221608"/>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err="1" smtClean="0"/>
              <a:t>FWP</a:t>
            </a:r>
            <a:r>
              <a:rPr lang="en-US" dirty="0" smtClean="0"/>
              <a:t> Issue #2: Standard of Proof</a:t>
            </a:r>
            <a:endParaRPr lang="en-US" dirty="0"/>
          </a:p>
        </p:txBody>
      </p:sp>
      <p:sp>
        <p:nvSpPr>
          <p:cNvPr id="3" name="Content Placeholder 2"/>
          <p:cNvSpPr>
            <a:spLocks noGrp="1"/>
          </p:cNvSpPr>
          <p:nvPr>
            <p:ph idx="1"/>
          </p:nvPr>
        </p:nvSpPr>
        <p:spPr>
          <a:xfrm>
            <a:off x="457200" y="1722437"/>
            <a:ext cx="8229600" cy="2468563"/>
          </a:xfrm>
        </p:spPr>
        <p:txBody>
          <a:bodyPr>
            <a:normAutofit fontScale="92500" lnSpcReduction="20000"/>
          </a:bodyPr>
          <a:lstStyle/>
          <a:p>
            <a:r>
              <a:rPr lang="en-US" dirty="0" smtClean="0"/>
              <a:t>In termination cases, the current policy calls for the standard of proof to be clear and convincing evidence.</a:t>
            </a:r>
          </a:p>
          <a:p>
            <a:r>
              <a:rPr lang="en-US" dirty="0" smtClean="0"/>
              <a:t>The proposed revision </a:t>
            </a:r>
            <a:r>
              <a:rPr lang="en-US" dirty="0"/>
              <a:t>specifies that </a:t>
            </a:r>
            <a:r>
              <a:rPr lang="en-US" dirty="0" smtClean="0"/>
              <a:t>in cases of sexual harassment, the standard of proof is preponderance of evidence. See section I-B-2:</a:t>
            </a:r>
            <a:endParaRPr lang="en-US" dirty="0"/>
          </a:p>
        </p:txBody>
      </p:sp>
      <p:pic>
        <p:nvPicPr>
          <p:cNvPr id="3074" name="Picture 2" descr="\\psf\Home\Desktop\Screen Shot 2014-12-01 at 10.26.31 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762" y="4572000"/>
            <a:ext cx="8372475" cy="17430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398146"/>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1143000"/>
          </a:xfrm>
        </p:spPr>
        <p:txBody>
          <a:bodyPr>
            <a:normAutofit/>
          </a:bodyPr>
          <a:lstStyle/>
          <a:p>
            <a:r>
              <a:rPr lang="en-US" sz="3600" dirty="0" err="1" smtClean="0"/>
              <a:t>FWP</a:t>
            </a:r>
            <a:r>
              <a:rPr lang="en-US" sz="3600" dirty="0" smtClean="0"/>
              <a:t> Issue #3: Role of Complainant</a:t>
            </a:r>
            <a:endParaRPr lang="en-US" sz="3600" dirty="0"/>
          </a:p>
        </p:txBody>
      </p:sp>
      <p:sp>
        <p:nvSpPr>
          <p:cNvPr id="3" name="Content Placeholder 2"/>
          <p:cNvSpPr>
            <a:spLocks noGrp="1"/>
          </p:cNvSpPr>
          <p:nvPr>
            <p:ph idx="1"/>
          </p:nvPr>
        </p:nvSpPr>
        <p:spPr>
          <a:xfrm>
            <a:off x="457200" y="1676400"/>
            <a:ext cx="8229600" cy="4267200"/>
          </a:xfrm>
        </p:spPr>
        <p:txBody>
          <a:bodyPr>
            <a:normAutofit fontScale="77500" lnSpcReduction="20000"/>
          </a:bodyPr>
          <a:lstStyle/>
          <a:p>
            <a:r>
              <a:rPr lang="en-US" dirty="0" smtClean="0"/>
              <a:t>The proposed revision adds the role of complainant.</a:t>
            </a:r>
          </a:p>
          <a:p>
            <a:r>
              <a:rPr lang="en-US" dirty="0" smtClean="0"/>
              <a:t>In the proposed revision, the complainant is defined as “The </a:t>
            </a:r>
            <a:r>
              <a:rPr lang="en-US" dirty="0"/>
              <a:t>student, staff or faculty member who brought a sexual misconduct or other formal complaint of wrongdoing against the Respondent prompting the </a:t>
            </a:r>
            <a:r>
              <a:rPr lang="en-US" dirty="0" err="1"/>
              <a:t>FWP</a:t>
            </a:r>
            <a:r>
              <a:rPr lang="en-US" dirty="0"/>
              <a:t> proceeding</a:t>
            </a:r>
            <a:r>
              <a:rPr lang="en-US" dirty="0" smtClean="0"/>
              <a:t>.”</a:t>
            </a:r>
          </a:p>
          <a:p>
            <a:r>
              <a:rPr lang="en-US" dirty="0" smtClean="0"/>
              <a:t>I-A-11:</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II-B-12:</a:t>
            </a:r>
          </a:p>
        </p:txBody>
      </p:sp>
      <p:pic>
        <p:nvPicPr>
          <p:cNvPr id="4098" name="Picture 2" descr="\\psf\Home\Desktop\Screen Shot 2014-12-01 at 10.33.54 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3810000"/>
            <a:ext cx="8410575" cy="10287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4099" name="Picture 3" descr="\\psf\Home\Desktop\Screen Shot 2014-12-01 at 10.38.31 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50" y="5372100"/>
            <a:ext cx="7791450" cy="10287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975546"/>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1143000"/>
          </a:xfrm>
        </p:spPr>
        <p:txBody>
          <a:bodyPr>
            <a:normAutofit fontScale="90000"/>
          </a:bodyPr>
          <a:lstStyle/>
          <a:p>
            <a:r>
              <a:rPr lang="en-US" sz="3600" dirty="0" err="1" smtClean="0"/>
              <a:t>FWP</a:t>
            </a:r>
            <a:r>
              <a:rPr lang="en-US" sz="3600" dirty="0" smtClean="0"/>
              <a:t> Issue #4: Open Hearing Not Well Attended</a:t>
            </a:r>
            <a:endParaRPr lang="en-US" sz="3600" dirty="0"/>
          </a:p>
        </p:txBody>
      </p:sp>
      <p:sp>
        <p:nvSpPr>
          <p:cNvPr id="3" name="Content Placeholder 2"/>
          <p:cNvSpPr>
            <a:spLocks noGrp="1"/>
          </p:cNvSpPr>
          <p:nvPr>
            <p:ph idx="1"/>
          </p:nvPr>
        </p:nvSpPr>
        <p:spPr>
          <a:xfrm>
            <a:off x="457200" y="1874837"/>
            <a:ext cx="8229600" cy="4525963"/>
          </a:xfrm>
        </p:spPr>
        <p:txBody>
          <a:bodyPr>
            <a:normAutofit lnSpcReduction="10000"/>
          </a:bodyPr>
          <a:lstStyle/>
          <a:p>
            <a:r>
              <a:rPr lang="en-US" dirty="0" smtClean="0"/>
              <a:t>Some people thought the 10 November 2014 Open Hearing was not well attended.</a:t>
            </a:r>
          </a:p>
          <a:p>
            <a:r>
              <a:rPr lang="en-US" dirty="0" smtClean="0"/>
              <a:t>The hearing was spirited but most senators did not attend. You can review the hearing at </a:t>
            </a:r>
            <a:r>
              <a:rPr lang="en-US" dirty="0" err="1" smtClean="0"/>
              <a:t>www.udel.edu</a:t>
            </a:r>
            <a:r>
              <a:rPr lang="en-US" dirty="0" smtClean="0"/>
              <a:t>/podcast.</a:t>
            </a:r>
          </a:p>
          <a:p>
            <a:r>
              <a:rPr lang="en-US" dirty="0" smtClean="0"/>
              <a:t>To enable more senators to participate, we scheduled the Open Discussion Period that will now commence. Rules for this discussion are explained as follows.</a:t>
            </a:r>
            <a:endParaRPr lang="en-US" dirty="0"/>
          </a:p>
        </p:txBody>
      </p:sp>
    </p:spTree>
    <p:extLst>
      <p:ext uri="{BB962C8B-B14F-4D97-AF65-F5344CB8AC3E}">
        <p14:creationId xmlns:p14="http://schemas.microsoft.com/office/powerpoint/2010/main" val="247843900"/>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533400"/>
            <a:ext cx="8229600" cy="990600"/>
          </a:xfrm>
        </p:spPr>
        <p:txBody>
          <a:bodyPr/>
          <a:lstStyle/>
          <a:p>
            <a:r>
              <a:rPr lang="en-US" altLang="en-US" dirty="0" smtClean="0">
                <a:latin typeface="Helvetica Neue" charset="0"/>
                <a:ea typeface="Geneva" charset="0"/>
                <a:cs typeface="Geneva" charset="0"/>
              </a:rPr>
              <a:t>Rules</a:t>
            </a:r>
          </a:p>
        </p:txBody>
      </p:sp>
      <p:sp>
        <p:nvSpPr>
          <p:cNvPr id="17411" name="Content Placeholder 2"/>
          <p:cNvSpPr>
            <a:spLocks noGrp="1"/>
          </p:cNvSpPr>
          <p:nvPr>
            <p:ph idx="1"/>
          </p:nvPr>
        </p:nvSpPr>
        <p:spPr>
          <a:xfrm>
            <a:off x="304800" y="1447800"/>
            <a:ext cx="8382000" cy="4800600"/>
          </a:xfrm>
        </p:spPr>
        <p:txBody>
          <a:bodyPr>
            <a:noAutofit/>
          </a:bodyPr>
          <a:lstStyle/>
          <a:p>
            <a:r>
              <a:rPr lang="en-US" altLang="en-US" sz="2000" dirty="0" smtClean="0">
                <a:latin typeface="Helvetica Neue" charset="0"/>
                <a:ea typeface="Geneva" charset="0"/>
                <a:cs typeface="Geneva" charset="0"/>
              </a:rPr>
              <a:t>The moderator will recognize individuals who wish to speak.</a:t>
            </a:r>
          </a:p>
          <a:p>
            <a:r>
              <a:rPr lang="en-US" altLang="en-US" sz="2000" dirty="0" smtClean="0">
                <a:latin typeface="Helvetica Neue" charset="0"/>
                <a:ea typeface="Geneva" charset="0"/>
                <a:cs typeface="Geneva" charset="0"/>
              </a:rPr>
              <a:t>The time limit is 2 minutes max, and all speakers need to be respectful as they present their views. Our parliamentarian, John </a:t>
            </a:r>
            <a:r>
              <a:rPr lang="en-US" altLang="en-US" sz="2000" dirty="0" err="1" smtClean="0">
                <a:latin typeface="Helvetica Neue" charset="0"/>
                <a:ea typeface="Geneva" charset="0"/>
                <a:cs typeface="Geneva" charset="0"/>
              </a:rPr>
              <a:t>Jebb</a:t>
            </a:r>
            <a:r>
              <a:rPr lang="en-US" altLang="en-US" sz="2000" dirty="0" smtClean="0">
                <a:latin typeface="Helvetica Neue" charset="0"/>
                <a:ea typeface="Geneva" charset="0"/>
                <a:cs typeface="Geneva" charset="0"/>
              </a:rPr>
              <a:t>, will time the speakers. </a:t>
            </a:r>
          </a:p>
          <a:p>
            <a:r>
              <a:rPr lang="en-US" altLang="en-US" sz="2000" dirty="0" smtClean="0">
                <a:latin typeface="Helvetica Neue" charset="0"/>
                <a:ea typeface="Geneva" charset="0"/>
                <a:cs typeface="Geneva" charset="0"/>
              </a:rPr>
              <a:t>If time permits, individuals can speak more than once, but only after all those wanting to speak have had their first say. </a:t>
            </a:r>
          </a:p>
          <a:p>
            <a:r>
              <a:rPr lang="en-US" altLang="en-US" sz="2000" dirty="0" smtClean="0">
                <a:latin typeface="Helvetica Neue" charset="0"/>
                <a:ea typeface="Geneva" charset="0"/>
                <a:cs typeface="Geneva" charset="0"/>
              </a:rPr>
              <a:t>If you ask a question, listen to its response, and think your question was not answered, you can ask one follow-up question on the same topic if you have not already exhausted your two-minute limit.</a:t>
            </a:r>
          </a:p>
          <a:p>
            <a:r>
              <a:rPr lang="en-US" altLang="en-US" sz="2000" dirty="0" smtClean="0">
                <a:latin typeface="Helvetica Neue" charset="0"/>
                <a:ea typeface="Geneva" charset="0"/>
                <a:cs typeface="Geneva" charset="0"/>
              </a:rPr>
              <a:t>Those who speak should identify themselves by stating their name, title, and department or affiliation at the beginning of their statement.</a:t>
            </a:r>
          </a:p>
          <a:p>
            <a:r>
              <a:rPr lang="en-US" altLang="en-US" sz="2000" dirty="0" smtClean="0">
                <a:latin typeface="Helvetica Neue" charset="0"/>
                <a:ea typeface="Geneva" charset="0"/>
                <a:cs typeface="Geneva" charset="0"/>
              </a:rPr>
              <a:t>As is standard operating procedure for Faculty Senate meetings, this open discussion is being recorded and will be published on the University's podcast feed at </a:t>
            </a:r>
            <a:r>
              <a:rPr lang="en-US" altLang="en-US" sz="2000" dirty="0" err="1" smtClean="0">
                <a:latin typeface="Helvetica Neue" charset="0"/>
                <a:ea typeface="Geneva" charset="0"/>
                <a:cs typeface="Geneva" charset="0"/>
              </a:rPr>
              <a:t>www.udel.edu</a:t>
            </a:r>
            <a:r>
              <a:rPr lang="en-US" altLang="en-US" sz="2000" dirty="0" smtClean="0">
                <a:latin typeface="Helvetica Neue" charset="0"/>
                <a:ea typeface="Geneva" charset="0"/>
                <a:cs typeface="Geneva" charset="0"/>
              </a:rPr>
              <a:t>/podcast.</a:t>
            </a:r>
          </a:p>
        </p:txBody>
      </p:sp>
      <p:sp>
        <p:nvSpPr>
          <p:cNvPr id="1741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Geneva" charset="0"/>
                <a:cs typeface="Geneva" charset="0"/>
              </a:defRPr>
            </a:lvl1pPr>
            <a:lvl2pPr marL="742950" indent="-285750" eaLnBrk="0" hangingPunct="0">
              <a:defRPr>
                <a:solidFill>
                  <a:schemeClr val="tx1"/>
                </a:solidFill>
                <a:latin typeface="Arial" charset="0"/>
                <a:ea typeface="Geneva" charset="0"/>
                <a:cs typeface="Geneva" charset="0"/>
              </a:defRPr>
            </a:lvl2pPr>
            <a:lvl3pPr marL="1143000" indent="-228600" eaLnBrk="0" hangingPunct="0">
              <a:defRPr>
                <a:solidFill>
                  <a:schemeClr val="tx1"/>
                </a:solidFill>
                <a:latin typeface="Arial" charset="0"/>
                <a:ea typeface="Geneva" charset="0"/>
                <a:cs typeface="Geneva" charset="0"/>
              </a:defRPr>
            </a:lvl3pPr>
            <a:lvl4pPr marL="1600200" indent="-228600" eaLnBrk="0" hangingPunct="0">
              <a:defRPr>
                <a:solidFill>
                  <a:schemeClr val="tx1"/>
                </a:solidFill>
                <a:latin typeface="Arial" charset="0"/>
                <a:ea typeface="Geneva" charset="0"/>
                <a:cs typeface="Geneva" charset="0"/>
              </a:defRPr>
            </a:lvl4pPr>
            <a:lvl5pPr marL="2057400" indent="-228600" eaLnBrk="0" hangingPunct="0">
              <a:defRPr>
                <a:solidFill>
                  <a:schemeClr val="tx1"/>
                </a:solidFill>
                <a:latin typeface="Arial" charset="0"/>
                <a:ea typeface="Geneva" charset="0"/>
                <a:cs typeface="Geneva" charset="0"/>
              </a:defRPr>
            </a:lvl5pPr>
            <a:lvl6pPr marL="2514600" indent="-228600" defTabSz="457200" eaLnBrk="0" fontAlgn="base" hangingPunct="0">
              <a:spcBef>
                <a:spcPct val="0"/>
              </a:spcBef>
              <a:spcAft>
                <a:spcPct val="0"/>
              </a:spcAft>
              <a:defRPr>
                <a:solidFill>
                  <a:schemeClr val="tx1"/>
                </a:solidFill>
                <a:latin typeface="Arial" charset="0"/>
                <a:ea typeface="Geneva" charset="0"/>
                <a:cs typeface="Geneva" charset="0"/>
              </a:defRPr>
            </a:lvl6pPr>
            <a:lvl7pPr marL="2971800" indent="-228600" defTabSz="457200" eaLnBrk="0" fontAlgn="base" hangingPunct="0">
              <a:spcBef>
                <a:spcPct val="0"/>
              </a:spcBef>
              <a:spcAft>
                <a:spcPct val="0"/>
              </a:spcAft>
              <a:defRPr>
                <a:solidFill>
                  <a:schemeClr val="tx1"/>
                </a:solidFill>
                <a:latin typeface="Arial" charset="0"/>
                <a:ea typeface="Geneva" charset="0"/>
                <a:cs typeface="Geneva" charset="0"/>
              </a:defRPr>
            </a:lvl7pPr>
            <a:lvl8pPr marL="3429000" indent="-228600" defTabSz="457200" eaLnBrk="0" fontAlgn="base" hangingPunct="0">
              <a:spcBef>
                <a:spcPct val="0"/>
              </a:spcBef>
              <a:spcAft>
                <a:spcPct val="0"/>
              </a:spcAft>
              <a:defRPr>
                <a:solidFill>
                  <a:schemeClr val="tx1"/>
                </a:solidFill>
                <a:latin typeface="Arial" charset="0"/>
                <a:ea typeface="Geneva" charset="0"/>
                <a:cs typeface="Geneva" charset="0"/>
              </a:defRPr>
            </a:lvl8pPr>
            <a:lvl9pPr marL="3886200" indent="-228600" defTabSz="457200" eaLnBrk="0" fontAlgn="base" hangingPunct="0">
              <a:spcBef>
                <a:spcPct val="0"/>
              </a:spcBef>
              <a:spcAft>
                <a:spcPct val="0"/>
              </a:spcAft>
              <a:defRPr>
                <a:solidFill>
                  <a:schemeClr val="tx1"/>
                </a:solidFill>
                <a:latin typeface="Arial" charset="0"/>
                <a:ea typeface="Geneva" charset="0"/>
                <a:cs typeface="Geneva" charset="0"/>
              </a:defRPr>
            </a:lvl9pPr>
          </a:lstStyle>
          <a:p>
            <a:pPr eaLnBrk="1" hangingPunct="1"/>
            <a:fld id="{D5C07734-8B17-45BF-9A1A-755F90D72D84}" type="slidenum">
              <a:rPr lang="en-US" altLang="en-US">
                <a:solidFill>
                  <a:schemeClr val="tx2"/>
                </a:solidFill>
                <a:latin typeface="Helvetica Neue" charset="0"/>
              </a:rPr>
              <a:pPr eaLnBrk="1" hangingPunct="1"/>
              <a:t>14</a:t>
            </a:fld>
            <a:endParaRPr lang="en-US" altLang="en-US" dirty="0">
              <a:solidFill>
                <a:schemeClr val="tx2"/>
              </a:solidFill>
              <a:latin typeface="Helvetica Neue" charset="0"/>
            </a:endParaRPr>
          </a:p>
        </p:txBody>
      </p:sp>
    </p:spTree>
    <p:extLst>
      <p:ext uri="{BB962C8B-B14F-4D97-AF65-F5344CB8AC3E}">
        <p14:creationId xmlns:p14="http://schemas.microsoft.com/office/powerpoint/2010/main" val="2859335717"/>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err="1" smtClean="0"/>
              <a:t>FWP</a:t>
            </a:r>
            <a:r>
              <a:rPr lang="en-US" dirty="0" smtClean="0"/>
              <a:t> Resolution</a:t>
            </a:r>
            <a:endParaRPr lang="en-US" dirty="0"/>
          </a:p>
        </p:txBody>
      </p:sp>
      <p:sp>
        <p:nvSpPr>
          <p:cNvPr id="3" name="Content Placeholder 2"/>
          <p:cNvSpPr>
            <a:spLocks noGrp="1"/>
          </p:cNvSpPr>
          <p:nvPr>
            <p:ph idx="1"/>
          </p:nvPr>
        </p:nvSpPr>
        <p:spPr>
          <a:xfrm>
            <a:off x="152400" y="1600200"/>
            <a:ext cx="8763000" cy="4953000"/>
          </a:xfrm>
        </p:spPr>
        <p:txBody>
          <a:bodyPr/>
          <a:lstStyle/>
          <a:p>
            <a:pPr marL="227013" indent="-227013">
              <a:buNone/>
            </a:pPr>
            <a:r>
              <a:rPr lang="en-US" sz="2000" dirty="0"/>
              <a:t>WHEREAS, the Committee on Faculty Welfare and Privileges (</a:t>
            </a:r>
            <a:r>
              <a:rPr lang="en-US" sz="2000" dirty="0" err="1"/>
              <a:t>FWP</a:t>
            </a:r>
            <a:r>
              <a:rPr lang="en-US" sz="2000" dirty="0"/>
              <a:t>) Termination and Complaint Procedures (the “Procedures”) have not been edited and updated since 1999, and </a:t>
            </a:r>
            <a:r>
              <a:rPr lang="en-US" sz="800" dirty="0" smtClean="0"/>
              <a:t/>
            </a:r>
            <a:br>
              <a:rPr lang="en-US" sz="800" dirty="0" smtClean="0"/>
            </a:br>
            <a:endParaRPr lang="en-US" sz="800" dirty="0"/>
          </a:p>
          <a:p>
            <a:pPr marL="227013" indent="-227013">
              <a:buNone/>
            </a:pPr>
            <a:r>
              <a:rPr lang="en-US" sz="2000" dirty="0"/>
              <a:t>WHEREAS, updates need to be made to the Procedures including the definition of the term Faculty to redefine who may file </a:t>
            </a:r>
            <a:r>
              <a:rPr lang="en-US" sz="2000" dirty="0" err="1"/>
              <a:t>FWP</a:t>
            </a:r>
            <a:r>
              <a:rPr lang="en-US" sz="2000" dirty="0"/>
              <a:t> complaints, and </a:t>
            </a:r>
            <a:r>
              <a:rPr lang="en-US" sz="800" dirty="0" smtClean="0"/>
              <a:t/>
            </a:r>
            <a:br>
              <a:rPr lang="en-US" sz="800" dirty="0" smtClean="0"/>
            </a:br>
            <a:endParaRPr lang="en-US" sz="800" dirty="0"/>
          </a:p>
          <a:p>
            <a:pPr marL="227013" indent="-227013">
              <a:buNone/>
            </a:pPr>
            <a:r>
              <a:rPr lang="en-US" sz="2000" dirty="0"/>
              <a:t>WHEREAS, it is in the best interest of the University and its faculty to ensure that the Procedures conform to new requirements imposed by the U.S. Department of Education’s Office for Civil Rights (OCR) interpretation of Title IX, and </a:t>
            </a:r>
            <a:r>
              <a:rPr lang="en-US" sz="800" dirty="0" smtClean="0"/>
              <a:t/>
            </a:r>
            <a:br>
              <a:rPr lang="en-US" sz="800" dirty="0" smtClean="0"/>
            </a:br>
            <a:endParaRPr lang="en-US" sz="800" dirty="0"/>
          </a:p>
          <a:p>
            <a:pPr marL="227013" indent="-227013">
              <a:buNone/>
            </a:pPr>
            <a:r>
              <a:rPr lang="en-US" sz="2000" dirty="0"/>
              <a:t>WHEREAS, the University needs to do all it can to reduce the incidence of sex discrimination and sexual harassment, therefore, be it </a:t>
            </a:r>
            <a:r>
              <a:rPr lang="en-US" sz="800" dirty="0" smtClean="0"/>
              <a:t/>
            </a:r>
            <a:br>
              <a:rPr lang="en-US" sz="800" dirty="0" smtClean="0"/>
            </a:br>
            <a:endParaRPr lang="en-US" sz="800" dirty="0"/>
          </a:p>
          <a:p>
            <a:pPr marL="227013" indent="-227013">
              <a:buNone/>
            </a:pPr>
            <a:r>
              <a:rPr lang="en-US" sz="2000" dirty="0"/>
              <a:t>RESOLVED, that the </a:t>
            </a:r>
            <a:r>
              <a:rPr lang="en-US" sz="2000" dirty="0" err="1"/>
              <a:t>FWP</a:t>
            </a:r>
            <a:r>
              <a:rPr lang="en-US" sz="2000" dirty="0"/>
              <a:t> Committee’s Termination and Complaint Procedures shall be revised as in the red line document that is attached (</a:t>
            </a:r>
            <a:r>
              <a:rPr lang="en-US" sz="2000" dirty="0">
                <a:hlinkClick r:id="rId2"/>
              </a:rPr>
              <a:t>Attachment 1</a:t>
            </a:r>
            <a:r>
              <a:rPr lang="en-US" sz="2000" dirty="0"/>
              <a:t>). </a:t>
            </a:r>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15</a:t>
            </a:fld>
            <a:endParaRPr lang="en-US" altLang="en-US"/>
          </a:p>
        </p:txBody>
      </p:sp>
    </p:spTree>
    <p:extLst>
      <p:ext uri="{BB962C8B-B14F-4D97-AF65-F5344CB8AC3E}">
        <p14:creationId xmlns:p14="http://schemas.microsoft.com/office/powerpoint/2010/main" val="788606312"/>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a:t>VIII. 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16</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December 1, 2014</a:t>
            </a:r>
            <a:r>
              <a:rPr lang="en-US" sz="2400" b="1" dirty="0" smtClean="0"/>
              <a:t> </a:t>
            </a:r>
            <a:br>
              <a:rPr lang="en-US" sz="2400" b="1" dirty="0" smtClean="0"/>
            </a:br>
            <a:endParaRPr lang="en-US" sz="24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November 3, 2014</a:t>
            </a:r>
            <a:r>
              <a:rPr lang="en-US" sz="2400" dirty="0" smtClean="0"/>
              <a:t> </a:t>
            </a:r>
            <a:br>
              <a:rPr lang="en-US" sz="2400" dirty="0" smtClean="0"/>
            </a:br>
            <a:endParaRPr lang="en-US" sz="2400" dirty="0"/>
          </a:p>
          <a:p>
            <a:pPr marL="0" indent="0">
              <a:buNone/>
            </a:pPr>
            <a:r>
              <a:rPr lang="en-US" sz="2400" b="1" dirty="0" smtClean="0"/>
              <a:t>     III</a:t>
            </a:r>
            <a:r>
              <a:rPr lang="en-US" sz="2400" b="1" dirty="0"/>
              <a:t>. Remarks: </a:t>
            </a:r>
            <a:r>
              <a:rPr lang="en-US" sz="2400" dirty="0" smtClean="0"/>
              <a:t>Provost Grasso</a:t>
            </a:r>
            <a:br>
              <a:rPr lang="en-US" sz="2400" dirty="0" smtClean="0"/>
            </a:br>
            <a:endParaRPr lang="en-US" sz="2400" dirty="0"/>
          </a:p>
          <a:p>
            <a:pPr marL="0" indent="0">
              <a:buNone/>
            </a:pPr>
            <a:r>
              <a:rPr lang="en-US" sz="2400" b="1" dirty="0" smtClean="0"/>
              <a:t>     IV</a:t>
            </a:r>
            <a:r>
              <a:rPr lang="en-US" sz="2400" b="1" dirty="0"/>
              <a:t>. Announcements: </a:t>
            </a:r>
            <a:r>
              <a:rPr lang="en-US" sz="2400" dirty="0"/>
              <a:t>Senate President Fred Hofstetter </a:t>
            </a:r>
            <a:endParaRPr lang="en-US" sz="2400" dirty="0" smtClean="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a:t>
            </a:fld>
            <a:endParaRPr lang="en-US" altLang="en-US"/>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smtClean="0"/>
              <a:t>Announcements</a:t>
            </a:r>
            <a:endParaRPr lang="en-US" dirty="0"/>
          </a:p>
        </p:txBody>
      </p:sp>
      <p:sp>
        <p:nvSpPr>
          <p:cNvPr id="3" name="Content Placeholder 2"/>
          <p:cNvSpPr>
            <a:spLocks noGrp="1"/>
          </p:cNvSpPr>
          <p:nvPr>
            <p:ph idx="1"/>
          </p:nvPr>
        </p:nvSpPr>
        <p:spPr>
          <a:xfrm>
            <a:off x="457200" y="1600200"/>
            <a:ext cx="8229600" cy="3886200"/>
          </a:xfrm>
        </p:spPr>
        <p:txBody>
          <a:bodyPr>
            <a:normAutofit/>
          </a:bodyPr>
          <a:lstStyle/>
          <a:p>
            <a:r>
              <a:rPr lang="en-US" dirty="0" smtClean="0"/>
              <a:t>As per the motion passed at the 3 November 2014 Faculty Senate meeting, the Executive Committee has formed the Commission on Sexual Harassment and Assault.</a:t>
            </a:r>
          </a:p>
          <a:p>
            <a:r>
              <a:rPr lang="en-US" dirty="0" smtClean="0"/>
              <a:t>Michael Chajes has agreed to chair the Commission.</a:t>
            </a:r>
          </a:p>
          <a:p>
            <a:r>
              <a:rPr lang="en-US" dirty="0" smtClean="0"/>
              <a:t>The charge to this committee is as follows.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3</a:t>
            </a:fld>
            <a:endParaRPr lang="en-US" altLang="en-US" dirty="0"/>
          </a:p>
        </p:txBody>
      </p:sp>
    </p:spTree>
    <p:extLst>
      <p:ext uri="{BB962C8B-B14F-4D97-AF65-F5344CB8AC3E}">
        <p14:creationId xmlns:p14="http://schemas.microsoft.com/office/powerpoint/2010/main" val="35624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05400"/>
          </a:xfrm>
        </p:spPr>
        <p:txBody>
          <a:bodyPr>
            <a:normAutofit fontScale="25000" lnSpcReduction="20000"/>
          </a:bodyPr>
          <a:lstStyle/>
          <a:p>
            <a:pPr marL="0" indent="0" algn="ctr">
              <a:buNone/>
            </a:pPr>
            <a:r>
              <a:rPr lang="en-US" sz="8000" b="1" dirty="0"/>
              <a:t>Commission on Sexual Harassment and </a:t>
            </a:r>
            <a:r>
              <a:rPr lang="en-US" sz="8000" b="1" dirty="0" smtClean="0"/>
              <a:t>Assault</a:t>
            </a:r>
            <a:r>
              <a:rPr lang="en-US" sz="4300" b="1" dirty="0" smtClean="0"/>
              <a:t/>
            </a:r>
            <a:br>
              <a:rPr lang="en-US" sz="4300" b="1" dirty="0" smtClean="0"/>
            </a:br>
            <a:endParaRPr lang="en-US" sz="4300" b="1" dirty="0"/>
          </a:p>
          <a:p>
            <a:pPr marL="0" indent="0">
              <a:buNone/>
            </a:pPr>
            <a:r>
              <a:rPr lang="en-US" sz="6400" dirty="0" smtClean="0"/>
              <a:t>This </a:t>
            </a:r>
            <a:r>
              <a:rPr lang="en-US" sz="6400" dirty="0"/>
              <a:t>commission is given the task of making recommendations for the implementation of best practices for the prevention of sexual misconduct and for addressing sexual harassment and assault allegations.  In fulfilling the charge, the commission will work in concert with the Title IX Coordinator.  The commission will focus its efforts in the following areas.</a:t>
            </a:r>
            <a:endParaRPr lang="en-US" dirty="0"/>
          </a:p>
          <a:p>
            <a:endParaRPr lang="en-US" dirty="0"/>
          </a:p>
          <a:p>
            <a:pPr indent="-114300"/>
            <a:r>
              <a:rPr lang="en-US" sz="6400" dirty="0" smtClean="0"/>
              <a:t>With </a:t>
            </a:r>
            <a:r>
              <a:rPr lang="en-US" sz="6400" dirty="0"/>
              <a:t>regard to the prevention of sexual misconduct, the commission will review current education and training efforts at the University of Delaware and elsewhere, solicit recommendations for new programs, and develop recommendations for creating a safe and supportive campus </a:t>
            </a:r>
            <a:r>
              <a:rPr lang="en-US" sz="6400" dirty="0" smtClean="0"/>
              <a:t>environment.</a:t>
            </a:r>
            <a:r>
              <a:rPr lang="en-US" dirty="0" smtClean="0"/>
              <a:t/>
            </a:r>
            <a:br>
              <a:rPr lang="en-US" dirty="0" smtClean="0"/>
            </a:br>
            <a:endParaRPr lang="en-US" dirty="0" smtClean="0"/>
          </a:p>
          <a:p>
            <a:pPr indent="-114300"/>
            <a:r>
              <a:rPr lang="en-US" sz="6400" dirty="0" smtClean="0"/>
              <a:t>With </a:t>
            </a:r>
            <a:r>
              <a:rPr lang="en-US" sz="6400" dirty="0"/>
              <a:t>regard to the handling of sexual misconduct cases, the commission will review current policies and procedures at the University of Delaware and elsewhere, study the existing and new federal requirements, determine whether all appropriate programs are in place to educate the community regarding the University’s policies and procedures, broadly solicit recommendations for improving current policies and procedures, and develop proposed changes.</a:t>
            </a:r>
            <a:endParaRPr lang="en-US" dirty="0"/>
          </a:p>
          <a:p>
            <a:endParaRPr lang="en-US" dirty="0"/>
          </a:p>
          <a:p>
            <a:pPr marL="0" indent="0">
              <a:buNone/>
            </a:pPr>
            <a:r>
              <a:rPr lang="en-US" sz="6400" dirty="0"/>
              <a:t>In developing recommendations for creating new programs and for changing existing policies and procedures, the commission will seek input broadly across campus through open hearings. </a:t>
            </a:r>
            <a:endParaRPr lang="en-US" dirty="0"/>
          </a:p>
          <a:p>
            <a:endParaRPr lang="en-US" dirty="0"/>
          </a:p>
          <a:p>
            <a:pPr marL="0" indent="0">
              <a:buNone/>
            </a:pPr>
            <a:r>
              <a:rPr lang="en-US" sz="6400" dirty="0"/>
              <a:t>The commission will develop a complete set of recommendations for consideration by the full Faculty Senate no later than the April 2015 Faculty Senate meeting.</a:t>
            </a:r>
            <a:endParaRPr lang="en-US" dirty="0"/>
          </a:p>
          <a:p>
            <a:endParaRPr lang="en-US" dirty="0"/>
          </a:p>
          <a:p>
            <a:pPr marL="0" indent="0">
              <a:buNone/>
            </a:pPr>
            <a:r>
              <a:rPr lang="en-US" sz="6400" dirty="0"/>
              <a:t>The commission will be composed of </a:t>
            </a:r>
            <a:r>
              <a:rPr lang="en-US" sz="6400" dirty="0" smtClean="0"/>
              <a:t>ten faculty </a:t>
            </a:r>
            <a:r>
              <a:rPr lang="en-US" sz="6400" dirty="0"/>
              <a:t>members, one of whom will be appointed chair; one member of the university staff; three students, two undergraduate and one graduate, chosen by their respective student government associations; and the Vice Provost for Faculty Affairs, the Vice President for Student Life, and the Director of the Office of Equity &amp; Inclusion and Title IX Coordinator, or their designees.</a:t>
            </a:r>
          </a:p>
        </p:txBody>
      </p:sp>
    </p:spTree>
    <p:extLst>
      <p:ext uri="{BB962C8B-B14F-4D97-AF65-F5344CB8AC3E}">
        <p14:creationId xmlns:p14="http://schemas.microsoft.com/office/powerpoint/2010/main" val="340238813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left)">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left)">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left)">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991255194"/>
              </p:ext>
            </p:extLst>
          </p:nvPr>
        </p:nvGraphicFramePr>
        <p:xfrm>
          <a:off x="381000" y="1447797"/>
          <a:ext cx="8305799" cy="4724402"/>
        </p:xfrm>
        <a:graphic>
          <a:graphicData uri="http://schemas.openxmlformats.org/drawingml/2006/table">
            <a:tbl>
              <a:tblPr/>
              <a:tblGrid>
                <a:gridCol w="2092886"/>
                <a:gridCol w="4295347"/>
                <a:gridCol w="1917566"/>
              </a:tblGrid>
              <a:tr h="277906">
                <a:tc>
                  <a:txBody>
                    <a:bodyPr/>
                    <a:lstStyle/>
                    <a:p>
                      <a:pPr algn="l" fontAlgn="b"/>
                      <a:r>
                        <a:rPr lang="en-US" sz="1200" b="1" i="0" u="none" strike="noStrike" dirty="0" smtClean="0">
                          <a:solidFill>
                            <a:srgbClr val="000000"/>
                          </a:solidFill>
                          <a:effectLst/>
                          <a:latin typeface="Calibri"/>
                        </a:rPr>
                        <a:t>Name</a:t>
                      </a:r>
                      <a:r>
                        <a:rPr lang="en-US" sz="400" b="1" i="0" u="none" strike="noStrike" dirty="0" smtClean="0">
                          <a:solidFill>
                            <a:srgbClr val="000000"/>
                          </a:solidFill>
                          <a:effectLst/>
                          <a:latin typeface="Calibri"/>
                        </a:rPr>
                        <a:t/>
                      </a:r>
                      <a:br>
                        <a:rPr lang="en-US" sz="400" b="1" i="0" u="none" strike="noStrike" dirty="0" smtClean="0">
                          <a:solidFill>
                            <a:srgbClr val="000000"/>
                          </a:solidFill>
                          <a:effectLst/>
                          <a:latin typeface="Calibri"/>
                        </a:rPr>
                      </a:br>
                      <a:endParaRPr lang="en-US" sz="400" b="1"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b"/>
                      <a:r>
                        <a:rPr lang="en-US" sz="1200" b="1" i="0" u="none" strike="noStrike" dirty="0" smtClean="0">
                          <a:solidFill>
                            <a:srgbClr val="000000"/>
                          </a:solidFill>
                          <a:effectLst/>
                          <a:latin typeface="Calibri"/>
                        </a:rPr>
                        <a:t> Department</a:t>
                      </a:r>
                      <a:r>
                        <a:rPr lang="en-US" sz="400" b="1" i="0" u="none" strike="noStrike" dirty="0" smtClean="0">
                          <a:solidFill>
                            <a:srgbClr val="000000"/>
                          </a:solidFill>
                          <a:effectLst/>
                          <a:latin typeface="Calibri"/>
                        </a:rPr>
                        <a:t/>
                      </a:r>
                      <a:br>
                        <a:rPr lang="en-US" sz="400" b="1" i="0" u="none" strike="noStrike" dirty="0" smtClean="0">
                          <a:solidFill>
                            <a:srgbClr val="000000"/>
                          </a:solidFill>
                          <a:effectLst/>
                          <a:latin typeface="Calibri"/>
                        </a:rPr>
                      </a:br>
                      <a:endParaRPr lang="en-US" sz="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b"/>
                      <a:r>
                        <a:rPr lang="en-US" sz="1200" b="1" i="0" u="none" strike="noStrike" dirty="0" smtClean="0">
                          <a:solidFill>
                            <a:srgbClr val="000000"/>
                          </a:solidFill>
                          <a:effectLst/>
                          <a:latin typeface="Calibri"/>
                        </a:rPr>
                        <a:t> Email</a:t>
                      </a:r>
                      <a:r>
                        <a:rPr lang="en-US" sz="400" b="1" i="0" u="none" strike="noStrike" dirty="0" smtClean="0">
                          <a:solidFill>
                            <a:srgbClr val="000000"/>
                          </a:solidFill>
                          <a:effectLst/>
                          <a:latin typeface="Calibri"/>
                        </a:rPr>
                        <a:t/>
                      </a:r>
                      <a:br>
                        <a:rPr lang="en-US" sz="400" b="1" i="0" u="none" strike="noStrike" dirty="0" smtClean="0">
                          <a:solidFill>
                            <a:srgbClr val="000000"/>
                          </a:solidFill>
                          <a:effectLst/>
                          <a:latin typeface="Calibri"/>
                        </a:rPr>
                      </a:br>
                      <a:endParaRPr lang="en-US" sz="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dirty="0">
                          <a:solidFill>
                            <a:srgbClr val="000000"/>
                          </a:solidFill>
                          <a:effectLst/>
                          <a:latin typeface="Calibri"/>
                        </a:rPr>
                        <a:t>Robin </a:t>
                      </a:r>
                      <a:r>
                        <a:rPr lang="en-US" sz="1200" b="0" i="0" u="none" strike="noStrike" dirty="0" err="1">
                          <a:solidFill>
                            <a:srgbClr val="000000"/>
                          </a:solidFill>
                          <a:effectLst/>
                          <a:latin typeface="Calibri"/>
                        </a:rPr>
                        <a:t>Andreasen</a:t>
                      </a:r>
                      <a:endParaRPr lang="en-US" sz="1200" b="0" i="0" u="none" strike="noStrike" dirty="0">
                        <a:solidFill>
                          <a:srgbClr val="000000"/>
                        </a:solidFill>
                        <a:effectLst/>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41414"/>
                          </a:solidFill>
                          <a:effectLst/>
                          <a:latin typeface="Calibri"/>
                        </a:rPr>
                        <a:t> Linguistics </a:t>
                      </a:r>
                      <a:r>
                        <a:rPr lang="en-US" sz="1200" b="0" i="0" u="none" strike="noStrike" dirty="0">
                          <a:solidFill>
                            <a:srgbClr val="141414"/>
                          </a:solidFill>
                          <a:effectLst/>
                          <a:latin typeface="Calibri"/>
                        </a:rPr>
                        <a:t>and Cognitive Science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rgbClr val="0000FF"/>
                          </a:solidFill>
                          <a:effectLst/>
                          <a:latin typeface="Calibri"/>
                        </a:rPr>
                        <a:t> </a:t>
                      </a:r>
                      <a:r>
                        <a:rPr lang="en-US" sz="1200" b="0" i="0" u="none" strike="noStrike" dirty="0" smtClean="0">
                          <a:solidFill>
                            <a:schemeClr val="tx1"/>
                          </a:solidFill>
                          <a:effectLst/>
                          <a:latin typeface="Calibri"/>
                        </a:rPr>
                        <a:t>robina@udel.edu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dirty="0">
                          <a:solidFill>
                            <a:srgbClr val="000000"/>
                          </a:solidFill>
                          <a:effectLst/>
                          <a:latin typeface="Calibri"/>
                        </a:rPr>
                        <a:t>Sage Carson</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Undergraduate </a:t>
                      </a:r>
                      <a:r>
                        <a:rPr lang="en-US" sz="1200" b="0" i="0" u="none" strike="noStrike" dirty="0">
                          <a:solidFill>
                            <a:srgbClr val="1A1A1A"/>
                          </a:solidFill>
                          <a:effectLst/>
                          <a:latin typeface="Calibri"/>
                        </a:rPr>
                        <a:t>Student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scarson@udel.edu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dirty="0">
                          <a:solidFill>
                            <a:srgbClr val="000000"/>
                          </a:solidFill>
                          <a:effectLst/>
                          <a:latin typeface="Calibri"/>
                        </a:rPr>
                        <a:t>Chris Castillo</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Calibri"/>
                        </a:rPr>
                        <a:t> </a:t>
                      </a:r>
                      <a:r>
                        <a:rPr lang="en-US" sz="1200" b="0" i="0" u="none" strike="noStrike" dirty="0" err="1" smtClean="0">
                          <a:solidFill>
                            <a:srgbClr val="000000"/>
                          </a:solidFill>
                          <a:effectLst/>
                          <a:latin typeface="Calibri"/>
                        </a:rPr>
                        <a:t>GSG</a:t>
                      </a:r>
                      <a:r>
                        <a:rPr lang="en-US" sz="1200" b="0" i="0" u="none" strike="noStrike" dirty="0" smtClean="0">
                          <a:solidFill>
                            <a:srgbClr val="000000"/>
                          </a:solidFill>
                          <a:effectLst/>
                          <a:latin typeface="Calibri"/>
                        </a:rPr>
                        <a:t> </a:t>
                      </a:r>
                      <a:r>
                        <a:rPr lang="en-US" sz="1200" b="0" i="0" u="none" strike="noStrike" dirty="0">
                          <a:solidFill>
                            <a:srgbClr val="000000"/>
                          </a:solidFill>
                          <a:effectLst/>
                          <a:latin typeface="Calibri"/>
                        </a:rPr>
                        <a:t>President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castillo@udel.edu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dirty="0">
                          <a:solidFill>
                            <a:srgbClr val="000000"/>
                          </a:solidFill>
                          <a:effectLst/>
                          <a:latin typeface="Calibri"/>
                        </a:rPr>
                        <a:t>Michael Chajes</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Civil </a:t>
                      </a:r>
                      <a:r>
                        <a:rPr lang="en-US" sz="1200" b="0" i="0" u="none" strike="noStrike" dirty="0">
                          <a:solidFill>
                            <a:srgbClr val="1A1A1A"/>
                          </a:solidFill>
                          <a:effectLst/>
                          <a:latin typeface="Calibri"/>
                        </a:rPr>
                        <a:t>and Environmental Engineering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chajes@udel.edu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dirty="0">
                          <a:solidFill>
                            <a:srgbClr val="000000"/>
                          </a:solidFill>
                          <a:effectLst/>
                          <a:latin typeface="Calibri"/>
                        </a:rPr>
                        <a:t>Pam Cook</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Mathematics/Chemical </a:t>
                      </a:r>
                      <a:r>
                        <a:rPr lang="en-US" sz="1200" b="0" i="0" u="none" strike="noStrike" dirty="0">
                          <a:solidFill>
                            <a:srgbClr val="1A1A1A"/>
                          </a:solidFill>
                          <a:effectLst/>
                          <a:latin typeface="Calibri"/>
                        </a:rPr>
                        <a:t>Engineering</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cook@udel.edu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Ruth Fleury-Steiner</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0E0E0E"/>
                          </a:solidFill>
                          <a:effectLst/>
                          <a:latin typeface="Calibri"/>
                        </a:rPr>
                        <a:t> Human Development</a:t>
                      </a:r>
                      <a:r>
                        <a:rPr lang="en-US" sz="1200" b="0" i="0" u="none" strike="noStrike" baseline="0" dirty="0" smtClean="0">
                          <a:solidFill>
                            <a:srgbClr val="0E0E0E"/>
                          </a:solidFill>
                          <a:effectLst/>
                          <a:latin typeface="Calibri"/>
                        </a:rPr>
                        <a:t> </a:t>
                      </a:r>
                      <a:r>
                        <a:rPr lang="en-US" sz="1200" b="0" i="0" u="none" strike="noStrike" dirty="0" smtClean="0">
                          <a:solidFill>
                            <a:srgbClr val="0E0E0E"/>
                          </a:solidFill>
                          <a:effectLst/>
                          <a:latin typeface="Calibri"/>
                        </a:rPr>
                        <a:t>and </a:t>
                      </a:r>
                      <a:r>
                        <a:rPr lang="en-US" sz="1200" b="0" i="0" u="none" strike="noStrike" dirty="0">
                          <a:solidFill>
                            <a:srgbClr val="0E0E0E"/>
                          </a:solidFill>
                          <a:effectLst/>
                          <a:latin typeface="Calibri"/>
                        </a:rPr>
                        <a:t>Family Studies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rfs@udel.edu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b"/>
                      <a:r>
                        <a:rPr lang="en-US" sz="1200" b="0" i="0" u="none" strike="noStrike" kern="1200" dirty="0">
                          <a:solidFill>
                            <a:srgbClr val="000000"/>
                          </a:solidFill>
                          <a:effectLst/>
                          <a:latin typeface="Calibri"/>
                          <a:ea typeface="+mn-ea"/>
                          <a:cs typeface="+mn-cs"/>
                        </a:rPr>
                        <a:t>Susan</a:t>
                      </a:r>
                      <a:r>
                        <a:rPr lang="en-US" sz="1200" b="0" i="0" u="none" strike="noStrike" dirty="0">
                          <a:solidFill>
                            <a:srgbClr val="000000"/>
                          </a:solidFill>
                          <a:effectLst/>
                          <a:latin typeface="Calibri"/>
                        </a:rPr>
                        <a:t> </a:t>
                      </a:r>
                      <a:r>
                        <a:rPr lang="en-US" sz="1200" b="0" i="0" u="none" strike="noStrike" dirty="0" smtClean="0">
                          <a:solidFill>
                            <a:srgbClr val="000000"/>
                          </a:solidFill>
                          <a:effectLst/>
                          <a:latin typeface="Calibri"/>
                        </a:rPr>
                        <a:t>Groff</a:t>
                      </a:r>
                      <a:endParaRPr lang="en-US" sz="1200" b="0" i="0" u="none" strike="noStrike" dirty="0">
                        <a:solidFill>
                          <a:srgbClr val="000000"/>
                        </a:solidFill>
                        <a:effectLst/>
                        <a:latin typeface="Calibri"/>
                      </a:endParaRP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 Office </a:t>
                      </a:r>
                      <a:r>
                        <a:rPr lang="en-US" sz="1200" b="0" i="0" u="none" strike="noStrike" dirty="0">
                          <a:solidFill>
                            <a:srgbClr val="000000"/>
                          </a:solidFill>
                          <a:effectLst/>
                          <a:latin typeface="Calibri"/>
                        </a:rPr>
                        <a:t>of Equity and Inclusion </a:t>
                      </a:r>
                      <a:r>
                        <a:rPr lang="en-US" sz="1200" b="0" i="0" u="none" strike="noStrike" dirty="0" smtClean="0">
                          <a:solidFill>
                            <a:srgbClr val="000000"/>
                          </a:solidFill>
                          <a:effectLst/>
                          <a:latin typeface="Calibri"/>
                        </a:rPr>
                        <a:t>Director/Title </a:t>
                      </a:r>
                      <a:r>
                        <a:rPr lang="en-US" sz="1200" b="0" i="0" u="none" strike="noStrike" dirty="0">
                          <a:solidFill>
                            <a:srgbClr val="000000"/>
                          </a:solidFill>
                          <a:effectLst/>
                          <a:latin typeface="Calibri"/>
                        </a:rPr>
                        <a:t>IX Director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groff@udel.edu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b"/>
                      <a:r>
                        <a:rPr lang="en-US" sz="1200" b="0" i="0" u="none" strike="noStrike" dirty="0">
                          <a:solidFill>
                            <a:srgbClr val="000000"/>
                          </a:solidFill>
                          <a:effectLst/>
                          <a:latin typeface="Calibri"/>
                        </a:rPr>
                        <a:t>Karren </a:t>
                      </a:r>
                      <a:r>
                        <a:rPr lang="en-US" sz="1200" b="0" i="0" u="none" strike="noStrike" dirty="0" err="1">
                          <a:solidFill>
                            <a:srgbClr val="000000"/>
                          </a:solidFill>
                          <a:effectLst/>
                          <a:latin typeface="Calibri"/>
                        </a:rPr>
                        <a:t>Heslel</a:t>
                      </a:r>
                      <a:r>
                        <a:rPr lang="en-US" sz="1200" b="0" i="0" u="none" strike="noStrike" dirty="0">
                          <a:solidFill>
                            <a:srgbClr val="000000"/>
                          </a:solidFill>
                          <a:effectLst/>
                          <a:latin typeface="Calibri"/>
                        </a:rPr>
                        <a:t>-Spry</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 Assistant </a:t>
                      </a:r>
                      <a:r>
                        <a:rPr lang="en-US" sz="1200" b="0" i="0" u="none" strike="noStrike" dirty="0">
                          <a:solidFill>
                            <a:srgbClr val="000000"/>
                          </a:solidFill>
                          <a:effectLst/>
                          <a:latin typeface="Calibri"/>
                        </a:rPr>
                        <a:t>to the Senate President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karren@udel.edu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Matt Kinservic</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Calibri"/>
                        </a:rPr>
                        <a:t> Vice </a:t>
                      </a:r>
                      <a:r>
                        <a:rPr lang="en-US" sz="1200" b="0" i="0" u="none" strike="noStrike" dirty="0">
                          <a:solidFill>
                            <a:srgbClr val="000000"/>
                          </a:solidFill>
                          <a:effectLst/>
                          <a:latin typeface="Calibri"/>
                        </a:rPr>
                        <a:t>Provost for Faculty Affairs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matthewk@udel.edu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Paul Laux</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Finance</a:t>
                      </a:r>
                      <a:endParaRPr lang="en-US" sz="1200" b="0" i="0" u="none" strike="noStrike" dirty="0">
                        <a:solidFill>
                          <a:srgbClr val="1A1A1A"/>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laux@udel.edu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Ben Page-Gil</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a:t>
                      </a:r>
                      <a:r>
                        <a:rPr lang="en-US" sz="1200" b="0" i="0" u="none" strike="noStrike" dirty="0" err="1" smtClean="0">
                          <a:solidFill>
                            <a:srgbClr val="1A1A1A"/>
                          </a:solidFill>
                          <a:effectLst/>
                          <a:latin typeface="Calibri"/>
                        </a:rPr>
                        <a:t>SGA</a:t>
                      </a:r>
                      <a:r>
                        <a:rPr lang="en-US" sz="1200" b="0" i="0" u="none" strike="noStrike" dirty="0" smtClean="0">
                          <a:solidFill>
                            <a:srgbClr val="1A1A1A"/>
                          </a:solidFill>
                          <a:effectLst/>
                          <a:latin typeface="Calibri"/>
                        </a:rPr>
                        <a:t> </a:t>
                      </a:r>
                      <a:r>
                        <a:rPr lang="en-US" sz="1200" b="0" i="0" u="none" strike="noStrike" dirty="0">
                          <a:solidFill>
                            <a:srgbClr val="1A1A1A"/>
                          </a:solidFill>
                          <a:effectLst/>
                          <a:latin typeface="Calibri"/>
                        </a:rPr>
                        <a:t>President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bpagegil@udel.edu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Claire Rasmussen</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Political </a:t>
                      </a:r>
                      <a:r>
                        <a:rPr lang="en-US" sz="1200" b="0" i="0" u="none" strike="noStrike" dirty="0">
                          <a:solidFill>
                            <a:srgbClr val="1A1A1A"/>
                          </a:solidFill>
                          <a:effectLst/>
                          <a:latin typeface="Calibri"/>
                        </a:rPr>
                        <a:t>Science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cerasmus@udel.edu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Ismat Shah</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Physics/Materials </a:t>
                      </a:r>
                      <a:r>
                        <a:rPr lang="en-US" sz="1200" b="0" i="0" u="none" strike="noStrike" dirty="0">
                          <a:solidFill>
                            <a:srgbClr val="1A1A1A"/>
                          </a:solidFill>
                          <a:effectLst/>
                          <a:latin typeface="Calibri"/>
                        </a:rPr>
                        <a:t>Science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ismat@udel.edu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Dawn Thompson</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Calibri"/>
                        </a:rPr>
                        <a:t> Vice </a:t>
                      </a:r>
                      <a:r>
                        <a:rPr lang="en-US" sz="1200" b="0" i="0" u="none" strike="noStrike" dirty="0">
                          <a:solidFill>
                            <a:srgbClr val="000000"/>
                          </a:solidFill>
                          <a:effectLst/>
                          <a:latin typeface="Calibri"/>
                        </a:rPr>
                        <a:t>President for Student Life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dawnt@udel.edu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Kathleen Turkel</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b="0" i="0" u="none" strike="noStrike" dirty="0" smtClean="0">
                          <a:solidFill>
                            <a:srgbClr val="1A1A1A"/>
                          </a:solidFill>
                          <a:effectLst/>
                          <a:latin typeface="Calibri"/>
                        </a:rPr>
                        <a:t> Women </a:t>
                      </a:r>
                      <a:r>
                        <a:rPr lang="en-US" sz="1200" b="0" i="0" u="none" strike="noStrike" dirty="0">
                          <a:solidFill>
                            <a:srgbClr val="1A1A1A"/>
                          </a:solidFill>
                          <a:effectLst/>
                          <a:latin typeface="Calibri"/>
                        </a:rPr>
                        <a:t>and Gender Studies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smtClean="0">
                          <a:solidFill>
                            <a:schemeClr val="tx1"/>
                          </a:solidFill>
                          <a:effectLst/>
                          <a:latin typeface="Calibri"/>
                        </a:rPr>
                        <a:t> kturkel@udel.edu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7906">
                <a:tc>
                  <a:txBody>
                    <a:bodyPr/>
                    <a:lstStyle/>
                    <a:p>
                      <a:pPr algn="l" fontAlgn="ctr"/>
                      <a:r>
                        <a:rPr lang="en-US" sz="1200" b="0" i="0" u="none" strike="noStrike">
                          <a:solidFill>
                            <a:srgbClr val="000000"/>
                          </a:solidFill>
                          <a:effectLst/>
                          <a:latin typeface="Calibri"/>
                        </a:rPr>
                        <a:t>Miranda Wilson</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1200" b="0" i="0" u="none" strike="noStrike" dirty="0" smtClean="0">
                          <a:solidFill>
                            <a:srgbClr val="1A1A1A"/>
                          </a:solidFill>
                          <a:effectLst/>
                          <a:latin typeface="Calibri"/>
                        </a:rPr>
                        <a:t> English</a:t>
                      </a:r>
                      <a:endParaRPr lang="en-US" sz="1200" b="0" i="0" u="none" strike="noStrike" dirty="0">
                        <a:solidFill>
                          <a:srgbClr val="1A1A1A"/>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b"/>
                      <a:r>
                        <a:rPr lang="en-US" sz="1200" b="0" i="0" u="none" strike="noStrike" dirty="0" smtClean="0">
                          <a:solidFill>
                            <a:schemeClr val="tx1"/>
                          </a:solidFill>
                          <a:effectLst/>
                          <a:latin typeface="Calibri"/>
                        </a:rPr>
                        <a:t> wilsonm@udel.edu</a:t>
                      </a:r>
                      <a:endParaRPr lang="en-US" sz="12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Title 6"/>
          <p:cNvSpPr>
            <a:spLocks noGrp="1"/>
          </p:cNvSpPr>
          <p:nvPr>
            <p:ph type="title"/>
          </p:nvPr>
        </p:nvSpPr>
        <p:spPr>
          <a:xfrm>
            <a:off x="457200" y="609600"/>
            <a:ext cx="8229600" cy="1143000"/>
          </a:xfrm>
        </p:spPr>
        <p:txBody>
          <a:bodyPr>
            <a:normAutofit/>
          </a:bodyPr>
          <a:lstStyle/>
          <a:p>
            <a:pPr marL="0" indent="0"/>
            <a:r>
              <a:rPr lang="en-US" sz="2000" b="1" dirty="0" smtClean="0"/>
              <a:t>Members of the Commission on </a:t>
            </a:r>
            <a:r>
              <a:rPr lang="en-US" sz="2000" b="1" dirty="0"/>
              <a:t>Sexual Harassment and Assault</a:t>
            </a:r>
            <a:r>
              <a:rPr lang="en-US" sz="2000" b="1" dirty="0" smtClean="0"/>
              <a:t> </a:t>
            </a:r>
            <a:r>
              <a:rPr lang="en-US" sz="2000" b="1" dirty="0"/>
              <a:t/>
            </a:r>
            <a:br>
              <a:rPr lang="en-US" sz="2000" b="1" dirty="0"/>
            </a:br>
            <a:endParaRPr lang="en-US" sz="2000" b="1" dirty="0"/>
          </a:p>
        </p:txBody>
      </p:sp>
    </p:spTree>
    <p:extLst>
      <p:ext uri="{BB962C8B-B14F-4D97-AF65-F5344CB8AC3E}">
        <p14:creationId xmlns:p14="http://schemas.microsoft.com/office/powerpoint/2010/main" val="3450440099"/>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62200"/>
            <a:ext cx="8229600" cy="3535363"/>
          </a:xfrm>
        </p:spPr>
        <p:txBody>
          <a:bodyPr>
            <a:normAutofit/>
          </a:bodyPr>
          <a:lstStyle/>
          <a:p>
            <a:pPr marL="0" indent="0">
              <a:buNone/>
            </a:pPr>
            <a:r>
              <a:rPr lang="en-US" sz="2200" b="1" dirty="0" smtClean="0"/>
              <a:t>V. Presentations: </a:t>
            </a:r>
            <a:br>
              <a:rPr lang="en-US" sz="2200" b="1" dirty="0" smtClean="0"/>
            </a:br>
            <a:r>
              <a:rPr lang="en-US" sz="2200" dirty="0" smtClean="0"/>
              <a:t/>
            </a:r>
            <a:br>
              <a:rPr lang="en-US" sz="2200" dirty="0" smtClean="0"/>
            </a:br>
            <a:r>
              <a:rPr lang="en-US" sz="2200" dirty="0" smtClean="0"/>
              <a:t>       </a:t>
            </a:r>
            <a:r>
              <a:rPr lang="en-US" sz="2200" dirty="0" smtClean="0">
                <a:ea typeface="ヒラギノ角ゴ Pro W3" charset="-128"/>
                <a:cs typeface="ヒラギノ角ゴ Pro W3" charset="-128"/>
                <a:hlinkClick r:id="rId2"/>
              </a:rPr>
              <a:t>The </a:t>
            </a:r>
            <a:r>
              <a:rPr lang="en-US" sz="2200" dirty="0" err="1" smtClean="0">
                <a:ea typeface="ヒラギノ角ゴ Pro W3" charset="-128"/>
                <a:cs typeface="ヒラギノ角ゴ Pro W3" charset="-128"/>
                <a:hlinkClick r:id="rId2"/>
              </a:rPr>
              <a:t>UDance</a:t>
            </a:r>
            <a:r>
              <a:rPr lang="en-US" sz="2200" dirty="0" smtClean="0">
                <a:ea typeface="ヒラギノ角ゴ Pro W3" charset="-128"/>
                <a:cs typeface="ヒラギノ角ゴ Pro W3" charset="-128"/>
                <a:hlinkClick r:id="rId2"/>
              </a:rPr>
              <a:t> Tradition</a:t>
            </a:r>
            <a:r>
              <a:rPr lang="en-US" sz="2200" dirty="0" smtClean="0"/>
              <a:t> </a:t>
            </a:r>
            <a:br>
              <a:rPr lang="en-US" sz="2200" dirty="0" smtClean="0"/>
            </a:br>
            <a:r>
              <a:rPr lang="en-US" sz="2200" dirty="0" smtClean="0"/>
              <a:t>              </a:t>
            </a:r>
            <a:r>
              <a:rPr lang="fr-FR" sz="2200" dirty="0" err="1" smtClean="0"/>
              <a:t>Arya</a:t>
            </a:r>
            <a:r>
              <a:rPr lang="fr-FR" sz="2200" dirty="0" smtClean="0"/>
              <a:t> Cohn, Campus Engagement </a:t>
            </a:r>
            <a:r>
              <a:rPr lang="fr-FR" sz="2200" dirty="0" err="1" smtClean="0"/>
              <a:t>Director</a:t>
            </a:r>
            <a:r>
              <a:rPr lang="en-US" sz="2200" dirty="0"/>
              <a:t/>
            </a:r>
            <a:br>
              <a:rPr lang="en-US" sz="2200" dirty="0"/>
            </a:br>
            <a:r>
              <a:rPr lang="en-US" sz="2200" dirty="0"/>
              <a:t>              Jessica Davis, </a:t>
            </a:r>
            <a:r>
              <a:rPr lang="en-US" sz="2200" dirty="0" err="1"/>
              <a:t>UDance</a:t>
            </a:r>
            <a:r>
              <a:rPr lang="en-US" sz="2200" dirty="0"/>
              <a:t> Faculty </a:t>
            </a:r>
            <a:r>
              <a:rPr lang="en-US" sz="2200" dirty="0" smtClean="0"/>
              <a:t>Chair</a:t>
            </a:r>
            <a:r>
              <a:rPr lang="en-US" sz="2200" dirty="0"/>
              <a:t/>
            </a:r>
            <a:br>
              <a:rPr lang="en-US" sz="2200" dirty="0"/>
            </a:br>
            <a:r>
              <a:rPr lang="en-US" sz="2200" dirty="0"/>
              <a:t>              </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6</a:t>
            </a:fld>
            <a:endParaRPr lang="en-US" altLang="en-US" dirty="0"/>
          </a:p>
        </p:txBody>
      </p:sp>
    </p:spTree>
    <p:extLst>
      <p:ext uri="{BB962C8B-B14F-4D97-AF65-F5344CB8AC3E}">
        <p14:creationId xmlns:p14="http://schemas.microsoft.com/office/powerpoint/2010/main" val="3505355516"/>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752600"/>
            <a:ext cx="8229600" cy="4495800"/>
          </a:xfrm>
        </p:spPr>
        <p:txBody>
          <a:bodyPr>
            <a:normAutofit fontScale="55000" lnSpcReduction="20000"/>
          </a:bodyPr>
          <a:lstStyle/>
          <a:p>
            <a:pPr marL="0" indent="0">
              <a:buNone/>
            </a:pPr>
            <a:r>
              <a:rPr lang="en-US" b="1" dirty="0" smtClean="0"/>
              <a:t>  VI</a:t>
            </a:r>
            <a:r>
              <a:rPr lang="en-US" b="1" dirty="0"/>
              <a:t>. Consent Agenda: </a:t>
            </a:r>
            <a:r>
              <a:rPr lang="en-US" dirty="0" smtClean="0"/>
              <a:t>None</a:t>
            </a:r>
            <a:r>
              <a:rPr lang="en-US" sz="1600" dirty="0" smtClean="0"/>
              <a:t/>
            </a:r>
            <a:br>
              <a:rPr lang="en-US" sz="1600" dirty="0" smtClean="0"/>
            </a:br>
            <a:endParaRPr lang="en-US" sz="1600" dirty="0"/>
          </a:p>
          <a:p>
            <a:pPr marL="0" lvl="0" indent="0">
              <a:buNone/>
            </a:pPr>
            <a:r>
              <a:rPr lang="en-US" b="1" dirty="0" smtClean="0"/>
              <a:t> VII. Regular Agenda:</a:t>
            </a:r>
            <a:r>
              <a:rPr lang="en-US" sz="1600" b="1" dirty="0" smtClean="0"/>
              <a:t/>
            </a:r>
            <a:br>
              <a:rPr lang="en-US" sz="1600" b="1" dirty="0" smtClean="0"/>
            </a:br>
            <a:r>
              <a:rPr lang="en-US" sz="1600" b="1" dirty="0" smtClean="0"/>
              <a:t/>
            </a:r>
            <a:br>
              <a:rPr lang="en-US" sz="1600" b="1" dirty="0" smtClean="0"/>
            </a:br>
            <a:r>
              <a:rPr lang="en-US" b="1" dirty="0" smtClean="0"/>
              <a:t>         1. Unfinished Business:</a:t>
            </a:r>
            <a:r>
              <a:rPr lang="en-US" sz="1400" b="1" dirty="0" smtClean="0">
                <a:solidFill>
                  <a:prstClr val="black"/>
                </a:solidFill>
              </a:rPr>
              <a:t/>
            </a:r>
            <a:br>
              <a:rPr lang="en-US" sz="1400" b="1" dirty="0" smtClean="0">
                <a:solidFill>
                  <a:prstClr val="black"/>
                </a:solidFill>
              </a:rPr>
            </a:br>
            <a:r>
              <a:rPr lang="en-US" sz="1400" b="1" dirty="0" smtClean="0">
                <a:solidFill>
                  <a:prstClr val="black"/>
                </a:solidFill>
              </a:rPr>
              <a:t/>
            </a:r>
            <a:br>
              <a:rPr lang="en-US" sz="1400" b="1" dirty="0" smtClean="0">
                <a:solidFill>
                  <a:prstClr val="black"/>
                </a:solidFill>
              </a:rPr>
            </a:br>
            <a:r>
              <a:rPr lang="en-US" sz="3100" b="1" dirty="0" smtClean="0">
                <a:solidFill>
                  <a:prstClr val="black"/>
                </a:solidFill>
              </a:rPr>
              <a:t>                </a:t>
            </a:r>
            <a:r>
              <a:rPr lang="en-US" b="1" dirty="0" smtClean="0">
                <a:solidFill>
                  <a:prstClr val="black"/>
                </a:solidFill>
              </a:rPr>
              <a:t>a. Revising the Charge of the Graduate Studies Committee</a:t>
            </a:r>
            <a:r>
              <a:rPr lang="en-US" sz="1600" dirty="0" smtClean="0"/>
              <a:t/>
            </a:r>
            <a:br>
              <a:rPr lang="en-US" sz="1600" dirty="0" smtClean="0"/>
            </a:br>
            <a:r>
              <a:rPr lang="en-US" sz="1600" dirty="0" smtClean="0"/>
              <a:t/>
            </a:r>
            <a:br>
              <a:rPr lang="en-US" sz="1600" dirty="0" smtClean="0"/>
            </a:br>
            <a:r>
              <a:rPr lang="en-US" sz="3500" dirty="0" smtClean="0"/>
              <a:t>         </a:t>
            </a:r>
            <a:r>
              <a:rPr lang="en-US" b="1" dirty="0" smtClean="0"/>
              <a:t>2. Discussion:</a:t>
            </a:r>
            <a:r>
              <a:rPr lang="en-US" b="1" dirty="0" smtClean="0">
                <a:solidFill>
                  <a:prstClr val="black"/>
                </a:solidFill>
              </a:rPr>
              <a:t/>
            </a:r>
            <a:br>
              <a:rPr lang="en-US" b="1" dirty="0" smtClean="0">
                <a:solidFill>
                  <a:prstClr val="black"/>
                </a:solidFill>
              </a:rPr>
            </a:br>
            <a:r>
              <a:rPr lang="en-US" sz="1300" b="1" dirty="0" smtClean="0">
                <a:solidFill>
                  <a:prstClr val="black"/>
                </a:solidFill>
              </a:rPr>
              <a:t/>
            </a:r>
            <a:br>
              <a:rPr lang="en-US" sz="1300" b="1" dirty="0" smtClean="0">
                <a:solidFill>
                  <a:prstClr val="black"/>
                </a:solidFill>
              </a:rPr>
            </a:br>
            <a:r>
              <a:rPr lang="en-US" sz="3500" b="1" dirty="0" smtClean="0">
                <a:solidFill>
                  <a:prstClr val="black"/>
                </a:solidFill>
              </a:rPr>
              <a:t>              </a:t>
            </a:r>
            <a:r>
              <a:rPr lang="en-US" b="1" dirty="0">
                <a:solidFill>
                  <a:prstClr val="black"/>
                </a:solidFill>
              </a:rPr>
              <a:t>a. Proposed Revision of the Committee on Faculty Welfare and </a:t>
            </a:r>
            <a:r>
              <a:rPr lang="en-US" b="1" dirty="0" smtClean="0">
                <a:solidFill>
                  <a:prstClr val="black"/>
                </a:solidFill>
              </a:rPr>
              <a:t>Privileges</a:t>
            </a:r>
            <a:br>
              <a:rPr lang="en-US" b="1" dirty="0" smtClean="0">
                <a:solidFill>
                  <a:prstClr val="black"/>
                </a:solidFill>
              </a:rPr>
            </a:br>
            <a:r>
              <a:rPr lang="en-US" b="1" dirty="0" smtClean="0">
                <a:solidFill>
                  <a:prstClr val="black"/>
                </a:solidFill>
              </a:rPr>
              <a:t>                   </a:t>
            </a:r>
            <a:r>
              <a:rPr lang="en-US" b="1" dirty="0">
                <a:solidFill>
                  <a:prstClr val="black"/>
                </a:solidFill>
              </a:rPr>
              <a:t>(</a:t>
            </a:r>
            <a:r>
              <a:rPr lang="en-US" b="1" dirty="0" err="1">
                <a:solidFill>
                  <a:prstClr val="black"/>
                </a:solidFill>
              </a:rPr>
              <a:t>FWP</a:t>
            </a:r>
            <a:r>
              <a:rPr lang="en-US" b="1" dirty="0">
                <a:solidFill>
                  <a:prstClr val="black"/>
                </a:solidFill>
              </a:rPr>
              <a:t>) Termination and Complaint Procedures (</a:t>
            </a:r>
            <a:r>
              <a:rPr lang="en-US" b="1" dirty="0">
                <a:solidFill>
                  <a:prstClr val="black"/>
                </a:solidFill>
                <a:hlinkClick r:id="rId2"/>
              </a:rPr>
              <a:t>Attachment 1</a:t>
            </a:r>
            <a:r>
              <a:rPr lang="en-US" b="1" dirty="0">
                <a:solidFill>
                  <a:prstClr val="black"/>
                </a:solidFill>
              </a:rPr>
              <a:t>). This is a </a:t>
            </a:r>
            <a:r>
              <a:rPr lang="en-US" b="1" dirty="0" smtClean="0">
                <a:solidFill>
                  <a:prstClr val="black"/>
                </a:solidFill>
              </a:rPr>
              <a:t/>
            </a:r>
            <a:br>
              <a:rPr lang="en-US" b="1" dirty="0" smtClean="0">
                <a:solidFill>
                  <a:prstClr val="black"/>
                </a:solidFill>
              </a:rPr>
            </a:br>
            <a:r>
              <a:rPr lang="en-US" b="1" dirty="0" smtClean="0">
                <a:solidFill>
                  <a:prstClr val="black"/>
                </a:solidFill>
              </a:rPr>
              <a:t>                   period </a:t>
            </a:r>
            <a:r>
              <a:rPr lang="en-US" b="1" dirty="0">
                <a:solidFill>
                  <a:prstClr val="black"/>
                </a:solidFill>
              </a:rPr>
              <a:t>of open discussion of the proposals lasting up to 45 minutes.</a:t>
            </a:r>
            <a:r>
              <a:rPr lang="en-US" sz="3500" dirty="0" smtClean="0"/>
              <a:t/>
            </a:r>
            <a:br>
              <a:rPr lang="en-US" sz="3500" dirty="0" smtClean="0"/>
            </a:br>
            <a:r>
              <a:rPr lang="en-US" dirty="0" smtClean="0"/>
              <a:t>         </a:t>
            </a:r>
            <a:br>
              <a:rPr lang="en-US" dirty="0" smtClean="0"/>
            </a:br>
            <a:r>
              <a:rPr lang="en-US" dirty="0" smtClean="0"/>
              <a:t>         </a:t>
            </a:r>
            <a:r>
              <a:rPr lang="en-US" b="1" dirty="0" smtClean="0"/>
              <a:t>3. New Business:</a:t>
            </a:r>
            <a:r>
              <a:rPr lang="en-US" sz="1400" b="1" dirty="0" smtClean="0"/>
              <a:t/>
            </a:r>
            <a:br>
              <a:rPr lang="en-US" sz="1400" b="1" dirty="0" smtClean="0"/>
            </a:br>
            <a:r>
              <a:rPr lang="en-US" sz="1400" b="1" dirty="0" smtClean="0"/>
              <a:t/>
            </a:r>
            <a:br>
              <a:rPr lang="en-US" sz="1400" b="1" dirty="0" smtClean="0"/>
            </a:br>
            <a:r>
              <a:rPr lang="en-US" b="1" dirty="0" smtClean="0"/>
              <a:t>                a. Revising the </a:t>
            </a:r>
            <a:r>
              <a:rPr lang="en-US" b="1" dirty="0" err="1" smtClean="0"/>
              <a:t>FWP</a:t>
            </a:r>
            <a:r>
              <a:rPr lang="en-US" b="1" dirty="0" smtClean="0"/>
              <a:t> Termination and Complaint Procedures</a:t>
            </a:r>
          </a:p>
          <a:p>
            <a:pPr marL="0" indent="0">
              <a:buNone/>
            </a:pPr>
            <a:r>
              <a:rPr lang="en-US" sz="1400" b="1" dirty="0" smtClean="0"/>
              <a:t/>
            </a:r>
            <a:br>
              <a:rPr lang="en-US" sz="1400" b="1" dirty="0" smtClean="0"/>
            </a:br>
            <a:endParaRPr lang="en-US" sz="1400" b="1" dirty="0"/>
          </a:p>
          <a:p>
            <a:pPr marL="0" indent="0">
              <a:buNone/>
            </a:pPr>
            <a:r>
              <a:rPr lang="en-US" b="1" dirty="0" smtClean="0"/>
              <a:t>VIII. </a:t>
            </a:r>
            <a:r>
              <a:rPr lang="en-US" b="1" dirty="0"/>
              <a:t>Introduction of New Business: </a:t>
            </a:r>
            <a:endParaRPr lang="en-US" dirty="0"/>
          </a:p>
          <a:p>
            <a:pPr marL="800100" lvl="2" indent="0">
              <a:buNone/>
            </a:pPr>
            <a:r>
              <a:rPr lang="en-US" dirty="0"/>
              <a:t>Such items as may come before the Senate. (No motion introduced under new business, except a motion to refer to committee, shall be acted upon until the next meeting of the Senate.) </a:t>
            </a:r>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7</a:t>
            </a:fld>
            <a:endParaRPr lang="en-US" altLang="en-US" dirty="0"/>
          </a:p>
        </p:txBody>
      </p:sp>
    </p:spTree>
    <p:extLst>
      <p:ext uri="{BB962C8B-B14F-4D97-AF65-F5344CB8AC3E}">
        <p14:creationId xmlns:p14="http://schemas.microsoft.com/office/powerpoint/2010/main" val="203822215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lstStyle/>
          <a:p>
            <a:r>
              <a:rPr lang="en-US" dirty="0" smtClean="0"/>
              <a:t>Graduate Studies Resolution</a:t>
            </a:r>
            <a:endParaRPr lang="en-US" dirty="0"/>
          </a:p>
        </p:txBody>
      </p:sp>
      <p:sp>
        <p:nvSpPr>
          <p:cNvPr id="3" name="Content Placeholder 2"/>
          <p:cNvSpPr>
            <a:spLocks noGrp="1"/>
          </p:cNvSpPr>
          <p:nvPr>
            <p:ph idx="1"/>
          </p:nvPr>
        </p:nvSpPr>
        <p:spPr>
          <a:xfrm>
            <a:off x="457200" y="1644650"/>
            <a:ext cx="8153400" cy="4603750"/>
          </a:xfrm>
        </p:spPr>
        <p:txBody>
          <a:bodyPr>
            <a:normAutofit fontScale="62500" lnSpcReduction="20000"/>
          </a:bodyPr>
          <a:lstStyle/>
          <a:p>
            <a:pPr marL="460375" indent="-460375">
              <a:buNone/>
            </a:pPr>
            <a:r>
              <a:rPr lang="en-US" dirty="0"/>
              <a:t>WHEREAS, the University of Delaware Faculty Senate Graduate Studies Committee shall receive and may stimulate and originate proposals for its development, </a:t>
            </a:r>
            <a:r>
              <a:rPr lang="en-US" dirty="0" smtClean="0"/>
              <a:t>and</a:t>
            </a:r>
            <a:r>
              <a:rPr lang="en-US" sz="800" dirty="0" smtClean="0"/>
              <a:t/>
            </a:r>
            <a:br>
              <a:rPr lang="en-US" sz="800" dirty="0" smtClean="0"/>
            </a:br>
            <a:endParaRPr lang="en-US" sz="800" dirty="0"/>
          </a:p>
          <a:p>
            <a:pPr marL="460375" indent="-460375">
              <a:buNone/>
            </a:pPr>
            <a:r>
              <a:rPr lang="en-US" dirty="0"/>
              <a:t>WHEREAS, this committee shall have the power to act on and shall make recommendations to the Faculty Senate on matters of policy concerning graduate study, </a:t>
            </a:r>
            <a:r>
              <a:rPr lang="en-US" dirty="0" smtClean="0"/>
              <a:t>and</a:t>
            </a:r>
            <a:r>
              <a:rPr lang="en-US" sz="800" dirty="0" smtClean="0"/>
              <a:t/>
            </a:r>
            <a:br>
              <a:rPr lang="en-US" sz="800" dirty="0" smtClean="0"/>
            </a:br>
            <a:endParaRPr lang="en-US" sz="800" dirty="0"/>
          </a:p>
          <a:p>
            <a:pPr marL="460375" indent="-460375">
              <a:buNone/>
            </a:pPr>
            <a:r>
              <a:rPr lang="en-US" dirty="0"/>
              <a:t>WHEREAS, the title for one of the ex officio members listed is Vice Provost for Academic Programs and Planning, and this position no longer exists, therefore, be </a:t>
            </a:r>
            <a:r>
              <a:rPr lang="en-US" dirty="0" smtClean="0"/>
              <a:t>it</a:t>
            </a:r>
            <a:r>
              <a:rPr lang="en-US" sz="800" dirty="0" smtClean="0"/>
              <a:t/>
            </a:r>
            <a:br>
              <a:rPr lang="en-US" sz="800" dirty="0" smtClean="0"/>
            </a:br>
            <a:endParaRPr lang="en-US" sz="800" dirty="0"/>
          </a:p>
          <a:p>
            <a:pPr marL="460375" indent="-460375">
              <a:buNone/>
            </a:pPr>
            <a:r>
              <a:rPr lang="en-US" dirty="0"/>
              <a:t>RESOLVED, that the Vice Provost for Graduate and Professional Education, or their designee, shall serve on the committee as one of the ex officio members, and be it </a:t>
            </a:r>
            <a:r>
              <a:rPr lang="en-US" dirty="0" smtClean="0"/>
              <a:t>further</a:t>
            </a:r>
            <a:r>
              <a:rPr lang="en-US" sz="800" dirty="0" smtClean="0"/>
              <a:t/>
            </a:r>
            <a:br>
              <a:rPr lang="en-US" sz="800" dirty="0" smtClean="0"/>
            </a:br>
            <a:endParaRPr lang="en-US" sz="800" dirty="0"/>
          </a:p>
          <a:p>
            <a:pPr marL="460375" indent="-460375">
              <a:buNone/>
            </a:pPr>
            <a:r>
              <a:rPr lang="en-US" dirty="0"/>
              <a:t>RESOLVED, that the charge of the Faculty Senate Committee on Graduate Studies shall be revised as in the redline document </a:t>
            </a:r>
            <a:r>
              <a:rPr lang="en-US" dirty="0" smtClean="0"/>
              <a:t>attached (</a:t>
            </a:r>
            <a:r>
              <a:rPr lang="en-US" dirty="0" smtClean="0">
                <a:hlinkClick r:id="rId2"/>
              </a:rPr>
              <a:t>Attachment 1</a:t>
            </a:r>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8</a:t>
            </a:fld>
            <a:endParaRPr lang="en-US" altLang="en-US" dirty="0"/>
          </a:p>
        </p:txBody>
      </p:sp>
    </p:spTree>
    <p:extLst>
      <p:ext uri="{BB962C8B-B14F-4D97-AF65-F5344CB8AC3E}">
        <p14:creationId xmlns:p14="http://schemas.microsoft.com/office/powerpoint/2010/main" val="335217863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err="1" smtClean="0"/>
              <a:t>FWP</a:t>
            </a:r>
            <a:r>
              <a:rPr lang="en-US" dirty="0" smtClean="0"/>
              <a:t> Discussion</a:t>
            </a:r>
            <a:endParaRPr lang="en-US" dirty="0"/>
          </a:p>
        </p:txBody>
      </p:sp>
      <p:sp>
        <p:nvSpPr>
          <p:cNvPr id="3" name="Content Placeholder 2"/>
          <p:cNvSpPr>
            <a:spLocks noGrp="1"/>
          </p:cNvSpPr>
          <p:nvPr>
            <p:ph idx="1"/>
          </p:nvPr>
        </p:nvSpPr>
        <p:spPr>
          <a:xfrm>
            <a:off x="457200" y="1646237"/>
            <a:ext cx="8229600" cy="4525963"/>
          </a:xfrm>
        </p:spPr>
        <p:txBody>
          <a:bodyPr/>
          <a:lstStyle/>
          <a:p>
            <a:r>
              <a:rPr lang="en-US" dirty="0">
                <a:solidFill>
                  <a:prstClr val="black"/>
                </a:solidFill>
              </a:rPr>
              <a:t>This is </a:t>
            </a:r>
            <a:r>
              <a:rPr lang="en-US" dirty="0" smtClean="0">
                <a:solidFill>
                  <a:prstClr val="black"/>
                </a:solidFill>
              </a:rPr>
              <a:t>a </a:t>
            </a:r>
            <a:r>
              <a:rPr lang="en-US" dirty="0">
                <a:solidFill>
                  <a:prstClr val="black"/>
                </a:solidFill>
              </a:rPr>
              <a:t>period of open discussion of the </a:t>
            </a:r>
            <a:r>
              <a:rPr lang="en-US" dirty="0" smtClean="0">
                <a:solidFill>
                  <a:prstClr val="black"/>
                </a:solidFill>
              </a:rPr>
              <a:t>proposal to revise the Committee </a:t>
            </a:r>
            <a:r>
              <a:rPr lang="en-US" dirty="0">
                <a:solidFill>
                  <a:prstClr val="black"/>
                </a:solidFill>
              </a:rPr>
              <a:t>on Faculty Welfare and </a:t>
            </a:r>
            <a:r>
              <a:rPr lang="en-US" dirty="0" smtClean="0">
                <a:solidFill>
                  <a:prstClr val="black"/>
                </a:solidFill>
              </a:rPr>
              <a:t>Privileges </a:t>
            </a:r>
            <a:r>
              <a:rPr lang="en-US" dirty="0">
                <a:solidFill>
                  <a:prstClr val="black"/>
                </a:solidFill>
              </a:rPr>
              <a:t>(</a:t>
            </a:r>
            <a:r>
              <a:rPr lang="en-US" dirty="0" err="1">
                <a:solidFill>
                  <a:prstClr val="black"/>
                </a:solidFill>
              </a:rPr>
              <a:t>FWP</a:t>
            </a:r>
            <a:r>
              <a:rPr lang="en-US" dirty="0">
                <a:solidFill>
                  <a:prstClr val="black"/>
                </a:solidFill>
              </a:rPr>
              <a:t>) Termination and Complaint Procedures (</a:t>
            </a:r>
            <a:r>
              <a:rPr lang="en-US" dirty="0">
                <a:solidFill>
                  <a:prstClr val="black"/>
                </a:solidFill>
                <a:hlinkClick r:id="rId2"/>
              </a:rPr>
              <a:t>Attachment 1</a:t>
            </a:r>
            <a:r>
              <a:rPr lang="en-US" dirty="0" smtClean="0">
                <a:solidFill>
                  <a:prstClr val="black"/>
                </a:solidFill>
              </a:rPr>
              <a:t>).</a:t>
            </a:r>
          </a:p>
          <a:p>
            <a:r>
              <a:rPr lang="en-US" sz="3500" dirty="0" smtClean="0">
                <a:solidFill>
                  <a:prstClr val="black"/>
                </a:solidFill>
              </a:rPr>
              <a:t>I would like to begin this discussion by drawing your attention to some key issues that have been raised as follows.</a:t>
            </a:r>
            <a:r>
              <a:rPr lang="en-US" sz="3500" dirty="0"/>
              <a:t/>
            </a:r>
            <a:br>
              <a:rPr lang="en-US" sz="3500" dirty="0"/>
            </a:br>
            <a:endParaRPr lang="en-US" dirty="0"/>
          </a:p>
        </p:txBody>
      </p:sp>
    </p:spTree>
    <p:extLst>
      <p:ext uri="{BB962C8B-B14F-4D97-AF65-F5344CB8AC3E}">
        <p14:creationId xmlns:p14="http://schemas.microsoft.com/office/powerpoint/2010/main" val="356199940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Faculty Senate Meeting&amp;#x0D;&amp;#x0A;&amp;#x0D;&amp;#x0A;December 1, 2014&amp;#x0D;&amp;#x0A;&amp;#x0D;&amp;#x0A;Welcome!&amp;quot;&quot;/&gt;&lt;property id=&quot;20307&quot; value=&quot;257&quot;/&gt;&lt;/object&gt;&lt;object type=&quot;3&quot; unique_id=&quot;10006&quot;&gt;&lt;property id=&quot;20148&quot; value=&quot;5&quot;/&gt;&lt;property id=&quot;20300&quot; value=&quot;Slide 2 - &amp;quot;Agenda&amp;quot;&quot;/&gt;&lt;property id=&quot;20307&quot; value=&quot;259&quot;/&gt;&lt;/object&gt;&lt;object type=&quot;3&quot; unique_id=&quot;10007&quot;&gt;&lt;property id=&quot;20148&quot; value=&quot;5&quot;/&gt;&lt;property id=&quot;20300&quot; value=&quot;Slide 3 - &amp;quot;Announcements&amp;quot;&quot;/&gt;&lt;property id=&quot;20307&quot; value=&quot;260&quot;/&gt;&lt;/object&gt;&lt;object type=&quot;3&quot; unique_id=&quot;10011&quot;&gt;&lt;property id=&quot;20148&quot; value=&quot;5&quot;/&gt;&lt;property id=&quot;20300&quot; value=&quot;Slide 6 - &amp;quot;Agenda&amp;quot;&quot;/&gt;&lt;property id=&quot;20307&quot; value=&quot;264&quot;/&gt;&lt;/object&gt;&lt;object type=&quot;3&quot; unique_id=&quot;10012&quot;&gt;&lt;property id=&quot;20148&quot; value=&quot;5&quot;/&gt;&lt;property id=&quot;20300&quot; value=&quot;Slide 7 - &amp;quot;Agenda&amp;quot;&quot;/&gt;&lt;property id=&quot;20307&quot; value=&quot;265&quot;/&gt;&lt;/object&gt;&lt;object type=&quot;3&quot; unique_id=&quot;10013&quot;&gt;&lt;property id=&quot;20148&quot; value=&quot;5&quot;/&gt;&lt;property id=&quot;20300&quot; value=&quot;Slide 8 - &amp;quot;Graduate Studies Resolution&amp;quot;&quot;/&gt;&lt;property id=&quot;20307&quot; value=&quot;266&quot;/&gt;&lt;/object&gt;&lt;object type=&quot;3&quot; unique_id=&quot;10020&quot;&gt;&lt;property id=&quot;20148&quot; value=&quot;5&quot;/&gt;&lt;property id=&quot;20300&quot; value=&quot;Slide 15 - &amp;quot;FWP Resolution&amp;quot;&quot;/&gt;&lt;property id=&quot;20307&quot; value=&quot;273&quot;/&gt;&lt;/object&gt;&lt;object type=&quot;3&quot; unique_id=&quot;10021&quot;&gt;&lt;property id=&quot;20148&quot; value=&quot;5&quot;/&gt;&lt;property id=&quot;20300&quot; value=&quot;Slide 16 - &amp;quot;Agenda&amp;quot;&quot;/&gt;&lt;property id=&quot;20307&quot; value=&quot;274&quot;/&gt;&lt;/object&gt;&lt;object type=&quot;3&quot; unique_id=&quot;10454&quot;&gt;&lt;property id=&quot;20148&quot; value=&quot;5&quot;/&gt;&lt;property id=&quot;20300&quot; value=&quot;Slide 4&quot;/&gt;&lt;property id=&quot;20307&quot; value=&quot;278&quot;/&gt;&lt;/object&gt;&lt;object type=&quot;3&quot; unique_id=&quot;10455&quot;&gt;&lt;property id=&quot;20148&quot; value=&quot;5&quot;/&gt;&lt;property id=&quot;20300&quot; value=&quot;Slide 5 - &amp;quot;Members of the Commission on Sexual Harassment and Assault &amp;#x0D;&amp;#x0A;&amp;quot;&quot;/&gt;&lt;property id=&quot;20307&quot; value=&quot;279&quot;/&gt;&lt;/object&gt;&lt;object type=&quot;3&quot; unique_id=&quot;10596&quot;&gt;&lt;property id=&quot;20148&quot; value=&quot;5&quot;/&gt;&lt;property id=&quot;20300&quot; value=&quot;Slide 9 - &amp;quot;FWP Discussion&amp;quot;&quot;/&gt;&lt;property id=&quot;20307&quot; value=&quot;280&quot;/&gt;&lt;/object&gt;&lt;object type=&quot;3&quot; unique_id=&quot;10702&quot;&gt;&lt;property id=&quot;20148&quot; value=&quot;5&quot;/&gt;&lt;property id=&quot;20300&quot; value=&quot;Slide 10 - &amp;quot;FWP Issue #1: Who Can File&amp;quot;&quot;/&gt;&lt;property id=&quot;20307&quot; value=&quot;281&quot;/&gt;&lt;/object&gt;&lt;object type=&quot;3&quot; unique_id=&quot;10703&quot;&gt;&lt;property id=&quot;20148&quot; value=&quot;5&quot;/&gt;&lt;property id=&quot;20300&quot; value=&quot;Slide 11 - &amp;quot;FWP Issue #2: Standard of Proof&amp;quot;&quot;/&gt;&lt;property id=&quot;20307&quot; value=&quot;283&quot;/&gt;&lt;/object&gt;&lt;object type=&quot;3&quot; unique_id=&quot;10855&quot;&gt;&lt;property id=&quot;20148&quot; value=&quot;5&quot;/&gt;&lt;property id=&quot;20300&quot; value=&quot;Slide 12 - &amp;quot;FWP Issue #3: Role of Complainant&amp;quot;&quot;/&gt;&lt;property id=&quot;20307&quot; value=&quot;285&quot;/&gt;&lt;/object&gt;&lt;object type=&quot;3&quot; unique_id=&quot;11030&quot;&gt;&lt;property id=&quot;20148&quot; value=&quot;5&quot;/&gt;&lt;property id=&quot;20300&quot; value=&quot;Slide 13 - &amp;quot;FWP Issue #4: Open Hearing Not Well Attended&amp;quot;&quot;/&gt;&lt;property id=&quot;20307&quot; value=&quot;289&quot;/&gt;&lt;/object&gt;&lt;object type=&quot;3&quot; unique_id=&quot;11097&quot;&gt;&lt;property id=&quot;20148&quot; value=&quot;5&quot;/&gt;&lt;property id=&quot;20300&quot; value=&quot;Slide 14 - &amp;quot;Rules&amp;quot;&quot;/&gt;&lt;property id=&quot;20307&quot; value=&quot;290&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792</Words>
  <Application>Microsoft Office PowerPoint</Application>
  <PresentationFormat>On-screen Show (4:3)</PresentationFormat>
  <Paragraphs>130</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Faculty Senate Meeting  December 1, 2014  Welcome!</vt:lpstr>
      <vt:lpstr>Agenda</vt:lpstr>
      <vt:lpstr>Announcements</vt:lpstr>
      <vt:lpstr>PowerPoint Presentation</vt:lpstr>
      <vt:lpstr>Members of the Commission on Sexual Harassment and Assault  </vt:lpstr>
      <vt:lpstr>Agenda</vt:lpstr>
      <vt:lpstr>Agenda</vt:lpstr>
      <vt:lpstr>Graduate Studies Resolution</vt:lpstr>
      <vt:lpstr>FWP Discussion</vt:lpstr>
      <vt:lpstr>FWP Issue #1: Who Can File</vt:lpstr>
      <vt:lpstr>FWP Issue #2: Standard of Proof</vt:lpstr>
      <vt:lpstr>FWP Issue #3: Role of Complainant</vt:lpstr>
      <vt:lpstr>FWP Issue #4: Open Hearing Not Well Attended</vt:lpstr>
      <vt:lpstr>Rules</vt:lpstr>
      <vt:lpstr>FWP Resolution</vt:lpstr>
      <vt:lpstr>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72</cp:revision>
  <cp:lastPrinted>2014-11-03T20:02:12Z</cp:lastPrinted>
  <dcterms:created xsi:type="dcterms:W3CDTF">2014-11-03T18:13:51Z</dcterms:created>
  <dcterms:modified xsi:type="dcterms:W3CDTF">2014-12-01T19:18:42Z</dcterms:modified>
</cp:coreProperties>
</file>