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20"/>
  </p:notesMasterIdLst>
  <p:handoutMasterIdLst>
    <p:handoutMasterId r:id="rId21"/>
  </p:handoutMasterIdLst>
  <p:sldIdLst>
    <p:sldId id="256" r:id="rId2"/>
    <p:sldId id="278" r:id="rId3"/>
    <p:sldId id="261" r:id="rId4"/>
    <p:sldId id="267" r:id="rId5"/>
    <p:sldId id="274" r:id="rId6"/>
    <p:sldId id="275" r:id="rId7"/>
    <p:sldId id="277" r:id="rId8"/>
    <p:sldId id="262" r:id="rId9"/>
    <p:sldId id="263" r:id="rId10"/>
    <p:sldId id="258" r:id="rId11"/>
    <p:sldId id="269" r:id="rId12"/>
    <p:sldId id="270" r:id="rId13"/>
    <p:sldId id="271" r:id="rId14"/>
    <p:sldId id="272" r:id="rId15"/>
    <p:sldId id="268" r:id="rId16"/>
    <p:sldId id="264" r:id="rId17"/>
    <p:sldId id="265" r:id="rId18"/>
    <p:sldId id="273" r:id="rId19"/>
  </p:sldIdLst>
  <p:sldSz cx="9144000" cy="6858000" type="screen4x3"/>
  <p:notesSz cx="6858000" cy="9313863"/>
  <p:custDataLst>
    <p:tags r:id="rId22"/>
  </p:custDataLst>
  <p:defaultTextStyle>
    <a:defPPr>
      <a:defRPr lang="en-US"/>
    </a:defPPr>
    <a:lvl1pPr algn="l" defTabSz="457200" rtl="0" fontAlgn="base">
      <a:spcBef>
        <a:spcPct val="0"/>
      </a:spcBef>
      <a:spcAft>
        <a:spcPct val="0"/>
      </a:spcAft>
      <a:defRPr kern="1200">
        <a:solidFill>
          <a:schemeClr val="tx1"/>
        </a:solidFill>
        <a:latin typeface="Arial" charset="0"/>
        <a:ea typeface="Geneva" charset="0"/>
        <a:cs typeface="Geneva" charset="0"/>
      </a:defRPr>
    </a:lvl1pPr>
    <a:lvl2pPr marL="457200" algn="l" defTabSz="457200" rtl="0" fontAlgn="base">
      <a:spcBef>
        <a:spcPct val="0"/>
      </a:spcBef>
      <a:spcAft>
        <a:spcPct val="0"/>
      </a:spcAft>
      <a:defRPr kern="1200">
        <a:solidFill>
          <a:schemeClr val="tx1"/>
        </a:solidFill>
        <a:latin typeface="Arial" charset="0"/>
        <a:ea typeface="Geneva" charset="0"/>
        <a:cs typeface="Geneva" charset="0"/>
      </a:defRPr>
    </a:lvl2pPr>
    <a:lvl3pPr marL="914400" algn="l" defTabSz="457200" rtl="0" fontAlgn="base">
      <a:spcBef>
        <a:spcPct val="0"/>
      </a:spcBef>
      <a:spcAft>
        <a:spcPct val="0"/>
      </a:spcAft>
      <a:defRPr kern="1200">
        <a:solidFill>
          <a:schemeClr val="tx1"/>
        </a:solidFill>
        <a:latin typeface="Arial" charset="0"/>
        <a:ea typeface="Geneva" charset="0"/>
        <a:cs typeface="Geneva" charset="0"/>
      </a:defRPr>
    </a:lvl3pPr>
    <a:lvl4pPr marL="1371600" algn="l" defTabSz="457200" rtl="0" fontAlgn="base">
      <a:spcBef>
        <a:spcPct val="0"/>
      </a:spcBef>
      <a:spcAft>
        <a:spcPct val="0"/>
      </a:spcAft>
      <a:defRPr kern="1200">
        <a:solidFill>
          <a:schemeClr val="tx1"/>
        </a:solidFill>
        <a:latin typeface="Arial" charset="0"/>
        <a:ea typeface="Geneva" charset="0"/>
        <a:cs typeface="Geneva" charset="0"/>
      </a:defRPr>
    </a:lvl4pPr>
    <a:lvl5pPr marL="1828800" algn="l" defTabSz="457200" rtl="0" fontAlgn="base">
      <a:spcBef>
        <a:spcPct val="0"/>
      </a:spcBef>
      <a:spcAft>
        <a:spcPct val="0"/>
      </a:spcAft>
      <a:defRPr kern="1200">
        <a:solidFill>
          <a:schemeClr val="tx1"/>
        </a:solidFill>
        <a:latin typeface="Arial" charset="0"/>
        <a:ea typeface="Geneva" charset="0"/>
        <a:cs typeface="Geneva" charset="0"/>
      </a:defRPr>
    </a:lvl5pPr>
    <a:lvl6pPr marL="2286000" algn="l" defTabSz="914400" rtl="0" eaLnBrk="1" latinLnBrk="0" hangingPunct="1">
      <a:defRPr kern="1200">
        <a:solidFill>
          <a:schemeClr val="tx1"/>
        </a:solidFill>
        <a:latin typeface="Arial" charset="0"/>
        <a:ea typeface="Geneva" charset="0"/>
        <a:cs typeface="Geneva" charset="0"/>
      </a:defRPr>
    </a:lvl6pPr>
    <a:lvl7pPr marL="2743200" algn="l" defTabSz="914400" rtl="0" eaLnBrk="1" latinLnBrk="0" hangingPunct="1">
      <a:defRPr kern="1200">
        <a:solidFill>
          <a:schemeClr val="tx1"/>
        </a:solidFill>
        <a:latin typeface="Arial" charset="0"/>
        <a:ea typeface="Geneva" charset="0"/>
        <a:cs typeface="Geneva" charset="0"/>
      </a:defRPr>
    </a:lvl7pPr>
    <a:lvl8pPr marL="3200400" algn="l" defTabSz="914400" rtl="0" eaLnBrk="1" latinLnBrk="0" hangingPunct="1">
      <a:defRPr kern="1200">
        <a:solidFill>
          <a:schemeClr val="tx1"/>
        </a:solidFill>
        <a:latin typeface="Arial" charset="0"/>
        <a:ea typeface="Geneva" charset="0"/>
        <a:cs typeface="Geneva" charset="0"/>
      </a:defRPr>
    </a:lvl8pPr>
    <a:lvl9pPr marL="3657600" algn="l" defTabSz="914400" rtl="0" eaLnBrk="1" latinLnBrk="0" hangingPunct="1">
      <a:defRPr kern="1200">
        <a:solidFill>
          <a:schemeClr val="tx1"/>
        </a:solidFill>
        <a:latin typeface="Arial" charset="0"/>
        <a:ea typeface="Geneva" charset="0"/>
        <a:cs typeface="Geneva"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Objects="1">
      <p:cViewPr varScale="1">
        <p:scale>
          <a:sx n="151" d="100"/>
          <a:sy n="151" d="100"/>
        </p:scale>
        <p:origin x="-2310" y="-90"/>
      </p:cViewPr>
      <p:guideLst>
        <p:guide orient="horz" pos="2160"/>
        <p:guide pos="2880"/>
      </p:guideLst>
    </p:cSldViewPr>
  </p:slideViewPr>
  <p:notesTextViewPr>
    <p:cViewPr>
      <p:scale>
        <a:sx n="100" d="100"/>
        <a:sy n="100" d="100"/>
      </p:scale>
      <p:origin x="0" y="0"/>
    </p:cViewPr>
  </p:notesTextViewPr>
  <p:sorterViewPr>
    <p:cViewPr>
      <p:scale>
        <a:sx n="160" d="100"/>
        <a:sy n="160" d="100"/>
      </p:scale>
      <p:origin x="0" y="0"/>
    </p:cViewPr>
  </p:sorterViewPr>
  <p:notesViewPr>
    <p:cSldViewPr snapToObjects="1">
      <p:cViewPr varScale="1">
        <p:scale>
          <a:sx n="118" d="100"/>
          <a:sy n="118" d="100"/>
        </p:scale>
        <p:origin x="-5052" y="-120"/>
      </p:cViewPr>
      <p:guideLst>
        <p:guide orient="horz" pos="2933"/>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12" charset="0"/>
                <a:ea typeface="Geneva" pitchFamily="37" charset="-128"/>
                <a:cs typeface="Geneva" pitchFamily="37" charset="-128"/>
              </a:defRPr>
            </a:lvl1pPr>
          </a:lstStyle>
          <a:p>
            <a:pPr>
              <a:defRPr/>
            </a:pPr>
            <a:endParaRPr lang="en-US"/>
          </a:p>
        </p:txBody>
      </p:sp>
      <p:sp>
        <p:nvSpPr>
          <p:cNvPr id="3" name="Date Placeholder 2"/>
          <p:cNvSpPr>
            <a:spLocks noGrp="1"/>
          </p:cNvSpPr>
          <p:nvPr>
            <p:ph type="dt" sz="quarter" idx="1"/>
          </p:nvPr>
        </p:nvSpPr>
        <p:spPr>
          <a:xfrm>
            <a:off x="3884613" y="0"/>
            <a:ext cx="2971800" cy="465693"/>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9C7BE1BB-BE34-458C-80FF-ADBBC6980CCC}" type="datetime1">
              <a:rPr lang="en-US" altLang="en-US"/>
              <a:pPr>
                <a:defRPr/>
              </a:pPr>
              <a:t>11/3/2014</a:t>
            </a:fld>
            <a:endParaRPr lang="en-US" altLang="en-US"/>
          </a:p>
        </p:txBody>
      </p:sp>
      <p:sp>
        <p:nvSpPr>
          <p:cNvPr id="4" name="Footer Placeholder 3"/>
          <p:cNvSpPr>
            <a:spLocks noGrp="1"/>
          </p:cNvSpPr>
          <p:nvPr>
            <p:ph type="ftr" sz="quarter" idx="2"/>
          </p:nvPr>
        </p:nvSpPr>
        <p:spPr>
          <a:xfrm>
            <a:off x="0" y="8846553"/>
            <a:ext cx="2971800" cy="465693"/>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12" charset="0"/>
                <a:ea typeface="Geneva" pitchFamily="37" charset="-128"/>
                <a:cs typeface="Geneva" pitchFamily="37" charset="-128"/>
              </a:defRPr>
            </a:lvl1pPr>
          </a:lstStyle>
          <a:p>
            <a:pPr>
              <a:defRPr/>
            </a:pPr>
            <a:endParaRPr lang="en-US"/>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33CDCD84-045A-4C91-B632-1C3AD7B485E7}" type="slidenum">
              <a:rPr lang="en-US" altLang="en-US"/>
              <a:pPr>
                <a:defRPr/>
              </a:pPr>
              <a:t>‹#›</a:t>
            </a:fld>
            <a:endParaRPr lang="en-US" altLang="en-US"/>
          </a:p>
        </p:txBody>
      </p:sp>
    </p:spTree>
    <p:extLst>
      <p:ext uri="{BB962C8B-B14F-4D97-AF65-F5344CB8AC3E}">
        <p14:creationId xmlns:p14="http://schemas.microsoft.com/office/powerpoint/2010/main" val="12999285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12" charset="0"/>
                <a:ea typeface="Geneva" pitchFamily="37" charset="-128"/>
                <a:cs typeface="Geneva" pitchFamily="37" charset="-128"/>
              </a:defRPr>
            </a:lvl1pPr>
          </a:lstStyle>
          <a:p>
            <a:pPr>
              <a:defRPr/>
            </a:pPr>
            <a:endParaRPr lang="en-US"/>
          </a:p>
        </p:txBody>
      </p:sp>
      <p:sp>
        <p:nvSpPr>
          <p:cNvPr id="3" name="Date Placeholder 2"/>
          <p:cNvSpPr>
            <a:spLocks noGrp="1"/>
          </p:cNvSpPr>
          <p:nvPr>
            <p:ph type="dt" idx="1"/>
          </p:nvPr>
        </p:nvSpPr>
        <p:spPr>
          <a:xfrm>
            <a:off x="3884613" y="0"/>
            <a:ext cx="2971800" cy="465693"/>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A63C9A3C-FC99-43AA-B373-9ED5E3CECEA3}" type="datetime1">
              <a:rPr lang="en-US" altLang="en-US"/>
              <a:pPr>
                <a:defRPr/>
              </a:pPr>
              <a:t>11/3/2014</a:t>
            </a:fld>
            <a:endParaRPr lang="en-US" alt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424085"/>
            <a:ext cx="5486400" cy="4191238"/>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6553"/>
            <a:ext cx="2971800" cy="465693"/>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12" charset="0"/>
                <a:ea typeface="Geneva" pitchFamily="37" charset="-128"/>
                <a:cs typeface="Geneva" pitchFamily="37" charset="-128"/>
              </a:defRPr>
            </a:lvl1pPr>
          </a:lstStyle>
          <a:p>
            <a:pPr>
              <a:defRPr/>
            </a:pPr>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F2470F8A-193D-46DC-ABCD-523E1EE63B82}" type="slidenum">
              <a:rPr lang="en-US" altLang="en-US"/>
              <a:pPr>
                <a:defRPr/>
              </a:pPr>
              <a:t>‹#›</a:t>
            </a:fld>
            <a:endParaRPr lang="en-US" altLang="en-US"/>
          </a:p>
        </p:txBody>
      </p:sp>
    </p:spTree>
    <p:extLst>
      <p:ext uri="{BB962C8B-B14F-4D97-AF65-F5344CB8AC3E}">
        <p14:creationId xmlns:p14="http://schemas.microsoft.com/office/powerpoint/2010/main" val="250548065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Geneva" pitchFamily="-65" charset="-128"/>
        <a:cs typeface="Geneva"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Geneva" pitchFamily="-65" charset="-128"/>
        <a:cs typeface="Geneva" charset="0"/>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470F8A-193D-46DC-ABCD-523E1EE63B82}" type="slidenum">
              <a:rPr lang="en-US" altLang="en-US" smtClean="0"/>
              <a:pPr>
                <a:defRPr/>
              </a:pPr>
              <a:t>3</a:t>
            </a:fld>
            <a:endParaRPr lang="en-US" altLang="en-US"/>
          </a:p>
        </p:txBody>
      </p:sp>
    </p:spTree>
    <p:extLst>
      <p:ext uri="{BB962C8B-B14F-4D97-AF65-F5344CB8AC3E}">
        <p14:creationId xmlns:p14="http://schemas.microsoft.com/office/powerpoint/2010/main" val="1673248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5765584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smtClean="0">
                <a:latin typeface="Helvetica Neue" charset="0"/>
                <a:ea typeface="Geneva" charset="0"/>
                <a:cs typeface="Geneva" charset="0"/>
              </a:defRPr>
            </a:lvl1pPr>
          </a:lstStyle>
          <a:p>
            <a:pPr>
              <a:defRPr/>
            </a:pPr>
            <a:fld id="{03B9EE81-6B04-4C58-B969-30066FDA317F}" type="slidenum">
              <a:rPr lang="en-US" altLang="en-US"/>
              <a:pPr>
                <a:defRPr/>
              </a:pPr>
              <a:t>‹#›</a:t>
            </a:fld>
            <a:endParaRPr lang="en-US" altLang="en-US"/>
          </a:p>
        </p:txBody>
      </p:sp>
    </p:spTree>
    <p:extLst>
      <p:ext uri="{BB962C8B-B14F-4D97-AF65-F5344CB8AC3E}">
        <p14:creationId xmlns:p14="http://schemas.microsoft.com/office/powerpoint/2010/main" val="3191571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smtClean="0">
                <a:latin typeface="Helvetica Neue" charset="0"/>
                <a:ea typeface="Geneva" charset="0"/>
                <a:cs typeface="Geneva" charset="0"/>
              </a:defRPr>
            </a:lvl1pPr>
          </a:lstStyle>
          <a:p>
            <a:pPr>
              <a:defRPr/>
            </a:pPr>
            <a:fld id="{2C688CCE-E180-4296-BB9F-6DD7385F3E07}" type="slidenum">
              <a:rPr lang="en-US" altLang="en-US"/>
              <a:pPr>
                <a:defRPr/>
              </a:pPr>
              <a:t>‹#›</a:t>
            </a:fld>
            <a:endParaRPr lang="en-US" altLang="en-US"/>
          </a:p>
        </p:txBody>
      </p:sp>
    </p:spTree>
    <p:extLst>
      <p:ext uri="{BB962C8B-B14F-4D97-AF65-F5344CB8AC3E}">
        <p14:creationId xmlns:p14="http://schemas.microsoft.com/office/powerpoint/2010/main" val="2344206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smtClean="0">
                <a:latin typeface="Helvetica Neue" charset="0"/>
                <a:ea typeface="Geneva" charset="0"/>
                <a:cs typeface="Geneva" charset="0"/>
              </a:defRPr>
            </a:lvl1pPr>
          </a:lstStyle>
          <a:p>
            <a:pPr>
              <a:defRPr/>
            </a:pPr>
            <a:fld id="{66DA8531-2713-45CB-BD7C-0027E137C4E7}" type="slidenum">
              <a:rPr lang="en-US" altLang="en-US"/>
              <a:pPr>
                <a:defRPr/>
              </a:pPr>
              <a:t>‹#›</a:t>
            </a:fld>
            <a:endParaRPr lang="en-US" altLang="en-US"/>
          </a:p>
        </p:txBody>
      </p:sp>
    </p:spTree>
    <p:extLst>
      <p:ext uri="{BB962C8B-B14F-4D97-AF65-F5344CB8AC3E}">
        <p14:creationId xmlns:p14="http://schemas.microsoft.com/office/powerpoint/2010/main" val="2278232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5"/>
          <p:cNvSpPr>
            <a:spLocks noGrp="1"/>
          </p:cNvSpPr>
          <p:nvPr>
            <p:ph type="sldNum" sz="quarter" idx="10"/>
          </p:nvPr>
        </p:nvSpPr>
        <p:spPr/>
        <p:txBody>
          <a:bodyPr/>
          <a:lstStyle>
            <a:lvl1pPr>
              <a:defRPr smtClean="0">
                <a:latin typeface="Helvetica Neue" charset="0"/>
                <a:ea typeface="Geneva" charset="0"/>
                <a:cs typeface="Geneva" charset="0"/>
              </a:defRPr>
            </a:lvl1pPr>
          </a:lstStyle>
          <a:p>
            <a:pPr>
              <a:defRPr/>
            </a:pPr>
            <a:fld id="{99CE6E04-FCA2-4976-A181-B443B1A09266}" type="slidenum">
              <a:rPr lang="en-US" altLang="en-US"/>
              <a:pPr>
                <a:defRPr/>
              </a:pPr>
              <a:t>‹#›</a:t>
            </a:fld>
            <a:endParaRPr lang="en-US" altLang="en-US"/>
          </a:p>
        </p:txBody>
      </p:sp>
    </p:spTree>
    <p:extLst>
      <p:ext uri="{BB962C8B-B14F-4D97-AF65-F5344CB8AC3E}">
        <p14:creationId xmlns:p14="http://schemas.microsoft.com/office/powerpoint/2010/main" val="3081181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81200"/>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6"/>
          <p:cNvSpPr>
            <a:spLocks noGrp="1"/>
          </p:cNvSpPr>
          <p:nvPr>
            <p:ph type="sldNum" sz="quarter" idx="10"/>
          </p:nvPr>
        </p:nvSpPr>
        <p:spPr/>
        <p:txBody>
          <a:bodyPr/>
          <a:lstStyle>
            <a:lvl1pPr>
              <a:defRPr smtClean="0">
                <a:latin typeface="Helvetica Neue" charset="0"/>
                <a:ea typeface="Geneva" charset="0"/>
                <a:cs typeface="Geneva" charset="0"/>
              </a:defRPr>
            </a:lvl1pPr>
          </a:lstStyle>
          <a:p>
            <a:pPr>
              <a:defRPr/>
            </a:pPr>
            <a:fld id="{9A25EB67-DD96-477E-B3AB-8ADCF0C2D0CE}" type="slidenum">
              <a:rPr lang="en-US" altLang="en-US"/>
              <a:pPr>
                <a:defRPr/>
              </a:pPr>
              <a:t>‹#›</a:t>
            </a:fld>
            <a:endParaRPr lang="en-US" altLang="en-US"/>
          </a:p>
        </p:txBody>
      </p:sp>
    </p:spTree>
    <p:extLst>
      <p:ext uri="{BB962C8B-B14F-4D97-AF65-F5344CB8AC3E}">
        <p14:creationId xmlns:p14="http://schemas.microsoft.com/office/powerpoint/2010/main" val="4167774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43000"/>
            <a:ext cx="4040188" cy="1031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43000"/>
            <a:ext cx="4041775" cy="1031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8"/>
          <p:cNvSpPr>
            <a:spLocks noGrp="1"/>
          </p:cNvSpPr>
          <p:nvPr>
            <p:ph type="sldNum" sz="quarter" idx="10"/>
          </p:nvPr>
        </p:nvSpPr>
        <p:spPr/>
        <p:txBody>
          <a:bodyPr/>
          <a:lstStyle>
            <a:lvl1pPr>
              <a:defRPr smtClean="0">
                <a:latin typeface="Helvetica Neue" charset="0"/>
                <a:ea typeface="Geneva" charset="0"/>
                <a:cs typeface="Geneva" charset="0"/>
              </a:defRPr>
            </a:lvl1pPr>
          </a:lstStyle>
          <a:p>
            <a:pPr>
              <a:defRPr/>
            </a:pPr>
            <a:fld id="{9626934E-5BAA-42B9-859E-573D331067BB}" type="slidenum">
              <a:rPr lang="en-US" altLang="en-US"/>
              <a:pPr>
                <a:defRPr/>
              </a:pPr>
              <a:t>‹#›</a:t>
            </a:fld>
            <a:endParaRPr lang="en-US" altLang="en-US"/>
          </a:p>
        </p:txBody>
      </p:sp>
    </p:spTree>
    <p:extLst>
      <p:ext uri="{BB962C8B-B14F-4D97-AF65-F5344CB8AC3E}">
        <p14:creationId xmlns:p14="http://schemas.microsoft.com/office/powerpoint/2010/main" val="3227506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4"/>
          <p:cNvSpPr>
            <a:spLocks noGrp="1"/>
          </p:cNvSpPr>
          <p:nvPr>
            <p:ph type="sldNum" sz="quarter" idx="10"/>
          </p:nvPr>
        </p:nvSpPr>
        <p:spPr/>
        <p:txBody>
          <a:bodyPr/>
          <a:lstStyle>
            <a:lvl1pPr>
              <a:defRPr smtClean="0">
                <a:latin typeface="Helvetica Neue" charset="0"/>
                <a:ea typeface="Geneva" charset="0"/>
                <a:cs typeface="Geneva" charset="0"/>
              </a:defRPr>
            </a:lvl1pPr>
          </a:lstStyle>
          <a:p>
            <a:pPr>
              <a:defRPr/>
            </a:pPr>
            <a:fld id="{86F782C7-F160-4DA2-9A16-19DDAE79A007}" type="slidenum">
              <a:rPr lang="en-US" altLang="en-US"/>
              <a:pPr>
                <a:defRPr/>
              </a:pPr>
              <a:t>‹#›</a:t>
            </a:fld>
            <a:endParaRPr lang="en-US" altLang="en-US"/>
          </a:p>
        </p:txBody>
      </p:sp>
    </p:spTree>
    <p:extLst>
      <p:ext uri="{BB962C8B-B14F-4D97-AF65-F5344CB8AC3E}">
        <p14:creationId xmlns:p14="http://schemas.microsoft.com/office/powerpoint/2010/main" val="2702843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smtClean="0">
                <a:latin typeface="Helvetica Neue" charset="0"/>
                <a:ea typeface="Geneva" charset="0"/>
                <a:cs typeface="Geneva" charset="0"/>
              </a:defRPr>
            </a:lvl1pPr>
          </a:lstStyle>
          <a:p>
            <a:pPr>
              <a:defRPr/>
            </a:pPr>
            <a:fld id="{89228ADB-00F4-43A8-AA61-CE87876F1B38}" type="slidenum">
              <a:rPr lang="en-US" altLang="en-US"/>
              <a:pPr>
                <a:defRPr/>
              </a:pPr>
              <a:t>‹#›</a:t>
            </a:fld>
            <a:endParaRPr lang="en-US" altLang="en-US"/>
          </a:p>
        </p:txBody>
      </p:sp>
    </p:spTree>
    <p:extLst>
      <p:ext uri="{BB962C8B-B14F-4D97-AF65-F5344CB8AC3E}">
        <p14:creationId xmlns:p14="http://schemas.microsoft.com/office/powerpoint/2010/main" val="1646309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715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514600"/>
            <a:ext cx="3008313" cy="3611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6"/>
          <p:cNvSpPr>
            <a:spLocks noGrp="1"/>
          </p:cNvSpPr>
          <p:nvPr>
            <p:ph type="sldNum" sz="quarter" idx="10"/>
          </p:nvPr>
        </p:nvSpPr>
        <p:spPr/>
        <p:txBody>
          <a:bodyPr/>
          <a:lstStyle>
            <a:lvl1pPr>
              <a:defRPr smtClean="0">
                <a:latin typeface="Helvetica Neue" charset="0"/>
                <a:ea typeface="Geneva" charset="0"/>
                <a:cs typeface="Geneva" charset="0"/>
              </a:defRPr>
            </a:lvl1pPr>
          </a:lstStyle>
          <a:p>
            <a:pPr>
              <a:defRPr/>
            </a:pPr>
            <a:fld id="{5DD38444-EE8C-41CC-B298-D00190259C0E}" type="slidenum">
              <a:rPr lang="en-US" altLang="en-US"/>
              <a:pPr>
                <a:defRPr/>
              </a:pPr>
              <a:t>‹#›</a:t>
            </a:fld>
            <a:endParaRPr lang="en-US" altLang="en-US"/>
          </a:p>
        </p:txBody>
      </p:sp>
    </p:spTree>
    <p:extLst>
      <p:ext uri="{BB962C8B-B14F-4D97-AF65-F5344CB8AC3E}">
        <p14:creationId xmlns:p14="http://schemas.microsoft.com/office/powerpoint/2010/main" val="818973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6"/>
          <p:cNvSpPr>
            <a:spLocks noGrp="1"/>
          </p:cNvSpPr>
          <p:nvPr>
            <p:ph type="sldNum" sz="quarter" idx="10"/>
          </p:nvPr>
        </p:nvSpPr>
        <p:spPr/>
        <p:txBody>
          <a:bodyPr/>
          <a:lstStyle>
            <a:lvl1pPr>
              <a:defRPr smtClean="0">
                <a:latin typeface="Helvetica Neue" charset="0"/>
                <a:ea typeface="Geneva" charset="0"/>
                <a:cs typeface="Geneva" charset="0"/>
              </a:defRPr>
            </a:lvl1pPr>
          </a:lstStyle>
          <a:p>
            <a:pPr>
              <a:defRPr/>
            </a:pPr>
            <a:fld id="{6E755AFC-9340-4534-BD6A-4A31A73324C3}" type="slidenum">
              <a:rPr lang="en-US" altLang="en-US"/>
              <a:pPr>
                <a:defRPr/>
              </a:pPr>
              <a:t>‹#›</a:t>
            </a:fld>
            <a:endParaRPr lang="en-US" altLang="en-US"/>
          </a:p>
        </p:txBody>
      </p:sp>
    </p:spTree>
    <p:extLst>
      <p:ext uri="{BB962C8B-B14F-4D97-AF65-F5344CB8AC3E}">
        <p14:creationId xmlns:p14="http://schemas.microsoft.com/office/powerpoint/2010/main" val="591452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219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2590800"/>
            <a:ext cx="8229600"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latin typeface="Helvetica Neue" pitchFamily="37" charset="0"/>
                <a:ea typeface="Geneva" pitchFamily="37" charset="-128"/>
                <a:cs typeface="Geneva" pitchFamily="37" charset="-128"/>
              </a:defRPr>
            </a:lvl1pPr>
          </a:lstStyle>
          <a:p>
            <a:pPr>
              <a:defRPr/>
            </a:pPr>
            <a:r>
              <a:rPr lang="en-US"/>
              <a:t>1</a:t>
            </a:r>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3200" kern="1200">
          <a:solidFill>
            <a:schemeClr val="tx1"/>
          </a:solidFill>
          <a:latin typeface="Helvetica Neue"/>
          <a:ea typeface="Geneva" pitchFamily="-65" charset="-128"/>
          <a:cs typeface="Geneva" pitchFamily="-65" charset="-128"/>
        </a:defRPr>
      </a:lvl1pPr>
      <a:lvl2pPr algn="ctr" defTabSz="457200" rtl="0" eaLnBrk="0" fontAlgn="base" hangingPunct="0">
        <a:spcBef>
          <a:spcPct val="0"/>
        </a:spcBef>
        <a:spcAft>
          <a:spcPct val="0"/>
        </a:spcAft>
        <a:defRPr sz="3200">
          <a:solidFill>
            <a:schemeClr val="tx1"/>
          </a:solidFill>
          <a:latin typeface="Helvetica Neue" pitchFamily="-65" charset="0"/>
          <a:ea typeface="Geneva" pitchFamily="-65" charset="-128"/>
          <a:cs typeface="Geneva" pitchFamily="-65" charset="-128"/>
        </a:defRPr>
      </a:lvl2pPr>
      <a:lvl3pPr algn="ctr" defTabSz="457200" rtl="0" eaLnBrk="0" fontAlgn="base" hangingPunct="0">
        <a:spcBef>
          <a:spcPct val="0"/>
        </a:spcBef>
        <a:spcAft>
          <a:spcPct val="0"/>
        </a:spcAft>
        <a:defRPr sz="3200">
          <a:solidFill>
            <a:schemeClr val="tx1"/>
          </a:solidFill>
          <a:latin typeface="Helvetica Neue" pitchFamily="-65" charset="0"/>
          <a:ea typeface="Geneva" pitchFamily="-65" charset="-128"/>
          <a:cs typeface="Geneva" pitchFamily="-65" charset="-128"/>
        </a:defRPr>
      </a:lvl3pPr>
      <a:lvl4pPr algn="ctr" defTabSz="457200" rtl="0" eaLnBrk="0" fontAlgn="base" hangingPunct="0">
        <a:spcBef>
          <a:spcPct val="0"/>
        </a:spcBef>
        <a:spcAft>
          <a:spcPct val="0"/>
        </a:spcAft>
        <a:defRPr sz="3200">
          <a:solidFill>
            <a:schemeClr val="tx1"/>
          </a:solidFill>
          <a:latin typeface="Helvetica Neue" pitchFamily="-65" charset="0"/>
          <a:ea typeface="Geneva" pitchFamily="-65" charset="-128"/>
          <a:cs typeface="Geneva" pitchFamily="-65" charset="-128"/>
        </a:defRPr>
      </a:lvl4pPr>
      <a:lvl5pPr algn="ctr" defTabSz="457200" rtl="0" eaLnBrk="0" fontAlgn="base" hangingPunct="0">
        <a:spcBef>
          <a:spcPct val="0"/>
        </a:spcBef>
        <a:spcAft>
          <a:spcPct val="0"/>
        </a:spcAft>
        <a:defRPr sz="3200">
          <a:solidFill>
            <a:schemeClr val="tx1"/>
          </a:solidFill>
          <a:latin typeface="Helvetica Neue" pitchFamily="-65" charset="0"/>
          <a:ea typeface="Geneva" pitchFamily="-65" charset="-128"/>
          <a:cs typeface="Geneva" pitchFamily="-65" charset="-128"/>
        </a:defRPr>
      </a:lvl5pPr>
      <a:lvl6pPr marL="457200" algn="ctr" defTabSz="457200" rtl="0" fontAlgn="base">
        <a:spcBef>
          <a:spcPct val="0"/>
        </a:spcBef>
        <a:spcAft>
          <a:spcPct val="0"/>
        </a:spcAft>
        <a:defRPr sz="3200">
          <a:solidFill>
            <a:schemeClr val="tx1"/>
          </a:solidFill>
          <a:latin typeface="Helvetica Neue" pitchFamily="-65" charset="0"/>
          <a:ea typeface="Geneva" pitchFamily="-65" charset="-128"/>
          <a:cs typeface="Geneva" pitchFamily="-65" charset="-128"/>
        </a:defRPr>
      </a:lvl6pPr>
      <a:lvl7pPr marL="914400" algn="ctr" defTabSz="457200" rtl="0" fontAlgn="base">
        <a:spcBef>
          <a:spcPct val="0"/>
        </a:spcBef>
        <a:spcAft>
          <a:spcPct val="0"/>
        </a:spcAft>
        <a:defRPr sz="3200">
          <a:solidFill>
            <a:schemeClr val="tx1"/>
          </a:solidFill>
          <a:latin typeface="Helvetica Neue" pitchFamily="-65" charset="0"/>
          <a:ea typeface="Geneva" pitchFamily="-65" charset="-128"/>
          <a:cs typeface="Geneva" pitchFamily="-65" charset="-128"/>
        </a:defRPr>
      </a:lvl7pPr>
      <a:lvl8pPr marL="1371600" algn="ctr" defTabSz="457200" rtl="0" fontAlgn="base">
        <a:spcBef>
          <a:spcPct val="0"/>
        </a:spcBef>
        <a:spcAft>
          <a:spcPct val="0"/>
        </a:spcAft>
        <a:defRPr sz="3200">
          <a:solidFill>
            <a:schemeClr val="tx1"/>
          </a:solidFill>
          <a:latin typeface="Helvetica Neue" pitchFamily="-65" charset="0"/>
          <a:ea typeface="Geneva" pitchFamily="-65" charset="-128"/>
          <a:cs typeface="Geneva" pitchFamily="-65" charset="-128"/>
        </a:defRPr>
      </a:lvl8pPr>
      <a:lvl9pPr marL="1828800" algn="ctr" defTabSz="457200" rtl="0" fontAlgn="base">
        <a:spcBef>
          <a:spcPct val="0"/>
        </a:spcBef>
        <a:spcAft>
          <a:spcPct val="0"/>
        </a:spcAft>
        <a:defRPr sz="3200">
          <a:solidFill>
            <a:schemeClr val="tx1"/>
          </a:solidFill>
          <a:latin typeface="Helvetica Neue" pitchFamily="-65" charset="0"/>
          <a:ea typeface="Geneva" pitchFamily="-65" charset="-128"/>
          <a:cs typeface="Geneva" pitchFamily="-65" charset="-128"/>
        </a:defRPr>
      </a:lvl9pPr>
    </p:titleStyle>
    <p:bodyStyle>
      <a:lvl1pPr marL="342900" indent="-342900" algn="l" defTabSz="457200" rtl="0" eaLnBrk="0" fontAlgn="base" hangingPunct="0">
        <a:spcBef>
          <a:spcPct val="20000"/>
        </a:spcBef>
        <a:spcAft>
          <a:spcPct val="0"/>
        </a:spcAft>
        <a:buFont typeface="Arial" charset="0"/>
        <a:buChar char="•"/>
        <a:defRPr kern="1200">
          <a:solidFill>
            <a:schemeClr val="tx1"/>
          </a:solidFill>
          <a:latin typeface="Helvetica Neue"/>
          <a:ea typeface="Geneva" pitchFamily="-65" charset="-128"/>
          <a:cs typeface="Geneva" pitchFamily="-65" charset="-128"/>
        </a:defRPr>
      </a:lvl1pPr>
      <a:lvl2pPr marL="742950" indent="-285750" algn="l" defTabSz="457200" rtl="0" eaLnBrk="0" fontAlgn="base" hangingPunct="0">
        <a:spcBef>
          <a:spcPct val="20000"/>
        </a:spcBef>
        <a:spcAft>
          <a:spcPct val="0"/>
        </a:spcAft>
        <a:buFont typeface="Arial" charset="0"/>
        <a:buChar char="–"/>
        <a:defRPr kern="1200">
          <a:solidFill>
            <a:schemeClr val="tx1"/>
          </a:solidFill>
          <a:latin typeface="Helvetica Neue"/>
          <a:ea typeface="Geneva" pitchFamily="-65" charset="-128"/>
          <a:cs typeface="Geneva" charset="0"/>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Helvetica Neue"/>
          <a:ea typeface="ヒラギノ角ゴ Pro W3" charset="-128"/>
          <a:cs typeface="ヒラギノ角ゴ Pro W3" charset="-128"/>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Helvetica Neue"/>
          <a:ea typeface="ヒラギノ角ゴ Pro W3" charset="-128"/>
          <a:cs typeface="+mn-cs"/>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Helvetica Neue"/>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facsen.udel.edu/Sites/Graduate/2014GraduateStudiesChargeRevisionRedLineDocument.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facsen.udel.edu/Sites/Gen%20Ed%20Cte/2014GenEdAddendum.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facsen.udel.edu/Sites/Executive/2014Charge-for-the-Commission-on-Sexual-Harassment-and-Assault.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facsen.udel.edu/Sites/minutes/FACSENMINUTES2014October.pdf" TargetMode="External"/><Relationship Id="rId2" Type="http://schemas.openxmlformats.org/officeDocument/2006/relationships/hyperlink" Target="http://facsen.udel.edu/Sites/agendas/FACSENAGENDA2014November.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udel.edu/common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Title 1"/>
          <p:cNvSpPr>
            <a:spLocks noGrp="1"/>
          </p:cNvSpPr>
          <p:nvPr>
            <p:ph type="ctrTitle"/>
          </p:nvPr>
        </p:nvSpPr>
        <p:spPr>
          <a:xfrm>
            <a:off x="685800" y="2568575"/>
            <a:ext cx="7772400" cy="1470025"/>
          </a:xfrm>
        </p:spPr>
        <p:txBody>
          <a:bodyPr/>
          <a:lstStyle/>
          <a:p>
            <a:pPr eaLnBrk="1" hangingPunct="1"/>
            <a:r>
              <a:rPr lang="en-US" altLang="en-US" dirty="0" smtClean="0">
                <a:ea typeface="Geneva" charset="0"/>
                <a:cs typeface="Arial" panose="020B0604020202020204" pitchFamily="34" charset="0"/>
              </a:rPr>
              <a:t>Faculty Senate Meeting</a:t>
            </a:r>
            <a:br>
              <a:rPr lang="en-US" altLang="en-US" dirty="0" smtClean="0">
                <a:ea typeface="Geneva" charset="0"/>
                <a:cs typeface="Arial" panose="020B0604020202020204" pitchFamily="34" charset="0"/>
              </a:rPr>
            </a:br>
            <a:r>
              <a:rPr lang="en-US" altLang="en-US" dirty="0" smtClean="0">
                <a:ea typeface="Geneva" charset="0"/>
                <a:cs typeface="Arial" panose="020B0604020202020204" pitchFamily="34" charset="0"/>
              </a:rPr>
              <a:t/>
            </a:r>
            <a:br>
              <a:rPr lang="en-US" altLang="en-US" dirty="0" smtClean="0">
                <a:ea typeface="Geneva" charset="0"/>
                <a:cs typeface="Arial" panose="020B0604020202020204" pitchFamily="34" charset="0"/>
              </a:rPr>
            </a:br>
            <a:r>
              <a:rPr lang="en-US" altLang="en-US" dirty="0" smtClean="0">
                <a:ea typeface="Geneva" charset="0"/>
                <a:cs typeface="Arial" panose="020B0604020202020204" pitchFamily="34" charset="0"/>
              </a:rPr>
              <a:t>November 3, 2014</a:t>
            </a:r>
            <a:br>
              <a:rPr lang="en-US" altLang="en-US" dirty="0" smtClean="0">
                <a:ea typeface="Geneva" charset="0"/>
                <a:cs typeface="Arial" panose="020B0604020202020204" pitchFamily="34" charset="0"/>
              </a:rPr>
            </a:br>
            <a:r>
              <a:rPr lang="en-US" altLang="en-US" dirty="0" smtClean="0">
                <a:ea typeface="Geneva" charset="0"/>
                <a:cs typeface="Arial" panose="020B0604020202020204" pitchFamily="34" charset="0"/>
              </a:rPr>
              <a:t/>
            </a:r>
            <a:br>
              <a:rPr lang="en-US" altLang="en-US" dirty="0" smtClean="0">
                <a:ea typeface="Geneva" charset="0"/>
                <a:cs typeface="Arial" panose="020B0604020202020204" pitchFamily="34" charset="0"/>
              </a:rPr>
            </a:br>
            <a:r>
              <a:rPr lang="en-US" altLang="en-US" dirty="0" smtClean="0">
                <a:ea typeface="Geneva" charset="0"/>
                <a:cs typeface="Arial" panose="020B0604020202020204" pitchFamily="34" charset="0"/>
              </a:rPr>
              <a:t>Welcome!</a:t>
            </a:r>
            <a:endParaRPr lang="en-US" altLang="en-US" dirty="0" smtClean="0">
              <a:solidFill>
                <a:srgbClr val="1F497D"/>
              </a:solidFill>
              <a:ea typeface="Geneva" charset="0"/>
              <a:cs typeface="Arial" panose="020B0604020202020204" pitchFamily="34" charset="0"/>
            </a:endParaRPr>
          </a:p>
        </p:txBody>
      </p:sp>
    </p:spTree>
  </p:cSld>
  <p:clrMapOvr>
    <a:masterClrMapping/>
  </p:clrMapOvr>
  <p:transition spd="slow">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dirty="0" smtClean="0"/>
              <a:t>Graduate Studies Resolution</a:t>
            </a:r>
            <a:endParaRPr lang="en-US" dirty="0"/>
          </a:p>
        </p:txBody>
      </p:sp>
      <p:sp>
        <p:nvSpPr>
          <p:cNvPr id="3" name="Content Placeholder 2"/>
          <p:cNvSpPr>
            <a:spLocks noGrp="1"/>
          </p:cNvSpPr>
          <p:nvPr>
            <p:ph idx="1"/>
          </p:nvPr>
        </p:nvSpPr>
        <p:spPr>
          <a:xfrm>
            <a:off x="457200" y="1447800"/>
            <a:ext cx="8229600" cy="4603750"/>
          </a:xfrm>
        </p:spPr>
        <p:txBody>
          <a:bodyPr/>
          <a:lstStyle/>
          <a:p>
            <a:pPr marL="460375" indent="-460375">
              <a:buNone/>
            </a:pPr>
            <a:r>
              <a:rPr lang="en-US" dirty="0"/>
              <a:t>WHEREAS, the University of Delaware Faculty Senate Graduate Studies Committee shall receive and may stimulate and originate proposals for its development, </a:t>
            </a:r>
            <a:r>
              <a:rPr lang="en-US" dirty="0" smtClean="0"/>
              <a:t>and</a:t>
            </a:r>
            <a:r>
              <a:rPr lang="en-US" sz="800" dirty="0" smtClean="0"/>
              <a:t/>
            </a:r>
            <a:br>
              <a:rPr lang="en-US" sz="800" dirty="0" smtClean="0"/>
            </a:br>
            <a:endParaRPr lang="en-US" sz="800" dirty="0"/>
          </a:p>
          <a:p>
            <a:pPr marL="460375" indent="-460375">
              <a:buNone/>
            </a:pPr>
            <a:r>
              <a:rPr lang="en-US" dirty="0"/>
              <a:t>WHEREAS, this committee shall have the power to act on and shall make recommendations to the Faculty Senate on matters of policy concerning graduate study, </a:t>
            </a:r>
            <a:r>
              <a:rPr lang="en-US" dirty="0" smtClean="0"/>
              <a:t>and</a:t>
            </a:r>
            <a:r>
              <a:rPr lang="en-US" sz="800" dirty="0" smtClean="0"/>
              <a:t/>
            </a:r>
            <a:br>
              <a:rPr lang="en-US" sz="800" dirty="0" smtClean="0"/>
            </a:br>
            <a:endParaRPr lang="en-US" sz="800" dirty="0"/>
          </a:p>
          <a:p>
            <a:pPr marL="460375" indent="-460375">
              <a:buNone/>
            </a:pPr>
            <a:r>
              <a:rPr lang="en-US" dirty="0"/>
              <a:t>WHEREAS, the title for one of the ex officio members listed is Vice Provost for Academic Programs and Planning, and this position no longer exists, therefore, be </a:t>
            </a:r>
            <a:r>
              <a:rPr lang="en-US" dirty="0" smtClean="0"/>
              <a:t>it</a:t>
            </a:r>
            <a:r>
              <a:rPr lang="en-US" sz="800" dirty="0" smtClean="0"/>
              <a:t/>
            </a:r>
            <a:br>
              <a:rPr lang="en-US" sz="800" dirty="0" smtClean="0"/>
            </a:br>
            <a:endParaRPr lang="en-US" sz="800" dirty="0"/>
          </a:p>
          <a:p>
            <a:pPr marL="460375" indent="-460375">
              <a:buNone/>
            </a:pPr>
            <a:r>
              <a:rPr lang="en-US" dirty="0"/>
              <a:t>RESOLVED, that the Vice Provost for Graduate and Professional Education, or their designee, shall serve on the committee as one of the ex officio members, and be it </a:t>
            </a:r>
            <a:r>
              <a:rPr lang="en-US" dirty="0" smtClean="0"/>
              <a:t>further</a:t>
            </a:r>
            <a:r>
              <a:rPr lang="en-US" sz="800" dirty="0" smtClean="0"/>
              <a:t/>
            </a:r>
            <a:br>
              <a:rPr lang="en-US" sz="800" dirty="0" smtClean="0"/>
            </a:br>
            <a:endParaRPr lang="en-US" sz="800" dirty="0"/>
          </a:p>
          <a:p>
            <a:pPr marL="460375" indent="-460375">
              <a:buNone/>
            </a:pPr>
            <a:r>
              <a:rPr lang="en-US" dirty="0"/>
              <a:t>RESOLVED, that the charge of the Faculty Senate Committee on Graduate Studies shall be revised as in the redline document attached (</a:t>
            </a:r>
            <a:r>
              <a:rPr lang="en-US" dirty="0">
                <a:hlinkClick r:id="rId2"/>
              </a:rPr>
              <a:t>redline attachment</a:t>
            </a:r>
            <a:r>
              <a:rPr lang="en-US" dirty="0"/>
              <a:t>).</a:t>
            </a:r>
          </a:p>
        </p:txBody>
      </p:sp>
      <p:sp>
        <p:nvSpPr>
          <p:cNvPr id="4" name="Slide Number Placeholder 3"/>
          <p:cNvSpPr>
            <a:spLocks noGrp="1"/>
          </p:cNvSpPr>
          <p:nvPr>
            <p:ph type="sldNum" sz="quarter" idx="10"/>
          </p:nvPr>
        </p:nvSpPr>
        <p:spPr/>
        <p:txBody>
          <a:bodyPr/>
          <a:lstStyle/>
          <a:p>
            <a:pPr>
              <a:defRPr/>
            </a:pPr>
            <a:fld id="{66DA8531-2713-45CB-BD7C-0027E137C4E7}" type="slidenum">
              <a:rPr lang="en-US" altLang="en-US" smtClean="0"/>
              <a:pPr>
                <a:defRPr/>
              </a:pPr>
              <a:t>9</a:t>
            </a:fld>
            <a:endParaRPr lang="en-US" altLang="en-US" dirty="0"/>
          </a:p>
        </p:txBody>
      </p:sp>
    </p:spTree>
    <p:extLst>
      <p:ext uri="{BB962C8B-B14F-4D97-AF65-F5344CB8AC3E}">
        <p14:creationId xmlns:p14="http://schemas.microsoft.com/office/powerpoint/2010/main" val="1327898809"/>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dirty="0" smtClean="0"/>
              <a:t>General Education Resolution</a:t>
            </a:r>
            <a:endParaRPr lang="en-US" dirty="0"/>
          </a:p>
        </p:txBody>
      </p:sp>
      <p:sp>
        <p:nvSpPr>
          <p:cNvPr id="3" name="Content Placeholder 2"/>
          <p:cNvSpPr>
            <a:spLocks noGrp="1"/>
          </p:cNvSpPr>
          <p:nvPr>
            <p:ph idx="1"/>
          </p:nvPr>
        </p:nvSpPr>
        <p:spPr>
          <a:xfrm>
            <a:off x="457200" y="1295400"/>
            <a:ext cx="8229600" cy="4876800"/>
          </a:xfrm>
        </p:spPr>
        <p:txBody>
          <a:bodyPr/>
          <a:lstStyle/>
          <a:p>
            <a:pPr marL="460375" indent="-460375">
              <a:buNone/>
            </a:pPr>
            <a:r>
              <a:rPr lang="en-US" dirty="0"/>
              <a:t>WHEREAS, the University of Delaware exists to cultivate learning, develop knowledge, and foster the free exchange of ideas, </a:t>
            </a:r>
            <a:r>
              <a:rPr lang="en-US" dirty="0" smtClean="0"/>
              <a:t>and</a:t>
            </a:r>
            <a:r>
              <a:rPr lang="en-US" sz="800" dirty="0" smtClean="0"/>
              <a:t/>
            </a:r>
            <a:br>
              <a:rPr lang="en-US" sz="800" dirty="0" smtClean="0"/>
            </a:br>
            <a:endParaRPr lang="en-US" sz="800" dirty="0"/>
          </a:p>
          <a:p>
            <a:pPr marL="460375" indent="-460375">
              <a:buNone/>
            </a:pPr>
            <a:r>
              <a:rPr lang="en-US" dirty="0"/>
              <a:t>WHEREAS, a robust program of general education is an essential component of the cultivation of learning, the development of knowledge, and the fostering of a free exchange of ideas, </a:t>
            </a:r>
            <a:r>
              <a:rPr lang="en-US" dirty="0" smtClean="0"/>
              <a:t>and</a:t>
            </a:r>
            <a:r>
              <a:rPr lang="en-US" sz="800" dirty="0" smtClean="0"/>
              <a:t/>
            </a:r>
            <a:br>
              <a:rPr lang="en-US" sz="800" dirty="0" smtClean="0"/>
            </a:br>
            <a:endParaRPr lang="en-US" sz="800" dirty="0"/>
          </a:p>
          <a:p>
            <a:pPr marL="460375" indent="-460375">
              <a:buNone/>
            </a:pPr>
            <a:r>
              <a:rPr lang="en-US" dirty="0"/>
              <a:t>WHEREAS, the overarching goal of general education at the University of Delaware is to set students along the path of possessing the characteristics of one who is both broadly and deeply educated, </a:t>
            </a:r>
            <a:r>
              <a:rPr lang="en-US" dirty="0" smtClean="0"/>
              <a:t>and</a:t>
            </a:r>
            <a:r>
              <a:rPr lang="en-US" sz="800" dirty="0" smtClean="0"/>
              <a:t/>
            </a:r>
            <a:br>
              <a:rPr lang="en-US" sz="800" dirty="0" smtClean="0"/>
            </a:br>
            <a:endParaRPr lang="en-US" sz="800" dirty="0"/>
          </a:p>
          <a:p>
            <a:pPr marL="460375" indent="-460375">
              <a:buNone/>
            </a:pPr>
            <a:r>
              <a:rPr lang="en-US" dirty="0"/>
              <a:t>WHEREAS, in our April 2011 self-study prepared for the Middle States Commission on Higher Education, we noted that the current undergraduate general education goals, requirements, and assessment activities are under review with an eye toward streamlining the list of goals and taking action steps between now and 2015 to establish a coherent and integrative program of undergraduate education and university requirements, </a:t>
            </a:r>
            <a:r>
              <a:rPr lang="en-US" dirty="0" smtClean="0"/>
              <a:t>and</a:t>
            </a:r>
            <a:r>
              <a:rPr lang="en-US" sz="800" dirty="0" smtClean="0"/>
              <a:t/>
            </a:r>
            <a:br>
              <a:rPr lang="en-US" sz="800" dirty="0" smtClean="0"/>
            </a:br>
            <a:endParaRPr lang="en-US" sz="800" dirty="0"/>
          </a:p>
          <a:p>
            <a:pPr marL="460375" indent="-460375">
              <a:buNone/>
            </a:pPr>
            <a:r>
              <a:rPr lang="en-US" dirty="0"/>
              <a:t>WHEREAS, this review has proceeded and culminated in the recommendations below, therefore, be it</a:t>
            </a:r>
          </a:p>
        </p:txBody>
      </p:sp>
      <p:sp>
        <p:nvSpPr>
          <p:cNvPr id="4" name="Slide Number Placeholder 3"/>
          <p:cNvSpPr>
            <a:spLocks noGrp="1"/>
          </p:cNvSpPr>
          <p:nvPr>
            <p:ph type="sldNum" sz="quarter" idx="10"/>
          </p:nvPr>
        </p:nvSpPr>
        <p:spPr/>
        <p:txBody>
          <a:bodyPr/>
          <a:lstStyle/>
          <a:p>
            <a:pPr>
              <a:defRPr/>
            </a:pPr>
            <a:fld id="{66DA8531-2713-45CB-BD7C-0027E137C4E7}" type="slidenum">
              <a:rPr lang="en-US" altLang="en-US" smtClean="0"/>
              <a:pPr>
                <a:defRPr/>
              </a:pPr>
              <a:t>10</a:t>
            </a:fld>
            <a:endParaRPr lang="en-US" altLang="en-US"/>
          </a:p>
        </p:txBody>
      </p:sp>
    </p:spTree>
    <p:extLst>
      <p:ext uri="{BB962C8B-B14F-4D97-AF65-F5344CB8AC3E}">
        <p14:creationId xmlns:p14="http://schemas.microsoft.com/office/powerpoint/2010/main" val="1378784545"/>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lstStyle/>
          <a:p>
            <a:r>
              <a:rPr lang="en-US" dirty="0"/>
              <a:t>General Education Resolution</a:t>
            </a:r>
          </a:p>
        </p:txBody>
      </p:sp>
      <p:sp>
        <p:nvSpPr>
          <p:cNvPr id="3" name="Content Placeholder 2"/>
          <p:cNvSpPr>
            <a:spLocks noGrp="1"/>
          </p:cNvSpPr>
          <p:nvPr>
            <p:ph idx="1"/>
          </p:nvPr>
        </p:nvSpPr>
        <p:spPr>
          <a:xfrm>
            <a:off x="457200" y="1600200"/>
            <a:ext cx="8229600" cy="3535363"/>
          </a:xfrm>
        </p:spPr>
        <p:txBody>
          <a:bodyPr/>
          <a:lstStyle/>
          <a:p>
            <a:pPr marL="460375" indent="-460375">
              <a:buNone/>
            </a:pPr>
            <a:r>
              <a:rPr lang="en-US" dirty="0"/>
              <a:t>RESOLVED, that the Faculty Senate adopts the following statement of purposes for the University of Delaware’s general education program: </a:t>
            </a:r>
            <a:r>
              <a:rPr lang="en-US" dirty="0" smtClean="0"/>
              <a:t/>
            </a:r>
            <a:br>
              <a:rPr lang="en-US" dirty="0" smtClean="0"/>
            </a:br>
            <a:endParaRPr lang="en-US" dirty="0"/>
          </a:p>
          <a:p>
            <a:pPr marL="0" indent="0">
              <a:buNone/>
            </a:pPr>
            <a:r>
              <a:rPr lang="en-US" dirty="0"/>
              <a:t>We seek to prepare students who are: </a:t>
            </a:r>
          </a:p>
          <a:p>
            <a:pPr lvl="1">
              <a:buFont typeface="Arial" panose="020B0604020202020204" pitchFamily="34" charset="0"/>
              <a:buChar char="•"/>
            </a:pPr>
            <a:r>
              <a:rPr lang="en-US" dirty="0" smtClean="0"/>
              <a:t>Engaged </a:t>
            </a:r>
            <a:r>
              <a:rPr lang="en-US" dirty="0"/>
              <a:t>citizens, involved in the world around them, and who understand the major challenges and debates of the day; </a:t>
            </a:r>
          </a:p>
          <a:p>
            <a:pPr lvl="1">
              <a:buFont typeface="Arial" panose="020B0604020202020204" pitchFamily="34" charset="0"/>
              <a:buChar char="•"/>
            </a:pPr>
            <a:r>
              <a:rPr lang="en-US" dirty="0" smtClean="0"/>
              <a:t>Aware </a:t>
            </a:r>
            <a:r>
              <a:rPr lang="en-US" dirty="0"/>
              <a:t>of their intellectual strengths and interests and of their ethical values and commitments; </a:t>
            </a:r>
          </a:p>
          <a:p>
            <a:pPr lvl="1">
              <a:buFont typeface="Arial" panose="020B0604020202020204" pitchFamily="34" charset="0"/>
              <a:buChar char="•"/>
            </a:pPr>
            <a:r>
              <a:rPr lang="en-US" dirty="0" smtClean="0"/>
              <a:t>Capable </a:t>
            </a:r>
            <a:r>
              <a:rPr lang="en-US" dirty="0"/>
              <a:t>of interpreting the arts and culture of contemporary and past societies; and </a:t>
            </a:r>
          </a:p>
          <a:p>
            <a:pPr lvl="1">
              <a:buFont typeface="Arial" panose="020B0604020202020204" pitchFamily="34" charset="0"/>
              <a:buChar char="•"/>
            </a:pPr>
            <a:r>
              <a:rPr lang="en-US" dirty="0" smtClean="0"/>
              <a:t>Equipped </a:t>
            </a:r>
            <a:r>
              <a:rPr lang="en-US" dirty="0"/>
              <a:t>with the essential skills necessary to thrive in a rapidly evolving world including the ability to be a lifelong learner, creator, and innovator. </a:t>
            </a:r>
            <a:r>
              <a:rPr lang="en-US" dirty="0" smtClean="0"/>
              <a:t/>
            </a:r>
            <a:br>
              <a:rPr lang="en-US" dirty="0" smtClean="0"/>
            </a:br>
            <a:endParaRPr lang="en-US" dirty="0"/>
          </a:p>
          <a:p>
            <a:pPr marL="0" indent="0">
              <a:buNone/>
            </a:pPr>
            <a:r>
              <a:rPr lang="en-US" dirty="0"/>
              <a:t>and be it further</a:t>
            </a:r>
          </a:p>
        </p:txBody>
      </p:sp>
      <p:sp>
        <p:nvSpPr>
          <p:cNvPr id="4" name="Slide Number Placeholder 3"/>
          <p:cNvSpPr>
            <a:spLocks noGrp="1"/>
          </p:cNvSpPr>
          <p:nvPr>
            <p:ph type="sldNum" sz="quarter" idx="10"/>
          </p:nvPr>
        </p:nvSpPr>
        <p:spPr/>
        <p:txBody>
          <a:bodyPr/>
          <a:lstStyle/>
          <a:p>
            <a:pPr>
              <a:defRPr/>
            </a:pPr>
            <a:fld id="{66DA8531-2713-45CB-BD7C-0027E137C4E7}" type="slidenum">
              <a:rPr lang="en-US" altLang="en-US" smtClean="0"/>
              <a:pPr>
                <a:defRPr/>
              </a:pPr>
              <a:t>11</a:t>
            </a:fld>
            <a:endParaRPr lang="en-US" altLang="en-US"/>
          </a:p>
        </p:txBody>
      </p:sp>
    </p:spTree>
    <p:extLst>
      <p:ext uri="{BB962C8B-B14F-4D97-AF65-F5344CB8AC3E}">
        <p14:creationId xmlns:p14="http://schemas.microsoft.com/office/powerpoint/2010/main" val="29430161"/>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lstStyle/>
          <a:p>
            <a:r>
              <a:rPr lang="en-US" dirty="0"/>
              <a:t>General Education Resolution</a:t>
            </a:r>
          </a:p>
        </p:txBody>
      </p:sp>
      <p:sp>
        <p:nvSpPr>
          <p:cNvPr id="3" name="Content Placeholder 2"/>
          <p:cNvSpPr>
            <a:spLocks noGrp="1"/>
          </p:cNvSpPr>
          <p:nvPr>
            <p:ph idx="1"/>
          </p:nvPr>
        </p:nvSpPr>
        <p:spPr>
          <a:xfrm>
            <a:off x="457200" y="1676400"/>
            <a:ext cx="8229600" cy="3535363"/>
          </a:xfrm>
        </p:spPr>
        <p:txBody>
          <a:bodyPr/>
          <a:lstStyle/>
          <a:p>
            <a:pPr marL="460375" indent="-460375">
              <a:buNone/>
            </a:pPr>
            <a:r>
              <a:rPr lang="en-US" dirty="0"/>
              <a:t>RESOLVED, that to meet these purposes, the Faculty Senate adopts for all students the five objectives of general education set forth as follows: </a:t>
            </a:r>
            <a:r>
              <a:rPr lang="en-US" dirty="0" smtClean="0"/>
              <a:t/>
            </a:r>
            <a:br>
              <a:rPr lang="en-US" dirty="0" smtClean="0"/>
            </a:br>
            <a:endParaRPr lang="en-US" dirty="0"/>
          </a:p>
          <a:p>
            <a:pPr marL="0" indent="0">
              <a:buNone/>
            </a:pPr>
            <a:r>
              <a:rPr lang="en-US" dirty="0"/>
              <a:t>General education at the University of Delaware prepares students who are able to: </a:t>
            </a:r>
          </a:p>
          <a:p>
            <a:pPr marL="800100" lvl="1" indent="-342900">
              <a:buFont typeface="+mj-lt"/>
              <a:buAutoNum type="arabicParenR"/>
            </a:pPr>
            <a:r>
              <a:rPr lang="en-US" dirty="0" smtClean="0"/>
              <a:t>Read </a:t>
            </a:r>
            <a:r>
              <a:rPr lang="en-US" dirty="0"/>
              <a:t>critically, analyze arguments and information, and engage in constructive ideation. </a:t>
            </a:r>
          </a:p>
          <a:p>
            <a:pPr marL="800100" lvl="1" indent="-342900">
              <a:buFont typeface="+mj-lt"/>
              <a:buAutoNum type="arabicParenR"/>
            </a:pPr>
            <a:r>
              <a:rPr lang="en-US" dirty="0" smtClean="0"/>
              <a:t>Communicate </a:t>
            </a:r>
            <a:r>
              <a:rPr lang="en-US" dirty="0"/>
              <a:t>effectively in writing, orally, and through creative expression. </a:t>
            </a:r>
          </a:p>
          <a:p>
            <a:pPr marL="800100" lvl="1" indent="-342900">
              <a:buFont typeface="+mj-lt"/>
              <a:buAutoNum type="arabicParenR"/>
            </a:pPr>
            <a:r>
              <a:rPr lang="en-US" dirty="0" smtClean="0"/>
              <a:t>Work </a:t>
            </a:r>
            <a:r>
              <a:rPr lang="en-US" dirty="0"/>
              <a:t>collaboratively and independently within and across a variety of cultural contexts and a spectrum of differences. </a:t>
            </a:r>
          </a:p>
          <a:p>
            <a:pPr marL="800100" lvl="1" indent="-342900">
              <a:buFont typeface="+mj-lt"/>
              <a:buAutoNum type="arabicParenR"/>
            </a:pPr>
            <a:r>
              <a:rPr lang="en-US" dirty="0" smtClean="0"/>
              <a:t>Critically </a:t>
            </a:r>
            <a:r>
              <a:rPr lang="en-US" dirty="0"/>
              <a:t>evaluate the ethical implications of what they say and do. </a:t>
            </a:r>
          </a:p>
          <a:p>
            <a:pPr marL="800100" lvl="1" indent="-342900">
              <a:buFont typeface="+mj-lt"/>
              <a:buAutoNum type="arabicParenR"/>
            </a:pPr>
            <a:r>
              <a:rPr lang="en-US" dirty="0" smtClean="0"/>
              <a:t>Reason </a:t>
            </a:r>
            <a:r>
              <a:rPr lang="en-US" dirty="0"/>
              <a:t>quantitatively, computationally, and scientifically. </a:t>
            </a:r>
            <a:r>
              <a:rPr lang="en-US" dirty="0" smtClean="0"/>
              <a:t/>
            </a:r>
            <a:br>
              <a:rPr lang="en-US" dirty="0" smtClean="0"/>
            </a:br>
            <a:endParaRPr lang="en-US" dirty="0"/>
          </a:p>
          <a:p>
            <a:pPr marL="0" indent="0">
              <a:buNone/>
            </a:pPr>
            <a:r>
              <a:rPr lang="en-US" dirty="0"/>
              <a:t>and be it further</a:t>
            </a:r>
          </a:p>
        </p:txBody>
      </p:sp>
      <p:sp>
        <p:nvSpPr>
          <p:cNvPr id="4" name="Slide Number Placeholder 3"/>
          <p:cNvSpPr>
            <a:spLocks noGrp="1"/>
          </p:cNvSpPr>
          <p:nvPr>
            <p:ph type="sldNum" sz="quarter" idx="10"/>
          </p:nvPr>
        </p:nvSpPr>
        <p:spPr/>
        <p:txBody>
          <a:bodyPr/>
          <a:lstStyle/>
          <a:p>
            <a:pPr>
              <a:defRPr/>
            </a:pPr>
            <a:fld id="{66DA8531-2713-45CB-BD7C-0027E137C4E7}" type="slidenum">
              <a:rPr lang="en-US" altLang="en-US" smtClean="0"/>
              <a:pPr>
                <a:defRPr/>
              </a:pPr>
              <a:t>12</a:t>
            </a:fld>
            <a:endParaRPr lang="en-US" altLang="en-US"/>
          </a:p>
        </p:txBody>
      </p:sp>
    </p:spTree>
    <p:extLst>
      <p:ext uri="{BB962C8B-B14F-4D97-AF65-F5344CB8AC3E}">
        <p14:creationId xmlns:p14="http://schemas.microsoft.com/office/powerpoint/2010/main" val="4848449"/>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lstStyle/>
          <a:p>
            <a:r>
              <a:rPr lang="en-US" dirty="0"/>
              <a:t>General Education Resolution</a:t>
            </a:r>
          </a:p>
        </p:txBody>
      </p:sp>
      <p:sp>
        <p:nvSpPr>
          <p:cNvPr id="3" name="Content Placeholder 2"/>
          <p:cNvSpPr>
            <a:spLocks noGrp="1"/>
          </p:cNvSpPr>
          <p:nvPr>
            <p:ph idx="1"/>
          </p:nvPr>
        </p:nvSpPr>
        <p:spPr>
          <a:xfrm>
            <a:off x="457200" y="1752600"/>
            <a:ext cx="8229600" cy="4724400"/>
          </a:xfrm>
        </p:spPr>
        <p:txBody>
          <a:bodyPr/>
          <a:lstStyle/>
          <a:p>
            <a:pPr marL="460375" indent="-460375">
              <a:buNone/>
            </a:pPr>
            <a:r>
              <a:rPr lang="en-US" dirty="0"/>
              <a:t>RESOLVED, that to implement these objectives, the General Education Committee of the Faculty Senate will by 1 April 2015 submit an implementation plan aligned with the UD General Education Objectives; and be it further </a:t>
            </a:r>
            <a:r>
              <a:rPr lang="en-US" dirty="0" smtClean="0"/>
              <a:t/>
            </a:r>
            <a:br>
              <a:rPr lang="en-US" dirty="0" smtClean="0"/>
            </a:br>
            <a:endParaRPr lang="en-US" dirty="0"/>
          </a:p>
          <a:p>
            <a:pPr marL="460375" indent="-460375">
              <a:buNone/>
            </a:pPr>
            <a:r>
              <a:rPr lang="en-US" dirty="0"/>
              <a:t>RESOLVED, that the General Education Committee will develop an assessment plan whereby the University of Delaware can track student progress toward meeting the UD General Education Objectives; and be it further </a:t>
            </a:r>
            <a:r>
              <a:rPr lang="en-US" dirty="0" smtClean="0"/>
              <a:t/>
            </a:r>
            <a:br>
              <a:rPr lang="en-US" dirty="0" smtClean="0"/>
            </a:br>
            <a:endParaRPr lang="en-US" dirty="0"/>
          </a:p>
          <a:p>
            <a:pPr marL="460375" indent="-460375">
              <a:buNone/>
            </a:pPr>
            <a:r>
              <a:rPr lang="en-US" dirty="0"/>
              <a:t>RESOLVED, that an open hearing will be held during the early part of the Spring semester of 2015 to receive campus input regarding these plans</a:t>
            </a:r>
            <a:r>
              <a:rPr lang="en-US" dirty="0" smtClean="0"/>
              <a:t>.</a:t>
            </a:r>
          </a:p>
          <a:p>
            <a:pPr marL="460375" indent="-460375">
              <a:buNone/>
            </a:pPr>
            <a:endParaRPr lang="en-US" dirty="0"/>
          </a:p>
          <a:p>
            <a:pPr marL="460375" indent="-460375">
              <a:buNone/>
            </a:pPr>
            <a:r>
              <a:rPr lang="en-US" dirty="0" smtClean="0"/>
              <a:t>(</a:t>
            </a:r>
            <a:r>
              <a:rPr lang="en-US" dirty="0" smtClean="0">
                <a:hlinkClick r:id="rId2"/>
              </a:rPr>
              <a:t>addendum attachment</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66DA8531-2713-45CB-BD7C-0027E137C4E7}" type="slidenum">
              <a:rPr lang="en-US" altLang="en-US" smtClean="0"/>
              <a:pPr>
                <a:defRPr/>
              </a:pPr>
              <a:t>13</a:t>
            </a:fld>
            <a:endParaRPr lang="en-US" altLang="en-US"/>
          </a:p>
        </p:txBody>
      </p:sp>
    </p:spTree>
    <p:extLst>
      <p:ext uri="{BB962C8B-B14F-4D97-AF65-F5344CB8AC3E}">
        <p14:creationId xmlns:p14="http://schemas.microsoft.com/office/powerpoint/2010/main" val="2055688557"/>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dirty="0" smtClean="0"/>
              <a:t>MOOC Resolution</a:t>
            </a:r>
            <a:endParaRPr lang="en-US" dirty="0"/>
          </a:p>
        </p:txBody>
      </p:sp>
      <p:sp>
        <p:nvSpPr>
          <p:cNvPr id="3" name="Content Placeholder 2"/>
          <p:cNvSpPr>
            <a:spLocks noGrp="1"/>
          </p:cNvSpPr>
          <p:nvPr>
            <p:ph idx="1"/>
          </p:nvPr>
        </p:nvSpPr>
        <p:spPr>
          <a:xfrm>
            <a:off x="304800" y="1416050"/>
            <a:ext cx="8382000" cy="5137150"/>
          </a:xfrm>
        </p:spPr>
        <p:txBody>
          <a:bodyPr/>
          <a:lstStyle/>
          <a:p>
            <a:pPr marL="460375" indent="-460375">
              <a:buNone/>
            </a:pPr>
            <a:r>
              <a:rPr lang="en-US" dirty="0"/>
              <a:t>WHEREAS, the Board of Trustees has assigned to the Faculty the responsibility of providing for the establishment of curricula and courses as well as for the establishment of a program of extra-curricular education; </a:t>
            </a:r>
            <a:r>
              <a:rPr lang="en-US" dirty="0" smtClean="0"/>
              <a:t>and</a:t>
            </a:r>
            <a:r>
              <a:rPr lang="en-US" sz="800" dirty="0" smtClean="0"/>
              <a:t/>
            </a:r>
            <a:br>
              <a:rPr lang="en-US" sz="800" dirty="0" smtClean="0"/>
            </a:br>
            <a:endParaRPr lang="en-US" sz="800" dirty="0"/>
          </a:p>
          <a:p>
            <a:pPr marL="460375" indent="-460375">
              <a:buNone/>
            </a:pPr>
            <a:r>
              <a:rPr lang="en-US" dirty="0"/>
              <a:t>WHEREAS, the Faculty have established their Senate to exercise all the powers vested in the Faculty by the Board of Trustees and to determine the duties that it will delegate to faculty committees; </a:t>
            </a:r>
            <a:r>
              <a:rPr lang="en-US" dirty="0" smtClean="0"/>
              <a:t>and</a:t>
            </a:r>
            <a:r>
              <a:rPr lang="en-US" sz="800" dirty="0" smtClean="0"/>
              <a:t/>
            </a:r>
            <a:br>
              <a:rPr lang="en-US" sz="800" dirty="0" smtClean="0"/>
            </a:br>
            <a:endParaRPr lang="en-US" sz="800" dirty="0"/>
          </a:p>
          <a:p>
            <a:pPr marL="460375" indent="-460375">
              <a:buNone/>
            </a:pPr>
            <a:r>
              <a:rPr lang="en-US" dirty="0"/>
              <a:t>WHEREAS, the Senate’s Coordinating Committee on Education is charged with reviewing the broad educational affairs of the University and for providing for the examination and preparation of educational proposals; </a:t>
            </a:r>
            <a:r>
              <a:rPr lang="en-US" dirty="0" smtClean="0"/>
              <a:t>and</a:t>
            </a:r>
            <a:r>
              <a:rPr lang="en-US" sz="800" dirty="0" smtClean="0"/>
              <a:t/>
            </a:r>
            <a:br>
              <a:rPr lang="en-US" sz="800" dirty="0" smtClean="0"/>
            </a:br>
            <a:endParaRPr lang="en-US" sz="800" dirty="0"/>
          </a:p>
          <a:p>
            <a:pPr marL="460375" indent="-460375">
              <a:buNone/>
            </a:pPr>
            <a:r>
              <a:rPr lang="en-US" dirty="0"/>
              <a:t>WHEREAS, the University is now endorsing Massive Open Online Courses (MOOCs); </a:t>
            </a:r>
            <a:r>
              <a:rPr lang="en-US" dirty="0" smtClean="0"/>
              <a:t>and</a:t>
            </a:r>
            <a:r>
              <a:rPr lang="en-US" sz="800" dirty="0" smtClean="0"/>
              <a:t/>
            </a:r>
            <a:br>
              <a:rPr lang="en-US" sz="800" dirty="0" smtClean="0"/>
            </a:br>
            <a:endParaRPr lang="en-US" sz="800" dirty="0"/>
          </a:p>
          <a:p>
            <a:pPr marL="460375" indent="-460375">
              <a:buNone/>
            </a:pPr>
            <a:r>
              <a:rPr lang="en-US" dirty="0"/>
              <a:t>WHEREAS, these courses are not currently approved by the Faculty through their Senate as are all other courses; therefore, be </a:t>
            </a:r>
            <a:r>
              <a:rPr lang="en-US" dirty="0" smtClean="0"/>
              <a:t>it</a:t>
            </a:r>
            <a:r>
              <a:rPr lang="en-US" sz="800" dirty="0" smtClean="0"/>
              <a:t/>
            </a:r>
            <a:br>
              <a:rPr lang="en-US" sz="800" dirty="0" smtClean="0"/>
            </a:br>
            <a:endParaRPr lang="en-US" sz="800" dirty="0"/>
          </a:p>
          <a:p>
            <a:pPr marL="460375" indent="-460375">
              <a:buNone/>
            </a:pPr>
            <a:r>
              <a:rPr lang="en-US" dirty="0"/>
              <a:t>RESOLVED, that all MOOCs offered by the University of Delaware must be approved by the Senate’s Coordinating Committee on Education.</a:t>
            </a:r>
          </a:p>
        </p:txBody>
      </p:sp>
      <p:sp>
        <p:nvSpPr>
          <p:cNvPr id="4" name="Slide Number Placeholder 3"/>
          <p:cNvSpPr>
            <a:spLocks noGrp="1"/>
          </p:cNvSpPr>
          <p:nvPr>
            <p:ph type="sldNum" sz="quarter" idx="10"/>
          </p:nvPr>
        </p:nvSpPr>
        <p:spPr/>
        <p:txBody>
          <a:bodyPr/>
          <a:lstStyle/>
          <a:p>
            <a:pPr>
              <a:defRPr/>
            </a:pPr>
            <a:fld id="{66DA8531-2713-45CB-BD7C-0027E137C4E7}" type="slidenum">
              <a:rPr lang="en-US" altLang="en-US" smtClean="0"/>
              <a:pPr>
                <a:defRPr/>
              </a:pPr>
              <a:t>14</a:t>
            </a:fld>
            <a:endParaRPr lang="en-US" altLang="en-US" dirty="0"/>
          </a:p>
        </p:txBody>
      </p:sp>
    </p:spTree>
    <p:extLst>
      <p:ext uri="{BB962C8B-B14F-4D97-AF65-F5344CB8AC3E}">
        <p14:creationId xmlns:p14="http://schemas.microsoft.com/office/powerpoint/2010/main" val="3589523708"/>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dirty="0" smtClean="0"/>
              <a:t>Sexual Harassment Resolution</a:t>
            </a:r>
            <a:endParaRPr lang="en-US" dirty="0"/>
          </a:p>
        </p:txBody>
      </p:sp>
      <p:sp>
        <p:nvSpPr>
          <p:cNvPr id="3" name="Content Placeholder 2"/>
          <p:cNvSpPr>
            <a:spLocks noGrp="1"/>
          </p:cNvSpPr>
          <p:nvPr>
            <p:ph idx="1"/>
          </p:nvPr>
        </p:nvSpPr>
        <p:spPr>
          <a:xfrm>
            <a:off x="457200" y="1371600"/>
            <a:ext cx="8229600" cy="5029200"/>
          </a:xfrm>
        </p:spPr>
        <p:txBody>
          <a:bodyPr/>
          <a:lstStyle/>
          <a:p>
            <a:r>
              <a:rPr lang="en-US" dirty="0"/>
              <a:t>Resolution to form a Commission to Review Current Policies and Procedures for Addressing Sexual Harassment and Assault </a:t>
            </a:r>
            <a:r>
              <a:rPr lang="en-US" dirty="0" smtClean="0"/>
              <a:t>Allegations (</a:t>
            </a:r>
            <a:r>
              <a:rPr lang="en-US" dirty="0" smtClean="0">
                <a:hlinkClick r:id="rId2"/>
              </a:rPr>
              <a:t>charge </a:t>
            </a:r>
            <a:r>
              <a:rPr lang="en-US" dirty="0">
                <a:hlinkClick r:id="rId2"/>
              </a:rPr>
              <a:t>and membership attachment</a:t>
            </a:r>
            <a:r>
              <a:rPr lang="en-US" dirty="0"/>
              <a:t>) </a:t>
            </a:r>
            <a:endParaRPr lang="en-US" dirty="0" smtClean="0"/>
          </a:p>
          <a:p>
            <a:r>
              <a:rPr lang="en-US" dirty="0" smtClean="0"/>
              <a:t>Authored </a:t>
            </a:r>
            <a:r>
              <a:rPr lang="en-US" dirty="0"/>
              <a:t>by </a:t>
            </a:r>
            <a:r>
              <a:rPr lang="en-US" dirty="0" smtClean="0"/>
              <a:t>Michael </a:t>
            </a:r>
            <a:r>
              <a:rPr lang="en-US" dirty="0"/>
              <a:t>Chajes, Professor of Civil and Environmental Engineering, </a:t>
            </a:r>
            <a:r>
              <a:rPr lang="en-US" dirty="0" smtClean="0"/>
              <a:t>and </a:t>
            </a:r>
            <a:r>
              <a:rPr lang="en-US" dirty="0"/>
              <a:t>former Dean of the College of </a:t>
            </a:r>
            <a:r>
              <a:rPr lang="en-US" dirty="0" smtClean="0"/>
              <a:t>Engineering</a:t>
            </a:r>
            <a:endParaRPr lang="en-US" dirty="0"/>
          </a:p>
          <a:p>
            <a:r>
              <a:rPr lang="en-US" dirty="0" smtClean="0"/>
              <a:t>Co-sponsored by the following Senators:</a:t>
            </a:r>
          </a:p>
          <a:p>
            <a:pPr lvl="1"/>
            <a:r>
              <a:rPr lang="en-US" dirty="0"/>
              <a:t>Brian Ackerman, </a:t>
            </a:r>
            <a:r>
              <a:rPr lang="en-US" dirty="0" err="1"/>
              <a:t>Pscyhological</a:t>
            </a:r>
            <a:r>
              <a:rPr lang="en-US" dirty="0"/>
              <a:t> and Brain Sciences</a:t>
            </a:r>
          </a:p>
          <a:p>
            <a:pPr lvl="1"/>
            <a:r>
              <a:rPr lang="en-US" dirty="0"/>
              <a:t>Wayne </a:t>
            </a:r>
            <a:r>
              <a:rPr lang="en-US" dirty="0" err="1"/>
              <a:t>Batchis</a:t>
            </a:r>
            <a:r>
              <a:rPr lang="en-US" dirty="0"/>
              <a:t>, Political Science and International Relations</a:t>
            </a:r>
          </a:p>
          <a:p>
            <a:pPr lvl="1"/>
            <a:r>
              <a:rPr lang="en-US" dirty="0"/>
              <a:t>Nicole </a:t>
            </a:r>
            <a:r>
              <a:rPr lang="en-US" dirty="0" err="1"/>
              <a:t>Donofrio</a:t>
            </a:r>
            <a:r>
              <a:rPr lang="en-US" dirty="0"/>
              <a:t>, Plant and Soil Sciences</a:t>
            </a:r>
          </a:p>
          <a:p>
            <a:pPr lvl="1"/>
            <a:r>
              <a:rPr lang="en-US" dirty="0"/>
              <a:t>Steven Eidelman, Human Development and Family Studies </a:t>
            </a:r>
          </a:p>
          <a:p>
            <a:pPr lvl="1"/>
            <a:r>
              <a:rPr lang="en-US" dirty="0"/>
              <a:t>Jeffrey Heinz, Linguistics and Cognitive Science</a:t>
            </a:r>
          </a:p>
          <a:p>
            <a:pPr lvl="1"/>
            <a:r>
              <a:rPr lang="en-US" dirty="0" err="1"/>
              <a:t>Tain</a:t>
            </a:r>
            <a:r>
              <a:rPr lang="en-US" dirty="0"/>
              <a:t>-Jian Hsu, Civil and Environmental Engineering</a:t>
            </a:r>
          </a:p>
          <a:p>
            <a:pPr lvl="1"/>
            <a:r>
              <a:rPr lang="en-US" dirty="0"/>
              <a:t>Paul </a:t>
            </a:r>
            <a:r>
              <a:rPr lang="en-US" dirty="0" err="1"/>
              <a:t>Laux</a:t>
            </a:r>
            <a:r>
              <a:rPr lang="en-US" dirty="0"/>
              <a:t>, </a:t>
            </a:r>
            <a:r>
              <a:rPr lang="en-US" dirty="0" smtClean="0"/>
              <a:t>Finance (lead sponsor)</a:t>
            </a:r>
            <a:endParaRPr lang="en-US" dirty="0"/>
          </a:p>
          <a:p>
            <a:pPr lvl="1"/>
            <a:r>
              <a:rPr lang="en-US" dirty="0"/>
              <a:t>William Lewis, School of Education</a:t>
            </a:r>
          </a:p>
          <a:p>
            <a:pPr lvl="1"/>
            <a:r>
              <a:rPr lang="en-US" dirty="0"/>
              <a:t>Mark Parcells, Animal and Food Sciences</a:t>
            </a:r>
          </a:p>
          <a:p>
            <a:pPr lvl="1"/>
            <a:r>
              <a:rPr lang="en-US" dirty="0"/>
              <a:t>Herbert Tanner, Mechanical </a:t>
            </a:r>
            <a:r>
              <a:rPr lang="en-US" dirty="0" smtClean="0"/>
              <a:t>Engineering</a:t>
            </a:r>
            <a:endParaRPr lang="en-US" dirty="0"/>
          </a:p>
        </p:txBody>
      </p:sp>
      <p:sp>
        <p:nvSpPr>
          <p:cNvPr id="4" name="Slide Number Placeholder 3"/>
          <p:cNvSpPr>
            <a:spLocks noGrp="1"/>
          </p:cNvSpPr>
          <p:nvPr>
            <p:ph type="sldNum" sz="quarter" idx="10"/>
          </p:nvPr>
        </p:nvSpPr>
        <p:spPr/>
        <p:txBody>
          <a:bodyPr/>
          <a:lstStyle/>
          <a:p>
            <a:pPr>
              <a:defRPr/>
            </a:pPr>
            <a:fld id="{66DA8531-2713-45CB-BD7C-0027E137C4E7}" type="slidenum">
              <a:rPr lang="en-US" altLang="en-US" smtClean="0"/>
              <a:pPr>
                <a:defRPr/>
              </a:pPr>
              <a:t>15</a:t>
            </a:fld>
            <a:endParaRPr lang="en-US" altLang="en-US" dirty="0"/>
          </a:p>
        </p:txBody>
      </p:sp>
    </p:spTree>
    <p:extLst>
      <p:ext uri="{BB962C8B-B14F-4D97-AF65-F5344CB8AC3E}">
        <p14:creationId xmlns:p14="http://schemas.microsoft.com/office/powerpoint/2010/main" val="434485339"/>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lstStyle/>
          <a:p>
            <a:r>
              <a:rPr lang="en-US" dirty="0"/>
              <a:t>Sexual Harassment Resolution</a:t>
            </a:r>
          </a:p>
        </p:txBody>
      </p:sp>
      <p:sp>
        <p:nvSpPr>
          <p:cNvPr id="3" name="Content Placeholder 2"/>
          <p:cNvSpPr>
            <a:spLocks noGrp="1"/>
          </p:cNvSpPr>
          <p:nvPr>
            <p:ph idx="1"/>
          </p:nvPr>
        </p:nvSpPr>
        <p:spPr>
          <a:xfrm>
            <a:off x="152400" y="1600200"/>
            <a:ext cx="8763000" cy="4953000"/>
          </a:xfrm>
        </p:spPr>
        <p:txBody>
          <a:bodyPr/>
          <a:lstStyle/>
          <a:p>
            <a:pPr marL="460375" indent="-460375">
              <a:buNone/>
            </a:pPr>
            <a:r>
              <a:rPr lang="en-US" sz="1600" dirty="0"/>
              <a:t>WHEREAS, sexual harassment and assault on college campuses is a nationwide problem, </a:t>
            </a:r>
            <a:r>
              <a:rPr lang="en-US" sz="1600" dirty="0" smtClean="0"/>
              <a:t>and</a:t>
            </a:r>
            <a:br>
              <a:rPr lang="en-US" sz="1600" dirty="0" smtClean="0"/>
            </a:br>
            <a:endParaRPr lang="en-US" sz="800" dirty="0"/>
          </a:p>
          <a:p>
            <a:pPr marL="460375" indent="-460375">
              <a:buNone/>
            </a:pPr>
            <a:r>
              <a:rPr lang="en-US" sz="1600" dirty="0" smtClean="0"/>
              <a:t>WHEREAS</a:t>
            </a:r>
            <a:r>
              <a:rPr lang="en-US" sz="1600" dirty="0"/>
              <a:t>, the University of Delaware should strive to create a safe and supportive environment for all students, faculty, staff, and administrators and should provide an exemplary model for addressing sexual harassment and assault cases, therefore be </a:t>
            </a:r>
            <a:r>
              <a:rPr lang="en-US" sz="1600" dirty="0" smtClean="0"/>
              <a:t>it</a:t>
            </a:r>
            <a:r>
              <a:rPr lang="en-US" sz="800" dirty="0" smtClean="0"/>
              <a:t/>
            </a:r>
            <a:br>
              <a:rPr lang="en-US" sz="800" dirty="0" smtClean="0"/>
            </a:br>
            <a:endParaRPr lang="en-US" sz="800" dirty="0" smtClean="0"/>
          </a:p>
          <a:p>
            <a:pPr marL="460375" indent="-460375">
              <a:buNone/>
            </a:pPr>
            <a:r>
              <a:rPr lang="en-US" sz="1600" dirty="0"/>
              <a:t>RESOLVED, that a commission with representation from students, faculty, staff, and administrators will be formed by the Faculty Senate Executive Committee and given the task of making recommendations for the implementation of best practices regarding policies and procedures for addressing sexual harassment and assault allegations, and be it </a:t>
            </a:r>
            <a:r>
              <a:rPr lang="en-US" sz="1600" dirty="0" smtClean="0"/>
              <a:t>further</a:t>
            </a:r>
            <a:r>
              <a:rPr lang="en-US" sz="800" dirty="0" smtClean="0"/>
              <a:t/>
            </a:r>
            <a:br>
              <a:rPr lang="en-US" sz="800" dirty="0" smtClean="0"/>
            </a:br>
            <a:endParaRPr lang="en-US" sz="800" dirty="0"/>
          </a:p>
          <a:p>
            <a:pPr marL="460375" indent="-460375">
              <a:buNone/>
            </a:pPr>
            <a:r>
              <a:rPr lang="en-US" sz="1600" dirty="0"/>
              <a:t>RESOLVED, that to achieve this goal the commission will work in concert with the Title IX Coordinator’s efforts to review current policies at the University of Delaware and elsewhere, ensure that the community is educated regarding current policies, broadly solicit recommendations for improving current policies, develop proposed policy changes, and hold hearings to obtain input on proposed policy changes, and be it </a:t>
            </a:r>
            <a:r>
              <a:rPr lang="en-US" sz="1600" dirty="0" smtClean="0"/>
              <a:t>further</a:t>
            </a:r>
            <a:r>
              <a:rPr lang="en-US" sz="800" dirty="0" smtClean="0"/>
              <a:t/>
            </a:r>
            <a:br>
              <a:rPr lang="en-US" sz="800" dirty="0" smtClean="0"/>
            </a:br>
            <a:endParaRPr lang="en-US" sz="800" dirty="0"/>
          </a:p>
          <a:p>
            <a:pPr marL="460375" indent="-460375">
              <a:buNone/>
            </a:pPr>
            <a:r>
              <a:rPr lang="en-US" sz="1600" dirty="0"/>
              <a:t>RESOLVED, that the commission will develop recommendations for consideration by the full Faculty </a:t>
            </a:r>
            <a:r>
              <a:rPr lang="en-US" sz="1600" strike="sngStrike" dirty="0"/>
              <a:t>Senate</a:t>
            </a:r>
            <a:r>
              <a:rPr lang="en-US" sz="1600" dirty="0"/>
              <a:t> no later than the April 2015 Faculty Senate meeting.</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66DA8531-2713-45CB-BD7C-0027E137C4E7}" type="slidenum">
              <a:rPr lang="en-US" altLang="en-US" smtClean="0"/>
              <a:pPr>
                <a:defRPr/>
              </a:pPr>
              <a:t>16</a:t>
            </a:fld>
            <a:endParaRPr lang="en-US" altLang="en-US"/>
          </a:p>
        </p:txBody>
      </p:sp>
    </p:spTree>
    <p:extLst>
      <p:ext uri="{BB962C8B-B14F-4D97-AF65-F5344CB8AC3E}">
        <p14:creationId xmlns:p14="http://schemas.microsoft.com/office/powerpoint/2010/main" val="1588520747"/>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marL="0" indent="0">
              <a:buNone/>
            </a:pPr>
            <a:r>
              <a:rPr lang="en-US" b="1" dirty="0"/>
              <a:t>VIII. Introduction of New Business: </a:t>
            </a:r>
            <a:endParaRPr lang="en-US" dirty="0"/>
          </a:p>
          <a:p>
            <a:pPr marL="800100" lvl="2" indent="0">
              <a:buNone/>
            </a:pPr>
            <a:r>
              <a:rPr lang="en-US" dirty="0"/>
              <a:t>Such items as may come before the Senate. (No motion introduced under new business, except a motion to refer to committee, shall be acted upon until the next meeting of the Senate.) </a:t>
            </a:r>
          </a:p>
          <a:p>
            <a:endParaRPr lang="en-US" dirty="0"/>
          </a:p>
        </p:txBody>
      </p:sp>
      <p:sp>
        <p:nvSpPr>
          <p:cNvPr id="4" name="Slide Number Placeholder 3"/>
          <p:cNvSpPr>
            <a:spLocks noGrp="1"/>
          </p:cNvSpPr>
          <p:nvPr>
            <p:ph type="sldNum" sz="quarter" idx="10"/>
          </p:nvPr>
        </p:nvSpPr>
        <p:spPr/>
        <p:txBody>
          <a:bodyPr/>
          <a:lstStyle/>
          <a:p>
            <a:pPr>
              <a:defRPr/>
            </a:pPr>
            <a:fld id="{66DA8531-2713-45CB-BD7C-0027E137C4E7}" type="slidenum">
              <a:rPr lang="en-US" altLang="en-US" smtClean="0"/>
              <a:pPr>
                <a:defRPr/>
              </a:pPr>
              <a:t>17</a:t>
            </a:fld>
            <a:endParaRPr lang="en-US" altLang="en-US"/>
          </a:p>
        </p:txBody>
      </p:sp>
    </p:spTree>
    <p:extLst>
      <p:ext uri="{BB962C8B-B14F-4D97-AF65-F5344CB8AC3E}">
        <p14:creationId xmlns:p14="http://schemas.microsoft.com/office/powerpoint/2010/main" val="1382305057"/>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Memorial Tribute</a:t>
            </a:r>
            <a:endParaRPr lang="en-US" dirty="0"/>
          </a:p>
        </p:txBody>
      </p:sp>
      <p:sp>
        <p:nvSpPr>
          <p:cNvPr id="3" name="Subtitle 2"/>
          <p:cNvSpPr>
            <a:spLocks noGrp="1"/>
          </p:cNvSpPr>
          <p:nvPr>
            <p:ph type="subTitle" idx="1"/>
          </p:nvPr>
        </p:nvSpPr>
        <p:spPr/>
        <p:txBody>
          <a:bodyPr/>
          <a:lstStyle/>
          <a:p>
            <a:r>
              <a:rPr lang="en-US" dirty="0" smtClean="0"/>
              <a:t>Delivered by</a:t>
            </a:r>
            <a:br>
              <a:rPr lang="en-US" dirty="0" smtClean="0"/>
            </a:br>
            <a:r>
              <a:rPr lang="en-US" dirty="0" smtClean="0"/>
              <a:t>Prasad </a:t>
            </a:r>
            <a:r>
              <a:rPr lang="en-US" dirty="0" err="1" smtClean="0"/>
              <a:t>Dhurjati</a:t>
            </a:r>
            <a:endParaRPr lang="en-US" dirty="0"/>
          </a:p>
        </p:txBody>
      </p:sp>
    </p:spTree>
    <p:extLst>
      <p:ext uri="{BB962C8B-B14F-4D97-AF65-F5344CB8AC3E}">
        <p14:creationId xmlns:p14="http://schemas.microsoft.com/office/powerpoint/2010/main" val="40610270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marL="0" indent="0">
              <a:buNone/>
            </a:pPr>
            <a:r>
              <a:rPr lang="en-US" dirty="0" smtClean="0"/>
              <a:t>       </a:t>
            </a:r>
            <a:r>
              <a:rPr lang="en-US" b="1" dirty="0" smtClean="0"/>
              <a:t>I</a:t>
            </a:r>
            <a:r>
              <a:rPr lang="en-US" b="1" dirty="0"/>
              <a:t>. Adoption of the </a:t>
            </a:r>
            <a:r>
              <a:rPr lang="en-US" b="1" dirty="0" smtClean="0"/>
              <a:t>Agenda: </a:t>
            </a:r>
            <a:r>
              <a:rPr lang="en-US" dirty="0" smtClean="0">
                <a:hlinkClick r:id="rId2"/>
              </a:rPr>
              <a:t>November 3, 2014</a:t>
            </a:r>
            <a:r>
              <a:rPr lang="en-US" b="1" dirty="0" smtClean="0"/>
              <a:t> </a:t>
            </a:r>
            <a:br>
              <a:rPr lang="en-US" b="1" dirty="0" smtClean="0"/>
            </a:br>
            <a:endParaRPr lang="en-US" dirty="0"/>
          </a:p>
          <a:p>
            <a:pPr marL="0" indent="0">
              <a:buNone/>
            </a:pPr>
            <a:r>
              <a:rPr lang="en-US" b="1" dirty="0" smtClean="0"/>
              <a:t>      II</a:t>
            </a:r>
            <a:r>
              <a:rPr lang="en-US" b="1" dirty="0"/>
              <a:t>. Approval of the Minutes</a:t>
            </a:r>
            <a:r>
              <a:rPr lang="en-US" b="1" dirty="0" smtClean="0"/>
              <a:t>: </a:t>
            </a:r>
            <a:r>
              <a:rPr lang="en-US" dirty="0" smtClean="0">
                <a:hlinkClick r:id="rId3"/>
              </a:rPr>
              <a:t>October 6, 2014</a:t>
            </a:r>
            <a:r>
              <a:rPr lang="en-US" dirty="0" smtClean="0"/>
              <a:t> </a:t>
            </a:r>
            <a:br>
              <a:rPr lang="en-US" dirty="0" smtClean="0"/>
            </a:br>
            <a:endParaRPr lang="en-US" dirty="0"/>
          </a:p>
          <a:p>
            <a:pPr marL="0" indent="0">
              <a:buNone/>
            </a:pPr>
            <a:r>
              <a:rPr lang="en-US" b="1" dirty="0" smtClean="0"/>
              <a:t>     III</a:t>
            </a:r>
            <a:r>
              <a:rPr lang="en-US" b="1" dirty="0"/>
              <a:t>. Remarks: </a:t>
            </a:r>
            <a:r>
              <a:rPr lang="en-US" dirty="0" smtClean="0"/>
              <a:t>Vice Provost Matthew </a:t>
            </a:r>
            <a:r>
              <a:rPr lang="en-US" dirty="0" err="1"/>
              <a:t>Kinservik</a:t>
            </a:r>
            <a:r>
              <a:rPr lang="en-US" dirty="0" smtClean="0"/>
              <a:t> </a:t>
            </a:r>
            <a:br>
              <a:rPr lang="en-US" dirty="0" smtClean="0"/>
            </a:br>
            <a:endParaRPr lang="en-US" dirty="0"/>
          </a:p>
          <a:p>
            <a:pPr marL="0" indent="0">
              <a:buNone/>
            </a:pPr>
            <a:r>
              <a:rPr lang="en-US" b="1" dirty="0" smtClean="0"/>
              <a:t>     IV</a:t>
            </a:r>
            <a:r>
              <a:rPr lang="en-US" b="1" dirty="0"/>
              <a:t>. Announcements: </a:t>
            </a:r>
            <a:r>
              <a:rPr lang="en-US" dirty="0"/>
              <a:t>Senate President Fred Hofstetter </a:t>
            </a:r>
            <a:endParaRPr lang="en-US" dirty="0" smtClean="0"/>
          </a:p>
        </p:txBody>
      </p:sp>
      <p:sp>
        <p:nvSpPr>
          <p:cNvPr id="4" name="Slide Number Placeholder 3"/>
          <p:cNvSpPr>
            <a:spLocks noGrp="1"/>
          </p:cNvSpPr>
          <p:nvPr>
            <p:ph type="sldNum" sz="quarter" idx="10"/>
          </p:nvPr>
        </p:nvSpPr>
        <p:spPr/>
        <p:txBody>
          <a:bodyPr/>
          <a:lstStyle/>
          <a:p>
            <a:pPr>
              <a:defRPr/>
            </a:pPr>
            <a:fld id="{66DA8531-2713-45CB-BD7C-0027E137C4E7}" type="slidenum">
              <a:rPr lang="en-US" altLang="en-US" smtClean="0"/>
              <a:pPr>
                <a:defRPr/>
              </a:pPr>
              <a:t>2</a:t>
            </a:fld>
            <a:endParaRPr lang="en-US" altLang="en-US"/>
          </a:p>
        </p:txBody>
      </p:sp>
    </p:spTree>
    <p:extLst>
      <p:ext uri="{BB962C8B-B14F-4D97-AF65-F5344CB8AC3E}">
        <p14:creationId xmlns:p14="http://schemas.microsoft.com/office/powerpoint/2010/main" val="4213546235"/>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lstStyle/>
          <a:p>
            <a:r>
              <a:rPr lang="en-US" dirty="0" smtClean="0"/>
              <a:t>Announcements</a:t>
            </a:r>
            <a:endParaRPr lang="en-US" dirty="0"/>
          </a:p>
        </p:txBody>
      </p:sp>
      <p:sp>
        <p:nvSpPr>
          <p:cNvPr id="3" name="Content Placeholder 2"/>
          <p:cNvSpPr>
            <a:spLocks noGrp="1"/>
          </p:cNvSpPr>
          <p:nvPr>
            <p:ph idx="1"/>
          </p:nvPr>
        </p:nvSpPr>
        <p:spPr>
          <a:xfrm>
            <a:off x="457200" y="1600200"/>
            <a:ext cx="8229600" cy="3886200"/>
          </a:xfrm>
        </p:spPr>
        <p:txBody>
          <a:bodyPr/>
          <a:lstStyle/>
          <a:p>
            <a:r>
              <a:rPr lang="en-US" dirty="0" smtClean="0"/>
              <a:t>Faculty Welfare and Privileges (</a:t>
            </a:r>
            <a:r>
              <a:rPr lang="en-US" dirty="0" err="1" smtClean="0"/>
              <a:t>FWP</a:t>
            </a:r>
            <a:r>
              <a:rPr lang="en-US" dirty="0" smtClean="0"/>
              <a:t>) policy changes are being formulated to bring the </a:t>
            </a:r>
            <a:r>
              <a:rPr lang="en-US" dirty="0" err="1" smtClean="0"/>
              <a:t>FWP</a:t>
            </a:r>
            <a:r>
              <a:rPr lang="en-US" dirty="0" smtClean="0"/>
              <a:t> policy into conformance with Title IX regulations.</a:t>
            </a:r>
          </a:p>
          <a:p>
            <a:pPr lvl="1"/>
            <a:r>
              <a:rPr lang="en-US" dirty="0" smtClean="0"/>
              <a:t>The </a:t>
            </a:r>
            <a:r>
              <a:rPr lang="en-US" dirty="0" err="1" smtClean="0"/>
              <a:t>FWP</a:t>
            </a:r>
            <a:r>
              <a:rPr lang="en-US" dirty="0" smtClean="0"/>
              <a:t> committee has completed its policy draft, which is currently before the Executive Committee.</a:t>
            </a:r>
          </a:p>
          <a:p>
            <a:pPr lvl="1"/>
            <a:r>
              <a:rPr lang="en-US" dirty="0" smtClean="0"/>
              <a:t>Prior to putting a resolution to make this policy change onto the December 1 Faculty Senate meeting</a:t>
            </a:r>
            <a:r>
              <a:rPr lang="en-US" dirty="0"/>
              <a:t> </a:t>
            </a:r>
            <a:r>
              <a:rPr lang="en-US" dirty="0" smtClean="0"/>
              <a:t>agenda, the Executive Committee has decided to hold an Open Hearing.</a:t>
            </a:r>
          </a:p>
          <a:p>
            <a:pPr lvl="1"/>
            <a:r>
              <a:rPr lang="en-US" dirty="0" smtClean="0"/>
              <a:t>The </a:t>
            </a:r>
            <a:r>
              <a:rPr lang="en-US" dirty="0" err="1" smtClean="0"/>
              <a:t>FWP</a:t>
            </a:r>
            <a:r>
              <a:rPr lang="en-US" dirty="0" smtClean="0"/>
              <a:t> Open Hearing will be held at 4 PM on Monday, November 10 in Gore 104; please mark your calendars.</a:t>
            </a:r>
          </a:p>
          <a:p>
            <a:pPr lvl="1"/>
            <a:r>
              <a:rPr lang="en-US" dirty="0" err="1" smtClean="0"/>
              <a:t>FWP</a:t>
            </a:r>
            <a:r>
              <a:rPr lang="en-US" dirty="0" smtClean="0"/>
              <a:t> Chair John </a:t>
            </a:r>
            <a:r>
              <a:rPr lang="en-US" dirty="0" err="1" smtClean="0"/>
              <a:t>Courtright</a:t>
            </a:r>
            <a:r>
              <a:rPr lang="en-US" dirty="0" smtClean="0"/>
              <a:t> will moderate this open hearing.</a:t>
            </a:r>
          </a:p>
          <a:p>
            <a:pPr lvl="1"/>
            <a:r>
              <a:rPr lang="en-US" dirty="0" smtClean="0"/>
              <a:t>Karren Helsel-Spry will send all faculty an announcement of the hearing with a link to these important </a:t>
            </a:r>
            <a:r>
              <a:rPr lang="en-US" dirty="0" err="1" smtClean="0"/>
              <a:t>FWP</a:t>
            </a:r>
            <a:r>
              <a:rPr lang="en-US" dirty="0" smtClean="0"/>
              <a:t> policy changes.</a:t>
            </a:r>
          </a:p>
          <a:p>
            <a:r>
              <a:rPr lang="en-US" dirty="0"/>
              <a:t>You are all invited to attend the Grand Opening of the </a:t>
            </a:r>
            <a:r>
              <a:rPr lang="en-US" dirty="0">
                <a:hlinkClick r:id="rId3"/>
              </a:rPr>
              <a:t>UD Faculty </a:t>
            </a:r>
            <a:r>
              <a:rPr lang="en-US" dirty="0" smtClean="0">
                <a:hlinkClick r:id="rId3"/>
              </a:rPr>
              <a:t>Commons</a:t>
            </a:r>
            <a:r>
              <a:rPr lang="en-US" dirty="0" smtClean="0"/>
              <a:t> in 116 </a:t>
            </a:r>
            <a:r>
              <a:rPr lang="en-US" dirty="0"/>
              <a:t>Pearson </a:t>
            </a:r>
            <a:r>
              <a:rPr lang="en-US" dirty="0" smtClean="0"/>
              <a:t>Hall on Thursday, November </a:t>
            </a:r>
            <a:r>
              <a:rPr lang="en-US" dirty="0"/>
              <a:t>13, 3-6 PM.</a:t>
            </a:r>
          </a:p>
          <a:p>
            <a:endParaRPr lang="en-US" dirty="0"/>
          </a:p>
        </p:txBody>
      </p:sp>
      <p:sp>
        <p:nvSpPr>
          <p:cNvPr id="4" name="Slide Number Placeholder 3"/>
          <p:cNvSpPr>
            <a:spLocks noGrp="1"/>
          </p:cNvSpPr>
          <p:nvPr>
            <p:ph type="sldNum" sz="quarter" idx="10"/>
          </p:nvPr>
        </p:nvSpPr>
        <p:spPr/>
        <p:txBody>
          <a:bodyPr/>
          <a:lstStyle/>
          <a:p>
            <a:pPr>
              <a:defRPr/>
            </a:pPr>
            <a:fld id="{66DA8531-2713-45CB-BD7C-0027E137C4E7}" type="slidenum">
              <a:rPr lang="en-US" altLang="en-US" smtClean="0"/>
              <a:pPr>
                <a:defRPr/>
              </a:pPr>
              <a:t>3</a:t>
            </a:fld>
            <a:endParaRPr lang="en-US" altLang="en-US" dirty="0"/>
          </a:p>
        </p:txBody>
      </p:sp>
    </p:spTree>
    <p:extLst>
      <p:ext uri="{BB962C8B-B14F-4D97-AF65-F5344CB8AC3E}">
        <p14:creationId xmlns:p14="http://schemas.microsoft.com/office/powerpoint/2010/main" val="55983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6DA8531-2713-45CB-BD7C-0027E137C4E7}" type="slidenum">
              <a:rPr lang="en-US" altLang="en-US" smtClean="0"/>
              <a:pPr>
                <a:defRPr/>
              </a:pPr>
              <a:t>4</a:t>
            </a:fld>
            <a:endParaRPr lang="en-US" altLang="en-US"/>
          </a:p>
        </p:txBody>
      </p:sp>
      <p:pic>
        <p:nvPicPr>
          <p:cNvPr id="3074" name="Picture 2" descr="\\psf\Home\Desktop\Screen Shot 2014-11-02 at 7.12.12 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0147" y="914400"/>
            <a:ext cx="6043706"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0482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lstStyle/>
          <a:p>
            <a:r>
              <a:rPr lang="en-US" dirty="0" smtClean="0"/>
              <a:t>The 3-3-3 Committee on Administrative Searches has completed its report.</a:t>
            </a:r>
          </a:p>
          <a:p>
            <a:r>
              <a:rPr lang="en-US" dirty="0" smtClean="0"/>
              <a:t>Dean Nancy Targett, who chaired this committee, will present this report at the February 9 Faculty Senate meeting. </a:t>
            </a:r>
          </a:p>
          <a:p>
            <a:r>
              <a:rPr lang="en-US" dirty="0" smtClean="0"/>
              <a:t>In the meantime, the report is being made available at the Provost’s website at http://</a:t>
            </a:r>
            <a:r>
              <a:rPr lang="en-US" dirty="0" err="1" smtClean="0"/>
              <a:t>provost.udel.edu</a:t>
            </a:r>
            <a:r>
              <a:rPr lang="en-US" dirty="0" smtClean="0"/>
              <a:t>/resources.</a:t>
            </a:r>
          </a:p>
          <a:p>
            <a:endParaRPr lang="en-US" dirty="0"/>
          </a:p>
        </p:txBody>
      </p:sp>
      <p:sp>
        <p:nvSpPr>
          <p:cNvPr id="4" name="Slide Number Placeholder 3"/>
          <p:cNvSpPr>
            <a:spLocks noGrp="1"/>
          </p:cNvSpPr>
          <p:nvPr>
            <p:ph type="sldNum" sz="quarter" idx="10"/>
          </p:nvPr>
        </p:nvSpPr>
        <p:spPr/>
        <p:txBody>
          <a:bodyPr/>
          <a:lstStyle/>
          <a:p>
            <a:pPr>
              <a:defRPr/>
            </a:pPr>
            <a:fld id="{66DA8531-2713-45CB-BD7C-0027E137C4E7}" type="slidenum">
              <a:rPr lang="en-US" altLang="en-US" smtClean="0"/>
              <a:pPr>
                <a:defRPr/>
              </a:pPr>
              <a:t>5</a:t>
            </a:fld>
            <a:endParaRPr lang="en-US" altLang="en-US"/>
          </a:p>
        </p:txBody>
      </p:sp>
    </p:spTree>
    <p:extLst>
      <p:ext uri="{BB962C8B-B14F-4D97-AF65-F5344CB8AC3E}">
        <p14:creationId xmlns:p14="http://schemas.microsoft.com/office/powerpoint/2010/main" val="4187729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9228ADB-00F4-43A8-AA61-CE87876F1B38}" type="slidenum">
              <a:rPr lang="en-US" altLang="en-US" smtClean="0"/>
              <a:pPr>
                <a:defRPr/>
              </a:pPr>
              <a:t>6</a:t>
            </a:fld>
            <a:endParaRPr lang="en-US" altLang="en-US"/>
          </a:p>
        </p:txBody>
      </p:sp>
      <p:pic>
        <p:nvPicPr>
          <p:cNvPr id="1026" name="Picture 2" descr="\\psf\Home\Desktop\Screen Shot 2014-11-03 at 10.03.14 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2180" y="0"/>
            <a:ext cx="452182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228600" y="1524000"/>
            <a:ext cx="4191000" cy="50292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kern="1200">
                <a:solidFill>
                  <a:schemeClr val="tx1"/>
                </a:solidFill>
                <a:latin typeface="Helvetica Neue"/>
                <a:ea typeface="Geneva" pitchFamily="-65" charset="-128"/>
                <a:cs typeface="Geneva" pitchFamily="-65" charset="-128"/>
              </a:defRPr>
            </a:lvl1pPr>
            <a:lvl2pPr marL="742950" indent="-285750" algn="l" defTabSz="457200" rtl="0" eaLnBrk="0" fontAlgn="base" hangingPunct="0">
              <a:spcBef>
                <a:spcPct val="20000"/>
              </a:spcBef>
              <a:spcAft>
                <a:spcPct val="0"/>
              </a:spcAft>
              <a:buFont typeface="Arial" charset="0"/>
              <a:buChar char="–"/>
              <a:defRPr kern="1200">
                <a:solidFill>
                  <a:schemeClr val="tx1"/>
                </a:solidFill>
                <a:latin typeface="Helvetica Neue"/>
                <a:ea typeface="Geneva" pitchFamily="-65" charset="-128"/>
                <a:cs typeface="Geneva" charset="0"/>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Helvetica Neue"/>
                <a:ea typeface="ヒラギノ角ゴ Pro W3" charset="-128"/>
                <a:cs typeface="ヒラギノ角ゴ Pro W3" charset="-128"/>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Helvetica Neue"/>
                <a:ea typeface="ヒラギノ角ゴ Pro W3" charset="-128"/>
                <a:cs typeface="+mn-cs"/>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Helvetica Neue"/>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According to its charge, after conferring with </a:t>
            </a:r>
            <a:r>
              <a:rPr lang="en-US" dirty="0" err="1"/>
              <a:t>UGS</a:t>
            </a:r>
            <a:r>
              <a:rPr lang="en-US" dirty="0"/>
              <a:t> and </a:t>
            </a:r>
            <a:r>
              <a:rPr lang="en-US" dirty="0" err="1"/>
              <a:t>CGS</a:t>
            </a:r>
            <a:r>
              <a:rPr lang="en-US" dirty="0"/>
              <a:t>, the Coordinating Committee has completed its review of the 2016-17 Academic Calendar</a:t>
            </a:r>
            <a:r>
              <a:rPr lang="en-US" dirty="0" smtClean="0"/>
              <a:t>.</a:t>
            </a:r>
          </a:p>
          <a:p>
            <a:r>
              <a:rPr lang="en-US" dirty="0" smtClean="0"/>
              <a:t>There are 67 days of instruction in Fall 2016 and Spring 2017.</a:t>
            </a:r>
          </a:p>
          <a:p>
            <a:r>
              <a:rPr lang="en-US" dirty="0" smtClean="0"/>
              <a:t>Winter 2017 has 23 days of instruction, and the two 5-week summer sessions have 24 days each.</a:t>
            </a:r>
          </a:p>
          <a:p>
            <a:r>
              <a:rPr lang="en-US" dirty="0" smtClean="0"/>
              <a:t>There is a full week off during the Thanksgiving break.</a:t>
            </a:r>
          </a:p>
          <a:p>
            <a:r>
              <a:rPr lang="en-US" dirty="0" smtClean="0"/>
              <a:t>Kudos to </a:t>
            </a:r>
            <a:r>
              <a:rPr lang="en-US" dirty="0" err="1" smtClean="0"/>
              <a:t>UGS</a:t>
            </a:r>
            <a:r>
              <a:rPr lang="en-US" dirty="0" smtClean="0"/>
              <a:t> for figuring out how to make exams end on December 17 instead of December 21 as originally proposed.</a:t>
            </a:r>
            <a:endParaRPr lang="en-US" dirty="0"/>
          </a:p>
        </p:txBody>
      </p:sp>
      <p:sp>
        <p:nvSpPr>
          <p:cNvPr id="5" name="Title 1"/>
          <p:cNvSpPr txBox="1">
            <a:spLocks/>
          </p:cNvSpPr>
          <p:nvPr/>
        </p:nvSpPr>
        <p:spPr>
          <a:xfrm>
            <a:off x="152400" y="838200"/>
            <a:ext cx="3962400" cy="990600"/>
          </a:xfrm>
          <a:prstGeom prst="rect">
            <a:avLst/>
          </a:prstGeom>
        </p:spPr>
        <p:txBody>
          <a:bodyPr/>
          <a:lstStyle>
            <a:lvl1pPr algn="ctr" defTabSz="457200" rtl="0" eaLnBrk="0" fontAlgn="base" hangingPunct="0">
              <a:spcBef>
                <a:spcPct val="0"/>
              </a:spcBef>
              <a:spcAft>
                <a:spcPct val="0"/>
              </a:spcAft>
              <a:defRPr sz="3200" kern="1200">
                <a:solidFill>
                  <a:schemeClr val="tx1"/>
                </a:solidFill>
                <a:latin typeface="Helvetica Neue"/>
                <a:ea typeface="Geneva" pitchFamily="-65" charset="-128"/>
                <a:cs typeface="Geneva" pitchFamily="-65" charset="-128"/>
              </a:defRPr>
            </a:lvl1pPr>
            <a:lvl2pPr algn="ctr" defTabSz="457200" rtl="0" eaLnBrk="0" fontAlgn="base" hangingPunct="0">
              <a:spcBef>
                <a:spcPct val="0"/>
              </a:spcBef>
              <a:spcAft>
                <a:spcPct val="0"/>
              </a:spcAft>
              <a:defRPr sz="3200">
                <a:solidFill>
                  <a:schemeClr val="tx1"/>
                </a:solidFill>
                <a:latin typeface="Helvetica Neue" pitchFamily="-65" charset="0"/>
                <a:ea typeface="Geneva" pitchFamily="-65" charset="-128"/>
                <a:cs typeface="Geneva" pitchFamily="-65" charset="-128"/>
              </a:defRPr>
            </a:lvl2pPr>
            <a:lvl3pPr algn="ctr" defTabSz="457200" rtl="0" eaLnBrk="0" fontAlgn="base" hangingPunct="0">
              <a:spcBef>
                <a:spcPct val="0"/>
              </a:spcBef>
              <a:spcAft>
                <a:spcPct val="0"/>
              </a:spcAft>
              <a:defRPr sz="3200">
                <a:solidFill>
                  <a:schemeClr val="tx1"/>
                </a:solidFill>
                <a:latin typeface="Helvetica Neue" pitchFamily="-65" charset="0"/>
                <a:ea typeface="Geneva" pitchFamily="-65" charset="-128"/>
                <a:cs typeface="Geneva" pitchFamily="-65" charset="-128"/>
              </a:defRPr>
            </a:lvl3pPr>
            <a:lvl4pPr algn="ctr" defTabSz="457200" rtl="0" eaLnBrk="0" fontAlgn="base" hangingPunct="0">
              <a:spcBef>
                <a:spcPct val="0"/>
              </a:spcBef>
              <a:spcAft>
                <a:spcPct val="0"/>
              </a:spcAft>
              <a:defRPr sz="3200">
                <a:solidFill>
                  <a:schemeClr val="tx1"/>
                </a:solidFill>
                <a:latin typeface="Helvetica Neue" pitchFamily="-65" charset="0"/>
                <a:ea typeface="Geneva" pitchFamily="-65" charset="-128"/>
                <a:cs typeface="Geneva" pitchFamily="-65" charset="-128"/>
              </a:defRPr>
            </a:lvl4pPr>
            <a:lvl5pPr algn="ctr" defTabSz="457200" rtl="0" eaLnBrk="0" fontAlgn="base" hangingPunct="0">
              <a:spcBef>
                <a:spcPct val="0"/>
              </a:spcBef>
              <a:spcAft>
                <a:spcPct val="0"/>
              </a:spcAft>
              <a:defRPr sz="3200">
                <a:solidFill>
                  <a:schemeClr val="tx1"/>
                </a:solidFill>
                <a:latin typeface="Helvetica Neue" pitchFamily="-65" charset="0"/>
                <a:ea typeface="Geneva" pitchFamily="-65" charset="-128"/>
                <a:cs typeface="Geneva" pitchFamily="-65" charset="-128"/>
              </a:defRPr>
            </a:lvl5pPr>
            <a:lvl6pPr marL="457200" algn="ctr" defTabSz="457200" rtl="0" fontAlgn="base">
              <a:spcBef>
                <a:spcPct val="0"/>
              </a:spcBef>
              <a:spcAft>
                <a:spcPct val="0"/>
              </a:spcAft>
              <a:defRPr sz="3200">
                <a:solidFill>
                  <a:schemeClr val="tx1"/>
                </a:solidFill>
                <a:latin typeface="Helvetica Neue" pitchFamily="-65" charset="0"/>
                <a:ea typeface="Geneva" pitchFamily="-65" charset="-128"/>
                <a:cs typeface="Geneva" pitchFamily="-65" charset="-128"/>
              </a:defRPr>
            </a:lvl6pPr>
            <a:lvl7pPr marL="914400" algn="ctr" defTabSz="457200" rtl="0" fontAlgn="base">
              <a:spcBef>
                <a:spcPct val="0"/>
              </a:spcBef>
              <a:spcAft>
                <a:spcPct val="0"/>
              </a:spcAft>
              <a:defRPr sz="3200">
                <a:solidFill>
                  <a:schemeClr val="tx1"/>
                </a:solidFill>
                <a:latin typeface="Helvetica Neue" pitchFamily="-65" charset="0"/>
                <a:ea typeface="Geneva" pitchFamily="-65" charset="-128"/>
                <a:cs typeface="Geneva" pitchFamily="-65" charset="-128"/>
              </a:defRPr>
            </a:lvl7pPr>
            <a:lvl8pPr marL="1371600" algn="ctr" defTabSz="457200" rtl="0" fontAlgn="base">
              <a:spcBef>
                <a:spcPct val="0"/>
              </a:spcBef>
              <a:spcAft>
                <a:spcPct val="0"/>
              </a:spcAft>
              <a:defRPr sz="3200">
                <a:solidFill>
                  <a:schemeClr val="tx1"/>
                </a:solidFill>
                <a:latin typeface="Helvetica Neue" pitchFamily="-65" charset="0"/>
                <a:ea typeface="Geneva" pitchFamily="-65" charset="-128"/>
                <a:cs typeface="Geneva" pitchFamily="-65" charset="-128"/>
              </a:defRPr>
            </a:lvl8pPr>
            <a:lvl9pPr marL="1828800" algn="ctr" defTabSz="457200" rtl="0" fontAlgn="base">
              <a:spcBef>
                <a:spcPct val="0"/>
              </a:spcBef>
              <a:spcAft>
                <a:spcPct val="0"/>
              </a:spcAft>
              <a:defRPr sz="3200">
                <a:solidFill>
                  <a:schemeClr val="tx1"/>
                </a:solidFill>
                <a:latin typeface="Helvetica Neue" pitchFamily="-65" charset="0"/>
                <a:ea typeface="Geneva" pitchFamily="-65" charset="-128"/>
                <a:cs typeface="Geneva" pitchFamily="-65" charset="-128"/>
              </a:defRPr>
            </a:lvl9pPr>
          </a:lstStyle>
          <a:p>
            <a:r>
              <a:rPr lang="en-US" dirty="0" smtClean="0"/>
              <a:t>Announcements</a:t>
            </a:r>
            <a:endParaRPr lang="en-US" dirty="0"/>
          </a:p>
        </p:txBody>
      </p:sp>
    </p:spTree>
    <p:extLst>
      <p:ext uri="{BB962C8B-B14F-4D97-AF65-F5344CB8AC3E}">
        <p14:creationId xmlns:p14="http://schemas.microsoft.com/office/powerpoint/2010/main" val="90365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2362200"/>
            <a:ext cx="8229600" cy="3535363"/>
          </a:xfrm>
        </p:spPr>
        <p:txBody>
          <a:bodyPr/>
          <a:lstStyle/>
          <a:p>
            <a:pPr marL="0" indent="0">
              <a:buNone/>
            </a:pPr>
            <a:r>
              <a:rPr lang="en-US" b="1" dirty="0" smtClean="0"/>
              <a:t>V</a:t>
            </a:r>
            <a:r>
              <a:rPr lang="en-US" b="1" dirty="0"/>
              <a:t>. Presentations: </a:t>
            </a:r>
            <a:r>
              <a:rPr lang="en-US" b="1" dirty="0" smtClean="0"/>
              <a:t/>
            </a:r>
            <a:br>
              <a:rPr lang="en-US" b="1" dirty="0" smtClean="0"/>
            </a:br>
            <a:r>
              <a:rPr lang="en-US" dirty="0"/>
              <a:t/>
            </a:r>
            <a:br>
              <a:rPr lang="en-US" dirty="0"/>
            </a:br>
            <a:r>
              <a:rPr lang="en-US" dirty="0" smtClean="0"/>
              <a:t>       </a:t>
            </a:r>
            <a:r>
              <a:rPr lang="en-US" dirty="0" smtClean="0">
                <a:ea typeface="ヒラギノ角ゴ Pro W3" charset="-128"/>
                <a:cs typeface="ヒラギノ角ゴ Pro W3" charset="-128"/>
              </a:rPr>
              <a:t>Acquisition </a:t>
            </a:r>
            <a:r>
              <a:rPr lang="en-US" dirty="0">
                <a:ea typeface="ヒラギノ角ゴ Pro W3" charset="-128"/>
                <a:cs typeface="ヒラギノ角ゴ Pro W3" charset="-128"/>
              </a:rPr>
              <a:t>of Surplus Military </a:t>
            </a:r>
            <a:r>
              <a:rPr lang="en-US" dirty="0" smtClean="0">
                <a:ea typeface="ヒラギノ角ゴ Pro W3" charset="-128"/>
                <a:cs typeface="ヒラギノ角ゴ Pro W3" charset="-128"/>
              </a:rPr>
              <a:t>Equipment</a:t>
            </a:r>
            <a:r>
              <a:rPr lang="en-US" dirty="0" smtClean="0"/>
              <a:t> </a:t>
            </a:r>
            <a:br>
              <a:rPr lang="en-US" dirty="0" smtClean="0"/>
            </a:br>
            <a:r>
              <a:rPr lang="en-US" dirty="0" smtClean="0"/>
              <a:t>              Pat </a:t>
            </a:r>
            <a:r>
              <a:rPr lang="en-US" dirty="0"/>
              <a:t>Ogden, Chief of </a:t>
            </a:r>
            <a:r>
              <a:rPr lang="en-US" dirty="0" smtClean="0"/>
              <a:t>Police</a:t>
            </a:r>
            <a:br>
              <a:rPr lang="en-US" dirty="0" smtClean="0"/>
            </a:br>
            <a:r>
              <a:rPr lang="en-US" dirty="0" smtClean="0"/>
              <a:t>              Skip </a:t>
            </a:r>
            <a:r>
              <a:rPr lang="en-US" dirty="0" err="1"/>
              <a:t>Homiak</a:t>
            </a:r>
            <a:r>
              <a:rPr lang="en-US" dirty="0"/>
              <a:t>, Executive Director of Campus and Public </a:t>
            </a:r>
            <a:r>
              <a:rPr lang="en-US" dirty="0" smtClean="0"/>
              <a:t>Safety</a:t>
            </a:r>
            <a:br>
              <a:rPr lang="en-US" dirty="0" smtClean="0"/>
            </a:br>
            <a:r>
              <a:rPr lang="en-US" dirty="0" smtClean="0"/>
              <a:t>              Scott </a:t>
            </a:r>
            <a:r>
              <a:rPr lang="en-US" dirty="0"/>
              <a:t>Douglass, Executive Vice President and </a:t>
            </a:r>
            <a:r>
              <a:rPr lang="en-US" dirty="0" smtClean="0"/>
              <a:t>Treasurer</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66DA8531-2713-45CB-BD7C-0027E137C4E7}" type="slidenum">
              <a:rPr lang="en-US" altLang="en-US" smtClean="0"/>
              <a:pPr>
                <a:defRPr/>
              </a:pPr>
              <a:t>7</a:t>
            </a:fld>
            <a:endParaRPr lang="en-US" altLang="en-US"/>
          </a:p>
        </p:txBody>
      </p:sp>
    </p:spTree>
    <p:extLst>
      <p:ext uri="{BB962C8B-B14F-4D97-AF65-F5344CB8AC3E}">
        <p14:creationId xmlns:p14="http://schemas.microsoft.com/office/powerpoint/2010/main" val="3427699885"/>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2362200"/>
            <a:ext cx="8229600" cy="3886200"/>
          </a:xfrm>
        </p:spPr>
        <p:txBody>
          <a:bodyPr/>
          <a:lstStyle/>
          <a:p>
            <a:pPr marL="0" indent="0">
              <a:buNone/>
            </a:pPr>
            <a:r>
              <a:rPr lang="en-US" b="1" dirty="0" smtClean="0"/>
              <a:t>  VI</a:t>
            </a:r>
            <a:r>
              <a:rPr lang="en-US" b="1" dirty="0"/>
              <a:t>. Consent Agenda: </a:t>
            </a:r>
            <a:r>
              <a:rPr lang="en-US" dirty="0"/>
              <a:t>None </a:t>
            </a:r>
          </a:p>
          <a:p>
            <a:pPr marL="0" indent="0">
              <a:buNone/>
            </a:pPr>
            <a:r>
              <a:rPr lang="en-US" b="1" dirty="0" smtClean="0"/>
              <a:t> VII</a:t>
            </a:r>
            <a:r>
              <a:rPr lang="en-US" b="1" dirty="0"/>
              <a:t>. Regular Agenda</a:t>
            </a:r>
            <a:r>
              <a:rPr lang="en-US" b="1" dirty="0" smtClean="0"/>
              <a:t>:</a:t>
            </a:r>
            <a:br>
              <a:rPr lang="en-US" b="1" dirty="0" smtClean="0"/>
            </a:br>
            <a:r>
              <a:rPr lang="en-US" b="1" dirty="0" smtClean="0"/>
              <a:t>         1. Unfinished Business: </a:t>
            </a:r>
            <a:r>
              <a:rPr lang="en-US" dirty="0" smtClean="0"/>
              <a:t>None</a:t>
            </a:r>
            <a:br>
              <a:rPr lang="en-US" dirty="0" smtClean="0"/>
            </a:br>
            <a:r>
              <a:rPr lang="en-US" dirty="0" smtClean="0"/>
              <a:t>         </a:t>
            </a:r>
            <a:r>
              <a:rPr lang="en-US" b="1" dirty="0" smtClean="0"/>
              <a:t>2. New Business:</a:t>
            </a:r>
            <a:br>
              <a:rPr lang="en-US" b="1" dirty="0" smtClean="0"/>
            </a:br>
            <a:r>
              <a:rPr lang="en-US" b="1" dirty="0" smtClean="0"/>
              <a:t>                a. Revising the Charge of the Graduate Studies Committee</a:t>
            </a:r>
          </a:p>
          <a:p>
            <a:pPr marL="0" indent="0">
              <a:buNone/>
            </a:pPr>
            <a:r>
              <a:rPr lang="en-US" b="1" dirty="0"/>
              <a:t> </a:t>
            </a:r>
            <a:r>
              <a:rPr lang="en-US" b="1" dirty="0" smtClean="0"/>
              <a:t>               b. General Education Resolution</a:t>
            </a:r>
          </a:p>
          <a:p>
            <a:pPr marL="0" indent="0">
              <a:buNone/>
            </a:pPr>
            <a:r>
              <a:rPr lang="en-US" b="1" dirty="0"/>
              <a:t> </a:t>
            </a:r>
            <a:r>
              <a:rPr lang="en-US" b="1" dirty="0" smtClean="0"/>
              <a:t>               c. MOOC Resolution</a:t>
            </a:r>
          </a:p>
          <a:p>
            <a:pPr marL="0" indent="0">
              <a:buNone/>
            </a:pPr>
            <a:r>
              <a:rPr lang="en-US" b="1" dirty="0"/>
              <a:t> </a:t>
            </a:r>
            <a:r>
              <a:rPr lang="en-US" b="1" dirty="0" smtClean="0"/>
              <a:t>               d. Forming a Commission on Sexual Harassment and Assault</a:t>
            </a:r>
            <a:endParaRPr lang="en-US" b="1" dirty="0"/>
          </a:p>
          <a:p>
            <a:pPr marL="0" indent="0">
              <a:buNone/>
            </a:pPr>
            <a:r>
              <a:rPr lang="en-US" b="1" dirty="0" smtClean="0"/>
              <a:t>VIII. </a:t>
            </a:r>
            <a:r>
              <a:rPr lang="en-US" b="1" dirty="0"/>
              <a:t>Introduction of New Business: </a:t>
            </a:r>
            <a:endParaRPr lang="en-US" dirty="0"/>
          </a:p>
          <a:p>
            <a:pPr marL="800100" lvl="2" indent="0">
              <a:buNone/>
            </a:pPr>
            <a:r>
              <a:rPr lang="en-US" dirty="0"/>
              <a:t>Such items as may come before the Senate. (No motion introduced under new business, except a motion to refer to committee, shall be acted upon until the next meeting of the Senate.) </a:t>
            </a:r>
          </a:p>
        </p:txBody>
      </p:sp>
      <p:sp>
        <p:nvSpPr>
          <p:cNvPr id="4" name="Slide Number Placeholder 3"/>
          <p:cNvSpPr>
            <a:spLocks noGrp="1"/>
          </p:cNvSpPr>
          <p:nvPr>
            <p:ph type="sldNum" sz="quarter" idx="10"/>
          </p:nvPr>
        </p:nvSpPr>
        <p:spPr/>
        <p:txBody>
          <a:bodyPr/>
          <a:lstStyle/>
          <a:p>
            <a:pPr>
              <a:defRPr/>
            </a:pPr>
            <a:fld id="{66DA8531-2713-45CB-BD7C-0027E137C4E7}" type="slidenum">
              <a:rPr lang="en-US" altLang="en-US" smtClean="0"/>
              <a:pPr>
                <a:defRPr/>
              </a:pPr>
              <a:t>8</a:t>
            </a:fld>
            <a:endParaRPr lang="en-US" altLang="en-US" dirty="0"/>
          </a:p>
        </p:txBody>
      </p:sp>
    </p:spTree>
    <p:extLst>
      <p:ext uri="{BB962C8B-B14F-4D97-AF65-F5344CB8AC3E}">
        <p14:creationId xmlns:p14="http://schemas.microsoft.com/office/powerpoint/2010/main" val="1829075405"/>
      </p:ext>
    </p:extLst>
  </p:cSld>
  <p:clrMapOvr>
    <a:masterClrMapping/>
  </p:clrMapOvr>
  <p:transition spd="slow">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Faculty Senate Meeting&amp;#x0D;&amp;#x0A;&amp;#x0D;&amp;#x0A;November 3, 2014&amp;#x0D;&amp;#x0A;&amp;#x0D;&amp;#x0A;Welcome!&amp;quot;&quot;/&gt;&lt;property id=&quot;20307&quot; value=&quot;256&quot;/&gt;&lt;/object&gt;&lt;object type=&quot;3&quot; unique_id=&quot;10010&quot;&gt;&lt;property id=&quot;20148&quot; value=&quot;5&quot;/&gt;&lt;property id=&quot;20300&quot; value=&quot;Slide 10 - &amp;quot;Graduate Studies Resolution&amp;quot;&quot;/&gt;&lt;property id=&quot;20307&quot; value=&quot;258&quot;/&gt;&lt;/object&gt;&lt;object type=&quot;3&quot; unique_id=&quot;10094&quot;&gt;&lt;property id=&quot;20148&quot; value=&quot;5&quot;/&gt;&lt;property id=&quot;20300&quot; value=&quot;Slide 3 - &amp;quot;Agenda&amp;quot;&quot;/&gt;&lt;property id=&quot;20307&quot; value=&quot;261&quot;/&gt;&lt;/object&gt;&lt;object type=&quot;3&quot; unique_id=&quot;10095&quot;&gt;&lt;property id=&quot;20148&quot; value=&quot;5&quot;/&gt;&lt;property id=&quot;20300&quot; value=&quot;Slide 8 - &amp;quot;Agenda&amp;quot;&quot;/&gt;&lt;property id=&quot;20307&quot; value=&quot;262&quot;/&gt;&lt;/object&gt;&lt;object type=&quot;3&quot; unique_id=&quot;10096&quot;&gt;&lt;property id=&quot;20148&quot; value=&quot;5&quot;/&gt;&lt;property id=&quot;20300&quot; value=&quot;Slide 9 - &amp;quot;Agenda&amp;quot;&quot;/&gt;&lt;property id=&quot;20307&quot; value=&quot;263&quot;/&gt;&lt;/object&gt;&lt;object type=&quot;3&quot; unique_id=&quot;10235&quot;&gt;&lt;property id=&quot;20148&quot; value=&quot;5&quot;/&gt;&lt;property id=&quot;20300&quot; value=&quot;Slide 16 - &amp;quot;Sexual Harassment Resolution&amp;quot;&quot;/&gt;&lt;property id=&quot;20307&quot; value=&quot;264&quot;/&gt;&lt;/object&gt;&lt;object type=&quot;3&quot; unique_id=&quot;10236&quot;&gt;&lt;property id=&quot;20148&quot; value=&quot;5&quot;/&gt;&lt;property id=&quot;20300&quot; value=&quot;Slide 17 - &amp;quot;Sexual Harassment Resolution&amp;quot;&quot;/&gt;&lt;property id=&quot;20307&quot; value=&quot;265&quot;/&gt;&lt;/object&gt;&lt;object type=&quot;3&quot; unique_id=&quot;10249&quot;&gt;&lt;property id=&quot;20148&quot; value=&quot;5&quot;/&gt;&lt;property id=&quot;20300&quot; value=&quot;Slide 4 - &amp;quot;Announcements&amp;quot;&quot;/&gt;&lt;property id=&quot;20307&quot; value=&quot;267&quot;/&gt;&lt;/object&gt;&lt;object type=&quot;3&quot; unique_id=&quot;10406&quot;&gt;&lt;property id=&quot;20148&quot; value=&quot;5&quot;/&gt;&lt;property id=&quot;20300&quot; value=&quot;Slide 11 - &amp;quot;General Education Resolution&amp;quot;&quot;/&gt;&lt;property id=&quot;20307&quot; value=&quot;269&quot;/&gt;&lt;/object&gt;&lt;object type=&quot;3&quot; unique_id=&quot;10407&quot;&gt;&lt;property id=&quot;20148&quot; value=&quot;5&quot;/&gt;&lt;property id=&quot;20300&quot; value=&quot;Slide 12 - &amp;quot;General Education Resolution&amp;quot;&quot;/&gt;&lt;property id=&quot;20307&quot; value=&quot;270&quot;/&gt;&lt;/object&gt;&lt;object type=&quot;3&quot; unique_id=&quot;10408&quot;&gt;&lt;property id=&quot;20148&quot; value=&quot;5&quot;/&gt;&lt;property id=&quot;20300&quot; value=&quot;Slide 13 - &amp;quot;General Education Resolution&amp;quot;&quot;/&gt;&lt;property id=&quot;20307&quot; value=&quot;271&quot;/&gt;&lt;/object&gt;&lt;object type=&quot;3&quot; unique_id=&quot;10409&quot;&gt;&lt;property id=&quot;20148&quot; value=&quot;5&quot;/&gt;&lt;property id=&quot;20300&quot; value=&quot;Slide 14 - &amp;quot;General Education Resolution&amp;quot;&quot;/&gt;&lt;property id=&quot;20307&quot; value=&quot;272&quot;/&gt;&lt;/object&gt;&lt;object type=&quot;3&quot; unique_id=&quot;10410&quot;&gt;&lt;property id=&quot;20148&quot; value=&quot;5&quot;/&gt;&lt;property id=&quot;20300&quot; value=&quot;Slide 15 - &amp;quot;MOOC Resolution&amp;quot;&quot;/&gt;&lt;property id=&quot;20307&quot; value=&quot;268&quot;/&gt;&lt;/object&gt;&lt;object type=&quot;3&quot; unique_id=&quot;10462&quot;&gt;&lt;property id=&quot;20148&quot; value=&quot;5&quot;/&gt;&lt;property id=&quot;20300&quot; value=&quot;Slide 18 - &amp;quot;Agenda&amp;quot;&quot;/&gt;&lt;property id=&quot;20307&quot; value=&quot;273&quot;/&gt;&lt;/object&gt;&lt;object type=&quot;3&quot; unique_id=&quot;10514&quot;&gt;&lt;property id=&quot;20148&quot; value=&quot;5&quot;/&gt;&lt;property id=&quot;20300&quot; value=&quot;Slide 5&quot;/&gt;&lt;property id=&quot;20307&quot; value=&quot;274&quot;/&gt;&lt;/object&gt;&lt;object type=&quot;3&quot; unique_id=&quot;10533&quot;&gt;&lt;property id=&quot;20148&quot; value=&quot;5&quot;/&gt;&lt;property id=&quot;20300&quot; value=&quot;Slide 6 - &amp;quot;Announcements&amp;quot;&quot;/&gt;&lt;property id=&quot;20307&quot; value=&quot;275&quot;/&gt;&lt;/object&gt;&lt;object type=&quot;3&quot; unique_id=&quot;10630&quot;&gt;&lt;property id=&quot;20148&quot; value=&quot;5&quot;/&gt;&lt;property id=&quot;20300&quot; value=&quot;Slide 7&quot;/&gt;&lt;property id=&quot;20307&quot; value=&quot;277&quot;/&gt;&lt;/object&gt;&lt;object type=&quot;3&quot; unique_id=&quot;10651&quot;&gt;&lt;property id=&quot;20148&quot; value=&quot;5&quot;/&gt;&lt;property id=&quot;20300&quot; value=&quot;Slide 2 - &amp;quot;Memorial Tribute&amp;quot;&quot;/&gt;&lt;property id=&quot;20307&quot; value=&quot;278&quot;/&gt;&lt;/object&gt;&lt;/object&gt;&lt;/object&gt;&lt;/database&gt;"/>
  <p:tag name="SECTOMILLISECCONVERTED" val="1"/>
</p:tagLst>
</file>

<file path=ppt/theme/theme1.xml><?xml version="1.0" encoding="utf-8"?>
<a:theme xmlns:a="http://schemas.openxmlformats.org/drawingml/2006/main" name="Office Theme">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3333</TotalTime>
  <Words>723</Words>
  <Application>Microsoft Office PowerPoint</Application>
  <PresentationFormat>On-screen Show (4:3)</PresentationFormat>
  <Paragraphs>118</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Faculty Senate Meeting  November 3, 2014  Welcome!</vt:lpstr>
      <vt:lpstr>Memorial Tribute</vt:lpstr>
      <vt:lpstr>Agenda</vt:lpstr>
      <vt:lpstr>Announcements</vt:lpstr>
      <vt:lpstr>PowerPoint Presentation</vt:lpstr>
      <vt:lpstr>Announcements</vt:lpstr>
      <vt:lpstr>PowerPoint Presentation</vt:lpstr>
      <vt:lpstr>Agenda</vt:lpstr>
      <vt:lpstr>Agenda</vt:lpstr>
      <vt:lpstr>Graduate Studies Resolution</vt:lpstr>
      <vt:lpstr>General Education Resolution</vt:lpstr>
      <vt:lpstr>General Education Resolution</vt:lpstr>
      <vt:lpstr>General Education Resolution</vt:lpstr>
      <vt:lpstr>General Education Resolution</vt:lpstr>
      <vt:lpstr>MOOC Resolution</vt:lpstr>
      <vt:lpstr>Sexual Harassment Resolution</vt:lpstr>
      <vt:lpstr>Sexual Harassment Resolution</vt:lpstr>
      <vt:lpstr>Agenda</vt:lpstr>
    </vt:vector>
  </TitlesOfParts>
  <Company>University of Delaware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Gail Armstrong</dc:creator>
  <cp:lastModifiedBy>Fred Hofstetter</cp:lastModifiedBy>
  <cp:revision>280</cp:revision>
  <cp:lastPrinted>2014-08-20T23:44:57Z</cp:lastPrinted>
  <dcterms:created xsi:type="dcterms:W3CDTF">2009-09-14T18:28:04Z</dcterms:created>
  <dcterms:modified xsi:type="dcterms:W3CDTF">2014-11-03T17:32:20Z</dcterms:modified>
</cp:coreProperties>
</file>