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handoutMasterIdLst>
    <p:handoutMasterId r:id="rId24"/>
  </p:handoutMasterIdLst>
  <p:sldIdLst>
    <p:sldId id="257" r:id="rId2"/>
    <p:sldId id="259" r:id="rId3"/>
    <p:sldId id="291" r:id="rId4"/>
    <p:sldId id="300" r:id="rId5"/>
    <p:sldId id="292" r:id="rId6"/>
    <p:sldId id="293" r:id="rId7"/>
    <p:sldId id="295" r:id="rId8"/>
    <p:sldId id="297" r:id="rId9"/>
    <p:sldId id="298" r:id="rId10"/>
    <p:sldId id="299" r:id="rId11"/>
    <p:sldId id="294" r:id="rId12"/>
    <p:sldId id="296" r:id="rId13"/>
    <p:sldId id="265" r:id="rId14"/>
    <p:sldId id="273" r:id="rId15"/>
    <p:sldId id="302" r:id="rId16"/>
    <p:sldId id="301" r:id="rId17"/>
    <p:sldId id="303" r:id="rId18"/>
    <p:sldId id="304" r:id="rId19"/>
    <p:sldId id="305" r:id="rId20"/>
    <p:sldId id="306" r:id="rId21"/>
    <p:sldId id="274" r:id="rId22"/>
  </p:sldIdLst>
  <p:sldSz cx="9144000" cy="6858000" type="screen4x3"/>
  <p:notesSz cx="6858000" cy="9313863"/>
  <p:custDataLst>
    <p:tags r:id="rId2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51" d="100"/>
          <a:sy n="151" d="100"/>
        </p:scale>
        <p:origin x="-1512" y="-90"/>
      </p:cViewPr>
      <p:guideLst>
        <p:guide orient="horz" pos="2160"/>
        <p:guide pos="2880"/>
      </p:guideLst>
    </p:cSldViewPr>
  </p:slideViewPr>
  <p:notesTextViewPr>
    <p:cViewPr>
      <p:scale>
        <a:sx n="1" d="1"/>
        <a:sy n="1" d="1"/>
      </p:scale>
      <p:origin x="0" y="0"/>
    </p:cViewPr>
  </p:notesTextViewPr>
  <p:sorterViewPr>
    <p:cViewPr>
      <p:scale>
        <a:sx n="176" d="100"/>
        <a:sy n="17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5138"/>
          </a:xfrm>
          <a:prstGeom prst="rect">
            <a:avLst/>
          </a:prstGeom>
        </p:spPr>
        <p:txBody>
          <a:bodyPr vert="horz" lIns="91440" tIns="45720" rIns="91440" bIns="45720" rtlCol="0"/>
          <a:lstStyle>
            <a:lvl1pPr algn="r">
              <a:defRPr sz="1200"/>
            </a:lvl1pPr>
          </a:lstStyle>
          <a:p>
            <a:fld id="{50F0FD5B-AFA7-4F36-AD2C-CAC1D04DDF05}" type="datetimeFigureOut">
              <a:rPr lang="en-US" smtClean="0"/>
              <a:t>1/12/2015</a:t>
            </a:fld>
            <a:endParaRPr lang="en-US"/>
          </a:p>
        </p:txBody>
      </p:sp>
      <p:sp>
        <p:nvSpPr>
          <p:cNvPr id="4" name="Footer Placeholder 3"/>
          <p:cNvSpPr>
            <a:spLocks noGrp="1"/>
          </p:cNvSpPr>
          <p:nvPr>
            <p:ph type="ftr" sz="quarter" idx="2"/>
          </p:nvPr>
        </p:nvSpPr>
        <p:spPr>
          <a:xfrm>
            <a:off x="0" y="8847138"/>
            <a:ext cx="2971800" cy="46513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47138"/>
            <a:ext cx="2971800" cy="465137"/>
          </a:xfrm>
          <a:prstGeom prst="rect">
            <a:avLst/>
          </a:prstGeom>
        </p:spPr>
        <p:txBody>
          <a:bodyPr vert="horz" lIns="91440" tIns="45720" rIns="91440" bIns="45720" rtlCol="0" anchor="b"/>
          <a:lstStyle>
            <a:lvl1pPr algn="r">
              <a:defRPr sz="1200"/>
            </a:lvl1pPr>
          </a:lstStyle>
          <a:p>
            <a:fld id="{C3B12574-7AF6-43DC-8327-8E4D7367AC03}" type="slidenum">
              <a:rPr lang="en-US" smtClean="0"/>
              <a:t>‹#›</a:t>
            </a:fld>
            <a:endParaRPr lang="en-US"/>
          </a:p>
        </p:txBody>
      </p:sp>
    </p:spTree>
    <p:extLst>
      <p:ext uri="{BB962C8B-B14F-4D97-AF65-F5344CB8AC3E}">
        <p14:creationId xmlns:p14="http://schemas.microsoft.com/office/powerpoint/2010/main" val="4337839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569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5693"/>
          </a:xfrm>
          <a:prstGeom prst="rect">
            <a:avLst/>
          </a:prstGeom>
        </p:spPr>
        <p:txBody>
          <a:bodyPr vert="horz" lIns="91440" tIns="45720" rIns="91440" bIns="45720" rtlCol="0"/>
          <a:lstStyle>
            <a:lvl1pPr algn="r">
              <a:defRPr sz="1200"/>
            </a:lvl1pPr>
          </a:lstStyle>
          <a:p>
            <a:fld id="{2676F525-C445-478E-A735-F036D3DC0129}" type="datetimeFigureOut">
              <a:rPr lang="en-US" smtClean="0"/>
              <a:t>1/12/2015</a:t>
            </a:fld>
            <a:endParaRPr lang="en-US"/>
          </a:p>
        </p:txBody>
      </p:sp>
      <p:sp>
        <p:nvSpPr>
          <p:cNvPr id="4" name="Slide Image Placeholder 3"/>
          <p:cNvSpPr>
            <a:spLocks noGrp="1" noRot="1" noChangeAspect="1"/>
          </p:cNvSpPr>
          <p:nvPr>
            <p:ph type="sldImg" idx="2"/>
          </p:nvPr>
        </p:nvSpPr>
        <p:spPr>
          <a:xfrm>
            <a:off x="1101725" y="698500"/>
            <a:ext cx="4654550" cy="34925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24085"/>
            <a:ext cx="5486400" cy="41912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6553"/>
            <a:ext cx="2971800" cy="46569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46553"/>
            <a:ext cx="2971800" cy="465693"/>
          </a:xfrm>
          <a:prstGeom prst="rect">
            <a:avLst/>
          </a:prstGeom>
        </p:spPr>
        <p:txBody>
          <a:bodyPr vert="horz" lIns="91440" tIns="45720" rIns="91440" bIns="45720" rtlCol="0" anchor="b"/>
          <a:lstStyle>
            <a:lvl1pPr algn="r">
              <a:defRPr sz="1200"/>
            </a:lvl1pPr>
          </a:lstStyle>
          <a:p>
            <a:fld id="{CDBD6FB0-F20A-47C6-A2DA-B36048F63632}" type="slidenum">
              <a:rPr lang="en-US" smtClean="0"/>
              <a:t>‹#›</a:t>
            </a:fld>
            <a:endParaRPr lang="en-US"/>
          </a:p>
        </p:txBody>
      </p:sp>
    </p:spTree>
    <p:extLst>
      <p:ext uri="{BB962C8B-B14F-4D97-AF65-F5344CB8AC3E}">
        <p14:creationId xmlns:p14="http://schemas.microsoft.com/office/powerpoint/2010/main" val="3020239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1853988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5863208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986487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9886B-AA55-45F0-95B2-914A71B545DF}"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68554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79886B-AA55-45F0-95B2-914A71B545DF}" type="datetimeFigureOut">
              <a:rPr lang="en-US" smtClean="0"/>
              <a:t>1/12/2015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63900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579886B-AA55-45F0-95B2-914A71B545DF}"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9188281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579886B-AA55-45F0-95B2-914A71B545DF}" type="datetimeFigureOut">
              <a:rPr lang="en-US" smtClean="0"/>
              <a:t>1/12/2015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547591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579886B-AA55-45F0-95B2-914A71B545DF}" type="datetimeFigureOut">
              <a:rPr lang="en-US" smtClean="0"/>
              <a:t>1/12/2015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31766650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79886B-AA55-45F0-95B2-914A71B545DF}" type="datetimeFigureOut">
              <a:rPr lang="en-US" smtClean="0"/>
              <a:t>1/12/2015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25433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531436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79886B-AA55-45F0-95B2-914A71B545DF}" type="datetimeFigureOut">
              <a:rPr lang="en-US" smtClean="0"/>
              <a:t>1/12/2015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44541D-CD2A-4F57-AB56-9EC807BE74BD}" type="slidenum">
              <a:rPr lang="en-US" smtClean="0"/>
              <a:t>‹#›</a:t>
            </a:fld>
            <a:endParaRPr lang="en-US"/>
          </a:p>
        </p:txBody>
      </p:sp>
    </p:spTree>
    <p:extLst>
      <p:ext uri="{BB962C8B-B14F-4D97-AF65-F5344CB8AC3E}">
        <p14:creationId xmlns:p14="http://schemas.microsoft.com/office/powerpoint/2010/main" val="6037086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79886B-AA55-45F0-95B2-914A71B545DF}" type="datetimeFigureOut">
              <a:rPr lang="en-US" smtClean="0"/>
              <a:t>1/12/2015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44541D-CD2A-4F57-AB56-9EC807BE74BD}" type="slidenum">
              <a:rPr lang="en-US" smtClean="0"/>
              <a:t>‹#›</a:t>
            </a:fld>
            <a:endParaRPr lang="en-US"/>
          </a:p>
        </p:txBody>
      </p:sp>
      <p:pic>
        <p:nvPicPr>
          <p:cNvPr id="1026" name="Picture 2" descr="\\psf\Home\Desktop\Screen Shot 2014-11-03 at 1.16.04 PM.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8288" y="-1"/>
            <a:ext cx="9189720" cy="7192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8248189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facsen.udel.edu/Sites/FWP%20Cte/FWP-Policy-Revision-January-12-2015-Faculty-Senate-Meeting.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facsen.udel.edu/Sites/FWP%20Cte/FWP-Policy-Revision-January-12-2015-Faculty-Senate-Meeting.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facsen.udel.edu/Sites/minutes/FACSENminutes2014December.pdf" TargetMode="External"/><Relationship Id="rId2" Type="http://schemas.openxmlformats.org/officeDocument/2006/relationships/hyperlink" Target="http://facsen.udel.edu/Sites/agendas/FACSENAGENDA2015JanuarySpecialMeeting.pdf"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facsen.udel.edu/Sites/FWP%20Cte/FWP-Policy-Revision-January-12-2015-Faculty-Senate-Meeting.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sf\Home\Desktop\Screen Shot 2014-11-03 at 1.19.49 PM.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708660"/>
            <a:ext cx="9144000" cy="6149340"/>
          </a:xfrm>
          <a:prstGeom prst="rect">
            <a:avLst/>
          </a:prstGeom>
          <a:noFill/>
          <a:extLst>
            <a:ext uri="{909E8E84-426E-40DD-AFC4-6F175D3DCCD1}">
              <a14:hiddenFill xmlns:a14="http://schemas.microsoft.com/office/drawing/2010/main">
                <a:solidFill>
                  <a:srgbClr val="FFFFFF"/>
                </a:solidFill>
              </a14:hiddenFill>
            </a:ext>
          </a:extLst>
        </p:spPr>
      </p:pic>
      <p:sp>
        <p:nvSpPr>
          <p:cNvPr id="13314" name="Title 1"/>
          <p:cNvSpPr>
            <a:spLocks noGrp="1"/>
          </p:cNvSpPr>
          <p:nvPr>
            <p:ph type="ctrTitle"/>
          </p:nvPr>
        </p:nvSpPr>
        <p:spPr>
          <a:xfrm>
            <a:off x="685800" y="1752600"/>
            <a:ext cx="7772400" cy="3047999"/>
          </a:xfrm>
        </p:spPr>
        <p:txBody>
          <a:bodyPr>
            <a:normAutofit fontScale="90000"/>
          </a:bodyPr>
          <a:lstStyle/>
          <a:p>
            <a:pPr eaLnBrk="1" hangingPunct="1"/>
            <a:r>
              <a:rPr lang="en-US" altLang="en-US" dirty="0" smtClean="0">
                <a:ea typeface="Geneva" charset="0"/>
                <a:cs typeface="Arial" panose="020B0604020202020204" pitchFamily="34" charset="0"/>
              </a:rPr>
              <a:t>Special Faculty Senate Meeting</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January 12, 2015</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
            </a:r>
            <a:br>
              <a:rPr lang="en-US" altLang="en-US" dirty="0" smtClean="0">
                <a:ea typeface="Geneva" charset="0"/>
                <a:cs typeface="Arial" panose="020B0604020202020204" pitchFamily="34" charset="0"/>
              </a:rPr>
            </a:br>
            <a:r>
              <a:rPr lang="en-US" altLang="en-US" dirty="0" smtClean="0">
                <a:ea typeface="Geneva" charset="0"/>
                <a:cs typeface="Arial" panose="020B0604020202020204" pitchFamily="34" charset="0"/>
              </a:rPr>
              <a:t>Happy New Year!</a:t>
            </a:r>
            <a:endParaRPr lang="en-US" altLang="en-US" dirty="0" smtClean="0">
              <a:solidFill>
                <a:srgbClr val="1F497D"/>
              </a:solidFill>
              <a:ea typeface="Geneva" charset="0"/>
              <a:cs typeface="Arial" panose="020B0604020202020204" pitchFamily="34" charset="0"/>
            </a:endParaRPr>
          </a:p>
        </p:txBody>
      </p:sp>
    </p:spTree>
    <p:extLst>
      <p:ext uri="{BB962C8B-B14F-4D97-AF65-F5344CB8AC3E}">
        <p14:creationId xmlns:p14="http://schemas.microsoft.com/office/powerpoint/2010/main" val="237525354"/>
      </p:ext>
    </p:extLst>
  </p:cSld>
  <p:clrMapOvr>
    <a:masterClrMapping/>
  </p:clrMapOvr>
  <p:transition spd="slow">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err="1" smtClean="0"/>
              <a:t>Zide</a:t>
            </a:r>
            <a:r>
              <a:rPr lang="en-US" sz="3200" dirty="0" smtClean="0"/>
              <a:t> Amendment #3</a:t>
            </a:r>
            <a:endParaRPr lang="en-US" sz="3200" dirty="0"/>
          </a:p>
        </p:txBody>
      </p:sp>
      <p:sp>
        <p:nvSpPr>
          <p:cNvPr id="3" name="Content Placeholder 2"/>
          <p:cNvSpPr>
            <a:spLocks noGrp="1"/>
          </p:cNvSpPr>
          <p:nvPr>
            <p:ph idx="1"/>
          </p:nvPr>
        </p:nvSpPr>
        <p:spPr/>
        <p:txBody>
          <a:bodyPr>
            <a:normAutofit fontScale="70000" lnSpcReduction="20000"/>
          </a:bodyPr>
          <a:lstStyle/>
          <a:p>
            <a:pPr marL="227013" indent="-227013">
              <a:buNone/>
            </a:pPr>
            <a:r>
              <a:rPr lang="en-US" dirty="0"/>
              <a:t>Whereas the Provost makes the final decision in termination cases, </a:t>
            </a:r>
            <a:r>
              <a:rPr lang="en-US" dirty="0" smtClean="0"/>
              <a:t>and</a:t>
            </a:r>
          </a:p>
          <a:p>
            <a:pPr marL="227013" indent="-227013">
              <a:buNone/>
            </a:pPr>
            <a:r>
              <a:rPr lang="en-US" dirty="0" smtClean="0"/>
              <a:t>Whereas </a:t>
            </a:r>
            <a:r>
              <a:rPr lang="en-US" dirty="0"/>
              <a:t>the principle of shared governance means that the Provost should carefully consider the opinions of the Hearing </a:t>
            </a:r>
            <a:r>
              <a:rPr lang="en-US" dirty="0" smtClean="0"/>
              <a:t>Panel, and</a:t>
            </a:r>
          </a:p>
          <a:p>
            <a:pPr marL="227013" indent="-227013">
              <a:buNone/>
            </a:pPr>
            <a:r>
              <a:rPr lang="en-US" dirty="0" smtClean="0"/>
              <a:t>Whereas </a:t>
            </a:r>
            <a:r>
              <a:rPr lang="en-US" dirty="0"/>
              <a:t>the Faculty Welfare and Privileges Committee can reasonably expect the Provost to only overturn the ruling of a Duly Constituted Hearing </a:t>
            </a:r>
            <a:r>
              <a:rPr lang="en-US" dirty="0" smtClean="0"/>
              <a:t>Panel in </a:t>
            </a:r>
            <a:r>
              <a:rPr lang="en-US" dirty="0"/>
              <a:t>exceptional </a:t>
            </a:r>
            <a:r>
              <a:rPr lang="en-US" dirty="0" smtClean="0"/>
              <a:t>circumstances, therefore, be it</a:t>
            </a:r>
          </a:p>
          <a:p>
            <a:pPr marL="227013" indent="-227013">
              <a:buNone/>
            </a:pPr>
            <a:r>
              <a:rPr lang="en-US" dirty="0"/>
              <a:t>R</a:t>
            </a:r>
            <a:r>
              <a:rPr lang="en-US" dirty="0" smtClean="0"/>
              <a:t>esolved </a:t>
            </a:r>
            <a:r>
              <a:rPr lang="en-US" dirty="0"/>
              <a:t>that the proposed version of the Committee on Faculty Welfare and Privileges charge is </a:t>
            </a:r>
            <a:r>
              <a:rPr lang="en-US" b="1" dirty="0"/>
              <a:t>amended to add the following clause to section 1-C-7,</a:t>
            </a:r>
            <a:r>
              <a:rPr lang="en-US" dirty="0"/>
              <a:t> “If the Provost contravenes the majority opinion of the </a:t>
            </a:r>
            <a:r>
              <a:rPr lang="en-US" dirty="0" smtClean="0"/>
              <a:t>Hearing </a:t>
            </a:r>
            <a:r>
              <a:rPr lang="en-US" dirty="0"/>
              <a:t>P</a:t>
            </a:r>
            <a:r>
              <a:rPr lang="en-US" dirty="0" smtClean="0"/>
              <a:t>anel</a:t>
            </a:r>
            <a:r>
              <a:rPr lang="en-US" dirty="0"/>
              <a:t>, </a:t>
            </a:r>
            <a:r>
              <a:rPr lang="en-US" dirty="0" smtClean="0"/>
              <a:t>the Provost shall provide </a:t>
            </a:r>
            <a:r>
              <a:rPr lang="en-US" dirty="0"/>
              <a:t>a written explanation to the Committee</a:t>
            </a:r>
            <a:r>
              <a:rPr lang="en-US" dirty="0" smtClean="0"/>
              <a:t>.”</a:t>
            </a:r>
            <a:endParaRPr lang="en-US" dirty="0"/>
          </a:p>
        </p:txBody>
      </p:sp>
    </p:spTree>
    <p:extLst>
      <p:ext uri="{BB962C8B-B14F-4D97-AF65-F5344CB8AC3E}">
        <p14:creationId xmlns:p14="http://schemas.microsoft.com/office/powerpoint/2010/main" val="697795931"/>
      </p:ext>
    </p:extLst>
  </p:cSld>
  <p:clrMapOvr>
    <a:masterClrMapping/>
  </p:clrMapOvr>
  <p:transition spd="slow">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Opila Amendment</a:t>
            </a:r>
            <a:endParaRPr lang="en-US" sz="3200" dirty="0"/>
          </a:p>
        </p:txBody>
      </p:sp>
      <p:sp>
        <p:nvSpPr>
          <p:cNvPr id="3" name="Content Placeholder 2"/>
          <p:cNvSpPr>
            <a:spLocks noGrp="1"/>
          </p:cNvSpPr>
          <p:nvPr>
            <p:ph idx="1"/>
          </p:nvPr>
        </p:nvSpPr>
        <p:spPr>
          <a:xfrm>
            <a:off x="457200" y="1417637"/>
            <a:ext cx="8229600" cy="4525963"/>
          </a:xfrm>
        </p:spPr>
        <p:txBody>
          <a:bodyPr>
            <a:noAutofit/>
          </a:bodyPr>
          <a:lstStyle/>
          <a:p>
            <a:pPr marL="227013" indent="-227013">
              <a:buNone/>
            </a:pPr>
            <a:r>
              <a:rPr lang="en-US" sz="2000" dirty="0" smtClean="0"/>
              <a:t>Be it resolved that </a:t>
            </a:r>
            <a:r>
              <a:rPr lang="en-US" sz="2000" dirty="0"/>
              <a:t>Section I</a:t>
            </a:r>
            <a:r>
              <a:rPr lang="en-US" sz="2000" dirty="0" smtClean="0"/>
              <a:t>-C-7-b shall read as follows:</a:t>
            </a:r>
            <a:r>
              <a:rPr lang="en-US" sz="800" dirty="0" smtClean="0"/>
              <a:t/>
            </a:r>
            <a:br>
              <a:rPr lang="en-US" sz="800" dirty="0" smtClean="0"/>
            </a:br>
            <a:r>
              <a:rPr lang="en-US" sz="800" dirty="0" smtClean="0"/>
              <a:t/>
            </a:r>
            <a:br>
              <a:rPr lang="en-US" sz="800" dirty="0" smtClean="0"/>
            </a:br>
            <a:r>
              <a:rPr lang="en-US" sz="1800" dirty="0" smtClean="0"/>
              <a:t>Within </a:t>
            </a:r>
            <a:r>
              <a:rPr lang="en-US" sz="1800" dirty="0"/>
              <a:t>21 days after receipt of the </a:t>
            </a:r>
            <a:r>
              <a:rPr lang="en-US" sz="1800" dirty="0" smtClean="0"/>
              <a:t>Report, which includes the recommendation, </a:t>
            </a:r>
            <a:r>
              <a:rPr lang="en-US" sz="1800" dirty="0"/>
              <a:t>the Provost (or President) shall, in writing, either affirm the Report or refer it back to </a:t>
            </a:r>
            <a:r>
              <a:rPr lang="en-US" sz="1800" dirty="0" err="1"/>
              <a:t>FWP</a:t>
            </a:r>
            <a:r>
              <a:rPr lang="en-US" sz="1800" dirty="0"/>
              <a:t> with detailed objections and/or suggestions. If the Report is referred back, </a:t>
            </a:r>
            <a:r>
              <a:rPr lang="en-US" sz="1800" dirty="0" err="1"/>
              <a:t>FWP</a:t>
            </a:r>
            <a:r>
              <a:rPr lang="en-US" sz="1800" dirty="0"/>
              <a:t> shall review the </a:t>
            </a:r>
            <a:r>
              <a:rPr lang="en-US" sz="1800" dirty="0" smtClean="0"/>
              <a:t>Provost's (or President’s) </a:t>
            </a:r>
            <a:r>
              <a:rPr lang="en-US" sz="1800" dirty="0"/>
              <a:t>response, taking into account any objections or suggestions therein. </a:t>
            </a:r>
            <a:r>
              <a:rPr lang="en-US" sz="1800" dirty="0" err="1"/>
              <a:t>FWP</a:t>
            </a:r>
            <a:r>
              <a:rPr lang="en-US" sz="1800" dirty="0"/>
              <a:t> submits a revised report within 21 days to the Provost (or President), who may </a:t>
            </a:r>
            <a:r>
              <a:rPr lang="en-US" sz="1800" dirty="0" smtClean="0"/>
              <a:t>affirm, modify, </a:t>
            </a:r>
            <a:r>
              <a:rPr lang="en-US" sz="1800" dirty="0"/>
              <a:t>or reject it within 21 days. If the Report is </a:t>
            </a:r>
            <a:r>
              <a:rPr lang="en-US" sz="1800" dirty="0" smtClean="0"/>
              <a:t>rejected or modified, </a:t>
            </a:r>
            <a:r>
              <a:rPr lang="en-US" sz="1800" dirty="0"/>
              <a:t>then the Provost (or President) shall provide a written statement to the Committee and both parties describing the substantive reason(s) for </a:t>
            </a:r>
            <a:r>
              <a:rPr lang="en-US" sz="1800" dirty="0" smtClean="0"/>
              <a:t>rejection or modification. </a:t>
            </a:r>
            <a:r>
              <a:rPr lang="en-US" sz="1800" dirty="0"/>
              <a:t>The Provost's (or President’s) decision shall be final and conclusive, and the matter in question shall be deemed closed, unless either party requests an appeal to the Board of Trustees within 21 days after receipt of a written copy of the Provost's (or President’s) decision. The Board of Trustees may hear appeals at their discretion, and the Board's decision shall be </a:t>
            </a:r>
            <a:r>
              <a:rPr lang="en-US" sz="1800" dirty="0" smtClean="0"/>
              <a:t>final.</a:t>
            </a:r>
            <a:r>
              <a:rPr lang="en-US" sz="800" dirty="0" smtClean="0"/>
              <a:t/>
            </a:r>
            <a:br>
              <a:rPr lang="en-US" sz="800" dirty="0" smtClean="0"/>
            </a:br>
            <a:r>
              <a:rPr lang="en-US" sz="800" dirty="0" smtClean="0"/>
              <a:t/>
            </a:r>
            <a:br>
              <a:rPr lang="en-US" sz="800" dirty="0" smtClean="0"/>
            </a:br>
            <a:r>
              <a:rPr lang="en-US" sz="1800" dirty="0" smtClean="0"/>
              <a:t>[Note: The current proposed wording of I-C-7-b is “Unless </a:t>
            </a:r>
            <a:r>
              <a:rPr lang="en-US" sz="1800" dirty="0"/>
              <a:t>a majority of the Hearing Panel recommends that the accused faculty member be terminated, the accused faculty member shall not be terminated</a:t>
            </a:r>
            <a:r>
              <a:rPr lang="en-US" sz="1800" dirty="0" smtClean="0"/>
              <a:t>.”]</a:t>
            </a:r>
            <a:endParaRPr lang="en-US" sz="1800" dirty="0"/>
          </a:p>
        </p:txBody>
      </p:sp>
    </p:spTree>
    <p:extLst>
      <p:ext uri="{BB962C8B-B14F-4D97-AF65-F5344CB8AC3E}">
        <p14:creationId xmlns:p14="http://schemas.microsoft.com/office/powerpoint/2010/main" val="1056558649"/>
      </p:ext>
    </p:extLst>
  </p:cSld>
  <p:clrMapOvr>
    <a:masterClrMapping/>
  </p:clrMapOvr>
  <p:transition spd="slow">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Open Discussion Item</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During the open discussion period on December 1, I failed to recognize an observer who had been raising his hand wanting to speak. </a:t>
            </a:r>
          </a:p>
          <a:p>
            <a:r>
              <a:rPr lang="en-US" dirty="0" smtClean="0"/>
              <a:t>Before ending the discussion I should have recognized him because everyone else who had raised their hand had been given an opportunity to speak.</a:t>
            </a:r>
          </a:p>
          <a:p>
            <a:r>
              <a:rPr lang="en-US" dirty="0" smtClean="0"/>
              <a:t>After discussing this, our agreement was that I would recognize him today, and now he has two minutes to speak.</a:t>
            </a:r>
            <a:endParaRPr lang="en-US" dirty="0"/>
          </a:p>
        </p:txBody>
      </p:sp>
    </p:spTree>
    <p:extLst>
      <p:ext uri="{BB962C8B-B14F-4D97-AF65-F5344CB8AC3E}">
        <p14:creationId xmlns:p14="http://schemas.microsoft.com/office/powerpoint/2010/main" val="3413490212"/>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752600"/>
            <a:ext cx="8229600" cy="4495800"/>
          </a:xfrm>
        </p:spPr>
        <p:txBody>
          <a:bodyPr>
            <a:normAutofit/>
          </a:bodyPr>
          <a:lstStyle/>
          <a:p>
            <a:pPr marL="0" indent="0">
              <a:buNone/>
            </a:pPr>
            <a:r>
              <a:rPr lang="en-US" sz="2000" b="1" dirty="0" smtClean="0"/>
              <a:t>   V. </a:t>
            </a:r>
            <a:r>
              <a:rPr lang="en-US" sz="2000" b="1" dirty="0"/>
              <a:t>Consent Agenda: </a:t>
            </a:r>
            <a:r>
              <a:rPr lang="en-US" sz="2000" dirty="0" smtClean="0"/>
              <a:t>None</a:t>
            </a:r>
            <a:br>
              <a:rPr lang="en-US" sz="2000" dirty="0" smtClean="0"/>
            </a:br>
            <a:endParaRPr lang="en-US" sz="2000" dirty="0"/>
          </a:p>
          <a:p>
            <a:pPr marL="0" lvl="0" indent="0">
              <a:buNone/>
            </a:pPr>
            <a:r>
              <a:rPr lang="en-US" sz="2000" b="1" dirty="0" smtClean="0"/>
              <a:t> VI. Regular Agenda:</a:t>
            </a:r>
            <a:br>
              <a:rPr lang="en-US" sz="2000" b="1" dirty="0" smtClean="0"/>
            </a:br>
            <a:r>
              <a:rPr lang="en-US" sz="2000" b="1" dirty="0" smtClean="0"/>
              <a:t/>
            </a:r>
            <a:br>
              <a:rPr lang="en-US" sz="2000" b="1" dirty="0" smtClean="0"/>
            </a:br>
            <a:r>
              <a:rPr lang="en-US" sz="2000" b="1" dirty="0" smtClean="0"/>
              <a:t>         1. Unfinished Business:</a:t>
            </a:r>
            <a:r>
              <a:rPr lang="en-US" sz="800" b="1" dirty="0" smtClean="0"/>
              <a:t/>
            </a:r>
            <a:br>
              <a:rPr lang="en-US" sz="800" b="1" dirty="0" smtClean="0"/>
            </a:br>
            <a:r>
              <a:rPr lang="en-US" sz="800" b="1" dirty="0" smtClean="0">
                <a:solidFill>
                  <a:prstClr val="black"/>
                </a:solidFill>
              </a:rPr>
              <a:t/>
            </a:r>
            <a:br>
              <a:rPr lang="en-US" sz="800" b="1" dirty="0" smtClean="0">
                <a:solidFill>
                  <a:prstClr val="black"/>
                </a:solidFill>
              </a:rPr>
            </a:br>
            <a:r>
              <a:rPr lang="en-US" sz="2000" b="1" dirty="0" smtClean="0">
                <a:solidFill>
                  <a:prstClr val="black"/>
                </a:solidFill>
              </a:rPr>
              <a:t>                </a:t>
            </a:r>
            <a:r>
              <a:rPr lang="en-US" sz="2000" b="1" dirty="0" smtClean="0"/>
              <a:t>a. Revising the </a:t>
            </a:r>
            <a:r>
              <a:rPr lang="en-US" sz="2000" b="1" dirty="0" err="1" smtClean="0"/>
              <a:t>FWP</a:t>
            </a:r>
            <a:r>
              <a:rPr lang="en-US" sz="2000" b="1" dirty="0" smtClean="0"/>
              <a:t> Termination and Complaint Procedures</a:t>
            </a:r>
            <a:br>
              <a:rPr lang="en-US" sz="2000" b="1" dirty="0" smtClean="0"/>
            </a:br>
            <a:endParaRPr lang="en-US" sz="2000" b="1" dirty="0"/>
          </a:p>
          <a:p>
            <a:pPr marL="0" indent="0">
              <a:buNone/>
            </a:pPr>
            <a:r>
              <a:rPr lang="en-US" sz="2000" b="1" dirty="0" smtClean="0"/>
              <a:t>VII. </a:t>
            </a:r>
            <a:r>
              <a:rPr lang="en-US" sz="2000" b="1" dirty="0"/>
              <a:t>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13</a:t>
            </a:fld>
            <a:endParaRPr lang="en-US" altLang="en-US" dirty="0"/>
          </a:p>
        </p:txBody>
      </p:sp>
    </p:spTree>
    <p:extLst>
      <p:ext uri="{BB962C8B-B14F-4D97-AF65-F5344CB8AC3E}">
        <p14:creationId xmlns:p14="http://schemas.microsoft.com/office/powerpoint/2010/main" val="2038222159"/>
      </p:ext>
    </p:extLst>
  </p:cSld>
  <p:clrMapOvr>
    <a:masterClrMapping/>
  </p:clrMapOvr>
  <p:transition spd="slow">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90600"/>
          </a:xfrm>
        </p:spPr>
        <p:txBody>
          <a:bodyPr/>
          <a:lstStyle/>
          <a:p>
            <a:r>
              <a:rPr lang="en-US" dirty="0" err="1" smtClean="0"/>
              <a:t>FWP</a:t>
            </a:r>
            <a:r>
              <a:rPr lang="en-US" dirty="0" smtClean="0"/>
              <a:t> Resolution</a:t>
            </a:r>
            <a:endParaRPr lang="en-US" dirty="0"/>
          </a:p>
        </p:txBody>
      </p:sp>
      <p:sp>
        <p:nvSpPr>
          <p:cNvPr id="3" name="Content Placeholder 2"/>
          <p:cNvSpPr>
            <a:spLocks noGrp="1"/>
          </p:cNvSpPr>
          <p:nvPr>
            <p:ph idx="1"/>
          </p:nvPr>
        </p:nvSpPr>
        <p:spPr>
          <a:xfrm>
            <a:off x="152400" y="1600200"/>
            <a:ext cx="8763000" cy="4953000"/>
          </a:xfrm>
        </p:spPr>
        <p:txBody>
          <a:bodyPr/>
          <a:lstStyle/>
          <a:p>
            <a:pPr marL="227013" indent="-227013">
              <a:buNone/>
            </a:pPr>
            <a:r>
              <a:rPr lang="en-US" sz="2000" dirty="0"/>
              <a:t>WHEREAS, the Committee on Faculty Welfare and Privileges (</a:t>
            </a:r>
            <a:r>
              <a:rPr lang="en-US" sz="2000" dirty="0" err="1"/>
              <a:t>FWP</a:t>
            </a:r>
            <a:r>
              <a:rPr lang="en-US" sz="2000" dirty="0"/>
              <a:t>) Termination and Complaint Procedures (the “Procedures”) have not been edited and updated since 1999, and </a:t>
            </a:r>
            <a:r>
              <a:rPr lang="en-US" sz="800" dirty="0" smtClean="0"/>
              <a:t/>
            </a:r>
            <a:br>
              <a:rPr lang="en-US" sz="800" dirty="0" smtClean="0"/>
            </a:br>
            <a:endParaRPr lang="en-US" sz="800" dirty="0"/>
          </a:p>
          <a:p>
            <a:pPr marL="227013" indent="-227013">
              <a:buNone/>
            </a:pPr>
            <a:r>
              <a:rPr lang="en-US" sz="2000" dirty="0"/>
              <a:t>WHEREAS, updates need to be made to the Procedures including the definition of the term Faculty to redefine who may file </a:t>
            </a:r>
            <a:r>
              <a:rPr lang="en-US" sz="2000" dirty="0" err="1"/>
              <a:t>FWP</a:t>
            </a:r>
            <a:r>
              <a:rPr lang="en-US" sz="2000" dirty="0"/>
              <a:t> complaints, and </a:t>
            </a:r>
            <a:r>
              <a:rPr lang="en-US" sz="800" dirty="0" smtClean="0"/>
              <a:t/>
            </a:r>
            <a:br>
              <a:rPr lang="en-US" sz="800" dirty="0" smtClean="0"/>
            </a:br>
            <a:endParaRPr lang="en-US" sz="800" dirty="0"/>
          </a:p>
          <a:p>
            <a:pPr marL="227013" indent="-227013">
              <a:buNone/>
            </a:pPr>
            <a:r>
              <a:rPr lang="en-US" sz="2000" dirty="0"/>
              <a:t>WHEREAS, it is in the best interest of the University and its faculty to ensure that the Procedures conform to new requirements imposed by the U.S. Department of Education’s Office for Civil Rights (OCR) interpretation of Title IX, and </a:t>
            </a:r>
            <a:r>
              <a:rPr lang="en-US" sz="800" dirty="0" smtClean="0"/>
              <a:t/>
            </a:r>
            <a:br>
              <a:rPr lang="en-US" sz="800" dirty="0" smtClean="0"/>
            </a:br>
            <a:endParaRPr lang="en-US" sz="800" dirty="0"/>
          </a:p>
          <a:p>
            <a:pPr marL="227013" indent="-227013">
              <a:buNone/>
            </a:pPr>
            <a:r>
              <a:rPr lang="en-US" sz="2000" dirty="0"/>
              <a:t>WHEREAS, the University needs to do all it can to reduce the incidence of sex discrimination and sexual harassment, therefore, be it </a:t>
            </a:r>
            <a:r>
              <a:rPr lang="en-US" sz="800" dirty="0" smtClean="0"/>
              <a:t/>
            </a:r>
            <a:br>
              <a:rPr lang="en-US" sz="800" dirty="0" smtClean="0"/>
            </a:br>
            <a:endParaRPr lang="en-US" sz="800" dirty="0"/>
          </a:p>
          <a:p>
            <a:pPr marL="227013" indent="-227013">
              <a:buNone/>
            </a:pPr>
            <a:r>
              <a:rPr lang="en-US" sz="2000" dirty="0"/>
              <a:t>RESOLVED, that the </a:t>
            </a:r>
            <a:r>
              <a:rPr lang="en-US" sz="2000" dirty="0" err="1"/>
              <a:t>FWP</a:t>
            </a:r>
            <a:r>
              <a:rPr lang="en-US" sz="2000" dirty="0"/>
              <a:t> Committee’s Termination and Complaint Procedures shall be revised as in the red line document that is attached (</a:t>
            </a:r>
            <a:r>
              <a:rPr lang="en-US" sz="2000" dirty="0">
                <a:hlinkClick r:id="rId2"/>
              </a:rPr>
              <a:t>Attachment 1</a:t>
            </a:r>
            <a:r>
              <a:rPr lang="en-US" sz="2000" dirty="0"/>
              <a:t>). </a:t>
            </a:r>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14</a:t>
            </a:fld>
            <a:endParaRPr lang="en-US" altLang="en-US"/>
          </a:p>
        </p:txBody>
      </p:sp>
    </p:spTree>
    <p:extLst>
      <p:ext uri="{BB962C8B-B14F-4D97-AF65-F5344CB8AC3E}">
        <p14:creationId xmlns:p14="http://schemas.microsoft.com/office/powerpoint/2010/main" val="788606312"/>
      </p:ext>
    </p:extLst>
  </p:cSld>
  <p:clrMapOvr>
    <a:masterClrMapping/>
  </p:clrMapOvr>
  <p:transition spd="slow">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Galileo Amendment</a:t>
            </a:r>
            <a:endParaRPr lang="en-US" sz="3600" dirty="0"/>
          </a:p>
        </p:txBody>
      </p:sp>
      <p:sp>
        <p:nvSpPr>
          <p:cNvPr id="3" name="Content Placeholder 2"/>
          <p:cNvSpPr>
            <a:spLocks noGrp="1"/>
          </p:cNvSpPr>
          <p:nvPr>
            <p:ph idx="1"/>
          </p:nvPr>
        </p:nvSpPr>
        <p:spPr/>
        <p:txBody>
          <a:bodyPr>
            <a:normAutofit fontScale="55000" lnSpcReduction="20000"/>
          </a:bodyPr>
          <a:lstStyle/>
          <a:p>
            <a:pPr marL="227013" indent="-227013">
              <a:buNone/>
            </a:pPr>
            <a:r>
              <a:rPr lang="en-US" dirty="0" smtClean="0"/>
              <a:t>WHEREAS, the </a:t>
            </a:r>
            <a:r>
              <a:rPr lang="en-US" dirty="0"/>
              <a:t>Committee on Faculty Welfare and Privileges (</a:t>
            </a:r>
            <a:r>
              <a:rPr lang="en-US" dirty="0" err="1"/>
              <a:t>FWP</a:t>
            </a:r>
            <a:r>
              <a:rPr lang="en-US" dirty="0"/>
              <a:t>) Termination and Complaint Procedures (the “Procedures”) have not been edited and updated since 1999, and</a:t>
            </a:r>
          </a:p>
          <a:p>
            <a:pPr marL="227013" indent="-227013">
              <a:buNone/>
            </a:pPr>
            <a:r>
              <a:rPr lang="en-US" dirty="0"/>
              <a:t>WHEREAS, </a:t>
            </a:r>
            <a:r>
              <a:rPr lang="en-US" dirty="0" smtClean="0"/>
              <a:t>updates </a:t>
            </a:r>
            <a:r>
              <a:rPr lang="en-US" dirty="0"/>
              <a:t>need to be made to the Procedures including the definition of the term Faculty to redefine who may file </a:t>
            </a:r>
            <a:r>
              <a:rPr lang="en-US" dirty="0" err="1"/>
              <a:t>FWP</a:t>
            </a:r>
            <a:r>
              <a:rPr lang="en-US" dirty="0"/>
              <a:t> complaints, </a:t>
            </a:r>
            <a:r>
              <a:rPr lang="en-US" dirty="0" smtClean="0"/>
              <a:t>and</a:t>
            </a:r>
          </a:p>
          <a:p>
            <a:pPr marL="227013" indent="-227013">
              <a:buNone/>
            </a:pPr>
            <a:r>
              <a:rPr lang="en-US" dirty="0" smtClean="0"/>
              <a:t>WHEREAS</a:t>
            </a:r>
            <a:r>
              <a:rPr lang="en-US" dirty="0"/>
              <a:t>, </a:t>
            </a:r>
            <a:r>
              <a:rPr lang="en-US" dirty="0" smtClean="0"/>
              <a:t>it </a:t>
            </a:r>
            <a:r>
              <a:rPr lang="en-US" dirty="0"/>
              <a:t>is in the best interest of the University and its faculty to ensure that the Procedures conform to new requirements imposed by the U.S. Department of Education’s Office for Civil Rights (OCR) interpretation of Title IX, and</a:t>
            </a:r>
          </a:p>
          <a:p>
            <a:pPr marL="227013" indent="-227013">
              <a:buNone/>
            </a:pPr>
            <a:r>
              <a:rPr lang="en-US" dirty="0"/>
              <a:t>WHEREAS, </a:t>
            </a:r>
            <a:r>
              <a:rPr lang="en-US" dirty="0" smtClean="0"/>
              <a:t>the </a:t>
            </a:r>
            <a:r>
              <a:rPr lang="en-US" dirty="0"/>
              <a:t>University needs to do all it can to reduce the incidence of sex discrimination and sexual harassment, </a:t>
            </a:r>
            <a:r>
              <a:rPr lang="en-US" dirty="0" smtClean="0"/>
              <a:t>and </a:t>
            </a:r>
            <a:r>
              <a:rPr lang="en-US" strike="sngStrike" dirty="0" smtClean="0">
                <a:solidFill>
                  <a:srgbClr val="C00000"/>
                </a:solidFill>
              </a:rPr>
              <a:t>therefore, be it</a:t>
            </a:r>
            <a:endParaRPr lang="en-US" strike="sngStrike" dirty="0">
              <a:solidFill>
                <a:srgbClr val="C00000"/>
              </a:solidFill>
            </a:endParaRPr>
          </a:p>
          <a:p>
            <a:pPr marL="227013" indent="-227013">
              <a:buNone/>
            </a:pPr>
            <a:r>
              <a:rPr lang="en-US" dirty="0">
                <a:solidFill>
                  <a:srgbClr val="C00000"/>
                </a:solidFill>
              </a:rPr>
              <a:t>WHEREAS, </a:t>
            </a:r>
            <a:r>
              <a:rPr lang="en-US" dirty="0" smtClean="0">
                <a:solidFill>
                  <a:srgbClr val="C00000"/>
                </a:solidFill>
              </a:rPr>
              <a:t>it </a:t>
            </a:r>
            <a:r>
              <a:rPr lang="en-US" dirty="0">
                <a:solidFill>
                  <a:srgbClr val="C00000"/>
                </a:solidFill>
              </a:rPr>
              <a:t>is a privilege of the faculty to make recommendations concerning policies governing dismissals, therefore, be it </a:t>
            </a:r>
          </a:p>
          <a:p>
            <a:pPr marL="227013" indent="-227013">
              <a:buNone/>
            </a:pPr>
            <a:r>
              <a:rPr lang="en-US" dirty="0"/>
              <a:t>RESOLVED, </a:t>
            </a:r>
            <a:r>
              <a:rPr lang="en-US" dirty="0" smtClean="0"/>
              <a:t>that </a:t>
            </a:r>
            <a:r>
              <a:rPr lang="en-US" dirty="0"/>
              <a:t>the </a:t>
            </a:r>
            <a:r>
              <a:rPr lang="en-US" dirty="0" err="1"/>
              <a:t>FWP</a:t>
            </a:r>
            <a:r>
              <a:rPr lang="en-US" dirty="0"/>
              <a:t> Committee’s Termination and Complaint Procedures </a:t>
            </a:r>
            <a:r>
              <a:rPr lang="en-US" dirty="0">
                <a:solidFill>
                  <a:srgbClr val="C00000"/>
                </a:solidFill>
              </a:rPr>
              <a:t>(exclusive of Section I. Termination Procedures) </a:t>
            </a:r>
            <a:r>
              <a:rPr lang="en-US" dirty="0"/>
              <a:t>shall be revised as in the red line document that is </a:t>
            </a:r>
            <a:r>
              <a:rPr lang="en-US" dirty="0" smtClean="0"/>
              <a:t>attached (</a:t>
            </a:r>
            <a:r>
              <a:rPr lang="en-US" dirty="0" smtClean="0">
                <a:hlinkClick r:id="rId2"/>
              </a:rPr>
              <a:t>Attachment 1</a:t>
            </a:r>
            <a:r>
              <a:rPr lang="en-US" dirty="0" smtClean="0"/>
              <a:t>), </a:t>
            </a:r>
            <a:r>
              <a:rPr lang="en-US" dirty="0">
                <a:solidFill>
                  <a:srgbClr val="C00000"/>
                </a:solidFill>
              </a:rPr>
              <a:t>and be it further</a:t>
            </a:r>
          </a:p>
          <a:p>
            <a:pPr marL="227013" indent="-227013">
              <a:buNone/>
            </a:pPr>
            <a:r>
              <a:rPr lang="en-US" dirty="0">
                <a:solidFill>
                  <a:srgbClr val="C00000"/>
                </a:solidFill>
              </a:rPr>
              <a:t>RESOLVED, </a:t>
            </a:r>
            <a:r>
              <a:rPr lang="en-US" dirty="0" smtClean="0">
                <a:solidFill>
                  <a:srgbClr val="C00000"/>
                </a:solidFill>
              </a:rPr>
              <a:t>that </a:t>
            </a:r>
            <a:r>
              <a:rPr lang="en-US" dirty="0">
                <a:solidFill>
                  <a:srgbClr val="C00000"/>
                </a:solidFill>
              </a:rPr>
              <a:t>the Faculty Senate recommends that the </a:t>
            </a:r>
            <a:r>
              <a:rPr lang="en-US" dirty="0" err="1">
                <a:solidFill>
                  <a:srgbClr val="C00000"/>
                </a:solidFill>
              </a:rPr>
              <a:t>FWP</a:t>
            </a:r>
            <a:r>
              <a:rPr lang="en-US" dirty="0">
                <a:solidFill>
                  <a:srgbClr val="C00000"/>
                </a:solidFill>
              </a:rPr>
              <a:t> Committee’s Termination Procedures (Section I.) be revised as in the red line document that is </a:t>
            </a:r>
            <a:r>
              <a:rPr lang="en-US" dirty="0" smtClean="0">
                <a:solidFill>
                  <a:srgbClr val="C00000"/>
                </a:solidFill>
              </a:rPr>
              <a:t>attached (</a:t>
            </a:r>
            <a:r>
              <a:rPr lang="en-US" dirty="0" smtClean="0">
                <a:solidFill>
                  <a:srgbClr val="C00000"/>
                </a:solidFill>
                <a:hlinkClick r:id="rId2"/>
              </a:rPr>
              <a:t>Attachment 1</a:t>
            </a:r>
            <a:r>
              <a:rPr lang="en-US" dirty="0" smtClean="0">
                <a:solidFill>
                  <a:srgbClr val="C00000"/>
                </a:solidFill>
              </a:rPr>
              <a:t>).</a:t>
            </a:r>
            <a:endParaRPr lang="en-US" dirty="0"/>
          </a:p>
        </p:txBody>
      </p:sp>
    </p:spTree>
    <p:extLst>
      <p:ext uri="{BB962C8B-B14F-4D97-AF65-F5344CB8AC3E}">
        <p14:creationId xmlns:p14="http://schemas.microsoft.com/office/powerpoint/2010/main" val="1985923984"/>
      </p:ext>
    </p:extLst>
  </p:cSld>
  <p:clrMapOvr>
    <a:masterClrMapping/>
  </p:clrMapOvr>
  <p:transition spd="slow">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Friendly Amendment from Senator </a:t>
            </a:r>
            <a:r>
              <a:rPr lang="en-US" sz="3200" dirty="0" err="1" smtClean="0"/>
              <a:t>Duker</a:t>
            </a:r>
            <a:endParaRPr lang="en-US" sz="3200" dirty="0"/>
          </a:p>
        </p:txBody>
      </p:sp>
      <p:sp>
        <p:nvSpPr>
          <p:cNvPr id="3" name="Content Placeholder 2"/>
          <p:cNvSpPr>
            <a:spLocks noGrp="1"/>
          </p:cNvSpPr>
          <p:nvPr>
            <p:ph idx="1"/>
          </p:nvPr>
        </p:nvSpPr>
        <p:spPr/>
        <p:txBody>
          <a:bodyPr>
            <a:normAutofit fontScale="62500" lnSpcReduction="20000"/>
          </a:bodyPr>
          <a:lstStyle/>
          <a:p>
            <a:pPr marL="0" indent="0">
              <a:buNone/>
            </a:pPr>
            <a:r>
              <a:rPr lang="en-US" b="1" dirty="0"/>
              <a:t>Proposed friendly amendment to Regular Agenda, 1. Unfinished business Proposal a, Attachment 1 (Faculty Senate Jan. 12, 2015)</a:t>
            </a:r>
            <a:endParaRPr lang="en-US" dirty="0"/>
          </a:p>
          <a:p>
            <a:pPr marL="0" indent="0">
              <a:buNone/>
            </a:pPr>
            <a:endParaRPr lang="en-US" dirty="0"/>
          </a:p>
          <a:p>
            <a:pPr marL="0" indent="0">
              <a:buNone/>
            </a:pPr>
            <a:r>
              <a:rPr lang="en-US" b="1" dirty="0"/>
              <a:t>Rationale:</a:t>
            </a:r>
            <a:endParaRPr lang="en-US" dirty="0"/>
          </a:p>
          <a:p>
            <a:pPr marL="0" indent="0">
              <a:buNone/>
            </a:pPr>
            <a:r>
              <a:rPr lang="en-US" dirty="0"/>
              <a:t>There are two references to an older version of the Faculty Handbook (with a different organizational system than the current one); this amendment will update these references to the current Faculty Handbook.</a:t>
            </a:r>
          </a:p>
          <a:p>
            <a:pPr marL="0" indent="0">
              <a:buNone/>
            </a:pPr>
            <a:endParaRPr lang="en-US" dirty="0"/>
          </a:p>
          <a:p>
            <a:pPr marL="0" indent="0">
              <a:buNone/>
            </a:pPr>
            <a:r>
              <a:rPr lang="en-US" b="1" dirty="0"/>
              <a:t>Current language in Attachment 1:</a:t>
            </a:r>
            <a:endParaRPr lang="en-US" dirty="0"/>
          </a:p>
          <a:p>
            <a:pPr marL="0" indent="0">
              <a:buNone/>
            </a:pPr>
            <a:r>
              <a:rPr lang="en-US" dirty="0"/>
              <a:t>pg. 2 top line: "Handbook, III, N" </a:t>
            </a:r>
          </a:p>
          <a:p>
            <a:pPr marL="0" indent="0">
              <a:buNone/>
            </a:pPr>
            <a:r>
              <a:rPr lang="en-US" dirty="0"/>
              <a:t>pg. 3 line 2: “Handbook, III, N"</a:t>
            </a:r>
          </a:p>
          <a:p>
            <a:pPr marL="0" indent="0">
              <a:buNone/>
            </a:pPr>
            <a:endParaRPr lang="en-US" dirty="0"/>
          </a:p>
          <a:p>
            <a:pPr marL="0" indent="0">
              <a:buNone/>
            </a:pPr>
            <a:r>
              <a:rPr lang="en-US" b="1" dirty="0"/>
              <a:t>Replace both instances with:</a:t>
            </a:r>
            <a:endParaRPr lang="en-US" sz="1300" dirty="0"/>
          </a:p>
          <a:p>
            <a:pPr marL="0" indent="0">
              <a:buNone/>
            </a:pPr>
            <a:endParaRPr lang="en-US" sz="1300" dirty="0"/>
          </a:p>
          <a:p>
            <a:pPr marL="0" indent="0">
              <a:buNone/>
            </a:pPr>
            <a:r>
              <a:rPr lang="en-US" dirty="0"/>
              <a:t>“Handbook, 4.1.15."  </a:t>
            </a:r>
          </a:p>
          <a:p>
            <a:pPr marL="0" indent="0">
              <a:buNone/>
            </a:pPr>
            <a:endParaRPr lang="en-US" dirty="0"/>
          </a:p>
        </p:txBody>
      </p:sp>
    </p:spTree>
    <p:extLst>
      <p:ext uri="{BB962C8B-B14F-4D97-AF65-F5344CB8AC3E}">
        <p14:creationId xmlns:p14="http://schemas.microsoft.com/office/powerpoint/2010/main" val="613490545"/>
      </p:ext>
    </p:extLst>
  </p:cSld>
  <p:clrMapOvr>
    <a:masterClrMapping/>
  </p:clrMapOvr>
  <p:transition spd="slow">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smtClean="0"/>
              <a:t>Opila Amendment</a:t>
            </a:r>
            <a:endParaRPr lang="en-US" sz="3200" dirty="0"/>
          </a:p>
        </p:txBody>
      </p:sp>
      <p:sp>
        <p:nvSpPr>
          <p:cNvPr id="3" name="Content Placeholder 2"/>
          <p:cNvSpPr>
            <a:spLocks noGrp="1"/>
          </p:cNvSpPr>
          <p:nvPr>
            <p:ph idx="1"/>
          </p:nvPr>
        </p:nvSpPr>
        <p:spPr>
          <a:xfrm>
            <a:off x="457200" y="1417637"/>
            <a:ext cx="8229600" cy="4525963"/>
          </a:xfrm>
        </p:spPr>
        <p:txBody>
          <a:bodyPr>
            <a:noAutofit/>
          </a:bodyPr>
          <a:lstStyle/>
          <a:p>
            <a:pPr marL="227013" indent="-227013">
              <a:buNone/>
            </a:pPr>
            <a:r>
              <a:rPr lang="en-US" sz="2000" dirty="0" smtClean="0"/>
              <a:t>Be it resolved that </a:t>
            </a:r>
            <a:r>
              <a:rPr lang="en-US" sz="2000" dirty="0"/>
              <a:t>Section I</a:t>
            </a:r>
            <a:r>
              <a:rPr lang="en-US" sz="2000" dirty="0" smtClean="0"/>
              <a:t>-C-7-b shall read as follows:</a:t>
            </a:r>
            <a:r>
              <a:rPr lang="en-US" sz="800" dirty="0" smtClean="0"/>
              <a:t/>
            </a:r>
            <a:br>
              <a:rPr lang="en-US" sz="800" dirty="0" smtClean="0"/>
            </a:br>
            <a:r>
              <a:rPr lang="en-US" sz="800" dirty="0" smtClean="0"/>
              <a:t/>
            </a:r>
            <a:br>
              <a:rPr lang="en-US" sz="800" dirty="0" smtClean="0"/>
            </a:br>
            <a:r>
              <a:rPr lang="en-US" sz="1800" dirty="0" smtClean="0"/>
              <a:t>Within </a:t>
            </a:r>
            <a:r>
              <a:rPr lang="en-US" sz="1800" dirty="0"/>
              <a:t>21 days after receipt of the </a:t>
            </a:r>
            <a:r>
              <a:rPr lang="en-US" sz="1800" dirty="0" smtClean="0"/>
              <a:t>Report, which includes the recommendation, </a:t>
            </a:r>
            <a:r>
              <a:rPr lang="en-US" sz="1800" dirty="0"/>
              <a:t>the Provost (or President) shall, in writing, either affirm the Report or refer it back to </a:t>
            </a:r>
            <a:r>
              <a:rPr lang="en-US" sz="1800" dirty="0" err="1"/>
              <a:t>FWP</a:t>
            </a:r>
            <a:r>
              <a:rPr lang="en-US" sz="1800" dirty="0"/>
              <a:t> with detailed objections and/or suggestions. If the Report is referred back, </a:t>
            </a:r>
            <a:r>
              <a:rPr lang="en-US" sz="1800" dirty="0" err="1"/>
              <a:t>FWP</a:t>
            </a:r>
            <a:r>
              <a:rPr lang="en-US" sz="1800" dirty="0"/>
              <a:t> shall review the </a:t>
            </a:r>
            <a:r>
              <a:rPr lang="en-US" sz="1800" dirty="0" smtClean="0"/>
              <a:t>Provost's (or President’s) </a:t>
            </a:r>
            <a:r>
              <a:rPr lang="en-US" sz="1800" dirty="0"/>
              <a:t>response, taking into account any objections or suggestions therein. </a:t>
            </a:r>
            <a:r>
              <a:rPr lang="en-US" sz="1800" dirty="0" err="1"/>
              <a:t>FWP</a:t>
            </a:r>
            <a:r>
              <a:rPr lang="en-US" sz="1800" dirty="0"/>
              <a:t> submits a revised report within 21 days to the Provost (or President), who may </a:t>
            </a:r>
            <a:r>
              <a:rPr lang="en-US" sz="1800" dirty="0" smtClean="0"/>
              <a:t>affirm, modify, </a:t>
            </a:r>
            <a:r>
              <a:rPr lang="en-US" sz="1800" dirty="0"/>
              <a:t>or reject it within 21 days. If the Report is </a:t>
            </a:r>
            <a:r>
              <a:rPr lang="en-US" sz="1800" dirty="0" smtClean="0"/>
              <a:t>rejected or modified, </a:t>
            </a:r>
            <a:r>
              <a:rPr lang="en-US" sz="1800" dirty="0"/>
              <a:t>then the Provost (or President) shall provide a written statement to the Committee and both parties describing the substantive reason(s) for </a:t>
            </a:r>
            <a:r>
              <a:rPr lang="en-US" sz="1800" dirty="0" smtClean="0"/>
              <a:t>rejection or modification. </a:t>
            </a:r>
            <a:r>
              <a:rPr lang="en-US" sz="1800" dirty="0"/>
              <a:t>The Provost's (or President’s) decision shall be final and conclusive, and the matter in question shall be deemed closed, unless either party requests an appeal to the Board of Trustees within 21 days after receipt of a written copy of the Provost's (or President’s) decision. The Board of Trustees may hear appeals at their discretion, and the Board's decision shall be </a:t>
            </a:r>
            <a:r>
              <a:rPr lang="en-US" sz="1800" dirty="0" smtClean="0"/>
              <a:t>final.</a:t>
            </a:r>
            <a:r>
              <a:rPr lang="en-US" sz="800" dirty="0" smtClean="0"/>
              <a:t/>
            </a:r>
            <a:br>
              <a:rPr lang="en-US" sz="800" dirty="0" smtClean="0"/>
            </a:br>
            <a:r>
              <a:rPr lang="en-US" sz="800" dirty="0" smtClean="0"/>
              <a:t/>
            </a:r>
            <a:br>
              <a:rPr lang="en-US" sz="800" dirty="0" smtClean="0"/>
            </a:br>
            <a:r>
              <a:rPr lang="en-US" sz="1800" dirty="0" smtClean="0"/>
              <a:t>[Note: The current proposed wording of I-C-7-b is “Unless </a:t>
            </a:r>
            <a:r>
              <a:rPr lang="en-US" sz="1800" dirty="0"/>
              <a:t>a majority of the Hearing Panel recommends that the accused faculty member be terminated, the accused faculty member shall not be terminated</a:t>
            </a:r>
            <a:r>
              <a:rPr lang="en-US" sz="1800" dirty="0" smtClean="0"/>
              <a:t>.”]</a:t>
            </a:r>
            <a:endParaRPr lang="en-US" sz="1800" dirty="0"/>
          </a:p>
        </p:txBody>
      </p:sp>
    </p:spTree>
    <p:extLst>
      <p:ext uri="{BB962C8B-B14F-4D97-AF65-F5344CB8AC3E}">
        <p14:creationId xmlns:p14="http://schemas.microsoft.com/office/powerpoint/2010/main" val="1659529273"/>
      </p:ext>
    </p:extLst>
  </p:cSld>
  <p:clrMapOvr>
    <a:masterClrMapping/>
  </p:clrMapOvr>
  <p:transition spd="slow">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err="1" smtClean="0"/>
              <a:t>Zide</a:t>
            </a:r>
            <a:r>
              <a:rPr lang="en-US" sz="3200" dirty="0" smtClean="0"/>
              <a:t> Amendment #1</a:t>
            </a:r>
            <a:endParaRPr lang="en-US" sz="3200" dirty="0"/>
          </a:p>
        </p:txBody>
      </p:sp>
      <p:sp>
        <p:nvSpPr>
          <p:cNvPr id="3" name="Content Placeholder 2"/>
          <p:cNvSpPr>
            <a:spLocks noGrp="1"/>
          </p:cNvSpPr>
          <p:nvPr>
            <p:ph idx="1"/>
          </p:nvPr>
        </p:nvSpPr>
        <p:spPr/>
        <p:txBody>
          <a:bodyPr>
            <a:normAutofit fontScale="62500" lnSpcReduction="20000"/>
          </a:bodyPr>
          <a:lstStyle/>
          <a:p>
            <a:pPr marL="227013" indent="-227013">
              <a:buNone/>
            </a:pPr>
            <a:r>
              <a:rPr lang="en-US" dirty="0"/>
              <a:t>Whereas shared governance means that the Provost has some responsibilities, </a:t>
            </a:r>
            <a:r>
              <a:rPr lang="en-US" dirty="0" smtClean="0"/>
              <a:t>and</a:t>
            </a:r>
          </a:p>
          <a:p>
            <a:pPr marL="227013" indent="-227013">
              <a:buNone/>
            </a:pPr>
            <a:r>
              <a:rPr lang="en-US" dirty="0" smtClean="0"/>
              <a:t>Whereas </a:t>
            </a:r>
            <a:r>
              <a:rPr lang="en-US" dirty="0"/>
              <a:t>the Senate should not pass measures which contravene the principle of shared governance, and </a:t>
            </a:r>
            <a:endParaRPr lang="en-US" dirty="0" smtClean="0"/>
          </a:p>
          <a:p>
            <a:pPr marL="227013" indent="-227013">
              <a:buNone/>
            </a:pPr>
            <a:r>
              <a:rPr lang="en-US" dirty="0" smtClean="0"/>
              <a:t>Whereas </a:t>
            </a:r>
            <a:r>
              <a:rPr lang="en-US" dirty="0"/>
              <a:t>the Faculty Handbook indicates that the Committee on Faculty Welfare and Privileges has advisory, rather than executive, role, </a:t>
            </a:r>
            <a:r>
              <a:rPr lang="en-US" dirty="0" smtClean="0"/>
              <a:t>and</a:t>
            </a:r>
          </a:p>
          <a:p>
            <a:pPr marL="227013" indent="-227013">
              <a:buNone/>
            </a:pPr>
            <a:r>
              <a:rPr lang="en-US" dirty="0" smtClean="0"/>
              <a:t>Whereas </a:t>
            </a:r>
            <a:r>
              <a:rPr lang="en-US" dirty="0"/>
              <a:t>those responsible for the final determination as to whether to terminate faculty appointments are subject to being named in lawsuits by either those who sue for wrongful termination or by the victims of </a:t>
            </a:r>
            <a:r>
              <a:rPr lang="en-US" dirty="0" smtClean="0"/>
              <a:t>misconduct, therefore, be it</a:t>
            </a:r>
            <a:endParaRPr lang="en-US" dirty="0"/>
          </a:p>
          <a:p>
            <a:pPr marL="227013" indent="-227013">
              <a:buNone/>
            </a:pPr>
            <a:r>
              <a:rPr lang="en-US" dirty="0"/>
              <a:t>R</a:t>
            </a:r>
            <a:r>
              <a:rPr lang="en-US" dirty="0" smtClean="0"/>
              <a:t>esolved </a:t>
            </a:r>
            <a:r>
              <a:rPr lang="en-US" dirty="0"/>
              <a:t>that the proposed version of the Committee on Faculty Welfare and Privileges </a:t>
            </a:r>
            <a:r>
              <a:rPr lang="en-US" dirty="0" smtClean="0"/>
              <a:t>policy is </a:t>
            </a:r>
            <a:r>
              <a:rPr lang="en-US" b="1" dirty="0"/>
              <a:t>amended to remove clause </a:t>
            </a:r>
            <a:r>
              <a:rPr lang="en-US" b="1" dirty="0" smtClean="0"/>
              <a:t>I-C-7-b</a:t>
            </a:r>
            <a:r>
              <a:rPr lang="en-US" dirty="0"/>
              <a:t>, which currently reads, “Unless a majority of the Hearing Panel recommends that the accused faculty member be terminated, the accused faculty member shall not be terminated.” </a:t>
            </a:r>
          </a:p>
          <a:p>
            <a:endParaRPr lang="en-US" dirty="0"/>
          </a:p>
        </p:txBody>
      </p:sp>
    </p:spTree>
    <p:extLst>
      <p:ext uri="{BB962C8B-B14F-4D97-AF65-F5344CB8AC3E}">
        <p14:creationId xmlns:p14="http://schemas.microsoft.com/office/powerpoint/2010/main" val="2957304617"/>
      </p:ext>
    </p:extLst>
  </p:cSld>
  <p:clrMapOvr>
    <a:masterClrMapping/>
  </p:clrMapOvr>
  <p:transition spd="slow">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err="1" smtClean="0"/>
              <a:t>Zide</a:t>
            </a:r>
            <a:r>
              <a:rPr lang="en-US" sz="3200" dirty="0" smtClean="0"/>
              <a:t> Amendment #2</a:t>
            </a:r>
            <a:endParaRPr lang="en-US" sz="3200" dirty="0"/>
          </a:p>
        </p:txBody>
      </p:sp>
      <p:sp>
        <p:nvSpPr>
          <p:cNvPr id="3" name="Content Placeholder 2"/>
          <p:cNvSpPr>
            <a:spLocks noGrp="1"/>
          </p:cNvSpPr>
          <p:nvPr>
            <p:ph idx="1"/>
          </p:nvPr>
        </p:nvSpPr>
        <p:spPr/>
        <p:txBody>
          <a:bodyPr>
            <a:normAutofit fontScale="70000" lnSpcReduction="20000"/>
          </a:bodyPr>
          <a:lstStyle/>
          <a:p>
            <a:pPr marL="227013" indent="-227013">
              <a:buNone/>
            </a:pPr>
            <a:r>
              <a:rPr lang="en-US" dirty="0"/>
              <a:t>Whereas the role of the Hearing Board is advisory to the Provost, and </a:t>
            </a:r>
            <a:endParaRPr lang="en-US" dirty="0" smtClean="0"/>
          </a:p>
          <a:p>
            <a:pPr marL="227013" indent="-227013">
              <a:buNone/>
            </a:pPr>
            <a:r>
              <a:rPr lang="en-US" dirty="0" smtClean="0"/>
              <a:t>Whereas </a:t>
            </a:r>
            <a:r>
              <a:rPr lang="en-US" dirty="0"/>
              <a:t>the Provost benefits from having as much information as possible, and </a:t>
            </a:r>
            <a:endParaRPr lang="en-US" dirty="0" smtClean="0"/>
          </a:p>
          <a:p>
            <a:pPr marL="227013" indent="-227013">
              <a:buNone/>
            </a:pPr>
            <a:r>
              <a:rPr lang="en-US" dirty="0" smtClean="0"/>
              <a:t>Whereas </a:t>
            </a:r>
            <a:r>
              <a:rPr lang="en-US" dirty="0"/>
              <a:t>majority and minority opinions are often both of value, </a:t>
            </a:r>
            <a:r>
              <a:rPr lang="en-US" dirty="0" smtClean="0"/>
              <a:t>and</a:t>
            </a:r>
          </a:p>
          <a:p>
            <a:pPr marL="227013" indent="-227013">
              <a:buNone/>
            </a:pPr>
            <a:r>
              <a:rPr lang="en-US" dirty="0" smtClean="0"/>
              <a:t>Whereas </a:t>
            </a:r>
            <a:r>
              <a:rPr lang="en-US" dirty="0"/>
              <a:t>vote counts or signatures are especially useful in advisory </a:t>
            </a:r>
            <a:r>
              <a:rPr lang="en-US" dirty="0" smtClean="0"/>
              <a:t>matters, therefore, be it</a:t>
            </a:r>
          </a:p>
          <a:p>
            <a:pPr marL="227013" indent="-227013">
              <a:buNone/>
            </a:pPr>
            <a:r>
              <a:rPr lang="en-US" dirty="0"/>
              <a:t>R</a:t>
            </a:r>
            <a:r>
              <a:rPr lang="en-US" dirty="0" smtClean="0"/>
              <a:t>esolved </a:t>
            </a:r>
            <a:r>
              <a:rPr lang="en-US" dirty="0"/>
              <a:t>that the proposed version of the Committee on Faculty Welfare Privileges charge is </a:t>
            </a:r>
            <a:r>
              <a:rPr lang="en-US" b="1" dirty="0"/>
              <a:t>amended to add the following clause to section 1-C-7</a:t>
            </a:r>
            <a:r>
              <a:rPr lang="en-US" dirty="0"/>
              <a:t>, “Both the opinion of the majority (as described in 1-C-7-a) and a report of those in the minority (in the event the opinion is not unanimous) shall be provided to the Provost. These opinions should be signed by the concurring parties at the discretion of the members of the panel. In the event the panel chooses not to sign the opinions, the number of members supporting each position should </a:t>
            </a:r>
            <a:r>
              <a:rPr lang="en-US" dirty="0" smtClean="0"/>
              <a:t>be provided</a:t>
            </a:r>
            <a:r>
              <a:rPr lang="en-US" dirty="0"/>
              <a:t>.”</a:t>
            </a:r>
          </a:p>
          <a:p>
            <a:endParaRPr lang="en-US" dirty="0"/>
          </a:p>
        </p:txBody>
      </p:sp>
    </p:spTree>
    <p:extLst>
      <p:ext uri="{BB962C8B-B14F-4D97-AF65-F5344CB8AC3E}">
        <p14:creationId xmlns:p14="http://schemas.microsoft.com/office/powerpoint/2010/main" val="1190558460"/>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2332037"/>
            <a:ext cx="8229600" cy="4525963"/>
          </a:xfrm>
        </p:spPr>
        <p:txBody>
          <a:bodyPr>
            <a:normAutofit/>
          </a:bodyPr>
          <a:lstStyle/>
          <a:p>
            <a:pPr marL="0" indent="0">
              <a:buNone/>
            </a:pPr>
            <a:r>
              <a:rPr lang="en-US" sz="2400" dirty="0" smtClean="0"/>
              <a:t>       </a:t>
            </a:r>
            <a:r>
              <a:rPr lang="en-US" sz="2400" b="1" dirty="0" smtClean="0"/>
              <a:t>I</a:t>
            </a:r>
            <a:r>
              <a:rPr lang="en-US" sz="2400" b="1" dirty="0"/>
              <a:t>. Adoption of the </a:t>
            </a:r>
            <a:r>
              <a:rPr lang="en-US" sz="2400" b="1" dirty="0" smtClean="0"/>
              <a:t>Agenda: </a:t>
            </a:r>
            <a:r>
              <a:rPr lang="en-US" sz="2400" dirty="0" smtClean="0">
                <a:hlinkClick r:id="rId2"/>
              </a:rPr>
              <a:t>January 12, 2015</a:t>
            </a:r>
            <a:r>
              <a:rPr lang="en-US" sz="2400" b="1" dirty="0" smtClean="0"/>
              <a:t> </a:t>
            </a:r>
            <a:br>
              <a:rPr lang="en-US" sz="2400" b="1" dirty="0" smtClean="0"/>
            </a:br>
            <a:endParaRPr lang="en-US" sz="2400" dirty="0"/>
          </a:p>
          <a:p>
            <a:pPr marL="0" indent="0">
              <a:buNone/>
            </a:pPr>
            <a:r>
              <a:rPr lang="en-US" sz="2400" b="1" dirty="0" smtClean="0"/>
              <a:t>      II</a:t>
            </a:r>
            <a:r>
              <a:rPr lang="en-US" sz="2400" b="1" dirty="0"/>
              <a:t>. Approval of the Minutes</a:t>
            </a:r>
            <a:r>
              <a:rPr lang="en-US" sz="2400" b="1" dirty="0" smtClean="0"/>
              <a:t>: </a:t>
            </a:r>
            <a:r>
              <a:rPr lang="en-US" sz="2400" dirty="0" smtClean="0">
                <a:hlinkClick r:id="rId3"/>
              </a:rPr>
              <a:t>December 1, 2014</a:t>
            </a:r>
            <a:r>
              <a:rPr lang="en-US" sz="2400" dirty="0" smtClean="0"/>
              <a:t> </a:t>
            </a:r>
            <a:br>
              <a:rPr lang="en-US" sz="2400" dirty="0" smtClean="0"/>
            </a:br>
            <a:endParaRPr lang="en-US" sz="2400" dirty="0"/>
          </a:p>
          <a:p>
            <a:pPr marL="0" indent="0">
              <a:buNone/>
            </a:pPr>
            <a:r>
              <a:rPr lang="en-US" sz="2400" b="1" dirty="0" smtClean="0"/>
              <a:t>     III</a:t>
            </a:r>
            <a:r>
              <a:rPr lang="en-US" sz="2400" b="1" dirty="0"/>
              <a:t>. Remarks: </a:t>
            </a:r>
            <a:r>
              <a:rPr lang="en-US" sz="2400" dirty="0" smtClean="0"/>
              <a:t>Provost Grasso</a:t>
            </a:r>
            <a:br>
              <a:rPr lang="en-US" sz="2400" dirty="0" smtClean="0"/>
            </a:br>
            <a:endParaRPr lang="en-US" sz="2400" dirty="0"/>
          </a:p>
          <a:p>
            <a:pPr marL="0" indent="0">
              <a:buNone/>
            </a:pPr>
            <a:r>
              <a:rPr lang="en-US" sz="2400" b="1" dirty="0" smtClean="0"/>
              <a:t>     IV</a:t>
            </a:r>
            <a:r>
              <a:rPr lang="en-US" sz="2400" b="1" dirty="0"/>
              <a:t>. Announcements: </a:t>
            </a:r>
            <a:r>
              <a:rPr lang="en-US" sz="2400" dirty="0"/>
              <a:t>Senate President Fred Hofstetter </a:t>
            </a:r>
            <a:endParaRPr lang="en-US" sz="2400" dirty="0" smtClean="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a:t>
            </a:fld>
            <a:endParaRPr lang="en-US" altLang="en-US"/>
          </a:p>
        </p:txBody>
      </p:sp>
    </p:spTree>
    <p:extLst>
      <p:ext uri="{BB962C8B-B14F-4D97-AF65-F5344CB8AC3E}">
        <p14:creationId xmlns:p14="http://schemas.microsoft.com/office/powerpoint/2010/main" val="3835705229"/>
      </p:ext>
    </p:extLst>
  </p:cSld>
  <p:clrMapOvr>
    <a:masterClrMapping/>
  </p:clrMapOvr>
  <p:transition spd="slow">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err="1" smtClean="0"/>
              <a:t>Zide</a:t>
            </a:r>
            <a:r>
              <a:rPr lang="en-US" sz="3200" dirty="0" smtClean="0"/>
              <a:t> Amendment #3</a:t>
            </a:r>
            <a:endParaRPr lang="en-US" sz="3200" dirty="0"/>
          </a:p>
        </p:txBody>
      </p:sp>
      <p:sp>
        <p:nvSpPr>
          <p:cNvPr id="3" name="Content Placeholder 2"/>
          <p:cNvSpPr>
            <a:spLocks noGrp="1"/>
          </p:cNvSpPr>
          <p:nvPr>
            <p:ph idx="1"/>
          </p:nvPr>
        </p:nvSpPr>
        <p:spPr/>
        <p:txBody>
          <a:bodyPr>
            <a:normAutofit fontScale="70000" lnSpcReduction="20000"/>
          </a:bodyPr>
          <a:lstStyle/>
          <a:p>
            <a:pPr marL="227013" indent="-227013">
              <a:buNone/>
            </a:pPr>
            <a:r>
              <a:rPr lang="en-US" dirty="0"/>
              <a:t>Whereas the Provost makes the final decision in termination cases, </a:t>
            </a:r>
            <a:r>
              <a:rPr lang="en-US" dirty="0" smtClean="0"/>
              <a:t>and</a:t>
            </a:r>
          </a:p>
          <a:p>
            <a:pPr marL="227013" indent="-227013">
              <a:buNone/>
            </a:pPr>
            <a:r>
              <a:rPr lang="en-US" dirty="0" smtClean="0"/>
              <a:t>Whereas </a:t>
            </a:r>
            <a:r>
              <a:rPr lang="en-US" dirty="0"/>
              <a:t>the principle of shared governance means that the Provost should carefully consider the opinions of the Hearing </a:t>
            </a:r>
            <a:r>
              <a:rPr lang="en-US" dirty="0" smtClean="0"/>
              <a:t>Panel, and</a:t>
            </a:r>
          </a:p>
          <a:p>
            <a:pPr marL="227013" indent="-227013">
              <a:buNone/>
            </a:pPr>
            <a:r>
              <a:rPr lang="en-US" dirty="0" smtClean="0"/>
              <a:t>Whereas </a:t>
            </a:r>
            <a:r>
              <a:rPr lang="en-US" dirty="0"/>
              <a:t>the Faculty Welfare and Privileges Committee can reasonably expect the Provost to only overturn the ruling of a Duly Constituted Hearing </a:t>
            </a:r>
            <a:r>
              <a:rPr lang="en-US" dirty="0" smtClean="0"/>
              <a:t>Panel in </a:t>
            </a:r>
            <a:r>
              <a:rPr lang="en-US" dirty="0"/>
              <a:t>exceptional </a:t>
            </a:r>
            <a:r>
              <a:rPr lang="en-US" dirty="0" smtClean="0"/>
              <a:t>circumstances, therefore, be it</a:t>
            </a:r>
          </a:p>
          <a:p>
            <a:pPr marL="227013" indent="-227013">
              <a:buNone/>
            </a:pPr>
            <a:r>
              <a:rPr lang="en-US" dirty="0"/>
              <a:t>R</a:t>
            </a:r>
            <a:r>
              <a:rPr lang="en-US" dirty="0" smtClean="0"/>
              <a:t>esolved </a:t>
            </a:r>
            <a:r>
              <a:rPr lang="en-US" dirty="0"/>
              <a:t>that the proposed version of the Committee on Faculty Welfare and Privileges charge is </a:t>
            </a:r>
            <a:r>
              <a:rPr lang="en-US" b="1" dirty="0"/>
              <a:t>amended to add the following clause to section 1-C-7,</a:t>
            </a:r>
            <a:r>
              <a:rPr lang="en-US" dirty="0"/>
              <a:t> “If the Provost contravenes the majority opinion of the </a:t>
            </a:r>
            <a:r>
              <a:rPr lang="en-US" dirty="0" smtClean="0"/>
              <a:t>Hearing </a:t>
            </a:r>
            <a:r>
              <a:rPr lang="en-US" dirty="0"/>
              <a:t>P</a:t>
            </a:r>
            <a:r>
              <a:rPr lang="en-US" dirty="0" smtClean="0"/>
              <a:t>anel</a:t>
            </a:r>
            <a:r>
              <a:rPr lang="en-US" dirty="0"/>
              <a:t>, </a:t>
            </a:r>
            <a:r>
              <a:rPr lang="en-US" dirty="0" smtClean="0"/>
              <a:t>the Provost shall provide </a:t>
            </a:r>
            <a:r>
              <a:rPr lang="en-US" dirty="0"/>
              <a:t>a written explanation to the Committee</a:t>
            </a:r>
            <a:r>
              <a:rPr lang="en-US" dirty="0" smtClean="0"/>
              <a:t>.”</a:t>
            </a:r>
            <a:endParaRPr lang="en-US" dirty="0"/>
          </a:p>
        </p:txBody>
      </p:sp>
    </p:spTree>
    <p:extLst>
      <p:ext uri="{BB962C8B-B14F-4D97-AF65-F5344CB8AC3E}">
        <p14:creationId xmlns:p14="http://schemas.microsoft.com/office/powerpoint/2010/main" val="2308422742"/>
      </p:ext>
    </p:extLst>
  </p:cSld>
  <p:clrMapOvr>
    <a:masterClrMapping/>
  </p:clrMapOvr>
  <p:transition spd="slow">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Agenda</a:t>
            </a:r>
            <a:endParaRPr lang="en-US" dirty="0"/>
          </a:p>
        </p:txBody>
      </p:sp>
      <p:sp>
        <p:nvSpPr>
          <p:cNvPr id="3" name="Content Placeholder 2"/>
          <p:cNvSpPr>
            <a:spLocks noGrp="1"/>
          </p:cNvSpPr>
          <p:nvPr>
            <p:ph idx="1"/>
          </p:nvPr>
        </p:nvSpPr>
        <p:spPr>
          <a:xfrm>
            <a:off x="457200" y="1951037"/>
            <a:ext cx="8229600" cy="4525963"/>
          </a:xfrm>
        </p:spPr>
        <p:txBody>
          <a:bodyPr/>
          <a:lstStyle/>
          <a:p>
            <a:pPr marL="0" indent="0">
              <a:buNone/>
            </a:pPr>
            <a:r>
              <a:rPr lang="en-US" sz="2000" b="1" dirty="0" smtClean="0"/>
              <a:t>VII. </a:t>
            </a:r>
            <a:r>
              <a:rPr lang="en-US" sz="2000" b="1" dirty="0"/>
              <a:t>Introduction of New Business: </a:t>
            </a:r>
            <a:endParaRPr lang="en-US" sz="2000" dirty="0"/>
          </a:p>
          <a:p>
            <a:pPr marL="800100" lvl="2" indent="0">
              <a:buNone/>
            </a:pPr>
            <a:r>
              <a:rPr lang="en-US" sz="2000" dirty="0"/>
              <a:t>Such items as may come before the Senate. (No motion introduced under new business, except a motion to refer to committee, shall be acted upon until the next meeting of the Senate.) </a:t>
            </a:r>
            <a:endParaRPr lang="en-US" sz="2000"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66DA8531-2713-45CB-BD7C-0027E137C4E7}" type="slidenum">
              <a:rPr lang="en-US" altLang="en-US" smtClean="0"/>
              <a:pPr>
                <a:defRPr/>
              </a:pPr>
              <a:t>21</a:t>
            </a:fld>
            <a:endParaRPr lang="en-US" altLang="en-US"/>
          </a:p>
        </p:txBody>
      </p:sp>
    </p:spTree>
    <p:extLst>
      <p:ext uri="{BB962C8B-B14F-4D97-AF65-F5344CB8AC3E}">
        <p14:creationId xmlns:p14="http://schemas.microsoft.com/office/powerpoint/2010/main" val="2538460253"/>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762000"/>
          </a:xfrm>
        </p:spPr>
        <p:txBody>
          <a:bodyPr>
            <a:normAutofit/>
          </a:bodyPr>
          <a:lstStyle/>
          <a:p>
            <a:r>
              <a:rPr lang="en-US" sz="3200" dirty="0" smtClean="0"/>
              <a:t>Log of Changes to </a:t>
            </a:r>
            <a:r>
              <a:rPr lang="en-US" sz="3200" dirty="0" err="1" smtClean="0"/>
              <a:t>FWP</a:t>
            </a:r>
            <a:r>
              <a:rPr lang="en-US" sz="3200" dirty="0" smtClean="0"/>
              <a:t> Policy</a:t>
            </a:r>
            <a:endParaRPr lang="en-US" sz="3200" dirty="0"/>
          </a:p>
        </p:txBody>
      </p:sp>
      <p:sp>
        <p:nvSpPr>
          <p:cNvPr id="3" name="Content Placeholder 2"/>
          <p:cNvSpPr>
            <a:spLocks noGrp="1"/>
          </p:cNvSpPr>
          <p:nvPr>
            <p:ph idx="1"/>
          </p:nvPr>
        </p:nvSpPr>
        <p:spPr>
          <a:xfrm>
            <a:off x="457200" y="1447800"/>
            <a:ext cx="8229600" cy="5181600"/>
          </a:xfrm>
        </p:spPr>
        <p:txBody>
          <a:bodyPr>
            <a:normAutofit fontScale="40000" lnSpcReduction="20000"/>
          </a:bodyPr>
          <a:lstStyle/>
          <a:p>
            <a:pPr marL="0" indent="0" fontAlgn="t">
              <a:buNone/>
            </a:pPr>
            <a:r>
              <a:rPr lang="en-US" sz="5000" dirty="0"/>
              <a:t>As </a:t>
            </a:r>
            <a:r>
              <a:rPr lang="en-US" sz="5000" dirty="0" smtClean="0"/>
              <a:t>Deni Galileo </a:t>
            </a:r>
            <a:r>
              <a:rPr lang="en-US" sz="5000" dirty="0"/>
              <a:t>requested at the end of the Faculty Senate </a:t>
            </a:r>
            <a:r>
              <a:rPr lang="en-US" sz="5000" dirty="0" smtClean="0"/>
              <a:t>meeting on 1 December 2014, </a:t>
            </a:r>
            <a:r>
              <a:rPr lang="en-US" sz="5000" dirty="0"/>
              <a:t>I </a:t>
            </a:r>
            <a:r>
              <a:rPr lang="en-US" sz="5000" dirty="0" smtClean="0"/>
              <a:t>sent </a:t>
            </a:r>
            <a:r>
              <a:rPr lang="en-US" sz="5000" dirty="0" err="1" smtClean="0"/>
              <a:t>FWP</a:t>
            </a:r>
            <a:r>
              <a:rPr lang="en-US" sz="5000" dirty="0" smtClean="0"/>
              <a:t> chair John </a:t>
            </a:r>
            <a:r>
              <a:rPr lang="en-US" sz="5000" dirty="0" err="1" smtClean="0"/>
              <a:t>Courtright</a:t>
            </a:r>
            <a:r>
              <a:rPr lang="en-US" sz="5000" dirty="0" smtClean="0"/>
              <a:t> a log of the changes that had been made in the </a:t>
            </a:r>
            <a:r>
              <a:rPr lang="en-US" sz="5000" dirty="0" err="1" smtClean="0"/>
              <a:t>FWP</a:t>
            </a:r>
            <a:r>
              <a:rPr lang="en-US" sz="5000" dirty="0" smtClean="0"/>
              <a:t> policy document.</a:t>
            </a:r>
            <a:r>
              <a:rPr lang="en-US" sz="3000" dirty="0" smtClean="0"/>
              <a:t/>
            </a:r>
            <a:br>
              <a:rPr lang="en-US" sz="3000" dirty="0" smtClean="0"/>
            </a:br>
            <a:endParaRPr lang="en-US" sz="3000" dirty="0" smtClean="0"/>
          </a:p>
          <a:p>
            <a:pPr marL="517525" indent="-290513" fontAlgn="t">
              <a:buFont typeface="+mj-lt"/>
              <a:buAutoNum type="arabicParenR"/>
            </a:pPr>
            <a:r>
              <a:rPr lang="en-US" sz="5000" dirty="0" smtClean="0"/>
              <a:t>The </a:t>
            </a:r>
            <a:r>
              <a:rPr lang="en-US" sz="5000" dirty="0"/>
              <a:t>definition of Complainant was modified. The old definition was "Complainant refers to the student, staff or faculty member who brought a sexual misconduct complaint against the Respondent." The new definition is "Complainant refers to the student, staff or faculty member who brought a sexual misconduct or other formal complaint of wrongdoing against the Respondent prompting the </a:t>
            </a:r>
            <a:r>
              <a:rPr lang="en-US" sz="5000" dirty="0" err="1"/>
              <a:t>FWP</a:t>
            </a:r>
            <a:r>
              <a:rPr lang="en-US" sz="5000" dirty="0"/>
              <a:t> proceeding." Where the old document said "if the matter involves allegations of Sexual Misconduct, the Complainant" the current version says simply "the Complainant</a:t>
            </a:r>
            <a:r>
              <a:rPr lang="en-US" sz="5000" dirty="0" smtClean="0"/>
              <a:t>".</a:t>
            </a:r>
            <a:r>
              <a:rPr lang="en-US" sz="3000" dirty="0" smtClean="0"/>
              <a:t/>
            </a:r>
            <a:br>
              <a:rPr lang="en-US" sz="3000" dirty="0" smtClean="0"/>
            </a:br>
            <a:endParaRPr lang="en-US" sz="3000" dirty="0" smtClean="0"/>
          </a:p>
          <a:p>
            <a:pPr marL="517525" indent="-290513" fontAlgn="t">
              <a:buFont typeface="+mj-lt"/>
              <a:buAutoNum type="arabicParenR"/>
            </a:pPr>
            <a:r>
              <a:rPr lang="en-US" sz="5000" dirty="0" smtClean="0"/>
              <a:t>At </a:t>
            </a:r>
            <a:r>
              <a:rPr lang="en-US" sz="5000" dirty="0"/>
              <a:t>the end of the definition of sexual misconduct, the following sentence was added: "Nothing in this policy shall infringe upon First Amendment or academic freedom protections set forth in either the Faculty Handbook or in the Collective Bargaining Agreement between the University of Delaware and the American Association of University Professors."</a:t>
            </a:r>
          </a:p>
          <a:p>
            <a:endParaRPr lang="en-US" dirty="0"/>
          </a:p>
        </p:txBody>
      </p:sp>
    </p:spTree>
    <p:extLst>
      <p:ext uri="{BB962C8B-B14F-4D97-AF65-F5344CB8AC3E}">
        <p14:creationId xmlns:p14="http://schemas.microsoft.com/office/powerpoint/2010/main" val="71498930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a:bodyPr>
          <a:lstStyle/>
          <a:p>
            <a:r>
              <a:rPr lang="en-US" sz="3200" dirty="0" smtClean="0"/>
              <a:t>Log of Changes to </a:t>
            </a:r>
            <a:r>
              <a:rPr lang="en-US" sz="3200" dirty="0" err="1" smtClean="0"/>
              <a:t>FWP</a:t>
            </a:r>
            <a:r>
              <a:rPr lang="en-US" sz="3200" dirty="0" smtClean="0"/>
              <a:t> Policy</a:t>
            </a:r>
            <a:endParaRPr lang="en-US" sz="3200" dirty="0"/>
          </a:p>
        </p:txBody>
      </p:sp>
      <p:sp>
        <p:nvSpPr>
          <p:cNvPr id="3" name="Content Placeholder 2"/>
          <p:cNvSpPr>
            <a:spLocks noGrp="1"/>
          </p:cNvSpPr>
          <p:nvPr>
            <p:ph idx="1"/>
          </p:nvPr>
        </p:nvSpPr>
        <p:spPr>
          <a:xfrm>
            <a:off x="457200" y="1722437"/>
            <a:ext cx="8229600" cy="4525963"/>
          </a:xfrm>
        </p:spPr>
        <p:txBody>
          <a:bodyPr>
            <a:normAutofit fontScale="55000" lnSpcReduction="20000"/>
          </a:bodyPr>
          <a:lstStyle/>
          <a:p>
            <a:pPr marL="0" indent="0">
              <a:buNone/>
            </a:pPr>
            <a:r>
              <a:rPr lang="en-US" dirty="0"/>
              <a:t>In </a:t>
            </a:r>
            <a:r>
              <a:rPr lang="en-US" dirty="0" smtClean="0"/>
              <a:t>the revisions to the </a:t>
            </a:r>
            <a:r>
              <a:rPr lang="en-US" dirty="0" err="1" smtClean="0"/>
              <a:t>FWP</a:t>
            </a:r>
            <a:r>
              <a:rPr lang="en-US" dirty="0" smtClean="0"/>
              <a:t> Termination and Complaint Procedures that are before </a:t>
            </a:r>
            <a:r>
              <a:rPr lang="en-US" dirty="0"/>
              <a:t>you today, the following additional changes have been made and voted on by the </a:t>
            </a:r>
            <a:r>
              <a:rPr lang="en-US" dirty="0" err="1"/>
              <a:t>FWP</a:t>
            </a:r>
            <a:r>
              <a:rPr lang="en-US" dirty="0"/>
              <a:t> committee</a:t>
            </a:r>
            <a:r>
              <a:rPr lang="en-US" dirty="0" smtClean="0"/>
              <a:t>:</a:t>
            </a:r>
            <a:r>
              <a:rPr lang="en-US" sz="1500" dirty="0" smtClean="0"/>
              <a:t/>
            </a:r>
            <a:br>
              <a:rPr lang="en-US" sz="1500" dirty="0" smtClean="0"/>
            </a:br>
            <a:endParaRPr lang="en-US" sz="1500" dirty="0"/>
          </a:p>
          <a:p>
            <a:pPr marL="514350" indent="-287338" fontAlgn="t">
              <a:buFont typeface="+mj-lt"/>
              <a:buAutoNum type="arabicParenR"/>
            </a:pPr>
            <a:r>
              <a:rPr lang="en-US" dirty="0" smtClean="0"/>
              <a:t>Added </a:t>
            </a:r>
            <a:r>
              <a:rPr lang="en-US" dirty="0"/>
              <a:t>to I-A-12 definition of Sexual </a:t>
            </a:r>
            <a:r>
              <a:rPr lang="en-US" dirty="0" smtClean="0"/>
              <a:t>Misconduct: “Speech </a:t>
            </a:r>
            <a:r>
              <a:rPr lang="en-US" dirty="0"/>
              <a:t>appropriately related to curriculum, </a:t>
            </a:r>
            <a:r>
              <a:rPr lang="en-US" dirty="0" smtClean="0"/>
              <a:t>teaching, </a:t>
            </a:r>
            <a:r>
              <a:rPr lang="en-US" dirty="0"/>
              <a:t>research, and scholarship is not sexual misconduct</a:t>
            </a:r>
            <a:r>
              <a:rPr lang="en-US" dirty="0" smtClean="0"/>
              <a:t>.”</a:t>
            </a:r>
            <a:endParaRPr lang="en-US" dirty="0"/>
          </a:p>
          <a:p>
            <a:pPr marL="514350" indent="-287338" fontAlgn="t">
              <a:buFont typeface="+mj-lt"/>
              <a:buAutoNum type="arabicParenR"/>
            </a:pPr>
            <a:r>
              <a:rPr lang="en-US" dirty="0" smtClean="0"/>
              <a:t>In </a:t>
            </a:r>
            <a:r>
              <a:rPr lang="en-US" dirty="0"/>
              <a:t>I-C-1-d-i: Changed "four weeks" to "20 </a:t>
            </a:r>
            <a:r>
              <a:rPr lang="en-US" dirty="0" smtClean="0"/>
              <a:t>days”</a:t>
            </a:r>
            <a:endParaRPr lang="en-US" dirty="0"/>
          </a:p>
          <a:p>
            <a:pPr marL="514350" indent="-287338" fontAlgn="t">
              <a:buFont typeface="+mj-lt"/>
              <a:buAutoNum type="arabicParenR"/>
            </a:pPr>
            <a:r>
              <a:rPr lang="en-US" dirty="0" smtClean="0"/>
              <a:t>Added </a:t>
            </a:r>
            <a:r>
              <a:rPr lang="en-US" dirty="0"/>
              <a:t>I-C-7-b: </a:t>
            </a:r>
            <a:r>
              <a:rPr lang="en-US" dirty="0" smtClean="0"/>
              <a:t>“Unless </a:t>
            </a:r>
            <a:r>
              <a:rPr lang="en-US" dirty="0"/>
              <a:t>a majority of the Hearing Panel recommends that the accused faculty member be terminated, the accused faculty member shall not be terminated</a:t>
            </a:r>
            <a:r>
              <a:rPr lang="en-US" dirty="0" smtClean="0"/>
              <a:t>.”</a:t>
            </a:r>
            <a:endParaRPr lang="en-US" dirty="0"/>
          </a:p>
          <a:p>
            <a:pPr marL="514350" indent="-287338" fontAlgn="t">
              <a:buFont typeface="+mj-lt"/>
              <a:buAutoNum type="arabicParenR"/>
            </a:pPr>
            <a:r>
              <a:rPr lang="en-US" dirty="0" smtClean="0"/>
              <a:t>Deleted </a:t>
            </a:r>
            <a:r>
              <a:rPr lang="en-US" dirty="0"/>
              <a:t>the definition of Designated Dean (formerly section </a:t>
            </a:r>
            <a:r>
              <a:rPr lang="en-US" dirty="0" smtClean="0"/>
              <a:t>II-A-11)</a:t>
            </a:r>
          </a:p>
          <a:p>
            <a:pPr marL="514350" indent="-287338" fontAlgn="t">
              <a:buFont typeface="+mj-lt"/>
              <a:buAutoNum type="arabicParenR"/>
            </a:pPr>
            <a:r>
              <a:rPr lang="en-US" dirty="0" smtClean="0"/>
              <a:t>Changed </a:t>
            </a:r>
            <a:r>
              <a:rPr lang="en-US" dirty="0"/>
              <a:t>"Respondent" to "Initiator" in the definition of Complainant in section </a:t>
            </a:r>
            <a:r>
              <a:rPr lang="en-US" dirty="0" smtClean="0"/>
              <a:t>II-A-11.</a:t>
            </a:r>
          </a:p>
          <a:p>
            <a:pPr marL="514350" indent="-287338" fontAlgn="t">
              <a:buFont typeface="+mj-lt"/>
              <a:buAutoNum type="arabicParenR"/>
            </a:pPr>
            <a:r>
              <a:rPr lang="en-US" dirty="0" smtClean="0"/>
              <a:t>Added </a:t>
            </a:r>
            <a:r>
              <a:rPr lang="en-US" dirty="0"/>
              <a:t>to II-A-12 definition of Sexual </a:t>
            </a:r>
            <a:r>
              <a:rPr lang="en-US" dirty="0" smtClean="0"/>
              <a:t>Misconduct: “Speech </a:t>
            </a:r>
            <a:r>
              <a:rPr lang="en-US" dirty="0"/>
              <a:t>appropriately related to curriculum, </a:t>
            </a:r>
            <a:r>
              <a:rPr lang="en-US" dirty="0" smtClean="0"/>
              <a:t>teaching, </a:t>
            </a:r>
            <a:r>
              <a:rPr lang="en-US" dirty="0"/>
              <a:t>research, and scholarship is not sexual </a:t>
            </a:r>
            <a:r>
              <a:rPr lang="en-US" dirty="0" smtClean="0"/>
              <a:t>misconduct.”</a:t>
            </a:r>
            <a:endParaRPr lang="en-US" dirty="0"/>
          </a:p>
          <a:p>
            <a:pPr marL="514350" indent="-287338" fontAlgn="t">
              <a:buFont typeface="+mj-lt"/>
              <a:buAutoNum type="arabicParenR"/>
            </a:pPr>
            <a:r>
              <a:rPr lang="en-US" dirty="0"/>
              <a:t>R</a:t>
            </a:r>
            <a:r>
              <a:rPr lang="en-US" dirty="0" smtClean="0"/>
              <a:t>emoved </a:t>
            </a:r>
            <a:r>
              <a:rPr lang="en-US" dirty="0"/>
              <a:t>the vestigial mention of the Designated Dean in Section </a:t>
            </a:r>
            <a:r>
              <a:rPr lang="en-US" dirty="0" smtClean="0"/>
              <a:t>II-C-3-b-iii.</a:t>
            </a:r>
          </a:p>
          <a:p>
            <a:pPr marL="514350" indent="-287338" fontAlgn="t">
              <a:buFont typeface="+mj-lt"/>
              <a:buAutoNum type="arabicParenR"/>
            </a:pPr>
            <a:r>
              <a:rPr lang="en-US" dirty="0"/>
              <a:t>O</a:t>
            </a:r>
            <a:r>
              <a:rPr lang="en-US" dirty="0" smtClean="0"/>
              <a:t>n </a:t>
            </a:r>
            <a:r>
              <a:rPr lang="en-US" dirty="0"/>
              <a:t>page 1 where the </a:t>
            </a:r>
            <a:r>
              <a:rPr lang="en-US" dirty="0" smtClean="0"/>
              <a:t>document mistakenly referred </a:t>
            </a:r>
            <a:r>
              <a:rPr lang="en-US" dirty="0"/>
              <a:t>to Section II-C, that referral </a:t>
            </a:r>
            <a:r>
              <a:rPr lang="en-US" dirty="0" smtClean="0"/>
              <a:t>was corrected to Section II-B.</a:t>
            </a:r>
            <a:endParaRPr lang="en-US" dirty="0"/>
          </a:p>
        </p:txBody>
      </p:sp>
    </p:spTree>
    <p:extLst>
      <p:ext uri="{BB962C8B-B14F-4D97-AF65-F5344CB8AC3E}">
        <p14:creationId xmlns:p14="http://schemas.microsoft.com/office/powerpoint/2010/main" val="138082760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left)">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left)">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wipe(left)">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wipe(left)">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09600"/>
          </a:xfrm>
        </p:spPr>
        <p:txBody>
          <a:bodyPr>
            <a:normAutofit/>
          </a:bodyPr>
          <a:lstStyle/>
          <a:p>
            <a:r>
              <a:rPr lang="en-US" sz="3200" dirty="0" smtClean="0"/>
              <a:t>Pending Amendments</a:t>
            </a:r>
            <a:endParaRPr lang="en-US" sz="3200" dirty="0"/>
          </a:p>
        </p:txBody>
      </p:sp>
      <p:sp>
        <p:nvSpPr>
          <p:cNvPr id="3" name="Content Placeholder 2"/>
          <p:cNvSpPr>
            <a:spLocks noGrp="1"/>
          </p:cNvSpPr>
          <p:nvPr>
            <p:ph idx="1"/>
          </p:nvPr>
        </p:nvSpPr>
        <p:spPr>
          <a:xfrm>
            <a:off x="457200" y="1600200"/>
            <a:ext cx="8229600" cy="5029200"/>
          </a:xfrm>
        </p:spPr>
        <p:txBody>
          <a:bodyPr>
            <a:normAutofit fontScale="62500" lnSpcReduction="20000"/>
          </a:bodyPr>
          <a:lstStyle/>
          <a:p>
            <a:pPr marL="0" indent="0">
              <a:buNone/>
            </a:pPr>
            <a:r>
              <a:rPr lang="en-US" dirty="0" smtClean="0"/>
              <a:t>During today’s Special Meeting, we must vote on the </a:t>
            </a:r>
            <a:r>
              <a:rPr lang="en-US" dirty="0" err="1" smtClean="0"/>
              <a:t>FWP</a:t>
            </a:r>
            <a:r>
              <a:rPr lang="en-US" dirty="0" smtClean="0"/>
              <a:t> resolution. During the debate, we are aware of five amendments that may be made as follows.</a:t>
            </a:r>
            <a:r>
              <a:rPr lang="en-US" sz="1100" dirty="0" smtClean="0"/>
              <a:t/>
            </a:r>
            <a:br>
              <a:rPr lang="en-US" sz="1100" dirty="0" smtClean="0"/>
            </a:br>
            <a:endParaRPr lang="en-US" sz="1100" dirty="0" smtClean="0"/>
          </a:p>
          <a:p>
            <a:pPr marL="514350" indent="-400050">
              <a:buFont typeface="+mj-lt"/>
              <a:buAutoNum type="arabicParenR"/>
            </a:pPr>
            <a:r>
              <a:rPr lang="en-US" dirty="0" smtClean="0"/>
              <a:t>Past President Galileo has proposed, and the Executive Committee has endorsed, amending the resolved clauses to clarify </a:t>
            </a:r>
            <a:r>
              <a:rPr lang="en-US" dirty="0"/>
              <a:t>that the Faculty Senate is "recommending" </a:t>
            </a:r>
            <a:r>
              <a:rPr lang="en-US" dirty="0" smtClean="0"/>
              <a:t>the termination </a:t>
            </a:r>
            <a:r>
              <a:rPr lang="en-US" dirty="0"/>
              <a:t>changes in keeping with Section 3.2.5.2 of the BOT Bylaws, which give the faculty the privilege "To make recommendations to the President, for transmission to the Board, concerning the formation of policies governing appointments, promotions, tenure, dismissals, and salaries</a:t>
            </a:r>
            <a:r>
              <a:rPr lang="en-US" dirty="0" smtClean="0"/>
              <a:t>."</a:t>
            </a:r>
            <a:endParaRPr lang="en-US" dirty="0" smtClean="0"/>
          </a:p>
          <a:p>
            <a:pPr marL="514350" indent="-400050">
              <a:buFont typeface="+mj-lt"/>
              <a:buAutoNum type="arabicParenR"/>
            </a:pPr>
            <a:r>
              <a:rPr lang="en-US" dirty="0" smtClean="0"/>
              <a:t>Senator </a:t>
            </a:r>
            <a:r>
              <a:rPr lang="en-US" dirty="0" err="1" smtClean="0"/>
              <a:t>Zide</a:t>
            </a:r>
            <a:r>
              <a:rPr lang="en-US" dirty="0" smtClean="0"/>
              <a:t> has drafted amendments that remove </a:t>
            </a:r>
            <a:r>
              <a:rPr lang="en-US" dirty="0"/>
              <a:t>section </a:t>
            </a:r>
            <a:r>
              <a:rPr lang="en-US" dirty="0" smtClean="0"/>
              <a:t/>
            </a:r>
            <a:br>
              <a:rPr lang="en-US" dirty="0" smtClean="0"/>
            </a:br>
            <a:r>
              <a:rPr lang="en-US" dirty="0" smtClean="0"/>
              <a:t>I-C-7-b, require majority and minority reports to be signed in section I-C-7, and require the Provost to provide an explanation if the Provost’s decision contradicts the majority vote of the </a:t>
            </a:r>
            <a:r>
              <a:rPr lang="en-US" dirty="0" err="1" smtClean="0"/>
              <a:t>FWP</a:t>
            </a:r>
            <a:r>
              <a:rPr lang="en-US" dirty="0" smtClean="0"/>
              <a:t> hearing committee.</a:t>
            </a:r>
            <a:endParaRPr lang="en-US" dirty="0"/>
          </a:p>
          <a:p>
            <a:pPr marL="514350" indent="-400050">
              <a:buFont typeface="+mj-lt"/>
              <a:buAutoNum type="arabicParenR"/>
            </a:pPr>
            <a:r>
              <a:rPr lang="en-US" dirty="0" smtClean="0"/>
              <a:t>President Elect Opila may propose amending </a:t>
            </a:r>
            <a:r>
              <a:rPr lang="en-US" dirty="0"/>
              <a:t>section 1-C-7-b</a:t>
            </a:r>
            <a:r>
              <a:rPr lang="en-US" dirty="0" smtClean="0"/>
              <a:t>.</a:t>
            </a:r>
            <a:r>
              <a:rPr lang="en-US" sz="1100" dirty="0" smtClean="0"/>
              <a:t/>
            </a:r>
            <a:br>
              <a:rPr lang="en-US" sz="1100" dirty="0" smtClean="0"/>
            </a:br>
            <a:endParaRPr lang="en-US" sz="1100" dirty="0" smtClean="0"/>
          </a:p>
          <a:p>
            <a:pPr marL="0" indent="0">
              <a:buNone/>
            </a:pPr>
            <a:r>
              <a:rPr lang="en-US" dirty="0" smtClean="0"/>
              <a:t>In considering these possible changes and any other amendments that may come from the floor, Robert’s Rules will be in effect.</a:t>
            </a:r>
            <a:endParaRPr lang="en-US" dirty="0"/>
          </a:p>
        </p:txBody>
      </p:sp>
    </p:spTree>
    <p:extLst>
      <p:ext uri="{BB962C8B-B14F-4D97-AF65-F5344CB8AC3E}">
        <p14:creationId xmlns:p14="http://schemas.microsoft.com/office/powerpoint/2010/main" val="3370938185"/>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left)">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left)">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left)">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left)">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600" dirty="0" smtClean="0"/>
              <a:t>Galileo Amendment</a:t>
            </a:r>
            <a:endParaRPr lang="en-US" sz="3600" dirty="0"/>
          </a:p>
        </p:txBody>
      </p:sp>
      <p:sp>
        <p:nvSpPr>
          <p:cNvPr id="3" name="Content Placeholder 2"/>
          <p:cNvSpPr>
            <a:spLocks noGrp="1"/>
          </p:cNvSpPr>
          <p:nvPr>
            <p:ph idx="1"/>
          </p:nvPr>
        </p:nvSpPr>
        <p:spPr/>
        <p:txBody>
          <a:bodyPr>
            <a:normAutofit fontScale="55000" lnSpcReduction="20000"/>
          </a:bodyPr>
          <a:lstStyle/>
          <a:p>
            <a:pPr marL="227013" indent="-227013">
              <a:buNone/>
            </a:pPr>
            <a:r>
              <a:rPr lang="en-US" dirty="0" smtClean="0"/>
              <a:t>WHEREAS, the </a:t>
            </a:r>
            <a:r>
              <a:rPr lang="en-US" dirty="0"/>
              <a:t>Committee on Faculty Welfare and Privileges (</a:t>
            </a:r>
            <a:r>
              <a:rPr lang="en-US" dirty="0" err="1"/>
              <a:t>FWP</a:t>
            </a:r>
            <a:r>
              <a:rPr lang="en-US" dirty="0"/>
              <a:t>) Termination and Complaint Procedures (the “Procedures”) have not been edited and updated since 1999, and</a:t>
            </a:r>
          </a:p>
          <a:p>
            <a:pPr marL="227013" indent="-227013">
              <a:buNone/>
            </a:pPr>
            <a:r>
              <a:rPr lang="en-US" dirty="0"/>
              <a:t>WHEREAS, </a:t>
            </a:r>
            <a:r>
              <a:rPr lang="en-US" dirty="0" smtClean="0"/>
              <a:t>updates </a:t>
            </a:r>
            <a:r>
              <a:rPr lang="en-US" dirty="0"/>
              <a:t>need to be made to the Procedures including the definition of the term Faculty to redefine who may file </a:t>
            </a:r>
            <a:r>
              <a:rPr lang="en-US" dirty="0" err="1"/>
              <a:t>FWP</a:t>
            </a:r>
            <a:r>
              <a:rPr lang="en-US" dirty="0"/>
              <a:t> complaints, </a:t>
            </a:r>
            <a:r>
              <a:rPr lang="en-US" dirty="0" smtClean="0"/>
              <a:t>and</a:t>
            </a:r>
          </a:p>
          <a:p>
            <a:pPr marL="227013" indent="-227013">
              <a:buNone/>
            </a:pPr>
            <a:r>
              <a:rPr lang="en-US" dirty="0" smtClean="0"/>
              <a:t>WHEREAS</a:t>
            </a:r>
            <a:r>
              <a:rPr lang="en-US" dirty="0"/>
              <a:t>, </a:t>
            </a:r>
            <a:r>
              <a:rPr lang="en-US" dirty="0" smtClean="0"/>
              <a:t>it </a:t>
            </a:r>
            <a:r>
              <a:rPr lang="en-US" dirty="0"/>
              <a:t>is in the best interest of the University and its faculty to ensure that the Procedures conform to new requirements imposed by the U.S. Department of Education’s Office for Civil Rights (OCR) interpretation of Title IX, and</a:t>
            </a:r>
          </a:p>
          <a:p>
            <a:pPr marL="227013" indent="-227013">
              <a:buNone/>
            </a:pPr>
            <a:r>
              <a:rPr lang="en-US" dirty="0"/>
              <a:t>WHEREAS, </a:t>
            </a:r>
            <a:r>
              <a:rPr lang="en-US" dirty="0" smtClean="0"/>
              <a:t>the </a:t>
            </a:r>
            <a:r>
              <a:rPr lang="en-US" dirty="0"/>
              <a:t>University needs to do all it can to reduce the incidence of sex discrimination and sexual harassment, </a:t>
            </a:r>
            <a:r>
              <a:rPr lang="en-US" dirty="0" smtClean="0"/>
              <a:t>and </a:t>
            </a:r>
            <a:r>
              <a:rPr lang="en-US" strike="sngStrike" dirty="0" smtClean="0">
                <a:solidFill>
                  <a:srgbClr val="C00000"/>
                </a:solidFill>
              </a:rPr>
              <a:t>therefore, be it</a:t>
            </a:r>
            <a:endParaRPr lang="en-US" strike="sngStrike" dirty="0">
              <a:solidFill>
                <a:srgbClr val="C00000"/>
              </a:solidFill>
            </a:endParaRPr>
          </a:p>
          <a:p>
            <a:pPr marL="227013" indent="-227013">
              <a:buNone/>
            </a:pPr>
            <a:r>
              <a:rPr lang="en-US" dirty="0">
                <a:solidFill>
                  <a:srgbClr val="C00000"/>
                </a:solidFill>
              </a:rPr>
              <a:t>WHEREAS, </a:t>
            </a:r>
            <a:r>
              <a:rPr lang="en-US" dirty="0" smtClean="0">
                <a:solidFill>
                  <a:srgbClr val="C00000"/>
                </a:solidFill>
              </a:rPr>
              <a:t>it </a:t>
            </a:r>
            <a:r>
              <a:rPr lang="en-US" dirty="0">
                <a:solidFill>
                  <a:srgbClr val="C00000"/>
                </a:solidFill>
              </a:rPr>
              <a:t>is a privilege of the faculty to make recommendations concerning policies governing dismissals, therefore, be it </a:t>
            </a:r>
          </a:p>
          <a:p>
            <a:pPr marL="227013" indent="-227013">
              <a:buNone/>
            </a:pPr>
            <a:r>
              <a:rPr lang="en-US" dirty="0"/>
              <a:t>RESOLVED, </a:t>
            </a:r>
            <a:r>
              <a:rPr lang="en-US" dirty="0" smtClean="0"/>
              <a:t>that </a:t>
            </a:r>
            <a:r>
              <a:rPr lang="en-US" dirty="0"/>
              <a:t>the </a:t>
            </a:r>
            <a:r>
              <a:rPr lang="en-US" dirty="0" err="1"/>
              <a:t>FWP</a:t>
            </a:r>
            <a:r>
              <a:rPr lang="en-US" dirty="0"/>
              <a:t> Committee’s Termination and Complaint Procedures </a:t>
            </a:r>
            <a:r>
              <a:rPr lang="en-US" dirty="0">
                <a:solidFill>
                  <a:srgbClr val="C00000"/>
                </a:solidFill>
              </a:rPr>
              <a:t>(exclusive of Section I. Termination Procedures) </a:t>
            </a:r>
            <a:r>
              <a:rPr lang="en-US" dirty="0"/>
              <a:t>shall be revised as in the red line document that is </a:t>
            </a:r>
            <a:r>
              <a:rPr lang="en-US" dirty="0" smtClean="0"/>
              <a:t>attached (</a:t>
            </a:r>
            <a:r>
              <a:rPr lang="en-US" dirty="0" smtClean="0">
                <a:hlinkClick r:id="rId2"/>
              </a:rPr>
              <a:t>Attachment 1</a:t>
            </a:r>
            <a:r>
              <a:rPr lang="en-US" dirty="0" smtClean="0"/>
              <a:t>), </a:t>
            </a:r>
            <a:r>
              <a:rPr lang="en-US" dirty="0">
                <a:solidFill>
                  <a:srgbClr val="C00000"/>
                </a:solidFill>
              </a:rPr>
              <a:t>and be it further</a:t>
            </a:r>
          </a:p>
          <a:p>
            <a:pPr marL="227013" indent="-227013">
              <a:buNone/>
            </a:pPr>
            <a:r>
              <a:rPr lang="en-US" dirty="0">
                <a:solidFill>
                  <a:srgbClr val="C00000"/>
                </a:solidFill>
              </a:rPr>
              <a:t>RESOLVED, </a:t>
            </a:r>
            <a:r>
              <a:rPr lang="en-US" dirty="0" smtClean="0">
                <a:solidFill>
                  <a:srgbClr val="C00000"/>
                </a:solidFill>
              </a:rPr>
              <a:t>that </a:t>
            </a:r>
            <a:r>
              <a:rPr lang="en-US" dirty="0">
                <a:solidFill>
                  <a:srgbClr val="C00000"/>
                </a:solidFill>
              </a:rPr>
              <a:t>the Faculty Senate recommends that the </a:t>
            </a:r>
            <a:r>
              <a:rPr lang="en-US" dirty="0" err="1">
                <a:solidFill>
                  <a:srgbClr val="C00000"/>
                </a:solidFill>
              </a:rPr>
              <a:t>FWP</a:t>
            </a:r>
            <a:r>
              <a:rPr lang="en-US" dirty="0">
                <a:solidFill>
                  <a:srgbClr val="C00000"/>
                </a:solidFill>
              </a:rPr>
              <a:t> Committee’s Termination Procedures (Section I.) be revised as in the red line document that is </a:t>
            </a:r>
            <a:r>
              <a:rPr lang="en-US" dirty="0" smtClean="0">
                <a:solidFill>
                  <a:srgbClr val="C00000"/>
                </a:solidFill>
              </a:rPr>
              <a:t>attached (</a:t>
            </a:r>
            <a:r>
              <a:rPr lang="en-US" dirty="0" smtClean="0">
                <a:solidFill>
                  <a:srgbClr val="C00000"/>
                </a:solidFill>
                <a:hlinkClick r:id="rId2"/>
              </a:rPr>
              <a:t>Attachment 1</a:t>
            </a:r>
            <a:r>
              <a:rPr lang="en-US" dirty="0" smtClean="0">
                <a:solidFill>
                  <a:srgbClr val="C00000"/>
                </a:solidFill>
              </a:rPr>
              <a:t>).</a:t>
            </a:r>
            <a:endParaRPr lang="en-US" dirty="0"/>
          </a:p>
        </p:txBody>
      </p:sp>
    </p:spTree>
    <p:extLst>
      <p:ext uri="{BB962C8B-B14F-4D97-AF65-F5344CB8AC3E}">
        <p14:creationId xmlns:p14="http://schemas.microsoft.com/office/powerpoint/2010/main" val="2984541281"/>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err="1" smtClean="0"/>
              <a:t>Zide</a:t>
            </a:r>
            <a:r>
              <a:rPr lang="en-US" sz="3200" dirty="0" smtClean="0"/>
              <a:t> Amendments</a:t>
            </a:r>
            <a:endParaRPr lang="en-US" sz="3200" dirty="0"/>
          </a:p>
        </p:txBody>
      </p:sp>
      <p:sp>
        <p:nvSpPr>
          <p:cNvPr id="3" name="Content Placeholder 2"/>
          <p:cNvSpPr>
            <a:spLocks noGrp="1"/>
          </p:cNvSpPr>
          <p:nvPr>
            <p:ph idx="1"/>
          </p:nvPr>
        </p:nvSpPr>
        <p:spPr/>
        <p:txBody>
          <a:bodyPr/>
          <a:lstStyle/>
          <a:p>
            <a:endParaRPr lang="en-US" dirty="0"/>
          </a:p>
        </p:txBody>
      </p:sp>
      <p:pic>
        <p:nvPicPr>
          <p:cNvPr id="1026" name="Picture 2" descr="\\psf\Home\Desktop\Screen Shot 2015-01-05 at 3.57.56 PM.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1428750"/>
            <a:ext cx="8353425" cy="520065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58245079"/>
      </p:ext>
    </p:extLst>
  </p:cSld>
  <p:clrMapOvr>
    <a:masterClrMapping/>
  </p:clrMapOvr>
  <p:transition spd="slow">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a:bodyPr>
          <a:lstStyle/>
          <a:p>
            <a:r>
              <a:rPr lang="en-US" sz="3200" dirty="0" err="1" smtClean="0"/>
              <a:t>Zide</a:t>
            </a:r>
            <a:r>
              <a:rPr lang="en-US" sz="3200" dirty="0" smtClean="0"/>
              <a:t> Amendment #1</a:t>
            </a:r>
            <a:endParaRPr lang="en-US" sz="3200" dirty="0"/>
          </a:p>
        </p:txBody>
      </p:sp>
      <p:sp>
        <p:nvSpPr>
          <p:cNvPr id="3" name="Content Placeholder 2"/>
          <p:cNvSpPr>
            <a:spLocks noGrp="1"/>
          </p:cNvSpPr>
          <p:nvPr>
            <p:ph idx="1"/>
          </p:nvPr>
        </p:nvSpPr>
        <p:spPr/>
        <p:txBody>
          <a:bodyPr>
            <a:normAutofit fontScale="62500" lnSpcReduction="20000"/>
          </a:bodyPr>
          <a:lstStyle/>
          <a:p>
            <a:pPr marL="227013" indent="-227013">
              <a:buNone/>
            </a:pPr>
            <a:r>
              <a:rPr lang="en-US" dirty="0"/>
              <a:t>Whereas shared governance means that the Provost has some responsibilities, </a:t>
            </a:r>
            <a:r>
              <a:rPr lang="en-US" dirty="0" smtClean="0"/>
              <a:t>and</a:t>
            </a:r>
          </a:p>
          <a:p>
            <a:pPr marL="227013" indent="-227013">
              <a:buNone/>
            </a:pPr>
            <a:r>
              <a:rPr lang="en-US" dirty="0" smtClean="0"/>
              <a:t>Whereas </a:t>
            </a:r>
            <a:r>
              <a:rPr lang="en-US" dirty="0"/>
              <a:t>the Senate should not pass measures which contravene the principle of shared governance, and </a:t>
            </a:r>
            <a:endParaRPr lang="en-US" dirty="0" smtClean="0"/>
          </a:p>
          <a:p>
            <a:pPr marL="227013" indent="-227013">
              <a:buNone/>
            </a:pPr>
            <a:r>
              <a:rPr lang="en-US" dirty="0" smtClean="0"/>
              <a:t>Whereas </a:t>
            </a:r>
            <a:r>
              <a:rPr lang="en-US" dirty="0"/>
              <a:t>the Faculty Handbook indicates that the Committee on Faculty Welfare and Privileges has advisory, rather than executive, role, </a:t>
            </a:r>
            <a:r>
              <a:rPr lang="en-US" dirty="0" smtClean="0"/>
              <a:t>and</a:t>
            </a:r>
          </a:p>
          <a:p>
            <a:pPr marL="227013" indent="-227013">
              <a:buNone/>
            </a:pPr>
            <a:r>
              <a:rPr lang="en-US" dirty="0" smtClean="0"/>
              <a:t>Whereas </a:t>
            </a:r>
            <a:r>
              <a:rPr lang="en-US" dirty="0"/>
              <a:t>those responsible for the final determination as to whether to terminate faculty appointments are subject to being named in lawsuits by either those who sue for wrongful termination or by the victims of </a:t>
            </a:r>
            <a:r>
              <a:rPr lang="en-US" dirty="0" smtClean="0"/>
              <a:t>misconduct, therefore, be it</a:t>
            </a:r>
            <a:endParaRPr lang="en-US" dirty="0"/>
          </a:p>
          <a:p>
            <a:pPr marL="227013" indent="-227013">
              <a:buNone/>
            </a:pPr>
            <a:r>
              <a:rPr lang="en-US" dirty="0"/>
              <a:t>R</a:t>
            </a:r>
            <a:r>
              <a:rPr lang="en-US" dirty="0" smtClean="0"/>
              <a:t>esolved </a:t>
            </a:r>
            <a:r>
              <a:rPr lang="en-US" dirty="0"/>
              <a:t>that the proposed version of the Committee on Faculty Welfare and Privileges </a:t>
            </a:r>
            <a:r>
              <a:rPr lang="en-US" dirty="0" smtClean="0"/>
              <a:t>policy is </a:t>
            </a:r>
            <a:r>
              <a:rPr lang="en-US" b="1" dirty="0"/>
              <a:t>amended to remove clause </a:t>
            </a:r>
            <a:r>
              <a:rPr lang="en-US" b="1" dirty="0" smtClean="0"/>
              <a:t>I-C-7-b</a:t>
            </a:r>
            <a:r>
              <a:rPr lang="en-US" dirty="0"/>
              <a:t>, which currently reads, “Unless a majority of the Hearing Panel recommends that the accused faculty member be terminated, the accused faculty member shall not be terminated.” </a:t>
            </a:r>
          </a:p>
          <a:p>
            <a:endParaRPr lang="en-US" dirty="0"/>
          </a:p>
        </p:txBody>
      </p:sp>
    </p:spTree>
    <p:extLst>
      <p:ext uri="{BB962C8B-B14F-4D97-AF65-F5344CB8AC3E}">
        <p14:creationId xmlns:p14="http://schemas.microsoft.com/office/powerpoint/2010/main" val="3595404438"/>
      </p:ext>
    </p:extLst>
  </p:cSld>
  <p:clrMapOvr>
    <a:masterClrMapping/>
  </p:clrMapOvr>
  <p:transition spd="slow">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r>
              <a:rPr lang="en-US" sz="3200" dirty="0" err="1" smtClean="0"/>
              <a:t>Zide</a:t>
            </a:r>
            <a:r>
              <a:rPr lang="en-US" sz="3200" dirty="0" smtClean="0"/>
              <a:t> Amendment #2</a:t>
            </a:r>
            <a:endParaRPr lang="en-US" sz="3200" dirty="0"/>
          </a:p>
        </p:txBody>
      </p:sp>
      <p:sp>
        <p:nvSpPr>
          <p:cNvPr id="3" name="Content Placeholder 2"/>
          <p:cNvSpPr>
            <a:spLocks noGrp="1"/>
          </p:cNvSpPr>
          <p:nvPr>
            <p:ph idx="1"/>
          </p:nvPr>
        </p:nvSpPr>
        <p:spPr/>
        <p:txBody>
          <a:bodyPr>
            <a:normAutofit fontScale="70000" lnSpcReduction="20000"/>
          </a:bodyPr>
          <a:lstStyle/>
          <a:p>
            <a:pPr marL="227013" indent="-227013">
              <a:buNone/>
            </a:pPr>
            <a:r>
              <a:rPr lang="en-US" dirty="0"/>
              <a:t>Whereas the role of the Hearing Board is advisory to the Provost, and </a:t>
            </a:r>
            <a:endParaRPr lang="en-US" dirty="0" smtClean="0"/>
          </a:p>
          <a:p>
            <a:pPr marL="227013" indent="-227013">
              <a:buNone/>
            </a:pPr>
            <a:r>
              <a:rPr lang="en-US" dirty="0" smtClean="0"/>
              <a:t>Whereas </a:t>
            </a:r>
            <a:r>
              <a:rPr lang="en-US" dirty="0"/>
              <a:t>the Provost benefits from having as much information as possible, and </a:t>
            </a:r>
            <a:endParaRPr lang="en-US" dirty="0" smtClean="0"/>
          </a:p>
          <a:p>
            <a:pPr marL="227013" indent="-227013">
              <a:buNone/>
            </a:pPr>
            <a:r>
              <a:rPr lang="en-US" dirty="0" smtClean="0"/>
              <a:t>Whereas </a:t>
            </a:r>
            <a:r>
              <a:rPr lang="en-US" dirty="0"/>
              <a:t>majority and minority opinions are often both of value, </a:t>
            </a:r>
            <a:r>
              <a:rPr lang="en-US" dirty="0" smtClean="0"/>
              <a:t>and</a:t>
            </a:r>
          </a:p>
          <a:p>
            <a:pPr marL="227013" indent="-227013">
              <a:buNone/>
            </a:pPr>
            <a:r>
              <a:rPr lang="en-US" dirty="0" smtClean="0"/>
              <a:t>Whereas </a:t>
            </a:r>
            <a:r>
              <a:rPr lang="en-US" dirty="0"/>
              <a:t>vote counts or signatures are especially useful in advisory </a:t>
            </a:r>
            <a:r>
              <a:rPr lang="en-US" dirty="0" smtClean="0"/>
              <a:t>matters, therefore, be it</a:t>
            </a:r>
          </a:p>
          <a:p>
            <a:pPr marL="227013" indent="-227013">
              <a:buNone/>
            </a:pPr>
            <a:r>
              <a:rPr lang="en-US" dirty="0"/>
              <a:t>R</a:t>
            </a:r>
            <a:r>
              <a:rPr lang="en-US" dirty="0" smtClean="0"/>
              <a:t>esolved </a:t>
            </a:r>
            <a:r>
              <a:rPr lang="en-US" dirty="0"/>
              <a:t>that the proposed version of the Committee on Faculty Welfare Privileges charge is </a:t>
            </a:r>
            <a:r>
              <a:rPr lang="en-US" b="1" dirty="0"/>
              <a:t>amended to add the following clause to section 1-C-7</a:t>
            </a:r>
            <a:r>
              <a:rPr lang="en-US" dirty="0"/>
              <a:t>, “Both the opinion of the majority (as described in 1-C-7-a) and a report of those in the minority (in the event the opinion is not unanimous) shall be provided to the Provost. These opinions should be signed by the concurring parties at the discretion of the members of the panel. In the event the panel chooses not to sign the opinions, the number of members supporting each position should </a:t>
            </a:r>
            <a:r>
              <a:rPr lang="en-US" dirty="0" smtClean="0"/>
              <a:t>be provided</a:t>
            </a:r>
            <a:r>
              <a:rPr lang="en-US" dirty="0"/>
              <a:t>.”</a:t>
            </a:r>
          </a:p>
          <a:p>
            <a:endParaRPr lang="en-US" dirty="0"/>
          </a:p>
        </p:txBody>
      </p:sp>
    </p:spTree>
    <p:extLst>
      <p:ext uri="{BB962C8B-B14F-4D97-AF65-F5344CB8AC3E}">
        <p14:creationId xmlns:p14="http://schemas.microsoft.com/office/powerpoint/2010/main" val="2957915754"/>
      </p:ext>
    </p:extLst>
  </p:cSld>
  <p:clrMapOvr>
    <a:masterClrMapping/>
  </p:clrMapOvr>
  <p:transition spd="slow">
    <p:wipe dir="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8&quot; unique_id=&quot;10002&quot;&gt;&lt;/object&gt;&lt;object type=&quot;2&quot; unique_id=&quot;10003&quot;&gt;&lt;object type=&quot;3&quot; unique_id=&quot;10004&quot;&gt;&lt;property id=&quot;20148&quot; value=&quot;5&quot;/&gt;&lt;property id=&quot;20300&quot; value=&quot;Slide 1 - &amp;quot;Special Faculty Senate Meeting&amp;#x0D;&amp;#x0A;&amp;#x0D;&amp;#x0A;January 12, 2015&amp;#x0D;&amp;#x0A;&amp;#x0D;&amp;#x0A;Happy New Year!&amp;quot;&quot;/&gt;&lt;property id=&quot;20307&quot; value=&quot;257&quot;/&gt;&lt;/object&gt;&lt;object type=&quot;3&quot; unique_id=&quot;10006&quot;&gt;&lt;property id=&quot;20148&quot; value=&quot;5&quot;/&gt;&lt;property id=&quot;20300&quot; value=&quot;Slide 2 - &amp;quot;Agenda&amp;quot;&quot;/&gt;&lt;property id=&quot;20307&quot; value=&quot;259&quot;/&gt;&lt;/object&gt;&lt;object type=&quot;3&quot; unique_id=&quot;10012&quot;&gt;&lt;property id=&quot;20148&quot; value=&quot;5&quot;/&gt;&lt;property id=&quot;20300&quot; value=&quot;Slide 13 - &amp;quot;Agenda&amp;quot;&quot;/&gt;&lt;property id=&quot;20307&quot; value=&quot;265&quot;/&gt;&lt;/object&gt;&lt;object type=&quot;3&quot; unique_id=&quot;10020&quot;&gt;&lt;property id=&quot;20148&quot; value=&quot;5&quot;/&gt;&lt;property id=&quot;20300&quot; value=&quot;Slide 14 - &amp;quot;FWP Resolution&amp;quot;&quot;/&gt;&lt;property id=&quot;20307&quot; value=&quot;273&quot;/&gt;&lt;/object&gt;&lt;object type=&quot;3&quot; unique_id=&quot;10021&quot;&gt;&lt;property id=&quot;20148&quot; value=&quot;5&quot;/&gt;&lt;property id=&quot;20300&quot; value=&quot;Slide 21 - &amp;quot;Agenda&amp;quot;&quot;/&gt;&lt;property id=&quot;20307&quot; value=&quot;274&quot;/&gt;&lt;/object&gt;&lt;object type=&quot;3&quot; unique_id=&quot;11242&quot;&gt;&lt;property id=&quot;20148&quot; value=&quot;5&quot;/&gt;&lt;property id=&quot;20300&quot; value=&quot;Slide 3 - &amp;quot;Log of Changes to FWP Policy&amp;quot;&quot;/&gt;&lt;property id=&quot;20307&quot; value=&quot;291&quot;/&gt;&lt;/object&gt;&lt;object type=&quot;3&quot; unique_id=&quot;11243&quot;&gt;&lt;property id=&quot;20148&quot; value=&quot;5&quot;/&gt;&lt;property id=&quot;20300&quot; value=&quot;Slide 5 - &amp;quot;Pending Amendments&amp;quot;&quot;/&gt;&lt;property id=&quot;20307&quot; value=&quot;292&quot;/&gt;&lt;/object&gt;&lt;object type=&quot;3&quot; unique_id=&quot;11264&quot;&gt;&lt;property id=&quot;20148&quot; value=&quot;5&quot;/&gt;&lt;property id=&quot;20300&quot; value=&quot;Slide 6 - &amp;quot;Galileo Amendment&amp;quot;&quot;/&gt;&lt;property id=&quot;20307&quot; value=&quot;293&quot;/&gt;&lt;/object&gt;&lt;object type=&quot;3&quot; unique_id=&quot;11286&quot;&gt;&lt;property id=&quot;20148&quot; value=&quot;5&quot;/&gt;&lt;property id=&quot;20300&quot; value=&quot;Slide 11 - &amp;quot;Opila Amendment&amp;quot;&quot;/&gt;&lt;property id=&quot;20307&quot; value=&quot;294&quot;/&gt;&lt;/object&gt;&lt;object type=&quot;3&quot; unique_id=&quot;11419&quot;&gt;&lt;property id=&quot;20148&quot; value=&quot;5&quot;/&gt;&lt;property id=&quot;20300&quot; value=&quot;Slide 7 - &amp;quot;Zide Amendments&amp;quot;&quot;/&gt;&lt;property id=&quot;20307&quot; value=&quot;295&quot;/&gt;&lt;/object&gt;&lt;object type=&quot;3&quot; unique_id=&quot;11491&quot;&gt;&lt;property id=&quot;20148&quot; value=&quot;5&quot;/&gt;&lt;property id=&quot;20300&quot; value=&quot;Slide 12 - &amp;quot;Open Discussion Item&amp;quot;&quot;/&gt;&lt;property id=&quot;20307&quot; value=&quot;296&quot;/&gt;&lt;/object&gt;&lt;object type=&quot;3&quot; unique_id=&quot;11583&quot;&gt;&lt;property id=&quot;20148&quot; value=&quot;5&quot;/&gt;&lt;property id=&quot;20300&quot; value=&quot;Slide 8 - &amp;quot;Zide Amendment #1&amp;quot;&quot;/&gt;&lt;property id=&quot;20307&quot; value=&quot;297&quot;/&gt;&lt;/object&gt;&lt;object type=&quot;3&quot; unique_id=&quot;11640&quot;&gt;&lt;property id=&quot;20148&quot; value=&quot;5&quot;/&gt;&lt;property id=&quot;20300&quot; value=&quot;Slide 9 - &amp;quot;Zide Amendment #2&amp;quot;&quot;/&gt;&lt;property id=&quot;20307&quot; value=&quot;298&quot;/&gt;&lt;/object&gt;&lt;object type=&quot;3&quot; unique_id=&quot;11641&quot;&gt;&lt;property id=&quot;20148&quot; value=&quot;5&quot;/&gt;&lt;property id=&quot;20300&quot; value=&quot;Slide 10 - &amp;quot;Zide Amendment #3&amp;quot;&quot;/&gt;&lt;property id=&quot;20307&quot; value=&quot;299&quot;/&gt;&lt;/object&gt;&lt;object type=&quot;3&quot; unique_id=&quot;11786&quot;&gt;&lt;property id=&quot;20148&quot; value=&quot;5&quot;/&gt;&lt;property id=&quot;20300&quot; value=&quot;Slide 4 - &amp;quot;Log of Changes to FWP Policy&amp;quot;&quot;/&gt;&lt;property id=&quot;20307&quot; value=&quot;300&quot;/&gt;&lt;/object&gt;&lt;object type=&quot;3&quot; unique_id=&quot;11804&quot;&gt;&lt;property id=&quot;20148&quot; value=&quot;5&quot;/&gt;&lt;property id=&quot;20300&quot; value=&quot;Slide 16 - &amp;quot;Friendly Amendment from Senator Duker&amp;quot;&quot;/&gt;&lt;property id=&quot;20307&quot; value=&quot;301&quot;/&gt;&lt;/object&gt;&lt;object type=&quot;3&quot; unique_id=&quot;11949&quot;&gt;&lt;property id=&quot;20148&quot; value=&quot;5&quot;/&gt;&lt;property id=&quot;20300&quot; value=&quot;Slide 15 - &amp;quot;Galileo Amendment&amp;quot;&quot;/&gt;&lt;property id=&quot;20307&quot; value=&quot;302&quot;/&gt;&lt;/object&gt;&lt;object type=&quot;3&quot; unique_id=&quot;11950&quot;&gt;&lt;property id=&quot;20148&quot; value=&quot;5&quot;/&gt;&lt;property id=&quot;20300&quot; value=&quot;Slide 17 - &amp;quot;Opila Amendment&amp;quot;&quot;/&gt;&lt;property id=&quot;20307&quot; value=&quot;303&quot;/&gt;&lt;/object&gt;&lt;object type=&quot;3&quot; unique_id=&quot;11951&quot;&gt;&lt;property id=&quot;20148&quot; value=&quot;5&quot;/&gt;&lt;property id=&quot;20300&quot; value=&quot;Slide 18 - &amp;quot;Zide Amendment #1&amp;quot;&quot;/&gt;&lt;property id=&quot;20307&quot; value=&quot;304&quot;/&gt;&lt;/object&gt;&lt;object type=&quot;3&quot; unique_id=&quot;11952&quot;&gt;&lt;property id=&quot;20148&quot; value=&quot;5&quot;/&gt;&lt;property id=&quot;20300&quot; value=&quot;Slide 19 - &amp;quot;Zide Amendment #2&amp;quot;&quot;/&gt;&lt;property id=&quot;20307&quot; value=&quot;305&quot;/&gt;&lt;/object&gt;&lt;object type=&quot;3&quot; unique_id=&quot;11953&quot;&gt;&lt;property id=&quot;20148&quot; value=&quot;5&quot;/&gt;&lt;property id=&quot;20300&quot; value=&quot;Slide 20 - &amp;quot;Zide Amendment #3&amp;quot;&quot;/&gt;&lt;property id=&quot;20307&quot; value=&quot;306&quot;/&gt;&lt;/object&gt;&lt;/object&gt;&lt;/object&gt;&lt;/database&gt;"/>
  <p:tag name="SECTOMILLISECCONVERTED" val="1"/>
</p:tagLst>
</file>

<file path=ppt/theme/theme1.xml><?xml version="1.0" encoding="utf-8"?>
<a:theme xmlns:a="http://schemas.openxmlformats.org/drawingml/2006/main" name="Office Theme">
  <a:themeElements>
    <a:clrScheme name="Custom 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845</TotalTime>
  <Words>1727</Words>
  <Application>Microsoft Office PowerPoint</Application>
  <PresentationFormat>On-screen Show (4:3)</PresentationFormat>
  <Paragraphs>116</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Special Faculty Senate Meeting  January 12, 2015  Happy New Year!</vt:lpstr>
      <vt:lpstr>Agenda</vt:lpstr>
      <vt:lpstr>Log of Changes to FWP Policy</vt:lpstr>
      <vt:lpstr>Log of Changes to FWP Policy</vt:lpstr>
      <vt:lpstr>Pending Amendments</vt:lpstr>
      <vt:lpstr>Galileo Amendment</vt:lpstr>
      <vt:lpstr>Zide Amendments</vt:lpstr>
      <vt:lpstr>Zide Amendment #1</vt:lpstr>
      <vt:lpstr>Zide Amendment #2</vt:lpstr>
      <vt:lpstr>Zide Amendment #3</vt:lpstr>
      <vt:lpstr>Opila Amendment</vt:lpstr>
      <vt:lpstr>Open Discussion Item</vt:lpstr>
      <vt:lpstr>Agenda</vt:lpstr>
      <vt:lpstr>FWP Resolution</vt:lpstr>
      <vt:lpstr>Galileo Amendment</vt:lpstr>
      <vt:lpstr>Friendly Amendment from Senator Duker</vt:lpstr>
      <vt:lpstr>Opila Amendment</vt:lpstr>
      <vt:lpstr>Zide Amendment #1</vt:lpstr>
      <vt:lpstr>Zide Amendment #2</vt:lpstr>
      <vt:lpstr>Zide Amendment #3</vt:lpstr>
      <vt:lpstr>Agenda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Senate Meeting  November 3, 2014  Welcome!</dc:title>
  <dc:creator>Fred Hofstetter</dc:creator>
  <cp:lastModifiedBy>Fred Hofstetter</cp:lastModifiedBy>
  <cp:revision>131</cp:revision>
  <cp:lastPrinted>2015-01-12T16:41:10Z</cp:lastPrinted>
  <dcterms:created xsi:type="dcterms:W3CDTF">2014-11-03T18:13:51Z</dcterms:created>
  <dcterms:modified xsi:type="dcterms:W3CDTF">2015-01-12T16:41:23Z</dcterms:modified>
</cp:coreProperties>
</file>