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media/image13.jpg" ContentType="image/jpg"/>
  <Override PartName="/ppt/media/image14.jpg" ContentType="image/jpg"/>
  <Override PartName="/ppt/media/image18.jpg" ContentType="image/jpg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image24.jpg" ContentType="image/jpg"/>
  <Override PartName="/ppt/media/image25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50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62.jpg" ContentType="image/jpg"/>
  <Override PartName="/ppt/media/image63.jpg" ContentType="image/jpg"/>
  <Override PartName="/ppt/media/image69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44.jpg" ContentType="image/jpg"/>
  <Override PartName="/ppt/media/image182.jpg" ContentType="image/jpg"/>
  <Override PartName="/ppt/notesSlides/notesSlide10.xml" ContentType="application/vnd.openxmlformats-officedocument.presentationml.notesSlide+xml"/>
  <Override PartName="/ppt/media/image185.jpg" ContentType="image/jpg"/>
  <Override PartName="/ppt/notesSlides/notesSlide11.xml" ContentType="application/vnd.openxmlformats-officedocument.presentationml.notesSlide+xml"/>
  <Override PartName="/ppt/media/image186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92.jpg" ContentType="image/jpg"/>
  <Override PartName="/ppt/notesSlides/notesSlide14.xml" ContentType="application/vnd.openxmlformats-officedocument.presentationml.notesSlide+xml"/>
  <Override PartName="/ppt/media/image193.jpg" ContentType="image/jpg"/>
  <Override PartName="/ppt/media/image194.jpg" ContentType="image/jpg"/>
  <Override PartName="/ppt/media/image195.jpg" ContentType="image/jpg"/>
  <Override PartName="/ppt/media/image196.jpg" ContentType="image/jpg"/>
  <Override PartName="/ppt/notesSlides/notesSlide15.xml" ContentType="application/vnd.openxmlformats-officedocument.presentationml.notesSlide+xml"/>
  <Override PartName="/ppt/media/image197.jpg" ContentType="image/jp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198.jpg" ContentType="image/jpg"/>
  <Override PartName="/ppt/media/image199.jpg" ContentType="image/jpg"/>
  <Override PartName="/ppt/media/image200.jpg" ContentType="image/jpg"/>
  <Override PartName="/ppt/media/image201.jpg" ContentType="image/jpg"/>
  <Override PartName="/ppt/media/image202.jpg" ContentType="image/jpg"/>
  <Override PartName="/ppt/media/image203.jpg" ContentType="image/jpg"/>
  <Override PartName="/ppt/media/image204.jpg" ContentType="image/jpg"/>
  <Override PartName="/ppt/media/image205.jpg" ContentType="image/jpg"/>
  <Override PartName="/ppt/media/image206.jpg" ContentType="image/jpg"/>
  <Override PartName="/ppt/media/image208.jpg" ContentType="image/jpg"/>
  <Override PartName="/ppt/media/image209.jpg" ContentType="image/jpg"/>
  <Override PartName="/ppt/media/image210.jpg" ContentType="image/jpg"/>
  <Override PartName="/ppt/media/image211.jpg" ContentType="image/jpg"/>
  <Override PartName="/ppt/notesSlides/notesSlide18.xml" ContentType="application/vnd.openxmlformats-officedocument.presentationml.notesSlide+xml"/>
  <Override PartName="/ppt/media/image213.jpg" ContentType="image/jpg"/>
  <Override PartName="/ppt/media/image215.jpg" ContentType="image/jp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225.jpg" ContentType="image/jpg"/>
  <Override PartName="/ppt/notesSlides/notesSlide21.xml" ContentType="application/vnd.openxmlformats-officedocument.presentationml.notesSlide+xml"/>
  <Override PartName="/ppt/media/image227.jpg" ContentType="image/jp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245.jpg" ContentType="image/jpg"/>
  <Override PartName="/ppt/media/image246.jpg" ContentType="image/jpg"/>
  <Override PartName="/ppt/media/image247.jpg" ContentType="image/jpg"/>
  <Override PartName="/ppt/notesSlides/notesSlide25.xml" ContentType="application/vnd.openxmlformats-officedocument.presentationml.notesSlide+xml"/>
  <Override PartName="/ppt/media/image248.jpg" ContentType="image/jpg"/>
  <Override PartName="/ppt/media/image250.jpg" ContentType="image/jp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2" r:id="rId3"/>
    <p:sldMasterId id="2147483688" r:id="rId4"/>
    <p:sldMasterId id="2147483701" r:id="rId5"/>
  </p:sldMasterIdLst>
  <p:notesMasterIdLst>
    <p:notesMasterId r:id="rId3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20" y="-10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33D086-D538-4148-8A9E-B373AEB51DF8}" type="doc">
      <dgm:prSet loTypeId="urn:microsoft.com/office/officeart/2005/8/layout/radial3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9FEF92-C23C-4BDB-9F2A-AF198992E97C}">
      <dgm:prSet phldrT="[Text]"/>
      <dgm:spPr/>
      <dgm:t>
        <a:bodyPr/>
        <a:lstStyle/>
        <a:p>
          <a:r>
            <a:rPr lang="en-US" dirty="0" smtClean="0"/>
            <a:t>UD Cybersecurity Initiative</a:t>
          </a:r>
          <a:endParaRPr lang="en-US" dirty="0"/>
        </a:p>
      </dgm:t>
    </dgm:pt>
    <dgm:pt modelId="{48946DEA-9AD4-4AD4-9B62-F8FF7AB00F1D}" type="parTrans" cxnId="{A159AC0A-C13B-420D-831C-C568EE32E098}">
      <dgm:prSet/>
      <dgm:spPr/>
      <dgm:t>
        <a:bodyPr/>
        <a:lstStyle/>
        <a:p>
          <a:endParaRPr lang="en-US"/>
        </a:p>
      </dgm:t>
    </dgm:pt>
    <dgm:pt modelId="{EAD276CF-E36D-4FB1-9DEF-82DFF5D303AE}" type="sibTrans" cxnId="{A159AC0A-C13B-420D-831C-C568EE32E098}">
      <dgm:prSet/>
      <dgm:spPr/>
      <dgm:t>
        <a:bodyPr/>
        <a:lstStyle/>
        <a:p>
          <a:endParaRPr lang="en-US"/>
        </a:p>
      </dgm:t>
    </dgm:pt>
    <dgm:pt modelId="{FB9F09B8-3A7E-4F4E-A534-D12C3AFF4BFA}">
      <dgm:prSet phldrT="[Text]"/>
      <dgm:spPr/>
      <dgm:t>
        <a:bodyPr/>
        <a:lstStyle/>
        <a:p>
          <a:r>
            <a:rPr lang="en-US" dirty="0" smtClean="0"/>
            <a:t>Electrical &amp; Computer Engineering</a:t>
          </a:r>
          <a:endParaRPr lang="en-US" dirty="0"/>
        </a:p>
      </dgm:t>
    </dgm:pt>
    <dgm:pt modelId="{33811345-1AB1-4B4A-9611-066A4176FF59}" type="parTrans" cxnId="{5BA72C0A-4F24-4677-92DB-2A9D798E01A3}">
      <dgm:prSet/>
      <dgm:spPr/>
      <dgm:t>
        <a:bodyPr/>
        <a:lstStyle/>
        <a:p>
          <a:endParaRPr lang="en-US"/>
        </a:p>
      </dgm:t>
    </dgm:pt>
    <dgm:pt modelId="{48D50DCB-9DCF-4134-B1E0-5257EB36A61B}" type="sibTrans" cxnId="{5BA72C0A-4F24-4677-92DB-2A9D798E01A3}">
      <dgm:prSet/>
      <dgm:spPr/>
      <dgm:t>
        <a:bodyPr/>
        <a:lstStyle/>
        <a:p>
          <a:endParaRPr lang="en-US"/>
        </a:p>
      </dgm:t>
    </dgm:pt>
    <dgm:pt modelId="{17174E8A-1228-45E2-86CF-F99AA3722E44}">
      <dgm:prSet phldrT="[Text]"/>
      <dgm:spPr/>
      <dgm:t>
        <a:bodyPr/>
        <a:lstStyle/>
        <a:p>
          <a:r>
            <a:rPr lang="en-US" dirty="0" smtClean="0"/>
            <a:t>Computer &amp; Information Sciences</a:t>
          </a:r>
          <a:endParaRPr lang="en-US" dirty="0"/>
        </a:p>
      </dgm:t>
    </dgm:pt>
    <dgm:pt modelId="{AA740F2B-7A3B-4A5F-B6E2-4097E4EF51D8}" type="parTrans" cxnId="{20C2E479-A2D3-4676-AB5B-B8363C2294F9}">
      <dgm:prSet/>
      <dgm:spPr/>
      <dgm:t>
        <a:bodyPr/>
        <a:lstStyle/>
        <a:p>
          <a:endParaRPr lang="en-US"/>
        </a:p>
      </dgm:t>
    </dgm:pt>
    <dgm:pt modelId="{A1F49E50-6698-4120-B05D-112E557CAEE5}" type="sibTrans" cxnId="{20C2E479-A2D3-4676-AB5B-B8363C2294F9}">
      <dgm:prSet/>
      <dgm:spPr/>
      <dgm:t>
        <a:bodyPr/>
        <a:lstStyle/>
        <a:p>
          <a:endParaRPr lang="en-US"/>
        </a:p>
      </dgm:t>
    </dgm:pt>
    <dgm:pt modelId="{1CBA44D7-0F91-42BD-8906-758950AC3712}">
      <dgm:prSet phldrT="[Text]"/>
      <dgm:spPr/>
      <dgm:t>
        <a:bodyPr/>
        <a:lstStyle/>
        <a:p>
          <a:r>
            <a:rPr lang="en-US" dirty="0" smtClean="0"/>
            <a:t>Sociology &amp; Criminal Justice</a:t>
          </a:r>
          <a:endParaRPr lang="en-US" dirty="0"/>
        </a:p>
      </dgm:t>
    </dgm:pt>
    <dgm:pt modelId="{BFD0572D-6BD1-45A9-8937-439003B2946F}" type="parTrans" cxnId="{B23B25E1-A097-4041-93B9-FEB10A107145}">
      <dgm:prSet/>
      <dgm:spPr/>
      <dgm:t>
        <a:bodyPr/>
        <a:lstStyle/>
        <a:p>
          <a:endParaRPr lang="en-US"/>
        </a:p>
      </dgm:t>
    </dgm:pt>
    <dgm:pt modelId="{78E0B625-4BCD-45A0-A67A-7D539940095E}" type="sibTrans" cxnId="{B23B25E1-A097-4041-93B9-FEB10A107145}">
      <dgm:prSet/>
      <dgm:spPr/>
      <dgm:t>
        <a:bodyPr/>
        <a:lstStyle/>
        <a:p>
          <a:endParaRPr lang="en-US"/>
        </a:p>
      </dgm:t>
    </dgm:pt>
    <dgm:pt modelId="{2A92C13C-7514-4531-B066-C1C4B44BF0B6}">
      <dgm:prSet phldrT="[Text]"/>
      <dgm:spPr/>
      <dgm:t>
        <a:bodyPr/>
        <a:lstStyle/>
        <a:p>
          <a:r>
            <a:rPr lang="en-US" dirty="0" smtClean="0"/>
            <a:t>Accounting &amp; MIS</a:t>
          </a:r>
          <a:endParaRPr lang="en-US" dirty="0"/>
        </a:p>
      </dgm:t>
    </dgm:pt>
    <dgm:pt modelId="{645063C0-80C4-44ED-8AED-5ACC2EC12C24}" type="parTrans" cxnId="{AD4674B0-F143-4449-8883-789E98960ED3}">
      <dgm:prSet/>
      <dgm:spPr/>
      <dgm:t>
        <a:bodyPr/>
        <a:lstStyle/>
        <a:p>
          <a:endParaRPr lang="en-US"/>
        </a:p>
      </dgm:t>
    </dgm:pt>
    <dgm:pt modelId="{5BDE876B-50DE-4702-9AA5-700E5FCDAD67}" type="sibTrans" cxnId="{AD4674B0-F143-4449-8883-789E98960ED3}">
      <dgm:prSet/>
      <dgm:spPr/>
      <dgm:t>
        <a:bodyPr/>
        <a:lstStyle/>
        <a:p>
          <a:endParaRPr lang="en-US"/>
        </a:p>
      </dgm:t>
    </dgm:pt>
    <dgm:pt modelId="{CC0A827B-8A3B-48D7-963B-54ADE9F9C649}">
      <dgm:prSet phldrT="[Text]"/>
      <dgm:spPr/>
      <dgm:t>
        <a:bodyPr/>
        <a:lstStyle/>
        <a:p>
          <a:r>
            <a:rPr lang="en-US" dirty="0" smtClean="0"/>
            <a:t>Mathematics</a:t>
          </a:r>
          <a:endParaRPr lang="en-US" dirty="0"/>
        </a:p>
      </dgm:t>
    </dgm:pt>
    <dgm:pt modelId="{9BB66C61-2522-46D1-8B31-3D3199CC0EE6}" type="parTrans" cxnId="{C448C5FE-3AA7-4711-A4B2-325638086105}">
      <dgm:prSet/>
      <dgm:spPr/>
      <dgm:t>
        <a:bodyPr/>
        <a:lstStyle/>
        <a:p>
          <a:endParaRPr lang="en-US"/>
        </a:p>
      </dgm:t>
    </dgm:pt>
    <dgm:pt modelId="{2D30BFDF-A258-4A79-A163-29972D928948}" type="sibTrans" cxnId="{C448C5FE-3AA7-4711-A4B2-325638086105}">
      <dgm:prSet/>
      <dgm:spPr/>
      <dgm:t>
        <a:bodyPr/>
        <a:lstStyle/>
        <a:p>
          <a:endParaRPr lang="en-US"/>
        </a:p>
      </dgm:t>
    </dgm:pt>
    <dgm:pt modelId="{50FCF64B-57E6-4EA0-9DEB-399965E83870}">
      <dgm:prSet phldrT="[Text]"/>
      <dgm:spPr/>
      <dgm:t>
        <a:bodyPr/>
        <a:lstStyle/>
        <a:p>
          <a:r>
            <a:rPr lang="en-US" dirty="0" smtClean="0"/>
            <a:t>Business Administration</a:t>
          </a:r>
          <a:endParaRPr lang="en-US" dirty="0"/>
        </a:p>
      </dgm:t>
    </dgm:pt>
    <dgm:pt modelId="{99E3281F-E56F-464C-AA72-41D23C825EB0}" type="parTrans" cxnId="{90A0144B-3B23-4E06-817E-AB25492C205B}">
      <dgm:prSet/>
      <dgm:spPr/>
      <dgm:t>
        <a:bodyPr/>
        <a:lstStyle/>
        <a:p>
          <a:endParaRPr lang="en-US"/>
        </a:p>
      </dgm:t>
    </dgm:pt>
    <dgm:pt modelId="{FE530F33-2F40-424D-A987-FCD3E34B01C7}" type="sibTrans" cxnId="{90A0144B-3B23-4E06-817E-AB25492C205B}">
      <dgm:prSet/>
      <dgm:spPr/>
      <dgm:t>
        <a:bodyPr/>
        <a:lstStyle/>
        <a:p>
          <a:endParaRPr lang="en-US"/>
        </a:p>
      </dgm:t>
    </dgm:pt>
    <dgm:pt modelId="{10573473-4675-47EF-8A28-E36A57D43A1E}">
      <dgm:prSet phldrT="[Text]"/>
      <dgm:spPr/>
      <dgm:t>
        <a:bodyPr/>
        <a:lstStyle/>
        <a:p>
          <a:r>
            <a:rPr lang="en-US" dirty="0" smtClean="0"/>
            <a:t>Economics</a:t>
          </a:r>
          <a:endParaRPr lang="en-US" dirty="0"/>
        </a:p>
      </dgm:t>
    </dgm:pt>
    <dgm:pt modelId="{7668E34F-0D88-49D5-B8D5-2F30D19B1098}" type="parTrans" cxnId="{322AB7D0-F33C-4DF9-AE9C-B39D93EBC1C8}">
      <dgm:prSet/>
      <dgm:spPr/>
      <dgm:t>
        <a:bodyPr/>
        <a:lstStyle/>
        <a:p>
          <a:endParaRPr lang="en-US"/>
        </a:p>
      </dgm:t>
    </dgm:pt>
    <dgm:pt modelId="{9D369D51-11D4-4344-8AEF-4FB097EEDE67}" type="sibTrans" cxnId="{322AB7D0-F33C-4DF9-AE9C-B39D93EBC1C8}">
      <dgm:prSet/>
      <dgm:spPr/>
      <dgm:t>
        <a:bodyPr/>
        <a:lstStyle/>
        <a:p>
          <a:endParaRPr lang="en-US"/>
        </a:p>
      </dgm:t>
    </dgm:pt>
    <dgm:pt modelId="{9CEC6A5A-85B6-E64B-9984-FC468BA37745}">
      <dgm:prSet phldrT="[Text]"/>
      <dgm:spPr/>
      <dgm:t>
        <a:bodyPr/>
        <a:lstStyle/>
        <a:p>
          <a:r>
            <a:rPr lang="en-US" dirty="0" smtClean="0"/>
            <a:t>Corporate Affiliates</a:t>
          </a:r>
          <a:endParaRPr lang="en-US" dirty="0"/>
        </a:p>
      </dgm:t>
    </dgm:pt>
    <dgm:pt modelId="{B1DD2DF7-12A7-494C-8238-12BE66976C28}" type="parTrans" cxnId="{631F0EB8-FCE7-C546-9C05-39B08AD31E12}">
      <dgm:prSet/>
      <dgm:spPr/>
      <dgm:t>
        <a:bodyPr/>
        <a:lstStyle/>
        <a:p>
          <a:endParaRPr lang="en-US"/>
        </a:p>
      </dgm:t>
    </dgm:pt>
    <dgm:pt modelId="{6157F91C-650B-D24C-BD7D-590479F3A6C6}" type="sibTrans" cxnId="{631F0EB8-FCE7-C546-9C05-39B08AD31E12}">
      <dgm:prSet/>
      <dgm:spPr/>
      <dgm:t>
        <a:bodyPr/>
        <a:lstStyle/>
        <a:p>
          <a:endParaRPr lang="en-US"/>
        </a:p>
      </dgm:t>
    </dgm:pt>
    <dgm:pt modelId="{197BDBDA-4CCF-5042-AE6A-94114285C43E}">
      <dgm:prSet phldrT="[Text]"/>
      <dgm:spPr/>
      <dgm:t>
        <a:bodyPr/>
        <a:lstStyle/>
        <a:p>
          <a:r>
            <a:rPr lang="en-US" dirty="0" smtClean="0"/>
            <a:t>Academic Affiliates</a:t>
          </a:r>
          <a:endParaRPr lang="en-US" dirty="0"/>
        </a:p>
      </dgm:t>
    </dgm:pt>
    <dgm:pt modelId="{6B6837EE-9CA7-1840-817B-B8B3B7C21126}" type="parTrans" cxnId="{E0B1DE24-F5EE-3640-9170-4446AB0301AC}">
      <dgm:prSet/>
      <dgm:spPr/>
      <dgm:t>
        <a:bodyPr/>
        <a:lstStyle/>
        <a:p>
          <a:endParaRPr lang="en-US"/>
        </a:p>
      </dgm:t>
    </dgm:pt>
    <dgm:pt modelId="{46135FBE-67ED-164F-BC6E-7B62581948A5}" type="sibTrans" cxnId="{E0B1DE24-F5EE-3640-9170-4446AB0301AC}">
      <dgm:prSet/>
      <dgm:spPr/>
      <dgm:t>
        <a:bodyPr/>
        <a:lstStyle/>
        <a:p>
          <a:endParaRPr lang="en-US"/>
        </a:p>
      </dgm:t>
    </dgm:pt>
    <dgm:pt modelId="{0916E4CF-91CB-C547-8A2A-7E11C2D18E69}">
      <dgm:prSet phldrT="[Text]"/>
      <dgm:spPr/>
      <dgm:t>
        <a:bodyPr/>
        <a:lstStyle/>
        <a:p>
          <a:r>
            <a:rPr lang="en-US" dirty="0" smtClean="0"/>
            <a:t>Office of Economic Innovation &amp; Partnerships</a:t>
          </a:r>
          <a:endParaRPr lang="en-US" dirty="0"/>
        </a:p>
      </dgm:t>
    </dgm:pt>
    <dgm:pt modelId="{F2670FC6-A567-194E-ADBF-32152300D94C}" type="parTrans" cxnId="{4F5E9F9F-D90A-D44C-94F1-B68D62AD2B33}">
      <dgm:prSet/>
      <dgm:spPr/>
      <dgm:t>
        <a:bodyPr/>
        <a:lstStyle/>
        <a:p>
          <a:endParaRPr lang="en-US"/>
        </a:p>
      </dgm:t>
    </dgm:pt>
    <dgm:pt modelId="{9C9EEDB4-FA34-B04A-ABE3-7BEE71230503}" type="sibTrans" cxnId="{4F5E9F9F-D90A-D44C-94F1-B68D62AD2B33}">
      <dgm:prSet/>
      <dgm:spPr/>
      <dgm:t>
        <a:bodyPr/>
        <a:lstStyle/>
        <a:p>
          <a:endParaRPr lang="en-US"/>
        </a:p>
      </dgm:t>
    </dgm:pt>
    <dgm:pt modelId="{E13F0C0C-F7C6-4235-9D61-4D8479AA7598}" type="pres">
      <dgm:prSet presAssocID="{0733D086-D538-4148-8A9E-B373AEB51DF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64D8D3-0684-4A7E-9290-DC98B8AAE792}" type="pres">
      <dgm:prSet presAssocID="{0733D086-D538-4148-8A9E-B373AEB51DF8}" presName="radial" presStyleCnt="0">
        <dgm:presLayoutVars>
          <dgm:animLvl val="ctr"/>
        </dgm:presLayoutVars>
      </dgm:prSet>
      <dgm:spPr/>
    </dgm:pt>
    <dgm:pt modelId="{F71A6BB1-CA45-484C-B857-2AE9E55F1FCC}" type="pres">
      <dgm:prSet presAssocID="{AB9FEF92-C23C-4BDB-9F2A-AF198992E97C}" presName="centerShape" presStyleLbl="vennNode1" presStyleIdx="0" presStyleCnt="11"/>
      <dgm:spPr/>
      <dgm:t>
        <a:bodyPr/>
        <a:lstStyle/>
        <a:p>
          <a:endParaRPr lang="en-US"/>
        </a:p>
      </dgm:t>
    </dgm:pt>
    <dgm:pt modelId="{9211E8E0-D55F-4479-A04F-DB26B11E0B1D}" type="pres">
      <dgm:prSet presAssocID="{FB9F09B8-3A7E-4F4E-A534-D12C3AFF4BFA}" presName="node" presStyleLbl="venn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C3D1AB-9A48-461B-9305-C3B6C9932504}" type="pres">
      <dgm:prSet presAssocID="{17174E8A-1228-45E2-86CF-F99AA3722E44}" presName="node" presStyleLbl="venn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16CD79-27B5-4C45-AADE-8586A92D72A6}" type="pres">
      <dgm:prSet presAssocID="{1CBA44D7-0F91-42BD-8906-758950AC3712}" presName="node" presStyleLbl="venn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71E2BB-9A33-450F-964C-051FDC3F3006}" type="pres">
      <dgm:prSet presAssocID="{2A92C13C-7514-4531-B066-C1C4B44BF0B6}" presName="node" presStyleLbl="venn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D45EF6-331A-47A6-91DD-E43E8CFCB38E}" type="pres">
      <dgm:prSet presAssocID="{50FCF64B-57E6-4EA0-9DEB-399965E83870}" presName="node" presStyleLbl="venn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A9084-CAC7-4804-970B-12C95CB95952}" type="pres">
      <dgm:prSet presAssocID="{10573473-4675-47EF-8A28-E36A57D43A1E}" presName="node" presStyleLbl="venn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5C5F74-0A91-47B1-9A3B-03E08F364DA3}" type="pres">
      <dgm:prSet presAssocID="{CC0A827B-8A3B-48D7-963B-54ADE9F9C649}" presName="node" presStyleLbl="venn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30DDBC-9A16-C342-97F1-AD45A25DDC80}" type="pres">
      <dgm:prSet presAssocID="{197BDBDA-4CCF-5042-AE6A-94114285C43E}" presName="node" presStyleLbl="venn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A65ECB-77C1-6C47-B3C8-AD8402B626F3}" type="pres">
      <dgm:prSet presAssocID="{9CEC6A5A-85B6-E64B-9984-FC468BA37745}" presName="node" presStyleLbl="venn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897F28-EE61-7048-AFA5-390C2786AD68}" type="pres">
      <dgm:prSet presAssocID="{0916E4CF-91CB-C547-8A2A-7E11C2D18E69}" presName="node" presStyleLbl="venn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4674B0-F143-4449-8883-789E98960ED3}" srcId="{AB9FEF92-C23C-4BDB-9F2A-AF198992E97C}" destId="{2A92C13C-7514-4531-B066-C1C4B44BF0B6}" srcOrd="3" destOrd="0" parTransId="{645063C0-80C4-44ED-8AED-5ACC2EC12C24}" sibTransId="{5BDE876B-50DE-4702-9AA5-700E5FCDAD67}"/>
    <dgm:cxn modelId="{631F0EB8-FCE7-C546-9C05-39B08AD31E12}" srcId="{AB9FEF92-C23C-4BDB-9F2A-AF198992E97C}" destId="{9CEC6A5A-85B6-E64B-9984-FC468BA37745}" srcOrd="8" destOrd="0" parTransId="{B1DD2DF7-12A7-494C-8238-12BE66976C28}" sibTransId="{6157F91C-650B-D24C-BD7D-590479F3A6C6}"/>
    <dgm:cxn modelId="{6EAA67EF-1798-4EA4-901D-06A0AF287B42}" type="presOf" srcId="{FB9F09B8-3A7E-4F4E-A534-D12C3AFF4BFA}" destId="{9211E8E0-D55F-4479-A04F-DB26B11E0B1D}" srcOrd="0" destOrd="0" presId="urn:microsoft.com/office/officeart/2005/8/layout/radial3"/>
    <dgm:cxn modelId="{1F3F5EEF-FE03-4586-B5F4-32AB49B97588}" type="presOf" srcId="{17174E8A-1228-45E2-86CF-F99AA3722E44}" destId="{5CC3D1AB-9A48-461B-9305-C3B6C9932504}" srcOrd="0" destOrd="0" presId="urn:microsoft.com/office/officeart/2005/8/layout/radial3"/>
    <dgm:cxn modelId="{E0B1DE24-F5EE-3640-9170-4446AB0301AC}" srcId="{AB9FEF92-C23C-4BDB-9F2A-AF198992E97C}" destId="{197BDBDA-4CCF-5042-AE6A-94114285C43E}" srcOrd="7" destOrd="0" parTransId="{6B6837EE-9CA7-1840-817B-B8B3B7C21126}" sibTransId="{46135FBE-67ED-164F-BC6E-7B62581948A5}"/>
    <dgm:cxn modelId="{20C2E479-A2D3-4676-AB5B-B8363C2294F9}" srcId="{AB9FEF92-C23C-4BDB-9F2A-AF198992E97C}" destId="{17174E8A-1228-45E2-86CF-F99AA3722E44}" srcOrd="1" destOrd="0" parTransId="{AA740F2B-7A3B-4A5F-B6E2-4097E4EF51D8}" sibTransId="{A1F49E50-6698-4120-B05D-112E557CAEE5}"/>
    <dgm:cxn modelId="{47BC2A2B-1B71-4A81-84B2-42D92B0A52FF}" type="presOf" srcId="{2A92C13C-7514-4531-B066-C1C4B44BF0B6}" destId="{E671E2BB-9A33-450F-964C-051FDC3F3006}" srcOrd="0" destOrd="0" presId="urn:microsoft.com/office/officeart/2005/8/layout/radial3"/>
    <dgm:cxn modelId="{4F5E9F9F-D90A-D44C-94F1-B68D62AD2B33}" srcId="{AB9FEF92-C23C-4BDB-9F2A-AF198992E97C}" destId="{0916E4CF-91CB-C547-8A2A-7E11C2D18E69}" srcOrd="9" destOrd="0" parTransId="{F2670FC6-A567-194E-ADBF-32152300D94C}" sibTransId="{9C9EEDB4-FA34-B04A-ABE3-7BEE71230503}"/>
    <dgm:cxn modelId="{D3925A39-53F7-4E6F-B1BC-1AE25BC87634}" type="presOf" srcId="{50FCF64B-57E6-4EA0-9DEB-399965E83870}" destId="{57D45EF6-331A-47A6-91DD-E43E8CFCB38E}" srcOrd="0" destOrd="0" presId="urn:microsoft.com/office/officeart/2005/8/layout/radial3"/>
    <dgm:cxn modelId="{62959956-1FBD-4257-83C2-9ECF583A6EDC}" type="presOf" srcId="{10573473-4675-47EF-8A28-E36A57D43A1E}" destId="{201A9084-CAC7-4804-970B-12C95CB95952}" srcOrd="0" destOrd="0" presId="urn:microsoft.com/office/officeart/2005/8/layout/radial3"/>
    <dgm:cxn modelId="{A159AC0A-C13B-420D-831C-C568EE32E098}" srcId="{0733D086-D538-4148-8A9E-B373AEB51DF8}" destId="{AB9FEF92-C23C-4BDB-9F2A-AF198992E97C}" srcOrd="0" destOrd="0" parTransId="{48946DEA-9AD4-4AD4-9B62-F8FF7AB00F1D}" sibTransId="{EAD276CF-E36D-4FB1-9DEF-82DFF5D303AE}"/>
    <dgm:cxn modelId="{A6CD2E99-42D2-44CC-9E18-1946EC5704AA}" type="presOf" srcId="{9CEC6A5A-85B6-E64B-9984-FC468BA37745}" destId="{BFA65ECB-77C1-6C47-B3C8-AD8402B626F3}" srcOrd="0" destOrd="0" presId="urn:microsoft.com/office/officeart/2005/8/layout/radial3"/>
    <dgm:cxn modelId="{5BDC24A1-E6F2-4570-8770-A48F5C3CD985}" type="presOf" srcId="{0733D086-D538-4148-8A9E-B373AEB51DF8}" destId="{E13F0C0C-F7C6-4235-9D61-4D8479AA7598}" srcOrd="0" destOrd="0" presId="urn:microsoft.com/office/officeart/2005/8/layout/radial3"/>
    <dgm:cxn modelId="{1E721574-86AF-4BE6-A0A5-EFA786F0769A}" type="presOf" srcId="{AB9FEF92-C23C-4BDB-9F2A-AF198992E97C}" destId="{F71A6BB1-CA45-484C-B857-2AE9E55F1FCC}" srcOrd="0" destOrd="0" presId="urn:microsoft.com/office/officeart/2005/8/layout/radial3"/>
    <dgm:cxn modelId="{16E94694-2008-46D8-ADD0-DF0A246C153C}" type="presOf" srcId="{197BDBDA-4CCF-5042-AE6A-94114285C43E}" destId="{3430DDBC-9A16-C342-97F1-AD45A25DDC80}" srcOrd="0" destOrd="0" presId="urn:microsoft.com/office/officeart/2005/8/layout/radial3"/>
    <dgm:cxn modelId="{5BA72C0A-4F24-4677-92DB-2A9D798E01A3}" srcId="{AB9FEF92-C23C-4BDB-9F2A-AF198992E97C}" destId="{FB9F09B8-3A7E-4F4E-A534-D12C3AFF4BFA}" srcOrd="0" destOrd="0" parTransId="{33811345-1AB1-4B4A-9611-066A4176FF59}" sibTransId="{48D50DCB-9DCF-4134-B1E0-5257EB36A61B}"/>
    <dgm:cxn modelId="{B23B25E1-A097-4041-93B9-FEB10A107145}" srcId="{AB9FEF92-C23C-4BDB-9F2A-AF198992E97C}" destId="{1CBA44D7-0F91-42BD-8906-758950AC3712}" srcOrd="2" destOrd="0" parTransId="{BFD0572D-6BD1-45A9-8937-439003B2946F}" sibTransId="{78E0B625-4BCD-45A0-A67A-7D539940095E}"/>
    <dgm:cxn modelId="{90A0144B-3B23-4E06-817E-AB25492C205B}" srcId="{AB9FEF92-C23C-4BDB-9F2A-AF198992E97C}" destId="{50FCF64B-57E6-4EA0-9DEB-399965E83870}" srcOrd="4" destOrd="0" parTransId="{99E3281F-E56F-464C-AA72-41D23C825EB0}" sibTransId="{FE530F33-2F40-424D-A987-FCD3E34B01C7}"/>
    <dgm:cxn modelId="{322AB7D0-F33C-4DF9-AE9C-B39D93EBC1C8}" srcId="{AB9FEF92-C23C-4BDB-9F2A-AF198992E97C}" destId="{10573473-4675-47EF-8A28-E36A57D43A1E}" srcOrd="5" destOrd="0" parTransId="{7668E34F-0D88-49D5-B8D5-2F30D19B1098}" sibTransId="{9D369D51-11D4-4344-8AEF-4FB097EEDE67}"/>
    <dgm:cxn modelId="{2BFF1738-BDED-4C06-9321-07A54A904209}" type="presOf" srcId="{CC0A827B-8A3B-48D7-963B-54ADE9F9C649}" destId="{BE5C5F74-0A91-47B1-9A3B-03E08F364DA3}" srcOrd="0" destOrd="0" presId="urn:microsoft.com/office/officeart/2005/8/layout/radial3"/>
    <dgm:cxn modelId="{C448C5FE-3AA7-4711-A4B2-325638086105}" srcId="{AB9FEF92-C23C-4BDB-9F2A-AF198992E97C}" destId="{CC0A827B-8A3B-48D7-963B-54ADE9F9C649}" srcOrd="6" destOrd="0" parTransId="{9BB66C61-2522-46D1-8B31-3D3199CC0EE6}" sibTransId="{2D30BFDF-A258-4A79-A163-29972D928948}"/>
    <dgm:cxn modelId="{2E80A105-74A2-4960-84E4-1E72BE7204A2}" type="presOf" srcId="{1CBA44D7-0F91-42BD-8906-758950AC3712}" destId="{5616CD79-27B5-4C45-AADE-8586A92D72A6}" srcOrd="0" destOrd="0" presId="urn:microsoft.com/office/officeart/2005/8/layout/radial3"/>
    <dgm:cxn modelId="{274F93A0-5EE6-4C04-BA33-E5CD4B5BD2EF}" type="presOf" srcId="{0916E4CF-91CB-C547-8A2A-7E11C2D18E69}" destId="{42897F28-EE61-7048-AFA5-390C2786AD68}" srcOrd="0" destOrd="0" presId="urn:microsoft.com/office/officeart/2005/8/layout/radial3"/>
    <dgm:cxn modelId="{8EF1F192-FACE-4875-B1C3-9559975725C8}" type="presParOf" srcId="{E13F0C0C-F7C6-4235-9D61-4D8479AA7598}" destId="{1764D8D3-0684-4A7E-9290-DC98B8AAE792}" srcOrd="0" destOrd="0" presId="urn:microsoft.com/office/officeart/2005/8/layout/radial3"/>
    <dgm:cxn modelId="{4D954630-AD28-4124-B1E4-54F0449C3FAA}" type="presParOf" srcId="{1764D8D3-0684-4A7E-9290-DC98B8AAE792}" destId="{F71A6BB1-CA45-484C-B857-2AE9E55F1FCC}" srcOrd="0" destOrd="0" presId="urn:microsoft.com/office/officeart/2005/8/layout/radial3"/>
    <dgm:cxn modelId="{BD6E4173-F325-4955-B52E-5392F7F4B98F}" type="presParOf" srcId="{1764D8D3-0684-4A7E-9290-DC98B8AAE792}" destId="{9211E8E0-D55F-4479-A04F-DB26B11E0B1D}" srcOrd="1" destOrd="0" presId="urn:microsoft.com/office/officeart/2005/8/layout/radial3"/>
    <dgm:cxn modelId="{B8C75E0C-6379-47EB-AF5D-DC697221624D}" type="presParOf" srcId="{1764D8D3-0684-4A7E-9290-DC98B8AAE792}" destId="{5CC3D1AB-9A48-461B-9305-C3B6C9932504}" srcOrd="2" destOrd="0" presId="urn:microsoft.com/office/officeart/2005/8/layout/radial3"/>
    <dgm:cxn modelId="{6FA190AA-04C6-4C5D-A2E6-5460709602D9}" type="presParOf" srcId="{1764D8D3-0684-4A7E-9290-DC98B8AAE792}" destId="{5616CD79-27B5-4C45-AADE-8586A92D72A6}" srcOrd="3" destOrd="0" presId="urn:microsoft.com/office/officeart/2005/8/layout/radial3"/>
    <dgm:cxn modelId="{1A3C1E41-63EC-4C4E-9F9B-13B3DC119050}" type="presParOf" srcId="{1764D8D3-0684-4A7E-9290-DC98B8AAE792}" destId="{E671E2BB-9A33-450F-964C-051FDC3F3006}" srcOrd="4" destOrd="0" presId="urn:microsoft.com/office/officeart/2005/8/layout/radial3"/>
    <dgm:cxn modelId="{AF77108C-91C8-4757-8841-69227F1166D9}" type="presParOf" srcId="{1764D8D3-0684-4A7E-9290-DC98B8AAE792}" destId="{57D45EF6-331A-47A6-91DD-E43E8CFCB38E}" srcOrd="5" destOrd="0" presId="urn:microsoft.com/office/officeart/2005/8/layout/radial3"/>
    <dgm:cxn modelId="{F8DC97D3-4276-40D1-BAED-2B1668A20816}" type="presParOf" srcId="{1764D8D3-0684-4A7E-9290-DC98B8AAE792}" destId="{201A9084-CAC7-4804-970B-12C95CB95952}" srcOrd="6" destOrd="0" presId="urn:microsoft.com/office/officeart/2005/8/layout/radial3"/>
    <dgm:cxn modelId="{F54F9D05-1605-4146-9402-6A4E182C312E}" type="presParOf" srcId="{1764D8D3-0684-4A7E-9290-DC98B8AAE792}" destId="{BE5C5F74-0A91-47B1-9A3B-03E08F364DA3}" srcOrd="7" destOrd="0" presId="urn:microsoft.com/office/officeart/2005/8/layout/radial3"/>
    <dgm:cxn modelId="{424FF1FB-6799-47AD-A8C8-EAE841C55CA7}" type="presParOf" srcId="{1764D8D3-0684-4A7E-9290-DC98B8AAE792}" destId="{3430DDBC-9A16-C342-97F1-AD45A25DDC80}" srcOrd="8" destOrd="0" presId="urn:microsoft.com/office/officeart/2005/8/layout/radial3"/>
    <dgm:cxn modelId="{5D1C04CC-CB6B-4735-82F3-69185D58740C}" type="presParOf" srcId="{1764D8D3-0684-4A7E-9290-DC98B8AAE792}" destId="{BFA65ECB-77C1-6C47-B3C8-AD8402B626F3}" srcOrd="9" destOrd="0" presId="urn:microsoft.com/office/officeart/2005/8/layout/radial3"/>
    <dgm:cxn modelId="{16B7903C-C864-4241-B387-6F2267ED1C5C}" type="presParOf" srcId="{1764D8D3-0684-4A7E-9290-DC98B8AAE792}" destId="{42897F28-EE61-7048-AFA5-390C2786AD68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33D086-D538-4148-8A9E-B373AEB51DF8}" type="doc">
      <dgm:prSet loTypeId="urn:microsoft.com/office/officeart/2005/8/layout/cycle4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9FEF92-C23C-4BDB-9F2A-AF198992E97C}">
      <dgm:prSet phldrT="[Text]"/>
      <dgm:spPr/>
      <dgm:t>
        <a:bodyPr/>
        <a:lstStyle/>
        <a:p>
          <a:r>
            <a:rPr lang="en-US" dirty="0" smtClean="0"/>
            <a:t>Research</a:t>
          </a:r>
          <a:endParaRPr lang="en-US" dirty="0"/>
        </a:p>
      </dgm:t>
    </dgm:pt>
    <dgm:pt modelId="{48946DEA-9AD4-4AD4-9B62-F8FF7AB00F1D}" type="parTrans" cxnId="{A159AC0A-C13B-420D-831C-C568EE32E098}">
      <dgm:prSet/>
      <dgm:spPr/>
      <dgm:t>
        <a:bodyPr/>
        <a:lstStyle/>
        <a:p>
          <a:endParaRPr lang="en-US"/>
        </a:p>
      </dgm:t>
    </dgm:pt>
    <dgm:pt modelId="{EAD276CF-E36D-4FB1-9DEF-82DFF5D303AE}" type="sibTrans" cxnId="{A159AC0A-C13B-420D-831C-C568EE32E098}">
      <dgm:prSet/>
      <dgm:spPr/>
      <dgm:t>
        <a:bodyPr/>
        <a:lstStyle/>
        <a:p>
          <a:endParaRPr lang="en-US"/>
        </a:p>
      </dgm:t>
    </dgm:pt>
    <dgm:pt modelId="{17174E8A-1228-45E2-86CF-F99AA3722E44}">
      <dgm:prSet phldrT="[Text]"/>
      <dgm:spPr/>
      <dgm:t>
        <a:bodyPr/>
        <a:lstStyle/>
        <a:p>
          <a:r>
            <a:rPr lang="en-US" dirty="0" smtClean="0"/>
            <a:t>Outreach</a:t>
          </a:r>
          <a:endParaRPr lang="en-US" dirty="0"/>
        </a:p>
      </dgm:t>
    </dgm:pt>
    <dgm:pt modelId="{AA740F2B-7A3B-4A5F-B6E2-4097E4EF51D8}" type="parTrans" cxnId="{20C2E479-A2D3-4676-AB5B-B8363C2294F9}">
      <dgm:prSet/>
      <dgm:spPr/>
      <dgm:t>
        <a:bodyPr/>
        <a:lstStyle/>
        <a:p>
          <a:endParaRPr lang="en-US"/>
        </a:p>
      </dgm:t>
    </dgm:pt>
    <dgm:pt modelId="{A1F49E50-6698-4120-B05D-112E557CAEE5}" type="sibTrans" cxnId="{20C2E479-A2D3-4676-AB5B-B8363C2294F9}">
      <dgm:prSet/>
      <dgm:spPr/>
      <dgm:t>
        <a:bodyPr/>
        <a:lstStyle/>
        <a:p>
          <a:endParaRPr lang="en-US"/>
        </a:p>
      </dgm:t>
    </dgm:pt>
    <dgm:pt modelId="{A94A4578-B4CB-429E-B2C2-6DEBCDD02FDD}">
      <dgm:prSet phldrT="[Text]"/>
      <dgm:spPr/>
      <dgm:t>
        <a:bodyPr/>
        <a:lstStyle/>
        <a:p>
          <a:r>
            <a:rPr lang="en-US" dirty="0" smtClean="0"/>
            <a:t>Education</a:t>
          </a:r>
          <a:endParaRPr lang="en-US" dirty="0"/>
        </a:p>
      </dgm:t>
    </dgm:pt>
    <dgm:pt modelId="{D6AE4AB2-1BF0-4123-BA22-29D0FA77A757}" type="parTrans" cxnId="{9FCC0A1F-67C4-473F-B2E3-B13F41B1932B}">
      <dgm:prSet/>
      <dgm:spPr/>
      <dgm:t>
        <a:bodyPr/>
        <a:lstStyle/>
        <a:p>
          <a:endParaRPr lang="en-US"/>
        </a:p>
      </dgm:t>
    </dgm:pt>
    <dgm:pt modelId="{F12C7A7D-EFC3-489F-8559-DA667A98067E}" type="sibTrans" cxnId="{9FCC0A1F-67C4-473F-B2E3-B13F41B1932B}">
      <dgm:prSet/>
      <dgm:spPr/>
      <dgm:t>
        <a:bodyPr/>
        <a:lstStyle/>
        <a:p>
          <a:endParaRPr lang="en-US"/>
        </a:p>
      </dgm:t>
    </dgm:pt>
    <dgm:pt modelId="{65449988-C489-4608-84D9-45DE5F5918FE}">
      <dgm:prSet phldrT="[Text]"/>
      <dgm:spPr/>
      <dgm:t>
        <a:bodyPr/>
        <a:lstStyle/>
        <a:p>
          <a:r>
            <a:rPr lang="en-US" dirty="0" smtClean="0"/>
            <a:t>Network, Computer &amp; Systems Security</a:t>
          </a:r>
          <a:endParaRPr lang="en-US" dirty="0"/>
        </a:p>
      </dgm:t>
    </dgm:pt>
    <dgm:pt modelId="{0E919893-9136-4226-8D5E-A1291CDE1880}" type="parTrans" cxnId="{94A203CC-CA9C-4C70-B45B-AC34B7B1C092}">
      <dgm:prSet/>
      <dgm:spPr/>
      <dgm:t>
        <a:bodyPr/>
        <a:lstStyle/>
        <a:p>
          <a:endParaRPr lang="en-US"/>
        </a:p>
      </dgm:t>
    </dgm:pt>
    <dgm:pt modelId="{FA48D05E-02D7-4E32-82CF-4411B62AE7BD}" type="sibTrans" cxnId="{94A203CC-CA9C-4C70-B45B-AC34B7B1C092}">
      <dgm:prSet/>
      <dgm:spPr/>
      <dgm:t>
        <a:bodyPr/>
        <a:lstStyle/>
        <a:p>
          <a:endParaRPr lang="en-US"/>
        </a:p>
      </dgm:t>
    </dgm:pt>
    <dgm:pt modelId="{E4D1A86B-4337-4869-A0E0-9AFE61F871E2}">
      <dgm:prSet phldrT="[Text]"/>
      <dgm:spPr/>
      <dgm:t>
        <a:bodyPr/>
        <a:lstStyle/>
        <a:p>
          <a:r>
            <a:rPr lang="en-US" dirty="0" smtClean="0"/>
            <a:t>Certificate Program</a:t>
          </a:r>
          <a:endParaRPr lang="en-US" dirty="0"/>
        </a:p>
      </dgm:t>
    </dgm:pt>
    <dgm:pt modelId="{8D1FB100-94A1-489C-B94F-234A85F110E7}" type="parTrans" cxnId="{2E422D53-5908-4A4B-94CA-423ABE076326}">
      <dgm:prSet/>
      <dgm:spPr/>
      <dgm:t>
        <a:bodyPr/>
        <a:lstStyle/>
        <a:p>
          <a:endParaRPr lang="en-US"/>
        </a:p>
      </dgm:t>
    </dgm:pt>
    <dgm:pt modelId="{5572E8AB-900D-4C5E-A3C4-6CD5372AC3CA}" type="sibTrans" cxnId="{2E422D53-5908-4A4B-94CA-423ABE076326}">
      <dgm:prSet/>
      <dgm:spPr/>
      <dgm:t>
        <a:bodyPr/>
        <a:lstStyle/>
        <a:p>
          <a:endParaRPr lang="en-US"/>
        </a:p>
      </dgm:t>
    </dgm:pt>
    <dgm:pt modelId="{D49C8F74-A3D9-4B1F-B1A3-72B7BE9C33C6}">
      <dgm:prSet phldrT="[Text]"/>
      <dgm:spPr/>
      <dgm:t>
        <a:bodyPr/>
        <a:lstStyle/>
        <a:p>
          <a:r>
            <a:rPr lang="en-US" dirty="0" smtClean="0"/>
            <a:t>Minor Degree</a:t>
          </a:r>
          <a:endParaRPr lang="en-US" dirty="0"/>
        </a:p>
      </dgm:t>
    </dgm:pt>
    <dgm:pt modelId="{83CC35B3-78E7-448D-BFAA-ED3553454AA9}" type="parTrans" cxnId="{F886BD10-F734-4046-BA79-8DA28E1569CF}">
      <dgm:prSet/>
      <dgm:spPr/>
      <dgm:t>
        <a:bodyPr/>
        <a:lstStyle/>
        <a:p>
          <a:endParaRPr lang="en-US"/>
        </a:p>
      </dgm:t>
    </dgm:pt>
    <dgm:pt modelId="{9CFB3A55-3ED2-45EC-B28F-B624568F7AC7}" type="sibTrans" cxnId="{F886BD10-F734-4046-BA79-8DA28E1569CF}">
      <dgm:prSet/>
      <dgm:spPr/>
      <dgm:t>
        <a:bodyPr/>
        <a:lstStyle/>
        <a:p>
          <a:endParaRPr lang="en-US"/>
        </a:p>
      </dgm:t>
    </dgm:pt>
    <dgm:pt modelId="{C7F233AF-5391-42C8-98AC-DEB46270CA0A}">
      <dgm:prSet phldrT="[Text]"/>
      <dgm:spPr/>
      <dgm:t>
        <a:bodyPr/>
        <a:lstStyle/>
        <a:p>
          <a:r>
            <a:rPr lang="en-US" dirty="0" smtClean="0"/>
            <a:t>Masters Degree / 4+1</a:t>
          </a:r>
          <a:endParaRPr lang="en-US" dirty="0"/>
        </a:p>
      </dgm:t>
    </dgm:pt>
    <dgm:pt modelId="{C6DA77F4-1233-44E4-B72A-673A41D2AC3C}" type="parTrans" cxnId="{243F0F22-66E1-462C-8FAF-A574F09CEEF9}">
      <dgm:prSet/>
      <dgm:spPr/>
      <dgm:t>
        <a:bodyPr/>
        <a:lstStyle/>
        <a:p>
          <a:endParaRPr lang="en-US"/>
        </a:p>
      </dgm:t>
    </dgm:pt>
    <dgm:pt modelId="{C9213B2D-7296-4ECB-A4D1-7C0D36D15BD8}" type="sibTrans" cxnId="{243F0F22-66E1-462C-8FAF-A574F09CEEF9}">
      <dgm:prSet/>
      <dgm:spPr/>
      <dgm:t>
        <a:bodyPr/>
        <a:lstStyle/>
        <a:p>
          <a:endParaRPr lang="en-US"/>
        </a:p>
      </dgm:t>
    </dgm:pt>
    <dgm:pt modelId="{8E7B30DA-4EBB-4299-97C7-E7F9714FB177}">
      <dgm:prSet phldrT="[Text]"/>
      <dgm:spPr/>
      <dgm:t>
        <a:bodyPr/>
        <a:lstStyle/>
        <a:p>
          <a:r>
            <a:rPr lang="en-US" dirty="0" smtClean="0"/>
            <a:t>Community Building</a:t>
          </a:r>
          <a:endParaRPr lang="en-US" dirty="0"/>
        </a:p>
      </dgm:t>
    </dgm:pt>
    <dgm:pt modelId="{515AC804-22B0-47F9-9FB8-11DDCBE68B28}" type="parTrans" cxnId="{E4276F95-3AD2-4621-91F0-9D3CFC2E0F2A}">
      <dgm:prSet/>
      <dgm:spPr/>
      <dgm:t>
        <a:bodyPr/>
        <a:lstStyle/>
        <a:p>
          <a:endParaRPr lang="en-US"/>
        </a:p>
      </dgm:t>
    </dgm:pt>
    <dgm:pt modelId="{F82723C8-34FC-4FC6-81F6-0BB16C4F9712}" type="sibTrans" cxnId="{E4276F95-3AD2-4621-91F0-9D3CFC2E0F2A}">
      <dgm:prSet/>
      <dgm:spPr/>
      <dgm:t>
        <a:bodyPr/>
        <a:lstStyle/>
        <a:p>
          <a:endParaRPr lang="en-US"/>
        </a:p>
      </dgm:t>
    </dgm:pt>
    <dgm:pt modelId="{98C9A85B-B1FC-40BE-BDED-617406A598E3}">
      <dgm:prSet phldrT="[Text]"/>
      <dgm:spPr/>
      <dgm:t>
        <a:bodyPr/>
        <a:lstStyle/>
        <a:p>
          <a:r>
            <a:rPr lang="en-US" dirty="0" smtClean="0"/>
            <a:t>Seminar Series</a:t>
          </a:r>
          <a:endParaRPr lang="en-US" dirty="0"/>
        </a:p>
      </dgm:t>
    </dgm:pt>
    <dgm:pt modelId="{0D28E20A-8EE6-4DA8-9EE1-997884365EE1}" type="parTrans" cxnId="{78266D36-8708-45C9-B9F2-706E94AFD88C}">
      <dgm:prSet/>
      <dgm:spPr/>
      <dgm:t>
        <a:bodyPr/>
        <a:lstStyle/>
        <a:p>
          <a:endParaRPr lang="en-US"/>
        </a:p>
      </dgm:t>
    </dgm:pt>
    <dgm:pt modelId="{E2FE773F-FBF7-4EC1-A6A2-E966ABEA91F2}" type="sibTrans" cxnId="{78266D36-8708-45C9-B9F2-706E94AFD88C}">
      <dgm:prSet/>
      <dgm:spPr/>
      <dgm:t>
        <a:bodyPr/>
        <a:lstStyle/>
        <a:p>
          <a:endParaRPr lang="en-US"/>
        </a:p>
      </dgm:t>
    </dgm:pt>
    <dgm:pt modelId="{D38BF3D1-B66E-47F3-B64E-1C1E88CC6CA3}">
      <dgm:prSet phldrT="[Text]"/>
      <dgm:spPr/>
      <dgm:t>
        <a:bodyPr/>
        <a:lstStyle/>
        <a:p>
          <a:r>
            <a:rPr lang="en-US" dirty="0" smtClean="0"/>
            <a:t>Research Exchanges</a:t>
          </a:r>
          <a:endParaRPr lang="en-US" dirty="0"/>
        </a:p>
      </dgm:t>
    </dgm:pt>
    <dgm:pt modelId="{44CEF89C-AEA2-467F-94C3-BC940E4253BD}" type="parTrans" cxnId="{0A13B73E-0706-4B5A-BAD3-B061B43C1B3D}">
      <dgm:prSet/>
      <dgm:spPr/>
      <dgm:t>
        <a:bodyPr/>
        <a:lstStyle/>
        <a:p>
          <a:endParaRPr lang="en-US"/>
        </a:p>
      </dgm:t>
    </dgm:pt>
    <dgm:pt modelId="{77ADD2AC-3101-40DD-ACAA-516F5599F7B8}" type="sibTrans" cxnId="{0A13B73E-0706-4B5A-BAD3-B061B43C1B3D}">
      <dgm:prSet/>
      <dgm:spPr/>
      <dgm:t>
        <a:bodyPr/>
        <a:lstStyle/>
        <a:p>
          <a:endParaRPr lang="en-US"/>
        </a:p>
      </dgm:t>
    </dgm:pt>
    <dgm:pt modelId="{FC4A06AB-E1F3-4D1C-9D15-EFD4FFDF8527}">
      <dgm:prSet phldrT="[Text]"/>
      <dgm:spPr/>
      <dgm:t>
        <a:bodyPr/>
        <a:lstStyle/>
        <a:p>
          <a:r>
            <a:rPr lang="en-US" dirty="0" smtClean="0"/>
            <a:t>Summer Programs</a:t>
          </a:r>
          <a:endParaRPr lang="en-US" dirty="0"/>
        </a:p>
      </dgm:t>
    </dgm:pt>
    <dgm:pt modelId="{5A330005-EDB9-45BA-B434-2FF6924E67DF}" type="parTrans" cxnId="{398EFC8D-8EB3-42B1-85E9-332AA3E69304}">
      <dgm:prSet/>
      <dgm:spPr/>
      <dgm:t>
        <a:bodyPr/>
        <a:lstStyle/>
        <a:p>
          <a:endParaRPr lang="en-US"/>
        </a:p>
      </dgm:t>
    </dgm:pt>
    <dgm:pt modelId="{B7CD07FB-1857-4768-A46B-1CA5C5011938}" type="sibTrans" cxnId="{398EFC8D-8EB3-42B1-85E9-332AA3E69304}">
      <dgm:prSet/>
      <dgm:spPr/>
      <dgm:t>
        <a:bodyPr/>
        <a:lstStyle/>
        <a:p>
          <a:endParaRPr lang="en-US"/>
        </a:p>
      </dgm:t>
    </dgm:pt>
    <dgm:pt modelId="{52CE0F3A-B671-4F94-A0BD-39A0E9E89B21}">
      <dgm:prSet phldrT="[Text]"/>
      <dgm:spPr/>
      <dgm:t>
        <a:bodyPr/>
        <a:lstStyle/>
        <a:p>
          <a:r>
            <a:rPr lang="en-US" dirty="0" smtClean="0"/>
            <a:t>Internships</a:t>
          </a:r>
          <a:endParaRPr lang="en-US" dirty="0"/>
        </a:p>
      </dgm:t>
    </dgm:pt>
    <dgm:pt modelId="{FBFBCEEF-C19C-4DD6-8C9F-B4E82E52A834}" type="parTrans" cxnId="{09640620-B02A-4A12-8ACA-E2DF5AC3CD05}">
      <dgm:prSet/>
      <dgm:spPr/>
      <dgm:t>
        <a:bodyPr/>
        <a:lstStyle/>
        <a:p>
          <a:endParaRPr lang="en-US"/>
        </a:p>
      </dgm:t>
    </dgm:pt>
    <dgm:pt modelId="{CEBF284A-9CF4-4DCE-BE02-597EEA2396B0}" type="sibTrans" cxnId="{09640620-B02A-4A12-8ACA-E2DF5AC3CD05}">
      <dgm:prSet/>
      <dgm:spPr/>
      <dgm:t>
        <a:bodyPr/>
        <a:lstStyle/>
        <a:p>
          <a:endParaRPr lang="en-US"/>
        </a:p>
      </dgm:t>
    </dgm:pt>
    <dgm:pt modelId="{0CCC32DC-577E-4FAE-B8FF-CE10D55D58BA}">
      <dgm:prSet phldrT="[Text]"/>
      <dgm:spPr/>
      <dgm:t>
        <a:bodyPr/>
        <a:lstStyle/>
        <a:p>
          <a:r>
            <a:rPr lang="en-US" dirty="0" smtClean="0"/>
            <a:t>Joint &amp; Adjunct Faculty Positions</a:t>
          </a:r>
          <a:endParaRPr lang="en-US" dirty="0"/>
        </a:p>
      </dgm:t>
    </dgm:pt>
    <dgm:pt modelId="{273098C8-5960-407D-8FE2-10B5D45ABD43}" type="parTrans" cxnId="{C4343DE2-7D70-476E-AB48-B483D17E5D5C}">
      <dgm:prSet/>
      <dgm:spPr/>
      <dgm:t>
        <a:bodyPr/>
        <a:lstStyle/>
        <a:p>
          <a:endParaRPr lang="en-US"/>
        </a:p>
      </dgm:t>
    </dgm:pt>
    <dgm:pt modelId="{068F04A2-A5C1-41A5-A289-C8EB8AA8CA62}" type="sibTrans" cxnId="{C4343DE2-7D70-476E-AB48-B483D17E5D5C}">
      <dgm:prSet/>
      <dgm:spPr/>
      <dgm:t>
        <a:bodyPr/>
        <a:lstStyle/>
        <a:p>
          <a:endParaRPr lang="en-US"/>
        </a:p>
      </dgm:t>
    </dgm:pt>
    <dgm:pt modelId="{2F268636-B7EF-4EF6-BA29-EB07CA7C6B19}">
      <dgm:prSet phldrT="[Text]"/>
      <dgm:spPr/>
      <dgm:t>
        <a:bodyPr/>
        <a:lstStyle/>
        <a:p>
          <a:r>
            <a:rPr lang="en-US" dirty="0" smtClean="0"/>
            <a:t>Faculty Development</a:t>
          </a:r>
          <a:endParaRPr lang="en-US" dirty="0"/>
        </a:p>
      </dgm:t>
    </dgm:pt>
    <dgm:pt modelId="{51C71155-2134-4826-8CE9-CB229B895221}" type="parTrans" cxnId="{294A1EDC-7133-46A8-BD0B-D8215B958AF4}">
      <dgm:prSet/>
      <dgm:spPr/>
      <dgm:t>
        <a:bodyPr/>
        <a:lstStyle/>
        <a:p>
          <a:endParaRPr lang="en-US"/>
        </a:p>
      </dgm:t>
    </dgm:pt>
    <dgm:pt modelId="{FA7917DA-9F20-4F99-97FF-4D7454061BC2}" type="sibTrans" cxnId="{294A1EDC-7133-46A8-BD0B-D8215B958AF4}">
      <dgm:prSet/>
      <dgm:spPr/>
      <dgm:t>
        <a:bodyPr/>
        <a:lstStyle/>
        <a:p>
          <a:endParaRPr lang="en-US"/>
        </a:p>
      </dgm:t>
    </dgm:pt>
    <dgm:pt modelId="{EE58D226-6C81-46E0-83DB-943CD0693FCA}">
      <dgm:prSet phldrT="[Text]"/>
      <dgm:spPr/>
      <dgm:t>
        <a:bodyPr/>
        <a:lstStyle/>
        <a:p>
          <a:r>
            <a:rPr lang="en-US" dirty="0" smtClean="0"/>
            <a:t>Bridge Programs</a:t>
          </a:r>
          <a:endParaRPr lang="en-US" dirty="0"/>
        </a:p>
      </dgm:t>
    </dgm:pt>
    <dgm:pt modelId="{761DAA21-4F5F-425B-BC29-74037368D6C8}" type="parTrans" cxnId="{786A25D3-D308-4C67-A83E-8D4E523EB19A}">
      <dgm:prSet/>
      <dgm:spPr/>
      <dgm:t>
        <a:bodyPr/>
        <a:lstStyle/>
        <a:p>
          <a:endParaRPr lang="en-US"/>
        </a:p>
      </dgm:t>
    </dgm:pt>
    <dgm:pt modelId="{117993B5-1F3A-4E9D-9578-9A539F5AFBAB}" type="sibTrans" cxnId="{786A25D3-D308-4C67-A83E-8D4E523EB19A}">
      <dgm:prSet/>
      <dgm:spPr/>
      <dgm:t>
        <a:bodyPr/>
        <a:lstStyle/>
        <a:p>
          <a:endParaRPr lang="en-US"/>
        </a:p>
      </dgm:t>
    </dgm:pt>
    <dgm:pt modelId="{FD0407E5-AE34-DD49-85CB-BB6D8E74C126}">
      <dgm:prSet phldrT="[Text]"/>
      <dgm:spPr/>
      <dgm:t>
        <a:bodyPr/>
        <a:lstStyle/>
        <a:p>
          <a:r>
            <a:rPr lang="en-US" dirty="0" smtClean="0"/>
            <a:t>2+2 Program</a:t>
          </a:r>
          <a:endParaRPr lang="en-US" dirty="0"/>
        </a:p>
      </dgm:t>
    </dgm:pt>
    <dgm:pt modelId="{9CCBA0E5-7E1C-0646-8D74-C9DF7122A813}" type="parTrans" cxnId="{97A824D1-FAF5-3840-8AB5-2704D3B2BB2D}">
      <dgm:prSet/>
      <dgm:spPr/>
      <dgm:t>
        <a:bodyPr/>
        <a:lstStyle/>
        <a:p>
          <a:endParaRPr lang="en-US"/>
        </a:p>
      </dgm:t>
    </dgm:pt>
    <dgm:pt modelId="{F92BFF3C-26C7-3945-95CA-978DAB6F5562}" type="sibTrans" cxnId="{97A824D1-FAF5-3840-8AB5-2704D3B2BB2D}">
      <dgm:prSet/>
      <dgm:spPr/>
      <dgm:t>
        <a:bodyPr/>
        <a:lstStyle/>
        <a:p>
          <a:endParaRPr lang="en-US"/>
        </a:p>
      </dgm:t>
    </dgm:pt>
    <dgm:pt modelId="{FAB9FE62-BFBB-4EB4-B59E-CCADA077E65F}">
      <dgm:prSet/>
      <dgm:spPr/>
      <dgm:t>
        <a:bodyPr/>
        <a:lstStyle/>
        <a:p>
          <a:r>
            <a:rPr lang="en-US" smtClean="0"/>
            <a:t>Information Assurance</a:t>
          </a:r>
          <a:endParaRPr lang="en-US" dirty="0"/>
        </a:p>
      </dgm:t>
    </dgm:pt>
    <dgm:pt modelId="{2C4C9FF4-7A42-4AD0-9051-063F78266311}" type="parTrans" cxnId="{E562C6A2-833A-46C5-96A6-9E947106AB84}">
      <dgm:prSet/>
      <dgm:spPr/>
      <dgm:t>
        <a:bodyPr/>
        <a:lstStyle/>
        <a:p>
          <a:endParaRPr lang="en-US"/>
        </a:p>
      </dgm:t>
    </dgm:pt>
    <dgm:pt modelId="{C0314648-373B-4AA8-8F3D-D8474215A0D0}" type="sibTrans" cxnId="{E562C6A2-833A-46C5-96A6-9E947106AB84}">
      <dgm:prSet/>
      <dgm:spPr/>
      <dgm:t>
        <a:bodyPr/>
        <a:lstStyle/>
        <a:p>
          <a:endParaRPr lang="en-US"/>
        </a:p>
      </dgm:t>
    </dgm:pt>
    <dgm:pt modelId="{F2778AF2-E3AD-4921-BBAF-5693A5F8FB6C}">
      <dgm:prSet/>
      <dgm:spPr/>
      <dgm:t>
        <a:bodyPr/>
        <a:lstStyle/>
        <a:p>
          <a:r>
            <a:rPr lang="en-US" smtClean="0"/>
            <a:t>Cyber Defense and Offense</a:t>
          </a:r>
          <a:endParaRPr lang="en-US" dirty="0"/>
        </a:p>
      </dgm:t>
    </dgm:pt>
    <dgm:pt modelId="{06C4515E-6422-41D8-85A2-3B9AA8B79893}" type="parTrans" cxnId="{5353A188-A99A-4DA6-ACE1-708B5E235B74}">
      <dgm:prSet/>
      <dgm:spPr/>
      <dgm:t>
        <a:bodyPr/>
        <a:lstStyle/>
        <a:p>
          <a:endParaRPr lang="en-US"/>
        </a:p>
      </dgm:t>
    </dgm:pt>
    <dgm:pt modelId="{44C1966D-11AE-43EB-A869-8A9853045EEF}" type="sibTrans" cxnId="{5353A188-A99A-4DA6-ACE1-708B5E235B74}">
      <dgm:prSet/>
      <dgm:spPr/>
      <dgm:t>
        <a:bodyPr/>
        <a:lstStyle/>
        <a:p>
          <a:endParaRPr lang="en-US"/>
        </a:p>
      </dgm:t>
    </dgm:pt>
    <dgm:pt modelId="{2E0BD298-CDE5-4810-971D-851B4AC1D379}">
      <dgm:prSet/>
      <dgm:spPr/>
      <dgm:t>
        <a:bodyPr/>
        <a:lstStyle/>
        <a:p>
          <a:r>
            <a:rPr lang="en-US" dirty="0" smtClean="0"/>
            <a:t>Behavioral Analysis</a:t>
          </a:r>
          <a:endParaRPr lang="en-US" dirty="0"/>
        </a:p>
      </dgm:t>
    </dgm:pt>
    <dgm:pt modelId="{5A79BF57-63CF-4CD6-80F4-9F7DC5A11677}" type="parTrans" cxnId="{4A8F120B-392E-427A-9BE8-D6F07D76AEFF}">
      <dgm:prSet/>
      <dgm:spPr/>
      <dgm:t>
        <a:bodyPr/>
        <a:lstStyle/>
        <a:p>
          <a:endParaRPr lang="en-US"/>
        </a:p>
      </dgm:t>
    </dgm:pt>
    <dgm:pt modelId="{466E9B2E-60E0-4838-BECA-DD8B654466FC}" type="sibTrans" cxnId="{4A8F120B-392E-427A-9BE8-D6F07D76AEFF}">
      <dgm:prSet/>
      <dgm:spPr/>
      <dgm:t>
        <a:bodyPr/>
        <a:lstStyle/>
        <a:p>
          <a:endParaRPr lang="en-US"/>
        </a:p>
      </dgm:t>
    </dgm:pt>
    <dgm:pt modelId="{8106863F-AB06-4F46-98A9-0EF6DE3D7768}">
      <dgm:prSet phldrT="[Text]"/>
      <dgm:spPr/>
      <dgm:t>
        <a:bodyPr/>
        <a:lstStyle/>
        <a:p>
          <a:r>
            <a:rPr lang="en-US" dirty="0" smtClean="0"/>
            <a:t>Corporate Affiliates Program</a:t>
          </a:r>
          <a:endParaRPr lang="en-US" dirty="0"/>
        </a:p>
      </dgm:t>
    </dgm:pt>
    <dgm:pt modelId="{838EF803-93F6-5B4C-921C-B4E3889386FC}" type="parTrans" cxnId="{515DAAC4-8F05-174E-900B-DBBC34F32B45}">
      <dgm:prSet/>
      <dgm:spPr/>
      <dgm:t>
        <a:bodyPr/>
        <a:lstStyle/>
        <a:p>
          <a:endParaRPr lang="en-US"/>
        </a:p>
      </dgm:t>
    </dgm:pt>
    <dgm:pt modelId="{948A5FA4-E0BB-A749-B51A-6230E5224A57}" type="sibTrans" cxnId="{515DAAC4-8F05-174E-900B-DBBC34F32B45}">
      <dgm:prSet/>
      <dgm:spPr/>
      <dgm:t>
        <a:bodyPr/>
        <a:lstStyle/>
        <a:p>
          <a:endParaRPr lang="en-US"/>
        </a:p>
      </dgm:t>
    </dgm:pt>
    <dgm:pt modelId="{9CB77D59-6950-41A4-9725-FD47D8AB395D}">
      <dgm:prSet phldrT="[Text]"/>
      <dgm:spPr/>
      <dgm:t>
        <a:bodyPr/>
        <a:lstStyle/>
        <a:p>
          <a:r>
            <a:rPr lang="en-US" dirty="0" err="1" smtClean="0"/>
            <a:t>Cybersecurity</a:t>
          </a:r>
          <a:r>
            <a:rPr lang="en-US" dirty="0" smtClean="0"/>
            <a:t> Cooperative Extension</a:t>
          </a:r>
          <a:endParaRPr lang="en-US" dirty="0"/>
        </a:p>
      </dgm:t>
    </dgm:pt>
    <dgm:pt modelId="{FDA5BC55-3123-444A-B2C6-92649490198D}" type="parTrans" cxnId="{9DD40377-4382-4C00-9530-62347590C9F1}">
      <dgm:prSet/>
      <dgm:spPr/>
      <dgm:t>
        <a:bodyPr/>
        <a:lstStyle/>
        <a:p>
          <a:endParaRPr lang="en-US"/>
        </a:p>
      </dgm:t>
    </dgm:pt>
    <dgm:pt modelId="{71E03D16-8EFE-42B9-8D7E-750470CCB51F}" type="sibTrans" cxnId="{9DD40377-4382-4C00-9530-62347590C9F1}">
      <dgm:prSet/>
      <dgm:spPr/>
      <dgm:t>
        <a:bodyPr/>
        <a:lstStyle/>
        <a:p>
          <a:endParaRPr lang="en-US"/>
        </a:p>
      </dgm:t>
    </dgm:pt>
    <dgm:pt modelId="{F16CBEE2-E782-4FED-B337-36DB5D94CBB9}" type="pres">
      <dgm:prSet presAssocID="{0733D086-D538-4148-8A9E-B373AEB51DF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548D67-176B-47FD-AB29-E0284F972772}" type="pres">
      <dgm:prSet presAssocID="{0733D086-D538-4148-8A9E-B373AEB51DF8}" presName="children" presStyleCnt="0"/>
      <dgm:spPr/>
    </dgm:pt>
    <dgm:pt modelId="{BE37E1F9-CCF8-47A7-B3E3-80DAA956AA79}" type="pres">
      <dgm:prSet presAssocID="{0733D086-D538-4148-8A9E-B373AEB51DF8}" presName="child1group" presStyleCnt="0"/>
      <dgm:spPr/>
    </dgm:pt>
    <dgm:pt modelId="{6AC2E4FB-BE51-47E6-8FE8-3C01E1119423}" type="pres">
      <dgm:prSet presAssocID="{0733D086-D538-4148-8A9E-B373AEB51DF8}" presName="child1" presStyleLbl="bgAcc1" presStyleIdx="0" presStyleCnt="4"/>
      <dgm:spPr/>
      <dgm:t>
        <a:bodyPr/>
        <a:lstStyle/>
        <a:p>
          <a:endParaRPr lang="en-US"/>
        </a:p>
      </dgm:t>
    </dgm:pt>
    <dgm:pt modelId="{534C2FCD-6480-43B9-88DE-A90252C695C9}" type="pres">
      <dgm:prSet presAssocID="{0733D086-D538-4148-8A9E-B373AEB51DF8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83351B-24D5-4621-8838-B3F10B287135}" type="pres">
      <dgm:prSet presAssocID="{0733D086-D538-4148-8A9E-B373AEB51DF8}" presName="child2group" presStyleCnt="0"/>
      <dgm:spPr/>
    </dgm:pt>
    <dgm:pt modelId="{B1F4BAA0-8BDA-475B-B64D-1834C396F778}" type="pres">
      <dgm:prSet presAssocID="{0733D086-D538-4148-8A9E-B373AEB51DF8}" presName="child2" presStyleLbl="bgAcc1" presStyleIdx="1" presStyleCnt="4"/>
      <dgm:spPr/>
      <dgm:t>
        <a:bodyPr/>
        <a:lstStyle/>
        <a:p>
          <a:endParaRPr lang="en-US"/>
        </a:p>
      </dgm:t>
    </dgm:pt>
    <dgm:pt modelId="{B4B2E566-F99D-4389-BBF5-1E0BBCDDBB7D}" type="pres">
      <dgm:prSet presAssocID="{0733D086-D538-4148-8A9E-B373AEB51DF8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E013B-3AC8-4833-BAFA-89262B60B987}" type="pres">
      <dgm:prSet presAssocID="{0733D086-D538-4148-8A9E-B373AEB51DF8}" presName="child3group" presStyleCnt="0"/>
      <dgm:spPr/>
    </dgm:pt>
    <dgm:pt modelId="{A199833F-D2B9-4D2C-9AF3-4570B90481B9}" type="pres">
      <dgm:prSet presAssocID="{0733D086-D538-4148-8A9E-B373AEB51DF8}" presName="child3" presStyleLbl="bgAcc1" presStyleIdx="2" presStyleCnt="4" custLinFactNeighborY="13880"/>
      <dgm:spPr/>
      <dgm:t>
        <a:bodyPr/>
        <a:lstStyle/>
        <a:p>
          <a:endParaRPr lang="en-US"/>
        </a:p>
      </dgm:t>
    </dgm:pt>
    <dgm:pt modelId="{18792DFC-2438-4322-914F-25805BECE302}" type="pres">
      <dgm:prSet presAssocID="{0733D086-D538-4148-8A9E-B373AEB51DF8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DE6D11-46FB-487E-8428-63E866C6E8C5}" type="pres">
      <dgm:prSet presAssocID="{0733D086-D538-4148-8A9E-B373AEB51DF8}" presName="child4group" presStyleCnt="0"/>
      <dgm:spPr/>
    </dgm:pt>
    <dgm:pt modelId="{FBFFDF7C-EA8E-455E-B61E-3A9902BEEB25}" type="pres">
      <dgm:prSet presAssocID="{0733D086-D538-4148-8A9E-B373AEB51DF8}" presName="child4" presStyleLbl="bgAcc1" presStyleIdx="3" presStyleCnt="4"/>
      <dgm:spPr/>
      <dgm:t>
        <a:bodyPr/>
        <a:lstStyle/>
        <a:p>
          <a:endParaRPr lang="en-US"/>
        </a:p>
      </dgm:t>
    </dgm:pt>
    <dgm:pt modelId="{72134117-869C-4631-B148-E796AB798EF1}" type="pres">
      <dgm:prSet presAssocID="{0733D086-D538-4148-8A9E-B373AEB51DF8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3593D5-1EC7-402F-96CF-5907D74186B4}" type="pres">
      <dgm:prSet presAssocID="{0733D086-D538-4148-8A9E-B373AEB51DF8}" presName="childPlaceholder" presStyleCnt="0"/>
      <dgm:spPr/>
    </dgm:pt>
    <dgm:pt modelId="{ADC27CAC-84E1-4EF2-A973-618299EACA9E}" type="pres">
      <dgm:prSet presAssocID="{0733D086-D538-4148-8A9E-B373AEB51DF8}" presName="circle" presStyleCnt="0"/>
      <dgm:spPr/>
    </dgm:pt>
    <dgm:pt modelId="{04B5482F-A82D-4F0B-A4AA-B17D58FCD9BE}" type="pres">
      <dgm:prSet presAssocID="{0733D086-D538-4148-8A9E-B373AEB51DF8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40428-8658-41A2-8048-E896BC4A35A2}" type="pres">
      <dgm:prSet presAssocID="{0733D086-D538-4148-8A9E-B373AEB51DF8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048E98-1DB8-44AB-B5B5-F8EE2BF6E018}" type="pres">
      <dgm:prSet presAssocID="{0733D086-D538-4148-8A9E-B373AEB51DF8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38D5D2-7129-44BD-8771-03A17566B8B4}" type="pres">
      <dgm:prSet presAssocID="{0733D086-D538-4148-8A9E-B373AEB51DF8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3CCDB3-08B2-4573-9D0F-DDF1BE30B060}" type="pres">
      <dgm:prSet presAssocID="{0733D086-D538-4148-8A9E-B373AEB51DF8}" presName="quadrantPlaceholder" presStyleCnt="0"/>
      <dgm:spPr/>
    </dgm:pt>
    <dgm:pt modelId="{0F2F706E-66C5-4246-90D4-CC108E547901}" type="pres">
      <dgm:prSet presAssocID="{0733D086-D538-4148-8A9E-B373AEB51DF8}" presName="center1" presStyleLbl="fgShp" presStyleIdx="0" presStyleCnt="2"/>
      <dgm:spPr/>
    </dgm:pt>
    <dgm:pt modelId="{3FC71FF1-149B-412B-9E95-F43A43435A3D}" type="pres">
      <dgm:prSet presAssocID="{0733D086-D538-4148-8A9E-B373AEB51DF8}" presName="center2" presStyleLbl="fgShp" presStyleIdx="1" presStyleCnt="2"/>
      <dgm:spPr/>
    </dgm:pt>
  </dgm:ptLst>
  <dgm:cxnLst>
    <dgm:cxn modelId="{CF299245-DAE2-460E-80E3-6B8C62D63682}" type="presOf" srcId="{2F268636-B7EF-4EF6-BA29-EB07CA7C6B19}" destId="{FBFFDF7C-EA8E-455E-B61E-3A9902BEEB25}" srcOrd="0" destOrd="3" presId="urn:microsoft.com/office/officeart/2005/8/layout/cycle4"/>
    <dgm:cxn modelId="{9946D7B5-0BC5-4DB7-AFD6-303D5791AF62}" type="presOf" srcId="{0733D086-D538-4148-8A9E-B373AEB51DF8}" destId="{F16CBEE2-E782-4FED-B337-36DB5D94CBB9}" srcOrd="0" destOrd="0" presId="urn:microsoft.com/office/officeart/2005/8/layout/cycle4"/>
    <dgm:cxn modelId="{E562C6A2-833A-46C5-96A6-9E947106AB84}" srcId="{AB9FEF92-C23C-4BDB-9F2A-AF198992E97C}" destId="{FAB9FE62-BFBB-4EB4-B59E-CCADA077E65F}" srcOrd="1" destOrd="0" parTransId="{2C4C9FF4-7A42-4AD0-9051-063F78266311}" sibTransId="{C0314648-373B-4AA8-8F3D-D8474215A0D0}"/>
    <dgm:cxn modelId="{BE87DFBD-B7E2-4DAC-A9F1-ED72F1D8D3A5}" type="presOf" srcId="{98C9A85B-B1FC-40BE-BDED-617406A598E3}" destId="{FBFFDF7C-EA8E-455E-B61E-3A9902BEEB25}" srcOrd="0" destOrd="0" presId="urn:microsoft.com/office/officeart/2005/8/layout/cycle4"/>
    <dgm:cxn modelId="{6ADD61D5-B6D6-4AAC-B6A1-8F0048FB017E}" type="presOf" srcId="{C7F233AF-5391-42C8-98AC-DEB46270CA0A}" destId="{B1F4BAA0-8BDA-475B-B64D-1834C396F778}" srcOrd="0" destOrd="3" presId="urn:microsoft.com/office/officeart/2005/8/layout/cycle4"/>
    <dgm:cxn modelId="{20C2E479-A2D3-4676-AB5B-B8363C2294F9}" srcId="{0733D086-D538-4148-8A9E-B373AEB51DF8}" destId="{17174E8A-1228-45E2-86CF-F99AA3722E44}" srcOrd="2" destOrd="0" parTransId="{AA740F2B-7A3B-4A5F-B6E2-4097E4EF51D8}" sibTransId="{A1F49E50-6698-4120-B05D-112E557CAEE5}"/>
    <dgm:cxn modelId="{515DAAC4-8F05-174E-900B-DBBC34F32B45}" srcId="{17174E8A-1228-45E2-86CF-F99AA3722E44}" destId="{8106863F-AB06-4F46-98A9-0EF6DE3D7768}" srcOrd="3" destOrd="0" parTransId="{838EF803-93F6-5B4C-921C-B4E3889386FC}" sibTransId="{948A5FA4-E0BB-A749-B51A-6230E5224A57}"/>
    <dgm:cxn modelId="{A159AC0A-C13B-420D-831C-C568EE32E098}" srcId="{0733D086-D538-4148-8A9E-B373AEB51DF8}" destId="{AB9FEF92-C23C-4BDB-9F2A-AF198992E97C}" srcOrd="0" destOrd="0" parTransId="{48946DEA-9AD4-4AD4-9B62-F8FF7AB00F1D}" sibTransId="{EAD276CF-E36D-4FB1-9DEF-82DFF5D303AE}"/>
    <dgm:cxn modelId="{9CA964A7-261F-495C-B11D-69A5A7FBC29E}" type="presOf" srcId="{8106863F-AB06-4F46-98A9-0EF6DE3D7768}" destId="{A199833F-D2B9-4D2C-9AF3-4570B90481B9}" srcOrd="0" destOrd="3" presId="urn:microsoft.com/office/officeart/2005/8/layout/cycle4"/>
    <dgm:cxn modelId="{4A8F120B-392E-427A-9BE8-D6F07D76AEFF}" srcId="{AB9FEF92-C23C-4BDB-9F2A-AF198992E97C}" destId="{2E0BD298-CDE5-4810-971D-851B4AC1D379}" srcOrd="3" destOrd="0" parTransId="{5A79BF57-63CF-4CD6-80F4-9F7DC5A11677}" sibTransId="{466E9B2E-60E0-4838-BECA-DD8B654466FC}"/>
    <dgm:cxn modelId="{FEC2F0E8-E87F-43A3-AB60-ED3B8A2BE8D0}" type="presOf" srcId="{65449988-C489-4608-84D9-45DE5F5918FE}" destId="{534C2FCD-6480-43B9-88DE-A90252C695C9}" srcOrd="1" destOrd="0" presId="urn:microsoft.com/office/officeart/2005/8/layout/cycle4"/>
    <dgm:cxn modelId="{1F0C0CC2-3B7F-4063-9D3F-8479AA6F5BE8}" type="presOf" srcId="{D49C8F74-A3D9-4B1F-B1A3-72B7BE9C33C6}" destId="{B1F4BAA0-8BDA-475B-B64D-1834C396F778}" srcOrd="0" destOrd="2" presId="urn:microsoft.com/office/officeart/2005/8/layout/cycle4"/>
    <dgm:cxn modelId="{78266D36-8708-45C9-B9F2-706E94AFD88C}" srcId="{8E7B30DA-4EBB-4299-97C7-E7F9714FB177}" destId="{98C9A85B-B1FC-40BE-BDED-617406A598E3}" srcOrd="0" destOrd="0" parTransId="{0D28E20A-8EE6-4DA8-9EE1-997884365EE1}" sibTransId="{E2FE773F-FBF7-4EC1-A6A2-E966ABEA91F2}"/>
    <dgm:cxn modelId="{29397EE7-3E8D-4CB5-87B1-8967B06DD977}" type="presOf" srcId="{A94A4578-B4CB-429E-B2C2-6DEBCDD02FDD}" destId="{2BD40428-8658-41A2-8048-E896BC4A35A2}" srcOrd="0" destOrd="0" presId="urn:microsoft.com/office/officeart/2005/8/layout/cycle4"/>
    <dgm:cxn modelId="{AE33C2B8-B0A2-450D-879B-8617FE2D854B}" type="presOf" srcId="{2E0BD298-CDE5-4810-971D-851B4AC1D379}" destId="{6AC2E4FB-BE51-47E6-8FE8-3C01E1119423}" srcOrd="0" destOrd="3" presId="urn:microsoft.com/office/officeart/2005/8/layout/cycle4"/>
    <dgm:cxn modelId="{53164818-A2B5-485F-8DEF-B589E4606AB5}" type="presOf" srcId="{FAB9FE62-BFBB-4EB4-B59E-CCADA077E65F}" destId="{6AC2E4FB-BE51-47E6-8FE8-3C01E1119423}" srcOrd="0" destOrd="1" presId="urn:microsoft.com/office/officeart/2005/8/layout/cycle4"/>
    <dgm:cxn modelId="{E88CB631-571E-4F23-BF69-A27C8771487D}" type="presOf" srcId="{2F268636-B7EF-4EF6-BA29-EB07CA7C6B19}" destId="{72134117-869C-4631-B148-E796AB798EF1}" srcOrd="1" destOrd="3" presId="urn:microsoft.com/office/officeart/2005/8/layout/cycle4"/>
    <dgm:cxn modelId="{786A25D3-D308-4C67-A83E-8D4E523EB19A}" srcId="{17174E8A-1228-45E2-86CF-F99AA3722E44}" destId="{EE58D226-6C81-46E0-83DB-943CD0693FCA}" srcOrd="2" destOrd="0" parTransId="{761DAA21-4F5F-425B-BC29-74037368D6C8}" sibTransId="{117993B5-1F3A-4E9D-9578-9A539F5AFBAB}"/>
    <dgm:cxn modelId="{89C27200-F56E-4F21-9632-792B95A8379C}" type="presOf" srcId="{EE58D226-6C81-46E0-83DB-943CD0693FCA}" destId="{A199833F-D2B9-4D2C-9AF3-4570B90481B9}" srcOrd="0" destOrd="2" presId="urn:microsoft.com/office/officeart/2005/8/layout/cycle4"/>
    <dgm:cxn modelId="{D09F79DF-00A6-4419-B724-7877560A38F6}" type="presOf" srcId="{D49C8F74-A3D9-4B1F-B1A3-72B7BE9C33C6}" destId="{B4B2E566-F99D-4389-BBF5-1E0BBCDDBB7D}" srcOrd="1" destOrd="2" presId="urn:microsoft.com/office/officeart/2005/8/layout/cycle4"/>
    <dgm:cxn modelId="{80199008-79B1-4A0F-890E-566666C3328B}" type="presOf" srcId="{D38BF3D1-B66E-47F3-B64E-1C1E88CC6CA3}" destId="{FBFFDF7C-EA8E-455E-B61E-3A9902BEEB25}" srcOrd="0" destOrd="1" presId="urn:microsoft.com/office/officeart/2005/8/layout/cycle4"/>
    <dgm:cxn modelId="{7E7C3A3F-8B65-4BF4-A298-5FF422529D65}" type="presOf" srcId="{98C9A85B-B1FC-40BE-BDED-617406A598E3}" destId="{72134117-869C-4631-B148-E796AB798EF1}" srcOrd="1" destOrd="0" presId="urn:microsoft.com/office/officeart/2005/8/layout/cycle4"/>
    <dgm:cxn modelId="{2E422D53-5908-4A4B-94CA-423ABE076326}" srcId="{A94A4578-B4CB-429E-B2C2-6DEBCDD02FDD}" destId="{E4D1A86B-4337-4869-A0E0-9AFE61F871E2}" srcOrd="0" destOrd="0" parTransId="{8D1FB100-94A1-489C-B94F-234A85F110E7}" sibTransId="{5572E8AB-900D-4C5E-A3C4-6CD5372AC3CA}"/>
    <dgm:cxn modelId="{625CA4DC-A9D9-4173-A1A9-9B3723BF8676}" type="presOf" srcId="{AB9FEF92-C23C-4BDB-9F2A-AF198992E97C}" destId="{04B5482F-A82D-4F0B-A4AA-B17D58FCD9BE}" srcOrd="0" destOrd="0" presId="urn:microsoft.com/office/officeart/2005/8/layout/cycle4"/>
    <dgm:cxn modelId="{F886BD10-F734-4046-BA79-8DA28E1569CF}" srcId="{A94A4578-B4CB-429E-B2C2-6DEBCDD02FDD}" destId="{D49C8F74-A3D9-4B1F-B1A3-72B7BE9C33C6}" srcOrd="2" destOrd="0" parTransId="{83CC35B3-78E7-448D-BFAA-ED3553454AA9}" sibTransId="{9CFB3A55-3ED2-45EC-B28F-B624568F7AC7}"/>
    <dgm:cxn modelId="{719A0E46-0B35-4979-89B4-3614B302C7E1}" type="presOf" srcId="{FC4A06AB-E1F3-4D1C-9D15-EFD4FFDF8527}" destId="{A199833F-D2B9-4D2C-9AF3-4570B90481B9}" srcOrd="0" destOrd="0" presId="urn:microsoft.com/office/officeart/2005/8/layout/cycle4"/>
    <dgm:cxn modelId="{CD9CDEEC-AFA4-49B9-A201-1858F7E15F48}" type="presOf" srcId="{9CB77D59-6950-41A4-9725-FD47D8AB395D}" destId="{A199833F-D2B9-4D2C-9AF3-4570B90481B9}" srcOrd="0" destOrd="4" presId="urn:microsoft.com/office/officeart/2005/8/layout/cycle4"/>
    <dgm:cxn modelId="{F65313A2-E434-475D-9459-1CFDDBC06446}" type="presOf" srcId="{52CE0F3A-B671-4F94-A0BD-39A0E9E89B21}" destId="{A199833F-D2B9-4D2C-9AF3-4570B90481B9}" srcOrd="0" destOrd="1" presId="urn:microsoft.com/office/officeart/2005/8/layout/cycle4"/>
    <dgm:cxn modelId="{46F875F0-7CA0-4958-98D0-DCB1F5B46646}" type="presOf" srcId="{FAB9FE62-BFBB-4EB4-B59E-CCADA077E65F}" destId="{534C2FCD-6480-43B9-88DE-A90252C695C9}" srcOrd="1" destOrd="1" presId="urn:microsoft.com/office/officeart/2005/8/layout/cycle4"/>
    <dgm:cxn modelId="{CE3DCC06-4672-4869-BB62-3AB621A176DA}" type="presOf" srcId="{8106863F-AB06-4F46-98A9-0EF6DE3D7768}" destId="{18792DFC-2438-4322-914F-25805BECE302}" srcOrd="1" destOrd="3" presId="urn:microsoft.com/office/officeart/2005/8/layout/cycle4"/>
    <dgm:cxn modelId="{52577E04-3AF8-4346-A9DB-C51C2DF1A214}" type="presOf" srcId="{D38BF3D1-B66E-47F3-B64E-1C1E88CC6CA3}" destId="{72134117-869C-4631-B148-E796AB798EF1}" srcOrd="1" destOrd="1" presId="urn:microsoft.com/office/officeart/2005/8/layout/cycle4"/>
    <dgm:cxn modelId="{622405BF-76A6-45D9-AB67-6CADB34B9CC3}" type="presOf" srcId="{9CB77D59-6950-41A4-9725-FD47D8AB395D}" destId="{18792DFC-2438-4322-914F-25805BECE302}" srcOrd="1" destOrd="4" presId="urn:microsoft.com/office/officeart/2005/8/layout/cycle4"/>
    <dgm:cxn modelId="{E1DB3701-AEDC-4CF4-B3F5-8E9D23226308}" type="presOf" srcId="{17174E8A-1228-45E2-86CF-F99AA3722E44}" destId="{1A048E98-1DB8-44AB-B5B5-F8EE2BF6E018}" srcOrd="0" destOrd="0" presId="urn:microsoft.com/office/officeart/2005/8/layout/cycle4"/>
    <dgm:cxn modelId="{BEF6D5F5-5BE1-40E4-A876-7B0EDEF93816}" type="presOf" srcId="{0CCC32DC-577E-4FAE-B8FF-CE10D55D58BA}" destId="{72134117-869C-4631-B148-E796AB798EF1}" srcOrd="1" destOrd="2" presId="urn:microsoft.com/office/officeart/2005/8/layout/cycle4"/>
    <dgm:cxn modelId="{918B71DD-AA74-424C-9235-BCADE936E8D3}" type="presOf" srcId="{FD0407E5-AE34-DD49-85CB-BB6D8E74C126}" destId="{B4B2E566-F99D-4389-BBF5-1E0BBCDDBB7D}" srcOrd="1" destOrd="1" presId="urn:microsoft.com/office/officeart/2005/8/layout/cycle4"/>
    <dgm:cxn modelId="{243F0F22-66E1-462C-8FAF-A574F09CEEF9}" srcId="{A94A4578-B4CB-429E-B2C2-6DEBCDD02FDD}" destId="{C7F233AF-5391-42C8-98AC-DEB46270CA0A}" srcOrd="3" destOrd="0" parTransId="{C6DA77F4-1233-44E4-B72A-673A41D2AC3C}" sibTransId="{C9213B2D-7296-4ECB-A4D1-7C0D36D15BD8}"/>
    <dgm:cxn modelId="{294A1EDC-7133-46A8-BD0B-D8215B958AF4}" srcId="{8E7B30DA-4EBB-4299-97C7-E7F9714FB177}" destId="{2F268636-B7EF-4EF6-BA29-EB07CA7C6B19}" srcOrd="3" destOrd="0" parTransId="{51C71155-2134-4826-8CE9-CB229B895221}" sibTransId="{FA7917DA-9F20-4F99-97FF-4D7454061BC2}"/>
    <dgm:cxn modelId="{E4276F95-3AD2-4621-91F0-9D3CFC2E0F2A}" srcId="{0733D086-D538-4148-8A9E-B373AEB51DF8}" destId="{8E7B30DA-4EBB-4299-97C7-E7F9714FB177}" srcOrd="3" destOrd="0" parTransId="{515AC804-22B0-47F9-9FB8-11DDCBE68B28}" sibTransId="{F82723C8-34FC-4FC6-81F6-0BB16C4F9712}"/>
    <dgm:cxn modelId="{94A203CC-CA9C-4C70-B45B-AC34B7B1C092}" srcId="{AB9FEF92-C23C-4BDB-9F2A-AF198992E97C}" destId="{65449988-C489-4608-84D9-45DE5F5918FE}" srcOrd="0" destOrd="0" parTransId="{0E919893-9136-4226-8D5E-A1291CDE1880}" sibTransId="{FA48D05E-02D7-4E32-82CF-4411B62AE7BD}"/>
    <dgm:cxn modelId="{398EFC8D-8EB3-42B1-85E9-332AA3E69304}" srcId="{17174E8A-1228-45E2-86CF-F99AA3722E44}" destId="{FC4A06AB-E1F3-4D1C-9D15-EFD4FFDF8527}" srcOrd="0" destOrd="0" parTransId="{5A330005-EDB9-45BA-B434-2FF6924E67DF}" sibTransId="{B7CD07FB-1857-4768-A46B-1CA5C5011938}"/>
    <dgm:cxn modelId="{53F8B27C-FF17-4C42-897A-499BF8348139}" type="presOf" srcId="{E4D1A86B-4337-4869-A0E0-9AFE61F871E2}" destId="{B4B2E566-F99D-4389-BBF5-1E0BBCDDBB7D}" srcOrd="1" destOrd="0" presId="urn:microsoft.com/office/officeart/2005/8/layout/cycle4"/>
    <dgm:cxn modelId="{79C01F9D-D021-4F0C-9B4B-1D00868560B8}" type="presOf" srcId="{F2778AF2-E3AD-4921-BBAF-5693A5F8FB6C}" destId="{534C2FCD-6480-43B9-88DE-A90252C695C9}" srcOrd="1" destOrd="2" presId="urn:microsoft.com/office/officeart/2005/8/layout/cycle4"/>
    <dgm:cxn modelId="{9FCC0A1F-67C4-473F-B2E3-B13F41B1932B}" srcId="{0733D086-D538-4148-8A9E-B373AEB51DF8}" destId="{A94A4578-B4CB-429E-B2C2-6DEBCDD02FDD}" srcOrd="1" destOrd="0" parTransId="{D6AE4AB2-1BF0-4123-BA22-29D0FA77A757}" sibTransId="{F12C7A7D-EFC3-489F-8559-DA667A98067E}"/>
    <dgm:cxn modelId="{C9573E32-91BD-4BED-A330-997B9A9ED155}" type="presOf" srcId="{65449988-C489-4608-84D9-45DE5F5918FE}" destId="{6AC2E4FB-BE51-47E6-8FE8-3C01E1119423}" srcOrd="0" destOrd="0" presId="urn:microsoft.com/office/officeart/2005/8/layout/cycle4"/>
    <dgm:cxn modelId="{0A13B73E-0706-4B5A-BAD3-B061B43C1B3D}" srcId="{8E7B30DA-4EBB-4299-97C7-E7F9714FB177}" destId="{D38BF3D1-B66E-47F3-B64E-1C1E88CC6CA3}" srcOrd="1" destOrd="0" parTransId="{44CEF89C-AEA2-467F-94C3-BC940E4253BD}" sibTransId="{77ADD2AC-3101-40DD-ACAA-516F5599F7B8}"/>
    <dgm:cxn modelId="{97A824D1-FAF5-3840-8AB5-2704D3B2BB2D}" srcId="{A94A4578-B4CB-429E-B2C2-6DEBCDD02FDD}" destId="{FD0407E5-AE34-DD49-85CB-BB6D8E74C126}" srcOrd="1" destOrd="0" parTransId="{9CCBA0E5-7E1C-0646-8D74-C9DF7122A813}" sibTransId="{F92BFF3C-26C7-3945-95CA-978DAB6F5562}"/>
    <dgm:cxn modelId="{EA189FA4-0EF6-4C7D-864F-76AD152BC6B1}" type="presOf" srcId="{EE58D226-6C81-46E0-83DB-943CD0693FCA}" destId="{18792DFC-2438-4322-914F-25805BECE302}" srcOrd="1" destOrd="2" presId="urn:microsoft.com/office/officeart/2005/8/layout/cycle4"/>
    <dgm:cxn modelId="{C8F21E82-810D-4F51-BBC0-F01D3977A010}" type="presOf" srcId="{2E0BD298-CDE5-4810-971D-851B4AC1D379}" destId="{534C2FCD-6480-43B9-88DE-A90252C695C9}" srcOrd="1" destOrd="3" presId="urn:microsoft.com/office/officeart/2005/8/layout/cycle4"/>
    <dgm:cxn modelId="{D61CBAF2-BC48-48E1-9281-49B3C7C3179A}" type="presOf" srcId="{C7F233AF-5391-42C8-98AC-DEB46270CA0A}" destId="{B4B2E566-F99D-4389-BBF5-1E0BBCDDBB7D}" srcOrd="1" destOrd="3" presId="urn:microsoft.com/office/officeart/2005/8/layout/cycle4"/>
    <dgm:cxn modelId="{9DD40377-4382-4C00-9530-62347590C9F1}" srcId="{17174E8A-1228-45E2-86CF-F99AA3722E44}" destId="{9CB77D59-6950-41A4-9725-FD47D8AB395D}" srcOrd="4" destOrd="0" parTransId="{FDA5BC55-3123-444A-B2C6-92649490198D}" sibTransId="{71E03D16-8EFE-42B9-8D7E-750470CCB51F}"/>
    <dgm:cxn modelId="{9FC2AC4C-6C4A-40F1-B1D0-C82DD7575C7D}" type="presOf" srcId="{52CE0F3A-B671-4F94-A0BD-39A0E9E89B21}" destId="{18792DFC-2438-4322-914F-25805BECE302}" srcOrd="1" destOrd="1" presId="urn:microsoft.com/office/officeart/2005/8/layout/cycle4"/>
    <dgm:cxn modelId="{EFA74E59-DA6F-4771-B172-C2B6DD65E0E0}" type="presOf" srcId="{FD0407E5-AE34-DD49-85CB-BB6D8E74C126}" destId="{B1F4BAA0-8BDA-475B-B64D-1834C396F778}" srcOrd="0" destOrd="1" presId="urn:microsoft.com/office/officeart/2005/8/layout/cycle4"/>
    <dgm:cxn modelId="{7C94C75C-E7A7-4EBD-AB56-99EA86BC5857}" type="presOf" srcId="{8E7B30DA-4EBB-4299-97C7-E7F9714FB177}" destId="{B238D5D2-7129-44BD-8771-03A17566B8B4}" srcOrd="0" destOrd="0" presId="urn:microsoft.com/office/officeart/2005/8/layout/cycle4"/>
    <dgm:cxn modelId="{CF086D0B-F059-4B98-9C38-0C1FD72B2E2E}" type="presOf" srcId="{FC4A06AB-E1F3-4D1C-9D15-EFD4FFDF8527}" destId="{18792DFC-2438-4322-914F-25805BECE302}" srcOrd="1" destOrd="0" presId="urn:microsoft.com/office/officeart/2005/8/layout/cycle4"/>
    <dgm:cxn modelId="{9ECE6010-A1DD-4489-889E-EAF5457F0100}" type="presOf" srcId="{F2778AF2-E3AD-4921-BBAF-5693A5F8FB6C}" destId="{6AC2E4FB-BE51-47E6-8FE8-3C01E1119423}" srcOrd="0" destOrd="2" presId="urn:microsoft.com/office/officeart/2005/8/layout/cycle4"/>
    <dgm:cxn modelId="{C4343DE2-7D70-476E-AB48-B483D17E5D5C}" srcId="{8E7B30DA-4EBB-4299-97C7-E7F9714FB177}" destId="{0CCC32DC-577E-4FAE-B8FF-CE10D55D58BA}" srcOrd="2" destOrd="0" parTransId="{273098C8-5960-407D-8FE2-10B5D45ABD43}" sibTransId="{068F04A2-A5C1-41A5-A289-C8EB8AA8CA62}"/>
    <dgm:cxn modelId="{5353A188-A99A-4DA6-ACE1-708B5E235B74}" srcId="{AB9FEF92-C23C-4BDB-9F2A-AF198992E97C}" destId="{F2778AF2-E3AD-4921-BBAF-5693A5F8FB6C}" srcOrd="2" destOrd="0" parTransId="{06C4515E-6422-41D8-85A2-3B9AA8B79893}" sibTransId="{44C1966D-11AE-43EB-A869-8A9853045EEF}"/>
    <dgm:cxn modelId="{09640620-B02A-4A12-8ACA-E2DF5AC3CD05}" srcId="{17174E8A-1228-45E2-86CF-F99AA3722E44}" destId="{52CE0F3A-B671-4F94-A0BD-39A0E9E89B21}" srcOrd="1" destOrd="0" parTransId="{FBFBCEEF-C19C-4DD6-8C9F-B4E82E52A834}" sibTransId="{CEBF284A-9CF4-4DCE-BE02-597EEA2396B0}"/>
    <dgm:cxn modelId="{7A246330-78ED-405C-9A2B-166638A03AD5}" type="presOf" srcId="{0CCC32DC-577E-4FAE-B8FF-CE10D55D58BA}" destId="{FBFFDF7C-EA8E-455E-B61E-3A9902BEEB25}" srcOrd="0" destOrd="2" presId="urn:microsoft.com/office/officeart/2005/8/layout/cycle4"/>
    <dgm:cxn modelId="{131F33E0-7609-4160-AA97-7F57B2C6567A}" type="presOf" srcId="{E4D1A86B-4337-4869-A0E0-9AFE61F871E2}" destId="{B1F4BAA0-8BDA-475B-B64D-1834C396F778}" srcOrd="0" destOrd="0" presId="urn:microsoft.com/office/officeart/2005/8/layout/cycle4"/>
    <dgm:cxn modelId="{DA8A29E0-0892-427A-A602-87B7D8DB93C9}" type="presParOf" srcId="{F16CBEE2-E782-4FED-B337-36DB5D94CBB9}" destId="{A6548D67-176B-47FD-AB29-E0284F972772}" srcOrd="0" destOrd="0" presId="urn:microsoft.com/office/officeart/2005/8/layout/cycle4"/>
    <dgm:cxn modelId="{E39034E0-B7BF-4347-AC1D-B9F497F98D88}" type="presParOf" srcId="{A6548D67-176B-47FD-AB29-E0284F972772}" destId="{BE37E1F9-CCF8-47A7-B3E3-80DAA956AA79}" srcOrd="0" destOrd="0" presId="urn:microsoft.com/office/officeart/2005/8/layout/cycle4"/>
    <dgm:cxn modelId="{3FF7558C-3461-412B-ACB4-3849631DDEE5}" type="presParOf" srcId="{BE37E1F9-CCF8-47A7-B3E3-80DAA956AA79}" destId="{6AC2E4FB-BE51-47E6-8FE8-3C01E1119423}" srcOrd="0" destOrd="0" presId="urn:microsoft.com/office/officeart/2005/8/layout/cycle4"/>
    <dgm:cxn modelId="{4F93041A-A447-4BE3-8B15-48247CC5F170}" type="presParOf" srcId="{BE37E1F9-CCF8-47A7-B3E3-80DAA956AA79}" destId="{534C2FCD-6480-43B9-88DE-A90252C695C9}" srcOrd="1" destOrd="0" presId="urn:microsoft.com/office/officeart/2005/8/layout/cycle4"/>
    <dgm:cxn modelId="{F61A2AA5-9E1E-49C3-8167-8F2E4E2D6251}" type="presParOf" srcId="{A6548D67-176B-47FD-AB29-E0284F972772}" destId="{7B83351B-24D5-4621-8838-B3F10B287135}" srcOrd="1" destOrd="0" presId="urn:microsoft.com/office/officeart/2005/8/layout/cycle4"/>
    <dgm:cxn modelId="{C3BF7410-55C1-4077-8675-AD8FA78D3A03}" type="presParOf" srcId="{7B83351B-24D5-4621-8838-B3F10B287135}" destId="{B1F4BAA0-8BDA-475B-B64D-1834C396F778}" srcOrd="0" destOrd="0" presId="urn:microsoft.com/office/officeart/2005/8/layout/cycle4"/>
    <dgm:cxn modelId="{1E809BE6-C623-4DDF-95FF-303D98480972}" type="presParOf" srcId="{7B83351B-24D5-4621-8838-B3F10B287135}" destId="{B4B2E566-F99D-4389-BBF5-1E0BBCDDBB7D}" srcOrd="1" destOrd="0" presId="urn:microsoft.com/office/officeart/2005/8/layout/cycle4"/>
    <dgm:cxn modelId="{3E7C5B7C-C8EC-4B30-8BB4-6F05FB29E10E}" type="presParOf" srcId="{A6548D67-176B-47FD-AB29-E0284F972772}" destId="{A88E013B-3AC8-4833-BAFA-89262B60B987}" srcOrd="2" destOrd="0" presId="urn:microsoft.com/office/officeart/2005/8/layout/cycle4"/>
    <dgm:cxn modelId="{D9167C1F-FDE5-4ABF-836C-94B6F3D42E89}" type="presParOf" srcId="{A88E013B-3AC8-4833-BAFA-89262B60B987}" destId="{A199833F-D2B9-4D2C-9AF3-4570B90481B9}" srcOrd="0" destOrd="0" presId="urn:microsoft.com/office/officeart/2005/8/layout/cycle4"/>
    <dgm:cxn modelId="{21DB5563-1C32-428C-9770-315895120742}" type="presParOf" srcId="{A88E013B-3AC8-4833-BAFA-89262B60B987}" destId="{18792DFC-2438-4322-914F-25805BECE302}" srcOrd="1" destOrd="0" presId="urn:microsoft.com/office/officeart/2005/8/layout/cycle4"/>
    <dgm:cxn modelId="{4C660CB3-0511-4EEC-9B8D-226A7BB2897B}" type="presParOf" srcId="{A6548D67-176B-47FD-AB29-E0284F972772}" destId="{81DE6D11-46FB-487E-8428-63E866C6E8C5}" srcOrd="3" destOrd="0" presId="urn:microsoft.com/office/officeart/2005/8/layout/cycle4"/>
    <dgm:cxn modelId="{9A52E199-9935-48F9-A6AE-4D7BCBFED04C}" type="presParOf" srcId="{81DE6D11-46FB-487E-8428-63E866C6E8C5}" destId="{FBFFDF7C-EA8E-455E-B61E-3A9902BEEB25}" srcOrd="0" destOrd="0" presId="urn:microsoft.com/office/officeart/2005/8/layout/cycle4"/>
    <dgm:cxn modelId="{790722F6-7C97-4FDC-B53D-18105D454DE2}" type="presParOf" srcId="{81DE6D11-46FB-487E-8428-63E866C6E8C5}" destId="{72134117-869C-4631-B148-E796AB798EF1}" srcOrd="1" destOrd="0" presId="urn:microsoft.com/office/officeart/2005/8/layout/cycle4"/>
    <dgm:cxn modelId="{47BF6F6B-B18D-4307-8480-0E279B11C514}" type="presParOf" srcId="{A6548D67-176B-47FD-AB29-E0284F972772}" destId="{6F3593D5-1EC7-402F-96CF-5907D74186B4}" srcOrd="4" destOrd="0" presId="urn:microsoft.com/office/officeart/2005/8/layout/cycle4"/>
    <dgm:cxn modelId="{D2E2B858-9252-437C-967C-0D26FC32F15A}" type="presParOf" srcId="{F16CBEE2-E782-4FED-B337-36DB5D94CBB9}" destId="{ADC27CAC-84E1-4EF2-A973-618299EACA9E}" srcOrd="1" destOrd="0" presId="urn:microsoft.com/office/officeart/2005/8/layout/cycle4"/>
    <dgm:cxn modelId="{005C8166-41C7-4E55-BDC0-BEDF9C5E5E7E}" type="presParOf" srcId="{ADC27CAC-84E1-4EF2-A973-618299EACA9E}" destId="{04B5482F-A82D-4F0B-A4AA-B17D58FCD9BE}" srcOrd="0" destOrd="0" presId="urn:microsoft.com/office/officeart/2005/8/layout/cycle4"/>
    <dgm:cxn modelId="{892C582E-B178-4618-957B-E0D8A0482F9E}" type="presParOf" srcId="{ADC27CAC-84E1-4EF2-A973-618299EACA9E}" destId="{2BD40428-8658-41A2-8048-E896BC4A35A2}" srcOrd="1" destOrd="0" presId="urn:microsoft.com/office/officeart/2005/8/layout/cycle4"/>
    <dgm:cxn modelId="{72E6B45E-2AA4-4563-AB77-E8ACB70F1898}" type="presParOf" srcId="{ADC27CAC-84E1-4EF2-A973-618299EACA9E}" destId="{1A048E98-1DB8-44AB-B5B5-F8EE2BF6E018}" srcOrd="2" destOrd="0" presId="urn:microsoft.com/office/officeart/2005/8/layout/cycle4"/>
    <dgm:cxn modelId="{5485ED5B-B9A5-4BCC-AEBC-22E2B68ADCD0}" type="presParOf" srcId="{ADC27CAC-84E1-4EF2-A973-618299EACA9E}" destId="{B238D5D2-7129-44BD-8771-03A17566B8B4}" srcOrd="3" destOrd="0" presId="urn:microsoft.com/office/officeart/2005/8/layout/cycle4"/>
    <dgm:cxn modelId="{27CBD822-7434-4843-810E-98BC81CA0CDB}" type="presParOf" srcId="{ADC27CAC-84E1-4EF2-A973-618299EACA9E}" destId="{8C3CCDB3-08B2-4573-9D0F-DDF1BE30B060}" srcOrd="4" destOrd="0" presId="urn:microsoft.com/office/officeart/2005/8/layout/cycle4"/>
    <dgm:cxn modelId="{E55C2CEE-2F3F-485A-B7C4-DCEE820E8FDA}" type="presParOf" srcId="{F16CBEE2-E782-4FED-B337-36DB5D94CBB9}" destId="{0F2F706E-66C5-4246-90D4-CC108E547901}" srcOrd="2" destOrd="0" presId="urn:microsoft.com/office/officeart/2005/8/layout/cycle4"/>
    <dgm:cxn modelId="{60330CE8-C1C6-4946-898F-ADED653BFE4E}" type="presParOf" srcId="{F16CBEE2-E782-4FED-B337-36DB5D94CBB9}" destId="{3FC71FF1-149B-412B-9E95-F43A43435A3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F5CF8C-74EB-419A-8751-F4C7DBA5AB17}" type="doc">
      <dgm:prSet loTypeId="urn:microsoft.com/office/officeart/2005/8/layout/hierarchy4" loCatId="relationship" qsTypeId="urn:microsoft.com/office/officeart/2005/8/quickstyle/simple4" qsCatId="simple" csTypeId="urn:microsoft.com/office/officeart/2005/8/colors/colorful1" csCatId="colorful" phldr="1"/>
      <dgm:spPr/>
    </dgm:pt>
    <dgm:pt modelId="{A8025519-F67C-40A6-8C65-DE659AD56FB9}">
      <dgm:prSet phldrT="[Text]"/>
      <dgm:spPr/>
      <dgm:t>
        <a:bodyPr/>
        <a:lstStyle/>
        <a:p>
          <a:r>
            <a:rPr lang="en-US" dirty="0" err="1" smtClean="0"/>
            <a:t>Cybersecurity</a:t>
          </a:r>
          <a:r>
            <a:rPr lang="en-US" dirty="0" smtClean="0"/>
            <a:t> Cooperative Extension</a:t>
          </a:r>
          <a:endParaRPr lang="en-US" dirty="0"/>
        </a:p>
      </dgm:t>
    </dgm:pt>
    <dgm:pt modelId="{3CECA91B-FB48-4399-BA13-1E3936102296}" type="parTrans" cxnId="{13876964-C9B9-4EBC-865F-8283F672E14E}">
      <dgm:prSet/>
      <dgm:spPr/>
      <dgm:t>
        <a:bodyPr/>
        <a:lstStyle/>
        <a:p>
          <a:endParaRPr lang="en-US"/>
        </a:p>
      </dgm:t>
    </dgm:pt>
    <dgm:pt modelId="{ECA48C38-DC8E-40CD-B619-95FEABDEE59B}" type="sibTrans" cxnId="{13876964-C9B9-4EBC-865F-8283F672E14E}">
      <dgm:prSet/>
      <dgm:spPr/>
      <dgm:t>
        <a:bodyPr/>
        <a:lstStyle/>
        <a:p>
          <a:endParaRPr lang="en-US"/>
        </a:p>
      </dgm:t>
    </dgm:pt>
    <dgm:pt modelId="{86F98B31-EAAD-4828-A61C-87603DDDC220}">
      <dgm:prSet phldrT="[Text]"/>
      <dgm:spPr/>
      <dgm:t>
        <a:bodyPr/>
        <a:lstStyle/>
        <a:p>
          <a:r>
            <a:rPr lang="en-US" dirty="0" smtClean="0"/>
            <a:t>State Government</a:t>
          </a:r>
          <a:endParaRPr lang="en-US" dirty="0"/>
        </a:p>
      </dgm:t>
    </dgm:pt>
    <dgm:pt modelId="{82DB6C4C-DC44-403B-B7C0-B70C8BEE1BE6}" type="parTrans" cxnId="{110943C4-96A6-4EBB-AEF5-25000FC70F45}">
      <dgm:prSet/>
      <dgm:spPr/>
      <dgm:t>
        <a:bodyPr/>
        <a:lstStyle/>
        <a:p>
          <a:endParaRPr lang="en-US"/>
        </a:p>
      </dgm:t>
    </dgm:pt>
    <dgm:pt modelId="{EAC5920B-E40D-4060-9FB4-5028CE35740F}" type="sibTrans" cxnId="{110943C4-96A6-4EBB-AEF5-25000FC70F45}">
      <dgm:prSet/>
      <dgm:spPr/>
      <dgm:t>
        <a:bodyPr/>
        <a:lstStyle/>
        <a:p>
          <a:endParaRPr lang="en-US"/>
        </a:p>
      </dgm:t>
    </dgm:pt>
    <dgm:pt modelId="{3AD6B5C2-156B-47D0-AA32-0CCB912E77BF}">
      <dgm:prSet phldrT="[Text]"/>
      <dgm:spPr/>
      <dgm:t>
        <a:bodyPr/>
        <a:lstStyle/>
        <a:p>
          <a:r>
            <a:rPr lang="en-US" dirty="0" smtClean="0"/>
            <a:t>Academic Institutions</a:t>
          </a:r>
          <a:endParaRPr lang="en-US" dirty="0"/>
        </a:p>
      </dgm:t>
    </dgm:pt>
    <dgm:pt modelId="{04D2A2FA-697A-4E6B-AFC4-810048136376}" type="parTrans" cxnId="{A40D8ACF-C673-4222-A8CC-9298EE4A1947}">
      <dgm:prSet/>
      <dgm:spPr/>
      <dgm:t>
        <a:bodyPr/>
        <a:lstStyle/>
        <a:p>
          <a:endParaRPr lang="en-US"/>
        </a:p>
      </dgm:t>
    </dgm:pt>
    <dgm:pt modelId="{35ED4727-B383-4115-AE9D-E4F7A8595545}" type="sibTrans" cxnId="{A40D8ACF-C673-4222-A8CC-9298EE4A1947}">
      <dgm:prSet/>
      <dgm:spPr/>
      <dgm:t>
        <a:bodyPr/>
        <a:lstStyle/>
        <a:p>
          <a:endParaRPr lang="en-US"/>
        </a:p>
      </dgm:t>
    </dgm:pt>
    <dgm:pt modelId="{663CF6B0-86FF-4A6D-820C-250730A4B729}">
      <dgm:prSet/>
      <dgm:spPr/>
      <dgm:t>
        <a:bodyPr/>
        <a:lstStyle/>
        <a:p>
          <a:r>
            <a:rPr lang="en-US" dirty="0" smtClean="0"/>
            <a:t>University of Delaware</a:t>
          </a:r>
          <a:endParaRPr lang="en-US" dirty="0"/>
        </a:p>
      </dgm:t>
    </dgm:pt>
    <dgm:pt modelId="{3EF98D09-F07F-441C-B486-732826BA392B}" type="parTrans" cxnId="{FFF20F28-85CA-427C-9766-F9EF98068DEA}">
      <dgm:prSet/>
      <dgm:spPr/>
      <dgm:t>
        <a:bodyPr/>
        <a:lstStyle/>
        <a:p>
          <a:endParaRPr lang="en-US"/>
        </a:p>
      </dgm:t>
    </dgm:pt>
    <dgm:pt modelId="{2380F640-474E-4527-8C6B-F6B94873297D}" type="sibTrans" cxnId="{FFF20F28-85CA-427C-9766-F9EF98068DEA}">
      <dgm:prSet/>
      <dgm:spPr/>
      <dgm:t>
        <a:bodyPr/>
        <a:lstStyle/>
        <a:p>
          <a:endParaRPr lang="en-US"/>
        </a:p>
      </dgm:t>
    </dgm:pt>
    <dgm:pt modelId="{903A6E92-281F-4D26-958A-C5FB8C046675}">
      <dgm:prSet/>
      <dgm:spPr/>
      <dgm:t>
        <a:bodyPr/>
        <a:lstStyle/>
        <a:p>
          <a:r>
            <a:rPr lang="en-US" dirty="0" smtClean="0"/>
            <a:t>Delaware State University</a:t>
          </a:r>
          <a:endParaRPr lang="en-US" dirty="0"/>
        </a:p>
      </dgm:t>
    </dgm:pt>
    <dgm:pt modelId="{66E7990B-B70D-49EB-A422-08A937993824}" type="parTrans" cxnId="{FB8B61B4-D5D1-4670-BC46-FAA7D11DF272}">
      <dgm:prSet/>
      <dgm:spPr/>
      <dgm:t>
        <a:bodyPr/>
        <a:lstStyle/>
        <a:p>
          <a:endParaRPr lang="en-US"/>
        </a:p>
      </dgm:t>
    </dgm:pt>
    <dgm:pt modelId="{3DF9A384-8CC9-40CE-890F-1AAEA7BE9A2F}" type="sibTrans" cxnId="{FB8B61B4-D5D1-4670-BC46-FAA7D11DF272}">
      <dgm:prSet/>
      <dgm:spPr/>
      <dgm:t>
        <a:bodyPr/>
        <a:lstStyle/>
        <a:p>
          <a:endParaRPr lang="en-US"/>
        </a:p>
      </dgm:t>
    </dgm:pt>
    <dgm:pt modelId="{282A7948-4A72-4C32-B3F5-DC0A7B3B1EBD}">
      <dgm:prSet/>
      <dgm:spPr/>
      <dgm:t>
        <a:bodyPr/>
        <a:lstStyle/>
        <a:p>
          <a:r>
            <a:rPr lang="en-US" dirty="0" smtClean="0"/>
            <a:t>Delaware Technical Community College</a:t>
          </a:r>
          <a:endParaRPr lang="en-US" dirty="0"/>
        </a:p>
      </dgm:t>
    </dgm:pt>
    <dgm:pt modelId="{F5CEF622-628C-4465-A25B-0808D73441A6}" type="parTrans" cxnId="{EBC81CFE-C7F9-4512-9A6F-0BF9AD2CBA15}">
      <dgm:prSet/>
      <dgm:spPr/>
      <dgm:t>
        <a:bodyPr/>
        <a:lstStyle/>
        <a:p>
          <a:endParaRPr lang="en-US"/>
        </a:p>
      </dgm:t>
    </dgm:pt>
    <dgm:pt modelId="{570DAADC-76D4-44B0-A0A4-D2D4C7D6E920}" type="sibTrans" cxnId="{EBC81CFE-C7F9-4512-9A6F-0BF9AD2CBA15}">
      <dgm:prSet/>
      <dgm:spPr/>
      <dgm:t>
        <a:bodyPr/>
        <a:lstStyle/>
        <a:p>
          <a:endParaRPr lang="en-US"/>
        </a:p>
      </dgm:t>
    </dgm:pt>
    <dgm:pt modelId="{FDF7CE93-1530-4061-976F-1E5244D793CD}">
      <dgm:prSet/>
      <dgm:spPr/>
      <dgm:t>
        <a:bodyPr/>
        <a:lstStyle/>
        <a:p>
          <a:r>
            <a:rPr lang="en-US" dirty="0" smtClean="0"/>
            <a:t>Wilmington University</a:t>
          </a:r>
          <a:endParaRPr lang="en-US" dirty="0"/>
        </a:p>
      </dgm:t>
    </dgm:pt>
    <dgm:pt modelId="{892E7A20-D749-4FC4-A126-53B24D5525F4}" type="parTrans" cxnId="{6FCB578C-789B-4341-9EEB-3140AFA5863D}">
      <dgm:prSet/>
      <dgm:spPr/>
      <dgm:t>
        <a:bodyPr/>
        <a:lstStyle/>
        <a:p>
          <a:endParaRPr lang="en-US"/>
        </a:p>
      </dgm:t>
    </dgm:pt>
    <dgm:pt modelId="{5B02F8D3-7733-4CD5-A29D-562CB679FF1B}" type="sibTrans" cxnId="{6FCB578C-789B-4341-9EEB-3140AFA5863D}">
      <dgm:prSet/>
      <dgm:spPr/>
      <dgm:t>
        <a:bodyPr/>
        <a:lstStyle/>
        <a:p>
          <a:endParaRPr lang="en-US"/>
        </a:p>
      </dgm:t>
    </dgm:pt>
    <dgm:pt modelId="{B531F3DA-B314-49B8-B3CF-6E15F3966BA9}">
      <dgm:prSet phldrT="[Text]"/>
      <dgm:spPr/>
      <dgm:t>
        <a:bodyPr/>
        <a:lstStyle/>
        <a:p>
          <a:r>
            <a:rPr lang="en-US" dirty="0" smtClean="0"/>
            <a:t>Business Community</a:t>
          </a:r>
          <a:endParaRPr lang="en-US" dirty="0"/>
        </a:p>
      </dgm:t>
    </dgm:pt>
    <dgm:pt modelId="{3C2C3493-D00D-4054-9B57-410F5E0CE916}" type="parTrans" cxnId="{B3930A9F-18AD-4730-BE32-FC5F1DE966DA}">
      <dgm:prSet/>
      <dgm:spPr/>
      <dgm:t>
        <a:bodyPr/>
        <a:lstStyle/>
        <a:p>
          <a:endParaRPr lang="en-US"/>
        </a:p>
      </dgm:t>
    </dgm:pt>
    <dgm:pt modelId="{6D0CCDA6-444C-45B9-A3FE-B67D7F980138}" type="sibTrans" cxnId="{B3930A9F-18AD-4730-BE32-FC5F1DE966DA}">
      <dgm:prSet/>
      <dgm:spPr/>
      <dgm:t>
        <a:bodyPr/>
        <a:lstStyle/>
        <a:p>
          <a:endParaRPr lang="en-US"/>
        </a:p>
      </dgm:t>
    </dgm:pt>
    <dgm:pt modelId="{2C8C7CC2-D3D6-4DDB-866D-02FC3FA349DA}">
      <dgm:prSet phldrT="[Text]"/>
      <dgm:spPr/>
      <dgm:t>
        <a:bodyPr/>
        <a:lstStyle/>
        <a:p>
          <a:r>
            <a:rPr lang="en-US" dirty="0" smtClean="0"/>
            <a:t>Department of Safety &amp; Homeland Security</a:t>
          </a:r>
          <a:endParaRPr lang="en-US" dirty="0"/>
        </a:p>
      </dgm:t>
    </dgm:pt>
    <dgm:pt modelId="{9CA44272-8894-4633-A9A2-B51272AD286C}" type="parTrans" cxnId="{25FB73EC-5D02-4D85-A30C-20A49D697F5F}">
      <dgm:prSet/>
      <dgm:spPr/>
      <dgm:t>
        <a:bodyPr/>
        <a:lstStyle/>
        <a:p>
          <a:endParaRPr lang="en-US"/>
        </a:p>
      </dgm:t>
    </dgm:pt>
    <dgm:pt modelId="{2AD4A809-BEF2-4B47-A91E-83D3A4A0DFB4}" type="sibTrans" cxnId="{25FB73EC-5D02-4D85-A30C-20A49D697F5F}">
      <dgm:prSet/>
      <dgm:spPr/>
      <dgm:t>
        <a:bodyPr/>
        <a:lstStyle/>
        <a:p>
          <a:endParaRPr lang="en-US"/>
        </a:p>
      </dgm:t>
    </dgm:pt>
    <dgm:pt modelId="{7952322D-3521-43DE-9277-FE93CD10878F}">
      <dgm:prSet phldrT="[Text]"/>
      <dgm:spPr/>
      <dgm:t>
        <a:bodyPr/>
        <a:lstStyle/>
        <a:p>
          <a:r>
            <a:rPr lang="en-US" dirty="0" smtClean="0"/>
            <a:t>Department of Technology and Information</a:t>
          </a:r>
          <a:endParaRPr lang="en-US" dirty="0"/>
        </a:p>
      </dgm:t>
    </dgm:pt>
    <dgm:pt modelId="{86BC4D97-8DBD-4E72-AFF9-2937F096B4BE}" type="parTrans" cxnId="{45E47043-3234-458A-A653-F14E46DEE02F}">
      <dgm:prSet/>
      <dgm:spPr/>
      <dgm:t>
        <a:bodyPr/>
        <a:lstStyle/>
        <a:p>
          <a:endParaRPr lang="en-US"/>
        </a:p>
      </dgm:t>
    </dgm:pt>
    <dgm:pt modelId="{B6138588-5ECB-466E-8EFF-B8D1D513FE75}" type="sibTrans" cxnId="{45E47043-3234-458A-A653-F14E46DEE02F}">
      <dgm:prSet/>
      <dgm:spPr/>
      <dgm:t>
        <a:bodyPr/>
        <a:lstStyle/>
        <a:p>
          <a:endParaRPr lang="en-US"/>
        </a:p>
      </dgm:t>
    </dgm:pt>
    <dgm:pt modelId="{7C3F8A16-8409-4619-852A-CA8F941CBE9E}">
      <dgm:prSet phldrT="[Text]"/>
      <dgm:spPr/>
      <dgm:t>
        <a:bodyPr/>
        <a:lstStyle/>
        <a:p>
          <a:r>
            <a:rPr lang="en-US" dirty="0" smtClean="0"/>
            <a:t>Small Business</a:t>
          </a:r>
          <a:endParaRPr lang="en-US" dirty="0"/>
        </a:p>
      </dgm:t>
    </dgm:pt>
    <dgm:pt modelId="{83B91314-A4AE-49AB-9626-813C2D1E73F6}" type="parTrans" cxnId="{BA6568E4-0466-4EA8-B2E4-C756320A3AF0}">
      <dgm:prSet/>
      <dgm:spPr/>
      <dgm:t>
        <a:bodyPr/>
        <a:lstStyle/>
        <a:p>
          <a:endParaRPr lang="en-US"/>
        </a:p>
      </dgm:t>
    </dgm:pt>
    <dgm:pt modelId="{ED4BBCCD-1761-4C05-83C8-756639C16718}" type="sibTrans" cxnId="{BA6568E4-0466-4EA8-B2E4-C756320A3AF0}">
      <dgm:prSet/>
      <dgm:spPr/>
      <dgm:t>
        <a:bodyPr/>
        <a:lstStyle/>
        <a:p>
          <a:endParaRPr lang="en-US"/>
        </a:p>
      </dgm:t>
    </dgm:pt>
    <dgm:pt modelId="{A274852A-151C-4C40-99C7-5AAFD9AE5A4A}">
      <dgm:prSet phldrT="[Text]"/>
      <dgm:spPr/>
      <dgm:t>
        <a:bodyPr/>
        <a:lstStyle/>
        <a:p>
          <a:r>
            <a:rPr lang="en-US" dirty="0" smtClean="0"/>
            <a:t>Medium Business</a:t>
          </a:r>
          <a:endParaRPr lang="en-US" dirty="0"/>
        </a:p>
      </dgm:t>
    </dgm:pt>
    <dgm:pt modelId="{7FE55101-75D1-457B-A409-674F0F514D79}" type="parTrans" cxnId="{CACE63E4-54A8-48AE-B811-ED20E9F55531}">
      <dgm:prSet/>
      <dgm:spPr/>
      <dgm:t>
        <a:bodyPr/>
        <a:lstStyle/>
        <a:p>
          <a:endParaRPr lang="en-US"/>
        </a:p>
      </dgm:t>
    </dgm:pt>
    <dgm:pt modelId="{AF163B0A-6A1C-4B06-8F6C-D402F4BDC0AB}" type="sibTrans" cxnId="{CACE63E4-54A8-48AE-B811-ED20E9F55531}">
      <dgm:prSet/>
      <dgm:spPr/>
      <dgm:t>
        <a:bodyPr/>
        <a:lstStyle/>
        <a:p>
          <a:endParaRPr lang="en-US"/>
        </a:p>
      </dgm:t>
    </dgm:pt>
    <dgm:pt modelId="{6EBB967A-DE13-4A84-B649-1CE9D14E8353}">
      <dgm:prSet phldrT="[Text]"/>
      <dgm:spPr/>
      <dgm:t>
        <a:bodyPr/>
        <a:lstStyle/>
        <a:p>
          <a:r>
            <a:rPr lang="en-US" dirty="0" smtClean="0"/>
            <a:t>Department of Labor</a:t>
          </a:r>
          <a:endParaRPr lang="en-US" dirty="0"/>
        </a:p>
      </dgm:t>
    </dgm:pt>
    <dgm:pt modelId="{8CD81D8E-51EF-4FA7-B816-8110E57200A6}" type="parTrans" cxnId="{131D3277-2EFB-4977-A7E4-C6CF90C11C74}">
      <dgm:prSet/>
      <dgm:spPr/>
      <dgm:t>
        <a:bodyPr/>
        <a:lstStyle/>
        <a:p>
          <a:endParaRPr lang="en-US"/>
        </a:p>
      </dgm:t>
    </dgm:pt>
    <dgm:pt modelId="{DD986933-F5EC-43FE-8698-8A898C19A127}" type="sibTrans" cxnId="{131D3277-2EFB-4977-A7E4-C6CF90C11C74}">
      <dgm:prSet/>
      <dgm:spPr/>
      <dgm:t>
        <a:bodyPr/>
        <a:lstStyle/>
        <a:p>
          <a:endParaRPr lang="en-US"/>
        </a:p>
      </dgm:t>
    </dgm:pt>
    <dgm:pt modelId="{F1FD728A-FDC7-4C18-9305-BD608D5E44C1}">
      <dgm:prSet phldrT="[Text]"/>
      <dgm:spPr/>
      <dgm:t>
        <a:bodyPr/>
        <a:lstStyle/>
        <a:p>
          <a:r>
            <a:rPr lang="en-US" dirty="0" smtClean="0"/>
            <a:t>Economic Development Office</a:t>
          </a:r>
          <a:endParaRPr lang="en-US" dirty="0"/>
        </a:p>
      </dgm:t>
    </dgm:pt>
    <dgm:pt modelId="{1E5DE166-6531-4A33-A9C5-A02664A98F1C}" type="parTrans" cxnId="{2FFC7FF8-CDD1-4D85-B165-31421DF66B6E}">
      <dgm:prSet/>
      <dgm:spPr/>
      <dgm:t>
        <a:bodyPr/>
        <a:lstStyle/>
        <a:p>
          <a:endParaRPr lang="en-US"/>
        </a:p>
      </dgm:t>
    </dgm:pt>
    <dgm:pt modelId="{14CE171C-2958-4AD6-9F1B-8EBCCCBA26EA}" type="sibTrans" cxnId="{2FFC7FF8-CDD1-4D85-B165-31421DF66B6E}">
      <dgm:prSet/>
      <dgm:spPr/>
      <dgm:t>
        <a:bodyPr/>
        <a:lstStyle/>
        <a:p>
          <a:endParaRPr lang="en-US"/>
        </a:p>
      </dgm:t>
    </dgm:pt>
    <dgm:pt modelId="{08726C27-0DED-4718-A8FE-BB6CD57D7993}">
      <dgm:prSet phldrT="[Text]"/>
      <dgm:spPr/>
      <dgm:t>
        <a:bodyPr/>
        <a:lstStyle/>
        <a:p>
          <a:r>
            <a:rPr lang="en-US" dirty="0" smtClean="0"/>
            <a:t>Large Business</a:t>
          </a:r>
          <a:endParaRPr lang="en-US" dirty="0"/>
        </a:p>
      </dgm:t>
    </dgm:pt>
    <dgm:pt modelId="{DC872993-D64A-432C-8F04-B85B8BE9ADCC}" type="parTrans" cxnId="{099B7F9A-B7B4-4F2A-9C01-E695EA1D1FBB}">
      <dgm:prSet/>
      <dgm:spPr/>
      <dgm:t>
        <a:bodyPr/>
        <a:lstStyle/>
        <a:p>
          <a:endParaRPr lang="en-US"/>
        </a:p>
      </dgm:t>
    </dgm:pt>
    <dgm:pt modelId="{338E3CEF-FC9F-4449-B180-63520FDDA78A}" type="sibTrans" cxnId="{099B7F9A-B7B4-4F2A-9C01-E695EA1D1FBB}">
      <dgm:prSet/>
      <dgm:spPr/>
      <dgm:t>
        <a:bodyPr/>
        <a:lstStyle/>
        <a:p>
          <a:endParaRPr lang="en-US"/>
        </a:p>
      </dgm:t>
    </dgm:pt>
    <dgm:pt modelId="{91FCF0F4-951E-4C85-8619-519085B09D13}" type="pres">
      <dgm:prSet presAssocID="{2BF5CF8C-74EB-419A-8751-F4C7DBA5AB1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1A68FF3-2967-4C94-8D4C-D34B8D236EEA}" type="pres">
      <dgm:prSet presAssocID="{A8025519-F67C-40A6-8C65-DE659AD56FB9}" presName="vertOne" presStyleCnt="0"/>
      <dgm:spPr/>
    </dgm:pt>
    <dgm:pt modelId="{FDE878EE-8AB1-446C-B689-D103976E10BC}" type="pres">
      <dgm:prSet presAssocID="{A8025519-F67C-40A6-8C65-DE659AD56FB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9C4F41-EBCC-4324-9D8D-7C2BFB720970}" type="pres">
      <dgm:prSet presAssocID="{A8025519-F67C-40A6-8C65-DE659AD56FB9}" presName="parTransOne" presStyleCnt="0"/>
      <dgm:spPr/>
    </dgm:pt>
    <dgm:pt modelId="{37C0B323-031C-4B07-9535-4F7976CFF4F1}" type="pres">
      <dgm:prSet presAssocID="{A8025519-F67C-40A6-8C65-DE659AD56FB9}" presName="horzOne" presStyleCnt="0"/>
      <dgm:spPr/>
    </dgm:pt>
    <dgm:pt modelId="{BC01C1E1-051C-4985-A1F3-85F758C42305}" type="pres">
      <dgm:prSet presAssocID="{B531F3DA-B314-49B8-B3CF-6E15F3966BA9}" presName="vertTwo" presStyleCnt="0"/>
      <dgm:spPr/>
    </dgm:pt>
    <dgm:pt modelId="{F9E30F3A-D900-47A8-B77A-EE91368F9BBA}" type="pres">
      <dgm:prSet presAssocID="{B531F3DA-B314-49B8-B3CF-6E15F3966BA9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35214E-A15B-4079-B725-078590121DD8}" type="pres">
      <dgm:prSet presAssocID="{B531F3DA-B314-49B8-B3CF-6E15F3966BA9}" presName="parTransTwo" presStyleCnt="0"/>
      <dgm:spPr/>
    </dgm:pt>
    <dgm:pt modelId="{23FFFCC3-D634-4B7A-A677-85854E7956C7}" type="pres">
      <dgm:prSet presAssocID="{B531F3DA-B314-49B8-B3CF-6E15F3966BA9}" presName="horzTwo" presStyleCnt="0"/>
      <dgm:spPr/>
    </dgm:pt>
    <dgm:pt modelId="{F3F54382-95D1-4F86-95AB-A93E63E46AF0}" type="pres">
      <dgm:prSet presAssocID="{7C3F8A16-8409-4619-852A-CA8F941CBE9E}" presName="vertThree" presStyleCnt="0"/>
      <dgm:spPr/>
    </dgm:pt>
    <dgm:pt modelId="{50E08760-71BB-4E6A-B57E-BE8EB7D0DBCF}" type="pres">
      <dgm:prSet presAssocID="{7C3F8A16-8409-4619-852A-CA8F941CBE9E}" presName="txThree" presStyleLbl="node3" presStyleIdx="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68F633-9BE6-4671-B21F-E13BF5E15E73}" type="pres">
      <dgm:prSet presAssocID="{7C3F8A16-8409-4619-852A-CA8F941CBE9E}" presName="horzThree" presStyleCnt="0"/>
      <dgm:spPr/>
    </dgm:pt>
    <dgm:pt modelId="{23461DCB-19D2-4096-92D9-4824AFE137BD}" type="pres">
      <dgm:prSet presAssocID="{ED4BBCCD-1761-4C05-83C8-756639C16718}" presName="sibSpaceThree" presStyleCnt="0"/>
      <dgm:spPr/>
    </dgm:pt>
    <dgm:pt modelId="{6B13D8C5-017F-46AF-A7AE-155E5CCD5A3D}" type="pres">
      <dgm:prSet presAssocID="{A274852A-151C-4C40-99C7-5AAFD9AE5A4A}" presName="vertThree" presStyleCnt="0"/>
      <dgm:spPr/>
    </dgm:pt>
    <dgm:pt modelId="{A99DB689-6FF8-4AD4-AB0A-FD2FB417A1D4}" type="pres">
      <dgm:prSet presAssocID="{A274852A-151C-4C40-99C7-5AAFD9AE5A4A}" presName="txThree" presStyleLbl="node3" presStyleIdx="1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4685C8-8A44-4DE5-809C-63551375F695}" type="pres">
      <dgm:prSet presAssocID="{A274852A-151C-4C40-99C7-5AAFD9AE5A4A}" presName="horzThree" presStyleCnt="0"/>
      <dgm:spPr/>
    </dgm:pt>
    <dgm:pt modelId="{0CC95FBA-AD3F-4D0F-8722-C3B6C4DBFD24}" type="pres">
      <dgm:prSet presAssocID="{AF163B0A-6A1C-4B06-8F6C-D402F4BDC0AB}" presName="sibSpaceThree" presStyleCnt="0"/>
      <dgm:spPr/>
    </dgm:pt>
    <dgm:pt modelId="{4FC87512-0E8A-47A5-A7EE-5A429B4C6EFF}" type="pres">
      <dgm:prSet presAssocID="{08726C27-0DED-4718-A8FE-BB6CD57D7993}" presName="vertThree" presStyleCnt="0"/>
      <dgm:spPr/>
    </dgm:pt>
    <dgm:pt modelId="{5D17E144-0BD3-4584-9BD8-5C493846E299}" type="pres">
      <dgm:prSet presAssocID="{08726C27-0DED-4718-A8FE-BB6CD57D7993}" presName="txThree" presStyleLbl="node3" presStyleIdx="2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D35C94-24FA-47DF-BA7B-89644D202243}" type="pres">
      <dgm:prSet presAssocID="{08726C27-0DED-4718-A8FE-BB6CD57D7993}" presName="horzThree" presStyleCnt="0"/>
      <dgm:spPr/>
    </dgm:pt>
    <dgm:pt modelId="{9ECB2BDA-ABA2-42C9-A050-AF240E35F92C}" type="pres">
      <dgm:prSet presAssocID="{6D0CCDA6-444C-45B9-A3FE-B67D7F980138}" presName="sibSpaceTwo" presStyleCnt="0"/>
      <dgm:spPr/>
    </dgm:pt>
    <dgm:pt modelId="{5C17D5F8-13C6-40D5-9D0C-EE145F486C89}" type="pres">
      <dgm:prSet presAssocID="{86F98B31-EAAD-4828-A61C-87603DDDC220}" presName="vertTwo" presStyleCnt="0"/>
      <dgm:spPr/>
    </dgm:pt>
    <dgm:pt modelId="{3710933A-9EB8-4987-A4C2-E20FB8BAE6E3}" type="pres">
      <dgm:prSet presAssocID="{86F98B31-EAAD-4828-A61C-87603DDDC220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4AD3AB-048D-4166-B398-6209B02EEE3E}" type="pres">
      <dgm:prSet presAssocID="{86F98B31-EAAD-4828-A61C-87603DDDC220}" presName="parTransTwo" presStyleCnt="0"/>
      <dgm:spPr/>
    </dgm:pt>
    <dgm:pt modelId="{FFF4E717-7E0E-4606-826F-CD70A5D4C71D}" type="pres">
      <dgm:prSet presAssocID="{86F98B31-EAAD-4828-A61C-87603DDDC220}" presName="horzTwo" presStyleCnt="0"/>
      <dgm:spPr/>
    </dgm:pt>
    <dgm:pt modelId="{7C759A3D-C0BA-4411-A93A-CBC481EF1DBD}" type="pres">
      <dgm:prSet presAssocID="{6EBB967A-DE13-4A84-B649-1CE9D14E8353}" presName="vertThree" presStyleCnt="0"/>
      <dgm:spPr/>
    </dgm:pt>
    <dgm:pt modelId="{2ABBC747-FC37-4E2E-A9E8-2040C0DE688E}" type="pres">
      <dgm:prSet presAssocID="{6EBB967A-DE13-4A84-B649-1CE9D14E8353}" presName="txThree" presStyleLbl="node3" presStyleIdx="3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69FCB03-6629-4798-83AF-133862A0296F}" type="pres">
      <dgm:prSet presAssocID="{6EBB967A-DE13-4A84-B649-1CE9D14E8353}" presName="horzThree" presStyleCnt="0"/>
      <dgm:spPr/>
    </dgm:pt>
    <dgm:pt modelId="{EA5CE28C-F76A-4B8C-885B-0C3C8C6A3D1D}" type="pres">
      <dgm:prSet presAssocID="{DD986933-F5EC-43FE-8698-8A898C19A127}" presName="sibSpaceThree" presStyleCnt="0"/>
      <dgm:spPr/>
    </dgm:pt>
    <dgm:pt modelId="{54C16DFF-2C8A-4A10-A840-B1FF391C800F}" type="pres">
      <dgm:prSet presAssocID="{2C8C7CC2-D3D6-4DDB-866D-02FC3FA349DA}" presName="vertThree" presStyleCnt="0"/>
      <dgm:spPr/>
    </dgm:pt>
    <dgm:pt modelId="{C3BA4B95-77C9-4954-8CF2-29E512CE6F55}" type="pres">
      <dgm:prSet presAssocID="{2C8C7CC2-D3D6-4DDB-866D-02FC3FA349DA}" presName="txThree" presStyleLbl="node3" presStyleIdx="4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F890C7-C4E5-4A3E-9630-A88FE6DB130D}" type="pres">
      <dgm:prSet presAssocID="{2C8C7CC2-D3D6-4DDB-866D-02FC3FA349DA}" presName="horzThree" presStyleCnt="0"/>
      <dgm:spPr/>
    </dgm:pt>
    <dgm:pt modelId="{F8632338-C3BD-4FEE-900E-E300A3DBAB18}" type="pres">
      <dgm:prSet presAssocID="{2AD4A809-BEF2-4B47-A91E-83D3A4A0DFB4}" presName="sibSpaceThree" presStyleCnt="0"/>
      <dgm:spPr/>
    </dgm:pt>
    <dgm:pt modelId="{DD786FA2-3549-4807-8B01-50FB82C16ED7}" type="pres">
      <dgm:prSet presAssocID="{F1FD728A-FDC7-4C18-9305-BD608D5E44C1}" presName="vertThree" presStyleCnt="0"/>
      <dgm:spPr/>
    </dgm:pt>
    <dgm:pt modelId="{534E0D2A-B4EC-4455-B1A9-27F444558EDE}" type="pres">
      <dgm:prSet presAssocID="{F1FD728A-FDC7-4C18-9305-BD608D5E44C1}" presName="txThree" presStyleLbl="node3" presStyleIdx="5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593B15-9C96-4EBB-A792-2E0CB09E7ED1}" type="pres">
      <dgm:prSet presAssocID="{F1FD728A-FDC7-4C18-9305-BD608D5E44C1}" presName="horzThree" presStyleCnt="0"/>
      <dgm:spPr/>
    </dgm:pt>
    <dgm:pt modelId="{CC0E4A6D-6BC3-4F63-97AC-63AA9D08149F}" type="pres">
      <dgm:prSet presAssocID="{14CE171C-2958-4AD6-9F1B-8EBCCCBA26EA}" presName="sibSpaceThree" presStyleCnt="0"/>
      <dgm:spPr/>
    </dgm:pt>
    <dgm:pt modelId="{8BFFC36F-F822-408D-A7E4-201C9B7BAE7C}" type="pres">
      <dgm:prSet presAssocID="{7952322D-3521-43DE-9277-FE93CD10878F}" presName="vertThree" presStyleCnt="0"/>
      <dgm:spPr/>
    </dgm:pt>
    <dgm:pt modelId="{9D37147B-34EB-4D65-89C5-9105D00756A2}" type="pres">
      <dgm:prSet presAssocID="{7952322D-3521-43DE-9277-FE93CD10878F}" presName="txThree" presStyleLbl="node3" presStyleIdx="6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1EF88B-9128-4487-8370-F4C139C3EAFC}" type="pres">
      <dgm:prSet presAssocID="{7952322D-3521-43DE-9277-FE93CD10878F}" presName="horzThree" presStyleCnt="0"/>
      <dgm:spPr/>
    </dgm:pt>
    <dgm:pt modelId="{AF352C40-EF9F-446C-8D3D-79E73DB2299B}" type="pres">
      <dgm:prSet presAssocID="{EAC5920B-E40D-4060-9FB4-5028CE35740F}" presName="sibSpaceTwo" presStyleCnt="0"/>
      <dgm:spPr/>
    </dgm:pt>
    <dgm:pt modelId="{9ED6DF43-9AB7-49DE-AF37-AF3641490F86}" type="pres">
      <dgm:prSet presAssocID="{3AD6B5C2-156B-47D0-AA32-0CCB912E77BF}" presName="vertTwo" presStyleCnt="0"/>
      <dgm:spPr/>
    </dgm:pt>
    <dgm:pt modelId="{3587B9E1-3B7C-4DDC-AC47-8D1C5FEA66DE}" type="pres">
      <dgm:prSet presAssocID="{3AD6B5C2-156B-47D0-AA32-0CCB912E77BF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14DCD3-D287-498B-854F-BFEEDF656D65}" type="pres">
      <dgm:prSet presAssocID="{3AD6B5C2-156B-47D0-AA32-0CCB912E77BF}" presName="parTransTwo" presStyleCnt="0"/>
      <dgm:spPr/>
    </dgm:pt>
    <dgm:pt modelId="{94DA822C-EFD4-4683-9A1E-057B234CBEFD}" type="pres">
      <dgm:prSet presAssocID="{3AD6B5C2-156B-47D0-AA32-0CCB912E77BF}" presName="horzTwo" presStyleCnt="0"/>
      <dgm:spPr/>
    </dgm:pt>
    <dgm:pt modelId="{23D30DA4-EAA1-48C8-A896-333E6D3E54B1}" type="pres">
      <dgm:prSet presAssocID="{663CF6B0-86FF-4A6D-820C-250730A4B729}" presName="vertThree" presStyleCnt="0"/>
      <dgm:spPr/>
    </dgm:pt>
    <dgm:pt modelId="{D8D7FA58-74B4-4F16-8784-11A4B26608A4}" type="pres">
      <dgm:prSet presAssocID="{663CF6B0-86FF-4A6D-820C-250730A4B729}" presName="txThree" presStyleLbl="node3" presStyleIdx="7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3C0644-7219-4FC0-A5C8-D18442F7A67E}" type="pres">
      <dgm:prSet presAssocID="{663CF6B0-86FF-4A6D-820C-250730A4B729}" presName="horzThree" presStyleCnt="0"/>
      <dgm:spPr/>
    </dgm:pt>
    <dgm:pt modelId="{EBEB4D67-6DC7-47A1-A1BC-02FA5D6A4B98}" type="pres">
      <dgm:prSet presAssocID="{2380F640-474E-4527-8C6B-F6B94873297D}" presName="sibSpaceThree" presStyleCnt="0"/>
      <dgm:spPr/>
    </dgm:pt>
    <dgm:pt modelId="{1A0171DA-26F6-423C-9D31-A92FD4D692F9}" type="pres">
      <dgm:prSet presAssocID="{903A6E92-281F-4D26-958A-C5FB8C046675}" presName="vertThree" presStyleCnt="0"/>
      <dgm:spPr/>
    </dgm:pt>
    <dgm:pt modelId="{E2624903-405E-420C-BD5E-8A2281389B21}" type="pres">
      <dgm:prSet presAssocID="{903A6E92-281F-4D26-958A-C5FB8C046675}" presName="txThree" presStyleLbl="node3" presStyleIdx="8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21FFB6-D754-44BB-AC6C-22E64DB5F522}" type="pres">
      <dgm:prSet presAssocID="{903A6E92-281F-4D26-958A-C5FB8C046675}" presName="horzThree" presStyleCnt="0"/>
      <dgm:spPr/>
    </dgm:pt>
    <dgm:pt modelId="{C801A090-DF6B-4294-A049-6DCAB82DE8FA}" type="pres">
      <dgm:prSet presAssocID="{3DF9A384-8CC9-40CE-890F-1AAEA7BE9A2F}" presName="sibSpaceThree" presStyleCnt="0"/>
      <dgm:spPr/>
    </dgm:pt>
    <dgm:pt modelId="{2935B56B-CB57-49EE-8D60-FACB4A4BBA70}" type="pres">
      <dgm:prSet presAssocID="{282A7948-4A72-4C32-B3F5-DC0A7B3B1EBD}" presName="vertThree" presStyleCnt="0"/>
      <dgm:spPr/>
    </dgm:pt>
    <dgm:pt modelId="{5EB77490-3B14-4A15-9EBD-B34B173312A1}" type="pres">
      <dgm:prSet presAssocID="{282A7948-4A72-4C32-B3F5-DC0A7B3B1EBD}" presName="txThree" presStyleLbl="node3" presStyleIdx="9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ACCCA7-8459-40C0-9454-380CD7ECE1EA}" type="pres">
      <dgm:prSet presAssocID="{282A7948-4A72-4C32-B3F5-DC0A7B3B1EBD}" presName="horzThree" presStyleCnt="0"/>
      <dgm:spPr/>
    </dgm:pt>
    <dgm:pt modelId="{5D489646-DD86-46C7-B1A3-418CBC9B8FB9}" type="pres">
      <dgm:prSet presAssocID="{570DAADC-76D4-44B0-A0A4-D2D4C7D6E920}" presName="sibSpaceThree" presStyleCnt="0"/>
      <dgm:spPr/>
    </dgm:pt>
    <dgm:pt modelId="{D18A4E10-C75E-4F4C-B92B-81B96749E357}" type="pres">
      <dgm:prSet presAssocID="{FDF7CE93-1530-4061-976F-1E5244D793CD}" presName="vertThree" presStyleCnt="0"/>
      <dgm:spPr/>
    </dgm:pt>
    <dgm:pt modelId="{AF71118F-8C23-4400-BA5D-9BBF38E0926C}" type="pres">
      <dgm:prSet presAssocID="{FDF7CE93-1530-4061-976F-1E5244D793CD}" presName="txThree" presStyleLbl="node3" presStyleIdx="1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C61865-6F7C-4FCA-9BFB-FB097230F5E4}" type="pres">
      <dgm:prSet presAssocID="{FDF7CE93-1530-4061-976F-1E5244D793CD}" presName="horzThree" presStyleCnt="0"/>
      <dgm:spPr/>
    </dgm:pt>
  </dgm:ptLst>
  <dgm:cxnLst>
    <dgm:cxn modelId="{258B26F9-1837-43DD-8267-85C8F9D1FC5D}" type="presOf" srcId="{663CF6B0-86FF-4A6D-820C-250730A4B729}" destId="{D8D7FA58-74B4-4F16-8784-11A4B26608A4}" srcOrd="0" destOrd="0" presId="urn:microsoft.com/office/officeart/2005/8/layout/hierarchy4"/>
    <dgm:cxn modelId="{1644F417-A5F1-49A1-8F73-6D7F2A0E3338}" type="presOf" srcId="{3AD6B5C2-156B-47D0-AA32-0CCB912E77BF}" destId="{3587B9E1-3B7C-4DDC-AC47-8D1C5FEA66DE}" srcOrd="0" destOrd="0" presId="urn:microsoft.com/office/officeart/2005/8/layout/hierarchy4"/>
    <dgm:cxn modelId="{F8285B67-0A75-4587-B6D4-D3D5052ADC60}" type="presOf" srcId="{7952322D-3521-43DE-9277-FE93CD10878F}" destId="{9D37147B-34EB-4D65-89C5-9105D00756A2}" srcOrd="0" destOrd="0" presId="urn:microsoft.com/office/officeart/2005/8/layout/hierarchy4"/>
    <dgm:cxn modelId="{CACE63E4-54A8-48AE-B811-ED20E9F55531}" srcId="{B531F3DA-B314-49B8-B3CF-6E15F3966BA9}" destId="{A274852A-151C-4C40-99C7-5AAFD9AE5A4A}" srcOrd="1" destOrd="0" parTransId="{7FE55101-75D1-457B-A409-674F0F514D79}" sibTransId="{AF163B0A-6A1C-4B06-8F6C-D402F4BDC0AB}"/>
    <dgm:cxn modelId="{270411A4-0FB6-4509-9FD3-EE72B5BB73F1}" type="presOf" srcId="{2BF5CF8C-74EB-419A-8751-F4C7DBA5AB17}" destId="{91FCF0F4-951E-4C85-8619-519085B09D13}" srcOrd="0" destOrd="0" presId="urn:microsoft.com/office/officeart/2005/8/layout/hierarchy4"/>
    <dgm:cxn modelId="{EBC81CFE-C7F9-4512-9A6F-0BF9AD2CBA15}" srcId="{3AD6B5C2-156B-47D0-AA32-0CCB912E77BF}" destId="{282A7948-4A72-4C32-B3F5-DC0A7B3B1EBD}" srcOrd="2" destOrd="0" parTransId="{F5CEF622-628C-4465-A25B-0808D73441A6}" sibTransId="{570DAADC-76D4-44B0-A0A4-D2D4C7D6E920}"/>
    <dgm:cxn modelId="{1CED0037-74C6-494F-8A88-AB6D4A58B917}" type="presOf" srcId="{2C8C7CC2-D3D6-4DDB-866D-02FC3FA349DA}" destId="{C3BA4B95-77C9-4954-8CF2-29E512CE6F55}" srcOrd="0" destOrd="0" presId="urn:microsoft.com/office/officeart/2005/8/layout/hierarchy4"/>
    <dgm:cxn modelId="{0CB9D8B0-45DB-4B90-80DF-F5F3D6D54016}" type="presOf" srcId="{282A7948-4A72-4C32-B3F5-DC0A7B3B1EBD}" destId="{5EB77490-3B14-4A15-9EBD-B34B173312A1}" srcOrd="0" destOrd="0" presId="urn:microsoft.com/office/officeart/2005/8/layout/hierarchy4"/>
    <dgm:cxn modelId="{84F2AE79-58D4-4EBD-B507-612E8C37AAAC}" type="presOf" srcId="{903A6E92-281F-4D26-958A-C5FB8C046675}" destId="{E2624903-405E-420C-BD5E-8A2281389B21}" srcOrd="0" destOrd="0" presId="urn:microsoft.com/office/officeart/2005/8/layout/hierarchy4"/>
    <dgm:cxn modelId="{099B7F9A-B7B4-4F2A-9C01-E695EA1D1FBB}" srcId="{B531F3DA-B314-49B8-B3CF-6E15F3966BA9}" destId="{08726C27-0DED-4718-A8FE-BB6CD57D7993}" srcOrd="2" destOrd="0" parTransId="{DC872993-D64A-432C-8F04-B85B8BE9ADCC}" sibTransId="{338E3CEF-FC9F-4449-B180-63520FDDA78A}"/>
    <dgm:cxn modelId="{4DD6B03E-CC2E-4B0B-8BCF-DF0996FD9884}" type="presOf" srcId="{FDF7CE93-1530-4061-976F-1E5244D793CD}" destId="{AF71118F-8C23-4400-BA5D-9BBF38E0926C}" srcOrd="0" destOrd="0" presId="urn:microsoft.com/office/officeart/2005/8/layout/hierarchy4"/>
    <dgm:cxn modelId="{B3293998-9BC4-4C9C-B321-4B137705D28A}" type="presOf" srcId="{86F98B31-EAAD-4828-A61C-87603DDDC220}" destId="{3710933A-9EB8-4987-A4C2-E20FB8BAE6E3}" srcOrd="0" destOrd="0" presId="urn:microsoft.com/office/officeart/2005/8/layout/hierarchy4"/>
    <dgm:cxn modelId="{8DA09806-AE3E-4AC3-B14C-34F1FF9E2C8C}" type="presOf" srcId="{B531F3DA-B314-49B8-B3CF-6E15F3966BA9}" destId="{F9E30F3A-D900-47A8-B77A-EE91368F9BBA}" srcOrd="0" destOrd="0" presId="urn:microsoft.com/office/officeart/2005/8/layout/hierarchy4"/>
    <dgm:cxn modelId="{B3930A9F-18AD-4730-BE32-FC5F1DE966DA}" srcId="{A8025519-F67C-40A6-8C65-DE659AD56FB9}" destId="{B531F3DA-B314-49B8-B3CF-6E15F3966BA9}" srcOrd="0" destOrd="0" parTransId="{3C2C3493-D00D-4054-9B57-410F5E0CE916}" sibTransId="{6D0CCDA6-444C-45B9-A3FE-B67D7F980138}"/>
    <dgm:cxn modelId="{110943C4-96A6-4EBB-AEF5-25000FC70F45}" srcId="{A8025519-F67C-40A6-8C65-DE659AD56FB9}" destId="{86F98B31-EAAD-4828-A61C-87603DDDC220}" srcOrd="1" destOrd="0" parTransId="{82DB6C4C-DC44-403B-B7C0-B70C8BEE1BE6}" sibTransId="{EAC5920B-E40D-4060-9FB4-5028CE35740F}"/>
    <dgm:cxn modelId="{5309245D-CD8F-4E59-9AC3-F7C14AE4E196}" type="presOf" srcId="{A274852A-151C-4C40-99C7-5AAFD9AE5A4A}" destId="{A99DB689-6FF8-4AD4-AB0A-FD2FB417A1D4}" srcOrd="0" destOrd="0" presId="urn:microsoft.com/office/officeart/2005/8/layout/hierarchy4"/>
    <dgm:cxn modelId="{FB8B61B4-D5D1-4670-BC46-FAA7D11DF272}" srcId="{3AD6B5C2-156B-47D0-AA32-0CCB912E77BF}" destId="{903A6E92-281F-4D26-958A-C5FB8C046675}" srcOrd="1" destOrd="0" parTransId="{66E7990B-B70D-49EB-A422-08A937993824}" sibTransId="{3DF9A384-8CC9-40CE-890F-1AAEA7BE9A2F}"/>
    <dgm:cxn modelId="{3FB4AE5A-E8B0-4889-AFBC-924437376D24}" type="presOf" srcId="{08726C27-0DED-4718-A8FE-BB6CD57D7993}" destId="{5D17E144-0BD3-4584-9BD8-5C493846E299}" srcOrd="0" destOrd="0" presId="urn:microsoft.com/office/officeart/2005/8/layout/hierarchy4"/>
    <dgm:cxn modelId="{BA6568E4-0466-4EA8-B2E4-C756320A3AF0}" srcId="{B531F3DA-B314-49B8-B3CF-6E15F3966BA9}" destId="{7C3F8A16-8409-4619-852A-CA8F941CBE9E}" srcOrd="0" destOrd="0" parTransId="{83B91314-A4AE-49AB-9626-813C2D1E73F6}" sibTransId="{ED4BBCCD-1761-4C05-83C8-756639C16718}"/>
    <dgm:cxn modelId="{25FB73EC-5D02-4D85-A30C-20A49D697F5F}" srcId="{86F98B31-EAAD-4828-A61C-87603DDDC220}" destId="{2C8C7CC2-D3D6-4DDB-866D-02FC3FA349DA}" srcOrd="1" destOrd="0" parTransId="{9CA44272-8894-4633-A9A2-B51272AD286C}" sibTransId="{2AD4A809-BEF2-4B47-A91E-83D3A4A0DFB4}"/>
    <dgm:cxn modelId="{13876964-C9B9-4EBC-865F-8283F672E14E}" srcId="{2BF5CF8C-74EB-419A-8751-F4C7DBA5AB17}" destId="{A8025519-F67C-40A6-8C65-DE659AD56FB9}" srcOrd="0" destOrd="0" parTransId="{3CECA91B-FB48-4399-BA13-1E3936102296}" sibTransId="{ECA48C38-DC8E-40CD-B619-95FEABDEE59B}"/>
    <dgm:cxn modelId="{41C29CFF-C8C7-4A18-809B-616A1D005E55}" type="presOf" srcId="{F1FD728A-FDC7-4C18-9305-BD608D5E44C1}" destId="{534E0D2A-B4EC-4455-B1A9-27F444558EDE}" srcOrd="0" destOrd="0" presId="urn:microsoft.com/office/officeart/2005/8/layout/hierarchy4"/>
    <dgm:cxn modelId="{131D3277-2EFB-4977-A7E4-C6CF90C11C74}" srcId="{86F98B31-EAAD-4828-A61C-87603DDDC220}" destId="{6EBB967A-DE13-4A84-B649-1CE9D14E8353}" srcOrd="0" destOrd="0" parTransId="{8CD81D8E-51EF-4FA7-B816-8110E57200A6}" sibTransId="{DD986933-F5EC-43FE-8698-8A898C19A127}"/>
    <dgm:cxn modelId="{5E25728E-09C6-4FF5-BF45-B8895398B60F}" type="presOf" srcId="{A8025519-F67C-40A6-8C65-DE659AD56FB9}" destId="{FDE878EE-8AB1-446C-B689-D103976E10BC}" srcOrd="0" destOrd="0" presId="urn:microsoft.com/office/officeart/2005/8/layout/hierarchy4"/>
    <dgm:cxn modelId="{FFF20F28-85CA-427C-9766-F9EF98068DEA}" srcId="{3AD6B5C2-156B-47D0-AA32-0CCB912E77BF}" destId="{663CF6B0-86FF-4A6D-820C-250730A4B729}" srcOrd="0" destOrd="0" parTransId="{3EF98D09-F07F-441C-B486-732826BA392B}" sibTransId="{2380F640-474E-4527-8C6B-F6B94873297D}"/>
    <dgm:cxn modelId="{6FCB578C-789B-4341-9EEB-3140AFA5863D}" srcId="{3AD6B5C2-156B-47D0-AA32-0CCB912E77BF}" destId="{FDF7CE93-1530-4061-976F-1E5244D793CD}" srcOrd="3" destOrd="0" parTransId="{892E7A20-D749-4FC4-A126-53B24D5525F4}" sibTransId="{5B02F8D3-7733-4CD5-A29D-562CB679FF1B}"/>
    <dgm:cxn modelId="{45E47043-3234-458A-A653-F14E46DEE02F}" srcId="{86F98B31-EAAD-4828-A61C-87603DDDC220}" destId="{7952322D-3521-43DE-9277-FE93CD10878F}" srcOrd="3" destOrd="0" parTransId="{86BC4D97-8DBD-4E72-AFF9-2937F096B4BE}" sibTransId="{B6138588-5ECB-466E-8EFF-B8D1D513FE75}"/>
    <dgm:cxn modelId="{C635565D-1E97-4634-976B-2B3C776C27BE}" type="presOf" srcId="{7C3F8A16-8409-4619-852A-CA8F941CBE9E}" destId="{50E08760-71BB-4E6A-B57E-BE8EB7D0DBCF}" srcOrd="0" destOrd="0" presId="urn:microsoft.com/office/officeart/2005/8/layout/hierarchy4"/>
    <dgm:cxn modelId="{A40D8ACF-C673-4222-A8CC-9298EE4A1947}" srcId="{A8025519-F67C-40A6-8C65-DE659AD56FB9}" destId="{3AD6B5C2-156B-47D0-AA32-0CCB912E77BF}" srcOrd="2" destOrd="0" parTransId="{04D2A2FA-697A-4E6B-AFC4-810048136376}" sibTransId="{35ED4727-B383-4115-AE9D-E4F7A8595545}"/>
    <dgm:cxn modelId="{2FFC7FF8-CDD1-4D85-B165-31421DF66B6E}" srcId="{86F98B31-EAAD-4828-A61C-87603DDDC220}" destId="{F1FD728A-FDC7-4C18-9305-BD608D5E44C1}" srcOrd="2" destOrd="0" parTransId="{1E5DE166-6531-4A33-A9C5-A02664A98F1C}" sibTransId="{14CE171C-2958-4AD6-9F1B-8EBCCCBA26EA}"/>
    <dgm:cxn modelId="{5155269B-64F2-49EF-A092-4C89722CE951}" type="presOf" srcId="{6EBB967A-DE13-4A84-B649-1CE9D14E8353}" destId="{2ABBC747-FC37-4E2E-A9E8-2040C0DE688E}" srcOrd="0" destOrd="0" presId="urn:microsoft.com/office/officeart/2005/8/layout/hierarchy4"/>
    <dgm:cxn modelId="{D80243EE-4868-4BF6-8B30-FAC7CD69F9A7}" type="presParOf" srcId="{91FCF0F4-951E-4C85-8619-519085B09D13}" destId="{A1A68FF3-2967-4C94-8D4C-D34B8D236EEA}" srcOrd="0" destOrd="0" presId="urn:microsoft.com/office/officeart/2005/8/layout/hierarchy4"/>
    <dgm:cxn modelId="{21ABF096-62C3-445C-90F7-D0BAE312CD04}" type="presParOf" srcId="{A1A68FF3-2967-4C94-8D4C-D34B8D236EEA}" destId="{FDE878EE-8AB1-446C-B689-D103976E10BC}" srcOrd="0" destOrd="0" presId="urn:microsoft.com/office/officeart/2005/8/layout/hierarchy4"/>
    <dgm:cxn modelId="{CC7B03FA-FDE7-497C-8DD5-2A83BCD0FB0B}" type="presParOf" srcId="{A1A68FF3-2967-4C94-8D4C-D34B8D236EEA}" destId="{B59C4F41-EBCC-4324-9D8D-7C2BFB720970}" srcOrd="1" destOrd="0" presId="urn:microsoft.com/office/officeart/2005/8/layout/hierarchy4"/>
    <dgm:cxn modelId="{9E4BB4C8-738F-4D0B-B478-C1D11CD793CF}" type="presParOf" srcId="{A1A68FF3-2967-4C94-8D4C-D34B8D236EEA}" destId="{37C0B323-031C-4B07-9535-4F7976CFF4F1}" srcOrd="2" destOrd="0" presId="urn:microsoft.com/office/officeart/2005/8/layout/hierarchy4"/>
    <dgm:cxn modelId="{7FA52840-E6DC-42B8-BDAC-42AB70FF017B}" type="presParOf" srcId="{37C0B323-031C-4B07-9535-4F7976CFF4F1}" destId="{BC01C1E1-051C-4985-A1F3-85F758C42305}" srcOrd="0" destOrd="0" presId="urn:microsoft.com/office/officeart/2005/8/layout/hierarchy4"/>
    <dgm:cxn modelId="{1A44E055-77E8-4EA3-9C3D-706D41855C89}" type="presParOf" srcId="{BC01C1E1-051C-4985-A1F3-85F758C42305}" destId="{F9E30F3A-D900-47A8-B77A-EE91368F9BBA}" srcOrd="0" destOrd="0" presId="urn:microsoft.com/office/officeart/2005/8/layout/hierarchy4"/>
    <dgm:cxn modelId="{D7ADE0DD-3015-4C11-B7D6-E2C140B3C427}" type="presParOf" srcId="{BC01C1E1-051C-4985-A1F3-85F758C42305}" destId="{3F35214E-A15B-4079-B725-078590121DD8}" srcOrd="1" destOrd="0" presId="urn:microsoft.com/office/officeart/2005/8/layout/hierarchy4"/>
    <dgm:cxn modelId="{AD974C44-F60B-4D16-BA62-CBAC666BE813}" type="presParOf" srcId="{BC01C1E1-051C-4985-A1F3-85F758C42305}" destId="{23FFFCC3-D634-4B7A-A677-85854E7956C7}" srcOrd="2" destOrd="0" presId="urn:microsoft.com/office/officeart/2005/8/layout/hierarchy4"/>
    <dgm:cxn modelId="{51481C64-D15F-4D97-9905-93C8BBCE0B1A}" type="presParOf" srcId="{23FFFCC3-D634-4B7A-A677-85854E7956C7}" destId="{F3F54382-95D1-4F86-95AB-A93E63E46AF0}" srcOrd="0" destOrd="0" presId="urn:microsoft.com/office/officeart/2005/8/layout/hierarchy4"/>
    <dgm:cxn modelId="{5658F05C-6BCE-48BA-B3D1-68CE11432B24}" type="presParOf" srcId="{F3F54382-95D1-4F86-95AB-A93E63E46AF0}" destId="{50E08760-71BB-4E6A-B57E-BE8EB7D0DBCF}" srcOrd="0" destOrd="0" presId="urn:microsoft.com/office/officeart/2005/8/layout/hierarchy4"/>
    <dgm:cxn modelId="{D4128A0B-1C7B-404B-864A-8F2B37C9D805}" type="presParOf" srcId="{F3F54382-95D1-4F86-95AB-A93E63E46AF0}" destId="{A168F633-9BE6-4671-B21F-E13BF5E15E73}" srcOrd="1" destOrd="0" presId="urn:microsoft.com/office/officeart/2005/8/layout/hierarchy4"/>
    <dgm:cxn modelId="{7A5682A0-6F91-4CFC-89A2-F97A954CB421}" type="presParOf" srcId="{23FFFCC3-D634-4B7A-A677-85854E7956C7}" destId="{23461DCB-19D2-4096-92D9-4824AFE137BD}" srcOrd="1" destOrd="0" presId="urn:microsoft.com/office/officeart/2005/8/layout/hierarchy4"/>
    <dgm:cxn modelId="{D7B2031B-1212-4044-B0AB-F9914ABE7B61}" type="presParOf" srcId="{23FFFCC3-D634-4B7A-A677-85854E7956C7}" destId="{6B13D8C5-017F-46AF-A7AE-155E5CCD5A3D}" srcOrd="2" destOrd="0" presId="urn:microsoft.com/office/officeart/2005/8/layout/hierarchy4"/>
    <dgm:cxn modelId="{B4A530C4-62E7-42DF-9B0E-F792BF0F56AB}" type="presParOf" srcId="{6B13D8C5-017F-46AF-A7AE-155E5CCD5A3D}" destId="{A99DB689-6FF8-4AD4-AB0A-FD2FB417A1D4}" srcOrd="0" destOrd="0" presId="urn:microsoft.com/office/officeart/2005/8/layout/hierarchy4"/>
    <dgm:cxn modelId="{A996A169-F390-45CF-A107-FA0A0F0921A2}" type="presParOf" srcId="{6B13D8C5-017F-46AF-A7AE-155E5CCD5A3D}" destId="{0A4685C8-8A44-4DE5-809C-63551375F695}" srcOrd="1" destOrd="0" presId="urn:microsoft.com/office/officeart/2005/8/layout/hierarchy4"/>
    <dgm:cxn modelId="{36CB2443-4E2D-4BA2-AD12-688441BBE698}" type="presParOf" srcId="{23FFFCC3-D634-4B7A-A677-85854E7956C7}" destId="{0CC95FBA-AD3F-4D0F-8722-C3B6C4DBFD24}" srcOrd="3" destOrd="0" presId="urn:microsoft.com/office/officeart/2005/8/layout/hierarchy4"/>
    <dgm:cxn modelId="{5690B902-39F8-45C2-A552-B3D321C9B751}" type="presParOf" srcId="{23FFFCC3-D634-4B7A-A677-85854E7956C7}" destId="{4FC87512-0E8A-47A5-A7EE-5A429B4C6EFF}" srcOrd="4" destOrd="0" presId="urn:microsoft.com/office/officeart/2005/8/layout/hierarchy4"/>
    <dgm:cxn modelId="{FC4E38BD-A9D6-49C2-9335-DB721B323F82}" type="presParOf" srcId="{4FC87512-0E8A-47A5-A7EE-5A429B4C6EFF}" destId="{5D17E144-0BD3-4584-9BD8-5C493846E299}" srcOrd="0" destOrd="0" presId="urn:microsoft.com/office/officeart/2005/8/layout/hierarchy4"/>
    <dgm:cxn modelId="{933CF5E1-F20A-46F6-BE0D-12ED84ECF39F}" type="presParOf" srcId="{4FC87512-0E8A-47A5-A7EE-5A429B4C6EFF}" destId="{67D35C94-24FA-47DF-BA7B-89644D202243}" srcOrd="1" destOrd="0" presId="urn:microsoft.com/office/officeart/2005/8/layout/hierarchy4"/>
    <dgm:cxn modelId="{B3215D58-A15A-464A-AE33-0A12B3613263}" type="presParOf" srcId="{37C0B323-031C-4B07-9535-4F7976CFF4F1}" destId="{9ECB2BDA-ABA2-42C9-A050-AF240E35F92C}" srcOrd="1" destOrd="0" presId="urn:microsoft.com/office/officeart/2005/8/layout/hierarchy4"/>
    <dgm:cxn modelId="{BCA4F7A9-DBB9-4BF3-BBEC-B3DA4AECB342}" type="presParOf" srcId="{37C0B323-031C-4B07-9535-4F7976CFF4F1}" destId="{5C17D5F8-13C6-40D5-9D0C-EE145F486C89}" srcOrd="2" destOrd="0" presId="urn:microsoft.com/office/officeart/2005/8/layout/hierarchy4"/>
    <dgm:cxn modelId="{BEF1020C-0EBF-49E4-9BB8-1229E8569183}" type="presParOf" srcId="{5C17D5F8-13C6-40D5-9D0C-EE145F486C89}" destId="{3710933A-9EB8-4987-A4C2-E20FB8BAE6E3}" srcOrd="0" destOrd="0" presId="urn:microsoft.com/office/officeart/2005/8/layout/hierarchy4"/>
    <dgm:cxn modelId="{E3E37123-97A7-4AD3-A26A-5DF924B41FC2}" type="presParOf" srcId="{5C17D5F8-13C6-40D5-9D0C-EE145F486C89}" destId="{AA4AD3AB-048D-4166-B398-6209B02EEE3E}" srcOrd="1" destOrd="0" presId="urn:microsoft.com/office/officeart/2005/8/layout/hierarchy4"/>
    <dgm:cxn modelId="{321A8A15-1624-4F67-9EB0-32E525E19754}" type="presParOf" srcId="{5C17D5F8-13C6-40D5-9D0C-EE145F486C89}" destId="{FFF4E717-7E0E-4606-826F-CD70A5D4C71D}" srcOrd="2" destOrd="0" presId="urn:microsoft.com/office/officeart/2005/8/layout/hierarchy4"/>
    <dgm:cxn modelId="{C9C2FABF-C6AC-412E-B1C9-D326B41B5A00}" type="presParOf" srcId="{FFF4E717-7E0E-4606-826F-CD70A5D4C71D}" destId="{7C759A3D-C0BA-4411-A93A-CBC481EF1DBD}" srcOrd="0" destOrd="0" presId="urn:microsoft.com/office/officeart/2005/8/layout/hierarchy4"/>
    <dgm:cxn modelId="{F1C8CDC1-33A4-4ABD-9835-FDF4CD4A729D}" type="presParOf" srcId="{7C759A3D-C0BA-4411-A93A-CBC481EF1DBD}" destId="{2ABBC747-FC37-4E2E-A9E8-2040C0DE688E}" srcOrd="0" destOrd="0" presId="urn:microsoft.com/office/officeart/2005/8/layout/hierarchy4"/>
    <dgm:cxn modelId="{206F5173-9DE7-4E0A-A124-7B46C9BC527C}" type="presParOf" srcId="{7C759A3D-C0BA-4411-A93A-CBC481EF1DBD}" destId="{469FCB03-6629-4798-83AF-133862A0296F}" srcOrd="1" destOrd="0" presId="urn:microsoft.com/office/officeart/2005/8/layout/hierarchy4"/>
    <dgm:cxn modelId="{CDC98CF5-F322-4796-8E2D-9F02798E2947}" type="presParOf" srcId="{FFF4E717-7E0E-4606-826F-CD70A5D4C71D}" destId="{EA5CE28C-F76A-4B8C-885B-0C3C8C6A3D1D}" srcOrd="1" destOrd="0" presId="urn:microsoft.com/office/officeart/2005/8/layout/hierarchy4"/>
    <dgm:cxn modelId="{AC401638-0547-44F3-BBE4-EE614AE7B7B6}" type="presParOf" srcId="{FFF4E717-7E0E-4606-826F-CD70A5D4C71D}" destId="{54C16DFF-2C8A-4A10-A840-B1FF391C800F}" srcOrd="2" destOrd="0" presId="urn:microsoft.com/office/officeart/2005/8/layout/hierarchy4"/>
    <dgm:cxn modelId="{88013020-681C-4BF8-B9DC-39EDD4F9E955}" type="presParOf" srcId="{54C16DFF-2C8A-4A10-A840-B1FF391C800F}" destId="{C3BA4B95-77C9-4954-8CF2-29E512CE6F55}" srcOrd="0" destOrd="0" presId="urn:microsoft.com/office/officeart/2005/8/layout/hierarchy4"/>
    <dgm:cxn modelId="{48317105-CFC7-497D-BABE-9208D3B3631A}" type="presParOf" srcId="{54C16DFF-2C8A-4A10-A840-B1FF391C800F}" destId="{0EF890C7-C4E5-4A3E-9630-A88FE6DB130D}" srcOrd="1" destOrd="0" presId="urn:microsoft.com/office/officeart/2005/8/layout/hierarchy4"/>
    <dgm:cxn modelId="{AF00F7AA-AD27-4C88-984E-7776C290C42F}" type="presParOf" srcId="{FFF4E717-7E0E-4606-826F-CD70A5D4C71D}" destId="{F8632338-C3BD-4FEE-900E-E300A3DBAB18}" srcOrd="3" destOrd="0" presId="urn:microsoft.com/office/officeart/2005/8/layout/hierarchy4"/>
    <dgm:cxn modelId="{DC188D27-972A-4376-AFCB-81C6EA064555}" type="presParOf" srcId="{FFF4E717-7E0E-4606-826F-CD70A5D4C71D}" destId="{DD786FA2-3549-4807-8B01-50FB82C16ED7}" srcOrd="4" destOrd="0" presId="urn:microsoft.com/office/officeart/2005/8/layout/hierarchy4"/>
    <dgm:cxn modelId="{84B06E8E-6141-4057-BD96-67B82860E1F5}" type="presParOf" srcId="{DD786FA2-3549-4807-8B01-50FB82C16ED7}" destId="{534E0D2A-B4EC-4455-B1A9-27F444558EDE}" srcOrd="0" destOrd="0" presId="urn:microsoft.com/office/officeart/2005/8/layout/hierarchy4"/>
    <dgm:cxn modelId="{17806DF6-ADA1-452A-9BFE-5BF249B9A3B3}" type="presParOf" srcId="{DD786FA2-3549-4807-8B01-50FB82C16ED7}" destId="{7F593B15-9C96-4EBB-A792-2E0CB09E7ED1}" srcOrd="1" destOrd="0" presId="urn:microsoft.com/office/officeart/2005/8/layout/hierarchy4"/>
    <dgm:cxn modelId="{EE8B31B5-1474-4E50-BC04-6D6692C3FE79}" type="presParOf" srcId="{FFF4E717-7E0E-4606-826F-CD70A5D4C71D}" destId="{CC0E4A6D-6BC3-4F63-97AC-63AA9D08149F}" srcOrd="5" destOrd="0" presId="urn:microsoft.com/office/officeart/2005/8/layout/hierarchy4"/>
    <dgm:cxn modelId="{D0FE0A47-78B2-4A05-8018-107F45EEDDD0}" type="presParOf" srcId="{FFF4E717-7E0E-4606-826F-CD70A5D4C71D}" destId="{8BFFC36F-F822-408D-A7E4-201C9B7BAE7C}" srcOrd="6" destOrd="0" presId="urn:microsoft.com/office/officeart/2005/8/layout/hierarchy4"/>
    <dgm:cxn modelId="{BDA15563-C42C-48A3-958E-8A446485242F}" type="presParOf" srcId="{8BFFC36F-F822-408D-A7E4-201C9B7BAE7C}" destId="{9D37147B-34EB-4D65-89C5-9105D00756A2}" srcOrd="0" destOrd="0" presId="urn:microsoft.com/office/officeart/2005/8/layout/hierarchy4"/>
    <dgm:cxn modelId="{836113F1-1548-49AB-A5DF-64B7B88B3A27}" type="presParOf" srcId="{8BFFC36F-F822-408D-A7E4-201C9B7BAE7C}" destId="{7F1EF88B-9128-4487-8370-F4C139C3EAFC}" srcOrd="1" destOrd="0" presId="urn:microsoft.com/office/officeart/2005/8/layout/hierarchy4"/>
    <dgm:cxn modelId="{BE7F1FF9-E746-4BB0-88EF-9784578B110E}" type="presParOf" srcId="{37C0B323-031C-4B07-9535-4F7976CFF4F1}" destId="{AF352C40-EF9F-446C-8D3D-79E73DB2299B}" srcOrd="3" destOrd="0" presId="urn:microsoft.com/office/officeart/2005/8/layout/hierarchy4"/>
    <dgm:cxn modelId="{943AD671-6EAA-4662-9F05-04F58B98C5B4}" type="presParOf" srcId="{37C0B323-031C-4B07-9535-4F7976CFF4F1}" destId="{9ED6DF43-9AB7-49DE-AF37-AF3641490F86}" srcOrd="4" destOrd="0" presId="urn:microsoft.com/office/officeart/2005/8/layout/hierarchy4"/>
    <dgm:cxn modelId="{67072C43-3436-4DC4-BB93-9D089595C74D}" type="presParOf" srcId="{9ED6DF43-9AB7-49DE-AF37-AF3641490F86}" destId="{3587B9E1-3B7C-4DDC-AC47-8D1C5FEA66DE}" srcOrd="0" destOrd="0" presId="urn:microsoft.com/office/officeart/2005/8/layout/hierarchy4"/>
    <dgm:cxn modelId="{E723FD0B-B259-4FB2-AE25-C5CFE0345E41}" type="presParOf" srcId="{9ED6DF43-9AB7-49DE-AF37-AF3641490F86}" destId="{C514DCD3-D287-498B-854F-BFEEDF656D65}" srcOrd="1" destOrd="0" presId="urn:microsoft.com/office/officeart/2005/8/layout/hierarchy4"/>
    <dgm:cxn modelId="{AFF28EEA-B47F-40C0-A344-57D300FA2350}" type="presParOf" srcId="{9ED6DF43-9AB7-49DE-AF37-AF3641490F86}" destId="{94DA822C-EFD4-4683-9A1E-057B234CBEFD}" srcOrd="2" destOrd="0" presId="urn:microsoft.com/office/officeart/2005/8/layout/hierarchy4"/>
    <dgm:cxn modelId="{CA651E26-064C-4EA6-8F97-1B22E534BC93}" type="presParOf" srcId="{94DA822C-EFD4-4683-9A1E-057B234CBEFD}" destId="{23D30DA4-EAA1-48C8-A896-333E6D3E54B1}" srcOrd="0" destOrd="0" presId="urn:microsoft.com/office/officeart/2005/8/layout/hierarchy4"/>
    <dgm:cxn modelId="{C960C70C-BCC9-4BB6-8360-0D99BD684924}" type="presParOf" srcId="{23D30DA4-EAA1-48C8-A896-333E6D3E54B1}" destId="{D8D7FA58-74B4-4F16-8784-11A4B26608A4}" srcOrd="0" destOrd="0" presId="urn:microsoft.com/office/officeart/2005/8/layout/hierarchy4"/>
    <dgm:cxn modelId="{620FFF52-BB18-4497-86C0-94E72631648E}" type="presParOf" srcId="{23D30DA4-EAA1-48C8-A896-333E6D3E54B1}" destId="{F73C0644-7219-4FC0-A5C8-D18442F7A67E}" srcOrd="1" destOrd="0" presId="urn:microsoft.com/office/officeart/2005/8/layout/hierarchy4"/>
    <dgm:cxn modelId="{E576A7C3-02EC-4C48-9680-100F9DD8AFD6}" type="presParOf" srcId="{94DA822C-EFD4-4683-9A1E-057B234CBEFD}" destId="{EBEB4D67-6DC7-47A1-A1BC-02FA5D6A4B98}" srcOrd="1" destOrd="0" presId="urn:microsoft.com/office/officeart/2005/8/layout/hierarchy4"/>
    <dgm:cxn modelId="{70DFF1FF-E34C-411C-B43F-EEC526574DBE}" type="presParOf" srcId="{94DA822C-EFD4-4683-9A1E-057B234CBEFD}" destId="{1A0171DA-26F6-423C-9D31-A92FD4D692F9}" srcOrd="2" destOrd="0" presId="urn:microsoft.com/office/officeart/2005/8/layout/hierarchy4"/>
    <dgm:cxn modelId="{28386A6F-9AC4-4686-90C7-DC970CE384F7}" type="presParOf" srcId="{1A0171DA-26F6-423C-9D31-A92FD4D692F9}" destId="{E2624903-405E-420C-BD5E-8A2281389B21}" srcOrd="0" destOrd="0" presId="urn:microsoft.com/office/officeart/2005/8/layout/hierarchy4"/>
    <dgm:cxn modelId="{615E63AC-EB06-4D98-8C3E-8CDCBC6DF77C}" type="presParOf" srcId="{1A0171DA-26F6-423C-9D31-A92FD4D692F9}" destId="{A521FFB6-D754-44BB-AC6C-22E64DB5F522}" srcOrd="1" destOrd="0" presId="urn:microsoft.com/office/officeart/2005/8/layout/hierarchy4"/>
    <dgm:cxn modelId="{20340C77-D7E9-46CB-81F0-78AAAFAD21AB}" type="presParOf" srcId="{94DA822C-EFD4-4683-9A1E-057B234CBEFD}" destId="{C801A090-DF6B-4294-A049-6DCAB82DE8FA}" srcOrd="3" destOrd="0" presId="urn:microsoft.com/office/officeart/2005/8/layout/hierarchy4"/>
    <dgm:cxn modelId="{C941E012-6FAA-42BA-898C-94F071472503}" type="presParOf" srcId="{94DA822C-EFD4-4683-9A1E-057B234CBEFD}" destId="{2935B56B-CB57-49EE-8D60-FACB4A4BBA70}" srcOrd="4" destOrd="0" presId="urn:microsoft.com/office/officeart/2005/8/layout/hierarchy4"/>
    <dgm:cxn modelId="{17DCA902-BE13-4CD9-9B4B-EAD678474D0E}" type="presParOf" srcId="{2935B56B-CB57-49EE-8D60-FACB4A4BBA70}" destId="{5EB77490-3B14-4A15-9EBD-B34B173312A1}" srcOrd="0" destOrd="0" presId="urn:microsoft.com/office/officeart/2005/8/layout/hierarchy4"/>
    <dgm:cxn modelId="{3ECC528C-AFFC-48A2-9A4D-07233CED7CB6}" type="presParOf" srcId="{2935B56B-CB57-49EE-8D60-FACB4A4BBA70}" destId="{6CACCCA7-8459-40C0-9454-380CD7ECE1EA}" srcOrd="1" destOrd="0" presId="urn:microsoft.com/office/officeart/2005/8/layout/hierarchy4"/>
    <dgm:cxn modelId="{363977E3-D468-497C-BE20-C42F036103CE}" type="presParOf" srcId="{94DA822C-EFD4-4683-9A1E-057B234CBEFD}" destId="{5D489646-DD86-46C7-B1A3-418CBC9B8FB9}" srcOrd="5" destOrd="0" presId="urn:microsoft.com/office/officeart/2005/8/layout/hierarchy4"/>
    <dgm:cxn modelId="{CD53FD7F-1F52-42CD-BB6E-0730DC0AD6F2}" type="presParOf" srcId="{94DA822C-EFD4-4683-9A1E-057B234CBEFD}" destId="{D18A4E10-C75E-4F4C-B92B-81B96749E357}" srcOrd="6" destOrd="0" presId="urn:microsoft.com/office/officeart/2005/8/layout/hierarchy4"/>
    <dgm:cxn modelId="{4E3F9B72-F37A-4401-9B51-E9EA9382E98F}" type="presParOf" srcId="{D18A4E10-C75E-4F4C-B92B-81B96749E357}" destId="{AF71118F-8C23-4400-BA5D-9BBF38E0926C}" srcOrd="0" destOrd="0" presId="urn:microsoft.com/office/officeart/2005/8/layout/hierarchy4"/>
    <dgm:cxn modelId="{143ED071-2A1C-48BD-8621-97ECD46B6EF0}" type="presParOf" srcId="{D18A4E10-C75E-4F4C-B92B-81B96749E357}" destId="{08C61865-6F7C-4FCA-9BFB-FB097230F5E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8F5C82-0136-44C2-8F21-7E0984481B18}" type="doc">
      <dgm:prSet loTypeId="urn:microsoft.com/office/officeart/2005/8/layout/hList6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93AED3D-1741-4D07-A0E6-1976731D63BB}">
      <dgm:prSet phldrT="[Text]"/>
      <dgm:spPr/>
      <dgm:t>
        <a:bodyPr/>
        <a:lstStyle/>
        <a:p>
          <a:r>
            <a:rPr lang="en-US" dirty="0" smtClean="0"/>
            <a:t>Shared Resources</a:t>
          </a:r>
          <a:endParaRPr lang="en-US" dirty="0"/>
        </a:p>
      </dgm:t>
    </dgm:pt>
    <dgm:pt modelId="{DBE62891-55A2-4D71-A7CE-8E1941BD30EA}" type="parTrans" cxnId="{624EDB2E-9469-4334-ACD3-30C9B00A1204}">
      <dgm:prSet/>
      <dgm:spPr/>
      <dgm:t>
        <a:bodyPr/>
        <a:lstStyle/>
        <a:p>
          <a:endParaRPr lang="en-US"/>
        </a:p>
      </dgm:t>
    </dgm:pt>
    <dgm:pt modelId="{8A9A7014-4EAF-48C8-ACB9-A93E7DCC3189}" type="sibTrans" cxnId="{624EDB2E-9469-4334-ACD3-30C9B00A1204}">
      <dgm:prSet/>
      <dgm:spPr/>
      <dgm:t>
        <a:bodyPr/>
        <a:lstStyle/>
        <a:p>
          <a:endParaRPr lang="en-US"/>
        </a:p>
      </dgm:t>
    </dgm:pt>
    <dgm:pt modelId="{E26DE4F6-B3D7-4DA7-B503-FD9762FED784}">
      <dgm:prSet phldrT="[Text]"/>
      <dgm:spPr/>
      <dgm:t>
        <a:bodyPr/>
        <a:lstStyle/>
        <a:p>
          <a:r>
            <a:rPr lang="en-US" dirty="0" smtClean="0"/>
            <a:t>Best Practices</a:t>
          </a:r>
          <a:endParaRPr lang="en-US" dirty="0"/>
        </a:p>
      </dgm:t>
    </dgm:pt>
    <dgm:pt modelId="{019CDA5D-8C05-4269-8A60-6B8E730758DD}" type="parTrans" cxnId="{CF0435D0-93BF-44A6-998C-D4C7AFEF1C65}">
      <dgm:prSet/>
      <dgm:spPr/>
      <dgm:t>
        <a:bodyPr/>
        <a:lstStyle/>
        <a:p>
          <a:endParaRPr lang="en-US"/>
        </a:p>
      </dgm:t>
    </dgm:pt>
    <dgm:pt modelId="{A545CD82-9C91-4D79-ACD9-920583F0DD2E}" type="sibTrans" cxnId="{CF0435D0-93BF-44A6-998C-D4C7AFEF1C65}">
      <dgm:prSet/>
      <dgm:spPr/>
      <dgm:t>
        <a:bodyPr/>
        <a:lstStyle/>
        <a:p>
          <a:endParaRPr lang="en-US"/>
        </a:p>
      </dgm:t>
    </dgm:pt>
    <dgm:pt modelId="{15B91AF0-0482-425A-A619-9026CDAA0A0F}">
      <dgm:prSet phldrT="[Text]"/>
      <dgm:spPr/>
      <dgm:t>
        <a:bodyPr/>
        <a:lstStyle/>
        <a:p>
          <a:r>
            <a:rPr lang="en-US" dirty="0" smtClean="0"/>
            <a:t>Timely Sharing of Information</a:t>
          </a:r>
          <a:endParaRPr lang="en-US" dirty="0"/>
        </a:p>
      </dgm:t>
    </dgm:pt>
    <dgm:pt modelId="{AE86E3BC-0C2E-4340-91EE-B7944CF07CBC}" type="parTrans" cxnId="{F7325B41-006B-47D7-9C69-5C543A1ED232}">
      <dgm:prSet/>
      <dgm:spPr/>
      <dgm:t>
        <a:bodyPr/>
        <a:lstStyle/>
        <a:p>
          <a:endParaRPr lang="en-US"/>
        </a:p>
      </dgm:t>
    </dgm:pt>
    <dgm:pt modelId="{AA485ED9-5DE2-4C6B-A7E4-181D4B7B0663}" type="sibTrans" cxnId="{F7325B41-006B-47D7-9C69-5C543A1ED232}">
      <dgm:prSet/>
      <dgm:spPr/>
      <dgm:t>
        <a:bodyPr/>
        <a:lstStyle/>
        <a:p>
          <a:endParaRPr lang="en-US"/>
        </a:p>
      </dgm:t>
    </dgm:pt>
    <dgm:pt modelId="{18A609F9-E161-4AF3-BE97-E40136900095}">
      <dgm:prSet phldrT="[Text]"/>
      <dgm:spPr/>
      <dgm:t>
        <a:bodyPr/>
        <a:lstStyle/>
        <a:p>
          <a:r>
            <a:rPr lang="en-US" dirty="0" smtClean="0"/>
            <a:t>Student Activities</a:t>
          </a:r>
          <a:endParaRPr lang="en-US" dirty="0"/>
        </a:p>
      </dgm:t>
    </dgm:pt>
    <dgm:pt modelId="{D1977710-1135-4ED9-88D7-4FE1101BFBE8}" type="parTrans" cxnId="{6AF6ED31-19B9-45A4-AEA2-C76A76A6C4F1}">
      <dgm:prSet/>
      <dgm:spPr/>
      <dgm:t>
        <a:bodyPr/>
        <a:lstStyle/>
        <a:p>
          <a:endParaRPr lang="en-US"/>
        </a:p>
      </dgm:t>
    </dgm:pt>
    <dgm:pt modelId="{6246696A-FF93-4F5D-8434-F392EDD7409D}" type="sibTrans" cxnId="{6AF6ED31-19B9-45A4-AEA2-C76A76A6C4F1}">
      <dgm:prSet/>
      <dgm:spPr/>
      <dgm:t>
        <a:bodyPr/>
        <a:lstStyle/>
        <a:p>
          <a:endParaRPr lang="en-US"/>
        </a:p>
      </dgm:t>
    </dgm:pt>
    <dgm:pt modelId="{C9EC9719-3B3A-4C06-99CA-8D75F59C9205}">
      <dgm:prSet phldrT="[Text]"/>
      <dgm:spPr/>
      <dgm:t>
        <a:bodyPr/>
        <a:lstStyle/>
        <a:p>
          <a:r>
            <a:rPr lang="en-US" dirty="0" smtClean="0"/>
            <a:t>Security Audits</a:t>
          </a:r>
          <a:endParaRPr lang="en-US" dirty="0"/>
        </a:p>
      </dgm:t>
    </dgm:pt>
    <dgm:pt modelId="{9FC9839E-73C6-47E0-828F-C69EEF6CAD89}" type="parTrans" cxnId="{F349B671-4D2E-4566-B6F0-7681E25CEA1D}">
      <dgm:prSet/>
      <dgm:spPr/>
      <dgm:t>
        <a:bodyPr/>
        <a:lstStyle/>
        <a:p>
          <a:endParaRPr lang="en-US"/>
        </a:p>
      </dgm:t>
    </dgm:pt>
    <dgm:pt modelId="{C46F5860-7930-454C-BC17-F83E0EB2DF73}" type="sibTrans" cxnId="{F349B671-4D2E-4566-B6F0-7681E25CEA1D}">
      <dgm:prSet/>
      <dgm:spPr/>
      <dgm:t>
        <a:bodyPr/>
        <a:lstStyle/>
        <a:p>
          <a:endParaRPr lang="en-US"/>
        </a:p>
      </dgm:t>
    </dgm:pt>
    <dgm:pt modelId="{6053A7F7-89CB-4EF6-82E6-4E90A3976F60}">
      <dgm:prSet phldrT="[Text]"/>
      <dgm:spPr/>
      <dgm:t>
        <a:bodyPr/>
        <a:lstStyle/>
        <a:p>
          <a:r>
            <a:rPr lang="en-US" dirty="0" smtClean="0"/>
            <a:t>Internships</a:t>
          </a:r>
          <a:endParaRPr lang="en-US" dirty="0"/>
        </a:p>
      </dgm:t>
    </dgm:pt>
    <dgm:pt modelId="{2ADE9C0C-36FD-45D3-9C76-3786C260A187}" type="parTrans" cxnId="{DF2BA4BD-9091-4321-91D3-C20A294D475C}">
      <dgm:prSet/>
      <dgm:spPr/>
      <dgm:t>
        <a:bodyPr/>
        <a:lstStyle/>
        <a:p>
          <a:endParaRPr lang="en-US"/>
        </a:p>
      </dgm:t>
    </dgm:pt>
    <dgm:pt modelId="{09B9F082-D91A-4705-8C14-0A21F1980175}" type="sibTrans" cxnId="{DF2BA4BD-9091-4321-91D3-C20A294D475C}">
      <dgm:prSet/>
      <dgm:spPr/>
      <dgm:t>
        <a:bodyPr/>
        <a:lstStyle/>
        <a:p>
          <a:endParaRPr lang="en-US"/>
        </a:p>
      </dgm:t>
    </dgm:pt>
    <dgm:pt modelId="{319ADF62-D7AC-43A1-A5FE-1D4C13B154D1}">
      <dgm:prSet phldrT="[Text]"/>
      <dgm:spPr/>
      <dgm:t>
        <a:bodyPr/>
        <a:lstStyle/>
        <a:p>
          <a:r>
            <a:rPr lang="en-US" dirty="0" smtClean="0"/>
            <a:t>Workshops</a:t>
          </a:r>
          <a:endParaRPr lang="en-US" dirty="0"/>
        </a:p>
      </dgm:t>
    </dgm:pt>
    <dgm:pt modelId="{F4B45530-4E06-44E2-A494-68195ADAFAF6}" type="parTrans" cxnId="{12EB493E-3880-44A4-A3E0-3F6251611EB1}">
      <dgm:prSet/>
      <dgm:spPr/>
      <dgm:t>
        <a:bodyPr/>
        <a:lstStyle/>
        <a:p>
          <a:endParaRPr lang="en-US"/>
        </a:p>
      </dgm:t>
    </dgm:pt>
    <dgm:pt modelId="{E9932B87-BC66-4A84-AC19-EDB40F55A04C}" type="sibTrans" cxnId="{12EB493E-3880-44A4-A3E0-3F6251611EB1}">
      <dgm:prSet/>
      <dgm:spPr/>
      <dgm:t>
        <a:bodyPr/>
        <a:lstStyle/>
        <a:p>
          <a:endParaRPr lang="en-US"/>
        </a:p>
      </dgm:t>
    </dgm:pt>
    <dgm:pt modelId="{5172F195-04B2-4D0F-BF3E-6C0D030BA42E}">
      <dgm:prSet phldrT="[Text]"/>
      <dgm:spPr/>
      <dgm:t>
        <a:bodyPr/>
        <a:lstStyle/>
        <a:p>
          <a:r>
            <a:rPr lang="en-US" dirty="0" smtClean="0"/>
            <a:t>Community Outreach</a:t>
          </a:r>
          <a:endParaRPr lang="en-US" dirty="0"/>
        </a:p>
      </dgm:t>
    </dgm:pt>
    <dgm:pt modelId="{794A6CB1-7E3F-4F92-B71B-1BE4BE4FC5D8}" type="parTrans" cxnId="{128FBE64-AA71-4F8F-8857-0D9EA621CE4F}">
      <dgm:prSet/>
      <dgm:spPr/>
      <dgm:t>
        <a:bodyPr/>
        <a:lstStyle/>
        <a:p>
          <a:endParaRPr lang="en-US"/>
        </a:p>
      </dgm:t>
    </dgm:pt>
    <dgm:pt modelId="{8426D8A6-9F51-4B58-BCBB-22323D3D08A3}" type="sibTrans" cxnId="{128FBE64-AA71-4F8F-8857-0D9EA621CE4F}">
      <dgm:prSet/>
      <dgm:spPr/>
      <dgm:t>
        <a:bodyPr/>
        <a:lstStyle/>
        <a:p>
          <a:endParaRPr lang="en-US"/>
        </a:p>
      </dgm:t>
    </dgm:pt>
    <dgm:pt modelId="{FF49CD52-295B-47BE-BE45-E846418AF9F5}">
      <dgm:prSet phldrT="[Text]"/>
      <dgm:spPr/>
      <dgm:t>
        <a:bodyPr/>
        <a:lstStyle/>
        <a:p>
          <a:r>
            <a:rPr lang="en-US" dirty="0" smtClean="0"/>
            <a:t>Information Dissemination</a:t>
          </a:r>
          <a:endParaRPr lang="en-US" dirty="0"/>
        </a:p>
      </dgm:t>
    </dgm:pt>
    <dgm:pt modelId="{A17EFDE5-3C83-4762-8D3B-47E59222C793}" type="parTrans" cxnId="{E7A09265-1183-4D11-8CCC-22F9080A35CA}">
      <dgm:prSet/>
      <dgm:spPr/>
      <dgm:t>
        <a:bodyPr/>
        <a:lstStyle/>
        <a:p>
          <a:endParaRPr lang="en-US"/>
        </a:p>
      </dgm:t>
    </dgm:pt>
    <dgm:pt modelId="{CE1C6A1C-76E3-42A1-B137-FCFCA420EB4E}" type="sibTrans" cxnId="{E7A09265-1183-4D11-8CCC-22F9080A35CA}">
      <dgm:prSet/>
      <dgm:spPr/>
      <dgm:t>
        <a:bodyPr/>
        <a:lstStyle/>
        <a:p>
          <a:endParaRPr lang="en-US"/>
        </a:p>
      </dgm:t>
    </dgm:pt>
    <dgm:pt modelId="{2244E00B-E7F8-4317-8C2C-D5335B1F3214}">
      <dgm:prSet phldrT="[Text]"/>
      <dgm:spPr/>
      <dgm:t>
        <a:bodyPr/>
        <a:lstStyle/>
        <a:p>
          <a:r>
            <a:rPr lang="en-US" dirty="0" smtClean="0"/>
            <a:t>K-12 Programs</a:t>
          </a:r>
          <a:endParaRPr lang="en-US" dirty="0"/>
        </a:p>
      </dgm:t>
    </dgm:pt>
    <dgm:pt modelId="{BBD44645-8442-48F9-A520-4147E150FE05}" type="parTrans" cxnId="{C8FF61F8-A57F-4CE4-89FB-89687C744F32}">
      <dgm:prSet/>
      <dgm:spPr/>
      <dgm:t>
        <a:bodyPr/>
        <a:lstStyle/>
        <a:p>
          <a:endParaRPr lang="en-US"/>
        </a:p>
      </dgm:t>
    </dgm:pt>
    <dgm:pt modelId="{63EB237F-1DDB-4F23-A6AF-6F6CEEA42DD6}" type="sibTrans" cxnId="{C8FF61F8-A57F-4CE4-89FB-89687C744F32}">
      <dgm:prSet/>
      <dgm:spPr/>
      <dgm:t>
        <a:bodyPr/>
        <a:lstStyle/>
        <a:p>
          <a:endParaRPr lang="en-US"/>
        </a:p>
      </dgm:t>
    </dgm:pt>
    <dgm:pt modelId="{03A4069F-CCB1-41FA-A702-20A024A5F89B}">
      <dgm:prSet phldrT="[Text]"/>
      <dgm:spPr/>
      <dgm:t>
        <a:bodyPr/>
        <a:lstStyle/>
        <a:p>
          <a:r>
            <a:rPr lang="en-US" dirty="0" smtClean="0"/>
            <a:t>Online </a:t>
          </a:r>
          <a:r>
            <a:rPr lang="en-US" dirty="0" err="1" smtClean="0"/>
            <a:t>eExtension</a:t>
          </a:r>
          <a:endParaRPr lang="en-US" dirty="0"/>
        </a:p>
      </dgm:t>
    </dgm:pt>
    <dgm:pt modelId="{A0CF7F99-1A90-473F-8855-77AEEF24A9F4}" type="parTrans" cxnId="{658A637B-33D9-4E45-B9FF-7432560D112B}">
      <dgm:prSet/>
      <dgm:spPr/>
    </dgm:pt>
    <dgm:pt modelId="{33BFB70E-DE01-4615-A121-747ACA842058}" type="sibTrans" cxnId="{658A637B-33D9-4E45-B9FF-7432560D112B}">
      <dgm:prSet/>
      <dgm:spPr/>
    </dgm:pt>
    <dgm:pt modelId="{A09930F7-56C0-44C8-B029-8D0BFC6DE355}" type="pres">
      <dgm:prSet presAssocID="{898F5C82-0136-44C2-8F21-7E0984481B1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21FF32-A59C-4815-98AE-7B21B059555B}" type="pres">
      <dgm:prSet presAssocID="{493AED3D-1741-4D07-A0E6-1976731D63B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1B13DF-E16E-419F-A51B-A1D9416F1D04}" type="pres">
      <dgm:prSet presAssocID="{8A9A7014-4EAF-48C8-ACB9-A93E7DCC3189}" presName="sibTrans" presStyleCnt="0"/>
      <dgm:spPr/>
      <dgm:t>
        <a:bodyPr/>
        <a:lstStyle/>
        <a:p>
          <a:endParaRPr lang="en-US"/>
        </a:p>
      </dgm:t>
    </dgm:pt>
    <dgm:pt modelId="{498BECCB-14FB-4E18-8368-EDE7F9CB17D2}" type="pres">
      <dgm:prSet presAssocID="{18A609F9-E161-4AF3-BE97-E4013690009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CD7B4F-2B07-4442-9118-F16A2527DD4D}" type="pres">
      <dgm:prSet presAssocID="{6246696A-FF93-4F5D-8434-F392EDD7409D}" presName="sibTrans" presStyleCnt="0"/>
      <dgm:spPr/>
      <dgm:t>
        <a:bodyPr/>
        <a:lstStyle/>
        <a:p>
          <a:endParaRPr lang="en-US"/>
        </a:p>
      </dgm:t>
    </dgm:pt>
    <dgm:pt modelId="{192CA7C0-704B-4949-91C1-74691CE658CB}" type="pres">
      <dgm:prSet presAssocID="{5172F195-04B2-4D0F-BF3E-6C0D030BA42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CAA27A-089A-463A-A70C-CF9C1EE965D9}" type="presOf" srcId="{15B91AF0-0482-425A-A619-9026CDAA0A0F}" destId="{9D21FF32-A59C-4815-98AE-7B21B059555B}" srcOrd="0" destOrd="2" presId="urn:microsoft.com/office/officeart/2005/8/layout/hList6"/>
    <dgm:cxn modelId="{3AD478D1-BD42-4109-A279-AAA4CA19371D}" type="presOf" srcId="{FF49CD52-295B-47BE-BE45-E846418AF9F5}" destId="{192CA7C0-704B-4949-91C1-74691CE658CB}" srcOrd="0" destOrd="1" presId="urn:microsoft.com/office/officeart/2005/8/layout/hList6"/>
    <dgm:cxn modelId="{CF0435D0-93BF-44A6-998C-D4C7AFEF1C65}" srcId="{493AED3D-1741-4D07-A0E6-1976731D63BB}" destId="{E26DE4F6-B3D7-4DA7-B503-FD9762FED784}" srcOrd="0" destOrd="0" parTransId="{019CDA5D-8C05-4269-8A60-6B8E730758DD}" sibTransId="{A545CD82-9C91-4D79-ACD9-920583F0DD2E}"/>
    <dgm:cxn modelId="{6AF6ED31-19B9-45A4-AEA2-C76A76A6C4F1}" srcId="{898F5C82-0136-44C2-8F21-7E0984481B18}" destId="{18A609F9-E161-4AF3-BE97-E40136900095}" srcOrd="1" destOrd="0" parTransId="{D1977710-1135-4ED9-88D7-4FE1101BFBE8}" sibTransId="{6246696A-FF93-4F5D-8434-F392EDD7409D}"/>
    <dgm:cxn modelId="{DF2BA4BD-9091-4321-91D3-C20A294D475C}" srcId="{18A609F9-E161-4AF3-BE97-E40136900095}" destId="{6053A7F7-89CB-4EF6-82E6-4E90A3976F60}" srcOrd="1" destOrd="0" parTransId="{2ADE9C0C-36FD-45D3-9C76-3786C260A187}" sibTransId="{09B9F082-D91A-4705-8C14-0A21F1980175}"/>
    <dgm:cxn modelId="{1F2749FA-C1CA-4F97-85D4-291BD6A4EBC7}" type="presOf" srcId="{2244E00B-E7F8-4317-8C2C-D5335B1F3214}" destId="{192CA7C0-704B-4949-91C1-74691CE658CB}" srcOrd="0" destOrd="3" presId="urn:microsoft.com/office/officeart/2005/8/layout/hList6"/>
    <dgm:cxn modelId="{658A637B-33D9-4E45-B9FF-7432560D112B}" srcId="{5172F195-04B2-4D0F-BF3E-6C0D030BA42E}" destId="{03A4069F-CCB1-41FA-A702-20A024A5F89B}" srcOrd="1" destOrd="0" parTransId="{A0CF7F99-1A90-473F-8855-77AEEF24A9F4}" sibTransId="{33BFB70E-DE01-4615-A121-747ACA842058}"/>
    <dgm:cxn modelId="{8D26DB5F-5D4F-4DC8-B34A-28C7DE01CA90}" type="presOf" srcId="{5172F195-04B2-4D0F-BF3E-6C0D030BA42E}" destId="{192CA7C0-704B-4949-91C1-74691CE658CB}" srcOrd="0" destOrd="0" presId="urn:microsoft.com/office/officeart/2005/8/layout/hList6"/>
    <dgm:cxn modelId="{CF8B7089-B861-4C5F-894E-65D4FA03B22D}" type="presOf" srcId="{6053A7F7-89CB-4EF6-82E6-4E90A3976F60}" destId="{498BECCB-14FB-4E18-8368-EDE7F9CB17D2}" srcOrd="0" destOrd="2" presId="urn:microsoft.com/office/officeart/2005/8/layout/hList6"/>
    <dgm:cxn modelId="{128FBE64-AA71-4F8F-8857-0D9EA621CE4F}" srcId="{898F5C82-0136-44C2-8F21-7E0984481B18}" destId="{5172F195-04B2-4D0F-BF3E-6C0D030BA42E}" srcOrd="2" destOrd="0" parTransId="{794A6CB1-7E3F-4F92-B71B-1BE4BE4FC5D8}" sibTransId="{8426D8A6-9F51-4B58-BCBB-22323D3D08A3}"/>
    <dgm:cxn modelId="{E7A09265-1183-4D11-8CCC-22F9080A35CA}" srcId="{5172F195-04B2-4D0F-BF3E-6C0D030BA42E}" destId="{FF49CD52-295B-47BE-BE45-E846418AF9F5}" srcOrd="0" destOrd="0" parTransId="{A17EFDE5-3C83-4762-8D3B-47E59222C793}" sibTransId="{CE1C6A1C-76E3-42A1-B137-FCFCA420EB4E}"/>
    <dgm:cxn modelId="{57AB34B6-24E8-4C03-9A8F-16ABAF906AA0}" type="presOf" srcId="{493AED3D-1741-4D07-A0E6-1976731D63BB}" destId="{9D21FF32-A59C-4815-98AE-7B21B059555B}" srcOrd="0" destOrd="0" presId="urn:microsoft.com/office/officeart/2005/8/layout/hList6"/>
    <dgm:cxn modelId="{12727D05-E3D5-4A33-BCA2-E08C050D164D}" type="presOf" srcId="{03A4069F-CCB1-41FA-A702-20A024A5F89B}" destId="{192CA7C0-704B-4949-91C1-74691CE658CB}" srcOrd="0" destOrd="2" presId="urn:microsoft.com/office/officeart/2005/8/layout/hList6"/>
    <dgm:cxn modelId="{12EB493E-3880-44A4-A3E0-3F6251611EB1}" srcId="{493AED3D-1741-4D07-A0E6-1976731D63BB}" destId="{319ADF62-D7AC-43A1-A5FE-1D4C13B154D1}" srcOrd="2" destOrd="0" parTransId="{F4B45530-4E06-44E2-A494-68195ADAFAF6}" sibTransId="{E9932B87-BC66-4A84-AC19-EDB40F55A04C}"/>
    <dgm:cxn modelId="{FF12874B-F1CB-430B-8A96-D686E1930C09}" type="presOf" srcId="{C9EC9719-3B3A-4C06-99CA-8D75F59C9205}" destId="{498BECCB-14FB-4E18-8368-EDE7F9CB17D2}" srcOrd="0" destOrd="1" presId="urn:microsoft.com/office/officeart/2005/8/layout/hList6"/>
    <dgm:cxn modelId="{7858A9CB-75C6-4C64-BA8A-6D81B753F6B7}" type="presOf" srcId="{319ADF62-D7AC-43A1-A5FE-1D4C13B154D1}" destId="{9D21FF32-A59C-4815-98AE-7B21B059555B}" srcOrd="0" destOrd="3" presId="urn:microsoft.com/office/officeart/2005/8/layout/hList6"/>
    <dgm:cxn modelId="{F349B671-4D2E-4566-B6F0-7681E25CEA1D}" srcId="{18A609F9-E161-4AF3-BE97-E40136900095}" destId="{C9EC9719-3B3A-4C06-99CA-8D75F59C9205}" srcOrd="0" destOrd="0" parTransId="{9FC9839E-73C6-47E0-828F-C69EEF6CAD89}" sibTransId="{C46F5860-7930-454C-BC17-F83E0EB2DF73}"/>
    <dgm:cxn modelId="{C8FF61F8-A57F-4CE4-89FB-89687C744F32}" srcId="{5172F195-04B2-4D0F-BF3E-6C0D030BA42E}" destId="{2244E00B-E7F8-4317-8C2C-D5335B1F3214}" srcOrd="2" destOrd="0" parTransId="{BBD44645-8442-48F9-A520-4147E150FE05}" sibTransId="{63EB237F-1DDB-4F23-A6AF-6F6CEEA42DD6}"/>
    <dgm:cxn modelId="{CD11E250-3158-4662-82DC-1B6D7CE04CD7}" type="presOf" srcId="{18A609F9-E161-4AF3-BE97-E40136900095}" destId="{498BECCB-14FB-4E18-8368-EDE7F9CB17D2}" srcOrd="0" destOrd="0" presId="urn:microsoft.com/office/officeart/2005/8/layout/hList6"/>
    <dgm:cxn modelId="{624EDB2E-9469-4334-ACD3-30C9B00A1204}" srcId="{898F5C82-0136-44C2-8F21-7E0984481B18}" destId="{493AED3D-1741-4D07-A0E6-1976731D63BB}" srcOrd="0" destOrd="0" parTransId="{DBE62891-55A2-4D71-A7CE-8E1941BD30EA}" sibTransId="{8A9A7014-4EAF-48C8-ACB9-A93E7DCC3189}"/>
    <dgm:cxn modelId="{8111F144-28A6-46AE-B511-7AF8E9D58598}" type="presOf" srcId="{898F5C82-0136-44C2-8F21-7E0984481B18}" destId="{A09930F7-56C0-44C8-B029-8D0BFC6DE355}" srcOrd="0" destOrd="0" presId="urn:microsoft.com/office/officeart/2005/8/layout/hList6"/>
    <dgm:cxn modelId="{F7325B41-006B-47D7-9C69-5C543A1ED232}" srcId="{493AED3D-1741-4D07-A0E6-1976731D63BB}" destId="{15B91AF0-0482-425A-A619-9026CDAA0A0F}" srcOrd="1" destOrd="0" parTransId="{AE86E3BC-0C2E-4340-91EE-B7944CF07CBC}" sibTransId="{AA485ED9-5DE2-4C6B-A7E4-181D4B7B0663}"/>
    <dgm:cxn modelId="{051DA9AF-ADD0-4CC8-B8F2-6BC2743FF83F}" type="presOf" srcId="{E26DE4F6-B3D7-4DA7-B503-FD9762FED784}" destId="{9D21FF32-A59C-4815-98AE-7B21B059555B}" srcOrd="0" destOrd="1" presId="urn:microsoft.com/office/officeart/2005/8/layout/hList6"/>
    <dgm:cxn modelId="{F226C408-7307-4A0A-9F14-80CB4F66EF3F}" type="presParOf" srcId="{A09930F7-56C0-44C8-B029-8D0BFC6DE355}" destId="{9D21FF32-A59C-4815-98AE-7B21B059555B}" srcOrd="0" destOrd="0" presId="urn:microsoft.com/office/officeart/2005/8/layout/hList6"/>
    <dgm:cxn modelId="{A9220B1C-8CA5-45E3-8BEB-DFE417E88F85}" type="presParOf" srcId="{A09930F7-56C0-44C8-B029-8D0BFC6DE355}" destId="{F31B13DF-E16E-419F-A51B-A1D9416F1D04}" srcOrd="1" destOrd="0" presId="urn:microsoft.com/office/officeart/2005/8/layout/hList6"/>
    <dgm:cxn modelId="{B8BCF1C4-6589-4B3D-BAEF-D4AA081C3B1B}" type="presParOf" srcId="{A09930F7-56C0-44C8-B029-8D0BFC6DE355}" destId="{498BECCB-14FB-4E18-8368-EDE7F9CB17D2}" srcOrd="2" destOrd="0" presId="urn:microsoft.com/office/officeart/2005/8/layout/hList6"/>
    <dgm:cxn modelId="{9B6FA75B-8440-4320-828B-1195C4E889F2}" type="presParOf" srcId="{A09930F7-56C0-44C8-B029-8D0BFC6DE355}" destId="{51CD7B4F-2B07-4442-9118-F16A2527DD4D}" srcOrd="3" destOrd="0" presId="urn:microsoft.com/office/officeart/2005/8/layout/hList6"/>
    <dgm:cxn modelId="{12C44E58-FB5E-450B-A2BB-490BED9548DE}" type="presParOf" srcId="{A09930F7-56C0-44C8-B029-8D0BFC6DE355}" destId="{192CA7C0-704B-4949-91C1-74691CE658C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A6BB1-CA45-484C-B857-2AE9E55F1FCC}">
      <dsp:nvSpPr>
        <dsp:cNvPr id="0" name=""/>
        <dsp:cNvSpPr/>
      </dsp:nvSpPr>
      <dsp:spPr>
        <a:xfrm>
          <a:off x="1013683" y="967459"/>
          <a:ext cx="2410162" cy="241016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UD Cybersecurity Initiative</a:t>
          </a:r>
          <a:endParaRPr lang="en-US" sz="2300" kern="1200" dirty="0"/>
        </a:p>
      </dsp:txBody>
      <dsp:txXfrm>
        <a:off x="1366643" y="1320419"/>
        <a:ext cx="1704242" cy="1704242"/>
      </dsp:txXfrm>
    </dsp:sp>
    <dsp:sp modelId="{9211E8E0-D55F-4479-A04F-DB26B11E0B1D}">
      <dsp:nvSpPr>
        <dsp:cNvPr id="0" name=""/>
        <dsp:cNvSpPr/>
      </dsp:nvSpPr>
      <dsp:spPr>
        <a:xfrm>
          <a:off x="1616223" y="430"/>
          <a:ext cx="1205081" cy="1205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Electrical &amp; Computer Engineering</a:t>
          </a:r>
          <a:endParaRPr lang="en-US" sz="1000" kern="1200" dirty="0"/>
        </a:p>
      </dsp:txBody>
      <dsp:txXfrm>
        <a:off x="1792703" y="176910"/>
        <a:ext cx="852121" cy="852121"/>
      </dsp:txXfrm>
    </dsp:sp>
    <dsp:sp modelId="{5CC3D1AB-9A48-461B-9305-C3B6C9932504}">
      <dsp:nvSpPr>
        <dsp:cNvPr id="0" name=""/>
        <dsp:cNvSpPr/>
      </dsp:nvSpPr>
      <dsp:spPr>
        <a:xfrm>
          <a:off x="2538793" y="300191"/>
          <a:ext cx="1205081" cy="1205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Computer &amp; Information Sciences</a:t>
          </a:r>
          <a:endParaRPr lang="en-US" sz="1000" kern="1200" dirty="0"/>
        </a:p>
      </dsp:txBody>
      <dsp:txXfrm>
        <a:off x="2715273" y="476671"/>
        <a:ext cx="852121" cy="852121"/>
      </dsp:txXfrm>
    </dsp:sp>
    <dsp:sp modelId="{5616CD79-27B5-4C45-AADE-8586A92D72A6}">
      <dsp:nvSpPr>
        <dsp:cNvPr id="0" name=""/>
        <dsp:cNvSpPr/>
      </dsp:nvSpPr>
      <dsp:spPr>
        <a:xfrm>
          <a:off x="3108973" y="1084976"/>
          <a:ext cx="1205081" cy="1205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Sociology &amp; Criminal Justice</a:t>
          </a:r>
          <a:endParaRPr lang="en-US" sz="1000" kern="1200" dirty="0"/>
        </a:p>
      </dsp:txBody>
      <dsp:txXfrm>
        <a:off x="3285453" y="1261456"/>
        <a:ext cx="852121" cy="852121"/>
      </dsp:txXfrm>
    </dsp:sp>
    <dsp:sp modelId="{E671E2BB-9A33-450F-964C-051FDC3F3006}">
      <dsp:nvSpPr>
        <dsp:cNvPr id="0" name=""/>
        <dsp:cNvSpPr/>
      </dsp:nvSpPr>
      <dsp:spPr>
        <a:xfrm>
          <a:off x="3108973" y="2055023"/>
          <a:ext cx="1205081" cy="1205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Accounting &amp; MIS</a:t>
          </a:r>
          <a:endParaRPr lang="en-US" sz="1000" kern="1200" dirty="0"/>
        </a:p>
      </dsp:txBody>
      <dsp:txXfrm>
        <a:off x="3285453" y="2231503"/>
        <a:ext cx="852121" cy="852121"/>
      </dsp:txXfrm>
    </dsp:sp>
    <dsp:sp modelId="{57D45EF6-331A-47A6-91DD-E43E8CFCB38E}">
      <dsp:nvSpPr>
        <dsp:cNvPr id="0" name=""/>
        <dsp:cNvSpPr/>
      </dsp:nvSpPr>
      <dsp:spPr>
        <a:xfrm>
          <a:off x="2538793" y="2839808"/>
          <a:ext cx="1205081" cy="1205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Business Administration</a:t>
          </a:r>
          <a:endParaRPr lang="en-US" sz="1000" kern="1200" dirty="0"/>
        </a:p>
      </dsp:txBody>
      <dsp:txXfrm>
        <a:off x="2715273" y="3016288"/>
        <a:ext cx="852121" cy="852121"/>
      </dsp:txXfrm>
    </dsp:sp>
    <dsp:sp modelId="{201A9084-CAC7-4804-970B-12C95CB95952}">
      <dsp:nvSpPr>
        <dsp:cNvPr id="0" name=""/>
        <dsp:cNvSpPr/>
      </dsp:nvSpPr>
      <dsp:spPr>
        <a:xfrm>
          <a:off x="1616223" y="3139569"/>
          <a:ext cx="1205081" cy="1205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Economics</a:t>
          </a:r>
          <a:endParaRPr lang="en-US" sz="1000" kern="1200" dirty="0"/>
        </a:p>
      </dsp:txBody>
      <dsp:txXfrm>
        <a:off x="1792703" y="3316049"/>
        <a:ext cx="852121" cy="852121"/>
      </dsp:txXfrm>
    </dsp:sp>
    <dsp:sp modelId="{BE5C5F74-0A91-47B1-9A3B-03E08F364DA3}">
      <dsp:nvSpPr>
        <dsp:cNvPr id="0" name=""/>
        <dsp:cNvSpPr/>
      </dsp:nvSpPr>
      <dsp:spPr>
        <a:xfrm>
          <a:off x="693654" y="2839808"/>
          <a:ext cx="1205081" cy="1205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Mathematics</a:t>
          </a:r>
          <a:endParaRPr lang="en-US" sz="1000" kern="1200" dirty="0"/>
        </a:p>
      </dsp:txBody>
      <dsp:txXfrm>
        <a:off x="870134" y="3016288"/>
        <a:ext cx="852121" cy="852121"/>
      </dsp:txXfrm>
    </dsp:sp>
    <dsp:sp modelId="{3430DDBC-9A16-C342-97F1-AD45A25DDC80}">
      <dsp:nvSpPr>
        <dsp:cNvPr id="0" name=""/>
        <dsp:cNvSpPr/>
      </dsp:nvSpPr>
      <dsp:spPr>
        <a:xfrm>
          <a:off x="123474" y="2055023"/>
          <a:ext cx="1205081" cy="1205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Academic Affiliates</a:t>
          </a:r>
          <a:endParaRPr lang="en-US" sz="1000" kern="1200" dirty="0"/>
        </a:p>
      </dsp:txBody>
      <dsp:txXfrm>
        <a:off x="299954" y="2231503"/>
        <a:ext cx="852121" cy="852121"/>
      </dsp:txXfrm>
    </dsp:sp>
    <dsp:sp modelId="{BFA65ECB-77C1-6C47-B3C8-AD8402B626F3}">
      <dsp:nvSpPr>
        <dsp:cNvPr id="0" name=""/>
        <dsp:cNvSpPr/>
      </dsp:nvSpPr>
      <dsp:spPr>
        <a:xfrm>
          <a:off x="123474" y="1084976"/>
          <a:ext cx="1205081" cy="1205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Corporate Affiliates</a:t>
          </a:r>
          <a:endParaRPr lang="en-US" sz="1000" kern="1200" dirty="0"/>
        </a:p>
      </dsp:txBody>
      <dsp:txXfrm>
        <a:off x="299954" y="1261456"/>
        <a:ext cx="852121" cy="852121"/>
      </dsp:txXfrm>
    </dsp:sp>
    <dsp:sp modelId="{42897F28-EE61-7048-AFA5-390C2786AD68}">
      <dsp:nvSpPr>
        <dsp:cNvPr id="0" name=""/>
        <dsp:cNvSpPr/>
      </dsp:nvSpPr>
      <dsp:spPr>
        <a:xfrm>
          <a:off x="693654" y="300191"/>
          <a:ext cx="1205081" cy="120508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Office of Economic Innovation &amp; Partnerships</a:t>
          </a:r>
          <a:endParaRPr lang="en-US" sz="1000" kern="1200" dirty="0"/>
        </a:p>
      </dsp:txBody>
      <dsp:txXfrm>
        <a:off x="870134" y="476671"/>
        <a:ext cx="852121" cy="8521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9833F-D2B9-4D2C-9AF3-4570B90481B9}">
      <dsp:nvSpPr>
        <dsp:cNvPr id="0" name=""/>
        <dsp:cNvSpPr/>
      </dsp:nvSpPr>
      <dsp:spPr>
        <a:xfrm>
          <a:off x="2476141" y="2740954"/>
          <a:ext cx="1517634" cy="983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Summer Programs</a:t>
          </a:r>
          <a:endParaRPr lang="en-US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Internships</a:t>
          </a:r>
          <a:endParaRPr lang="en-US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Bridge Programs</a:t>
          </a:r>
          <a:endParaRPr lang="en-US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Corporate Affiliates Program</a:t>
          </a:r>
          <a:endParaRPr lang="en-US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err="1" smtClean="0"/>
            <a:t>Cybersecurity</a:t>
          </a:r>
          <a:r>
            <a:rPr lang="en-US" sz="600" kern="1200" dirty="0" smtClean="0"/>
            <a:t> Cooperative Extension</a:t>
          </a:r>
          <a:endParaRPr lang="en-US" sz="600" kern="1200" dirty="0"/>
        </a:p>
      </dsp:txBody>
      <dsp:txXfrm>
        <a:off x="2953026" y="3008320"/>
        <a:ext cx="1019154" cy="694122"/>
      </dsp:txXfrm>
    </dsp:sp>
    <dsp:sp modelId="{FBFFDF7C-EA8E-455E-B61E-3A9902BEEB25}">
      <dsp:nvSpPr>
        <dsp:cNvPr id="0" name=""/>
        <dsp:cNvSpPr/>
      </dsp:nvSpPr>
      <dsp:spPr>
        <a:xfrm>
          <a:off x="0" y="2604502"/>
          <a:ext cx="1517634" cy="983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Seminar Series</a:t>
          </a:r>
          <a:endParaRPr lang="en-US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Research Exchanges</a:t>
          </a:r>
          <a:endParaRPr lang="en-US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Joint &amp; Adjunct Faculty Positions</a:t>
          </a:r>
          <a:endParaRPr lang="en-US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Faculty Development</a:t>
          </a:r>
          <a:endParaRPr lang="en-US" sz="600" kern="1200" dirty="0"/>
        </a:p>
      </dsp:txBody>
      <dsp:txXfrm>
        <a:off x="21595" y="2871868"/>
        <a:ext cx="1019154" cy="694122"/>
      </dsp:txXfrm>
    </dsp:sp>
    <dsp:sp modelId="{B1F4BAA0-8BDA-475B-B64D-1834C396F778}">
      <dsp:nvSpPr>
        <dsp:cNvPr id="0" name=""/>
        <dsp:cNvSpPr/>
      </dsp:nvSpPr>
      <dsp:spPr>
        <a:xfrm>
          <a:off x="2476141" y="515450"/>
          <a:ext cx="1517634" cy="983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Certificate Program</a:t>
          </a:r>
          <a:endParaRPr lang="en-US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2+2 Program</a:t>
          </a:r>
          <a:endParaRPr lang="en-US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Minor Degree</a:t>
          </a:r>
          <a:endParaRPr lang="en-US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Masters Degree / 4+1</a:t>
          </a:r>
          <a:endParaRPr lang="en-US" sz="600" kern="1200" dirty="0"/>
        </a:p>
      </dsp:txBody>
      <dsp:txXfrm>
        <a:off x="2953026" y="537045"/>
        <a:ext cx="1019154" cy="694122"/>
      </dsp:txXfrm>
    </dsp:sp>
    <dsp:sp modelId="{6AC2E4FB-BE51-47E6-8FE8-3C01E1119423}">
      <dsp:nvSpPr>
        <dsp:cNvPr id="0" name=""/>
        <dsp:cNvSpPr/>
      </dsp:nvSpPr>
      <dsp:spPr>
        <a:xfrm>
          <a:off x="0" y="515450"/>
          <a:ext cx="1517634" cy="983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Network, Computer &amp; Systems Security</a:t>
          </a:r>
          <a:endParaRPr lang="en-US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smtClean="0"/>
            <a:t>Information Assurance</a:t>
          </a:r>
          <a:endParaRPr lang="en-US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smtClean="0"/>
            <a:t>Cyber Defense and Offense</a:t>
          </a:r>
          <a:endParaRPr lang="en-US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Behavioral Analysis</a:t>
          </a:r>
          <a:endParaRPr lang="en-US" sz="600" kern="1200" dirty="0"/>
        </a:p>
      </dsp:txBody>
      <dsp:txXfrm>
        <a:off x="21595" y="537045"/>
        <a:ext cx="1019154" cy="694122"/>
      </dsp:txXfrm>
    </dsp:sp>
    <dsp:sp modelId="{04B5482F-A82D-4F0B-A4AA-B17D58FCD9BE}">
      <dsp:nvSpPr>
        <dsp:cNvPr id="0" name=""/>
        <dsp:cNvSpPr/>
      </dsp:nvSpPr>
      <dsp:spPr>
        <a:xfrm>
          <a:off x="635932" y="690562"/>
          <a:ext cx="1330234" cy="1330234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Research</a:t>
          </a:r>
          <a:endParaRPr lang="en-US" sz="1200" kern="1200" dirty="0"/>
        </a:p>
      </dsp:txBody>
      <dsp:txXfrm>
        <a:off x="1025549" y="1080179"/>
        <a:ext cx="940617" cy="940617"/>
      </dsp:txXfrm>
    </dsp:sp>
    <dsp:sp modelId="{2BD40428-8658-41A2-8048-E896BC4A35A2}">
      <dsp:nvSpPr>
        <dsp:cNvPr id="0" name=""/>
        <dsp:cNvSpPr/>
      </dsp:nvSpPr>
      <dsp:spPr>
        <a:xfrm rot="5400000">
          <a:off x="2027609" y="690562"/>
          <a:ext cx="1330234" cy="1330234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Education</a:t>
          </a:r>
          <a:endParaRPr lang="en-US" sz="1200" kern="1200" dirty="0"/>
        </a:p>
      </dsp:txBody>
      <dsp:txXfrm rot="-5400000">
        <a:off x="2027609" y="1080179"/>
        <a:ext cx="940617" cy="940617"/>
      </dsp:txXfrm>
    </dsp:sp>
    <dsp:sp modelId="{1A048E98-1DB8-44AB-B5B5-F8EE2BF6E018}">
      <dsp:nvSpPr>
        <dsp:cNvPr id="0" name=""/>
        <dsp:cNvSpPr/>
      </dsp:nvSpPr>
      <dsp:spPr>
        <a:xfrm rot="10800000">
          <a:off x="2027609" y="2082239"/>
          <a:ext cx="1330234" cy="1330234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Outreach</a:t>
          </a:r>
          <a:endParaRPr lang="en-US" sz="1200" kern="1200" dirty="0"/>
        </a:p>
      </dsp:txBody>
      <dsp:txXfrm rot="10800000">
        <a:off x="2027609" y="2082239"/>
        <a:ext cx="940617" cy="940617"/>
      </dsp:txXfrm>
    </dsp:sp>
    <dsp:sp modelId="{B238D5D2-7129-44BD-8771-03A17566B8B4}">
      <dsp:nvSpPr>
        <dsp:cNvPr id="0" name=""/>
        <dsp:cNvSpPr/>
      </dsp:nvSpPr>
      <dsp:spPr>
        <a:xfrm rot="16200000">
          <a:off x="635932" y="2082239"/>
          <a:ext cx="1330234" cy="1330234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Community Building</a:t>
          </a:r>
          <a:endParaRPr lang="en-US" sz="1200" kern="1200" dirty="0"/>
        </a:p>
      </dsp:txBody>
      <dsp:txXfrm rot="5400000">
        <a:off x="1025549" y="2082239"/>
        <a:ext cx="940617" cy="940617"/>
      </dsp:txXfrm>
    </dsp:sp>
    <dsp:sp modelId="{0F2F706E-66C5-4246-90D4-CC108E547901}">
      <dsp:nvSpPr>
        <dsp:cNvPr id="0" name=""/>
        <dsp:cNvSpPr/>
      </dsp:nvSpPr>
      <dsp:spPr>
        <a:xfrm>
          <a:off x="1767245" y="1775025"/>
          <a:ext cx="459284" cy="399377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FC71FF1-149B-412B-9E95-F43A43435A3D}">
      <dsp:nvSpPr>
        <dsp:cNvPr id="0" name=""/>
        <dsp:cNvSpPr/>
      </dsp:nvSpPr>
      <dsp:spPr>
        <a:xfrm rot="10800000">
          <a:off x="1767245" y="1928632"/>
          <a:ext cx="459284" cy="399377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878EE-8AB1-446C-B689-D103976E10BC}">
      <dsp:nvSpPr>
        <dsp:cNvPr id="0" name=""/>
        <dsp:cNvSpPr/>
      </dsp:nvSpPr>
      <dsp:spPr>
        <a:xfrm>
          <a:off x="483" y="1227"/>
          <a:ext cx="6877203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Cybersecurity</a:t>
          </a:r>
          <a:r>
            <a:rPr lang="en-US" sz="3200" kern="1200" dirty="0" smtClean="0"/>
            <a:t> Cooperative Extension</a:t>
          </a:r>
          <a:endParaRPr lang="en-US" sz="3200" kern="1200" dirty="0"/>
        </a:p>
      </dsp:txBody>
      <dsp:txXfrm>
        <a:off x="21998" y="22742"/>
        <a:ext cx="6834173" cy="691545"/>
      </dsp:txXfrm>
    </dsp:sp>
    <dsp:sp modelId="{F9E30F3A-D900-47A8-B77A-EE91368F9BBA}">
      <dsp:nvSpPr>
        <dsp:cNvPr id="0" name=""/>
        <dsp:cNvSpPr/>
      </dsp:nvSpPr>
      <dsp:spPr>
        <a:xfrm>
          <a:off x="483" y="851845"/>
          <a:ext cx="1843645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Business Community</a:t>
          </a:r>
          <a:endParaRPr lang="en-US" sz="1900" kern="1200" dirty="0"/>
        </a:p>
      </dsp:txBody>
      <dsp:txXfrm>
        <a:off x="21998" y="873360"/>
        <a:ext cx="1800615" cy="691545"/>
      </dsp:txXfrm>
    </dsp:sp>
    <dsp:sp modelId="{50E08760-71BB-4E6A-B57E-BE8EB7D0DBCF}">
      <dsp:nvSpPr>
        <dsp:cNvPr id="0" name=""/>
        <dsp:cNvSpPr/>
      </dsp:nvSpPr>
      <dsp:spPr>
        <a:xfrm>
          <a:off x="483" y="1702463"/>
          <a:ext cx="597809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Small Business</a:t>
          </a:r>
          <a:endParaRPr lang="en-US" sz="700" kern="1200" dirty="0"/>
        </a:p>
      </dsp:txBody>
      <dsp:txXfrm>
        <a:off x="17992" y="1719972"/>
        <a:ext cx="562791" cy="699557"/>
      </dsp:txXfrm>
    </dsp:sp>
    <dsp:sp modelId="{A99DB689-6FF8-4AD4-AB0A-FD2FB417A1D4}">
      <dsp:nvSpPr>
        <dsp:cNvPr id="0" name=""/>
        <dsp:cNvSpPr/>
      </dsp:nvSpPr>
      <dsp:spPr>
        <a:xfrm>
          <a:off x="623401" y="1702463"/>
          <a:ext cx="597809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Medium Business</a:t>
          </a:r>
          <a:endParaRPr lang="en-US" sz="700" kern="1200" dirty="0"/>
        </a:p>
      </dsp:txBody>
      <dsp:txXfrm>
        <a:off x="640910" y="1719972"/>
        <a:ext cx="562791" cy="699557"/>
      </dsp:txXfrm>
    </dsp:sp>
    <dsp:sp modelId="{5D17E144-0BD3-4584-9BD8-5C493846E299}">
      <dsp:nvSpPr>
        <dsp:cNvPr id="0" name=""/>
        <dsp:cNvSpPr/>
      </dsp:nvSpPr>
      <dsp:spPr>
        <a:xfrm>
          <a:off x="1246319" y="1702463"/>
          <a:ext cx="597809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Large Business</a:t>
          </a:r>
          <a:endParaRPr lang="en-US" sz="700" kern="1200" dirty="0"/>
        </a:p>
      </dsp:txBody>
      <dsp:txXfrm>
        <a:off x="1263828" y="1719972"/>
        <a:ext cx="562791" cy="699557"/>
      </dsp:txXfrm>
    </dsp:sp>
    <dsp:sp modelId="{3710933A-9EB8-4987-A4C2-E20FB8BAE6E3}">
      <dsp:nvSpPr>
        <dsp:cNvPr id="0" name=""/>
        <dsp:cNvSpPr/>
      </dsp:nvSpPr>
      <dsp:spPr>
        <a:xfrm>
          <a:off x="1894345" y="851845"/>
          <a:ext cx="2466563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State Government</a:t>
          </a:r>
          <a:endParaRPr lang="en-US" sz="1900" kern="1200" dirty="0"/>
        </a:p>
      </dsp:txBody>
      <dsp:txXfrm>
        <a:off x="1915860" y="873360"/>
        <a:ext cx="2423533" cy="691545"/>
      </dsp:txXfrm>
    </dsp:sp>
    <dsp:sp modelId="{2ABBC747-FC37-4E2E-A9E8-2040C0DE688E}">
      <dsp:nvSpPr>
        <dsp:cNvPr id="0" name=""/>
        <dsp:cNvSpPr/>
      </dsp:nvSpPr>
      <dsp:spPr>
        <a:xfrm>
          <a:off x="1894345" y="1702463"/>
          <a:ext cx="597809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Department of Labor</a:t>
          </a:r>
          <a:endParaRPr lang="en-US" sz="700" kern="1200" dirty="0"/>
        </a:p>
      </dsp:txBody>
      <dsp:txXfrm>
        <a:off x="1911854" y="1719972"/>
        <a:ext cx="562791" cy="699557"/>
      </dsp:txXfrm>
    </dsp:sp>
    <dsp:sp modelId="{C3BA4B95-77C9-4954-8CF2-29E512CE6F55}">
      <dsp:nvSpPr>
        <dsp:cNvPr id="0" name=""/>
        <dsp:cNvSpPr/>
      </dsp:nvSpPr>
      <dsp:spPr>
        <a:xfrm>
          <a:off x="2517262" y="1702463"/>
          <a:ext cx="597809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Department of Safety &amp; Homeland Security</a:t>
          </a:r>
          <a:endParaRPr lang="en-US" sz="700" kern="1200" dirty="0"/>
        </a:p>
      </dsp:txBody>
      <dsp:txXfrm>
        <a:off x="2534771" y="1719972"/>
        <a:ext cx="562791" cy="699557"/>
      </dsp:txXfrm>
    </dsp:sp>
    <dsp:sp modelId="{534E0D2A-B4EC-4455-B1A9-27F444558EDE}">
      <dsp:nvSpPr>
        <dsp:cNvPr id="0" name=""/>
        <dsp:cNvSpPr/>
      </dsp:nvSpPr>
      <dsp:spPr>
        <a:xfrm>
          <a:off x="3140180" y="1702463"/>
          <a:ext cx="597809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Economic Development Office</a:t>
          </a:r>
          <a:endParaRPr lang="en-US" sz="700" kern="1200" dirty="0"/>
        </a:p>
      </dsp:txBody>
      <dsp:txXfrm>
        <a:off x="3157689" y="1719972"/>
        <a:ext cx="562791" cy="699557"/>
      </dsp:txXfrm>
    </dsp:sp>
    <dsp:sp modelId="{9D37147B-34EB-4D65-89C5-9105D00756A2}">
      <dsp:nvSpPr>
        <dsp:cNvPr id="0" name=""/>
        <dsp:cNvSpPr/>
      </dsp:nvSpPr>
      <dsp:spPr>
        <a:xfrm>
          <a:off x="3763098" y="1702463"/>
          <a:ext cx="597809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Department of Technology and Information</a:t>
          </a:r>
          <a:endParaRPr lang="en-US" sz="700" kern="1200" dirty="0"/>
        </a:p>
      </dsp:txBody>
      <dsp:txXfrm>
        <a:off x="3780607" y="1719972"/>
        <a:ext cx="562791" cy="699557"/>
      </dsp:txXfrm>
    </dsp:sp>
    <dsp:sp modelId="{3587B9E1-3B7C-4DDC-AC47-8D1C5FEA66DE}">
      <dsp:nvSpPr>
        <dsp:cNvPr id="0" name=""/>
        <dsp:cNvSpPr/>
      </dsp:nvSpPr>
      <dsp:spPr>
        <a:xfrm>
          <a:off x="4411124" y="851845"/>
          <a:ext cx="2466563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Academic Institutions</a:t>
          </a:r>
          <a:endParaRPr lang="en-US" sz="1900" kern="1200" dirty="0"/>
        </a:p>
      </dsp:txBody>
      <dsp:txXfrm>
        <a:off x="4432639" y="873360"/>
        <a:ext cx="2423533" cy="691545"/>
      </dsp:txXfrm>
    </dsp:sp>
    <dsp:sp modelId="{D8D7FA58-74B4-4F16-8784-11A4B26608A4}">
      <dsp:nvSpPr>
        <dsp:cNvPr id="0" name=""/>
        <dsp:cNvSpPr/>
      </dsp:nvSpPr>
      <dsp:spPr>
        <a:xfrm>
          <a:off x="4411124" y="1702463"/>
          <a:ext cx="597809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University of Delaware</a:t>
          </a:r>
          <a:endParaRPr lang="en-US" sz="700" kern="1200" dirty="0"/>
        </a:p>
      </dsp:txBody>
      <dsp:txXfrm>
        <a:off x="4428633" y="1719972"/>
        <a:ext cx="562791" cy="699557"/>
      </dsp:txXfrm>
    </dsp:sp>
    <dsp:sp modelId="{E2624903-405E-420C-BD5E-8A2281389B21}">
      <dsp:nvSpPr>
        <dsp:cNvPr id="0" name=""/>
        <dsp:cNvSpPr/>
      </dsp:nvSpPr>
      <dsp:spPr>
        <a:xfrm>
          <a:off x="5034042" y="1702463"/>
          <a:ext cx="597809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Delaware State University</a:t>
          </a:r>
          <a:endParaRPr lang="en-US" sz="700" kern="1200" dirty="0"/>
        </a:p>
      </dsp:txBody>
      <dsp:txXfrm>
        <a:off x="5051551" y="1719972"/>
        <a:ext cx="562791" cy="699557"/>
      </dsp:txXfrm>
    </dsp:sp>
    <dsp:sp modelId="{5EB77490-3B14-4A15-9EBD-B34B173312A1}">
      <dsp:nvSpPr>
        <dsp:cNvPr id="0" name=""/>
        <dsp:cNvSpPr/>
      </dsp:nvSpPr>
      <dsp:spPr>
        <a:xfrm>
          <a:off x="5656959" y="1702463"/>
          <a:ext cx="597809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Delaware Technical Community College</a:t>
          </a:r>
          <a:endParaRPr lang="en-US" sz="700" kern="1200" dirty="0"/>
        </a:p>
      </dsp:txBody>
      <dsp:txXfrm>
        <a:off x="5674468" y="1719972"/>
        <a:ext cx="562791" cy="699557"/>
      </dsp:txXfrm>
    </dsp:sp>
    <dsp:sp modelId="{AF71118F-8C23-4400-BA5D-9BBF38E0926C}">
      <dsp:nvSpPr>
        <dsp:cNvPr id="0" name=""/>
        <dsp:cNvSpPr/>
      </dsp:nvSpPr>
      <dsp:spPr>
        <a:xfrm>
          <a:off x="6279877" y="1702463"/>
          <a:ext cx="597809" cy="734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Wilmington University</a:t>
          </a:r>
          <a:endParaRPr lang="en-US" sz="700" kern="1200" dirty="0"/>
        </a:p>
      </dsp:txBody>
      <dsp:txXfrm>
        <a:off x="6297386" y="1719972"/>
        <a:ext cx="562791" cy="6995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1FF32-A59C-4815-98AE-7B21B059555B}">
      <dsp:nvSpPr>
        <dsp:cNvPr id="0" name=""/>
        <dsp:cNvSpPr/>
      </dsp:nvSpPr>
      <dsp:spPr>
        <a:xfrm rot="16200000">
          <a:off x="93772" y="-93122"/>
          <a:ext cx="1503829" cy="1690074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0" rIns="85328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Shared Resources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Best Practices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Timely Sharing of Information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Workshops</a:t>
          </a:r>
          <a:endParaRPr lang="en-US" sz="1000" kern="1200" dirty="0"/>
        </a:p>
      </dsp:txBody>
      <dsp:txXfrm rot="5400000">
        <a:off x="650" y="300766"/>
        <a:ext cx="1690074" cy="902297"/>
      </dsp:txXfrm>
    </dsp:sp>
    <dsp:sp modelId="{498BECCB-14FB-4E18-8368-EDE7F9CB17D2}">
      <dsp:nvSpPr>
        <dsp:cNvPr id="0" name=""/>
        <dsp:cNvSpPr/>
      </dsp:nvSpPr>
      <dsp:spPr>
        <a:xfrm rot="16200000">
          <a:off x="1910603" y="-93122"/>
          <a:ext cx="1503829" cy="1690074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0" rIns="85328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Student Activities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Security Audits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Internships</a:t>
          </a:r>
          <a:endParaRPr lang="en-US" sz="1000" kern="1200" dirty="0"/>
        </a:p>
      </dsp:txBody>
      <dsp:txXfrm rot="5400000">
        <a:off x="1817481" y="300766"/>
        <a:ext cx="1690074" cy="902297"/>
      </dsp:txXfrm>
    </dsp:sp>
    <dsp:sp modelId="{192CA7C0-704B-4949-91C1-74691CE658CB}">
      <dsp:nvSpPr>
        <dsp:cNvPr id="0" name=""/>
        <dsp:cNvSpPr/>
      </dsp:nvSpPr>
      <dsp:spPr>
        <a:xfrm rot="16200000">
          <a:off x="3727433" y="-93122"/>
          <a:ext cx="1503829" cy="1690074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0" rIns="85328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Community Outreach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Information Dissemination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Online </a:t>
          </a:r>
          <a:r>
            <a:rPr lang="en-US" sz="1000" kern="1200" dirty="0" err="1" smtClean="0"/>
            <a:t>eExtension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K-12 Programs</a:t>
          </a:r>
          <a:endParaRPr lang="en-US" sz="1000" kern="1200" dirty="0"/>
        </a:p>
      </dsp:txBody>
      <dsp:txXfrm rot="5400000">
        <a:off x="3634311" y="300766"/>
        <a:ext cx="1690074" cy="902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D3153-C8FB-4EF6-B415-7A40C7EF04B3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2B99-0133-4633-BF11-6955976EE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06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444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893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644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883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5899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158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464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5843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334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498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96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850" y="698500"/>
            <a:ext cx="6210300" cy="3494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ED5461-5E63-7A43-8562-2C90610BC00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03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23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602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0335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762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721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064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124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850" y="698500"/>
            <a:ext cx="6210300" cy="3494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ED5461-5E63-7A43-8562-2C90610BC00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69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A4354-5E39-4EFF-BF73-D44AEC5FB6BD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47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A4354-5E39-4EFF-BF73-D44AEC5FB6BD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27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5871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5147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575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2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30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6433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3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C613-7F88-43A1-BA42-BB5253555883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A304-DC31-44D1-8679-D6D255999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6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C613-7F88-43A1-BA42-BB5253555883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A304-DC31-44D1-8679-D6D255999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7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C613-7F88-43A1-BA42-BB5253555883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A304-DC31-44D1-8679-D6D255999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61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36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DOfficialSeal-1743_PMS2945 [Converted].jpg"/>
          <p:cNvPicPr>
            <a:picLocks noChangeAspect="1"/>
          </p:cNvPicPr>
          <p:nvPr userDrawn="1"/>
        </p:nvPicPr>
        <p:blipFill rotWithShape="1">
          <a:blip r:embed="rId2" cstate="print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>
          <a:xfrm>
            <a:off x="2286000" y="0"/>
            <a:ext cx="7613442" cy="6087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95"/>
            <a:ext cx="10363200" cy="1468967"/>
          </a:xfrm>
          <a:noFill/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5EE23-D0EC-F74E-B97E-42177F6A3A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A43-17F3-2547-9321-F5B91BECDC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74893" y="4428068"/>
            <a:ext cx="184731" cy="361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1418" fontAlgn="base">
              <a:spcBef>
                <a:spcPct val="0"/>
              </a:spcBef>
              <a:spcAft>
                <a:spcPct val="0"/>
              </a:spcAft>
            </a:pPr>
            <a:endParaRPr lang="en-US" sz="1747" dirty="0">
              <a:solidFill>
                <a:prstClr val="black"/>
              </a:solidFill>
              <a:latin typeface="Arial" pitchFamily="-111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5EE23-D0EC-F74E-B97E-42177F6A3A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A43-17F3-2547-9321-F5B91BECDC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6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388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93"/>
            <a:ext cx="10363200" cy="1500716"/>
          </a:xfrm>
        </p:spPr>
        <p:txBody>
          <a:bodyPr anchor="b"/>
          <a:lstStyle>
            <a:lvl1pPr marL="0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1pPr>
            <a:lvl2pPr marL="443777" indent="0">
              <a:buNone/>
              <a:defRPr sz="1747">
                <a:solidFill>
                  <a:schemeClr val="tx1">
                    <a:tint val="75000"/>
                  </a:schemeClr>
                </a:solidFill>
              </a:defRPr>
            </a:lvl2pPr>
            <a:lvl3pPr marL="88755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3pPr>
            <a:lvl4pPr marL="1331330" indent="0">
              <a:buNone/>
              <a:defRPr sz="1359">
                <a:solidFill>
                  <a:schemeClr val="tx1">
                    <a:tint val="75000"/>
                  </a:schemeClr>
                </a:solidFill>
              </a:defRPr>
            </a:lvl4pPr>
            <a:lvl5pPr marL="1775106" indent="0">
              <a:buNone/>
              <a:defRPr sz="1359">
                <a:solidFill>
                  <a:schemeClr val="tx1">
                    <a:tint val="75000"/>
                  </a:schemeClr>
                </a:solidFill>
              </a:defRPr>
            </a:lvl5pPr>
            <a:lvl6pPr marL="2218883" indent="0">
              <a:buNone/>
              <a:defRPr sz="1359">
                <a:solidFill>
                  <a:schemeClr val="tx1">
                    <a:tint val="75000"/>
                  </a:schemeClr>
                </a:solidFill>
              </a:defRPr>
            </a:lvl6pPr>
            <a:lvl7pPr marL="2662660" indent="0">
              <a:buNone/>
              <a:defRPr sz="1359">
                <a:solidFill>
                  <a:schemeClr val="tx1">
                    <a:tint val="75000"/>
                  </a:schemeClr>
                </a:solidFill>
              </a:defRPr>
            </a:lvl7pPr>
            <a:lvl8pPr marL="3106436" indent="0">
              <a:buNone/>
              <a:defRPr sz="1359">
                <a:solidFill>
                  <a:schemeClr val="tx1">
                    <a:tint val="75000"/>
                  </a:schemeClr>
                </a:solidFill>
              </a:defRPr>
            </a:lvl8pPr>
            <a:lvl9pPr marL="3550213" indent="0">
              <a:buNone/>
              <a:defRPr sz="13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5EE23-D0EC-F74E-B97E-42177F6A3A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A43-17F3-2547-9321-F5B91BECDC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3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433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433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5EE23-D0EC-F74E-B97E-42177F6A3A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A43-17F3-2547-9321-F5B91BECDC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62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8" cy="641350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9"/>
            <a:ext cx="5386918" cy="3949700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4584"/>
            <a:ext cx="5389034" cy="641350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5939"/>
            <a:ext cx="5389034" cy="3949700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5EE23-D0EC-F74E-B97E-42177F6A3A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A43-17F3-2547-9321-F5B91BECDC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5EE23-D0EC-F74E-B97E-42177F6A3A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A43-17F3-2547-9321-F5B91BECDC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5EE23-D0EC-F74E-B97E-42177F6A3A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A43-17F3-2547-9321-F5B91BECDC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26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C613-7F88-43A1-BA42-BB5253555883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A304-DC31-44D1-8679-D6D255999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50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5"/>
            <a:ext cx="4011084" cy="1162049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2583"/>
          </a:xfrm>
        </p:spPr>
        <p:txBody>
          <a:bodyPr/>
          <a:lstStyle>
            <a:lvl1pPr>
              <a:defRPr sz="3106"/>
            </a:lvl1pPr>
            <a:lvl2pPr>
              <a:defRPr sz="2718"/>
            </a:lvl2pPr>
            <a:lvl3pPr>
              <a:defRPr sz="2330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0"/>
            <a:ext cx="4011084" cy="4690534"/>
          </a:xfrm>
        </p:spPr>
        <p:txBody>
          <a:bodyPr/>
          <a:lstStyle>
            <a:lvl1pPr marL="0" indent="0">
              <a:buNone/>
              <a:defRPr sz="1359"/>
            </a:lvl1pPr>
            <a:lvl2pPr marL="443777" indent="0">
              <a:buNone/>
              <a:defRPr sz="1165"/>
            </a:lvl2pPr>
            <a:lvl3pPr marL="887553" indent="0">
              <a:buNone/>
              <a:defRPr sz="971"/>
            </a:lvl3pPr>
            <a:lvl4pPr marL="1331330" indent="0">
              <a:buNone/>
              <a:defRPr sz="874"/>
            </a:lvl4pPr>
            <a:lvl5pPr marL="1775106" indent="0">
              <a:buNone/>
              <a:defRPr sz="874"/>
            </a:lvl5pPr>
            <a:lvl6pPr marL="2218883" indent="0">
              <a:buNone/>
              <a:defRPr sz="874"/>
            </a:lvl6pPr>
            <a:lvl7pPr marL="2662660" indent="0">
              <a:buNone/>
              <a:defRPr sz="874"/>
            </a:lvl7pPr>
            <a:lvl8pPr marL="3106436" indent="0">
              <a:buNone/>
              <a:defRPr sz="874"/>
            </a:lvl8pPr>
            <a:lvl9pPr marL="3550213" indent="0">
              <a:buNone/>
              <a:defRPr sz="87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5EE23-D0EC-F74E-B97E-42177F6A3A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A43-17F3-2547-9321-F5B91BECDC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65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7266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3834"/>
            <a:ext cx="7315200" cy="4114800"/>
          </a:xfrm>
        </p:spPr>
        <p:txBody>
          <a:bodyPr/>
          <a:lstStyle>
            <a:lvl1pPr marL="0" indent="0">
              <a:buNone/>
              <a:defRPr sz="3106"/>
            </a:lvl1pPr>
            <a:lvl2pPr marL="443777" indent="0">
              <a:buNone/>
              <a:defRPr sz="2718"/>
            </a:lvl2pPr>
            <a:lvl3pPr marL="887553" indent="0">
              <a:buNone/>
              <a:defRPr sz="2330"/>
            </a:lvl3pPr>
            <a:lvl4pPr marL="1331330" indent="0">
              <a:buNone/>
              <a:defRPr sz="1941"/>
            </a:lvl4pPr>
            <a:lvl5pPr marL="1775106" indent="0">
              <a:buNone/>
              <a:defRPr sz="1941"/>
            </a:lvl5pPr>
            <a:lvl6pPr marL="2218883" indent="0">
              <a:buNone/>
              <a:defRPr sz="1941"/>
            </a:lvl6pPr>
            <a:lvl7pPr marL="2662660" indent="0">
              <a:buNone/>
              <a:defRPr sz="1941"/>
            </a:lvl7pPr>
            <a:lvl8pPr marL="3106436" indent="0">
              <a:buNone/>
              <a:defRPr sz="1941"/>
            </a:lvl8pPr>
            <a:lvl9pPr marL="3550213" indent="0">
              <a:buNone/>
              <a:defRPr sz="1941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867"/>
            <a:ext cx="7315200" cy="804334"/>
          </a:xfrm>
        </p:spPr>
        <p:txBody>
          <a:bodyPr/>
          <a:lstStyle>
            <a:lvl1pPr marL="0" indent="0">
              <a:buNone/>
              <a:defRPr sz="1359"/>
            </a:lvl1pPr>
            <a:lvl2pPr marL="443777" indent="0">
              <a:buNone/>
              <a:defRPr sz="1165"/>
            </a:lvl2pPr>
            <a:lvl3pPr marL="887553" indent="0">
              <a:buNone/>
              <a:defRPr sz="971"/>
            </a:lvl3pPr>
            <a:lvl4pPr marL="1331330" indent="0">
              <a:buNone/>
              <a:defRPr sz="874"/>
            </a:lvl4pPr>
            <a:lvl5pPr marL="1775106" indent="0">
              <a:buNone/>
              <a:defRPr sz="874"/>
            </a:lvl5pPr>
            <a:lvl6pPr marL="2218883" indent="0">
              <a:buNone/>
              <a:defRPr sz="874"/>
            </a:lvl6pPr>
            <a:lvl7pPr marL="2662660" indent="0">
              <a:buNone/>
              <a:defRPr sz="874"/>
            </a:lvl7pPr>
            <a:lvl8pPr marL="3106436" indent="0">
              <a:buNone/>
              <a:defRPr sz="874"/>
            </a:lvl8pPr>
            <a:lvl9pPr marL="3550213" indent="0">
              <a:buNone/>
              <a:defRPr sz="87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5EE23-D0EC-F74E-B97E-42177F6A3A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A43-17F3-2547-9321-F5B91BECDC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01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5EE23-D0EC-F74E-B97E-42177F6A3A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A43-17F3-2547-9321-F5B91BECDC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44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73"/>
            <a:ext cx="2743200" cy="5850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73"/>
            <a:ext cx="8026400" cy="5850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5EE23-D0EC-F74E-B97E-42177F6A3A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A43-17F3-2547-9321-F5B91BECDC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48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7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4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5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5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College or Department name here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6542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C613-7F88-43A1-BA42-BB5253555883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A304-DC31-44D1-8679-D6D255999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9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667005"/>
            <a:ext cx="10363200" cy="1362076"/>
          </a:xfrm>
        </p:spPr>
        <p:txBody>
          <a:bodyPr anchor="t">
            <a:normAutofit/>
          </a:bodyPr>
          <a:lstStyle>
            <a:lvl1pPr algn="l">
              <a:defRPr sz="2524" b="1" cap="all"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DEB13-7A6F-264D-B52C-88A960120A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88008"/>
      </p:ext>
    </p:extLst>
  </p:cSld>
  <p:clrMapOvr>
    <a:masterClrMapping/>
  </p:clrMapOvr>
  <p:transition spd="med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667005"/>
            <a:ext cx="10363200" cy="1362076"/>
          </a:xfrm>
        </p:spPr>
        <p:txBody>
          <a:bodyPr anchor="t">
            <a:normAutofit/>
          </a:bodyPr>
          <a:lstStyle>
            <a:lvl1pPr algn="l">
              <a:defRPr sz="2524" b="1" cap="all"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DEB13-7A6F-264D-B52C-88A960120A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5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667005"/>
            <a:ext cx="10363200" cy="1362076"/>
          </a:xfrm>
        </p:spPr>
        <p:txBody>
          <a:bodyPr anchor="t">
            <a:normAutofit/>
          </a:bodyPr>
          <a:lstStyle>
            <a:lvl1pPr algn="l">
              <a:defRPr sz="2524" b="1" cap="all"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DEB13-7A6F-264D-B52C-88A960120A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0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238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15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5915" y="981018"/>
            <a:ext cx="10760171" cy="353045"/>
          </a:xfrm>
        </p:spPr>
        <p:txBody>
          <a:bodyPr lIns="0" tIns="0" rIns="0" bIns="0"/>
          <a:lstStyle>
            <a:lvl1pPr>
              <a:defRPr sz="2294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0806" y="3054556"/>
            <a:ext cx="10550389" cy="210507"/>
          </a:xfrm>
        </p:spPr>
        <p:txBody>
          <a:bodyPr lIns="0" tIns="0" rIns="0" bIns="0"/>
          <a:lstStyle>
            <a:lvl1pPr>
              <a:defRPr sz="1368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57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5915" y="981018"/>
            <a:ext cx="10760171" cy="353045"/>
          </a:xfrm>
        </p:spPr>
        <p:txBody>
          <a:bodyPr lIns="0" tIns="0" rIns="0" bIns="0"/>
          <a:lstStyle>
            <a:lvl1pPr>
              <a:defRPr sz="2294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6937" y="1758259"/>
            <a:ext cx="5122333" cy="14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71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625818" y="2028376"/>
            <a:ext cx="4251035" cy="2648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21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08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5915" y="981018"/>
            <a:ext cx="10760171" cy="353045"/>
          </a:xfrm>
        </p:spPr>
        <p:txBody>
          <a:bodyPr lIns="0" tIns="0" rIns="0" bIns="0"/>
          <a:lstStyle>
            <a:lvl1pPr>
              <a:defRPr sz="2294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42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129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92375"/>
            <a:ext cx="10363200" cy="1470025"/>
          </a:xfrm>
        </p:spPr>
        <p:txBody>
          <a:bodyPr>
            <a:normAutofit/>
          </a:bodyPr>
          <a:lstStyle>
            <a:lvl1pPr>
              <a:defRPr sz="3177">
                <a:solidFill>
                  <a:schemeClr val="tx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267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941">
                <a:solidFill>
                  <a:schemeClr val="tx1">
                    <a:tint val="75000"/>
                  </a:schemeClr>
                </a:solidFill>
                <a:latin typeface="Helvetica Neue"/>
                <a:cs typeface="Helvetica Neue"/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16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>
              <a:defRPr sz="2735">
                <a:latin typeface="Helvetica Neue"/>
                <a:cs typeface="Helvetica Neue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765">
                <a:latin typeface="Helvetica Neue"/>
                <a:cs typeface="Helvetica Neue"/>
              </a:defRPr>
            </a:lvl1pPr>
            <a:lvl2pPr>
              <a:defRPr sz="1765">
                <a:latin typeface="Helvetica Neue"/>
                <a:cs typeface="Helvetica Neue"/>
              </a:defRPr>
            </a:lvl2pPr>
            <a:lvl3pPr>
              <a:defRPr sz="1765">
                <a:latin typeface="Helvetica Neue"/>
                <a:cs typeface="Helvetica Neue"/>
              </a:defRPr>
            </a:lvl3pPr>
            <a:lvl4pPr>
              <a:defRPr sz="1765">
                <a:latin typeface="Helvetica Neue"/>
                <a:cs typeface="Helvetica Neue"/>
              </a:defRPr>
            </a:lvl4pPr>
            <a:lvl5pPr>
              <a:defRPr sz="1765">
                <a:latin typeface="Helvetica Neue"/>
                <a:cs typeface="Helvetica Neue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A3165A-5D46-4D07-8908-0EC625AF4D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24299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C613-7F88-43A1-BA42-BB5253555883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A304-DC31-44D1-8679-D6D255999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83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667001"/>
            <a:ext cx="10363200" cy="1362075"/>
          </a:xfrm>
        </p:spPr>
        <p:txBody>
          <a:bodyPr anchor="t">
            <a:normAutofit/>
          </a:bodyPr>
          <a:lstStyle>
            <a:lvl1pPr algn="l">
              <a:defRPr sz="2735" b="1" cap="all">
                <a:latin typeface="Helvetica Neue"/>
                <a:cs typeface="Helvetica Neue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A3165A-5D46-4D07-8908-0EC625AF4D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41264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808038"/>
          </a:xfrm>
        </p:spPr>
        <p:txBody>
          <a:bodyPr/>
          <a:lstStyle>
            <a:lvl1pPr>
              <a:defRPr>
                <a:latin typeface="Helvetica Neue"/>
                <a:cs typeface="Helvetica Neue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735">
                <a:latin typeface="Helvetica Neue"/>
                <a:cs typeface="Helvetica Neue"/>
              </a:defRPr>
            </a:lvl1pPr>
            <a:lvl2pPr>
              <a:defRPr sz="2382">
                <a:latin typeface="Helvetica Neue"/>
                <a:cs typeface="Helvetica Neue"/>
              </a:defRPr>
            </a:lvl2pPr>
            <a:lvl3pPr>
              <a:defRPr sz="1941">
                <a:latin typeface="Helvetica Neue"/>
                <a:cs typeface="Helvetica Neue"/>
              </a:defRPr>
            </a:lvl3pPr>
            <a:lvl4pPr>
              <a:defRPr sz="1765">
                <a:latin typeface="Helvetica Neue"/>
                <a:cs typeface="Helvetica Neue"/>
              </a:defRPr>
            </a:lvl4pPr>
            <a:lvl5pPr>
              <a:defRPr sz="1765">
                <a:latin typeface="Helvetica Neue"/>
                <a:cs typeface="Helvetica Neue"/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735">
                <a:latin typeface="Helvetica Neue"/>
                <a:cs typeface="Helvetica Neue"/>
              </a:defRPr>
            </a:lvl1pPr>
            <a:lvl2pPr>
              <a:defRPr sz="2382">
                <a:latin typeface="Helvetica Neue"/>
                <a:cs typeface="Helvetica Neue"/>
              </a:defRPr>
            </a:lvl2pPr>
            <a:lvl3pPr>
              <a:defRPr sz="1941">
                <a:latin typeface="Helvetica Neue"/>
                <a:cs typeface="Helvetica Neue"/>
              </a:defRPr>
            </a:lvl3pPr>
            <a:lvl4pPr>
              <a:defRPr sz="1765">
                <a:latin typeface="Helvetica Neue"/>
                <a:cs typeface="Helvetica Neue"/>
              </a:defRPr>
            </a:lvl4pPr>
            <a:lvl5pPr>
              <a:defRPr sz="1765">
                <a:latin typeface="Helvetica Neue"/>
                <a:cs typeface="Helvetica Neue"/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A3165A-5D46-4D07-8908-0EC625AF4D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03572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>
            <a:normAutofit/>
          </a:bodyPr>
          <a:lstStyle>
            <a:lvl1pPr marL="0" indent="0">
              <a:buNone/>
              <a:defRPr sz="1941" b="1"/>
            </a:lvl1pPr>
            <a:lvl2pPr marL="449505" indent="0">
              <a:buNone/>
              <a:defRPr sz="1941" b="1"/>
            </a:lvl2pPr>
            <a:lvl3pPr marL="899010" indent="0">
              <a:buNone/>
              <a:defRPr sz="1765" b="1"/>
            </a:lvl3pPr>
            <a:lvl4pPr marL="1348516" indent="0">
              <a:buNone/>
              <a:defRPr sz="1588" b="1"/>
            </a:lvl4pPr>
            <a:lvl5pPr marL="1798021" indent="0">
              <a:buNone/>
              <a:defRPr sz="1588" b="1"/>
            </a:lvl5pPr>
            <a:lvl6pPr marL="2247527" indent="0">
              <a:buNone/>
              <a:defRPr sz="1588" b="1"/>
            </a:lvl6pPr>
            <a:lvl7pPr marL="2697032" indent="0">
              <a:buNone/>
              <a:defRPr sz="1588" b="1"/>
            </a:lvl7pPr>
            <a:lvl8pPr marL="3146538" indent="0">
              <a:buNone/>
              <a:defRPr sz="1588" b="1"/>
            </a:lvl8pPr>
            <a:lvl9pPr marL="3596043" indent="0">
              <a:buNone/>
              <a:defRPr sz="158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97112"/>
            <a:ext cx="5386918" cy="3951288"/>
          </a:xfrm>
        </p:spPr>
        <p:txBody>
          <a:bodyPr/>
          <a:lstStyle>
            <a:lvl1pPr>
              <a:defRPr sz="2382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>
            <a:normAutofit/>
          </a:bodyPr>
          <a:lstStyle>
            <a:lvl1pPr marL="0" indent="0">
              <a:buNone/>
              <a:defRPr sz="1941" b="1"/>
            </a:lvl1pPr>
            <a:lvl2pPr marL="449505" indent="0">
              <a:buNone/>
              <a:defRPr sz="1941" b="1"/>
            </a:lvl2pPr>
            <a:lvl3pPr marL="899010" indent="0">
              <a:buNone/>
              <a:defRPr sz="1765" b="1"/>
            </a:lvl3pPr>
            <a:lvl4pPr marL="1348516" indent="0">
              <a:buNone/>
              <a:defRPr sz="1588" b="1"/>
            </a:lvl4pPr>
            <a:lvl5pPr marL="1798021" indent="0">
              <a:buNone/>
              <a:defRPr sz="1588" b="1"/>
            </a:lvl5pPr>
            <a:lvl6pPr marL="2247527" indent="0">
              <a:buNone/>
              <a:defRPr sz="1588" b="1"/>
            </a:lvl6pPr>
            <a:lvl7pPr marL="2697032" indent="0">
              <a:buNone/>
              <a:defRPr sz="1588" b="1"/>
            </a:lvl7pPr>
            <a:lvl8pPr marL="3146538" indent="0">
              <a:buNone/>
              <a:defRPr sz="1588" b="1"/>
            </a:lvl8pPr>
            <a:lvl9pPr marL="3596043" indent="0">
              <a:buNone/>
              <a:defRPr sz="158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97112"/>
            <a:ext cx="5389034" cy="3951288"/>
          </a:xfrm>
        </p:spPr>
        <p:txBody>
          <a:bodyPr/>
          <a:lstStyle>
            <a:lvl1pPr>
              <a:defRPr sz="2382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A3165A-5D46-4D07-8908-0EC625AF4D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81800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5518150"/>
          </a:xfrm>
        </p:spPr>
        <p:txBody>
          <a:bodyPr>
            <a:normAutofit/>
          </a:bodyPr>
          <a:lstStyle>
            <a:lvl1pPr>
              <a:defRPr sz="2735">
                <a:latin typeface="Helvetica Neue"/>
                <a:cs typeface="Helvetica Neue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668000" y="6477000"/>
            <a:ext cx="1117600" cy="244475"/>
          </a:xfrm>
        </p:spPr>
        <p:txBody>
          <a:bodyPr/>
          <a:lstStyle>
            <a:lvl1pPr>
              <a:defRPr sz="971">
                <a:solidFill>
                  <a:srgbClr val="17375E"/>
                </a:solidFill>
              </a:defRPr>
            </a:lvl1pPr>
          </a:lstStyle>
          <a:p>
            <a:pPr>
              <a:defRPr/>
            </a:pPr>
            <a:fld id="{F3A3165A-5D46-4D07-8908-0EC625AF4D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29450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A3165A-5D46-4D07-8908-0EC625AF4D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772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1"/>
            <a:ext cx="4011084" cy="825500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731838"/>
            <a:ext cx="6815667" cy="5516563"/>
          </a:xfrm>
        </p:spPr>
        <p:txBody>
          <a:bodyPr>
            <a:normAutofit/>
          </a:bodyPr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557338"/>
            <a:ext cx="4011084" cy="4691063"/>
          </a:xfrm>
        </p:spPr>
        <p:txBody>
          <a:bodyPr/>
          <a:lstStyle>
            <a:lvl1pPr marL="0" indent="0">
              <a:buNone/>
              <a:defRPr sz="1412"/>
            </a:lvl1pPr>
            <a:lvl2pPr marL="449505" indent="0">
              <a:buNone/>
              <a:defRPr sz="1147"/>
            </a:lvl2pPr>
            <a:lvl3pPr marL="899010" indent="0">
              <a:buNone/>
              <a:defRPr sz="971"/>
            </a:lvl3pPr>
            <a:lvl4pPr marL="1348516" indent="0">
              <a:buNone/>
              <a:defRPr sz="882"/>
            </a:lvl4pPr>
            <a:lvl5pPr marL="1798021" indent="0">
              <a:buNone/>
              <a:defRPr sz="882"/>
            </a:lvl5pPr>
            <a:lvl6pPr marL="2247527" indent="0">
              <a:buNone/>
              <a:defRPr sz="882"/>
            </a:lvl6pPr>
            <a:lvl7pPr marL="2697032" indent="0">
              <a:buNone/>
              <a:defRPr sz="882"/>
            </a:lvl7pPr>
            <a:lvl8pPr marL="3146538" indent="0">
              <a:buNone/>
              <a:defRPr sz="882"/>
            </a:lvl8pPr>
            <a:lvl9pPr marL="3596043" indent="0">
              <a:buNone/>
              <a:defRPr sz="88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A3165A-5D46-4D07-8908-0EC625AF4D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48556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77"/>
            </a:lvl1pPr>
            <a:lvl2pPr marL="449505" indent="0">
              <a:buNone/>
              <a:defRPr sz="2735"/>
            </a:lvl2pPr>
            <a:lvl3pPr marL="899010" indent="0">
              <a:buNone/>
              <a:defRPr sz="2382"/>
            </a:lvl3pPr>
            <a:lvl4pPr marL="1348516" indent="0">
              <a:buNone/>
              <a:defRPr sz="1941"/>
            </a:lvl4pPr>
            <a:lvl5pPr marL="1798021" indent="0">
              <a:buNone/>
              <a:defRPr sz="1941"/>
            </a:lvl5pPr>
            <a:lvl6pPr marL="2247527" indent="0">
              <a:buNone/>
              <a:defRPr sz="1941"/>
            </a:lvl6pPr>
            <a:lvl7pPr marL="2697032" indent="0">
              <a:buNone/>
              <a:defRPr sz="1941"/>
            </a:lvl7pPr>
            <a:lvl8pPr marL="3146538" indent="0">
              <a:buNone/>
              <a:defRPr sz="1941"/>
            </a:lvl8pPr>
            <a:lvl9pPr marL="3596043" indent="0">
              <a:buNone/>
              <a:defRPr sz="1941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12"/>
            </a:lvl1pPr>
            <a:lvl2pPr marL="449505" indent="0">
              <a:buNone/>
              <a:defRPr sz="1147"/>
            </a:lvl2pPr>
            <a:lvl3pPr marL="899010" indent="0">
              <a:buNone/>
              <a:defRPr sz="971"/>
            </a:lvl3pPr>
            <a:lvl4pPr marL="1348516" indent="0">
              <a:buNone/>
              <a:defRPr sz="882"/>
            </a:lvl4pPr>
            <a:lvl5pPr marL="1798021" indent="0">
              <a:buNone/>
              <a:defRPr sz="882"/>
            </a:lvl5pPr>
            <a:lvl6pPr marL="2247527" indent="0">
              <a:buNone/>
              <a:defRPr sz="882"/>
            </a:lvl6pPr>
            <a:lvl7pPr marL="2697032" indent="0">
              <a:buNone/>
              <a:defRPr sz="882"/>
            </a:lvl7pPr>
            <a:lvl8pPr marL="3146538" indent="0">
              <a:buNone/>
              <a:defRPr sz="882"/>
            </a:lvl8pPr>
            <a:lvl9pPr marL="3596043" indent="0">
              <a:buNone/>
              <a:defRPr sz="88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A3165A-5D46-4D07-8908-0EC625AF4D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106021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A3165A-5D46-4D07-8908-0EC625AF4D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28291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364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364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A3165A-5D46-4D07-8908-0EC625AF4D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770167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6A52CD-79FD-4C78-A17F-7707F2493CE4}" type="datetimeFigureOut">
              <a:rPr lang="en-US" sz="2206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4/6/2015</a:t>
            </a:fld>
            <a:endParaRPr lang="en-US" sz="2206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6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BF03E-E2AB-42A6-A721-61F126724B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C613-7F88-43A1-BA42-BB5253555883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A304-DC31-44D1-8679-D6D255999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150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2"/>
            <a:ext cx="10363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3" y="3840482"/>
            <a:ext cx="85343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3" y="6377941"/>
            <a:ext cx="3901439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525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11" y="103531"/>
            <a:ext cx="10239383" cy="448086"/>
          </a:xfrm>
        </p:spPr>
        <p:txBody>
          <a:bodyPr lIns="0" tIns="0" rIns="0" bIns="0"/>
          <a:lstStyle>
            <a:lvl1pPr>
              <a:defRPr sz="2912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5593" y="3145284"/>
            <a:ext cx="10380811" cy="348399"/>
          </a:xfrm>
        </p:spPr>
        <p:txBody>
          <a:bodyPr lIns="0" tIns="0" rIns="0" bIns="0"/>
          <a:lstStyle>
            <a:lvl1pPr>
              <a:defRPr sz="2264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3" y="6377941"/>
            <a:ext cx="3901439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77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11" y="103531"/>
            <a:ext cx="10239383" cy="448086"/>
          </a:xfrm>
        </p:spPr>
        <p:txBody>
          <a:bodyPr lIns="0" tIns="0" rIns="0" bIns="0"/>
          <a:lstStyle>
            <a:lvl1pPr>
              <a:defRPr sz="2912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2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20316" y="2018285"/>
            <a:ext cx="3638127" cy="199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94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3" y="6377941"/>
            <a:ext cx="3901439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60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11" y="103531"/>
            <a:ext cx="10239383" cy="448086"/>
          </a:xfrm>
        </p:spPr>
        <p:txBody>
          <a:bodyPr lIns="0" tIns="0" rIns="0" bIns="0"/>
          <a:lstStyle>
            <a:lvl1pPr>
              <a:defRPr sz="2912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3" y="6377941"/>
            <a:ext cx="3901439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77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914401"/>
            <a:ext cx="12192000" cy="594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" y="580644"/>
            <a:ext cx="12191999" cy="5615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2192000" cy="2511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9552431" y="1799844"/>
            <a:ext cx="1906016" cy="1431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597136" y="1874520"/>
            <a:ext cx="1629664" cy="12237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8229603" y="615696"/>
            <a:ext cx="3952239" cy="10378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58064" y="292609"/>
            <a:ext cx="4334255" cy="12969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310899" y="356614"/>
            <a:ext cx="4058074" cy="1089660"/>
          </a:xfrm>
          <a:custGeom>
            <a:avLst/>
            <a:gdLst/>
            <a:ahLst/>
            <a:cxnLst/>
            <a:rect l="l" t="t" r="r" b="b"/>
            <a:pathLst>
              <a:path w="3043554" h="1089660">
                <a:moveTo>
                  <a:pt x="0" y="1089660"/>
                </a:moveTo>
                <a:lnTo>
                  <a:pt x="3043428" y="1089660"/>
                </a:lnTo>
                <a:lnTo>
                  <a:pt x="3043428" y="0"/>
                </a:lnTo>
                <a:lnTo>
                  <a:pt x="0" y="0"/>
                </a:lnTo>
                <a:lnTo>
                  <a:pt x="0" y="10896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270256" y="326138"/>
            <a:ext cx="4572000" cy="14721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310896" y="356615"/>
            <a:ext cx="4059936" cy="10881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8036560" y="5321808"/>
            <a:ext cx="4059936" cy="11170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7855714" y="5289805"/>
            <a:ext cx="3724655" cy="4876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7855715" y="5548884"/>
            <a:ext cx="1593087" cy="4876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7855712" y="5807964"/>
            <a:ext cx="3899408" cy="4876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" name="bk object 30"/>
          <p:cNvSpPr/>
          <p:nvPr/>
        </p:nvSpPr>
        <p:spPr>
          <a:xfrm>
            <a:off x="7855712" y="6067044"/>
            <a:ext cx="1658112" cy="4876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3" y="6377941"/>
            <a:ext cx="3901439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4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C613-7F88-43A1-BA42-BB5253555883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A304-DC31-44D1-8679-D6D255999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32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C613-7F88-43A1-BA42-BB5253555883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A304-DC31-44D1-8679-D6D255999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0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C613-7F88-43A1-BA42-BB5253555883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A304-DC31-44D1-8679-D6D255999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0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C613-7F88-43A1-BA42-BB5253555883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A304-DC31-44D1-8679-D6D255999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75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0C613-7F88-43A1-BA42-BB5253555883}" type="datetimeFigureOut">
              <a:rPr lang="en-US" smtClean="0"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4A304-DC31-44D1-8679-D6D255999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2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9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30446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3777"/>
            <a:fld id="{B445EE23-D0EC-F74E-B97E-42177F6A3AE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443777"/>
              <a:t>4/6/2015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3777"/>
            <a:endParaRPr lang="en-US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3777"/>
            <a:fld id="{3D6E8A43-17F3-2547-9321-F5B91BECDCE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44377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pic>
        <p:nvPicPr>
          <p:cNvPr id="8" name="Picture 7" descr="WebBackground.jp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9793"/>
            <a:ext cx="12192000" cy="7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ctr" defTabSz="443777" rtl="0" eaLnBrk="1" latinLnBrk="0" hangingPunct="1">
        <a:spcBef>
          <a:spcPct val="0"/>
        </a:spcBef>
        <a:buNone/>
        <a:defRPr sz="3106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32832" indent="-332832" algn="l" defTabSz="443777" rtl="0" eaLnBrk="1" latinLnBrk="0" hangingPunct="1">
        <a:spcBef>
          <a:spcPct val="20000"/>
        </a:spcBef>
        <a:buFont typeface="Arial"/>
        <a:buChar char="•"/>
        <a:defRPr sz="1941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21137" indent="-277360" algn="l" defTabSz="443777" rtl="0" eaLnBrk="1" latinLnBrk="0" hangingPunct="1">
        <a:spcBef>
          <a:spcPct val="20000"/>
        </a:spcBef>
        <a:buFont typeface="Arial"/>
        <a:buChar char="–"/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1109442" indent="-221888" algn="l" defTabSz="443777" rtl="0" eaLnBrk="1" latinLnBrk="0" hangingPunct="1">
        <a:spcBef>
          <a:spcPct val="20000"/>
        </a:spcBef>
        <a:buFont typeface="Arial"/>
        <a:buChar char="•"/>
        <a:defRPr sz="1553" kern="1200">
          <a:solidFill>
            <a:schemeClr val="tx1"/>
          </a:solidFill>
          <a:latin typeface="+mn-lt"/>
          <a:ea typeface="+mn-ea"/>
          <a:cs typeface="+mn-cs"/>
        </a:defRPr>
      </a:lvl3pPr>
      <a:lvl4pPr marL="1553218" indent="-221888" algn="l" defTabSz="443777" rtl="0" eaLnBrk="1" latinLnBrk="0" hangingPunct="1">
        <a:spcBef>
          <a:spcPct val="20000"/>
        </a:spcBef>
        <a:buFont typeface="Arial"/>
        <a:buChar char="–"/>
        <a:defRPr sz="1165" kern="1200">
          <a:solidFill>
            <a:schemeClr val="tx1"/>
          </a:solidFill>
          <a:latin typeface="+mn-lt"/>
          <a:ea typeface="+mn-ea"/>
          <a:cs typeface="+mn-cs"/>
        </a:defRPr>
      </a:lvl4pPr>
      <a:lvl5pPr marL="1996995" indent="-221888" algn="l" defTabSz="443777" rtl="0" eaLnBrk="1" latinLnBrk="0" hangingPunct="1">
        <a:spcBef>
          <a:spcPct val="20000"/>
        </a:spcBef>
        <a:buFont typeface="Arial"/>
        <a:buChar char="»"/>
        <a:defRPr sz="1019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443777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443777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443777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443777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3777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443777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443777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443777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443777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443777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443777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443777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443777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61" y="933225"/>
            <a:ext cx="12191537" cy="49922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5915" y="981018"/>
            <a:ext cx="10760171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0806" y="3054556"/>
            <a:ext cx="10550389" cy="238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4/6/2015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8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533400"/>
            <a:ext cx="10972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40800" y="6477000"/>
            <a:ext cx="2844800" cy="244475"/>
          </a:xfrm>
          <a:prstGeom prst="rect">
            <a:avLst/>
          </a:prstGeom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47">
                <a:solidFill>
                  <a:srgbClr val="000000"/>
                </a:solidFill>
                <a:latin typeface="Helvetica Neue" pitchFamily="-10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A3165A-5D46-4D07-8908-0EC625AF4D75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10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defTabSz="449505" rtl="0" eaLnBrk="1" fontAlgn="base" hangingPunct="1">
        <a:spcBef>
          <a:spcPct val="0"/>
        </a:spcBef>
        <a:spcAft>
          <a:spcPct val="0"/>
        </a:spcAft>
        <a:defRPr sz="2735" kern="1200">
          <a:solidFill>
            <a:schemeClr val="tx1"/>
          </a:solidFill>
          <a:latin typeface="Helvetica Neue"/>
          <a:ea typeface="Geneva" pitchFamily="-108" charset="-128"/>
          <a:cs typeface="Helvetica Neue"/>
        </a:defRPr>
      </a:lvl1pPr>
      <a:lvl2pPr algn="ctr" defTabSz="449505" rtl="0" eaLnBrk="1" fontAlgn="base" hangingPunct="1">
        <a:spcBef>
          <a:spcPct val="0"/>
        </a:spcBef>
        <a:spcAft>
          <a:spcPct val="0"/>
        </a:spcAft>
        <a:defRPr sz="2735">
          <a:solidFill>
            <a:schemeClr val="tx1"/>
          </a:solidFill>
          <a:latin typeface="Helvetica Neue" pitchFamily="-108" charset="0"/>
          <a:ea typeface="Geneva" pitchFamily="-108" charset="-128"/>
          <a:cs typeface="Helvetica Neue" pitchFamily="-108" charset="0"/>
        </a:defRPr>
      </a:lvl2pPr>
      <a:lvl3pPr algn="ctr" defTabSz="449505" rtl="0" eaLnBrk="1" fontAlgn="base" hangingPunct="1">
        <a:spcBef>
          <a:spcPct val="0"/>
        </a:spcBef>
        <a:spcAft>
          <a:spcPct val="0"/>
        </a:spcAft>
        <a:defRPr sz="2735">
          <a:solidFill>
            <a:schemeClr val="tx1"/>
          </a:solidFill>
          <a:latin typeface="Helvetica Neue" pitchFamily="-108" charset="0"/>
          <a:ea typeface="Geneva" pitchFamily="-108" charset="-128"/>
          <a:cs typeface="Helvetica Neue" pitchFamily="-108" charset="0"/>
        </a:defRPr>
      </a:lvl3pPr>
      <a:lvl4pPr algn="ctr" defTabSz="449505" rtl="0" eaLnBrk="1" fontAlgn="base" hangingPunct="1">
        <a:spcBef>
          <a:spcPct val="0"/>
        </a:spcBef>
        <a:spcAft>
          <a:spcPct val="0"/>
        </a:spcAft>
        <a:defRPr sz="2735">
          <a:solidFill>
            <a:schemeClr val="tx1"/>
          </a:solidFill>
          <a:latin typeface="Helvetica Neue" pitchFamily="-108" charset="0"/>
          <a:ea typeface="Geneva" pitchFamily="-108" charset="-128"/>
          <a:cs typeface="Helvetica Neue" pitchFamily="-108" charset="0"/>
        </a:defRPr>
      </a:lvl4pPr>
      <a:lvl5pPr algn="ctr" defTabSz="449505" rtl="0" eaLnBrk="1" fontAlgn="base" hangingPunct="1">
        <a:spcBef>
          <a:spcPct val="0"/>
        </a:spcBef>
        <a:spcAft>
          <a:spcPct val="0"/>
        </a:spcAft>
        <a:defRPr sz="2735">
          <a:solidFill>
            <a:schemeClr val="tx1"/>
          </a:solidFill>
          <a:latin typeface="Helvetica Neue" pitchFamily="-108" charset="0"/>
          <a:ea typeface="Geneva" pitchFamily="-108" charset="-128"/>
          <a:cs typeface="Helvetica Neue" pitchFamily="-108" charset="0"/>
        </a:defRPr>
      </a:lvl5pPr>
      <a:lvl6pPr marL="449505" algn="ctr" defTabSz="449505" rtl="0" eaLnBrk="1" fontAlgn="base" hangingPunct="1">
        <a:spcBef>
          <a:spcPct val="0"/>
        </a:spcBef>
        <a:spcAft>
          <a:spcPct val="0"/>
        </a:spcAft>
        <a:defRPr sz="2735">
          <a:solidFill>
            <a:schemeClr val="tx1"/>
          </a:solidFill>
          <a:latin typeface="Helvetica Neue" pitchFamily="-108" charset="0"/>
          <a:ea typeface="Geneva" pitchFamily="-108" charset="-128"/>
        </a:defRPr>
      </a:lvl6pPr>
      <a:lvl7pPr marL="899010" algn="ctr" defTabSz="449505" rtl="0" eaLnBrk="1" fontAlgn="base" hangingPunct="1">
        <a:spcBef>
          <a:spcPct val="0"/>
        </a:spcBef>
        <a:spcAft>
          <a:spcPct val="0"/>
        </a:spcAft>
        <a:defRPr sz="2735">
          <a:solidFill>
            <a:schemeClr val="tx1"/>
          </a:solidFill>
          <a:latin typeface="Helvetica Neue" pitchFamily="-108" charset="0"/>
          <a:ea typeface="Geneva" pitchFamily="-108" charset="-128"/>
        </a:defRPr>
      </a:lvl7pPr>
      <a:lvl8pPr marL="1348516" algn="ctr" defTabSz="449505" rtl="0" eaLnBrk="1" fontAlgn="base" hangingPunct="1">
        <a:spcBef>
          <a:spcPct val="0"/>
        </a:spcBef>
        <a:spcAft>
          <a:spcPct val="0"/>
        </a:spcAft>
        <a:defRPr sz="2735">
          <a:solidFill>
            <a:schemeClr val="tx1"/>
          </a:solidFill>
          <a:latin typeface="Helvetica Neue" pitchFamily="-108" charset="0"/>
          <a:ea typeface="Geneva" pitchFamily="-108" charset="-128"/>
        </a:defRPr>
      </a:lvl8pPr>
      <a:lvl9pPr marL="1798021" algn="ctr" defTabSz="449505" rtl="0" eaLnBrk="1" fontAlgn="base" hangingPunct="1">
        <a:spcBef>
          <a:spcPct val="0"/>
        </a:spcBef>
        <a:spcAft>
          <a:spcPct val="0"/>
        </a:spcAft>
        <a:defRPr sz="2735">
          <a:solidFill>
            <a:schemeClr val="tx1"/>
          </a:solidFill>
          <a:latin typeface="Helvetica Neue" pitchFamily="-108" charset="0"/>
          <a:ea typeface="Geneva" pitchFamily="-108" charset="-128"/>
        </a:defRPr>
      </a:lvl9pPr>
    </p:titleStyle>
    <p:bodyStyle>
      <a:lvl1pPr marL="337129" indent="-337129" algn="l" defTabSz="44950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Helvetica Neue"/>
          <a:ea typeface="Geneva" pitchFamily="-108" charset="-128"/>
          <a:cs typeface="Helvetica Neue"/>
        </a:defRPr>
      </a:lvl1pPr>
      <a:lvl2pPr marL="730446" indent="-280941" algn="l" defTabSz="44950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Helvetica Neue"/>
          <a:ea typeface="Geneva" pitchFamily="-108" charset="-128"/>
          <a:cs typeface="Helvetica Neue"/>
        </a:defRPr>
      </a:lvl2pPr>
      <a:lvl3pPr marL="1123764" indent="-224753" algn="l" defTabSz="44950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Helvetica Neue"/>
          <a:ea typeface="Geneva" pitchFamily="-108" charset="-128"/>
          <a:cs typeface="Helvetica Neue"/>
        </a:defRPr>
      </a:lvl3pPr>
      <a:lvl4pPr marL="1573269" indent="-224753" algn="l" defTabSz="44950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Helvetica Neue"/>
          <a:ea typeface="Geneva" pitchFamily="-108" charset="-128"/>
          <a:cs typeface="Helvetica Neue"/>
        </a:defRPr>
      </a:lvl4pPr>
      <a:lvl5pPr marL="2022774" indent="-224753" algn="l" defTabSz="44950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Helvetica Neue"/>
          <a:ea typeface="Geneva" pitchFamily="-108" charset="-128"/>
          <a:cs typeface="Helvetica Neue"/>
        </a:defRPr>
      </a:lvl5pPr>
      <a:lvl6pPr marL="2472279" indent="-224753" algn="l" defTabSz="449505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21785" indent="-224753" algn="l" defTabSz="449505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71290" indent="-224753" algn="l" defTabSz="449505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20796" indent="-224753" algn="l" defTabSz="449505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950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44950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44950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44950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44950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44950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44950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44950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44950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318518"/>
            <a:ext cx="481584" cy="3185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8768" y="102107"/>
            <a:ext cx="985520" cy="7391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36143" y="167640"/>
            <a:ext cx="810768" cy="6080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11" y="103530"/>
            <a:ext cx="1023938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5593" y="3145284"/>
            <a:ext cx="1038081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3" y="6377941"/>
            <a:ext cx="3901439" cy="2688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9599"/>
            <a:endParaRPr lang="en-US" sz="1747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688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9599"/>
            <a:fld id="{1D8BD707-D9CF-40AE-B4C6-C98DA3205C09}" type="datetimeFigureOut">
              <a:rPr lang="en-US" sz="1747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739599"/>
              <a:t>4/6/2015</a:t>
            </a:fld>
            <a:endParaRPr lang="en-US" sz="1747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688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9599"/>
            <a:fld id="{B6F15528-21DE-4FAA-801E-634DDDAF4B2B}" type="slidenum">
              <a:rPr lang="en-US" sz="1747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739599"/>
              <a:t>‹#›</a:t>
            </a:fld>
            <a:endParaRPr lang="en-US" sz="1747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0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69800">
        <a:defRPr>
          <a:latin typeface="+mn-lt"/>
          <a:ea typeface="+mn-ea"/>
          <a:cs typeface="+mn-cs"/>
        </a:defRPr>
      </a:lvl2pPr>
      <a:lvl3pPr marL="739599">
        <a:defRPr>
          <a:latin typeface="+mn-lt"/>
          <a:ea typeface="+mn-ea"/>
          <a:cs typeface="+mn-cs"/>
        </a:defRPr>
      </a:lvl3pPr>
      <a:lvl4pPr marL="1109397">
        <a:defRPr>
          <a:latin typeface="+mn-lt"/>
          <a:ea typeface="+mn-ea"/>
          <a:cs typeface="+mn-cs"/>
        </a:defRPr>
      </a:lvl4pPr>
      <a:lvl5pPr marL="1479196">
        <a:defRPr>
          <a:latin typeface="+mn-lt"/>
          <a:ea typeface="+mn-ea"/>
          <a:cs typeface="+mn-cs"/>
        </a:defRPr>
      </a:lvl5pPr>
      <a:lvl6pPr marL="1848995">
        <a:defRPr>
          <a:latin typeface="+mn-lt"/>
          <a:ea typeface="+mn-ea"/>
          <a:cs typeface="+mn-cs"/>
        </a:defRPr>
      </a:lvl6pPr>
      <a:lvl7pPr marL="2218795">
        <a:defRPr>
          <a:latin typeface="+mn-lt"/>
          <a:ea typeface="+mn-ea"/>
          <a:cs typeface="+mn-cs"/>
        </a:defRPr>
      </a:lvl7pPr>
      <a:lvl8pPr marL="2588593">
        <a:defRPr>
          <a:latin typeface="+mn-lt"/>
          <a:ea typeface="+mn-ea"/>
          <a:cs typeface="+mn-cs"/>
        </a:defRPr>
      </a:lvl8pPr>
      <a:lvl9pPr marL="295839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69800">
        <a:defRPr>
          <a:latin typeface="+mn-lt"/>
          <a:ea typeface="+mn-ea"/>
          <a:cs typeface="+mn-cs"/>
        </a:defRPr>
      </a:lvl2pPr>
      <a:lvl3pPr marL="739599">
        <a:defRPr>
          <a:latin typeface="+mn-lt"/>
          <a:ea typeface="+mn-ea"/>
          <a:cs typeface="+mn-cs"/>
        </a:defRPr>
      </a:lvl3pPr>
      <a:lvl4pPr marL="1109397">
        <a:defRPr>
          <a:latin typeface="+mn-lt"/>
          <a:ea typeface="+mn-ea"/>
          <a:cs typeface="+mn-cs"/>
        </a:defRPr>
      </a:lvl4pPr>
      <a:lvl5pPr marL="1479196">
        <a:defRPr>
          <a:latin typeface="+mn-lt"/>
          <a:ea typeface="+mn-ea"/>
          <a:cs typeface="+mn-cs"/>
        </a:defRPr>
      </a:lvl5pPr>
      <a:lvl6pPr marL="1848995">
        <a:defRPr>
          <a:latin typeface="+mn-lt"/>
          <a:ea typeface="+mn-ea"/>
          <a:cs typeface="+mn-cs"/>
        </a:defRPr>
      </a:lvl6pPr>
      <a:lvl7pPr marL="2218795">
        <a:defRPr>
          <a:latin typeface="+mn-lt"/>
          <a:ea typeface="+mn-ea"/>
          <a:cs typeface="+mn-cs"/>
        </a:defRPr>
      </a:lvl7pPr>
      <a:lvl8pPr marL="2588593">
        <a:defRPr>
          <a:latin typeface="+mn-lt"/>
          <a:ea typeface="+mn-ea"/>
          <a:cs typeface="+mn-cs"/>
        </a:defRPr>
      </a:lvl8pPr>
      <a:lvl9pPr marL="295839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15.png"/><Relationship Id="rId21" Type="http://schemas.openxmlformats.org/officeDocument/2006/relationships/image" Target="../media/image133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13" Type="http://schemas.openxmlformats.org/officeDocument/2006/relationships/image" Target="../media/image149.png"/><Relationship Id="rId18" Type="http://schemas.openxmlformats.org/officeDocument/2006/relationships/image" Target="../media/image154.png"/><Relationship Id="rId26" Type="http://schemas.openxmlformats.org/officeDocument/2006/relationships/image" Target="../media/image162.png"/><Relationship Id="rId39" Type="http://schemas.openxmlformats.org/officeDocument/2006/relationships/image" Target="../media/image175.png"/><Relationship Id="rId3" Type="http://schemas.openxmlformats.org/officeDocument/2006/relationships/image" Target="../media/image139.png"/><Relationship Id="rId21" Type="http://schemas.openxmlformats.org/officeDocument/2006/relationships/image" Target="../media/image157.png"/><Relationship Id="rId34" Type="http://schemas.openxmlformats.org/officeDocument/2006/relationships/image" Target="../media/image170.png"/><Relationship Id="rId42" Type="http://schemas.openxmlformats.org/officeDocument/2006/relationships/image" Target="../media/image178.png"/><Relationship Id="rId47" Type="http://schemas.openxmlformats.org/officeDocument/2006/relationships/image" Target="../media/image183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17" Type="http://schemas.openxmlformats.org/officeDocument/2006/relationships/image" Target="../media/image153.png"/><Relationship Id="rId25" Type="http://schemas.openxmlformats.org/officeDocument/2006/relationships/image" Target="../media/image161.png"/><Relationship Id="rId33" Type="http://schemas.openxmlformats.org/officeDocument/2006/relationships/image" Target="../media/image169.png"/><Relationship Id="rId38" Type="http://schemas.openxmlformats.org/officeDocument/2006/relationships/image" Target="../media/image174.png"/><Relationship Id="rId46" Type="http://schemas.openxmlformats.org/officeDocument/2006/relationships/image" Target="../media/image182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2.png"/><Relationship Id="rId20" Type="http://schemas.openxmlformats.org/officeDocument/2006/relationships/image" Target="../media/image156.png"/><Relationship Id="rId29" Type="http://schemas.openxmlformats.org/officeDocument/2006/relationships/image" Target="../media/image165.png"/><Relationship Id="rId41" Type="http://schemas.openxmlformats.org/officeDocument/2006/relationships/image" Target="../media/image17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24" Type="http://schemas.openxmlformats.org/officeDocument/2006/relationships/image" Target="../media/image160.png"/><Relationship Id="rId32" Type="http://schemas.openxmlformats.org/officeDocument/2006/relationships/image" Target="../media/image168.png"/><Relationship Id="rId37" Type="http://schemas.openxmlformats.org/officeDocument/2006/relationships/image" Target="../media/image173.png"/><Relationship Id="rId40" Type="http://schemas.openxmlformats.org/officeDocument/2006/relationships/image" Target="../media/image176.png"/><Relationship Id="rId45" Type="http://schemas.openxmlformats.org/officeDocument/2006/relationships/image" Target="../media/image181.pn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23" Type="http://schemas.openxmlformats.org/officeDocument/2006/relationships/image" Target="../media/image159.png"/><Relationship Id="rId28" Type="http://schemas.openxmlformats.org/officeDocument/2006/relationships/image" Target="../media/image164.png"/><Relationship Id="rId36" Type="http://schemas.openxmlformats.org/officeDocument/2006/relationships/image" Target="../media/image172.png"/><Relationship Id="rId10" Type="http://schemas.openxmlformats.org/officeDocument/2006/relationships/image" Target="../media/image146.png"/><Relationship Id="rId19" Type="http://schemas.openxmlformats.org/officeDocument/2006/relationships/image" Target="../media/image155.png"/><Relationship Id="rId31" Type="http://schemas.openxmlformats.org/officeDocument/2006/relationships/image" Target="../media/image167.png"/><Relationship Id="rId44" Type="http://schemas.openxmlformats.org/officeDocument/2006/relationships/image" Target="../media/image180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Relationship Id="rId22" Type="http://schemas.openxmlformats.org/officeDocument/2006/relationships/image" Target="../media/image158.png"/><Relationship Id="rId27" Type="http://schemas.openxmlformats.org/officeDocument/2006/relationships/image" Target="../media/image163.png"/><Relationship Id="rId30" Type="http://schemas.openxmlformats.org/officeDocument/2006/relationships/image" Target="../media/image166.png"/><Relationship Id="rId35" Type="http://schemas.openxmlformats.org/officeDocument/2006/relationships/image" Target="../media/image171.png"/><Relationship Id="rId43" Type="http://schemas.openxmlformats.org/officeDocument/2006/relationships/image" Target="../media/image179.png"/><Relationship Id="rId48" Type="http://schemas.openxmlformats.org/officeDocument/2006/relationships/image" Target="../media/image18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6.jpg"/><Relationship Id="rId5" Type="http://schemas.openxmlformats.org/officeDocument/2006/relationships/image" Target="../media/image195.jpg"/><Relationship Id="rId4" Type="http://schemas.openxmlformats.org/officeDocument/2006/relationships/image" Target="../media/image19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g"/><Relationship Id="rId13" Type="http://schemas.openxmlformats.org/officeDocument/2006/relationships/image" Target="../media/image208.jpg"/><Relationship Id="rId3" Type="http://schemas.openxmlformats.org/officeDocument/2006/relationships/image" Target="../media/image198.jpg"/><Relationship Id="rId7" Type="http://schemas.openxmlformats.org/officeDocument/2006/relationships/image" Target="../media/image202.jpg"/><Relationship Id="rId12" Type="http://schemas.openxmlformats.org/officeDocument/2006/relationships/image" Target="../media/image20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11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1.jpg"/><Relationship Id="rId11" Type="http://schemas.openxmlformats.org/officeDocument/2006/relationships/image" Target="../media/image206.jpg"/><Relationship Id="rId5" Type="http://schemas.openxmlformats.org/officeDocument/2006/relationships/image" Target="../media/image200.jpg"/><Relationship Id="rId15" Type="http://schemas.openxmlformats.org/officeDocument/2006/relationships/image" Target="../media/image210.jpg"/><Relationship Id="rId10" Type="http://schemas.openxmlformats.org/officeDocument/2006/relationships/image" Target="../media/image205.jpg"/><Relationship Id="rId4" Type="http://schemas.openxmlformats.org/officeDocument/2006/relationships/image" Target="../media/image199.jpg"/><Relationship Id="rId9" Type="http://schemas.openxmlformats.org/officeDocument/2006/relationships/image" Target="../media/image204.jpg"/><Relationship Id="rId14" Type="http://schemas.openxmlformats.org/officeDocument/2006/relationships/image" Target="../media/image20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5.jpg"/><Relationship Id="rId5" Type="http://schemas.openxmlformats.org/officeDocument/2006/relationships/image" Target="../media/image214.png"/><Relationship Id="rId4" Type="http://schemas.openxmlformats.org/officeDocument/2006/relationships/image" Target="../media/image2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5.jp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8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12" Type="http://schemas.openxmlformats.org/officeDocument/2006/relationships/image" Target="../media/image2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1.png"/><Relationship Id="rId11" Type="http://schemas.openxmlformats.org/officeDocument/2006/relationships/image" Target="../media/image236.png"/><Relationship Id="rId5" Type="http://schemas.openxmlformats.org/officeDocument/2006/relationships/image" Target="../media/image230.png"/><Relationship Id="rId10" Type="http://schemas.openxmlformats.org/officeDocument/2006/relationships/image" Target="../media/image235.png"/><Relationship Id="rId4" Type="http://schemas.openxmlformats.org/officeDocument/2006/relationships/image" Target="../media/image229.png"/><Relationship Id="rId9" Type="http://schemas.openxmlformats.org/officeDocument/2006/relationships/image" Target="../media/image2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2.png"/><Relationship Id="rId11" Type="http://schemas.openxmlformats.org/officeDocument/2006/relationships/image" Target="../media/image247.jpg"/><Relationship Id="rId5" Type="http://schemas.openxmlformats.org/officeDocument/2006/relationships/image" Target="../media/image241.png"/><Relationship Id="rId10" Type="http://schemas.openxmlformats.org/officeDocument/2006/relationships/image" Target="../media/image246.jpg"/><Relationship Id="rId4" Type="http://schemas.openxmlformats.org/officeDocument/2006/relationships/image" Target="../media/image240.png"/><Relationship Id="rId9" Type="http://schemas.openxmlformats.org/officeDocument/2006/relationships/image" Target="../media/image2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50.jpg"/><Relationship Id="rId4" Type="http://schemas.openxmlformats.org/officeDocument/2006/relationships/image" Target="../media/image2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eg"/><Relationship Id="rId13" Type="http://schemas.microsoft.com/office/2007/relationships/diagramDrawing" Target="../diagrams/drawing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3.xml"/><Relationship Id="rId11" Type="http://schemas.openxmlformats.org/officeDocument/2006/relationships/diagramQuickStyle" Target="../diagrams/quickStyle4.xml"/><Relationship Id="rId5" Type="http://schemas.openxmlformats.org/officeDocument/2006/relationships/diagramQuickStyle" Target="../diagrams/quickStyle3.xml"/><Relationship Id="rId10" Type="http://schemas.openxmlformats.org/officeDocument/2006/relationships/diagramLayout" Target="../diagrams/layout4.xml"/><Relationship Id="rId4" Type="http://schemas.openxmlformats.org/officeDocument/2006/relationships/diagramLayout" Target="../diagrams/layout3.xml"/><Relationship Id="rId9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png"/><Relationship Id="rId18" Type="http://schemas.openxmlformats.org/officeDocument/2006/relationships/image" Target="../media/image63.jp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jp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jp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9" Type="http://schemas.openxmlformats.org/officeDocument/2006/relationships/image" Target="../media/image106.pn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34" Type="http://schemas.openxmlformats.org/officeDocument/2006/relationships/image" Target="../media/image101.png"/><Relationship Id="rId42" Type="http://schemas.openxmlformats.org/officeDocument/2006/relationships/image" Target="../media/image109.png"/><Relationship Id="rId47" Type="http://schemas.openxmlformats.org/officeDocument/2006/relationships/image" Target="../media/image114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33" Type="http://schemas.openxmlformats.org/officeDocument/2006/relationships/image" Target="../media/image100.png"/><Relationship Id="rId38" Type="http://schemas.openxmlformats.org/officeDocument/2006/relationships/image" Target="../media/image105.png"/><Relationship Id="rId46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41" Type="http://schemas.openxmlformats.org/officeDocument/2006/relationships/image" Target="../media/image10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37" Type="http://schemas.openxmlformats.org/officeDocument/2006/relationships/image" Target="../media/image104.png"/><Relationship Id="rId40" Type="http://schemas.openxmlformats.org/officeDocument/2006/relationships/image" Target="../media/image107.png"/><Relationship Id="rId45" Type="http://schemas.openxmlformats.org/officeDocument/2006/relationships/image" Target="../media/image112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103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31" Type="http://schemas.openxmlformats.org/officeDocument/2006/relationships/image" Target="../media/image98.png"/><Relationship Id="rId44" Type="http://schemas.openxmlformats.org/officeDocument/2006/relationships/image" Target="../media/image111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Relationship Id="rId43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0141" y="675402"/>
            <a:ext cx="7543800" cy="1087470"/>
          </a:xfrm>
        </p:spPr>
        <p:txBody>
          <a:bodyPr/>
          <a:lstStyle/>
          <a:p>
            <a:pPr eaLnBrk="1" hangingPunct="1"/>
            <a:r>
              <a:rPr lang="en-US" sz="2824" b="1" dirty="0"/>
              <a:t>University of Delaware Cyber Security Initiative/UDCSI</a:t>
            </a:r>
          </a:p>
        </p:txBody>
      </p:sp>
      <p:pic>
        <p:nvPicPr>
          <p:cNvPr id="6" name="Picture 4" descr="DUP Colum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762873"/>
            <a:ext cx="5029200" cy="270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ubtitle 1"/>
          <p:cNvSpPr>
            <a:spLocks noGrp="1"/>
          </p:cNvSpPr>
          <p:nvPr>
            <p:ph type="subTitle" idx="1"/>
          </p:nvPr>
        </p:nvSpPr>
        <p:spPr>
          <a:xfrm>
            <a:off x="3021885" y="4464423"/>
            <a:ext cx="6878171" cy="1035424"/>
          </a:xfrm>
        </p:spPr>
        <p:txBody>
          <a:bodyPr/>
          <a:lstStyle/>
          <a:p>
            <a:pPr algn="r"/>
            <a:r>
              <a:rPr lang="en-US" i="1" dirty="0" smtClean="0"/>
              <a:t>Dr. Starnes E. Walker</a:t>
            </a:r>
          </a:p>
          <a:p>
            <a:pPr algn="r"/>
            <a:r>
              <a:rPr lang="en-US" dirty="0" smtClean="0"/>
              <a:t>Founding Director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8536641" y="5647771"/>
            <a:ext cx="1701053" cy="301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11418" fontAlgn="base">
              <a:spcBef>
                <a:spcPct val="0"/>
              </a:spcBef>
              <a:spcAft>
                <a:spcPct val="0"/>
              </a:spcAft>
            </a:pPr>
            <a:r>
              <a:rPr lang="en-US" sz="1359" dirty="0">
                <a:solidFill>
                  <a:prstClr val="black"/>
                </a:solidFill>
                <a:latin typeface="Helvetica Neue" pitchFamily="-111" charset="0"/>
              </a:rPr>
              <a:t>April, 2015</a:t>
            </a:r>
            <a:endParaRPr lang="en-US" sz="135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8059" y="655544"/>
            <a:ext cx="7395882" cy="55469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08634" y="6042727"/>
            <a:ext cx="72418" cy="124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808" b="1" spc="-4" dirty="0">
                <a:solidFill>
                  <a:prstClr val="black"/>
                </a:solidFill>
                <a:cs typeface="Calibri"/>
              </a:rPr>
              <a:t>6</a:t>
            </a:r>
            <a:endParaRPr sz="808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98059" y="1518397"/>
            <a:ext cx="3019985" cy="28967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17272" y="766512"/>
            <a:ext cx="3323112" cy="3908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98059" y="3888779"/>
            <a:ext cx="1867460" cy="23136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98059" y="4613572"/>
            <a:ext cx="1841575" cy="1527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15581" y="2961844"/>
            <a:ext cx="1231249" cy="988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marR="96045" defTabSz="739599">
              <a:lnSpc>
                <a:spcPts val="1487"/>
              </a:lnSpc>
            </a:pPr>
            <a:r>
              <a:rPr sz="971" b="1" i="1" spc="-8" dirty="0">
                <a:solidFill>
                  <a:srgbClr val="585858"/>
                </a:solidFill>
                <a:cs typeface="Calibri"/>
              </a:rPr>
              <a:t>10 Billion</a:t>
            </a:r>
            <a:r>
              <a:rPr sz="971" b="1" i="1" spc="-17" dirty="0">
                <a:solidFill>
                  <a:srgbClr val="585858"/>
                </a:solidFill>
                <a:cs typeface="Calibri"/>
              </a:rPr>
              <a:t> </a:t>
            </a:r>
            <a:r>
              <a:rPr sz="971" b="1" i="1" spc="-8" dirty="0">
                <a:solidFill>
                  <a:srgbClr val="585858"/>
                </a:solidFill>
                <a:cs typeface="Calibri"/>
              </a:rPr>
              <a:t>Mobile</a:t>
            </a:r>
            <a:r>
              <a:rPr sz="971" b="1" i="1" dirty="0">
                <a:solidFill>
                  <a:srgbClr val="585858"/>
                </a:solidFill>
                <a:cs typeface="Calibri"/>
              </a:rPr>
              <a:t> </a:t>
            </a:r>
            <a:r>
              <a:rPr sz="971" b="1" i="1" spc="4" dirty="0">
                <a:solidFill>
                  <a:srgbClr val="585858"/>
                </a:solidFill>
                <a:cs typeface="Calibri"/>
              </a:rPr>
              <a:t>D</a:t>
            </a:r>
            <a:r>
              <a:rPr sz="971" b="1" i="1" spc="-8" dirty="0">
                <a:solidFill>
                  <a:srgbClr val="585858"/>
                </a:solidFill>
                <a:cs typeface="Calibri"/>
              </a:rPr>
              <a:t>e</a:t>
            </a:r>
            <a:r>
              <a:rPr sz="971" b="1" i="1" spc="-11" dirty="0">
                <a:solidFill>
                  <a:srgbClr val="585858"/>
                </a:solidFill>
                <a:cs typeface="Calibri"/>
              </a:rPr>
              <a:t>vi</a:t>
            </a:r>
            <a:r>
              <a:rPr sz="971" b="1" i="1" spc="-20" dirty="0">
                <a:solidFill>
                  <a:srgbClr val="585858"/>
                </a:solidFill>
                <a:cs typeface="Calibri"/>
              </a:rPr>
              <a:t>c</a:t>
            </a:r>
            <a:r>
              <a:rPr sz="971" b="1" i="1" spc="-4" dirty="0">
                <a:solidFill>
                  <a:srgbClr val="585858"/>
                </a:solidFill>
                <a:cs typeface="Calibri"/>
              </a:rPr>
              <a:t>es Proje</a:t>
            </a:r>
            <a:r>
              <a:rPr sz="971" b="1" i="1" spc="4" dirty="0">
                <a:solidFill>
                  <a:srgbClr val="585858"/>
                </a:solidFill>
                <a:cs typeface="Calibri"/>
              </a:rPr>
              <a:t>c</a:t>
            </a:r>
            <a:r>
              <a:rPr sz="971" b="1" i="1" spc="-20" dirty="0">
                <a:solidFill>
                  <a:srgbClr val="585858"/>
                </a:solidFill>
                <a:cs typeface="Calibri"/>
              </a:rPr>
              <a:t>t</a:t>
            </a:r>
            <a:r>
              <a:rPr sz="971" b="1" i="1" spc="-4" dirty="0">
                <a:solidFill>
                  <a:srgbClr val="585858"/>
                </a:solidFill>
                <a:cs typeface="Calibri"/>
              </a:rPr>
              <a:t>e</a:t>
            </a:r>
            <a:r>
              <a:rPr sz="971" b="1" i="1" dirty="0">
                <a:solidFill>
                  <a:srgbClr val="585858"/>
                </a:solidFill>
                <a:cs typeface="Calibri"/>
              </a:rPr>
              <a:t>d</a:t>
            </a:r>
            <a:r>
              <a:rPr sz="971" b="1" i="1" spc="8" dirty="0">
                <a:solidFill>
                  <a:srgbClr val="585858"/>
                </a:solidFill>
                <a:cs typeface="Calibri"/>
              </a:rPr>
              <a:t> </a:t>
            </a:r>
            <a:r>
              <a:rPr sz="971" b="1" i="1" spc="-20" dirty="0">
                <a:solidFill>
                  <a:srgbClr val="585858"/>
                </a:solidFill>
                <a:cs typeface="Calibri"/>
              </a:rPr>
              <a:t>b</a:t>
            </a:r>
            <a:r>
              <a:rPr sz="971" b="1" i="1" dirty="0">
                <a:solidFill>
                  <a:srgbClr val="585858"/>
                </a:solidFill>
                <a:cs typeface="Calibri"/>
              </a:rPr>
              <a:t>y </a:t>
            </a:r>
            <a:r>
              <a:rPr sz="971" b="1" i="1" spc="-8" dirty="0">
                <a:solidFill>
                  <a:srgbClr val="585858"/>
                </a:solidFill>
                <a:cs typeface="Calibri"/>
              </a:rPr>
              <a:t>2016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10272" defTabSz="739599">
              <a:spcBef>
                <a:spcPts val="85"/>
              </a:spcBef>
            </a:pPr>
            <a:r>
              <a:rPr sz="1294" spc="-8" dirty="0">
                <a:solidFill>
                  <a:srgbClr val="585858"/>
                </a:solidFill>
                <a:cs typeface="Calibri"/>
              </a:rPr>
              <a:t>(</a:t>
            </a:r>
            <a:r>
              <a:rPr sz="1294" spc="-17" dirty="0">
                <a:solidFill>
                  <a:srgbClr val="585858"/>
                </a:solidFill>
                <a:cs typeface="Calibri"/>
              </a:rPr>
              <a:t>1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.4</a:t>
            </a:r>
            <a:r>
              <a:rPr sz="1294" spc="11" dirty="0">
                <a:solidFill>
                  <a:srgbClr val="585858"/>
                </a:solidFill>
                <a:cs typeface="Calibri"/>
              </a:rPr>
              <a:t> 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pe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r</a:t>
            </a:r>
            <a:r>
              <a:rPr sz="1294" dirty="0">
                <a:solidFill>
                  <a:srgbClr val="585858"/>
                </a:solidFill>
                <a:cs typeface="Calibri"/>
              </a:rPr>
              <a:t> 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pe</a:t>
            </a:r>
            <a:r>
              <a:rPr sz="1294" spc="-32" dirty="0">
                <a:solidFill>
                  <a:srgbClr val="585858"/>
                </a:solidFill>
                <a:cs typeface="Calibri"/>
              </a:rPr>
              <a:t>r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so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n</a:t>
            </a:r>
            <a:r>
              <a:rPr sz="1294" spc="17" dirty="0">
                <a:solidFill>
                  <a:srgbClr val="585858"/>
                </a:solidFill>
                <a:cs typeface="Calibri"/>
              </a:rPr>
              <a:t> 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o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n</a:t>
            </a:r>
            <a:r>
              <a:rPr sz="1294" spc="8" dirty="0">
                <a:solidFill>
                  <a:srgbClr val="585858"/>
                </a:solidFill>
                <a:cs typeface="Calibri"/>
              </a:rPr>
              <a:t> 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t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h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e</a:t>
            </a:r>
            <a:r>
              <a:rPr sz="1294" dirty="0">
                <a:solidFill>
                  <a:srgbClr val="585858"/>
                </a:solidFill>
                <a:cs typeface="Calibri"/>
              </a:rPr>
              <a:t> 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p</a:t>
            </a:r>
            <a:r>
              <a:rPr sz="1294" dirty="0">
                <a:solidFill>
                  <a:srgbClr val="585858"/>
                </a:solidFill>
                <a:cs typeface="Calibri"/>
              </a:rPr>
              <a:t>l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an</a:t>
            </a:r>
            <a:r>
              <a:rPr sz="1294" spc="-20" dirty="0">
                <a:solidFill>
                  <a:srgbClr val="585858"/>
                </a:solidFill>
                <a:cs typeface="Calibri"/>
              </a:rPr>
              <a:t>e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t)</a:t>
            </a:r>
            <a:endParaRPr sz="1294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50487" y="4866668"/>
            <a:ext cx="1162078" cy="8311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06791" y="3378770"/>
            <a:ext cx="479192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779" b="1" spc="-11" dirty="0">
                <a:solidFill>
                  <a:srgbClr val="A6A6A6"/>
                </a:solidFill>
                <a:cs typeface="Calibri"/>
              </a:rPr>
              <a:t>2008</a:t>
            </a:r>
            <a:endParaRPr sz="1779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07306" y="2796776"/>
            <a:ext cx="480219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779" b="1" spc="-11" dirty="0">
                <a:solidFill>
                  <a:srgbClr val="A6A6A6"/>
                </a:solidFill>
                <a:cs typeface="Calibri"/>
              </a:rPr>
              <a:t>2010</a:t>
            </a:r>
            <a:endParaRPr sz="1779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07306" y="3981740"/>
            <a:ext cx="480219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779" b="1" spc="-8" dirty="0">
                <a:solidFill>
                  <a:srgbClr val="A6A6A6"/>
                </a:solidFill>
                <a:cs typeface="Calibri"/>
              </a:rPr>
              <a:t>2000</a:t>
            </a:r>
            <a:endParaRPr sz="1779"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95411" y="4091549"/>
            <a:ext cx="429371" cy="34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" algn="ctr" defTabSz="739599"/>
            <a:r>
              <a:rPr sz="1133" b="1" spc="-4" dirty="0">
                <a:solidFill>
                  <a:srgbClr val="FFFFFF"/>
                </a:solidFill>
                <a:cs typeface="Calibri"/>
              </a:rPr>
              <a:t>15.6</a:t>
            </a:r>
            <a:endParaRPr sz="1133">
              <a:solidFill>
                <a:prstClr val="black"/>
              </a:solidFill>
              <a:cs typeface="Calibri"/>
            </a:endParaRPr>
          </a:p>
          <a:p>
            <a:pPr algn="ctr" defTabSz="739599">
              <a:spcBef>
                <a:spcPts val="49"/>
              </a:spcBef>
            </a:pPr>
            <a:r>
              <a:rPr sz="1133" dirty="0">
                <a:solidFill>
                  <a:srgbClr val="FFFFFF"/>
                </a:solidFill>
                <a:cs typeface="Calibri"/>
              </a:rPr>
              <a:t>Milli</a:t>
            </a:r>
            <a:r>
              <a:rPr sz="1133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1133" dirty="0">
                <a:solidFill>
                  <a:srgbClr val="FFFFFF"/>
                </a:solidFill>
                <a:cs typeface="Calibri"/>
              </a:rPr>
              <a:t>n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09482" y="3146109"/>
            <a:ext cx="429371" cy="34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739599"/>
            <a:r>
              <a:rPr sz="1133" b="1" spc="-4" dirty="0">
                <a:solidFill>
                  <a:srgbClr val="FFFFFF"/>
                </a:solidFill>
                <a:cs typeface="Calibri"/>
              </a:rPr>
              <a:t>187</a:t>
            </a:r>
            <a:endParaRPr sz="1133">
              <a:solidFill>
                <a:prstClr val="black"/>
              </a:solidFill>
              <a:cs typeface="Calibri"/>
            </a:endParaRPr>
          </a:p>
          <a:p>
            <a:pPr algn="ctr" defTabSz="739599">
              <a:spcBef>
                <a:spcPts val="49"/>
              </a:spcBef>
            </a:pPr>
            <a:r>
              <a:rPr sz="1133" dirty="0">
                <a:solidFill>
                  <a:srgbClr val="FFFFFF"/>
                </a:solidFill>
                <a:cs typeface="Calibri"/>
              </a:rPr>
              <a:t>Milli</a:t>
            </a:r>
            <a:r>
              <a:rPr sz="1133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1133" dirty="0">
                <a:solidFill>
                  <a:srgbClr val="FFFFFF"/>
                </a:solidFill>
                <a:cs typeface="Calibri"/>
              </a:rPr>
              <a:t>n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23865" y="4353793"/>
            <a:ext cx="2108340" cy="9726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34617" y="3885695"/>
            <a:ext cx="198251" cy="1743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133" b="1" spc="-4" dirty="0">
                <a:solidFill>
                  <a:srgbClr val="FFFFFF"/>
                </a:solidFill>
                <a:cs typeface="Calibri"/>
              </a:rPr>
              <a:t>5%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97432" y="3171788"/>
            <a:ext cx="271182" cy="1743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133" b="1" spc="-4" dirty="0">
                <a:solidFill>
                  <a:srgbClr val="FFFFFF"/>
                </a:solidFill>
                <a:cs typeface="Calibri"/>
              </a:rPr>
              <a:t>20%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97946" y="2473800"/>
            <a:ext cx="271182" cy="1743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133" b="1" spc="-4" dirty="0">
                <a:solidFill>
                  <a:srgbClr val="FFFFFF"/>
                </a:solidFill>
                <a:cs typeface="Calibri"/>
              </a:rPr>
              <a:t>28%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29699" y="2119005"/>
            <a:ext cx="479192" cy="27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779" b="1" spc="-11" dirty="0">
                <a:solidFill>
                  <a:srgbClr val="A6A6A6"/>
                </a:solidFill>
                <a:cs typeface="Calibri"/>
              </a:rPr>
              <a:t>2012</a:t>
            </a:r>
            <a:endParaRPr sz="1779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26740" y="2148384"/>
            <a:ext cx="429371" cy="34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739599"/>
            <a:r>
              <a:rPr sz="1133" b="1" spc="-4" dirty="0">
                <a:solidFill>
                  <a:srgbClr val="FFFFFF"/>
                </a:solidFill>
                <a:cs typeface="Calibri"/>
              </a:rPr>
              <a:t>255</a:t>
            </a:r>
            <a:endParaRPr sz="1133" dirty="0">
              <a:solidFill>
                <a:prstClr val="black"/>
              </a:solidFill>
              <a:cs typeface="Calibri"/>
            </a:endParaRPr>
          </a:p>
          <a:p>
            <a:pPr algn="ctr" defTabSz="739599">
              <a:spcBef>
                <a:spcPts val="49"/>
              </a:spcBef>
            </a:pPr>
            <a:r>
              <a:rPr sz="1133" dirty="0">
                <a:solidFill>
                  <a:srgbClr val="FFFFFF"/>
                </a:solidFill>
                <a:cs typeface="Calibri"/>
              </a:rPr>
              <a:t>Milli</a:t>
            </a:r>
            <a:r>
              <a:rPr sz="1133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1133" dirty="0">
                <a:solidFill>
                  <a:srgbClr val="FFFFFF"/>
                </a:solidFill>
                <a:cs typeface="Calibri"/>
              </a:rPr>
              <a:t>n</a:t>
            </a:r>
            <a:endParaRPr sz="1133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678456" y="3737162"/>
            <a:ext cx="554691" cy="5546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308662" y="5401235"/>
            <a:ext cx="616324" cy="6163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62862" y="3774143"/>
            <a:ext cx="924485" cy="6126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014321" y="3818517"/>
            <a:ext cx="420333" cy="3315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929268" y="3998483"/>
            <a:ext cx="591671" cy="32295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18329" y="3892908"/>
            <a:ext cx="415505" cy="355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739599"/>
            <a:r>
              <a:rPr sz="1133" b="1" spc="-4" dirty="0">
                <a:solidFill>
                  <a:srgbClr val="FFFFFF"/>
                </a:solidFill>
                <a:cs typeface="Calibri"/>
              </a:rPr>
              <a:t>740</a:t>
            </a:r>
            <a:endParaRPr sz="1133">
              <a:solidFill>
                <a:prstClr val="black"/>
              </a:solidFill>
              <a:cs typeface="Calibri"/>
            </a:endParaRPr>
          </a:p>
          <a:p>
            <a:pPr algn="ctr" defTabSz="739599">
              <a:spcBef>
                <a:spcPts val="60"/>
              </a:spcBef>
            </a:pPr>
            <a:r>
              <a:rPr sz="1092" dirty="0">
                <a:solidFill>
                  <a:srgbClr val="FFFFFF"/>
                </a:solidFill>
                <a:cs typeface="Calibri"/>
              </a:rPr>
              <a:t>Million</a:t>
            </a:r>
            <a:endParaRPr sz="1092">
              <a:solidFill>
                <a:prstClr val="black"/>
              </a:solidFill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60520" y="4573103"/>
            <a:ext cx="1652569" cy="8717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98059" y="3954443"/>
            <a:ext cx="2195653" cy="488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059" b="1" i="1" spc="-28" dirty="0">
                <a:solidFill>
                  <a:srgbClr val="585858"/>
                </a:solidFill>
                <a:cs typeface="Calibri"/>
              </a:rPr>
              <a:t>F</a:t>
            </a:r>
            <a:r>
              <a:rPr sz="1059" b="1" i="1" spc="-8" dirty="0">
                <a:solidFill>
                  <a:srgbClr val="585858"/>
                </a:solidFill>
                <a:cs typeface="Calibri"/>
              </a:rPr>
              <a:t>a</a:t>
            </a:r>
            <a:r>
              <a:rPr sz="1059" b="1" i="1" spc="-20" dirty="0">
                <a:solidFill>
                  <a:srgbClr val="585858"/>
                </a:solidFill>
                <a:cs typeface="Calibri"/>
              </a:rPr>
              <a:t>c</a:t>
            </a:r>
            <a:r>
              <a:rPr sz="1059" b="1" i="1" spc="-4" dirty="0">
                <a:solidFill>
                  <a:srgbClr val="585858"/>
                </a:solidFill>
                <a:cs typeface="Calibri"/>
              </a:rPr>
              <a:t>ebook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100153" indent="-89881" defTabSz="739599">
              <a:spcBef>
                <a:spcPts val="17"/>
              </a:spcBef>
              <a:buClr>
                <a:srgbClr val="585858"/>
              </a:buClr>
              <a:buFont typeface="Arial"/>
              <a:buChar char="•"/>
              <a:tabLst>
                <a:tab pos="100668" algn="l"/>
              </a:tabLst>
            </a:pPr>
            <a:r>
              <a:rPr sz="1059" spc="-11" dirty="0">
                <a:solidFill>
                  <a:srgbClr val="585858"/>
                </a:solidFill>
                <a:cs typeface="Calibri"/>
              </a:rPr>
              <a:t>L</a:t>
            </a:r>
            <a:r>
              <a:rPr sz="1059" spc="-8" dirty="0">
                <a:solidFill>
                  <a:srgbClr val="585858"/>
                </a:solidFill>
                <a:cs typeface="Calibri"/>
              </a:rPr>
              <a:t>a</a:t>
            </a:r>
            <a:r>
              <a:rPr sz="1059" spc="-11" dirty="0">
                <a:solidFill>
                  <a:srgbClr val="585858"/>
                </a:solidFill>
                <a:cs typeface="Calibri"/>
              </a:rPr>
              <a:t>unch</a:t>
            </a:r>
            <a:r>
              <a:rPr sz="1059" spc="-4" dirty="0">
                <a:solidFill>
                  <a:srgbClr val="585858"/>
                </a:solidFill>
                <a:cs typeface="Calibri"/>
              </a:rPr>
              <a:t>,</a:t>
            </a:r>
            <a:r>
              <a:rPr sz="1059" dirty="0">
                <a:solidFill>
                  <a:srgbClr val="585858"/>
                </a:solidFill>
                <a:cs typeface="Calibri"/>
              </a:rPr>
              <a:t> </a:t>
            </a:r>
            <a:r>
              <a:rPr sz="1059" spc="-17" dirty="0">
                <a:solidFill>
                  <a:srgbClr val="585858"/>
                </a:solidFill>
                <a:cs typeface="Calibri"/>
              </a:rPr>
              <a:t>2</a:t>
            </a:r>
            <a:r>
              <a:rPr sz="1059" spc="-11" dirty="0">
                <a:solidFill>
                  <a:srgbClr val="585858"/>
                </a:solidFill>
                <a:cs typeface="Calibri"/>
              </a:rPr>
              <a:t>00</a:t>
            </a:r>
            <a:r>
              <a:rPr sz="1059" spc="-8" dirty="0">
                <a:solidFill>
                  <a:srgbClr val="585858"/>
                </a:solidFill>
                <a:cs typeface="Calibri"/>
              </a:rPr>
              <a:t>4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100153" indent="-89881" defTabSz="739599">
              <a:buClr>
                <a:srgbClr val="585858"/>
              </a:buClr>
              <a:buFont typeface="Arial"/>
              <a:buChar char="•"/>
              <a:tabLst>
                <a:tab pos="100668" algn="l"/>
              </a:tabLst>
            </a:pPr>
            <a:r>
              <a:rPr sz="1059" spc="-32" dirty="0">
                <a:solidFill>
                  <a:srgbClr val="585858"/>
                </a:solidFill>
                <a:cs typeface="Calibri"/>
              </a:rPr>
              <a:t>R</a:t>
            </a:r>
            <a:r>
              <a:rPr sz="1059" spc="-8" dirty="0">
                <a:solidFill>
                  <a:srgbClr val="585858"/>
                </a:solidFill>
                <a:cs typeface="Calibri"/>
              </a:rPr>
              <a:t>ea</a:t>
            </a:r>
            <a:r>
              <a:rPr sz="1059" spc="-17" dirty="0">
                <a:solidFill>
                  <a:srgbClr val="585858"/>
                </a:solidFill>
                <a:cs typeface="Calibri"/>
              </a:rPr>
              <a:t>c</a:t>
            </a:r>
            <a:r>
              <a:rPr sz="1059" spc="-11" dirty="0">
                <a:solidFill>
                  <a:srgbClr val="585858"/>
                </a:solidFill>
                <a:cs typeface="Calibri"/>
              </a:rPr>
              <a:t>hes</a:t>
            </a:r>
            <a:r>
              <a:rPr sz="1059" spc="-8" dirty="0">
                <a:solidFill>
                  <a:srgbClr val="585858"/>
                </a:solidFill>
                <a:cs typeface="Calibri"/>
              </a:rPr>
              <a:t>1</a:t>
            </a:r>
            <a:r>
              <a:rPr sz="1059" spc="8" dirty="0">
                <a:solidFill>
                  <a:srgbClr val="585858"/>
                </a:solidFill>
                <a:cs typeface="Calibri"/>
              </a:rPr>
              <a:t> </a:t>
            </a:r>
            <a:r>
              <a:rPr sz="1059" spc="-11" dirty="0">
                <a:solidFill>
                  <a:srgbClr val="585858"/>
                </a:solidFill>
                <a:cs typeface="Calibri"/>
              </a:rPr>
              <a:t>B</a:t>
            </a:r>
            <a:r>
              <a:rPr sz="1059" dirty="0">
                <a:solidFill>
                  <a:srgbClr val="585858"/>
                </a:solidFill>
                <a:cs typeface="Calibri"/>
              </a:rPr>
              <a:t>i</a:t>
            </a:r>
            <a:r>
              <a:rPr sz="1059" spc="4" dirty="0">
                <a:solidFill>
                  <a:srgbClr val="585858"/>
                </a:solidFill>
                <a:cs typeface="Calibri"/>
              </a:rPr>
              <a:t>l</a:t>
            </a:r>
            <a:r>
              <a:rPr sz="1059" dirty="0">
                <a:solidFill>
                  <a:srgbClr val="585858"/>
                </a:solidFill>
                <a:cs typeface="Calibri"/>
              </a:rPr>
              <a:t>l</a:t>
            </a:r>
            <a:r>
              <a:rPr sz="1059" spc="4" dirty="0">
                <a:solidFill>
                  <a:srgbClr val="585858"/>
                </a:solidFill>
                <a:cs typeface="Calibri"/>
              </a:rPr>
              <a:t>i</a:t>
            </a:r>
            <a:r>
              <a:rPr sz="1059" spc="-11" dirty="0">
                <a:solidFill>
                  <a:srgbClr val="585858"/>
                </a:solidFill>
                <a:cs typeface="Calibri"/>
              </a:rPr>
              <a:t>o</a:t>
            </a:r>
            <a:r>
              <a:rPr sz="1059" spc="-8" dirty="0">
                <a:solidFill>
                  <a:srgbClr val="585858"/>
                </a:solidFill>
                <a:cs typeface="Calibri"/>
              </a:rPr>
              <a:t>n</a:t>
            </a:r>
            <a:r>
              <a:rPr sz="1059" spc="-11" dirty="0">
                <a:solidFill>
                  <a:srgbClr val="585858"/>
                </a:solidFill>
                <a:cs typeface="Calibri"/>
              </a:rPr>
              <a:t> </a:t>
            </a:r>
            <a:r>
              <a:rPr sz="1059" spc="-20" dirty="0">
                <a:solidFill>
                  <a:srgbClr val="585858"/>
                </a:solidFill>
                <a:cs typeface="Calibri"/>
              </a:rPr>
              <a:t>U</a:t>
            </a:r>
            <a:r>
              <a:rPr sz="1059" spc="-11" dirty="0">
                <a:solidFill>
                  <a:srgbClr val="585858"/>
                </a:solidFill>
                <a:cs typeface="Calibri"/>
              </a:rPr>
              <a:t>se</a:t>
            </a:r>
            <a:r>
              <a:rPr sz="1059" spc="-32" dirty="0">
                <a:solidFill>
                  <a:srgbClr val="585858"/>
                </a:solidFill>
                <a:cs typeface="Calibri"/>
              </a:rPr>
              <a:t>r</a:t>
            </a:r>
            <a:r>
              <a:rPr sz="1059" spc="-11" dirty="0">
                <a:solidFill>
                  <a:srgbClr val="585858"/>
                </a:solidFill>
                <a:cs typeface="Calibri"/>
              </a:rPr>
              <a:t>s</a:t>
            </a:r>
            <a:r>
              <a:rPr sz="1059" spc="-4" dirty="0">
                <a:solidFill>
                  <a:srgbClr val="585858"/>
                </a:solidFill>
                <a:cs typeface="Calibri"/>
              </a:rPr>
              <a:t>,</a:t>
            </a:r>
            <a:r>
              <a:rPr sz="1059" spc="11" dirty="0">
                <a:solidFill>
                  <a:srgbClr val="585858"/>
                </a:solidFill>
                <a:cs typeface="Calibri"/>
              </a:rPr>
              <a:t> </a:t>
            </a:r>
            <a:r>
              <a:rPr sz="1059" spc="-17" dirty="0">
                <a:solidFill>
                  <a:srgbClr val="585858"/>
                </a:solidFill>
                <a:cs typeface="Calibri"/>
              </a:rPr>
              <a:t>201</a:t>
            </a:r>
            <a:r>
              <a:rPr sz="1059" spc="-8" dirty="0">
                <a:solidFill>
                  <a:srgbClr val="585858"/>
                </a:solidFill>
                <a:cs typeface="Calibri"/>
              </a:rPr>
              <a:t>2</a:t>
            </a:r>
            <a:endParaRPr sz="1059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333255" y="5189180"/>
            <a:ext cx="737533" cy="66871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378615" y="1056607"/>
            <a:ext cx="3397279" cy="1803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3338" defTabSz="739599"/>
            <a:r>
              <a:rPr sz="2589" b="1" dirty="0">
                <a:solidFill>
                  <a:prstClr val="black"/>
                </a:solidFill>
                <a:cs typeface="Calibri"/>
              </a:rPr>
              <a:t>Expone</a:t>
            </a:r>
            <a:r>
              <a:rPr sz="2589" b="1" spc="-32" dirty="0">
                <a:solidFill>
                  <a:prstClr val="black"/>
                </a:solidFill>
                <a:cs typeface="Calibri"/>
              </a:rPr>
              <a:t>n</a:t>
            </a:r>
            <a:r>
              <a:rPr sz="2589" b="1" dirty="0">
                <a:solidFill>
                  <a:prstClr val="black"/>
                </a:solidFill>
                <a:cs typeface="Calibri"/>
              </a:rPr>
              <a:t>tial</a:t>
            </a:r>
            <a:r>
              <a:rPr sz="2589" b="1" spc="-17" dirty="0">
                <a:solidFill>
                  <a:prstClr val="black"/>
                </a:solidFill>
                <a:cs typeface="Calibri"/>
              </a:rPr>
              <a:t> </a:t>
            </a:r>
            <a:r>
              <a:rPr sz="2589" b="1" dirty="0">
                <a:solidFill>
                  <a:prstClr val="black"/>
                </a:solidFill>
                <a:cs typeface="Calibri"/>
              </a:rPr>
              <a:t>R</a:t>
            </a:r>
            <a:r>
              <a:rPr sz="2589" b="1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2589" b="1" spc="-28" dirty="0">
                <a:solidFill>
                  <a:prstClr val="black"/>
                </a:solidFill>
                <a:cs typeface="Calibri"/>
              </a:rPr>
              <a:t>t</a:t>
            </a:r>
            <a:r>
              <a:rPr sz="2589" b="1" spc="-4" dirty="0">
                <a:solidFill>
                  <a:prstClr val="black"/>
                </a:solidFill>
                <a:cs typeface="Calibri"/>
              </a:rPr>
              <a:t>es</a:t>
            </a:r>
            <a:endParaRPr sz="2589" dirty="0">
              <a:solidFill>
                <a:prstClr val="black"/>
              </a:solidFill>
              <a:cs typeface="Calibri"/>
            </a:endParaRPr>
          </a:p>
          <a:p>
            <a:pPr marL="10272" defTabSz="739599">
              <a:spcBef>
                <a:spcPts val="1452"/>
              </a:spcBef>
            </a:pPr>
            <a:r>
              <a:rPr sz="2000" b="1" i="1" spc="-17" dirty="0">
                <a:solidFill>
                  <a:srgbClr val="585858"/>
                </a:solidFill>
                <a:cs typeface="Calibri"/>
              </a:rPr>
              <a:t>L</a:t>
            </a:r>
            <a:r>
              <a:rPr sz="2000" b="1" i="1" spc="-8" dirty="0">
                <a:solidFill>
                  <a:srgbClr val="585858"/>
                </a:solidFill>
                <a:cs typeface="Calibri"/>
              </a:rPr>
              <a:t>ibra</a:t>
            </a:r>
            <a:r>
              <a:rPr sz="2000" b="1" i="1" spc="-4" dirty="0">
                <a:solidFill>
                  <a:srgbClr val="585858"/>
                </a:solidFill>
                <a:cs typeface="Calibri"/>
              </a:rPr>
              <a:t>r</a:t>
            </a:r>
            <a:r>
              <a:rPr sz="2000" b="1" i="1" dirty="0">
                <a:solidFill>
                  <a:srgbClr val="585858"/>
                </a:solidFill>
                <a:cs typeface="Calibri"/>
              </a:rPr>
              <a:t>y</a:t>
            </a:r>
            <a:r>
              <a:rPr sz="2000" b="1" i="1" spc="8" dirty="0">
                <a:solidFill>
                  <a:srgbClr val="585858"/>
                </a:solidFill>
                <a:cs typeface="Calibri"/>
              </a:rPr>
              <a:t> </a:t>
            </a:r>
            <a:r>
              <a:rPr sz="2000" b="1" i="1" spc="-4" dirty="0">
                <a:solidFill>
                  <a:srgbClr val="585858"/>
                </a:solidFill>
                <a:cs typeface="Calibri"/>
              </a:rPr>
              <a:t>o</a:t>
            </a:r>
            <a:r>
              <a:rPr sz="2000" b="1" i="1" dirty="0">
                <a:solidFill>
                  <a:srgbClr val="585858"/>
                </a:solidFill>
                <a:cs typeface="Calibri"/>
              </a:rPr>
              <a:t>f Congress</a:t>
            </a:r>
            <a:r>
              <a:rPr sz="2000" b="1" i="1" spc="8" dirty="0">
                <a:solidFill>
                  <a:srgbClr val="585858"/>
                </a:solidFill>
                <a:cs typeface="Calibri"/>
              </a:rPr>
              <a:t> </a:t>
            </a:r>
            <a:r>
              <a:rPr sz="2000" b="1" i="1" dirty="0">
                <a:solidFill>
                  <a:srgbClr val="585858"/>
                </a:solidFill>
                <a:cs typeface="Calibri"/>
              </a:rPr>
              <a:t>= </a:t>
            </a:r>
            <a:r>
              <a:rPr sz="2000" b="1" i="1" spc="-8" dirty="0">
                <a:solidFill>
                  <a:srgbClr val="585858"/>
                </a:solidFill>
                <a:cs typeface="Calibri"/>
              </a:rPr>
              <a:t>10</a:t>
            </a:r>
            <a:r>
              <a:rPr sz="2000" b="1" i="1" spc="8" dirty="0">
                <a:solidFill>
                  <a:srgbClr val="585858"/>
                </a:solidFill>
                <a:cs typeface="Calibri"/>
              </a:rPr>
              <a:t> </a:t>
            </a:r>
            <a:r>
              <a:rPr sz="2000" b="1" i="1" spc="-114" dirty="0">
                <a:solidFill>
                  <a:srgbClr val="585858"/>
                </a:solidFill>
                <a:cs typeface="Calibri"/>
              </a:rPr>
              <a:t>T</a:t>
            </a:r>
            <a:r>
              <a:rPr sz="2000" b="1" i="1" spc="-4" dirty="0">
                <a:solidFill>
                  <a:srgbClr val="585858"/>
                </a:solidFill>
                <a:cs typeface="Calibri"/>
              </a:rPr>
              <a:t>e</a:t>
            </a:r>
            <a:r>
              <a:rPr sz="2000" b="1" i="1" spc="4" dirty="0">
                <a:solidFill>
                  <a:srgbClr val="585858"/>
                </a:solidFill>
                <a:cs typeface="Calibri"/>
              </a:rPr>
              <a:t>r</a:t>
            </a:r>
            <a:r>
              <a:rPr sz="2000" b="1" i="1" spc="-8" dirty="0">
                <a:solidFill>
                  <a:srgbClr val="585858"/>
                </a:solidFill>
                <a:cs typeface="Calibri"/>
              </a:rPr>
              <a:t>a</a:t>
            </a:r>
            <a:r>
              <a:rPr sz="2000" b="1" i="1" spc="-25" dirty="0">
                <a:solidFill>
                  <a:srgbClr val="585858"/>
                </a:solidFill>
                <a:cs typeface="Calibri"/>
              </a:rPr>
              <a:t>b</a:t>
            </a:r>
            <a:r>
              <a:rPr sz="2000" b="1" i="1" spc="11" dirty="0">
                <a:solidFill>
                  <a:srgbClr val="585858"/>
                </a:solidFill>
                <a:cs typeface="Calibri"/>
              </a:rPr>
              <a:t>y</a:t>
            </a:r>
            <a:r>
              <a:rPr sz="2000" b="1" i="1" spc="-20" dirty="0">
                <a:solidFill>
                  <a:srgbClr val="585858"/>
                </a:solidFill>
                <a:cs typeface="Calibri"/>
              </a:rPr>
              <a:t>t</a:t>
            </a:r>
            <a:r>
              <a:rPr sz="2000" b="1" i="1" spc="-4" dirty="0">
                <a:solidFill>
                  <a:srgbClr val="585858"/>
                </a:solidFill>
                <a:cs typeface="Calibri"/>
              </a:rPr>
              <a:t>es</a:t>
            </a:r>
            <a:endParaRPr sz="2000" dirty="0">
              <a:solidFill>
                <a:prstClr val="black"/>
              </a:solidFill>
              <a:cs typeface="Calibri"/>
            </a:endParaRPr>
          </a:p>
          <a:p>
            <a:pPr marL="10272" defTabSz="739599">
              <a:spcBef>
                <a:spcPts val="17"/>
              </a:spcBef>
            </a:pPr>
            <a:r>
              <a:rPr sz="1294" spc="-41" dirty="0">
                <a:solidFill>
                  <a:srgbClr val="585858"/>
                </a:solidFill>
                <a:cs typeface="Calibri"/>
              </a:rPr>
              <a:t>A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t</a:t>
            </a:r>
            <a:r>
              <a:rPr sz="1294" spc="-4" dirty="0">
                <a:solidFill>
                  <a:srgbClr val="585858"/>
                </a:solidFill>
                <a:cs typeface="Calibri"/>
              </a:rPr>
              <a:t> 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be</a:t>
            </a:r>
            <a:r>
              <a:rPr sz="1294" spc="-20" dirty="0">
                <a:solidFill>
                  <a:srgbClr val="585858"/>
                </a:solidFill>
                <a:cs typeface="Calibri"/>
              </a:rPr>
              <a:t>s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t</a:t>
            </a:r>
            <a:r>
              <a:rPr sz="1294" spc="-4" dirty="0">
                <a:solidFill>
                  <a:srgbClr val="585858"/>
                </a:solidFill>
                <a:cs typeface="Calibri"/>
              </a:rPr>
              <a:t> t</a:t>
            </a:r>
            <a:r>
              <a:rPr sz="1294" spc="-45" dirty="0">
                <a:solidFill>
                  <a:srgbClr val="585858"/>
                </a:solidFill>
                <a:cs typeface="Calibri"/>
              </a:rPr>
              <a:t>r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ansmission</a:t>
            </a:r>
            <a:r>
              <a:rPr sz="1294" spc="-4" dirty="0">
                <a:solidFill>
                  <a:srgbClr val="585858"/>
                </a:solidFill>
                <a:cs typeface="Calibri"/>
              </a:rPr>
              <a:t> </a:t>
            </a:r>
            <a:r>
              <a:rPr sz="1294" dirty="0">
                <a:solidFill>
                  <a:srgbClr val="585858"/>
                </a:solidFill>
                <a:cs typeface="Calibri"/>
              </a:rPr>
              <a:t>lin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e</a:t>
            </a:r>
            <a:r>
              <a:rPr sz="1294" spc="-17" dirty="0">
                <a:solidFill>
                  <a:srgbClr val="585858"/>
                </a:solidFill>
                <a:cs typeface="Calibri"/>
              </a:rPr>
              <a:t> 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spe</a:t>
            </a:r>
            <a:r>
              <a:rPr sz="1294" spc="-17" dirty="0">
                <a:solidFill>
                  <a:srgbClr val="585858"/>
                </a:solidFill>
                <a:cs typeface="Calibri"/>
              </a:rPr>
              <a:t>e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d:</a:t>
            </a:r>
            <a:endParaRPr sz="1294" dirty="0">
              <a:solidFill>
                <a:prstClr val="black"/>
              </a:solidFill>
              <a:cs typeface="Calibri"/>
            </a:endParaRPr>
          </a:p>
          <a:p>
            <a:pPr marL="10272" defTabSz="739599"/>
            <a:r>
              <a:rPr sz="1294" spc="-8" dirty="0">
                <a:solidFill>
                  <a:srgbClr val="585858"/>
                </a:solidFill>
                <a:latin typeface="Arial"/>
                <a:cs typeface="Arial"/>
              </a:rPr>
              <a:t>•</a:t>
            </a:r>
            <a:r>
              <a:rPr sz="1294" spc="-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199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8</a:t>
            </a:r>
            <a:r>
              <a:rPr sz="1294" spc="20" dirty="0">
                <a:solidFill>
                  <a:srgbClr val="585858"/>
                </a:solidFill>
                <a:cs typeface="Calibri"/>
              </a:rPr>
              <a:t> 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=</a:t>
            </a:r>
            <a:r>
              <a:rPr sz="1294" spc="4" dirty="0">
                <a:solidFill>
                  <a:srgbClr val="585858"/>
                </a:solidFill>
                <a:cs typeface="Calibri"/>
              </a:rPr>
              <a:t> 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16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.5</a:t>
            </a:r>
            <a:r>
              <a:rPr sz="1294" spc="11" dirty="0">
                <a:solidFill>
                  <a:srgbClr val="585858"/>
                </a:solidFill>
                <a:cs typeface="Calibri"/>
              </a:rPr>
              <a:t> 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d</a:t>
            </a:r>
            <a:r>
              <a:rPr sz="1294" spc="-25" dirty="0">
                <a:solidFill>
                  <a:srgbClr val="585858"/>
                </a:solidFill>
                <a:cs typeface="Calibri"/>
              </a:rPr>
              <a:t>a</a:t>
            </a:r>
            <a:r>
              <a:rPr sz="1294" spc="-20" dirty="0">
                <a:solidFill>
                  <a:srgbClr val="585858"/>
                </a:solidFill>
                <a:cs typeface="Calibri"/>
              </a:rPr>
              <a:t>y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s</a:t>
            </a:r>
            <a:endParaRPr sz="1294" dirty="0">
              <a:solidFill>
                <a:prstClr val="black"/>
              </a:solidFill>
              <a:cs typeface="Calibri"/>
            </a:endParaRPr>
          </a:p>
          <a:p>
            <a:pPr marL="10272" defTabSz="739599"/>
            <a:r>
              <a:rPr sz="1294" spc="-8" dirty="0">
                <a:solidFill>
                  <a:srgbClr val="585858"/>
                </a:solidFill>
                <a:latin typeface="Arial"/>
                <a:cs typeface="Arial"/>
              </a:rPr>
              <a:t>•</a:t>
            </a:r>
            <a:r>
              <a:rPr sz="1294" spc="-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201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3</a:t>
            </a:r>
            <a:r>
              <a:rPr sz="1294" spc="20" dirty="0">
                <a:solidFill>
                  <a:srgbClr val="585858"/>
                </a:solidFill>
                <a:cs typeface="Calibri"/>
              </a:rPr>
              <a:t> 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=</a:t>
            </a:r>
            <a:r>
              <a:rPr sz="1294" spc="4" dirty="0">
                <a:solidFill>
                  <a:srgbClr val="585858"/>
                </a:solidFill>
                <a:cs typeface="Calibri"/>
              </a:rPr>
              <a:t> </a:t>
            </a:r>
            <a:r>
              <a:rPr sz="1294" spc="-4" dirty="0">
                <a:solidFill>
                  <a:srgbClr val="585858"/>
                </a:solidFill>
                <a:cs typeface="Calibri"/>
              </a:rPr>
              <a:t>.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0000</a:t>
            </a:r>
            <a:r>
              <a:rPr sz="1294" spc="-8" dirty="0">
                <a:solidFill>
                  <a:srgbClr val="585858"/>
                </a:solidFill>
                <a:cs typeface="Calibri"/>
              </a:rPr>
              <a:t>8</a:t>
            </a:r>
            <a:r>
              <a:rPr sz="1294" spc="20" dirty="0">
                <a:solidFill>
                  <a:srgbClr val="585858"/>
                </a:solidFill>
                <a:cs typeface="Calibri"/>
              </a:rPr>
              <a:t> 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se</a:t>
            </a:r>
            <a:r>
              <a:rPr sz="1294" spc="-25" dirty="0">
                <a:solidFill>
                  <a:srgbClr val="585858"/>
                </a:solidFill>
                <a:cs typeface="Calibri"/>
              </a:rPr>
              <a:t>c</a:t>
            </a:r>
            <a:r>
              <a:rPr sz="1294" spc="-11" dirty="0">
                <a:solidFill>
                  <a:srgbClr val="585858"/>
                </a:solidFill>
                <a:cs typeface="Calibri"/>
              </a:rPr>
              <a:t>onds</a:t>
            </a:r>
            <a:endParaRPr sz="1294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826740" y="1147063"/>
            <a:ext cx="429371" cy="34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739599"/>
            <a:r>
              <a:rPr sz="1133" b="1" spc="-4" dirty="0">
                <a:solidFill>
                  <a:srgbClr val="FFFFFF"/>
                </a:solidFill>
                <a:cs typeface="Calibri"/>
              </a:rPr>
              <a:t>634</a:t>
            </a:r>
            <a:endParaRPr sz="1133">
              <a:solidFill>
                <a:prstClr val="black"/>
              </a:solidFill>
              <a:cs typeface="Calibri"/>
            </a:endParaRPr>
          </a:p>
          <a:p>
            <a:pPr algn="ctr" defTabSz="739599">
              <a:spcBef>
                <a:spcPts val="49"/>
              </a:spcBef>
            </a:pPr>
            <a:r>
              <a:rPr sz="1133" dirty="0">
                <a:solidFill>
                  <a:srgbClr val="FFFFFF"/>
                </a:solidFill>
                <a:cs typeface="Calibri"/>
              </a:rPr>
              <a:t>Milli</a:t>
            </a:r>
            <a:r>
              <a:rPr sz="1133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1133" dirty="0">
                <a:solidFill>
                  <a:srgbClr val="FFFFFF"/>
                </a:solidFill>
                <a:cs typeface="Calibri"/>
              </a:rPr>
              <a:t>n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945674" y="960954"/>
            <a:ext cx="384176" cy="34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" algn="ctr" defTabSz="739599"/>
            <a:r>
              <a:rPr sz="1133" b="1" dirty="0">
                <a:solidFill>
                  <a:srgbClr val="FFFFFF"/>
                </a:solidFill>
                <a:cs typeface="Calibri"/>
              </a:rPr>
              <a:t>5</a:t>
            </a:r>
            <a:endParaRPr sz="1133">
              <a:solidFill>
                <a:prstClr val="black"/>
              </a:solidFill>
              <a:cs typeface="Calibri"/>
            </a:endParaRPr>
          </a:p>
          <a:p>
            <a:pPr algn="ctr" defTabSz="739599">
              <a:spcBef>
                <a:spcPts val="49"/>
              </a:spcBef>
            </a:pPr>
            <a:r>
              <a:rPr sz="1133" dirty="0">
                <a:solidFill>
                  <a:srgbClr val="FFFFFF"/>
                </a:solidFill>
                <a:cs typeface="Calibri"/>
              </a:rPr>
              <a:t>Billi</a:t>
            </a:r>
            <a:r>
              <a:rPr sz="1133" spc="-4" dirty="0">
                <a:solidFill>
                  <a:srgbClr val="FFFFFF"/>
                </a:solidFill>
                <a:cs typeface="Calibri"/>
              </a:rPr>
              <a:t>on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497946" y="1700931"/>
            <a:ext cx="271182" cy="1743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133" b="1" spc="-4" dirty="0">
                <a:solidFill>
                  <a:srgbClr val="FFFFFF"/>
                </a:solidFill>
                <a:cs typeface="Calibri"/>
              </a:rPr>
              <a:t>34%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924722" y="4314658"/>
            <a:ext cx="429371" cy="34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" algn="ctr" defTabSz="739599"/>
            <a:r>
              <a:rPr sz="1133" b="1" spc="-4" dirty="0">
                <a:solidFill>
                  <a:srgbClr val="FFFFFF"/>
                </a:solidFill>
                <a:cs typeface="Calibri"/>
              </a:rPr>
              <a:t>42</a:t>
            </a:r>
            <a:endParaRPr sz="1133">
              <a:solidFill>
                <a:prstClr val="black"/>
              </a:solidFill>
              <a:cs typeface="Calibri"/>
            </a:endParaRPr>
          </a:p>
          <a:p>
            <a:pPr algn="ctr" defTabSz="739599">
              <a:spcBef>
                <a:spcPts val="49"/>
              </a:spcBef>
            </a:pPr>
            <a:r>
              <a:rPr sz="1133" dirty="0">
                <a:solidFill>
                  <a:srgbClr val="FFFFFF"/>
                </a:solidFill>
                <a:cs typeface="Calibri"/>
              </a:rPr>
              <a:t>Milli</a:t>
            </a:r>
            <a:r>
              <a:rPr sz="1133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1133" dirty="0">
                <a:solidFill>
                  <a:srgbClr val="FFFFFF"/>
                </a:solidFill>
                <a:cs typeface="Calibri"/>
              </a:rPr>
              <a:t>n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973820" y="3206304"/>
            <a:ext cx="428858" cy="34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739599"/>
            <a:r>
              <a:rPr sz="1133" b="1" spc="-4" dirty="0">
                <a:solidFill>
                  <a:srgbClr val="FFFFFF"/>
                </a:solidFill>
                <a:cs typeface="Calibri"/>
              </a:rPr>
              <a:t>758</a:t>
            </a:r>
            <a:endParaRPr sz="1133">
              <a:solidFill>
                <a:prstClr val="black"/>
              </a:solidFill>
              <a:cs typeface="Calibri"/>
            </a:endParaRPr>
          </a:p>
          <a:p>
            <a:pPr algn="ctr" defTabSz="739599">
              <a:spcBef>
                <a:spcPts val="49"/>
              </a:spcBef>
            </a:pPr>
            <a:r>
              <a:rPr sz="1133" dirty="0">
                <a:solidFill>
                  <a:srgbClr val="FFFFFF"/>
                </a:solidFill>
                <a:cs typeface="Calibri"/>
              </a:rPr>
              <a:t>Million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971868" y="1947277"/>
            <a:ext cx="384176" cy="34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" algn="ctr" defTabSz="739599"/>
            <a:r>
              <a:rPr sz="1133" b="1" spc="-8" dirty="0">
                <a:solidFill>
                  <a:srgbClr val="FFFFFF"/>
                </a:solidFill>
                <a:cs typeface="Calibri"/>
              </a:rPr>
              <a:t>2</a:t>
            </a:r>
            <a:r>
              <a:rPr sz="1133" b="1" spc="-4" dirty="0">
                <a:solidFill>
                  <a:srgbClr val="FFFFFF"/>
                </a:solidFill>
                <a:cs typeface="Calibri"/>
              </a:rPr>
              <a:t>.3</a:t>
            </a:r>
            <a:endParaRPr sz="1133" dirty="0">
              <a:solidFill>
                <a:prstClr val="black"/>
              </a:solidFill>
              <a:cs typeface="Calibri"/>
            </a:endParaRPr>
          </a:p>
          <a:p>
            <a:pPr algn="ctr" defTabSz="739599">
              <a:spcBef>
                <a:spcPts val="49"/>
              </a:spcBef>
            </a:pPr>
            <a:r>
              <a:rPr sz="1133" dirty="0">
                <a:solidFill>
                  <a:srgbClr val="FFFFFF"/>
                </a:solidFill>
                <a:cs typeface="Calibri"/>
              </a:rPr>
              <a:t>Billi</a:t>
            </a:r>
            <a:r>
              <a:rPr sz="1133" spc="-4" dirty="0">
                <a:solidFill>
                  <a:srgbClr val="FFFFFF"/>
                </a:solidFill>
                <a:cs typeface="Calibri"/>
              </a:rPr>
              <a:t>on</a:t>
            </a:r>
            <a:endParaRPr sz="1133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616824" y="2689412"/>
            <a:ext cx="684119" cy="5842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600476" y="5180592"/>
            <a:ext cx="1450826" cy="102186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795236" y="5375349"/>
            <a:ext cx="978721" cy="82710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514776" y="5451776"/>
            <a:ext cx="1358377" cy="75068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760053" y="5597181"/>
            <a:ext cx="867250" cy="60527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017610" y="3074101"/>
            <a:ext cx="384176" cy="34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" algn="ctr" defTabSz="739599"/>
            <a:r>
              <a:rPr sz="1133" b="1" dirty="0">
                <a:solidFill>
                  <a:srgbClr val="FFFFFF"/>
                </a:solidFill>
                <a:cs typeface="Calibri"/>
              </a:rPr>
              <a:t>4</a:t>
            </a:r>
            <a:endParaRPr sz="1133">
              <a:solidFill>
                <a:prstClr val="black"/>
              </a:solidFill>
              <a:cs typeface="Calibri"/>
            </a:endParaRPr>
          </a:p>
          <a:p>
            <a:pPr algn="ctr" defTabSz="739599">
              <a:spcBef>
                <a:spcPts val="49"/>
              </a:spcBef>
            </a:pPr>
            <a:r>
              <a:rPr sz="1133" dirty="0">
                <a:solidFill>
                  <a:srgbClr val="FFFFFF"/>
                </a:solidFill>
                <a:cs typeface="Calibri"/>
              </a:rPr>
              <a:t>Billi</a:t>
            </a:r>
            <a:r>
              <a:rPr sz="1133" spc="-4" dirty="0">
                <a:solidFill>
                  <a:srgbClr val="FFFFFF"/>
                </a:solidFill>
                <a:cs typeface="Calibri"/>
              </a:rPr>
              <a:t>on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045242" y="2247304"/>
            <a:ext cx="384176" cy="34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739599"/>
            <a:r>
              <a:rPr sz="1133" b="1" spc="-4" dirty="0">
                <a:solidFill>
                  <a:srgbClr val="FFFFFF"/>
                </a:solidFill>
                <a:cs typeface="Calibri"/>
              </a:rPr>
              <a:t>5.3</a:t>
            </a:r>
            <a:endParaRPr sz="1133">
              <a:solidFill>
                <a:prstClr val="black"/>
              </a:solidFill>
              <a:cs typeface="Calibri"/>
            </a:endParaRPr>
          </a:p>
          <a:p>
            <a:pPr algn="ctr" defTabSz="739599">
              <a:spcBef>
                <a:spcPts val="49"/>
              </a:spcBef>
            </a:pPr>
            <a:r>
              <a:rPr sz="1133" dirty="0">
                <a:solidFill>
                  <a:srgbClr val="FFFFFF"/>
                </a:solidFill>
                <a:cs typeface="Calibri"/>
              </a:rPr>
              <a:t>Billi</a:t>
            </a:r>
            <a:r>
              <a:rPr sz="1133" spc="-4" dirty="0">
                <a:solidFill>
                  <a:srgbClr val="FFFFFF"/>
                </a:solidFill>
                <a:cs typeface="Calibri"/>
              </a:rPr>
              <a:t>on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018328" y="1402941"/>
            <a:ext cx="384176" cy="348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739599"/>
            <a:r>
              <a:rPr sz="1133" b="1" spc="-4" dirty="0">
                <a:solidFill>
                  <a:srgbClr val="FFFFFF"/>
                </a:solidFill>
                <a:cs typeface="Calibri"/>
              </a:rPr>
              <a:t>6.4</a:t>
            </a:r>
            <a:endParaRPr sz="1133">
              <a:solidFill>
                <a:prstClr val="black"/>
              </a:solidFill>
              <a:cs typeface="Calibri"/>
            </a:endParaRPr>
          </a:p>
          <a:p>
            <a:pPr algn="ctr" defTabSz="739599">
              <a:spcBef>
                <a:spcPts val="49"/>
              </a:spcBef>
            </a:pPr>
            <a:r>
              <a:rPr sz="1133" dirty="0">
                <a:solidFill>
                  <a:srgbClr val="FFFFFF"/>
                </a:solidFill>
                <a:cs typeface="Calibri"/>
              </a:rPr>
              <a:t>Billi</a:t>
            </a:r>
            <a:r>
              <a:rPr sz="1133" spc="-4" dirty="0">
                <a:solidFill>
                  <a:srgbClr val="FFFFFF"/>
                </a:solidFill>
                <a:cs typeface="Calibri"/>
              </a:rPr>
              <a:t>on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8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8059" y="1395131"/>
            <a:ext cx="7395882" cy="48073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98059" y="2748989"/>
            <a:ext cx="6850129" cy="29775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98059" y="2810211"/>
            <a:ext cx="6584801" cy="7802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90514" y="1199656"/>
            <a:ext cx="6338723" cy="28063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98061" y="1175720"/>
            <a:ext cx="6727787" cy="46421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990307" y="726080"/>
            <a:ext cx="6211390" cy="795089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272">
              <a:lnSpc>
                <a:spcPts val="3147"/>
              </a:lnSpc>
            </a:pPr>
            <a:r>
              <a:rPr spc="-4" dirty="0">
                <a:solidFill>
                  <a:srgbClr val="161645"/>
                </a:solidFill>
              </a:rPr>
              <a:t>Co</a:t>
            </a:r>
            <a:r>
              <a:rPr spc="-45" dirty="0">
                <a:solidFill>
                  <a:srgbClr val="161645"/>
                </a:solidFill>
              </a:rPr>
              <a:t>n</a:t>
            </a:r>
            <a:r>
              <a:rPr spc="-32" dirty="0">
                <a:solidFill>
                  <a:srgbClr val="161645"/>
                </a:solidFill>
              </a:rPr>
              <a:t>v</a:t>
            </a:r>
            <a:r>
              <a:rPr spc="-4" dirty="0">
                <a:solidFill>
                  <a:srgbClr val="161645"/>
                </a:solidFill>
              </a:rPr>
              <a:t>e</a:t>
            </a:r>
            <a:r>
              <a:rPr spc="-28" dirty="0">
                <a:solidFill>
                  <a:srgbClr val="161645"/>
                </a:solidFill>
              </a:rPr>
              <a:t>r</a:t>
            </a:r>
            <a:r>
              <a:rPr spc="-32" dirty="0">
                <a:solidFill>
                  <a:srgbClr val="161645"/>
                </a:solidFill>
              </a:rPr>
              <a:t>g</a:t>
            </a:r>
            <a:r>
              <a:rPr spc="-4" dirty="0">
                <a:solidFill>
                  <a:srgbClr val="161645"/>
                </a:solidFill>
              </a:rPr>
              <a:t>enc</a:t>
            </a:r>
            <a:r>
              <a:rPr lang="en-US" spc="-4" dirty="0">
                <a:solidFill>
                  <a:srgbClr val="161645"/>
                </a:solidFill>
              </a:rPr>
              <a:t>e</a:t>
            </a:r>
            <a:r>
              <a:rPr spc="4" dirty="0">
                <a:solidFill>
                  <a:srgbClr val="161645"/>
                </a:solidFill>
              </a:rPr>
              <a:t> </a:t>
            </a:r>
            <a:r>
              <a:rPr spc="-4" dirty="0">
                <a:solidFill>
                  <a:srgbClr val="161645"/>
                </a:solidFill>
              </a:rPr>
              <a:t>Opp</a:t>
            </a:r>
            <a:r>
              <a:rPr spc="-11" dirty="0">
                <a:solidFill>
                  <a:srgbClr val="161645"/>
                </a:solidFill>
              </a:rPr>
              <a:t>o</a:t>
            </a:r>
            <a:r>
              <a:rPr spc="-4" dirty="0">
                <a:solidFill>
                  <a:srgbClr val="161645"/>
                </a:solidFill>
              </a:rPr>
              <a:t>rtunities</a:t>
            </a:r>
          </a:p>
          <a:p>
            <a:pPr marL="10272">
              <a:lnSpc>
                <a:spcPts val="3147"/>
              </a:lnSpc>
            </a:pPr>
            <a:r>
              <a:rPr i="0" dirty="0">
                <a:solidFill>
                  <a:srgbClr val="161645"/>
                </a:solidFill>
                <a:latin typeface="Calibri"/>
                <a:cs typeface="Calibri"/>
              </a:rPr>
              <a:t>&amp; </a:t>
            </a:r>
            <a:r>
              <a:rPr spc="-89" dirty="0">
                <a:solidFill>
                  <a:srgbClr val="161645"/>
                </a:solidFill>
              </a:rPr>
              <a:t>V</a:t>
            </a:r>
            <a:r>
              <a:rPr i="0" dirty="0">
                <a:solidFill>
                  <a:srgbClr val="161645"/>
                </a:solidFill>
                <a:latin typeface="Calibri"/>
                <a:cs typeface="Calibri"/>
              </a:rPr>
              <a:t>ulne</a:t>
            </a:r>
            <a:r>
              <a:rPr spc="-73" dirty="0">
                <a:solidFill>
                  <a:srgbClr val="161645"/>
                </a:solidFill>
              </a:rPr>
              <a:t>r</a:t>
            </a:r>
            <a:r>
              <a:rPr spc="-11" dirty="0">
                <a:solidFill>
                  <a:srgbClr val="161645"/>
                </a:solidFill>
              </a:rPr>
              <a:t>abilities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572830" y="4422823"/>
            <a:ext cx="1092434" cy="248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618" b="1" spc="-77" dirty="0">
                <a:solidFill>
                  <a:srgbClr val="244060"/>
                </a:solidFill>
                <a:cs typeface="Calibri"/>
              </a:rPr>
              <a:t>Oppo</a:t>
            </a:r>
            <a:r>
              <a:rPr sz="1618" b="1" spc="-85" dirty="0">
                <a:solidFill>
                  <a:srgbClr val="244060"/>
                </a:solidFill>
                <a:cs typeface="Calibri"/>
              </a:rPr>
              <a:t>r</a:t>
            </a:r>
            <a:r>
              <a:rPr sz="1618" b="1" spc="-89" dirty="0">
                <a:solidFill>
                  <a:srgbClr val="244060"/>
                </a:solidFill>
                <a:cs typeface="Calibri"/>
              </a:rPr>
              <a:t>t</a:t>
            </a:r>
            <a:r>
              <a:rPr sz="1618" b="1" spc="-85" dirty="0">
                <a:solidFill>
                  <a:srgbClr val="244060"/>
                </a:solidFill>
                <a:cs typeface="Calibri"/>
              </a:rPr>
              <a:t>un</a:t>
            </a:r>
            <a:r>
              <a:rPr sz="1618" b="1" spc="-80" dirty="0">
                <a:solidFill>
                  <a:srgbClr val="244060"/>
                </a:solidFill>
                <a:cs typeface="Calibri"/>
              </a:rPr>
              <a:t>i</a:t>
            </a:r>
            <a:r>
              <a:rPr sz="1618" b="1" spc="-89" dirty="0">
                <a:solidFill>
                  <a:srgbClr val="244060"/>
                </a:solidFill>
                <a:cs typeface="Calibri"/>
              </a:rPr>
              <a:t>ti</a:t>
            </a:r>
            <a:r>
              <a:rPr sz="1618" b="1" spc="-80" dirty="0">
                <a:solidFill>
                  <a:srgbClr val="244060"/>
                </a:solidFill>
                <a:cs typeface="Calibri"/>
              </a:rPr>
              <a:t>e</a:t>
            </a:r>
            <a:r>
              <a:rPr sz="1618" b="1" dirty="0">
                <a:solidFill>
                  <a:srgbClr val="244060"/>
                </a:solidFill>
                <a:cs typeface="Calibri"/>
              </a:rPr>
              <a:t>s</a:t>
            </a:r>
            <a:endParaRPr sz="1618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03930" y="4422823"/>
            <a:ext cx="1314824" cy="12749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625" defTabSz="739599"/>
            <a:r>
              <a:rPr sz="1618" b="1" spc="-125" dirty="0">
                <a:solidFill>
                  <a:srgbClr val="244060"/>
                </a:solidFill>
                <a:cs typeface="Calibri"/>
              </a:rPr>
              <a:t>V</a:t>
            </a:r>
            <a:r>
              <a:rPr sz="1618" b="1" spc="-77" dirty="0">
                <a:solidFill>
                  <a:srgbClr val="244060"/>
                </a:solidFill>
                <a:cs typeface="Calibri"/>
              </a:rPr>
              <a:t>u</a:t>
            </a:r>
            <a:r>
              <a:rPr sz="1618" b="1" spc="-80" dirty="0">
                <a:solidFill>
                  <a:srgbClr val="244060"/>
                </a:solidFill>
                <a:cs typeface="Calibri"/>
              </a:rPr>
              <a:t>l</a:t>
            </a:r>
            <a:r>
              <a:rPr sz="1618" b="1" spc="-77" dirty="0">
                <a:solidFill>
                  <a:srgbClr val="244060"/>
                </a:solidFill>
                <a:cs typeface="Calibri"/>
              </a:rPr>
              <a:t>n</a:t>
            </a:r>
            <a:r>
              <a:rPr sz="1618" b="1" spc="-80" dirty="0">
                <a:solidFill>
                  <a:srgbClr val="244060"/>
                </a:solidFill>
                <a:cs typeface="Calibri"/>
              </a:rPr>
              <a:t>e</a:t>
            </a:r>
            <a:r>
              <a:rPr sz="1618" b="1" spc="-122" dirty="0">
                <a:solidFill>
                  <a:srgbClr val="244060"/>
                </a:solidFill>
                <a:cs typeface="Calibri"/>
              </a:rPr>
              <a:t>r</a:t>
            </a:r>
            <a:r>
              <a:rPr sz="1618" b="1" spc="-85" dirty="0">
                <a:solidFill>
                  <a:srgbClr val="244060"/>
                </a:solidFill>
                <a:cs typeface="Calibri"/>
              </a:rPr>
              <a:t>a</a:t>
            </a:r>
            <a:r>
              <a:rPr sz="1618" b="1" spc="-77" dirty="0">
                <a:solidFill>
                  <a:srgbClr val="244060"/>
                </a:solidFill>
                <a:cs typeface="Calibri"/>
              </a:rPr>
              <a:t>b</a:t>
            </a:r>
            <a:r>
              <a:rPr sz="1618" b="1" spc="-80" dirty="0">
                <a:solidFill>
                  <a:srgbClr val="244060"/>
                </a:solidFill>
                <a:cs typeface="Calibri"/>
              </a:rPr>
              <a:t>i</a:t>
            </a:r>
            <a:r>
              <a:rPr sz="1618" b="1" spc="-89" dirty="0">
                <a:solidFill>
                  <a:srgbClr val="244060"/>
                </a:solidFill>
                <a:cs typeface="Calibri"/>
              </a:rPr>
              <a:t>liti</a:t>
            </a:r>
            <a:r>
              <a:rPr sz="1618" b="1" spc="-80" dirty="0">
                <a:solidFill>
                  <a:srgbClr val="244060"/>
                </a:solidFill>
                <a:cs typeface="Calibri"/>
              </a:rPr>
              <a:t>e</a:t>
            </a:r>
            <a:r>
              <a:rPr sz="1618" b="1" dirty="0">
                <a:solidFill>
                  <a:srgbClr val="244060"/>
                </a:solidFill>
                <a:cs typeface="Calibri"/>
              </a:rPr>
              <a:t>s</a:t>
            </a:r>
            <a:endParaRPr sz="1618">
              <a:solidFill>
                <a:prstClr val="black"/>
              </a:solidFill>
              <a:cs typeface="Calibri"/>
            </a:endParaRPr>
          </a:p>
          <a:p>
            <a:pPr marL="149460" marR="4108" indent="-139188" defTabSz="739599">
              <a:lnSpc>
                <a:spcPts val="930"/>
              </a:lnSpc>
              <a:spcBef>
                <a:spcPts val="283"/>
              </a:spcBef>
              <a:buFont typeface="Arial"/>
              <a:buChar char="•"/>
              <a:tabLst>
                <a:tab pos="149974" algn="l"/>
              </a:tabLst>
            </a:pPr>
            <a:r>
              <a:rPr sz="971" dirty="0">
                <a:solidFill>
                  <a:prstClr val="black"/>
                </a:solidFill>
                <a:cs typeface="Calibri"/>
              </a:rPr>
              <a:t>An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e</a:t>
            </a:r>
            <a:r>
              <a:rPr sz="971" dirty="0">
                <a:solidFill>
                  <a:prstClr val="black"/>
                </a:solidFill>
                <a:cs typeface="Calibri"/>
              </a:rPr>
              <a:t>ff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ective</a:t>
            </a:r>
            <a:r>
              <a:rPr sz="971" spc="-17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cyber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a</a:t>
            </a:r>
            <a:r>
              <a:rPr sz="971" dirty="0">
                <a:solidFill>
                  <a:prstClr val="black"/>
                </a:solidFill>
                <a:cs typeface="Calibri"/>
              </a:rPr>
              <a:t>t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tack </a:t>
            </a:r>
            <a:r>
              <a:rPr sz="971" dirty="0">
                <a:solidFill>
                  <a:prstClr val="black"/>
                </a:solidFill>
                <a:cs typeface="Calibri"/>
              </a:rPr>
              <a:t>agai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s</a:t>
            </a:r>
            <a:r>
              <a:rPr sz="971" dirty="0">
                <a:solidFill>
                  <a:prstClr val="black"/>
                </a:solidFill>
                <a:cs typeface="Calibri"/>
              </a:rPr>
              <a:t>t</a:t>
            </a:r>
            <a:r>
              <a:rPr sz="971" spc="-17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t</a:t>
            </a:r>
            <a:r>
              <a:rPr sz="971" dirty="0">
                <a:solidFill>
                  <a:prstClr val="black"/>
                </a:solidFill>
                <a:cs typeface="Calibri"/>
              </a:rPr>
              <a:t>h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e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971" dirty="0">
                <a:solidFill>
                  <a:prstClr val="black"/>
                </a:solidFill>
                <a:cs typeface="Calibri"/>
              </a:rPr>
              <a:t>righ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t 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sect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or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c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o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u</a:t>
            </a:r>
            <a:r>
              <a:rPr sz="971" dirty="0">
                <a:solidFill>
                  <a:prstClr val="black"/>
                </a:solidFill>
                <a:cs typeface="Calibri"/>
              </a:rPr>
              <a:t>ld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971" dirty="0">
                <a:solidFill>
                  <a:prstClr val="black"/>
                </a:solidFill>
                <a:cs typeface="Calibri"/>
              </a:rPr>
              <a:t>b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e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971" dirty="0">
                <a:solidFill>
                  <a:prstClr val="black"/>
                </a:solidFill>
                <a:cs typeface="Calibri"/>
              </a:rPr>
              <a:t>d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evasta</a:t>
            </a:r>
            <a:r>
              <a:rPr sz="971" dirty="0">
                <a:solidFill>
                  <a:prstClr val="black"/>
                </a:solidFill>
                <a:cs typeface="Calibri"/>
              </a:rPr>
              <a:t>tin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g</a:t>
            </a:r>
            <a:r>
              <a:rPr sz="971" spc="-28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t</a:t>
            </a:r>
            <a:r>
              <a:rPr sz="971" dirty="0">
                <a:solidFill>
                  <a:prstClr val="black"/>
                </a:solidFill>
                <a:cs typeface="Calibri"/>
              </a:rPr>
              <a:t>o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t</a:t>
            </a:r>
            <a:r>
              <a:rPr sz="971" dirty="0">
                <a:solidFill>
                  <a:prstClr val="black"/>
                </a:solidFill>
                <a:cs typeface="Calibri"/>
              </a:rPr>
              <a:t>h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e</a:t>
            </a:r>
            <a:r>
              <a:rPr sz="971" spc="-17" dirty="0">
                <a:solidFill>
                  <a:prstClr val="black"/>
                </a:solidFill>
                <a:cs typeface="Calibri"/>
              </a:rPr>
              <a:t> </a:t>
            </a:r>
            <a:r>
              <a:rPr sz="971" dirty="0">
                <a:solidFill>
                  <a:prstClr val="black"/>
                </a:solidFill>
                <a:cs typeface="Calibri"/>
              </a:rPr>
              <a:t>US eco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o</a:t>
            </a:r>
            <a:r>
              <a:rPr sz="971" dirty="0">
                <a:solidFill>
                  <a:prstClr val="black"/>
                </a:solidFill>
                <a:cs typeface="Calibri"/>
              </a:rPr>
              <a:t>m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y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149460" marR="31844" indent="-139188" defTabSz="739599">
              <a:lnSpc>
                <a:spcPts val="930"/>
              </a:lnSpc>
              <a:spcBef>
                <a:spcPts val="485"/>
              </a:spcBef>
              <a:buFont typeface="Arial"/>
              <a:buChar char="•"/>
              <a:tabLst>
                <a:tab pos="149974" algn="l"/>
              </a:tabLst>
            </a:pPr>
            <a:r>
              <a:rPr sz="971" spc="-4" dirty="0">
                <a:solidFill>
                  <a:prstClr val="black"/>
                </a:solidFill>
                <a:cs typeface="Calibri"/>
              </a:rPr>
              <a:t>O</a:t>
            </a:r>
            <a:r>
              <a:rPr sz="971" dirty="0">
                <a:solidFill>
                  <a:prstClr val="black"/>
                </a:solidFill>
                <a:cs typeface="Calibri"/>
              </a:rPr>
              <a:t>u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r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 </a:t>
            </a:r>
            <a:r>
              <a:rPr sz="971" dirty="0">
                <a:solidFill>
                  <a:prstClr val="black"/>
                </a:solidFill>
                <a:cs typeface="Calibri"/>
              </a:rPr>
              <a:t>a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versarie</a:t>
            </a:r>
            <a:r>
              <a:rPr sz="971" dirty="0">
                <a:solidFill>
                  <a:prstClr val="black"/>
                </a:solidFill>
                <a:cs typeface="Calibri"/>
              </a:rPr>
              <a:t>s</a:t>
            </a:r>
            <a:r>
              <a:rPr sz="97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are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971" dirty="0">
                <a:solidFill>
                  <a:prstClr val="black"/>
                </a:solidFill>
                <a:cs typeface="Calibri"/>
              </a:rPr>
              <a:t>exploi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t</a:t>
            </a:r>
            <a:r>
              <a:rPr sz="971" dirty="0">
                <a:solidFill>
                  <a:prstClr val="black"/>
                </a:solidFill>
                <a:cs typeface="Calibri"/>
              </a:rPr>
              <a:t>in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g</a:t>
            </a:r>
            <a:r>
              <a:rPr sz="971" spc="-17" dirty="0">
                <a:solidFill>
                  <a:prstClr val="black"/>
                </a:solidFill>
                <a:cs typeface="Calibri"/>
              </a:rPr>
              <a:t> </a:t>
            </a:r>
            <a:r>
              <a:rPr sz="971" dirty="0">
                <a:solidFill>
                  <a:prstClr val="black"/>
                </a:solidFill>
                <a:cs typeface="Calibri"/>
              </a:rPr>
              <a:t>u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s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;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17" dirty="0">
                <a:solidFill>
                  <a:prstClr val="black"/>
                </a:solidFill>
                <a:cs typeface="Calibri"/>
              </a:rPr>
              <a:t>w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e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dirty="0">
                <a:solidFill>
                  <a:prstClr val="black"/>
                </a:solidFill>
                <a:cs typeface="Calibri"/>
              </a:rPr>
              <a:t>m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u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st </a:t>
            </a:r>
            <a:r>
              <a:rPr sz="971" dirty="0">
                <a:solidFill>
                  <a:prstClr val="black"/>
                </a:solidFill>
                <a:cs typeface="Calibri"/>
              </a:rPr>
              <a:t>defend</a:t>
            </a:r>
            <a:r>
              <a:rPr sz="971" spc="-32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o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u</a:t>
            </a:r>
            <a:r>
              <a:rPr sz="971" dirty="0">
                <a:solidFill>
                  <a:prstClr val="black"/>
                </a:solidFill>
                <a:cs typeface="Calibri"/>
              </a:rPr>
              <a:t>r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 </a:t>
            </a:r>
            <a:r>
              <a:rPr sz="971" dirty="0">
                <a:solidFill>
                  <a:prstClr val="black"/>
                </a:solidFill>
                <a:cs typeface="Calibri"/>
              </a:rPr>
              <a:t>net</a:t>
            </a:r>
            <a:r>
              <a:rPr sz="971" spc="-8" dirty="0">
                <a:solidFill>
                  <a:prstClr val="black"/>
                </a:solidFill>
                <a:cs typeface="Calibri"/>
              </a:rPr>
              <a:t>w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ork</a:t>
            </a:r>
            <a:r>
              <a:rPr sz="971" dirty="0">
                <a:solidFill>
                  <a:prstClr val="black"/>
                </a:solidFill>
                <a:cs typeface="Calibri"/>
              </a:rPr>
              <a:t>s</a:t>
            </a:r>
            <a:endParaRPr sz="971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05500" y="5779618"/>
            <a:ext cx="3412377" cy="1743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133" i="1" dirty="0">
                <a:solidFill>
                  <a:prstClr val="black"/>
                </a:solidFill>
                <a:cs typeface="Calibri"/>
              </a:rPr>
              <a:t>Co</a:t>
            </a:r>
            <a:r>
              <a:rPr sz="1133" i="1" spc="-28" dirty="0">
                <a:solidFill>
                  <a:prstClr val="black"/>
                </a:solidFill>
                <a:cs typeface="Calibri"/>
              </a:rPr>
              <a:t>n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ve</a:t>
            </a:r>
            <a:r>
              <a:rPr sz="1133" i="1" spc="-8" dirty="0">
                <a:solidFill>
                  <a:prstClr val="black"/>
                </a:solidFill>
                <a:cs typeface="Calibri"/>
              </a:rPr>
              <a:t>r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ge</a:t>
            </a:r>
            <a:r>
              <a:rPr sz="1133" i="1" spc="-8" dirty="0">
                <a:solidFill>
                  <a:prstClr val="black"/>
                </a:solidFill>
                <a:cs typeface="Calibri"/>
              </a:rPr>
              <a:t>nc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e</a:t>
            </a:r>
            <a:r>
              <a:rPr sz="1133" i="1" spc="-17" dirty="0">
                <a:solidFill>
                  <a:prstClr val="black"/>
                </a:solidFill>
                <a:cs typeface="Calibri"/>
              </a:rPr>
              <a:t> 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means</a:t>
            </a:r>
            <a:r>
              <a:rPr sz="1133" i="1" spc="-11" dirty="0">
                <a:solidFill>
                  <a:prstClr val="black"/>
                </a:solidFill>
                <a:cs typeface="Calibri"/>
              </a:rPr>
              <a:t> 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we</a:t>
            </a:r>
            <a:r>
              <a:rPr sz="1133" i="1" spc="-11" dirty="0">
                <a:solidFill>
                  <a:prstClr val="black"/>
                </a:solidFill>
                <a:cs typeface="Calibri"/>
              </a:rPr>
              <a:t> 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all</a:t>
            </a:r>
            <a:r>
              <a:rPr sz="1133" i="1" spc="-8" dirty="0">
                <a:solidFill>
                  <a:prstClr val="black"/>
                </a:solidFill>
                <a:cs typeface="Calibri"/>
              </a:rPr>
              <a:t> 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o</a:t>
            </a:r>
            <a:r>
              <a:rPr sz="1133" i="1" spc="-4" dirty="0">
                <a:solidFill>
                  <a:prstClr val="black"/>
                </a:solidFill>
                <a:cs typeface="Calibri"/>
              </a:rPr>
              <a:t>p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er</a:t>
            </a:r>
            <a:r>
              <a:rPr sz="1133" i="1" spc="-8" dirty="0">
                <a:solidFill>
                  <a:prstClr val="black"/>
                </a:solidFill>
                <a:cs typeface="Calibri"/>
              </a:rPr>
              <a:t>a</a:t>
            </a:r>
            <a:r>
              <a:rPr sz="1133" i="1" spc="-17" dirty="0">
                <a:solidFill>
                  <a:prstClr val="black"/>
                </a:solidFill>
                <a:cs typeface="Calibri"/>
              </a:rPr>
              <a:t>t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e</a:t>
            </a:r>
            <a:r>
              <a:rPr sz="1133" i="1" spc="-17" dirty="0">
                <a:solidFill>
                  <a:prstClr val="black"/>
                </a:solidFill>
                <a:cs typeface="Calibri"/>
              </a:rPr>
              <a:t> 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on</a:t>
            </a:r>
            <a:r>
              <a:rPr sz="1133" i="1" spc="-8" dirty="0">
                <a:solidFill>
                  <a:prstClr val="black"/>
                </a:solidFill>
                <a:cs typeface="Calibri"/>
              </a:rPr>
              <a:t> 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t</a:t>
            </a:r>
            <a:r>
              <a:rPr sz="1133" i="1" spc="-8" dirty="0">
                <a:solidFill>
                  <a:prstClr val="black"/>
                </a:solidFill>
                <a:cs typeface="Calibri"/>
              </a:rPr>
              <a:t>h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e</a:t>
            </a:r>
            <a:r>
              <a:rPr sz="1133" i="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same</a:t>
            </a:r>
            <a:r>
              <a:rPr sz="1133" i="1" spc="-17" dirty="0">
                <a:solidFill>
                  <a:prstClr val="black"/>
                </a:solidFill>
                <a:cs typeface="Calibri"/>
              </a:rPr>
              <a:t> 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n</a:t>
            </a:r>
            <a:r>
              <a:rPr sz="1133" i="1" spc="-17" dirty="0">
                <a:solidFill>
                  <a:prstClr val="black"/>
                </a:solidFill>
                <a:cs typeface="Calibri"/>
              </a:rPr>
              <a:t>e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two</a:t>
            </a:r>
            <a:r>
              <a:rPr sz="1133" i="1" spc="-4" dirty="0">
                <a:solidFill>
                  <a:prstClr val="black"/>
                </a:solidFill>
                <a:cs typeface="Calibri"/>
              </a:rPr>
              <a:t>r</a:t>
            </a:r>
            <a:r>
              <a:rPr sz="1133" i="1" dirty="0">
                <a:solidFill>
                  <a:prstClr val="black"/>
                </a:solidFill>
                <a:cs typeface="Calibri"/>
              </a:rPr>
              <a:t>k…</a:t>
            </a:r>
            <a:endParaRPr sz="1133"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74062" y="4643735"/>
            <a:ext cx="1333314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7919" marR="28762" indent="-137647" defTabSz="739599">
              <a:lnSpc>
                <a:spcPts val="930"/>
              </a:lnSpc>
              <a:buFont typeface="Arial"/>
              <a:buChar char="•"/>
              <a:tabLst>
                <a:tab pos="148433" algn="l"/>
              </a:tabLst>
            </a:pP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971" spc="4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971" spc="4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sz="971" spc="-8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ng I</a:t>
            </a:r>
            <a:r>
              <a:rPr sz="971" spc="4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971" spc="8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ormati</a:t>
            </a:r>
            <a:r>
              <a:rPr sz="971" spc="-8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sz="971" spc="-2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pla</a:t>
            </a:r>
            <a:r>
              <a:rPr sz="971" spc="4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ni</a:t>
            </a:r>
            <a:r>
              <a:rPr sz="971" spc="-8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g c</a:t>
            </a:r>
            <a:r>
              <a:rPr sz="971" spc="-11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971" spc="4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971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op</a:t>
            </a:r>
            <a:r>
              <a:rPr sz="971" spc="4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971" spc="-4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ati</a:t>
            </a:r>
            <a:r>
              <a:rPr sz="971" spc="-1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971" spc="-8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endParaRPr sz="971">
              <a:solidFill>
                <a:prstClr val="black"/>
              </a:solidFill>
              <a:latin typeface="Arial"/>
              <a:cs typeface="Arial"/>
            </a:endParaRPr>
          </a:p>
          <a:p>
            <a:pPr marL="147919" marR="4108" indent="-137647" defTabSz="739599">
              <a:lnSpc>
                <a:spcPts val="930"/>
              </a:lnSpc>
              <a:spcBef>
                <a:spcPts val="489"/>
              </a:spcBef>
              <a:buFont typeface="Arial"/>
              <a:buChar char="•"/>
              <a:tabLst>
                <a:tab pos="148433" algn="l"/>
              </a:tabLst>
            </a:pP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Possible</a:t>
            </a:r>
            <a:r>
              <a:rPr sz="97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attr</a:t>
            </a:r>
            <a:r>
              <a:rPr sz="971" spc="-8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bution</a:t>
            </a:r>
            <a:r>
              <a:rPr sz="97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of a</a:t>
            </a:r>
            <a:r>
              <a:rPr sz="971" spc="-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971" spc="-11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ber attack</a:t>
            </a:r>
            <a:endParaRPr sz="971">
              <a:solidFill>
                <a:prstClr val="black"/>
              </a:solidFill>
              <a:latin typeface="Arial"/>
              <a:cs typeface="Arial"/>
            </a:endParaRPr>
          </a:p>
          <a:p>
            <a:pPr marL="147919" indent="-137647" defTabSz="739599">
              <a:lnSpc>
                <a:spcPts val="1047"/>
              </a:lnSpc>
              <a:spcBef>
                <a:spcPts val="259"/>
              </a:spcBef>
              <a:buFont typeface="Arial"/>
              <a:buChar char="•"/>
              <a:tabLst>
                <a:tab pos="148433" algn="l"/>
              </a:tabLst>
            </a:pP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971" spc="4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971" spc="4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971" spc="-4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971" spc="-8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ence</a:t>
            </a:r>
            <a:r>
              <a:rPr sz="971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col</a:t>
            </a:r>
            <a:r>
              <a:rPr sz="971" spc="-4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ection</a:t>
            </a:r>
            <a:endParaRPr sz="971">
              <a:solidFill>
                <a:prstClr val="black"/>
              </a:solidFill>
              <a:latin typeface="Arial"/>
              <a:cs typeface="Arial"/>
            </a:endParaRPr>
          </a:p>
          <a:p>
            <a:pPr marL="147919" marR="146893" defTabSz="739599">
              <a:lnSpc>
                <a:spcPts val="930"/>
              </a:lnSpc>
              <a:spcBef>
                <a:spcPts val="109"/>
              </a:spcBef>
            </a:pP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971" spc="4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roducti</a:t>
            </a:r>
            <a:r>
              <a:rPr sz="971" spc="-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971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71" spc="4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ore e</a:t>
            </a:r>
            <a:r>
              <a:rPr sz="971" spc="-8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971" spc="8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ic</a:t>
            </a:r>
            <a:r>
              <a:rPr sz="971" spc="-4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971" spc="-8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971" spc="-2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971" spc="4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971" spc="-8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971" spc="8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ecti</a:t>
            </a:r>
            <a:r>
              <a:rPr sz="971" spc="-1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971">
              <a:solidFill>
                <a:prstClr val="black"/>
              </a:solidFill>
              <a:latin typeface="Arial"/>
              <a:cs typeface="Arial"/>
            </a:endParaRPr>
          </a:p>
          <a:p>
            <a:pPr marL="147919" indent="-137647" defTabSz="739599">
              <a:lnSpc>
                <a:spcPts val="1047"/>
              </a:lnSpc>
              <a:spcBef>
                <a:spcPts val="259"/>
              </a:spcBef>
              <a:buFont typeface="Arial"/>
              <a:buChar char="•"/>
              <a:tabLst>
                <a:tab pos="148433" algn="l"/>
              </a:tabLst>
            </a:pP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Abi</a:t>
            </a:r>
            <a:r>
              <a:rPr sz="971" spc="-4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ity</a:t>
            </a:r>
            <a:r>
              <a:rPr sz="97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971" spc="-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71" spc="4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ane</a:t>
            </a:r>
            <a:r>
              <a:rPr sz="971" spc="-8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971" spc="-1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sz="97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endParaRPr sz="971">
              <a:solidFill>
                <a:prstClr val="black"/>
              </a:solidFill>
              <a:latin typeface="Arial"/>
              <a:cs typeface="Arial"/>
            </a:endParaRPr>
          </a:p>
          <a:p>
            <a:pPr marL="147919" defTabSz="739599">
              <a:lnSpc>
                <a:spcPts val="1047"/>
              </a:lnSpc>
            </a:pP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971" spc="-11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971" spc="4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971" spc="-4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971" dirty="0">
                <a:solidFill>
                  <a:prstClr val="black"/>
                </a:solidFill>
                <a:latin typeface="Arial"/>
                <a:cs typeface="Arial"/>
              </a:rPr>
              <a:t>space</a:t>
            </a:r>
            <a:endParaRPr sz="971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9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776097" y="1996664"/>
            <a:ext cx="1645584" cy="1024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59301" y="2073703"/>
            <a:ext cx="1479176" cy="870558"/>
          </a:xfrm>
          <a:custGeom>
            <a:avLst/>
            <a:gdLst/>
            <a:ahLst/>
            <a:cxnLst/>
            <a:rect l="l" t="t" r="r" b="b"/>
            <a:pathLst>
              <a:path w="1828800" h="1076325">
                <a:moveTo>
                  <a:pt x="1649476" y="0"/>
                </a:moveTo>
                <a:lnTo>
                  <a:pt x="165047" y="559"/>
                </a:lnTo>
                <a:lnTo>
                  <a:pt x="122970" y="9028"/>
                </a:lnTo>
                <a:lnTo>
                  <a:pt x="85093" y="26713"/>
                </a:lnTo>
                <a:lnTo>
                  <a:pt x="52667" y="52361"/>
                </a:lnTo>
                <a:lnTo>
                  <a:pt x="26941" y="84725"/>
                </a:lnTo>
                <a:lnTo>
                  <a:pt x="9167" y="122551"/>
                </a:lnTo>
                <a:lnTo>
                  <a:pt x="596" y="164590"/>
                </a:lnTo>
                <a:lnTo>
                  <a:pt x="0" y="179324"/>
                </a:lnTo>
                <a:lnTo>
                  <a:pt x="548" y="896620"/>
                </a:lnTo>
                <a:lnTo>
                  <a:pt x="5120" y="939352"/>
                </a:lnTo>
                <a:lnTo>
                  <a:pt x="19871" y="978768"/>
                </a:lnTo>
                <a:lnTo>
                  <a:pt x="43004" y="1013150"/>
                </a:lnTo>
                <a:lnTo>
                  <a:pt x="73268" y="1041248"/>
                </a:lnTo>
                <a:lnTo>
                  <a:pt x="109412" y="1061812"/>
                </a:lnTo>
                <a:lnTo>
                  <a:pt x="150186" y="1073590"/>
                </a:lnTo>
                <a:lnTo>
                  <a:pt x="179324" y="1075943"/>
                </a:lnTo>
                <a:lnTo>
                  <a:pt x="1663752" y="1075384"/>
                </a:lnTo>
                <a:lnTo>
                  <a:pt x="1705829" y="1066915"/>
                </a:lnTo>
                <a:lnTo>
                  <a:pt x="1743706" y="1049230"/>
                </a:lnTo>
                <a:lnTo>
                  <a:pt x="1776132" y="1023582"/>
                </a:lnTo>
                <a:lnTo>
                  <a:pt x="1801858" y="991218"/>
                </a:lnTo>
                <a:lnTo>
                  <a:pt x="1819632" y="953392"/>
                </a:lnTo>
                <a:lnTo>
                  <a:pt x="1828203" y="911353"/>
                </a:lnTo>
                <a:lnTo>
                  <a:pt x="1828800" y="896620"/>
                </a:lnTo>
                <a:lnTo>
                  <a:pt x="1828251" y="179324"/>
                </a:lnTo>
                <a:lnTo>
                  <a:pt x="1823679" y="136591"/>
                </a:lnTo>
                <a:lnTo>
                  <a:pt x="1808928" y="97175"/>
                </a:lnTo>
                <a:lnTo>
                  <a:pt x="1785795" y="62793"/>
                </a:lnTo>
                <a:lnTo>
                  <a:pt x="1755531" y="34695"/>
                </a:lnTo>
                <a:lnTo>
                  <a:pt x="1719387" y="14131"/>
                </a:lnTo>
                <a:lnTo>
                  <a:pt x="1678613" y="2353"/>
                </a:lnTo>
                <a:lnTo>
                  <a:pt x="164947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59301" y="2073703"/>
            <a:ext cx="1479176" cy="870558"/>
          </a:xfrm>
          <a:custGeom>
            <a:avLst/>
            <a:gdLst/>
            <a:ahLst/>
            <a:cxnLst/>
            <a:rect l="l" t="t" r="r" b="b"/>
            <a:pathLst>
              <a:path w="1828800" h="1076325">
                <a:moveTo>
                  <a:pt x="0" y="179324"/>
                </a:moveTo>
                <a:lnTo>
                  <a:pt x="5226" y="136158"/>
                </a:lnTo>
                <a:lnTo>
                  <a:pt x="20071" y="96788"/>
                </a:lnTo>
                <a:lnTo>
                  <a:pt x="43285" y="62465"/>
                </a:lnTo>
                <a:lnTo>
                  <a:pt x="73617" y="34439"/>
                </a:lnTo>
                <a:lnTo>
                  <a:pt x="109816" y="13961"/>
                </a:lnTo>
                <a:lnTo>
                  <a:pt x="150632" y="2281"/>
                </a:lnTo>
                <a:lnTo>
                  <a:pt x="1649476" y="0"/>
                </a:lnTo>
                <a:lnTo>
                  <a:pt x="1664209" y="596"/>
                </a:lnTo>
                <a:lnTo>
                  <a:pt x="1706248" y="9167"/>
                </a:lnTo>
                <a:lnTo>
                  <a:pt x="1744074" y="26941"/>
                </a:lnTo>
                <a:lnTo>
                  <a:pt x="1776438" y="52667"/>
                </a:lnTo>
                <a:lnTo>
                  <a:pt x="1802086" y="85093"/>
                </a:lnTo>
                <a:lnTo>
                  <a:pt x="1819771" y="122970"/>
                </a:lnTo>
                <a:lnTo>
                  <a:pt x="1828240" y="165047"/>
                </a:lnTo>
                <a:lnTo>
                  <a:pt x="1828800" y="896620"/>
                </a:lnTo>
                <a:lnTo>
                  <a:pt x="1828203" y="911353"/>
                </a:lnTo>
                <a:lnTo>
                  <a:pt x="1819632" y="953392"/>
                </a:lnTo>
                <a:lnTo>
                  <a:pt x="1801858" y="991218"/>
                </a:lnTo>
                <a:lnTo>
                  <a:pt x="1776132" y="1023582"/>
                </a:lnTo>
                <a:lnTo>
                  <a:pt x="1743706" y="1049230"/>
                </a:lnTo>
                <a:lnTo>
                  <a:pt x="1705829" y="1066915"/>
                </a:lnTo>
                <a:lnTo>
                  <a:pt x="1663752" y="1075384"/>
                </a:lnTo>
                <a:lnTo>
                  <a:pt x="179324" y="1075943"/>
                </a:lnTo>
                <a:lnTo>
                  <a:pt x="164590" y="1075347"/>
                </a:lnTo>
                <a:lnTo>
                  <a:pt x="122551" y="1066776"/>
                </a:lnTo>
                <a:lnTo>
                  <a:pt x="84725" y="1049002"/>
                </a:lnTo>
                <a:lnTo>
                  <a:pt x="52361" y="1023276"/>
                </a:lnTo>
                <a:lnTo>
                  <a:pt x="26713" y="990850"/>
                </a:lnTo>
                <a:lnTo>
                  <a:pt x="9028" y="952973"/>
                </a:lnTo>
                <a:lnTo>
                  <a:pt x="559" y="910896"/>
                </a:lnTo>
                <a:lnTo>
                  <a:pt x="0" y="179324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49006" y="2736252"/>
            <a:ext cx="1645583" cy="1024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32208" y="2813291"/>
            <a:ext cx="1479176" cy="870558"/>
          </a:xfrm>
          <a:custGeom>
            <a:avLst/>
            <a:gdLst/>
            <a:ahLst/>
            <a:cxnLst/>
            <a:rect l="l" t="t" r="r" b="b"/>
            <a:pathLst>
              <a:path w="1828800" h="1076325">
                <a:moveTo>
                  <a:pt x="1649476" y="0"/>
                </a:moveTo>
                <a:lnTo>
                  <a:pt x="165047" y="559"/>
                </a:lnTo>
                <a:lnTo>
                  <a:pt x="122970" y="9028"/>
                </a:lnTo>
                <a:lnTo>
                  <a:pt x="85093" y="26713"/>
                </a:lnTo>
                <a:lnTo>
                  <a:pt x="52667" y="52361"/>
                </a:lnTo>
                <a:lnTo>
                  <a:pt x="26941" y="84725"/>
                </a:lnTo>
                <a:lnTo>
                  <a:pt x="9167" y="122551"/>
                </a:lnTo>
                <a:lnTo>
                  <a:pt x="596" y="164590"/>
                </a:lnTo>
                <a:lnTo>
                  <a:pt x="0" y="179324"/>
                </a:lnTo>
                <a:lnTo>
                  <a:pt x="548" y="896620"/>
                </a:lnTo>
                <a:lnTo>
                  <a:pt x="5120" y="939352"/>
                </a:lnTo>
                <a:lnTo>
                  <a:pt x="19871" y="978768"/>
                </a:lnTo>
                <a:lnTo>
                  <a:pt x="43004" y="1013150"/>
                </a:lnTo>
                <a:lnTo>
                  <a:pt x="73268" y="1041248"/>
                </a:lnTo>
                <a:lnTo>
                  <a:pt x="109412" y="1061812"/>
                </a:lnTo>
                <a:lnTo>
                  <a:pt x="150186" y="1073590"/>
                </a:lnTo>
                <a:lnTo>
                  <a:pt x="179324" y="1075944"/>
                </a:lnTo>
                <a:lnTo>
                  <a:pt x="1663752" y="1075384"/>
                </a:lnTo>
                <a:lnTo>
                  <a:pt x="1705829" y="1066915"/>
                </a:lnTo>
                <a:lnTo>
                  <a:pt x="1743706" y="1049230"/>
                </a:lnTo>
                <a:lnTo>
                  <a:pt x="1776132" y="1023582"/>
                </a:lnTo>
                <a:lnTo>
                  <a:pt x="1801858" y="991218"/>
                </a:lnTo>
                <a:lnTo>
                  <a:pt x="1819632" y="953392"/>
                </a:lnTo>
                <a:lnTo>
                  <a:pt x="1828203" y="911353"/>
                </a:lnTo>
                <a:lnTo>
                  <a:pt x="1828800" y="896620"/>
                </a:lnTo>
                <a:lnTo>
                  <a:pt x="1828251" y="179324"/>
                </a:lnTo>
                <a:lnTo>
                  <a:pt x="1823679" y="136591"/>
                </a:lnTo>
                <a:lnTo>
                  <a:pt x="1808928" y="97175"/>
                </a:lnTo>
                <a:lnTo>
                  <a:pt x="1785795" y="62793"/>
                </a:lnTo>
                <a:lnTo>
                  <a:pt x="1755531" y="34695"/>
                </a:lnTo>
                <a:lnTo>
                  <a:pt x="1719387" y="14131"/>
                </a:lnTo>
                <a:lnTo>
                  <a:pt x="1678613" y="2353"/>
                </a:lnTo>
                <a:lnTo>
                  <a:pt x="164947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32208" y="2813291"/>
            <a:ext cx="1479176" cy="870558"/>
          </a:xfrm>
          <a:custGeom>
            <a:avLst/>
            <a:gdLst/>
            <a:ahLst/>
            <a:cxnLst/>
            <a:rect l="l" t="t" r="r" b="b"/>
            <a:pathLst>
              <a:path w="1828800" h="1076325">
                <a:moveTo>
                  <a:pt x="0" y="179324"/>
                </a:moveTo>
                <a:lnTo>
                  <a:pt x="5226" y="136158"/>
                </a:lnTo>
                <a:lnTo>
                  <a:pt x="20071" y="96788"/>
                </a:lnTo>
                <a:lnTo>
                  <a:pt x="43285" y="62465"/>
                </a:lnTo>
                <a:lnTo>
                  <a:pt x="73617" y="34439"/>
                </a:lnTo>
                <a:lnTo>
                  <a:pt x="109816" y="13961"/>
                </a:lnTo>
                <a:lnTo>
                  <a:pt x="150632" y="2281"/>
                </a:lnTo>
                <a:lnTo>
                  <a:pt x="1649476" y="0"/>
                </a:lnTo>
                <a:lnTo>
                  <a:pt x="1664209" y="596"/>
                </a:lnTo>
                <a:lnTo>
                  <a:pt x="1706248" y="9167"/>
                </a:lnTo>
                <a:lnTo>
                  <a:pt x="1744074" y="26941"/>
                </a:lnTo>
                <a:lnTo>
                  <a:pt x="1776438" y="52667"/>
                </a:lnTo>
                <a:lnTo>
                  <a:pt x="1802086" y="85093"/>
                </a:lnTo>
                <a:lnTo>
                  <a:pt x="1819771" y="122970"/>
                </a:lnTo>
                <a:lnTo>
                  <a:pt x="1828240" y="165047"/>
                </a:lnTo>
                <a:lnTo>
                  <a:pt x="1828800" y="896620"/>
                </a:lnTo>
                <a:lnTo>
                  <a:pt x="1828203" y="911353"/>
                </a:lnTo>
                <a:lnTo>
                  <a:pt x="1819632" y="953392"/>
                </a:lnTo>
                <a:lnTo>
                  <a:pt x="1801858" y="991218"/>
                </a:lnTo>
                <a:lnTo>
                  <a:pt x="1776132" y="1023582"/>
                </a:lnTo>
                <a:lnTo>
                  <a:pt x="1743706" y="1049230"/>
                </a:lnTo>
                <a:lnTo>
                  <a:pt x="1705829" y="1066915"/>
                </a:lnTo>
                <a:lnTo>
                  <a:pt x="1663752" y="1075384"/>
                </a:lnTo>
                <a:lnTo>
                  <a:pt x="179324" y="1075944"/>
                </a:lnTo>
                <a:lnTo>
                  <a:pt x="164590" y="1075347"/>
                </a:lnTo>
                <a:lnTo>
                  <a:pt x="122551" y="1066776"/>
                </a:lnTo>
                <a:lnTo>
                  <a:pt x="84725" y="1049002"/>
                </a:lnTo>
                <a:lnTo>
                  <a:pt x="52361" y="1023276"/>
                </a:lnTo>
                <a:lnTo>
                  <a:pt x="26713" y="990850"/>
                </a:lnTo>
                <a:lnTo>
                  <a:pt x="9028" y="952973"/>
                </a:lnTo>
                <a:lnTo>
                  <a:pt x="559" y="910896"/>
                </a:lnTo>
                <a:lnTo>
                  <a:pt x="0" y="179324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13078" y="3537472"/>
            <a:ext cx="1645583" cy="1024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96282" y="3614512"/>
            <a:ext cx="1479176" cy="870558"/>
          </a:xfrm>
          <a:custGeom>
            <a:avLst/>
            <a:gdLst/>
            <a:ahLst/>
            <a:cxnLst/>
            <a:rect l="l" t="t" r="r" b="b"/>
            <a:pathLst>
              <a:path w="1828800" h="1076325">
                <a:moveTo>
                  <a:pt x="1649476" y="0"/>
                </a:moveTo>
                <a:lnTo>
                  <a:pt x="165047" y="559"/>
                </a:lnTo>
                <a:lnTo>
                  <a:pt x="122970" y="9028"/>
                </a:lnTo>
                <a:lnTo>
                  <a:pt x="85093" y="26713"/>
                </a:lnTo>
                <a:lnTo>
                  <a:pt x="52667" y="52361"/>
                </a:lnTo>
                <a:lnTo>
                  <a:pt x="26941" y="84725"/>
                </a:lnTo>
                <a:lnTo>
                  <a:pt x="9167" y="122551"/>
                </a:lnTo>
                <a:lnTo>
                  <a:pt x="596" y="164590"/>
                </a:lnTo>
                <a:lnTo>
                  <a:pt x="0" y="179324"/>
                </a:lnTo>
                <a:lnTo>
                  <a:pt x="548" y="896619"/>
                </a:lnTo>
                <a:lnTo>
                  <a:pt x="5120" y="939352"/>
                </a:lnTo>
                <a:lnTo>
                  <a:pt x="19871" y="978768"/>
                </a:lnTo>
                <a:lnTo>
                  <a:pt x="43004" y="1013150"/>
                </a:lnTo>
                <a:lnTo>
                  <a:pt x="73268" y="1041248"/>
                </a:lnTo>
                <a:lnTo>
                  <a:pt x="109412" y="1061812"/>
                </a:lnTo>
                <a:lnTo>
                  <a:pt x="150186" y="1073590"/>
                </a:lnTo>
                <a:lnTo>
                  <a:pt x="179324" y="1075944"/>
                </a:lnTo>
                <a:lnTo>
                  <a:pt x="1663752" y="1075384"/>
                </a:lnTo>
                <a:lnTo>
                  <a:pt x="1705829" y="1066915"/>
                </a:lnTo>
                <a:lnTo>
                  <a:pt x="1743706" y="1049230"/>
                </a:lnTo>
                <a:lnTo>
                  <a:pt x="1776132" y="1023582"/>
                </a:lnTo>
                <a:lnTo>
                  <a:pt x="1801858" y="991218"/>
                </a:lnTo>
                <a:lnTo>
                  <a:pt x="1819632" y="953392"/>
                </a:lnTo>
                <a:lnTo>
                  <a:pt x="1828203" y="911353"/>
                </a:lnTo>
                <a:lnTo>
                  <a:pt x="1828800" y="896619"/>
                </a:lnTo>
                <a:lnTo>
                  <a:pt x="1828251" y="179324"/>
                </a:lnTo>
                <a:lnTo>
                  <a:pt x="1823679" y="136591"/>
                </a:lnTo>
                <a:lnTo>
                  <a:pt x="1808928" y="97175"/>
                </a:lnTo>
                <a:lnTo>
                  <a:pt x="1785795" y="62793"/>
                </a:lnTo>
                <a:lnTo>
                  <a:pt x="1755531" y="34695"/>
                </a:lnTo>
                <a:lnTo>
                  <a:pt x="1719387" y="14131"/>
                </a:lnTo>
                <a:lnTo>
                  <a:pt x="1678613" y="2353"/>
                </a:lnTo>
                <a:lnTo>
                  <a:pt x="164947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96282" y="3614512"/>
            <a:ext cx="1479176" cy="870558"/>
          </a:xfrm>
          <a:custGeom>
            <a:avLst/>
            <a:gdLst/>
            <a:ahLst/>
            <a:cxnLst/>
            <a:rect l="l" t="t" r="r" b="b"/>
            <a:pathLst>
              <a:path w="1828800" h="1076325">
                <a:moveTo>
                  <a:pt x="0" y="179324"/>
                </a:moveTo>
                <a:lnTo>
                  <a:pt x="5226" y="136158"/>
                </a:lnTo>
                <a:lnTo>
                  <a:pt x="20071" y="96788"/>
                </a:lnTo>
                <a:lnTo>
                  <a:pt x="43285" y="62465"/>
                </a:lnTo>
                <a:lnTo>
                  <a:pt x="73617" y="34439"/>
                </a:lnTo>
                <a:lnTo>
                  <a:pt x="109816" y="13961"/>
                </a:lnTo>
                <a:lnTo>
                  <a:pt x="150632" y="2281"/>
                </a:lnTo>
                <a:lnTo>
                  <a:pt x="1649476" y="0"/>
                </a:lnTo>
                <a:lnTo>
                  <a:pt x="1664209" y="596"/>
                </a:lnTo>
                <a:lnTo>
                  <a:pt x="1706248" y="9167"/>
                </a:lnTo>
                <a:lnTo>
                  <a:pt x="1744074" y="26941"/>
                </a:lnTo>
                <a:lnTo>
                  <a:pt x="1776438" y="52667"/>
                </a:lnTo>
                <a:lnTo>
                  <a:pt x="1802086" y="85093"/>
                </a:lnTo>
                <a:lnTo>
                  <a:pt x="1819771" y="122970"/>
                </a:lnTo>
                <a:lnTo>
                  <a:pt x="1828240" y="165047"/>
                </a:lnTo>
                <a:lnTo>
                  <a:pt x="1828800" y="896619"/>
                </a:lnTo>
                <a:lnTo>
                  <a:pt x="1828203" y="911353"/>
                </a:lnTo>
                <a:lnTo>
                  <a:pt x="1819632" y="953392"/>
                </a:lnTo>
                <a:lnTo>
                  <a:pt x="1801858" y="991218"/>
                </a:lnTo>
                <a:lnTo>
                  <a:pt x="1776132" y="1023582"/>
                </a:lnTo>
                <a:lnTo>
                  <a:pt x="1743706" y="1049230"/>
                </a:lnTo>
                <a:lnTo>
                  <a:pt x="1705829" y="1066915"/>
                </a:lnTo>
                <a:lnTo>
                  <a:pt x="1663752" y="1075384"/>
                </a:lnTo>
                <a:lnTo>
                  <a:pt x="179324" y="1075944"/>
                </a:lnTo>
                <a:lnTo>
                  <a:pt x="164590" y="1075347"/>
                </a:lnTo>
                <a:lnTo>
                  <a:pt x="122551" y="1066776"/>
                </a:lnTo>
                <a:lnTo>
                  <a:pt x="84725" y="1049002"/>
                </a:lnTo>
                <a:lnTo>
                  <a:pt x="52361" y="1023276"/>
                </a:lnTo>
                <a:lnTo>
                  <a:pt x="26713" y="990850"/>
                </a:lnTo>
                <a:lnTo>
                  <a:pt x="9028" y="952973"/>
                </a:lnTo>
                <a:lnTo>
                  <a:pt x="559" y="910896"/>
                </a:lnTo>
                <a:lnTo>
                  <a:pt x="0" y="179324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89814" y="5009253"/>
            <a:ext cx="1645583" cy="1024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73017" y="5086292"/>
            <a:ext cx="1479176" cy="870558"/>
          </a:xfrm>
          <a:custGeom>
            <a:avLst/>
            <a:gdLst/>
            <a:ahLst/>
            <a:cxnLst/>
            <a:rect l="l" t="t" r="r" b="b"/>
            <a:pathLst>
              <a:path w="1828800" h="1076325">
                <a:moveTo>
                  <a:pt x="1649476" y="0"/>
                </a:moveTo>
                <a:lnTo>
                  <a:pt x="165047" y="559"/>
                </a:lnTo>
                <a:lnTo>
                  <a:pt x="122970" y="9028"/>
                </a:lnTo>
                <a:lnTo>
                  <a:pt x="85093" y="26713"/>
                </a:lnTo>
                <a:lnTo>
                  <a:pt x="52667" y="52361"/>
                </a:lnTo>
                <a:lnTo>
                  <a:pt x="26941" y="84725"/>
                </a:lnTo>
                <a:lnTo>
                  <a:pt x="9167" y="122551"/>
                </a:lnTo>
                <a:lnTo>
                  <a:pt x="596" y="164590"/>
                </a:lnTo>
                <a:lnTo>
                  <a:pt x="0" y="179323"/>
                </a:lnTo>
                <a:lnTo>
                  <a:pt x="548" y="896619"/>
                </a:lnTo>
                <a:lnTo>
                  <a:pt x="5120" y="939344"/>
                </a:lnTo>
                <a:lnTo>
                  <a:pt x="19871" y="978757"/>
                </a:lnTo>
                <a:lnTo>
                  <a:pt x="43004" y="1013140"/>
                </a:lnTo>
                <a:lnTo>
                  <a:pt x="73268" y="1041241"/>
                </a:lnTo>
                <a:lnTo>
                  <a:pt x="109412" y="1061808"/>
                </a:lnTo>
                <a:lnTo>
                  <a:pt x="150186" y="1073589"/>
                </a:lnTo>
                <a:lnTo>
                  <a:pt x="179324" y="1075943"/>
                </a:lnTo>
                <a:lnTo>
                  <a:pt x="1663752" y="1075384"/>
                </a:lnTo>
                <a:lnTo>
                  <a:pt x="1705829" y="1066912"/>
                </a:lnTo>
                <a:lnTo>
                  <a:pt x="1743706" y="1049224"/>
                </a:lnTo>
                <a:lnTo>
                  <a:pt x="1776132" y="1023572"/>
                </a:lnTo>
                <a:lnTo>
                  <a:pt x="1801858" y="991207"/>
                </a:lnTo>
                <a:lnTo>
                  <a:pt x="1819632" y="953382"/>
                </a:lnTo>
                <a:lnTo>
                  <a:pt x="1828203" y="911349"/>
                </a:lnTo>
                <a:lnTo>
                  <a:pt x="1828800" y="896619"/>
                </a:lnTo>
                <a:lnTo>
                  <a:pt x="1828251" y="179323"/>
                </a:lnTo>
                <a:lnTo>
                  <a:pt x="1823679" y="136591"/>
                </a:lnTo>
                <a:lnTo>
                  <a:pt x="1808928" y="97175"/>
                </a:lnTo>
                <a:lnTo>
                  <a:pt x="1785795" y="62793"/>
                </a:lnTo>
                <a:lnTo>
                  <a:pt x="1755531" y="34695"/>
                </a:lnTo>
                <a:lnTo>
                  <a:pt x="1719387" y="14131"/>
                </a:lnTo>
                <a:lnTo>
                  <a:pt x="1678613" y="2353"/>
                </a:lnTo>
                <a:lnTo>
                  <a:pt x="164947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73017" y="5086292"/>
            <a:ext cx="1479176" cy="870558"/>
          </a:xfrm>
          <a:custGeom>
            <a:avLst/>
            <a:gdLst/>
            <a:ahLst/>
            <a:cxnLst/>
            <a:rect l="l" t="t" r="r" b="b"/>
            <a:pathLst>
              <a:path w="1828800" h="1076325">
                <a:moveTo>
                  <a:pt x="0" y="179323"/>
                </a:moveTo>
                <a:lnTo>
                  <a:pt x="5226" y="136158"/>
                </a:lnTo>
                <a:lnTo>
                  <a:pt x="20071" y="96788"/>
                </a:lnTo>
                <a:lnTo>
                  <a:pt x="43285" y="62465"/>
                </a:lnTo>
                <a:lnTo>
                  <a:pt x="73617" y="34439"/>
                </a:lnTo>
                <a:lnTo>
                  <a:pt x="109816" y="13961"/>
                </a:lnTo>
                <a:lnTo>
                  <a:pt x="150632" y="2281"/>
                </a:lnTo>
                <a:lnTo>
                  <a:pt x="1649476" y="0"/>
                </a:lnTo>
                <a:lnTo>
                  <a:pt x="1664209" y="596"/>
                </a:lnTo>
                <a:lnTo>
                  <a:pt x="1706248" y="9167"/>
                </a:lnTo>
                <a:lnTo>
                  <a:pt x="1744074" y="26941"/>
                </a:lnTo>
                <a:lnTo>
                  <a:pt x="1776438" y="52667"/>
                </a:lnTo>
                <a:lnTo>
                  <a:pt x="1802086" y="85093"/>
                </a:lnTo>
                <a:lnTo>
                  <a:pt x="1819771" y="122970"/>
                </a:lnTo>
                <a:lnTo>
                  <a:pt x="1828240" y="165047"/>
                </a:lnTo>
                <a:lnTo>
                  <a:pt x="1828800" y="896619"/>
                </a:lnTo>
                <a:lnTo>
                  <a:pt x="1828203" y="911349"/>
                </a:lnTo>
                <a:lnTo>
                  <a:pt x="1819632" y="953382"/>
                </a:lnTo>
                <a:lnTo>
                  <a:pt x="1801858" y="991207"/>
                </a:lnTo>
                <a:lnTo>
                  <a:pt x="1776132" y="1023572"/>
                </a:lnTo>
                <a:lnTo>
                  <a:pt x="1743706" y="1049224"/>
                </a:lnTo>
                <a:lnTo>
                  <a:pt x="1705829" y="1066912"/>
                </a:lnTo>
                <a:lnTo>
                  <a:pt x="1663752" y="1075384"/>
                </a:lnTo>
                <a:lnTo>
                  <a:pt x="179324" y="1075943"/>
                </a:lnTo>
                <a:lnTo>
                  <a:pt x="164590" y="1075347"/>
                </a:lnTo>
                <a:lnTo>
                  <a:pt x="122551" y="1066773"/>
                </a:lnTo>
                <a:lnTo>
                  <a:pt x="84725" y="1048996"/>
                </a:lnTo>
                <a:lnTo>
                  <a:pt x="52361" y="1023267"/>
                </a:lnTo>
                <a:lnTo>
                  <a:pt x="26713" y="990839"/>
                </a:lnTo>
                <a:lnTo>
                  <a:pt x="9028" y="952963"/>
                </a:lnTo>
                <a:lnTo>
                  <a:pt x="559" y="910893"/>
                </a:lnTo>
                <a:lnTo>
                  <a:pt x="0" y="179323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90307" y="738927"/>
            <a:ext cx="6211390" cy="543050"/>
          </a:xfrm>
          <a:prstGeom prst="rect">
            <a:avLst/>
          </a:prstGeom>
        </p:spPr>
        <p:txBody>
          <a:bodyPr vert="horz" wrap="square" lIns="0" tIns="120984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74987"/>
            <a:r>
              <a:rPr spc="-25" dirty="0">
                <a:solidFill>
                  <a:srgbClr val="1A2F48"/>
                </a:solidFill>
              </a:rPr>
              <a:t>THR</a:t>
            </a:r>
            <a:r>
              <a:rPr spc="-56" dirty="0">
                <a:solidFill>
                  <a:srgbClr val="1A2F48"/>
                </a:solidFill>
              </a:rPr>
              <a:t>E</a:t>
            </a:r>
            <a:r>
              <a:rPr spc="-243" dirty="0">
                <a:solidFill>
                  <a:srgbClr val="1A2F48"/>
                </a:solidFill>
              </a:rPr>
              <a:t>A</a:t>
            </a:r>
            <a:r>
              <a:rPr lang="en-US" spc="-243" dirty="0">
                <a:solidFill>
                  <a:srgbClr val="1A2F48"/>
                </a:solidFill>
              </a:rPr>
              <a:t>T</a:t>
            </a:r>
            <a:r>
              <a:rPr spc="-4" dirty="0">
                <a:solidFill>
                  <a:srgbClr val="1A2F48"/>
                </a:solidFill>
              </a:rPr>
              <a:t> </a:t>
            </a:r>
            <a:r>
              <a:rPr spc="-41" dirty="0">
                <a:solidFill>
                  <a:srgbClr val="1A2F48"/>
                </a:solidFill>
              </a:rPr>
              <a:t>A</a:t>
            </a:r>
            <a:r>
              <a:rPr spc="4" dirty="0">
                <a:solidFill>
                  <a:srgbClr val="1A2F48"/>
                </a:solidFill>
              </a:rPr>
              <a:t>C</a:t>
            </a:r>
            <a:r>
              <a:rPr spc="-77" dirty="0">
                <a:solidFill>
                  <a:srgbClr val="1A2F48"/>
                </a:solidFill>
              </a:rPr>
              <a:t>T</a:t>
            </a:r>
            <a:r>
              <a:rPr spc="-4" dirty="0">
                <a:solidFill>
                  <a:srgbClr val="1A2F48"/>
                </a:solidFill>
              </a:rPr>
              <a:t>O</a:t>
            </a:r>
            <a:r>
              <a:rPr spc="-28" dirty="0">
                <a:solidFill>
                  <a:srgbClr val="1A2F48"/>
                </a:solidFill>
              </a:rPr>
              <a:t>R</a:t>
            </a:r>
            <a:r>
              <a:rPr spc="-17" dirty="0">
                <a:solidFill>
                  <a:srgbClr val="1A2F48"/>
                </a:solidFill>
              </a:rPr>
              <a:t>S</a:t>
            </a:r>
          </a:p>
        </p:txBody>
      </p:sp>
      <p:sp>
        <p:nvSpPr>
          <p:cNvPr id="18" name="object 18"/>
          <p:cNvSpPr/>
          <p:nvPr/>
        </p:nvSpPr>
        <p:spPr>
          <a:xfrm>
            <a:off x="3375550" y="4579059"/>
            <a:ext cx="1283185" cy="11611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396503" y="4600015"/>
            <a:ext cx="1196900" cy="1074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539167" y="5032675"/>
            <a:ext cx="1369471" cy="3907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60274" y="5126254"/>
            <a:ext cx="1127359" cy="199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294" spc="-11" dirty="0">
                <a:solidFill>
                  <a:prstClr val="black"/>
                </a:solidFill>
                <a:cs typeface="Calibri"/>
              </a:rPr>
              <a:t>TER</a:t>
            </a:r>
            <a:r>
              <a:rPr sz="1294" spc="-20" dirty="0">
                <a:solidFill>
                  <a:prstClr val="black"/>
                </a:solidFill>
                <a:cs typeface="Calibri"/>
              </a:rPr>
              <a:t>R</a:t>
            </a:r>
            <a:r>
              <a:rPr sz="1294" spc="-11" dirty="0">
                <a:solidFill>
                  <a:prstClr val="black"/>
                </a:solidFill>
                <a:cs typeface="Calibri"/>
              </a:rPr>
              <a:t>ORI</a:t>
            </a:r>
            <a:r>
              <a:rPr sz="1294" spc="-17" dirty="0">
                <a:solidFill>
                  <a:prstClr val="black"/>
                </a:solidFill>
                <a:cs typeface="Calibri"/>
              </a:rPr>
              <a:t>S</a:t>
            </a:r>
            <a:r>
              <a:rPr sz="1294" spc="-8" dirty="0">
                <a:solidFill>
                  <a:prstClr val="black"/>
                </a:solidFill>
                <a:cs typeface="Calibri"/>
              </a:rPr>
              <a:t>T</a:t>
            </a:r>
            <a:r>
              <a:rPr sz="1294" spc="28" dirty="0">
                <a:solidFill>
                  <a:prstClr val="black"/>
                </a:solidFill>
                <a:cs typeface="Calibri"/>
              </a:rPr>
              <a:t> </a:t>
            </a:r>
            <a:r>
              <a:rPr sz="1294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294" dirty="0">
                <a:solidFill>
                  <a:prstClr val="black"/>
                </a:solidFill>
                <a:cs typeface="Calibri"/>
              </a:rPr>
              <a:t>C</a:t>
            </a:r>
            <a:r>
              <a:rPr sz="1294" spc="-17" dirty="0">
                <a:solidFill>
                  <a:prstClr val="black"/>
                </a:solidFill>
                <a:cs typeface="Calibri"/>
              </a:rPr>
              <a:t>T</a:t>
            </a:r>
            <a:r>
              <a:rPr sz="1294" spc="-8" dirty="0">
                <a:solidFill>
                  <a:prstClr val="black"/>
                </a:solidFill>
                <a:cs typeface="Calibri"/>
              </a:rPr>
              <a:t>S</a:t>
            </a:r>
            <a:endParaRPr sz="1294">
              <a:solidFill>
                <a:prstClr val="black"/>
              </a:solidFill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270449" y="3717439"/>
            <a:ext cx="1503829" cy="10711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291405" y="3738394"/>
            <a:ext cx="1417544" cy="9848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27475" y="4010811"/>
            <a:ext cx="924485" cy="3907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288029" y="4208034"/>
            <a:ext cx="965163" cy="3907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05461" y="4103688"/>
            <a:ext cx="730856" cy="398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307" defTabSz="739599"/>
            <a:r>
              <a:rPr sz="1294" spc="-11" dirty="0">
                <a:solidFill>
                  <a:prstClr val="black"/>
                </a:solidFill>
                <a:cs typeface="Calibri"/>
              </a:rPr>
              <a:t>CRIM</a:t>
            </a:r>
            <a:r>
              <a:rPr sz="1294" dirty="0">
                <a:solidFill>
                  <a:prstClr val="black"/>
                </a:solidFill>
                <a:cs typeface="Calibri"/>
              </a:rPr>
              <a:t>I</a:t>
            </a:r>
            <a:r>
              <a:rPr sz="1294" spc="-8" dirty="0">
                <a:solidFill>
                  <a:prstClr val="black"/>
                </a:solidFill>
                <a:cs typeface="Calibri"/>
              </a:rPr>
              <a:t>NAL</a:t>
            </a:r>
            <a:endParaRPr sz="1294">
              <a:solidFill>
                <a:prstClr val="black"/>
              </a:solidFill>
              <a:cs typeface="Calibri"/>
            </a:endParaRPr>
          </a:p>
          <a:p>
            <a:pPr marL="10272" defTabSz="739599"/>
            <a:r>
              <a:rPr sz="1294" spc="-11" dirty="0">
                <a:solidFill>
                  <a:prstClr val="black"/>
                </a:solidFill>
                <a:cs typeface="Calibri"/>
              </a:rPr>
              <a:t>ELE</a:t>
            </a:r>
            <a:r>
              <a:rPr sz="1294" spc="-8" dirty="0">
                <a:solidFill>
                  <a:prstClr val="black"/>
                </a:solidFill>
                <a:cs typeface="Calibri"/>
              </a:rPr>
              <a:t>M</a:t>
            </a:r>
            <a:r>
              <a:rPr sz="1294" spc="-11" dirty="0">
                <a:solidFill>
                  <a:prstClr val="black"/>
                </a:solidFill>
                <a:cs typeface="Calibri"/>
              </a:rPr>
              <a:t>EN</a:t>
            </a:r>
            <a:r>
              <a:rPr sz="1294" spc="-17" dirty="0">
                <a:solidFill>
                  <a:prstClr val="black"/>
                </a:solidFill>
                <a:cs typeface="Calibri"/>
              </a:rPr>
              <a:t>T</a:t>
            </a:r>
            <a:r>
              <a:rPr sz="1294" spc="-8" dirty="0">
                <a:solidFill>
                  <a:prstClr val="black"/>
                </a:solidFill>
                <a:cs typeface="Calibri"/>
              </a:rPr>
              <a:t>S</a:t>
            </a:r>
            <a:endParaRPr sz="1294">
              <a:solidFill>
                <a:prstClr val="black"/>
              </a:solidFill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40580" y="2917451"/>
            <a:ext cx="2003051" cy="11340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861534" y="2938406"/>
            <a:ext cx="1916766" cy="10477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24064" y="3268756"/>
            <a:ext cx="1110615" cy="3907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42706" y="3361432"/>
            <a:ext cx="874152" cy="199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294" spc="-8" dirty="0">
                <a:solidFill>
                  <a:prstClr val="black"/>
                </a:solidFill>
                <a:cs typeface="Calibri"/>
              </a:rPr>
              <a:t>H</a:t>
            </a:r>
            <a:r>
              <a:rPr sz="1294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294" spc="-11" dirty="0">
                <a:solidFill>
                  <a:prstClr val="black"/>
                </a:solidFill>
                <a:cs typeface="Calibri"/>
              </a:rPr>
              <a:t>CKTIVI</a:t>
            </a:r>
            <a:r>
              <a:rPr sz="1294" spc="-20" dirty="0">
                <a:solidFill>
                  <a:prstClr val="black"/>
                </a:solidFill>
                <a:cs typeface="Calibri"/>
              </a:rPr>
              <a:t>ST</a:t>
            </a:r>
            <a:r>
              <a:rPr sz="1294" dirty="0">
                <a:solidFill>
                  <a:prstClr val="black"/>
                </a:solidFill>
                <a:cs typeface="Calibri"/>
              </a:rPr>
              <a:t>S</a:t>
            </a:r>
            <a:endParaRPr sz="1294">
              <a:solidFill>
                <a:prstClr val="black"/>
              </a:solidFill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134859" y="2006526"/>
            <a:ext cx="1448360" cy="11870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55813" y="2027481"/>
            <a:ext cx="1362075" cy="110075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286797" y="2161838"/>
            <a:ext cx="855457" cy="39074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940423" y="2359062"/>
            <a:ext cx="1205529" cy="3907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060320" y="2254697"/>
            <a:ext cx="965573" cy="398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marR="4108" indent="342578" defTabSz="739599"/>
            <a:r>
              <a:rPr sz="1294" spc="-20" dirty="0">
                <a:solidFill>
                  <a:prstClr val="black"/>
                </a:solidFill>
                <a:cs typeface="Calibri"/>
              </a:rPr>
              <a:t>F</a:t>
            </a:r>
            <a:r>
              <a:rPr sz="1294" spc="-11" dirty="0">
                <a:solidFill>
                  <a:prstClr val="black"/>
                </a:solidFill>
                <a:cs typeface="Calibri"/>
              </a:rPr>
              <a:t>OREIGN</a:t>
            </a:r>
            <a:r>
              <a:rPr sz="1294" spc="-8" dirty="0">
                <a:solidFill>
                  <a:prstClr val="black"/>
                </a:solidFill>
                <a:cs typeface="Calibri"/>
              </a:rPr>
              <a:t> INTE</a:t>
            </a:r>
            <a:r>
              <a:rPr sz="1294" spc="-11" dirty="0">
                <a:solidFill>
                  <a:prstClr val="black"/>
                </a:solidFill>
                <a:cs typeface="Calibri"/>
              </a:rPr>
              <a:t>LL</a:t>
            </a:r>
            <a:r>
              <a:rPr sz="1294" dirty="0">
                <a:solidFill>
                  <a:prstClr val="black"/>
                </a:solidFill>
                <a:cs typeface="Calibri"/>
              </a:rPr>
              <a:t>I</a:t>
            </a:r>
            <a:r>
              <a:rPr sz="1294" spc="-8" dirty="0">
                <a:solidFill>
                  <a:prstClr val="black"/>
                </a:solidFill>
                <a:cs typeface="Calibri"/>
              </a:rPr>
              <a:t>GENCE</a:t>
            </a:r>
            <a:endParaRPr sz="1294">
              <a:solidFill>
                <a:prstClr val="black"/>
              </a:solidFill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218003" y="5483207"/>
            <a:ext cx="444266" cy="4108"/>
          </a:xfrm>
          <a:custGeom>
            <a:avLst/>
            <a:gdLst/>
            <a:ahLst/>
            <a:cxnLst/>
            <a:rect l="l" t="t" r="r" b="b"/>
            <a:pathLst>
              <a:path w="549275" h="5079">
                <a:moveTo>
                  <a:pt x="0" y="4762"/>
                </a:moveTo>
                <a:lnTo>
                  <a:pt x="549275" y="0"/>
                </a:lnTo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995509" y="5316183"/>
            <a:ext cx="314325" cy="3426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483638" y="5360558"/>
            <a:ext cx="221876" cy="22310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686408" y="5480740"/>
            <a:ext cx="222390" cy="266046"/>
          </a:xfrm>
          <a:custGeom>
            <a:avLst/>
            <a:gdLst/>
            <a:ahLst/>
            <a:cxnLst/>
            <a:rect l="l" t="t" r="r" b="b"/>
            <a:pathLst>
              <a:path w="274954" h="328929">
                <a:moveTo>
                  <a:pt x="0" y="0"/>
                </a:moveTo>
                <a:lnTo>
                  <a:pt x="274574" y="328612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686407" y="5480740"/>
            <a:ext cx="312270" cy="45198"/>
          </a:xfrm>
          <a:custGeom>
            <a:avLst/>
            <a:gdLst/>
            <a:ahLst/>
            <a:cxnLst/>
            <a:rect l="l" t="t" r="r" b="b"/>
            <a:pathLst>
              <a:path w="386079" h="55879">
                <a:moveTo>
                  <a:pt x="0" y="0"/>
                </a:moveTo>
                <a:lnTo>
                  <a:pt x="385699" y="55562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686407" y="5257632"/>
            <a:ext cx="267074" cy="222390"/>
          </a:xfrm>
          <a:custGeom>
            <a:avLst/>
            <a:gdLst/>
            <a:ahLst/>
            <a:cxnLst/>
            <a:rect l="l" t="t" r="r" b="b"/>
            <a:pathLst>
              <a:path w="330200" h="274954">
                <a:moveTo>
                  <a:pt x="0" y="274637"/>
                </a:moveTo>
                <a:lnTo>
                  <a:pt x="330200" y="0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883017" y="5672419"/>
            <a:ext cx="177500" cy="17873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971768" y="5419726"/>
            <a:ext cx="177500" cy="17873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883017" y="5183057"/>
            <a:ext cx="177500" cy="17750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149006" y="4215428"/>
            <a:ext cx="1645583" cy="1024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232208" y="4292468"/>
            <a:ext cx="1479176" cy="870558"/>
          </a:xfrm>
          <a:custGeom>
            <a:avLst/>
            <a:gdLst/>
            <a:ahLst/>
            <a:cxnLst/>
            <a:rect l="l" t="t" r="r" b="b"/>
            <a:pathLst>
              <a:path w="1828800" h="1076325">
                <a:moveTo>
                  <a:pt x="1649476" y="0"/>
                </a:moveTo>
                <a:lnTo>
                  <a:pt x="165047" y="559"/>
                </a:lnTo>
                <a:lnTo>
                  <a:pt x="122970" y="9028"/>
                </a:lnTo>
                <a:lnTo>
                  <a:pt x="85093" y="26713"/>
                </a:lnTo>
                <a:lnTo>
                  <a:pt x="52667" y="52361"/>
                </a:lnTo>
                <a:lnTo>
                  <a:pt x="26941" y="84725"/>
                </a:lnTo>
                <a:lnTo>
                  <a:pt x="9167" y="122551"/>
                </a:lnTo>
                <a:lnTo>
                  <a:pt x="596" y="164590"/>
                </a:lnTo>
                <a:lnTo>
                  <a:pt x="0" y="179324"/>
                </a:lnTo>
                <a:lnTo>
                  <a:pt x="548" y="896619"/>
                </a:lnTo>
                <a:lnTo>
                  <a:pt x="5120" y="939352"/>
                </a:lnTo>
                <a:lnTo>
                  <a:pt x="19871" y="978768"/>
                </a:lnTo>
                <a:lnTo>
                  <a:pt x="43004" y="1013150"/>
                </a:lnTo>
                <a:lnTo>
                  <a:pt x="73268" y="1041248"/>
                </a:lnTo>
                <a:lnTo>
                  <a:pt x="109412" y="1061812"/>
                </a:lnTo>
                <a:lnTo>
                  <a:pt x="150186" y="1073590"/>
                </a:lnTo>
                <a:lnTo>
                  <a:pt x="179324" y="1075944"/>
                </a:lnTo>
                <a:lnTo>
                  <a:pt x="1663752" y="1075384"/>
                </a:lnTo>
                <a:lnTo>
                  <a:pt x="1705829" y="1066915"/>
                </a:lnTo>
                <a:lnTo>
                  <a:pt x="1743706" y="1049230"/>
                </a:lnTo>
                <a:lnTo>
                  <a:pt x="1776132" y="1023582"/>
                </a:lnTo>
                <a:lnTo>
                  <a:pt x="1801858" y="991218"/>
                </a:lnTo>
                <a:lnTo>
                  <a:pt x="1819632" y="953392"/>
                </a:lnTo>
                <a:lnTo>
                  <a:pt x="1828203" y="911353"/>
                </a:lnTo>
                <a:lnTo>
                  <a:pt x="1828800" y="896619"/>
                </a:lnTo>
                <a:lnTo>
                  <a:pt x="1828251" y="179324"/>
                </a:lnTo>
                <a:lnTo>
                  <a:pt x="1823679" y="136591"/>
                </a:lnTo>
                <a:lnTo>
                  <a:pt x="1808928" y="97175"/>
                </a:lnTo>
                <a:lnTo>
                  <a:pt x="1785795" y="62793"/>
                </a:lnTo>
                <a:lnTo>
                  <a:pt x="1755531" y="34695"/>
                </a:lnTo>
                <a:lnTo>
                  <a:pt x="1719387" y="14131"/>
                </a:lnTo>
                <a:lnTo>
                  <a:pt x="1678613" y="2353"/>
                </a:lnTo>
                <a:lnTo>
                  <a:pt x="164947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232208" y="4292468"/>
            <a:ext cx="1479176" cy="870558"/>
          </a:xfrm>
          <a:custGeom>
            <a:avLst/>
            <a:gdLst/>
            <a:ahLst/>
            <a:cxnLst/>
            <a:rect l="l" t="t" r="r" b="b"/>
            <a:pathLst>
              <a:path w="1828800" h="1076325">
                <a:moveTo>
                  <a:pt x="0" y="179324"/>
                </a:moveTo>
                <a:lnTo>
                  <a:pt x="5226" y="136158"/>
                </a:lnTo>
                <a:lnTo>
                  <a:pt x="20071" y="96788"/>
                </a:lnTo>
                <a:lnTo>
                  <a:pt x="43285" y="62465"/>
                </a:lnTo>
                <a:lnTo>
                  <a:pt x="73617" y="34439"/>
                </a:lnTo>
                <a:lnTo>
                  <a:pt x="109816" y="13961"/>
                </a:lnTo>
                <a:lnTo>
                  <a:pt x="150632" y="2281"/>
                </a:lnTo>
                <a:lnTo>
                  <a:pt x="1649476" y="0"/>
                </a:lnTo>
                <a:lnTo>
                  <a:pt x="1664209" y="596"/>
                </a:lnTo>
                <a:lnTo>
                  <a:pt x="1706248" y="9167"/>
                </a:lnTo>
                <a:lnTo>
                  <a:pt x="1744074" y="26941"/>
                </a:lnTo>
                <a:lnTo>
                  <a:pt x="1776438" y="52667"/>
                </a:lnTo>
                <a:lnTo>
                  <a:pt x="1802086" y="85093"/>
                </a:lnTo>
                <a:lnTo>
                  <a:pt x="1819771" y="122970"/>
                </a:lnTo>
                <a:lnTo>
                  <a:pt x="1828240" y="165047"/>
                </a:lnTo>
                <a:lnTo>
                  <a:pt x="1828800" y="896619"/>
                </a:lnTo>
                <a:lnTo>
                  <a:pt x="1828203" y="911353"/>
                </a:lnTo>
                <a:lnTo>
                  <a:pt x="1819632" y="953392"/>
                </a:lnTo>
                <a:lnTo>
                  <a:pt x="1801858" y="991218"/>
                </a:lnTo>
                <a:lnTo>
                  <a:pt x="1776132" y="1023582"/>
                </a:lnTo>
                <a:lnTo>
                  <a:pt x="1743706" y="1049230"/>
                </a:lnTo>
                <a:lnTo>
                  <a:pt x="1705829" y="1066915"/>
                </a:lnTo>
                <a:lnTo>
                  <a:pt x="1663752" y="1075384"/>
                </a:lnTo>
                <a:lnTo>
                  <a:pt x="179324" y="1075944"/>
                </a:lnTo>
                <a:lnTo>
                  <a:pt x="164590" y="1075347"/>
                </a:lnTo>
                <a:lnTo>
                  <a:pt x="122551" y="1066776"/>
                </a:lnTo>
                <a:lnTo>
                  <a:pt x="84725" y="1049002"/>
                </a:lnTo>
                <a:lnTo>
                  <a:pt x="52361" y="1023276"/>
                </a:lnTo>
                <a:lnTo>
                  <a:pt x="26713" y="990850"/>
                </a:lnTo>
                <a:lnTo>
                  <a:pt x="9028" y="952973"/>
                </a:lnTo>
                <a:lnTo>
                  <a:pt x="559" y="910896"/>
                </a:lnTo>
                <a:lnTo>
                  <a:pt x="0" y="179324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589676" y="4720198"/>
            <a:ext cx="535688" cy="0"/>
          </a:xfrm>
          <a:custGeom>
            <a:avLst/>
            <a:gdLst/>
            <a:ahLst/>
            <a:cxnLst/>
            <a:rect l="l" t="t" r="r" b="b"/>
            <a:pathLst>
              <a:path w="662304">
                <a:moveTo>
                  <a:pt x="662051" y="0"/>
                </a:moveTo>
                <a:lnTo>
                  <a:pt x="0" y="0"/>
                </a:lnTo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837437" y="4521743"/>
            <a:ext cx="287617" cy="237798"/>
          </a:xfrm>
          <a:custGeom>
            <a:avLst/>
            <a:gdLst/>
            <a:ahLst/>
            <a:cxnLst/>
            <a:rect l="l" t="t" r="r" b="b"/>
            <a:pathLst>
              <a:path w="355600" h="294004">
                <a:moveTo>
                  <a:pt x="355600" y="293624"/>
                </a:moveTo>
                <a:lnTo>
                  <a:pt x="0" y="0"/>
                </a:lnTo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629737" y="4363346"/>
            <a:ext cx="288439" cy="27734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589061" y="4837916"/>
            <a:ext cx="288439" cy="27734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683972" y="4810799"/>
            <a:ext cx="173803" cy="197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258710" y="4521126"/>
            <a:ext cx="412936" cy="39568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042673" y="4620972"/>
            <a:ext cx="205852" cy="1972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837437" y="4720199"/>
            <a:ext cx="245502" cy="158189"/>
          </a:xfrm>
          <a:custGeom>
            <a:avLst/>
            <a:gdLst/>
            <a:ahLst/>
            <a:cxnLst/>
            <a:rect l="l" t="t" r="r" b="b"/>
            <a:pathLst>
              <a:path w="303529" h="195579">
                <a:moveTo>
                  <a:pt x="303149" y="0"/>
                </a:moveTo>
                <a:lnTo>
                  <a:pt x="0" y="195199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225721" y="4728827"/>
            <a:ext cx="206469" cy="237285"/>
          </a:xfrm>
          <a:custGeom>
            <a:avLst/>
            <a:gdLst/>
            <a:ahLst/>
            <a:cxnLst/>
            <a:rect l="l" t="t" r="r" b="b"/>
            <a:pathLst>
              <a:path w="255270" h="293370">
                <a:moveTo>
                  <a:pt x="0" y="0"/>
                </a:moveTo>
                <a:lnTo>
                  <a:pt x="254888" y="293370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225722" y="4728826"/>
            <a:ext cx="288645" cy="39548"/>
          </a:xfrm>
          <a:custGeom>
            <a:avLst/>
            <a:gdLst/>
            <a:ahLst/>
            <a:cxnLst/>
            <a:rect l="l" t="t" r="r" b="b"/>
            <a:pathLst>
              <a:path w="356870" h="48895">
                <a:moveTo>
                  <a:pt x="0" y="0"/>
                </a:moveTo>
                <a:lnTo>
                  <a:pt x="356742" y="48895"/>
                </a:lnTo>
              </a:path>
            </a:pathLst>
          </a:custGeom>
          <a:ln w="19811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225721" y="4531603"/>
            <a:ext cx="247556" cy="197737"/>
          </a:xfrm>
          <a:custGeom>
            <a:avLst/>
            <a:gdLst/>
            <a:ahLst/>
            <a:cxnLst/>
            <a:rect l="l" t="t" r="r" b="b"/>
            <a:pathLst>
              <a:path w="306070" h="244475">
                <a:moveTo>
                  <a:pt x="0" y="244474"/>
                </a:moveTo>
                <a:lnTo>
                  <a:pt x="305815" y="0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408770" y="4900780"/>
            <a:ext cx="165174" cy="15777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491358" y="4675208"/>
            <a:ext cx="165174" cy="15901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408770" y="4465658"/>
            <a:ext cx="165174" cy="15777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623572" y="4323903"/>
            <a:ext cx="172571" cy="197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320341" y="4445936"/>
            <a:ext cx="172571" cy="197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089191" y="3747022"/>
            <a:ext cx="546062" cy="54606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609983" y="4015124"/>
            <a:ext cx="246529" cy="290186"/>
          </a:xfrm>
          <a:custGeom>
            <a:avLst/>
            <a:gdLst/>
            <a:ahLst/>
            <a:cxnLst/>
            <a:rect l="l" t="t" r="r" b="b"/>
            <a:pathLst>
              <a:path w="304800" h="358775">
                <a:moveTo>
                  <a:pt x="0" y="0"/>
                </a:moveTo>
                <a:lnTo>
                  <a:pt x="304800" y="358775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8609984" y="4015123"/>
            <a:ext cx="345655" cy="47765"/>
          </a:xfrm>
          <a:custGeom>
            <a:avLst/>
            <a:gdLst/>
            <a:ahLst/>
            <a:cxnLst/>
            <a:rect l="l" t="t" r="r" b="b"/>
            <a:pathLst>
              <a:path w="427354" h="59054">
                <a:moveTo>
                  <a:pt x="0" y="0"/>
                </a:moveTo>
                <a:lnTo>
                  <a:pt x="426974" y="58674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609983" y="3771060"/>
            <a:ext cx="296862" cy="243961"/>
          </a:xfrm>
          <a:custGeom>
            <a:avLst/>
            <a:gdLst/>
            <a:ahLst/>
            <a:cxnLst/>
            <a:rect l="l" t="t" r="r" b="b"/>
            <a:pathLst>
              <a:path w="367029" h="301625">
                <a:moveTo>
                  <a:pt x="0" y="301625"/>
                </a:moveTo>
                <a:lnTo>
                  <a:pt x="366649" y="0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827545" y="4224057"/>
            <a:ext cx="197224" cy="19475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926158" y="3949177"/>
            <a:ext cx="195991" cy="19352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827545" y="3689089"/>
            <a:ext cx="197224" cy="19475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179789" y="2478011"/>
            <a:ext cx="440672" cy="0"/>
          </a:xfrm>
          <a:custGeom>
            <a:avLst/>
            <a:gdLst/>
            <a:ahLst/>
            <a:cxnLst/>
            <a:rect l="l" t="t" r="r" b="b"/>
            <a:pathLst>
              <a:path w="544829">
                <a:moveTo>
                  <a:pt x="0" y="0"/>
                </a:moveTo>
                <a:lnTo>
                  <a:pt x="544576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8487335" y="2287571"/>
            <a:ext cx="230505" cy="27118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706129" y="2438570"/>
            <a:ext cx="246529" cy="290186"/>
          </a:xfrm>
          <a:custGeom>
            <a:avLst/>
            <a:gdLst/>
            <a:ahLst/>
            <a:cxnLst/>
            <a:rect l="l" t="t" r="r" b="b"/>
            <a:pathLst>
              <a:path w="304800" h="358775">
                <a:moveTo>
                  <a:pt x="0" y="0"/>
                </a:moveTo>
                <a:lnTo>
                  <a:pt x="304800" y="358775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706130" y="2438569"/>
            <a:ext cx="343086" cy="47765"/>
          </a:xfrm>
          <a:custGeom>
            <a:avLst/>
            <a:gdLst/>
            <a:ahLst/>
            <a:cxnLst/>
            <a:rect l="l" t="t" r="r" b="b"/>
            <a:pathLst>
              <a:path w="424179" h="59055">
                <a:moveTo>
                  <a:pt x="0" y="0"/>
                </a:moveTo>
                <a:lnTo>
                  <a:pt x="423925" y="58800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706130" y="2194506"/>
            <a:ext cx="294295" cy="243961"/>
          </a:xfrm>
          <a:custGeom>
            <a:avLst/>
            <a:gdLst/>
            <a:ahLst/>
            <a:cxnLst/>
            <a:rect l="l" t="t" r="r" b="b"/>
            <a:pathLst>
              <a:path w="363854" h="301625">
                <a:moveTo>
                  <a:pt x="0" y="301625"/>
                </a:moveTo>
                <a:lnTo>
                  <a:pt x="363600" y="0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923693" y="2647503"/>
            <a:ext cx="195991" cy="1947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021072" y="2371390"/>
            <a:ext cx="195991" cy="1947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923693" y="2112534"/>
            <a:ext cx="195991" cy="1947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980718" y="2344272"/>
            <a:ext cx="358699" cy="25515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487335" y="2308523"/>
            <a:ext cx="230505" cy="26995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996743" y="2257985"/>
            <a:ext cx="152847" cy="21694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584129" y="2195121"/>
            <a:ext cx="1253601" cy="39074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501541" y="2392344"/>
            <a:ext cx="1299210" cy="39074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473192" y="3745792"/>
            <a:ext cx="1497665" cy="39198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178264" y="3943016"/>
            <a:ext cx="745751" cy="39198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7829103" y="4511265"/>
            <a:ext cx="1134034" cy="39074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7832800" y="4708489"/>
            <a:ext cx="707539" cy="39074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765003" y="3028390"/>
            <a:ext cx="1065007" cy="39074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768704" y="3225613"/>
            <a:ext cx="670559" cy="39074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905849" y="5243457"/>
            <a:ext cx="827106" cy="39074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854079" y="5440680"/>
            <a:ext cx="839432" cy="39074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238342" y="3824679"/>
            <a:ext cx="173802" cy="19599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7125877" y="3236091"/>
            <a:ext cx="246529" cy="291727"/>
          </a:xfrm>
          <a:custGeom>
            <a:avLst/>
            <a:gdLst/>
            <a:ahLst/>
            <a:cxnLst/>
            <a:rect l="l" t="t" r="r" b="b"/>
            <a:pathLst>
              <a:path w="304800" h="360679">
                <a:moveTo>
                  <a:pt x="0" y="0"/>
                </a:moveTo>
                <a:lnTo>
                  <a:pt x="304800" y="360298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125877" y="3236091"/>
            <a:ext cx="344114" cy="48792"/>
          </a:xfrm>
          <a:custGeom>
            <a:avLst/>
            <a:gdLst/>
            <a:ahLst/>
            <a:cxnLst/>
            <a:rect l="l" t="t" r="r" b="b"/>
            <a:pathLst>
              <a:path w="425450" h="60325">
                <a:moveTo>
                  <a:pt x="0" y="0"/>
                </a:moveTo>
                <a:lnTo>
                  <a:pt x="425450" y="60325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125877" y="2993259"/>
            <a:ext cx="295322" cy="242935"/>
          </a:xfrm>
          <a:custGeom>
            <a:avLst/>
            <a:gdLst/>
            <a:ahLst/>
            <a:cxnLst/>
            <a:rect l="l" t="t" r="r" b="b"/>
            <a:pathLst>
              <a:path w="365125" h="300355">
                <a:moveTo>
                  <a:pt x="0" y="300100"/>
                </a:moveTo>
                <a:lnTo>
                  <a:pt x="365125" y="0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902153" y="3106048"/>
            <a:ext cx="245296" cy="24159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7442053" y="3170147"/>
            <a:ext cx="197223" cy="1947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344672" y="2911291"/>
            <a:ext cx="195990" cy="1947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509554" y="3252114"/>
            <a:ext cx="441698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6100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902151" y="3106047"/>
            <a:ext cx="246529" cy="24283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381973" y="3033321"/>
            <a:ext cx="345141" cy="45484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515099" y="3276153"/>
            <a:ext cx="172571" cy="1972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3352127" y="1682338"/>
            <a:ext cx="1735567" cy="22187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141285" y="1682338"/>
            <a:ext cx="1853901" cy="22187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2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90814" y="1900630"/>
            <a:ext cx="5169274" cy="35960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119349">
              <a:lnSpc>
                <a:spcPts val="2330"/>
              </a:lnSpc>
            </a:pPr>
            <a:r>
              <a:rPr sz="2427" i="1" spc="-57" dirty="0">
                <a:solidFill>
                  <a:srgbClr val="0D0D0D"/>
                </a:solidFill>
                <a:cs typeface="Calibri"/>
              </a:rPr>
              <a:t>E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a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ch</a:t>
            </a:r>
            <a:r>
              <a:rPr sz="2427" i="1" spc="4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yea</a:t>
            </a:r>
            <a:r>
              <a:rPr sz="2427" i="1" spc="-190" dirty="0">
                <a:solidFill>
                  <a:srgbClr val="0D0D0D"/>
                </a:solidFill>
                <a:cs typeface="Calibri"/>
              </a:rPr>
              <a:t>r</a:t>
            </a:r>
            <a:r>
              <a:rPr sz="2427" i="1" spc="-9" dirty="0">
                <a:solidFill>
                  <a:srgbClr val="0D0D0D"/>
                </a:solidFill>
                <a:cs typeface="Calibri"/>
              </a:rPr>
              <a:t>,</a:t>
            </a:r>
            <a:r>
              <a:rPr sz="2427" i="1" spc="4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JPMorga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n</a:t>
            </a:r>
            <a:r>
              <a:rPr sz="2427" i="1" spc="18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Chas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e</a:t>
            </a:r>
            <a:r>
              <a:rPr sz="2427" i="1" spc="18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spends appr</a:t>
            </a:r>
            <a:r>
              <a:rPr sz="2427" i="1" spc="-57" dirty="0">
                <a:solidFill>
                  <a:srgbClr val="0D0D0D"/>
                </a:solidFill>
                <a:cs typeface="Calibri"/>
              </a:rPr>
              <a:t>o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x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ima</a:t>
            </a:r>
            <a:r>
              <a:rPr sz="2427" i="1" spc="-31" dirty="0">
                <a:solidFill>
                  <a:srgbClr val="0D0D0D"/>
                </a:solidFill>
                <a:cs typeface="Calibri"/>
              </a:rPr>
              <a:t>t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ely</a:t>
            </a:r>
            <a:r>
              <a:rPr sz="2427" i="1" spc="22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$20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0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4" dirty="0">
                <a:solidFill>
                  <a:srgbClr val="0D0D0D"/>
                </a:solidFill>
                <a:cs typeface="Calibri"/>
              </a:rPr>
              <a:t>millio</a:t>
            </a:r>
            <a:r>
              <a:rPr sz="2427" i="1" dirty="0">
                <a:solidFill>
                  <a:srgbClr val="0D0D0D"/>
                </a:solidFill>
                <a:cs typeface="Calibri"/>
              </a:rPr>
              <a:t>n</a:t>
            </a:r>
            <a:r>
              <a:rPr sz="2427" i="1" spc="13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44" dirty="0">
                <a:solidFill>
                  <a:srgbClr val="0D0D0D"/>
                </a:solidFill>
                <a:cs typeface="Calibri"/>
              </a:rPr>
              <a:t>t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o</a:t>
            </a:r>
            <a:r>
              <a:rPr sz="2427" i="1" spc="4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pro</a:t>
            </a:r>
            <a:r>
              <a:rPr sz="2427" i="1" spc="-40" dirty="0">
                <a:solidFill>
                  <a:srgbClr val="0D0D0D"/>
                </a:solidFill>
                <a:cs typeface="Calibri"/>
              </a:rPr>
              <a:t>t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ect ourselves</a:t>
            </a:r>
            <a:r>
              <a:rPr sz="2427" i="1" spc="22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fro</a:t>
            </a:r>
            <a:r>
              <a:rPr sz="2427" i="1" spc="-22" dirty="0">
                <a:solidFill>
                  <a:srgbClr val="0D0D0D"/>
                </a:solidFill>
                <a:cs typeface="Calibri"/>
              </a:rPr>
              <a:t>m</a:t>
            </a:r>
            <a:r>
              <a:rPr sz="2427" i="1" spc="4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cybe</a:t>
            </a:r>
            <a:r>
              <a:rPr sz="2427" i="1" dirty="0">
                <a:solidFill>
                  <a:srgbClr val="0D0D0D"/>
                </a:solidFill>
                <a:cs typeface="Calibri"/>
              </a:rPr>
              <a:t>r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war</a:t>
            </a:r>
            <a:r>
              <a:rPr sz="2427" i="1" spc="-35" dirty="0">
                <a:solidFill>
                  <a:srgbClr val="0D0D0D"/>
                </a:solidFill>
                <a:cs typeface="Calibri"/>
              </a:rPr>
              <a:t>f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are</a:t>
            </a:r>
            <a:r>
              <a:rPr sz="2427" i="1" spc="22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an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d</a:t>
            </a:r>
            <a:r>
              <a:rPr sz="2427" i="1" spc="9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49" dirty="0">
                <a:solidFill>
                  <a:srgbClr val="0D0D0D"/>
                </a:solidFill>
                <a:cs typeface="Calibri"/>
              </a:rPr>
              <a:t>to</a:t>
            </a:r>
            <a:r>
              <a:rPr sz="2427" i="1" spc="-44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22" dirty="0">
                <a:solidFill>
                  <a:srgbClr val="0D0D0D"/>
                </a:solidFill>
                <a:cs typeface="Calibri"/>
              </a:rPr>
              <a:t>ma</a:t>
            </a:r>
            <a:r>
              <a:rPr sz="2427" i="1" spc="-97" dirty="0">
                <a:solidFill>
                  <a:srgbClr val="0D0D0D"/>
                </a:solidFill>
                <a:cs typeface="Calibri"/>
              </a:rPr>
              <a:t>k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e</a:t>
            </a:r>
            <a:r>
              <a:rPr sz="2427" i="1" spc="13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sur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e</a:t>
            </a:r>
            <a:r>
              <a:rPr sz="2427" i="1" spc="18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ou</a:t>
            </a:r>
            <a:r>
              <a:rPr sz="2427" i="1" spc="-9" dirty="0">
                <a:solidFill>
                  <a:srgbClr val="0D0D0D"/>
                </a:solidFill>
                <a:cs typeface="Calibri"/>
              </a:rPr>
              <a:t>r</a:t>
            </a:r>
            <a:r>
              <a:rPr sz="2427" i="1" spc="13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da</a:t>
            </a:r>
            <a:r>
              <a:rPr sz="2427" i="1" spc="-44" dirty="0">
                <a:solidFill>
                  <a:srgbClr val="0D0D0D"/>
                </a:solidFill>
                <a:cs typeface="Calibri"/>
              </a:rPr>
              <a:t>t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a</a:t>
            </a:r>
            <a:r>
              <a:rPr sz="2427" i="1" spc="13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ar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e</a:t>
            </a:r>
            <a:r>
              <a:rPr sz="2427" i="1" spc="13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sa</a:t>
            </a:r>
            <a:r>
              <a:rPr sz="2427" i="1" spc="-49" dirty="0">
                <a:solidFill>
                  <a:srgbClr val="0D0D0D"/>
                </a:solidFill>
                <a:cs typeface="Calibri"/>
              </a:rPr>
              <a:t>f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e</a:t>
            </a:r>
            <a:r>
              <a:rPr sz="2427" i="1" spc="9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an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d</a:t>
            </a:r>
            <a:r>
              <a:rPr sz="2427" i="1" spc="13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secure.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 This</a:t>
            </a:r>
            <a:r>
              <a:rPr sz="2427" i="1" spc="4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22" dirty="0">
                <a:solidFill>
                  <a:srgbClr val="0D0D0D"/>
                </a:solidFill>
                <a:cs typeface="Calibri"/>
              </a:rPr>
              <a:t>numbe</a:t>
            </a:r>
            <a:r>
              <a:rPr sz="2427" i="1" spc="-9" dirty="0">
                <a:solidFill>
                  <a:srgbClr val="0D0D0D"/>
                </a:solidFill>
                <a:cs typeface="Calibri"/>
              </a:rPr>
              <a:t>r</a:t>
            </a:r>
            <a:r>
              <a:rPr sz="2427" i="1" spc="22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4" dirty="0">
                <a:solidFill>
                  <a:srgbClr val="0D0D0D"/>
                </a:solidFill>
                <a:cs typeface="Calibri"/>
              </a:rPr>
              <a:t>wil</a:t>
            </a:r>
            <a:r>
              <a:rPr sz="2427" i="1" dirty="0">
                <a:solidFill>
                  <a:srgbClr val="0D0D0D"/>
                </a:solidFill>
                <a:cs typeface="Calibri"/>
              </a:rPr>
              <a:t>l</a:t>
            </a:r>
            <a:r>
              <a:rPr sz="2427" i="1" spc="4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22" dirty="0">
                <a:solidFill>
                  <a:srgbClr val="0D0D0D"/>
                </a:solidFill>
                <a:cs typeface="Calibri"/>
              </a:rPr>
              <a:t>gro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w</a:t>
            </a:r>
            <a:r>
              <a:rPr sz="2427" i="1" spc="18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dramaticall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y</a:t>
            </a:r>
            <a:r>
              <a:rPr sz="2427" i="1" spc="22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over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 the</a:t>
            </a:r>
            <a:r>
              <a:rPr sz="2427" i="1" spc="13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n</a:t>
            </a:r>
            <a:r>
              <a:rPr sz="2427" i="1" spc="-62" dirty="0">
                <a:solidFill>
                  <a:srgbClr val="0D0D0D"/>
                </a:solidFill>
                <a:cs typeface="Calibri"/>
              </a:rPr>
              <a:t>e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xt</a:t>
            </a:r>
            <a:r>
              <a:rPr sz="2427" i="1" spc="13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thre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e</a:t>
            </a:r>
            <a:r>
              <a:rPr sz="2427" i="1" spc="22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years</a:t>
            </a:r>
            <a:r>
              <a:rPr sz="2427" i="1" spc="-9" dirty="0">
                <a:solidFill>
                  <a:srgbClr val="0D0D0D"/>
                </a:solidFill>
                <a:cs typeface="Calibri"/>
              </a:rPr>
              <a:t>.</a:t>
            </a:r>
            <a:r>
              <a:rPr sz="2427" i="1" spc="4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More</a:t>
            </a:r>
            <a:r>
              <a:rPr sz="2427" i="1" spc="13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tha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n</a:t>
            </a:r>
            <a:r>
              <a:rPr sz="2427" i="1" spc="13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600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 empl</a:t>
            </a:r>
            <a:r>
              <a:rPr sz="2427" i="1" spc="-35" dirty="0">
                <a:solidFill>
                  <a:srgbClr val="0D0D0D"/>
                </a:solidFill>
                <a:cs typeface="Calibri"/>
              </a:rPr>
              <a:t>o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yees</a:t>
            </a:r>
            <a:r>
              <a:rPr sz="2427" i="1" spc="18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acros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s</a:t>
            </a:r>
            <a:r>
              <a:rPr sz="2427" i="1" spc="18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th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e</a:t>
            </a:r>
            <a:r>
              <a:rPr sz="2427" i="1" spc="13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fir</a:t>
            </a:r>
            <a:r>
              <a:rPr sz="2427" i="1" spc="-22" dirty="0">
                <a:solidFill>
                  <a:srgbClr val="0D0D0D"/>
                </a:solidFill>
                <a:cs typeface="Calibri"/>
              </a:rPr>
              <a:t>m</a:t>
            </a:r>
            <a:r>
              <a:rPr sz="2427" i="1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ar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e</a:t>
            </a:r>
            <a:r>
              <a:rPr sz="2427" i="1" spc="13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dedica</a:t>
            </a:r>
            <a:r>
              <a:rPr sz="2427" i="1" spc="-31" dirty="0">
                <a:solidFill>
                  <a:srgbClr val="0D0D0D"/>
                </a:solidFill>
                <a:cs typeface="Calibri"/>
              </a:rPr>
              <a:t>t</a:t>
            </a:r>
            <a:r>
              <a:rPr sz="2427" i="1" spc="-9" dirty="0">
                <a:solidFill>
                  <a:srgbClr val="0D0D0D"/>
                </a:solidFill>
                <a:cs typeface="Calibri"/>
              </a:rPr>
              <a:t>e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d</a:t>
            </a:r>
            <a:r>
              <a:rPr sz="2427" i="1" spc="-9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44" dirty="0">
                <a:solidFill>
                  <a:srgbClr val="0D0D0D"/>
                </a:solidFill>
                <a:cs typeface="Calibri"/>
              </a:rPr>
              <a:t>t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o</a:t>
            </a:r>
            <a:r>
              <a:rPr sz="2427" i="1" spc="4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th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e</a:t>
            </a:r>
            <a:r>
              <a:rPr sz="2427" i="1" spc="13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44" dirty="0">
                <a:solidFill>
                  <a:srgbClr val="0D0D0D"/>
                </a:solidFill>
                <a:cs typeface="Calibri"/>
              </a:rPr>
              <a:t>t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as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k</a:t>
            </a:r>
            <a:r>
              <a:rPr sz="2427" i="1" dirty="0">
                <a:solidFill>
                  <a:srgbClr val="0D0D0D"/>
                </a:solidFill>
                <a:cs typeface="Calibri"/>
              </a:rPr>
              <a:t>.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An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d</a:t>
            </a:r>
            <a:r>
              <a:rPr sz="2427" i="1" spc="4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this</a:t>
            </a:r>
            <a:r>
              <a:rPr sz="2427" i="1" spc="9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22" dirty="0">
                <a:solidFill>
                  <a:srgbClr val="0D0D0D"/>
                </a:solidFill>
                <a:cs typeface="Calibri"/>
              </a:rPr>
              <a:t>numbe</a:t>
            </a:r>
            <a:r>
              <a:rPr sz="2427" i="1" spc="-9" dirty="0">
                <a:solidFill>
                  <a:srgbClr val="0D0D0D"/>
                </a:solidFill>
                <a:cs typeface="Calibri"/>
              </a:rPr>
              <a:t>r</a:t>
            </a:r>
            <a:r>
              <a:rPr sz="2427" i="1" spc="31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li</a:t>
            </a:r>
            <a:r>
              <a:rPr sz="2427" i="1" spc="-97" dirty="0">
                <a:solidFill>
                  <a:srgbClr val="0D0D0D"/>
                </a:solidFill>
                <a:cs typeface="Calibri"/>
              </a:rPr>
              <a:t>k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ely</a:t>
            </a:r>
            <a:r>
              <a:rPr sz="2427" i="1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4" dirty="0">
                <a:solidFill>
                  <a:srgbClr val="0D0D0D"/>
                </a:solidFill>
                <a:cs typeface="Calibri"/>
              </a:rPr>
              <a:t>will </a:t>
            </a:r>
            <a:r>
              <a:rPr sz="2427" i="1" spc="-22" dirty="0">
                <a:solidFill>
                  <a:srgbClr val="0D0D0D"/>
                </a:solidFill>
                <a:cs typeface="Calibri"/>
              </a:rPr>
              <a:t>gro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w</a:t>
            </a:r>
            <a:r>
              <a:rPr sz="2427" i="1" spc="18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a</a:t>
            </a:r>
            <a:r>
              <a:rPr sz="2427" i="1" spc="-13" dirty="0">
                <a:solidFill>
                  <a:srgbClr val="0D0D0D"/>
                </a:solidFill>
                <a:cs typeface="Calibri"/>
              </a:rPr>
              <a:t>s</a:t>
            </a:r>
            <a:r>
              <a:rPr sz="2427" i="1" spc="4" dirty="0">
                <a:solidFill>
                  <a:srgbClr val="0D0D0D"/>
                </a:solidFill>
                <a:cs typeface="Calibri"/>
              </a:rPr>
              <a:t> </a:t>
            </a:r>
            <a:r>
              <a:rPr sz="2427" i="1" spc="-18" dirty="0">
                <a:solidFill>
                  <a:srgbClr val="0D0D0D"/>
                </a:solidFill>
                <a:cs typeface="Calibri"/>
              </a:rPr>
              <a:t>well.</a:t>
            </a:r>
            <a:endParaRPr sz="2427">
              <a:solidFill>
                <a:prstClr val="black"/>
              </a:solidFill>
              <a:cs typeface="Calibri"/>
            </a:endParaRPr>
          </a:p>
          <a:p>
            <a:pPr marR="5043" algn="r">
              <a:spcBef>
                <a:spcPts val="18"/>
              </a:spcBef>
            </a:pPr>
            <a:r>
              <a:rPr sz="2427" spc="-18" dirty="0">
                <a:solidFill>
                  <a:srgbClr val="585858"/>
                </a:solidFill>
                <a:cs typeface="Calibri"/>
              </a:rPr>
              <a:t>Jami</a:t>
            </a:r>
            <a:r>
              <a:rPr sz="2427" spc="-13" dirty="0">
                <a:solidFill>
                  <a:srgbClr val="585858"/>
                </a:solidFill>
                <a:cs typeface="Calibri"/>
              </a:rPr>
              <a:t>e</a:t>
            </a:r>
            <a:r>
              <a:rPr sz="2427" spc="13" dirty="0">
                <a:solidFill>
                  <a:srgbClr val="585858"/>
                </a:solidFill>
                <a:cs typeface="Calibri"/>
              </a:rPr>
              <a:t> </a:t>
            </a:r>
            <a:r>
              <a:rPr sz="2427" spc="-13" dirty="0">
                <a:solidFill>
                  <a:srgbClr val="585858"/>
                </a:solidFill>
                <a:cs typeface="Calibri"/>
              </a:rPr>
              <a:t>Dimon</a:t>
            </a:r>
            <a:endParaRPr sz="2427">
              <a:solidFill>
                <a:prstClr val="black"/>
              </a:solidFill>
              <a:cs typeface="Calibri"/>
            </a:endParaRPr>
          </a:p>
          <a:p>
            <a:pPr marL="1666403" marR="4483" indent="1343097" algn="r">
              <a:lnSpc>
                <a:spcPct val="101899"/>
              </a:lnSpc>
              <a:spcBef>
                <a:spcPts val="13"/>
              </a:spcBef>
            </a:pPr>
            <a:r>
              <a:rPr sz="1809" spc="9" dirty="0">
                <a:solidFill>
                  <a:srgbClr val="585858"/>
                </a:solidFill>
                <a:cs typeface="Calibri"/>
              </a:rPr>
              <a:t>JPMC</a:t>
            </a:r>
            <a:r>
              <a:rPr sz="1809" spc="4" dirty="0">
                <a:solidFill>
                  <a:srgbClr val="585858"/>
                </a:solidFill>
                <a:cs typeface="Calibri"/>
              </a:rPr>
              <a:t> </a:t>
            </a:r>
            <a:r>
              <a:rPr sz="1809" spc="9" dirty="0">
                <a:solidFill>
                  <a:srgbClr val="585858"/>
                </a:solidFill>
                <a:cs typeface="Calibri"/>
              </a:rPr>
              <a:t>Chairman</a:t>
            </a:r>
            <a:r>
              <a:rPr sz="1809" spc="4" dirty="0">
                <a:solidFill>
                  <a:srgbClr val="585858"/>
                </a:solidFill>
                <a:cs typeface="Calibri"/>
              </a:rPr>
              <a:t> </a:t>
            </a:r>
            <a:r>
              <a:rPr sz="1809" spc="9" dirty="0">
                <a:solidFill>
                  <a:srgbClr val="585858"/>
                </a:solidFill>
                <a:cs typeface="Calibri"/>
              </a:rPr>
              <a:t>&amp; C</a:t>
            </a:r>
            <a:r>
              <a:rPr sz="1809" spc="-18" dirty="0">
                <a:solidFill>
                  <a:srgbClr val="585858"/>
                </a:solidFill>
                <a:cs typeface="Calibri"/>
              </a:rPr>
              <a:t>E</a:t>
            </a:r>
            <a:r>
              <a:rPr sz="1809" spc="9" dirty="0">
                <a:solidFill>
                  <a:srgbClr val="585858"/>
                </a:solidFill>
                <a:cs typeface="Calibri"/>
              </a:rPr>
              <a:t>O</a:t>
            </a:r>
            <a:r>
              <a:rPr sz="1809" spc="4" dirty="0">
                <a:solidFill>
                  <a:srgbClr val="585858"/>
                </a:solidFill>
                <a:cs typeface="Calibri"/>
              </a:rPr>
              <a:t> April</a:t>
            </a:r>
            <a:r>
              <a:rPr sz="1809" spc="9" dirty="0">
                <a:solidFill>
                  <a:srgbClr val="585858"/>
                </a:solidFill>
                <a:cs typeface="Calibri"/>
              </a:rPr>
              <a:t> </a:t>
            </a:r>
            <a:r>
              <a:rPr sz="1809" spc="4" dirty="0">
                <a:solidFill>
                  <a:srgbClr val="585858"/>
                </a:solidFill>
                <a:cs typeface="Calibri"/>
              </a:rPr>
              <a:t>10,</a:t>
            </a:r>
            <a:r>
              <a:rPr sz="1809" spc="9" dirty="0">
                <a:solidFill>
                  <a:srgbClr val="585858"/>
                </a:solidFill>
                <a:cs typeface="Calibri"/>
              </a:rPr>
              <a:t> </a:t>
            </a:r>
            <a:r>
              <a:rPr sz="1809" spc="4" dirty="0">
                <a:solidFill>
                  <a:srgbClr val="585858"/>
                </a:solidFill>
                <a:cs typeface="Calibri"/>
              </a:rPr>
              <a:t>201</a:t>
            </a:r>
            <a:r>
              <a:rPr sz="1809" spc="9" dirty="0">
                <a:solidFill>
                  <a:srgbClr val="585858"/>
                </a:solidFill>
                <a:cs typeface="Calibri"/>
              </a:rPr>
              <a:t>3</a:t>
            </a:r>
            <a:r>
              <a:rPr sz="1809" spc="4" dirty="0">
                <a:solidFill>
                  <a:srgbClr val="585858"/>
                </a:solidFill>
                <a:cs typeface="Calibri"/>
              </a:rPr>
              <a:t> </a:t>
            </a:r>
            <a:r>
              <a:rPr sz="1809" dirty="0">
                <a:solidFill>
                  <a:srgbClr val="585858"/>
                </a:solidFill>
                <a:cs typeface="Calibri"/>
              </a:rPr>
              <a:t>L</a:t>
            </a:r>
            <a:r>
              <a:rPr sz="1809" spc="-4" dirty="0">
                <a:solidFill>
                  <a:srgbClr val="585858"/>
                </a:solidFill>
                <a:cs typeface="Calibri"/>
              </a:rPr>
              <a:t>e</a:t>
            </a:r>
            <a:r>
              <a:rPr sz="1809" spc="-22" dirty="0">
                <a:solidFill>
                  <a:srgbClr val="585858"/>
                </a:solidFill>
                <a:cs typeface="Calibri"/>
              </a:rPr>
              <a:t>t</a:t>
            </a:r>
            <a:r>
              <a:rPr sz="1809" spc="-18" dirty="0">
                <a:solidFill>
                  <a:srgbClr val="585858"/>
                </a:solidFill>
                <a:cs typeface="Calibri"/>
              </a:rPr>
              <a:t>t</a:t>
            </a:r>
            <a:r>
              <a:rPr sz="1809" spc="4" dirty="0">
                <a:solidFill>
                  <a:srgbClr val="585858"/>
                </a:solidFill>
                <a:cs typeface="Calibri"/>
              </a:rPr>
              <a:t>er</a:t>
            </a:r>
            <a:r>
              <a:rPr sz="1809" spc="22" dirty="0">
                <a:solidFill>
                  <a:srgbClr val="585858"/>
                </a:solidFill>
                <a:cs typeface="Calibri"/>
              </a:rPr>
              <a:t> </a:t>
            </a:r>
            <a:r>
              <a:rPr sz="1809" spc="-13" dirty="0">
                <a:solidFill>
                  <a:srgbClr val="585858"/>
                </a:solidFill>
                <a:cs typeface="Calibri"/>
              </a:rPr>
              <a:t>t</a:t>
            </a:r>
            <a:r>
              <a:rPr sz="1809" spc="9" dirty="0">
                <a:solidFill>
                  <a:srgbClr val="585858"/>
                </a:solidFill>
                <a:cs typeface="Calibri"/>
              </a:rPr>
              <a:t>o</a:t>
            </a:r>
            <a:r>
              <a:rPr sz="1809" dirty="0">
                <a:solidFill>
                  <a:srgbClr val="585858"/>
                </a:solidFill>
                <a:cs typeface="Calibri"/>
              </a:rPr>
              <a:t> </a:t>
            </a:r>
            <a:r>
              <a:rPr sz="1809" spc="9" dirty="0">
                <a:solidFill>
                  <a:srgbClr val="585858"/>
                </a:solidFill>
                <a:cs typeface="Calibri"/>
              </a:rPr>
              <a:t>Sha</a:t>
            </a:r>
            <a:r>
              <a:rPr sz="1809" spc="-22" dirty="0">
                <a:solidFill>
                  <a:srgbClr val="585858"/>
                </a:solidFill>
                <a:cs typeface="Calibri"/>
              </a:rPr>
              <a:t>r</a:t>
            </a:r>
            <a:r>
              <a:rPr sz="1809" spc="4" dirty="0">
                <a:solidFill>
                  <a:srgbClr val="585858"/>
                </a:solidFill>
                <a:cs typeface="Calibri"/>
              </a:rPr>
              <a:t>eholde</a:t>
            </a:r>
            <a:r>
              <a:rPr sz="1809" spc="-35" dirty="0">
                <a:solidFill>
                  <a:srgbClr val="585858"/>
                </a:solidFill>
                <a:cs typeface="Calibri"/>
              </a:rPr>
              <a:t>r</a:t>
            </a:r>
            <a:r>
              <a:rPr sz="1809" spc="4" dirty="0">
                <a:solidFill>
                  <a:srgbClr val="585858"/>
                </a:solidFill>
                <a:cs typeface="Calibri"/>
              </a:rPr>
              <a:t>s</a:t>
            </a:r>
            <a:endParaRPr sz="1809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90161" y="865605"/>
            <a:ext cx="9494269" cy="499805"/>
          </a:xfrm>
          <a:prstGeom prst="rect">
            <a:avLst/>
          </a:prstGeom>
        </p:spPr>
        <p:txBody>
          <a:bodyPr vert="horz" wrap="square" lIns="0" tIns="138672" rIns="0" bIns="0" rtlCol="0">
            <a:spAutoFit/>
          </a:bodyPr>
          <a:lstStyle/>
          <a:p>
            <a:pPr marL="5065329"/>
            <a:r>
              <a:rPr sz="2338" spc="-18" dirty="0"/>
              <a:t>Cybe</a:t>
            </a:r>
            <a:r>
              <a:rPr sz="2338" spc="-53" dirty="0"/>
              <a:t>r</a:t>
            </a:r>
            <a:r>
              <a:rPr sz="2338" spc="-18" dirty="0"/>
              <a:t>s</a:t>
            </a:r>
            <a:r>
              <a:rPr sz="2338" spc="-13" dirty="0"/>
              <a:t>ecurity</a:t>
            </a:r>
            <a:r>
              <a:rPr sz="2338" dirty="0"/>
              <a:t> </a:t>
            </a:r>
            <a:r>
              <a:rPr sz="2338" spc="-9" dirty="0"/>
              <a:t>I</a:t>
            </a:r>
            <a:r>
              <a:rPr sz="2338" spc="-13" dirty="0"/>
              <a:t>niti</a:t>
            </a:r>
            <a:r>
              <a:rPr sz="2338" spc="-35" dirty="0"/>
              <a:t>a</a:t>
            </a:r>
            <a:r>
              <a:rPr sz="2338" spc="-13" dirty="0"/>
              <a:t>ti</a:t>
            </a:r>
            <a:r>
              <a:rPr sz="2338" spc="-35" dirty="0"/>
              <a:t>v</a:t>
            </a:r>
            <a:r>
              <a:rPr sz="2338" spc="-13" dirty="0"/>
              <a:t>e</a:t>
            </a:r>
            <a:endParaRPr sz="2338"/>
          </a:p>
        </p:txBody>
      </p:sp>
      <p:sp>
        <p:nvSpPr>
          <p:cNvPr id="4" name="object 4"/>
          <p:cNvSpPr/>
          <p:nvPr/>
        </p:nvSpPr>
        <p:spPr>
          <a:xfrm>
            <a:off x="1661161" y="1915533"/>
            <a:ext cx="2995331" cy="3660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3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08556" y="1752712"/>
            <a:ext cx="4577603" cy="37063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54351">
              <a:lnSpc>
                <a:spcPts val="2330"/>
              </a:lnSpc>
            </a:pPr>
            <a:r>
              <a:rPr sz="2427" i="1" spc="-18" dirty="0">
                <a:solidFill>
                  <a:prstClr val="black"/>
                </a:solidFill>
                <a:cs typeface="Calibri"/>
              </a:rPr>
              <a:t>No</a:t>
            </a:r>
            <a:r>
              <a:rPr sz="2427" i="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44" dirty="0">
                <a:solidFill>
                  <a:prstClr val="black"/>
                </a:solidFill>
                <a:cs typeface="Calibri"/>
              </a:rPr>
              <a:t>f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o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reign</a:t>
            </a:r>
            <a:r>
              <a:rPr sz="2427" i="1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nation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,</a:t>
            </a:r>
            <a:r>
              <a:rPr sz="2427" i="1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n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o</a:t>
            </a:r>
            <a:r>
              <a:rPr sz="2427" i="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hac</a:t>
            </a:r>
            <a:r>
              <a:rPr sz="2427" i="1" spc="-93" dirty="0">
                <a:solidFill>
                  <a:prstClr val="black"/>
                </a:solidFill>
                <a:cs typeface="Calibri"/>
              </a:rPr>
              <a:t>k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i="1" spc="-190" dirty="0">
                <a:solidFill>
                  <a:prstClr val="black"/>
                </a:solidFill>
                <a:cs typeface="Calibri"/>
              </a:rPr>
              <a:t>r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,</a:t>
            </a:r>
            <a:r>
              <a:rPr sz="2427" i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should b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abl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i="1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44" dirty="0">
                <a:solidFill>
                  <a:prstClr val="black"/>
                </a:solidFill>
                <a:cs typeface="Calibri"/>
              </a:rPr>
              <a:t>t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o</a:t>
            </a:r>
            <a:r>
              <a:rPr sz="2427" i="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shu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t</a:t>
            </a:r>
            <a:r>
              <a:rPr sz="2427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26" dirty="0">
                <a:solidFill>
                  <a:prstClr val="black"/>
                </a:solidFill>
                <a:cs typeface="Calibri"/>
              </a:rPr>
              <a:t>dow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n</a:t>
            </a:r>
            <a:r>
              <a:rPr sz="2427" i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ou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r</a:t>
            </a:r>
            <a:r>
              <a:rPr sz="2427" i="1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networ</a:t>
            </a:r>
            <a:r>
              <a:rPr sz="2427" i="1" spc="-26" dirty="0">
                <a:solidFill>
                  <a:prstClr val="black"/>
                </a:solidFill>
                <a:cs typeface="Calibri"/>
              </a:rPr>
              <a:t>k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s, </a:t>
            </a:r>
            <a:r>
              <a:rPr sz="2427" i="1" spc="-40" dirty="0">
                <a:solidFill>
                  <a:prstClr val="black"/>
                </a:solidFill>
                <a:cs typeface="Calibri"/>
              </a:rPr>
              <a:t>st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a</a:t>
            </a:r>
            <a:r>
              <a:rPr sz="2427" i="1" dirty="0">
                <a:solidFill>
                  <a:prstClr val="black"/>
                </a:solidFill>
                <a:cs typeface="Calibri"/>
              </a:rPr>
              <a:t>l</a:t>
            </a:r>
            <a:r>
              <a:rPr sz="2427" i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ou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r</a:t>
            </a:r>
            <a:r>
              <a:rPr sz="2427" i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trad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i="1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secrets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,</a:t>
            </a:r>
            <a:r>
              <a:rPr sz="2427" i="1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o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r</a:t>
            </a:r>
            <a:r>
              <a:rPr sz="2427" i="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2427" i="1" spc="-49" dirty="0">
                <a:solidFill>
                  <a:prstClr val="black"/>
                </a:solidFill>
                <a:cs typeface="Calibri"/>
              </a:rPr>
              <a:t>n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vade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 the</a:t>
            </a:r>
            <a:r>
              <a:rPr sz="2427" i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privac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y</a:t>
            </a:r>
            <a:r>
              <a:rPr sz="2427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o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f</a:t>
            </a:r>
            <a:r>
              <a:rPr sz="2427" i="1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Ameri</a:t>
            </a:r>
            <a:r>
              <a:rPr sz="2427" i="1" spc="-31" dirty="0">
                <a:solidFill>
                  <a:prstClr val="black"/>
                </a:solidFill>
                <a:cs typeface="Calibri"/>
              </a:rPr>
              <a:t>c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a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n</a:t>
            </a:r>
            <a:r>
              <a:rPr sz="2427" i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44" dirty="0">
                <a:solidFill>
                  <a:prstClr val="black"/>
                </a:solidFill>
                <a:cs typeface="Calibri"/>
              </a:rPr>
              <a:t>f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amilies,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 especially</a:t>
            </a:r>
            <a:r>
              <a:rPr sz="2427" i="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ou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r</a:t>
            </a:r>
            <a:r>
              <a:rPr sz="2427" i="1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kids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.</a:t>
            </a:r>
            <a:r>
              <a:rPr sz="2427" i="1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S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o</a:t>
            </a:r>
            <a:r>
              <a:rPr sz="2427" i="1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22" dirty="0">
                <a:solidFill>
                  <a:prstClr val="black"/>
                </a:solidFill>
                <a:cs typeface="Calibri"/>
              </a:rPr>
              <a:t>w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i="1" spc="-146" dirty="0">
                <a:solidFill>
                  <a:prstClr val="black"/>
                </a:solidFill>
                <a:cs typeface="Calibri"/>
              </a:rPr>
              <a:t>’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re</a:t>
            </a:r>
            <a:r>
              <a:rPr sz="2427" i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making sur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i="1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ou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r</a:t>
            </a:r>
            <a:r>
              <a:rPr sz="2427" i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governme</a:t>
            </a:r>
            <a:r>
              <a:rPr sz="2427" i="1" spc="-31" dirty="0">
                <a:solidFill>
                  <a:prstClr val="black"/>
                </a:solidFill>
                <a:cs typeface="Calibri"/>
              </a:rPr>
              <a:t>n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t</a:t>
            </a:r>
            <a:r>
              <a:rPr sz="2427" i="1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dirty="0">
                <a:solidFill>
                  <a:prstClr val="black"/>
                </a:solidFill>
                <a:cs typeface="Calibri"/>
              </a:rPr>
              <a:t>i</a:t>
            </a:r>
            <a:r>
              <a:rPr sz="2427" i="1" spc="-26" dirty="0">
                <a:solidFill>
                  <a:prstClr val="black"/>
                </a:solidFill>
                <a:cs typeface="Calibri"/>
              </a:rPr>
              <a:t>n</a:t>
            </a:r>
            <a:r>
              <a:rPr sz="2427" i="1" spc="-40" dirty="0">
                <a:solidFill>
                  <a:prstClr val="black"/>
                </a:solidFill>
                <a:cs typeface="Calibri"/>
              </a:rPr>
              <a:t>t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egra</a:t>
            </a:r>
            <a:r>
              <a:rPr sz="2427" i="1" spc="-35" dirty="0">
                <a:solidFill>
                  <a:prstClr val="black"/>
                </a:solidFill>
                <a:cs typeface="Calibri"/>
              </a:rPr>
              <a:t>t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es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2427" i="1" spc="-26" dirty="0">
                <a:solidFill>
                  <a:prstClr val="black"/>
                </a:solidFill>
                <a:cs typeface="Calibri"/>
              </a:rPr>
              <a:t>n</a:t>
            </a:r>
            <a:r>
              <a:rPr sz="2427" i="1" spc="-40" dirty="0">
                <a:solidFill>
                  <a:prstClr val="black"/>
                </a:solidFill>
                <a:cs typeface="Calibri"/>
              </a:rPr>
              <a:t>t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elligen</a:t>
            </a:r>
            <a:r>
              <a:rPr sz="2427" i="1" spc="-26" dirty="0">
                <a:solidFill>
                  <a:prstClr val="black"/>
                </a:solidFill>
                <a:cs typeface="Calibri"/>
              </a:rPr>
              <a:t>c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i="1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44" dirty="0">
                <a:solidFill>
                  <a:prstClr val="black"/>
                </a:solidFill>
                <a:cs typeface="Calibri"/>
              </a:rPr>
              <a:t>t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o</a:t>
            </a:r>
            <a:r>
              <a:rPr sz="2427" i="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35" dirty="0">
                <a:solidFill>
                  <a:prstClr val="black"/>
                </a:solidFill>
                <a:cs typeface="Calibri"/>
              </a:rPr>
              <a:t>c</a:t>
            </a:r>
            <a:r>
              <a:rPr sz="2427" i="1" spc="-22" dirty="0">
                <a:solidFill>
                  <a:prstClr val="black"/>
                </a:solidFill>
                <a:cs typeface="Calibri"/>
              </a:rPr>
              <a:t>omba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t</a:t>
            </a:r>
            <a:r>
              <a:rPr sz="2427" i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cyber threats,</a:t>
            </a:r>
            <a:r>
              <a:rPr sz="2427" i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ju</a:t>
            </a:r>
            <a:r>
              <a:rPr sz="2427" i="1" spc="-44" dirty="0">
                <a:solidFill>
                  <a:prstClr val="black"/>
                </a:solidFill>
                <a:cs typeface="Calibri"/>
              </a:rPr>
              <a:t>s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t</a:t>
            </a:r>
            <a:r>
              <a:rPr sz="2427" i="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a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s</a:t>
            </a:r>
            <a:r>
              <a:rPr sz="2427" i="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22" dirty="0">
                <a:solidFill>
                  <a:prstClr val="black"/>
                </a:solidFill>
                <a:cs typeface="Calibri"/>
              </a:rPr>
              <a:t>w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i="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hav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i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don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i="1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49" dirty="0">
                <a:solidFill>
                  <a:prstClr val="black"/>
                </a:solidFill>
                <a:cs typeface="Calibri"/>
              </a:rPr>
              <a:t>to</a:t>
            </a:r>
            <a:r>
              <a:rPr sz="2427" i="1" spc="-44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35" dirty="0">
                <a:solidFill>
                  <a:prstClr val="black"/>
                </a:solidFill>
                <a:cs typeface="Calibri"/>
              </a:rPr>
              <a:t>c</a:t>
            </a:r>
            <a:r>
              <a:rPr sz="2427" i="1" spc="-22" dirty="0">
                <a:solidFill>
                  <a:prstClr val="black"/>
                </a:solidFill>
                <a:cs typeface="Calibri"/>
              </a:rPr>
              <a:t>omba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t</a:t>
            </a:r>
            <a:r>
              <a:rPr sz="2427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40" dirty="0">
                <a:solidFill>
                  <a:prstClr val="black"/>
                </a:solidFill>
                <a:cs typeface="Calibri"/>
              </a:rPr>
              <a:t>t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errorism.</a:t>
            </a:r>
            <a:endParaRPr sz="2427">
              <a:solidFill>
                <a:prstClr val="black"/>
              </a:solidFill>
              <a:cs typeface="Calibri"/>
            </a:endParaRPr>
          </a:p>
          <a:p>
            <a:pPr>
              <a:spcBef>
                <a:spcPts val="39"/>
              </a:spcBef>
            </a:pPr>
            <a:endParaRPr sz="251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98305"/>
            <a:r>
              <a:rPr sz="2427" spc="-13" dirty="0">
                <a:solidFill>
                  <a:srgbClr val="585858"/>
                </a:solidFill>
                <a:cs typeface="Calibri"/>
              </a:rPr>
              <a:t>P</a:t>
            </a:r>
            <a:r>
              <a:rPr sz="2427" spc="-40" dirty="0">
                <a:solidFill>
                  <a:srgbClr val="585858"/>
                </a:solidFill>
                <a:cs typeface="Calibri"/>
              </a:rPr>
              <a:t>r</a:t>
            </a:r>
            <a:r>
              <a:rPr sz="2427" spc="-13" dirty="0">
                <a:solidFill>
                  <a:srgbClr val="585858"/>
                </a:solidFill>
                <a:cs typeface="Calibri"/>
              </a:rPr>
              <a:t>eside</a:t>
            </a:r>
            <a:r>
              <a:rPr sz="2427" spc="-40" dirty="0">
                <a:solidFill>
                  <a:srgbClr val="585858"/>
                </a:solidFill>
                <a:cs typeface="Calibri"/>
              </a:rPr>
              <a:t>n</a:t>
            </a:r>
            <a:r>
              <a:rPr sz="2427" spc="-9" dirty="0">
                <a:solidFill>
                  <a:srgbClr val="585858"/>
                </a:solidFill>
                <a:cs typeface="Calibri"/>
              </a:rPr>
              <a:t>t</a:t>
            </a:r>
            <a:r>
              <a:rPr sz="2427" dirty="0">
                <a:solidFill>
                  <a:srgbClr val="585858"/>
                </a:solidFill>
                <a:cs typeface="Calibri"/>
              </a:rPr>
              <a:t> </a:t>
            </a:r>
            <a:r>
              <a:rPr sz="2427" spc="-13" dirty="0">
                <a:solidFill>
                  <a:srgbClr val="585858"/>
                </a:solidFill>
                <a:cs typeface="Calibri"/>
              </a:rPr>
              <a:t>Ba</a:t>
            </a:r>
            <a:r>
              <a:rPr sz="2427" spc="-57" dirty="0">
                <a:solidFill>
                  <a:srgbClr val="585858"/>
                </a:solidFill>
                <a:cs typeface="Calibri"/>
              </a:rPr>
              <a:t>r</a:t>
            </a:r>
            <a:r>
              <a:rPr sz="2427" spc="-18" dirty="0">
                <a:solidFill>
                  <a:srgbClr val="585858"/>
                </a:solidFill>
                <a:cs typeface="Calibri"/>
              </a:rPr>
              <a:t>a</a:t>
            </a:r>
            <a:r>
              <a:rPr sz="2427" spc="-13" dirty="0">
                <a:solidFill>
                  <a:srgbClr val="585858"/>
                </a:solidFill>
                <a:cs typeface="Calibri"/>
              </a:rPr>
              <a:t>ck</a:t>
            </a:r>
            <a:r>
              <a:rPr sz="2427" spc="13" dirty="0">
                <a:solidFill>
                  <a:srgbClr val="585858"/>
                </a:solidFill>
                <a:cs typeface="Calibri"/>
              </a:rPr>
              <a:t> </a:t>
            </a:r>
            <a:r>
              <a:rPr sz="2427" spc="-22" dirty="0">
                <a:solidFill>
                  <a:srgbClr val="585858"/>
                </a:solidFill>
                <a:cs typeface="Calibri"/>
              </a:rPr>
              <a:t>Obama</a:t>
            </a:r>
            <a:endParaRPr sz="2427">
              <a:solidFill>
                <a:prstClr val="black"/>
              </a:solidFill>
              <a:cs typeface="Calibri"/>
            </a:endParaRPr>
          </a:p>
          <a:p>
            <a:pPr marL="1495504">
              <a:spcBef>
                <a:spcPts val="57"/>
              </a:spcBef>
            </a:pPr>
            <a:r>
              <a:rPr sz="1809" spc="4" dirty="0">
                <a:solidFill>
                  <a:srgbClr val="585858"/>
                </a:solidFill>
                <a:cs typeface="Calibri"/>
              </a:rPr>
              <a:t>201</a:t>
            </a:r>
            <a:r>
              <a:rPr sz="1809" spc="9" dirty="0">
                <a:solidFill>
                  <a:srgbClr val="585858"/>
                </a:solidFill>
                <a:cs typeface="Calibri"/>
              </a:rPr>
              <a:t>5 </a:t>
            </a:r>
            <a:r>
              <a:rPr sz="1809" dirty="0">
                <a:solidFill>
                  <a:srgbClr val="585858"/>
                </a:solidFill>
                <a:cs typeface="Calibri"/>
              </a:rPr>
              <a:t>S</a:t>
            </a:r>
            <a:r>
              <a:rPr sz="1809" spc="-18" dirty="0">
                <a:solidFill>
                  <a:srgbClr val="585858"/>
                </a:solidFill>
                <a:cs typeface="Calibri"/>
              </a:rPr>
              <a:t>t</a:t>
            </a:r>
            <a:r>
              <a:rPr sz="1809" spc="-13" dirty="0">
                <a:solidFill>
                  <a:srgbClr val="585858"/>
                </a:solidFill>
                <a:cs typeface="Calibri"/>
              </a:rPr>
              <a:t>a</a:t>
            </a:r>
            <a:r>
              <a:rPr sz="1809" spc="-18" dirty="0">
                <a:solidFill>
                  <a:srgbClr val="585858"/>
                </a:solidFill>
                <a:cs typeface="Calibri"/>
              </a:rPr>
              <a:t>t</a:t>
            </a:r>
            <a:r>
              <a:rPr sz="1809" spc="9" dirty="0">
                <a:solidFill>
                  <a:srgbClr val="585858"/>
                </a:solidFill>
                <a:cs typeface="Calibri"/>
              </a:rPr>
              <a:t>e </a:t>
            </a:r>
            <a:r>
              <a:rPr sz="1809" spc="4" dirty="0">
                <a:solidFill>
                  <a:srgbClr val="585858"/>
                </a:solidFill>
                <a:cs typeface="Calibri"/>
              </a:rPr>
              <a:t>of</a:t>
            </a:r>
            <a:r>
              <a:rPr sz="1809" spc="-4" dirty="0">
                <a:solidFill>
                  <a:srgbClr val="585858"/>
                </a:solidFill>
                <a:cs typeface="Calibri"/>
              </a:rPr>
              <a:t> </a:t>
            </a:r>
            <a:r>
              <a:rPr sz="1809" spc="4" dirty="0">
                <a:solidFill>
                  <a:srgbClr val="585858"/>
                </a:solidFill>
                <a:cs typeface="Calibri"/>
              </a:rPr>
              <a:t>the </a:t>
            </a:r>
            <a:r>
              <a:rPr sz="1809" spc="9" dirty="0">
                <a:solidFill>
                  <a:srgbClr val="585858"/>
                </a:solidFill>
                <a:cs typeface="Calibri"/>
              </a:rPr>
              <a:t>Union Add</a:t>
            </a:r>
            <a:r>
              <a:rPr sz="1809" spc="-26" dirty="0">
                <a:solidFill>
                  <a:srgbClr val="585858"/>
                </a:solidFill>
                <a:cs typeface="Calibri"/>
              </a:rPr>
              <a:t>r</a:t>
            </a:r>
            <a:r>
              <a:rPr sz="1809" spc="4" dirty="0">
                <a:solidFill>
                  <a:srgbClr val="585858"/>
                </a:solidFill>
                <a:cs typeface="Calibri"/>
              </a:rPr>
              <a:t>ess</a:t>
            </a:r>
            <a:endParaRPr sz="1809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90161" y="865605"/>
            <a:ext cx="9494269" cy="499805"/>
          </a:xfrm>
          <a:prstGeom prst="rect">
            <a:avLst/>
          </a:prstGeom>
        </p:spPr>
        <p:txBody>
          <a:bodyPr vert="horz" wrap="square" lIns="0" tIns="138672" rIns="0" bIns="0" rtlCol="0">
            <a:spAutoFit/>
          </a:bodyPr>
          <a:lstStyle/>
          <a:p>
            <a:pPr marL="5065329"/>
            <a:r>
              <a:rPr sz="2338" spc="-18" dirty="0"/>
              <a:t>Cybe</a:t>
            </a:r>
            <a:r>
              <a:rPr sz="2338" spc="-53" dirty="0"/>
              <a:t>r</a:t>
            </a:r>
            <a:r>
              <a:rPr sz="2338" spc="-18" dirty="0"/>
              <a:t>s</a:t>
            </a:r>
            <a:r>
              <a:rPr sz="2338" spc="-13" dirty="0"/>
              <a:t>ecurity</a:t>
            </a:r>
            <a:r>
              <a:rPr sz="2338" dirty="0"/>
              <a:t> </a:t>
            </a:r>
            <a:r>
              <a:rPr sz="2338" spc="-9" dirty="0"/>
              <a:t>I</a:t>
            </a:r>
            <a:r>
              <a:rPr sz="2338" spc="-13" dirty="0"/>
              <a:t>niti</a:t>
            </a:r>
            <a:r>
              <a:rPr sz="2338" spc="-35" dirty="0"/>
              <a:t>a</a:t>
            </a:r>
            <a:r>
              <a:rPr sz="2338" spc="-13" dirty="0"/>
              <a:t>ti</a:t>
            </a:r>
            <a:r>
              <a:rPr sz="2338" spc="-35" dirty="0"/>
              <a:t>v</a:t>
            </a:r>
            <a:r>
              <a:rPr sz="2338" spc="-13" dirty="0"/>
              <a:t>e</a:t>
            </a:r>
            <a:endParaRPr sz="2338"/>
          </a:p>
        </p:txBody>
      </p:sp>
      <p:sp>
        <p:nvSpPr>
          <p:cNvPr id="4" name="object 4"/>
          <p:cNvSpPr/>
          <p:nvPr/>
        </p:nvSpPr>
        <p:spPr>
          <a:xfrm>
            <a:off x="1658806" y="1654661"/>
            <a:ext cx="3623646" cy="4270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0161" y="865604"/>
            <a:ext cx="9494269" cy="488943"/>
          </a:xfrm>
          <a:prstGeom prst="rect">
            <a:avLst/>
          </a:prstGeom>
        </p:spPr>
        <p:txBody>
          <a:bodyPr vert="horz" wrap="square" lIns="0" tIns="127915" rIns="0" bIns="0" rtlCol="0">
            <a:spAutoFit/>
          </a:bodyPr>
          <a:lstStyle/>
          <a:p>
            <a:pPr marL="5064769"/>
            <a:r>
              <a:rPr sz="2338" spc="-18" dirty="0"/>
              <a:t>Cybe</a:t>
            </a:r>
            <a:r>
              <a:rPr sz="2338" spc="-53" dirty="0"/>
              <a:t>r</a:t>
            </a:r>
            <a:r>
              <a:rPr sz="2338" spc="-18" dirty="0"/>
              <a:t>s</a:t>
            </a:r>
            <a:r>
              <a:rPr sz="2338" spc="-13" dirty="0"/>
              <a:t>ecurity</a:t>
            </a:r>
            <a:r>
              <a:rPr sz="2338" spc="4" dirty="0"/>
              <a:t> </a:t>
            </a:r>
            <a:r>
              <a:rPr sz="2338" spc="-9" dirty="0"/>
              <a:t>I</a:t>
            </a:r>
            <a:r>
              <a:rPr sz="2338" spc="-13" dirty="0"/>
              <a:t>niti</a:t>
            </a:r>
            <a:r>
              <a:rPr sz="2338" spc="-35" dirty="0"/>
              <a:t>a</a:t>
            </a:r>
            <a:r>
              <a:rPr sz="2338" spc="-13" dirty="0"/>
              <a:t>ti</a:t>
            </a:r>
            <a:r>
              <a:rPr sz="2338" spc="-35" dirty="0"/>
              <a:t>v</a:t>
            </a:r>
            <a:r>
              <a:rPr sz="2338" spc="-13" dirty="0"/>
              <a:t>e</a:t>
            </a:r>
            <a:endParaRPr sz="2338"/>
          </a:p>
        </p:txBody>
      </p:sp>
      <p:sp>
        <p:nvSpPr>
          <p:cNvPr id="3" name="object 3"/>
          <p:cNvSpPr txBox="1"/>
          <p:nvPr/>
        </p:nvSpPr>
        <p:spPr>
          <a:xfrm>
            <a:off x="1661160" y="1656004"/>
            <a:ext cx="2168338" cy="1140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4428"/>
            <a:r>
              <a:rPr sz="1368" spc="-35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du</a:t>
            </a:r>
            <a:r>
              <a:rPr sz="1368" spc="-18" dirty="0">
                <a:solidFill>
                  <a:srgbClr val="FFFFFF"/>
                </a:solidFill>
                <a:cs typeface="Calibri"/>
              </a:rPr>
              <a:t>c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tiona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l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 P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og</a:t>
            </a:r>
            <a:r>
              <a:rPr sz="1368" spc="-35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ms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324428">
              <a:spcBef>
                <a:spcPts val="499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•Certificate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Program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324428">
              <a:spcBef>
                <a:spcPts val="93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•Min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1059" dirty="0">
                <a:solidFill>
                  <a:srgbClr val="FFFFFF"/>
                </a:solidFill>
                <a:cs typeface="Calibri"/>
              </a:rPr>
              <a:t>r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Degree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324428">
              <a:spcBef>
                <a:spcPts val="101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•Mast</a:t>
            </a:r>
            <a:r>
              <a:rPr sz="1059" dirty="0">
                <a:solidFill>
                  <a:srgbClr val="FFFFFF"/>
                </a:solidFill>
                <a:cs typeface="Calibri"/>
              </a:rPr>
              <a:t>ers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Degree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324428">
              <a:spcBef>
                <a:spcPts val="93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•4+</a:t>
            </a:r>
            <a:r>
              <a:rPr sz="1059" dirty="0">
                <a:solidFill>
                  <a:srgbClr val="FFFFFF"/>
                </a:solidFill>
                <a:cs typeface="Calibri"/>
              </a:rPr>
              <a:t>1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Program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324428">
              <a:spcBef>
                <a:spcPts val="101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•2+</a:t>
            </a:r>
            <a:r>
              <a:rPr sz="1059" dirty="0">
                <a:solidFill>
                  <a:srgbClr val="FFFFFF"/>
                </a:solidFill>
                <a:cs typeface="Calibri"/>
              </a:rPr>
              <a:t>2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Program</a:t>
            </a:r>
            <a:endParaRPr sz="1059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61161" y="1656005"/>
            <a:ext cx="2168337" cy="4269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74700" y="3462337"/>
            <a:ext cx="1544171" cy="1140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368" spc="-35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du</a:t>
            </a:r>
            <a:r>
              <a:rPr sz="1368" spc="-18" dirty="0">
                <a:solidFill>
                  <a:srgbClr val="FFFFFF"/>
                </a:solidFill>
                <a:cs typeface="Calibri"/>
              </a:rPr>
              <a:t>c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tiona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l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 P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og</a:t>
            </a:r>
            <a:r>
              <a:rPr sz="1368" spc="-35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ms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499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•Certificate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Program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93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•Min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1059" dirty="0">
                <a:solidFill>
                  <a:srgbClr val="FFFFFF"/>
                </a:solidFill>
                <a:cs typeface="Calibri"/>
              </a:rPr>
              <a:t>r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Degree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101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•Mast</a:t>
            </a:r>
            <a:r>
              <a:rPr sz="1059" dirty="0">
                <a:solidFill>
                  <a:srgbClr val="FFFFFF"/>
                </a:solidFill>
                <a:cs typeface="Calibri"/>
              </a:rPr>
              <a:t>ers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Degree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93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•4+</a:t>
            </a:r>
            <a:r>
              <a:rPr sz="1059" dirty="0">
                <a:solidFill>
                  <a:srgbClr val="FFFFFF"/>
                </a:solidFill>
                <a:cs typeface="Calibri"/>
              </a:rPr>
              <a:t>1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Program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101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•2+</a:t>
            </a:r>
            <a:r>
              <a:rPr sz="1059" dirty="0">
                <a:solidFill>
                  <a:srgbClr val="FFFFFF"/>
                </a:solidFill>
                <a:cs typeface="Calibri"/>
              </a:rPr>
              <a:t>2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Program</a:t>
            </a:r>
            <a:endParaRPr sz="1059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4316" y="1921584"/>
            <a:ext cx="1422026" cy="14112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94716" y="1656004"/>
            <a:ext cx="2169459" cy="12765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856"/>
            <a:r>
              <a:rPr sz="1368" spc="-40" dirty="0">
                <a:solidFill>
                  <a:srgbClr val="FFFFFF"/>
                </a:solidFill>
                <a:cs typeface="Calibri"/>
              </a:rPr>
              <a:t>P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artne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s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hips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165856">
              <a:spcBef>
                <a:spcPts val="499"/>
              </a:spcBef>
            </a:pPr>
            <a:r>
              <a:rPr sz="1059" spc="4" dirty="0">
                <a:solidFill>
                  <a:srgbClr val="FFFFFF"/>
                </a:solidFill>
                <a:cs typeface="Calibri"/>
              </a:rPr>
              <a:t>•Co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r</a:t>
            </a:r>
            <a:r>
              <a:rPr sz="1059" dirty="0">
                <a:solidFill>
                  <a:srgbClr val="FFFFFF"/>
                </a:solidFill>
                <a:cs typeface="Calibri"/>
              </a:rPr>
              <a:t>p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1059" dirty="0">
                <a:solidFill>
                  <a:srgbClr val="FFFFFF"/>
                </a:solidFill>
                <a:cs typeface="Calibri"/>
              </a:rPr>
              <a:t>rate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&amp;</a:t>
            </a:r>
            <a:r>
              <a:rPr sz="1059" dirty="0">
                <a:solidFill>
                  <a:srgbClr val="FFFFFF"/>
                </a:solidFill>
                <a:cs typeface="Calibri"/>
              </a:rPr>
              <a:t> Government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221888">
              <a:lnSpc>
                <a:spcPts val="1222"/>
              </a:lnSpc>
              <a:spcBef>
                <a:spcPts val="93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•SAIC,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JPMC,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US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Arm</a:t>
            </a:r>
            <a:r>
              <a:rPr sz="1059" dirty="0">
                <a:solidFill>
                  <a:srgbClr val="FFFFFF"/>
                </a:solidFill>
                <a:cs typeface="Calibri"/>
              </a:rPr>
              <a:t>y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(APG)</a:t>
            </a:r>
            <a:r>
              <a:rPr sz="1059" dirty="0">
                <a:solidFill>
                  <a:srgbClr val="FFFFFF"/>
                </a:solidFill>
                <a:cs typeface="Calibri"/>
              </a:rPr>
              <a:t>,</a:t>
            </a:r>
            <a:r>
              <a:rPr sz="1059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DE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276800" marR="258309" indent="-560">
              <a:lnSpc>
                <a:spcPts val="1174"/>
              </a:lnSpc>
              <a:spcBef>
                <a:spcPts val="71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DTI, D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E</a:t>
            </a:r>
            <a:r>
              <a:rPr sz="105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N</a:t>
            </a:r>
            <a:r>
              <a:rPr sz="1059" dirty="0">
                <a:solidFill>
                  <a:srgbClr val="FFFFFF"/>
                </a:solidFill>
                <a:cs typeface="Calibri"/>
              </a:rPr>
              <a:t>G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Network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Warfare Squad.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65856">
              <a:spcBef>
                <a:spcPts val="71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•Academic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221888">
              <a:spcBef>
                <a:spcPts val="101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•D</a:t>
            </a:r>
            <a:r>
              <a:rPr sz="1059" dirty="0">
                <a:solidFill>
                  <a:srgbClr val="FFFFFF"/>
                </a:solidFill>
                <a:cs typeface="Calibri"/>
              </a:rPr>
              <a:t>el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Tech</a:t>
            </a:r>
            <a:r>
              <a:rPr sz="1059" dirty="0">
                <a:solidFill>
                  <a:srgbClr val="FFFFFF"/>
                </a:solidFill>
                <a:cs typeface="Calibri"/>
              </a:rPr>
              <a:t>,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Harford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CC,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DSU</a:t>
            </a:r>
            <a:endParaRPr sz="1059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94715" y="1656005"/>
            <a:ext cx="2169011" cy="4269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49582" y="3462337"/>
            <a:ext cx="1859616" cy="12765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368" spc="-40" dirty="0">
                <a:solidFill>
                  <a:srgbClr val="FFFFFF"/>
                </a:solidFill>
                <a:cs typeface="Calibri"/>
              </a:rPr>
              <a:t>P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artne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s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hips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499"/>
              </a:spcBef>
            </a:pPr>
            <a:r>
              <a:rPr sz="1059" spc="4" dirty="0">
                <a:solidFill>
                  <a:srgbClr val="FFFFFF"/>
                </a:solidFill>
                <a:cs typeface="Calibri"/>
              </a:rPr>
              <a:t>•Co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r</a:t>
            </a:r>
            <a:r>
              <a:rPr sz="1059" dirty="0">
                <a:solidFill>
                  <a:srgbClr val="FFFFFF"/>
                </a:solidFill>
                <a:cs typeface="Calibri"/>
              </a:rPr>
              <a:t>p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1059" dirty="0">
                <a:solidFill>
                  <a:srgbClr val="FFFFFF"/>
                </a:solidFill>
                <a:cs typeface="Calibri"/>
              </a:rPr>
              <a:t>rate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&amp;</a:t>
            </a:r>
            <a:r>
              <a:rPr sz="1059" dirty="0">
                <a:solidFill>
                  <a:srgbClr val="FFFFFF"/>
                </a:solidFill>
                <a:cs typeface="Calibri"/>
              </a:rPr>
              <a:t> Government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66679">
              <a:lnSpc>
                <a:spcPts val="1222"/>
              </a:lnSpc>
              <a:spcBef>
                <a:spcPts val="93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•SAIC,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JPMC,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US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Arm</a:t>
            </a:r>
            <a:r>
              <a:rPr sz="1059" dirty="0">
                <a:solidFill>
                  <a:srgbClr val="FFFFFF"/>
                </a:solidFill>
                <a:cs typeface="Calibri"/>
              </a:rPr>
              <a:t>y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(APG)</a:t>
            </a:r>
            <a:r>
              <a:rPr sz="1059" dirty="0">
                <a:solidFill>
                  <a:srgbClr val="FFFFFF"/>
                </a:solidFill>
                <a:cs typeface="Calibri"/>
              </a:rPr>
              <a:t>,</a:t>
            </a:r>
            <a:r>
              <a:rPr sz="1059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DE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22151" marR="103660" indent="-560">
              <a:lnSpc>
                <a:spcPts val="1174"/>
              </a:lnSpc>
              <a:spcBef>
                <a:spcPts val="71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DTI, D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E</a:t>
            </a:r>
            <a:r>
              <a:rPr sz="105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N</a:t>
            </a:r>
            <a:r>
              <a:rPr sz="1059" dirty="0">
                <a:solidFill>
                  <a:srgbClr val="FFFFFF"/>
                </a:solidFill>
                <a:cs typeface="Calibri"/>
              </a:rPr>
              <a:t>G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Network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Warfare Squad.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71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•Academic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66679">
              <a:spcBef>
                <a:spcPts val="101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•D</a:t>
            </a:r>
            <a:r>
              <a:rPr sz="1059" dirty="0">
                <a:solidFill>
                  <a:srgbClr val="FFFFFF"/>
                </a:solidFill>
                <a:cs typeface="Calibri"/>
              </a:rPr>
              <a:t>el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Tech</a:t>
            </a:r>
            <a:r>
              <a:rPr sz="1059" dirty="0">
                <a:solidFill>
                  <a:srgbClr val="FFFFFF"/>
                </a:solidFill>
                <a:cs typeface="Calibri"/>
              </a:rPr>
              <a:t>,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Harford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CC,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DSU</a:t>
            </a:r>
            <a:endParaRPr sz="1059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68544" y="1920912"/>
            <a:ext cx="1415975" cy="14072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68544" y="1920912"/>
            <a:ext cx="1415975" cy="14072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28945" y="1656005"/>
            <a:ext cx="2169459" cy="1474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019"/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ese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ch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172019">
              <a:spcBef>
                <a:spcPts val="499"/>
              </a:spcBef>
            </a:pPr>
            <a:r>
              <a:rPr sz="1059" spc="4" dirty="0">
                <a:solidFill>
                  <a:srgbClr val="FFFFFF"/>
                </a:solidFill>
                <a:cs typeface="Calibri"/>
              </a:rPr>
              <a:t>•Fundamental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Research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282964" marR="164735" indent="-55472">
              <a:lnSpc>
                <a:spcPts val="1174"/>
              </a:lnSpc>
              <a:spcBef>
                <a:spcPts val="212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•N</a:t>
            </a:r>
            <a:r>
              <a:rPr sz="1059" dirty="0">
                <a:solidFill>
                  <a:srgbClr val="FFFFFF"/>
                </a:solidFill>
                <a:cs typeface="Calibri"/>
              </a:rPr>
              <a:t>etw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rk</a:t>
            </a:r>
            <a:r>
              <a:rPr sz="1059" dirty="0">
                <a:solidFill>
                  <a:srgbClr val="FFFFFF"/>
                </a:solidFill>
                <a:cs typeface="Calibri"/>
              </a:rPr>
              <a:t>,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Computer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&amp;</a:t>
            </a:r>
            <a:r>
              <a:rPr sz="105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Systems Security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227492">
              <a:spcBef>
                <a:spcPts val="75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•I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nformation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Assurance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227492">
              <a:spcBef>
                <a:spcPts val="93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•Cyb</a:t>
            </a:r>
            <a:r>
              <a:rPr sz="1059" dirty="0">
                <a:solidFill>
                  <a:srgbClr val="FFFFFF"/>
                </a:solidFill>
                <a:cs typeface="Calibri"/>
              </a:rPr>
              <a:t>er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Defense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and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Offense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227492">
              <a:spcBef>
                <a:spcPts val="101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•B</a:t>
            </a:r>
            <a:r>
              <a:rPr sz="1059" dirty="0">
                <a:solidFill>
                  <a:srgbClr val="FFFFFF"/>
                </a:solidFill>
                <a:cs typeface="Calibri"/>
              </a:rPr>
              <a:t>ehavi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1059" dirty="0">
                <a:solidFill>
                  <a:srgbClr val="FFFFFF"/>
                </a:solidFill>
                <a:cs typeface="Calibri"/>
              </a:rPr>
              <a:t>ral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Analysis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72019">
              <a:spcBef>
                <a:spcPts val="93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•Classified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Research</a:t>
            </a:r>
            <a:endParaRPr sz="1059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28945" y="1656005"/>
            <a:ext cx="2169011" cy="4269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89861" y="3462337"/>
            <a:ext cx="1847850" cy="1474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ese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ch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499"/>
              </a:spcBef>
            </a:pPr>
            <a:r>
              <a:rPr sz="1059" spc="4" dirty="0">
                <a:solidFill>
                  <a:srgbClr val="FFFFFF"/>
                </a:solidFill>
                <a:cs typeface="Calibri"/>
              </a:rPr>
              <a:t>•Fundamental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Research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21590" marR="4483" indent="-55472">
              <a:lnSpc>
                <a:spcPts val="1174"/>
              </a:lnSpc>
              <a:spcBef>
                <a:spcPts val="212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•N</a:t>
            </a:r>
            <a:r>
              <a:rPr sz="1059" dirty="0">
                <a:solidFill>
                  <a:srgbClr val="FFFFFF"/>
                </a:solidFill>
                <a:cs typeface="Calibri"/>
              </a:rPr>
              <a:t>etw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rk</a:t>
            </a:r>
            <a:r>
              <a:rPr sz="1059" dirty="0">
                <a:solidFill>
                  <a:srgbClr val="FFFFFF"/>
                </a:solidFill>
                <a:cs typeface="Calibri"/>
              </a:rPr>
              <a:t>,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Computer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&amp;</a:t>
            </a:r>
            <a:r>
              <a:rPr sz="105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Systems Security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66679">
              <a:spcBef>
                <a:spcPts val="75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•I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nformation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Assurance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66679">
              <a:spcBef>
                <a:spcPts val="93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•Cyb</a:t>
            </a:r>
            <a:r>
              <a:rPr sz="1059" dirty="0">
                <a:solidFill>
                  <a:srgbClr val="FFFFFF"/>
                </a:solidFill>
                <a:cs typeface="Calibri"/>
              </a:rPr>
              <a:t>er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Defense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and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Offense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66679">
              <a:spcBef>
                <a:spcPts val="101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•B</a:t>
            </a:r>
            <a:r>
              <a:rPr sz="1059" dirty="0">
                <a:solidFill>
                  <a:srgbClr val="FFFFFF"/>
                </a:solidFill>
                <a:cs typeface="Calibri"/>
              </a:rPr>
              <a:t>ehavi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1059" dirty="0">
                <a:solidFill>
                  <a:srgbClr val="FFFFFF"/>
                </a:solidFill>
                <a:cs typeface="Calibri"/>
              </a:rPr>
              <a:t>ral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Analysis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93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•Classified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Research</a:t>
            </a:r>
            <a:endParaRPr sz="1059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02101" y="1921584"/>
            <a:ext cx="1422026" cy="14112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63174" y="1656004"/>
            <a:ext cx="2168338" cy="1140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9304"/>
            <a:r>
              <a:rPr sz="1368" spc="-9" dirty="0">
                <a:solidFill>
                  <a:srgbClr val="FFFFFF"/>
                </a:solidFill>
                <a:cs typeface="Calibri"/>
              </a:rPr>
              <a:t>Out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each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179304">
              <a:spcBef>
                <a:spcPts val="499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•Student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Internships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79304">
              <a:spcBef>
                <a:spcPts val="93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•Summe</a:t>
            </a:r>
            <a:r>
              <a:rPr sz="1059" dirty="0">
                <a:solidFill>
                  <a:srgbClr val="FFFFFF"/>
                </a:solidFill>
                <a:cs typeface="Calibri"/>
              </a:rPr>
              <a:t>r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K‐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1</a:t>
            </a:r>
            <a:r>
              <a:rPr sz="1059" dirty="0">
                <a:solidFill>
                  <a:srgbClr val="FFFFFF"/>
                </a:solidFill>
                <a:cs typeface="Calibri"/>
              </a:rPr>
              <a:t>2 Camps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79304">
              <a:spcBef>
                <a:spcPts val="101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•Bridg</a:t>
            </a:r>
            <a:r>
              <a:rPr sz="1059" dirty="0">
                <a:solidFill>
                  <a:srgbClr val="FFFFFF"/>
                </a:solidFill>
                <a:cs typeface="Calibri"/>
              </a:rPr>
              <a:t>e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Programs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79304">
              <a:spcBef>
                <a:spcPts val="93"/>
              </a:spcBef>
            </a:pPr>
            <a:r>
              <a:rPr sz="1059" spc="4" dirty="0">
                <a:solidFill>
                  <a:srgbClr val="FFFFFF"/>
                </a:solidFill>
                <a:cs typeface="Calibri"/>
              </a:rPr>
              <a:t>•Workshops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&amp;</a:t>
            </a:r>
            <a:r>
              <a:rPr sz="1059" dirty="0">
                <a:solidFill>
                  <a:srgbClr val="FFFFFF"/>
                </a:solidFill>
                <a:cs typeface="Calibri"/>
              </a:rPr>
              <a:t> Seminars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79304">
              <a:spcBef>
                <a:spcPts val="101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•Busin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e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s</a:t>
            </a:r>
            <a:r>
              <a:rPr sz="1059" dirty="0">
                <a:solidFill>
                  <a:srgbClr val="FFFFFF"/>
                </a:solidFill>
                <a:cs typeface="Calibri"/>
              </a:rPr>
              <a:t>s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Cooperative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Extension</a:t>
            </a:r>
            <a:endParaRPr sz="1059">
              <a:solidFill>
                <a:prstClr val="black"/>
              </a:solidFill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363174" y="1656005"/>
            <a:ext cx="2168338" cy="4269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31487" y="3462337"/>
            <a:ext cx="1833843" cy="1140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368" spc="-9" dirty="0">
                <a:solidFill>
                  <a:srgbClr val="FFFFFF"/>
                </a:solidFill>
                <a:cs typeface="Calibri"/>
              </a:rPr>
              <a:t>Out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each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499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•Student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Internships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93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•Summe</a:t>
            </a:r>
            <a:r>
              <a:rPr sz="1059" dirty="0">
                <a:solidFill>
                  <a:srgbClr val="FFFFFF"/>
                </a:solidFill>
                <a:cs typeface="Calibri"/>
              </a:rPr>
              <a:t>r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K‐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1</a:t>
            </a:r>
            <a:r>
              <a:rPr sz="1059" dirty="0">
                <a:solidFill>
                  <a:srgbClr val="FFFFFF"/>
                </a:solidFill>
                <a:cs typeface="Calibri"/>
              </a:rPr>
              <a:t>2 Camps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101"/>
              </a:spcBef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•Bridg</a:t>
            </a:r>
            <a:r>
              <a:rPr sz="1059" dirty="0">
                <a:solidFill>
                  <a:srgbClr val="FFFFFF"/>
                </a:solidFill>
                <a:cs typeface="Calibri"/>
              </a:rPr>
              <a:t>e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Programs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93"/>
              </a:spcBef>
            </a:pPr>
            <a:r>
              <a:rPr sz="1059" spc="4" dirty="0">
                <a:solidFill>
                  <a:srgbClr val="FFFFFF"/>
                </a:solidFill>
                <a:cs typeface="Calibri"/>
              </a:rPr>
              <a:t>•Workshops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&amp;</a:t>
            </a:r>
            <a:r>
              <a:rPr sz="1059" dirty="0">
                <a:solidFill>
                  <a:srgbClr val="FFFFFF"/>
                </a:solidFill>
                <a:cs typeface="Calibri"/>
              </a:rPr>
              <a:t> Seminars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101"/>
              </a:spcBef>
            </a:pPr>
            <a:r>
              <a:rPr sz="1059" dirty="0">
                <a:solidFill>
                  <a:srgbClr val="FFFFFF"/>
                </a:solidFill>
                <a:cs typeface="Calibri"/>
              </a:rPr>
              <a:t>•Busin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e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s</a:t>
            </a:r>
            <a:r>
              <a:rPr sz="1059" dirty="0">
                <a:solidFill>
                  <a:srgbClr val="FFFFFF"/>
                </a:solidFill>
                <a:cs typeface="Calibri"/>
              </a:rPr>
              <a:t>s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Cooperative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Extension</a:t>
            </a:r>
            <a:endParaRPr sz="1059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736329" y="1921584"/>
            <a:ext cx="1422026" cy="14112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0161" y="865605"/>
            <a:ext cx="9494269" cy="487641"/>
          </a:xfrm>
          <a:prstGeom prst="rect">
            <a:avLst/>
          </a:prstGeom>
        </p:spPr>
        <p:txBody>
          <a:bodyPr vert="horz" wrap="square" lIns="0" tIns="133294" rIns="0" bIns="0" rtlCol="0">
            <a:spAutoFit/>
          </a:bodyPr>
          <a:lstStyle/>
          <a:p>
            <a:pPr marL="5064769"/>
            <a:r>
              <a:rPr spc="4" dirty="0"/>
              <a:t>Cybe</a:t>
            </a:r>
            <a:r>
              <a:rPr spc="-40" dirty="0"/>
              <a:t>r</a:t>
            </a:r>
            <a:r>
              <a:rPr spc="4" dirty="0"/>
              <a:t>s</a:t>
            </a:r>
            <a:r>
              <a:rPr spc="9" dirty="0"/>
              <a:t>ecurity</a:t>
            </a:r>
            <a:r>
              <a:rPr spc="13" dirty="0"/>
              <a:t> </a:t>
            </a:r>
            <a:r>
              <a:rPr spc="4" dirty="0"/>
              <a:t>I</a:t>
            </a:r>
            <a:r>
              <a:rPr dirty="0"/>
              <a:t>niti</a:t>
            </a:r>
            <a:r>
              <a:rPr spc="-13" dirty="0"/>
              <a:t>a</a:t>
            </a:r>
            <a:r>
              <a:rPr dirty="0"/>
              <a:t>ti</a:t>
            </a:r>
            <a:r>
              <a:rPr spc="-13" dirty="0"/>
              <a:t>v</a:t>
            </a:r>
            <a:r>
              <a:rPr spc="9" dirty="0"/>
              <a:t>e</a:t>
            </a:r>
          </a:p>
        </p:txBody>
      </p:sp>
      <p:sp>
        <p:nvSpPr>
          <p:cNvPr id="3" name="object 3"/>
          <p:cNvSpPr/>
          <p:nvPr/>
        </p:nvSpPr>
        <p:spPr>
          <a:xfrm>
            <a:off x="5689227" y="3115011"/>
            <a:ext cx="4844302" cy="2810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32653" y="1660225"/>
            <a:ext cx="3801035" cy="4063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294" u="heavy" spc="9" dirty="0">
                <a:solidFill>
                  <a:srgbClr val="17375E"/>
                </a:solidFill>
                <a:cs typeface="Calibri"/>
              </a:rPr>
              <a:t>NSF</a:t>
            </a:r>
            <a:r>
              <a:rPr sz="2294" u="heavy" spc="-66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2294" u="heavy" spc="4" dirty="0">
                <a:solidFill>
                  <a:srgbClr val="17375E"/>
                </a:solidFill>
                <a:cs typeface="Calibri"/>
              </a:rPr>
              <a:t>Capacity</a:t>
            </a:r>
            <a:r>
              <a:rPr sz="2294" u="heavy" spc="-62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2294" u="heavy" spc="4" dirty="0">
                <a:solidFill>
                  <a:srgbClr val="17375E"/>
                </a:solidFill>
                <a:cs typeface="Calibri"/>
              </a:rPr>
              <a:t>Building</a:t>
            </a:r>
            <a:r>
              <a:rPr sz="2294" u="heavy" spc="-62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2294" u="heavy" spc="13" dirty="0">
                <a:solidFill>
                  <a:srgbClr val="17375E"/>
                </a:solidFill>
                <a:cs typeface="Calibri"/>
              </a:rPr>
              <a:t>G</a:t>
            </a:r>
            <a:r>
              <a:rPr sz="2294" u="heavy" spc="-49" dirty="0">
                <a:solidFill>
                  <a:srgbClr val="17375E"/>
                </a:solidFill>
                <a:cs typeface="Calibri"/>
              </a:rPr>
              <a:t>r</a:t>
            </a:r>
            <a:r>
              <a:rPr sz="2294" u="heavy" spc="9" dirty="0">
                <a:solidFill>
                  <a:srgbClr val="17375E"/>
                </a:solidFill>
                <a:cs typeface="Calibri"/>
              </a:rPr>
              <a:t>a</a:t>
            </a:r>
            <a:r>
              <a:rPr sz="2294" u="heavy" spc="-18" dirty="0">
                <a:solidFill>
                  <a:srgbClr val="17375E"/>
                </a:solidFill>
                <a:cs typeface="Calibri"/>
              </a:rPr>
              <a:t>n</a:t>
            </a:r>
            <a:r>
              <a:rPr sz="2294" u="heavy" spc="4" dirty="0">
                <a:solidFill>
                  <a:srgbClr val="17375E"/>
                </a:solidFill>
                <a:cs typeface="Calibri"/>
              </a:rPr>
              <a:t>t</a:t>
            </a:r>
            <a:endParaRPr sz="2294">
              <a:solidFill>
                <a:prstClr val="black"/>
              </a:solidFill>
              <a:cs typeface="Calibri"/>
            </a:endParaRPr>
          </a:p>
          <a:p>
            <a:pPr>
              <a:spcBef>
                <a:spcPts val="18"/>
              </a:spcBef>
            </a:pPr>
            <a:endParaRPr sz="282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88638" indent="-332832">
              <a:buFont typeface="Arial"/>
              <a:buChar char="•"/>
              <a:tabLst>
                <a:tab pos="689199" algn="l"/>
              </a:tabLst>
            </a:pPr>
            <a:r>
              <a:rPr sz="1941" dirty="0">
                <a:solidFill>
                  <a:prstClr val="black"/>
                </a:solidFill>
                <a:cs typeface="Calibri"/>
              </a:rPr>
              <a:t>B</a:t>
            </a:r>
            <a:r>
              <a:rPr sz="1941" spc="-31" dirty="0">
                <a:solidFill>
                  <a:prstClr val="black"/>
                </a:solidFill>
                <a:cs typeface="Calibri"/>
              </a:rPr>
              <a:t>r</a:t>
            </a:r>
            <a:r>
              <a:rPr sz="1941" dirty="0">
                <a:solidFill>
                  <a:prstClr val="black"/>
                </a:solidFill>
                <a:cs typeface="Calibri"/>
              </a:rPr>
              <a:t>oad</a:t>
            </a:r>
            <a:r>
              <a:rPr sz="1941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941" dirty="0">
                <a:solidFill>
                  <a:prstClr val="black"/>
                </a:solidFill>
                <a:cs typeface="Calibri"/>
              </a:rPr>
              <a:t>Coalition</a:t>
            </a:r>
            <a:r>
              <a:rPr sz="1941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941" dirty="0">
                <a:solidFill>
                  <a:prstClr val="black"/>
                </a:solidFill>
                <a:cs typeface="Calibri"/>
              </a:rPr>
              <a:t>of</a:t>
            </a:r>
            <a:r>
              <a:rPr sz="1941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941" spc="-35" dirty="0">
                <a:solidFill>
                  <a:prstClr val="black"/>
                </a:solidFill>
                <a:cs typeface="Calibri"/>
              </a:rPr>
              <a:t>P</a:t>
            </a:r>
            <a:r>
              <a:rPr sz="1941" dirty="0">
                <a:solidFill>
                  <a:prstClr val="black"/>
                </a:solidFill>
                <a:cs typeface="Calibri"/>
              </a:rPr>
              <a:t>a</a:t>
            </a:r>
            <a:r>
              <a:rPr sz="1941" spc="-9" dirty="0">
                <a:solidFill>
                  <a:prstClr val="black"/>
                </a:solidFill>
                <a:cs typeface="Calibri"/>
              </a:rPr>
              <a:t>r</a:t>
            </a:r>
            <a:r>
              <a:rPr sz="1941" dirty="0">
                <a:solidFill>
                  <a:prstClr val="black"/>
                </a:solidFill>
                <a:cs typeface="Calibri"/>
              </a:rPr>
              <a:t>tne</a:t>
            </a:r>
            <a:r>
              <a:rPr sz="1941" spc="-35" dirty="0">
                <a:solidFill>
                  <a:prstClr val="black"/>
                </a:solidFill>
                <a:cs typeface="Calibri"/>
              </a:rPr>
              <a:t>rs</a:t>
            </a:r>
            <a:endParaRPr sz="1941">
              <a:solidFill>
                <a:prstClr val="black"/>
              </a:solidFill>
              <a:cs typeface="Calibri"/>
            </a:endParaRPr>
          </a:p>
          <a:p>
            <a:pPr marL="1077503" lvl="1" indent="-277921">
              <a:spcBef>
                <a:spcPts val="459"/>
              </a:spcBef>
              <a:buClr>
                <a:srgbClr val="7E7E7E"/>
              </a:buClr>
              <a:buFont typeface="Arial"/>
              <a:buChar char="–"/>
              <a:tabLst>
                <a:tab pos="1078063" algn="l"/>
              </a:tabLst>
            </a:pPr>
            <a:r>
              <a:rPr sz="1721" spc="9" dirty="0">
                <a:solidFill>
                  <a:srgbClr val="7E7E7E"/>
                </a:solidFill>
                <a:cs typeface="Calibri"/>
              </a:rPr>
              <a:t>U</a:t>
            </a:r>
            <a:r>
              <a:rPr sz="1721" spc="-40" dirty="0">
                <a:solidFill>
                  <a:srgbClr val="7E7E7E"/>
                </a:solidFill>
                <a:cs typeface="Calibri"/>
              </a:rPr>
              <a:t>D</a:t>
            </a:r>
            <a:r>
              <a:rPr sz="1721" dirty="0">
                <a:solidFill>
                  <a:srgbClr val="7E7E7E"/>
                </a:solidFill>
                <a:cs typeface="Calibri"/>
              </a:rPr>
              <a:t>,</a:t>
            </a:r>
            <a:r>
              <a:rPr sz="1721" spc="9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De</a:t>
            </a:r>
            <a:r>
              <a:rPr sz="1721" dirty="0">
                <a:solidFill>
                  <a:srgbClr val="7E7E7E"/>
                </a:solidFill>
                <a:cs typeface="Calibri"/>
              </a:rPr>
              <a:t>l</a:t>
            </a:r>
            <a:r>
              <a:rPr sz="1721" spc="18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-150" dirty="0">
                <a:solidFill>
                  <a:srgbClr val="7E7E7E"/>
                </a:solidFill>
                <a:cs typeface="Calibri"/>
              </a:rPr>
              <a:t>T</a:t>
            </a:r>
            <a:r>
              <a:rPr sz="1721" dirty="0">
                <a:solidFill>
                  <a:srgbClr val="7E7E7E"/>
                </a:solidFill>
                <a:cs typeface="Calibri"/>
              </a:rPr>
              <a:t>e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ch</a:t>
            </a:r>
            <a:r>
              <a:rPr sz="1721" dirty="0">
                <a:solidFill>
                  <a:srgbClr val="7E7E7E"/>
                </a:solidFill>
                <a:cs typeface="Calibri"/>
              </a:rPr>
              <a:t>,</a:t>
            </a:r>
            <a:r>
              <a:rPr sz="1721" spc="13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Har</a:t>
            </a:r>
            <a:r>
              <a:rPr sz="1721" spc="-31" dirty="0">
                <a:solidFill>
                  <a:srgbClr val="7E7E7E"/>
                </a:solidFill>
                <a:cs typeface="Calibri"/>
              </a:rPr>
              <a:t>f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o</a:t>
            </a:r>
            <a:r>
              <a:rPr sz="1721" spc="-18" dirty="0">
                <a:solidFill>
                  <a:srgbClr val="7E7E7E"/>
                </a:solidFill>
                <a:cs typeface="Calibri"/>
              </a:rPr>
              <a:t>r</a:t>
            </a:r>
            <a:r>
              <a:rPr sz="1721" spc="9" dirty="0">
                <a:solidFill>
                  <a:srgbClr val="7E7E7E"/>
                </a:solidFill>
                <a:cs typeface="Calibri"/>
              </a:rPr>
              <a:t>d</a:t>
            </a:r>
            <a:endParaRPr sz="1721">
              <a:solidFill>
                <a:prstClr val="black"/>
              </a:solidFill>
              <a:cs typeface="Calibri"/>
            </a:endParaRPr>
          </a:p>
          <a:p>
            <a:pPr marL="1077503" lvl="1" indent="-277921">
              <a:spcBef>
                <a:spcPts val="449"/>
              </a:spcBef>
              <a:buClr>
                <a:srgbClr val="7E7E7E"/>
              </a:buClr>
              <a:buFont typeface="Arial"/>
              <a:buChar char="–"/>
              <a:tabLst>
                <a:tab pos="1078063" algn="l"/>
              </a:tabLst>
            </a:pPr>
            <a:r>
              <a:rPr sz="1721" spc="9" dirty="0">
                <a:solidFill>
                  <a:srgbClr val="7E7E7E"/>
                </a:solidFill>
                <a:cs typeface="Calibri"/>
              </a:rPr>
              <a:t>I2W</a:t>
            </a:r>
            <a:r>
              <a:rPr sz="1721" spc="-40" dirty="0">
                <a:solidFill>
                  <a:srgbClr val="7E7E7E"/>
                </a:solidFill>
                <a:cs typeface="Calibri"/>
              </a:rPr>
              <a:t>D</a:t>
            </a:r>
            <a:r>
              <a:rPr sz="1721" dirty="0">
                <a:solidFill>
                  <a:srgbClr val="7E7E7E"/>
                </a:solidFill>
                <a:cs typeface="Calibri"/>
              </a:rPr>
              <a:t>,</a:t>
            </a:r>
            <a:r>
              <a:rPr sz="1721" spc="9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-4" dirty="0">
                <a:solidFill>
                  <a:srgbClr val="7E7E7E"/>
                </a:solidFill>
                <a:cs typeface="Calibri"/>
              </a:rPr>
              <a:t>S</a:t>
            </a:r>
            <a:r>
              <a:rPr sz="1721" spc="9" dirty="0">
                <a:solidFill>
                  <a:srgbClr val="7E7E7E"/>
                </a:solidFill>
                <a:cs typeface="Calibri"/>
              </a:rPr>
              <a:t>A</a:t>
            </a:r>
            <a:r>
              <a:rPr sz="1721" spc="-4" dirty="0">
                <a:solidFill>
                  <a:srgbClr val="7E7E7E"/>
                </a:solidFill>
                <a:cs typeface="Calibri"/>
              </a:rPr>
              <a:t>IC</a:t>
            </a:r>
            <a:r>
              <a:rPr sz="1721" dirty="0">
                <a:solidFill>
                  <a:srgbClr val="7E7E7E"/>
                </a:solidFill>
                <a:cs typeface="Calibri"/>
              </a:rPr>
              <a:t>, 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JPMC</a:t>
            </a:r>
            <a:r>
              <a:rPr sz="1721" dirty="0">
                <a:solidFill>
                  <a:srgbClr val="7E7E7E"/>
                </a:solidFill>
                <a:cs typeface="Calibri"/>
              </a:rPr>
              <a:t>,</a:t>
            </a:r>
            <a:r>
              <a:rPr sz="1721" spc="9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DE</a:t>
            </a:r>
            <a:endParaRPr sz="1721">
              <a:solidFill>
                <a:prstClr val="black"/>
              </a:solidFill>
              <a:cs typeface="Calibri"/>
            </a:endParaRPr>
          </a:p>
          <a:p>
            <a:pPr marL="688638" indent="-332832">
              <a:spcBef>
                <a:spcPts val="459"/>
              </a:spcBef>
              <a:buFont typeface="Arial"/>
              <a:buChar char="•"/>
              <a:tabLst>
                <a:tab pos="689199" algn="l"/>
              </a:tabLst>
            </a:pPr>
            <a:r>
              <a:rPr sz="1941" dirty="0">
                <a:solidFill>
                  <a:prstClr val="black"/>
                </a:solidFill>
                <a:cs typeface="Calibri"/>
              </a:rPr>
              <a:t>Capacity Building</a:t>
            </a:r>
            <a:endParaRPr sz="1941">
              <a:solidFill>
                <a:prstClr val="black"/>
              </a:solidFill>
              <a:cs typeface="Calibri"/>
            </a:endParaRPr>
          </a:p>
          <a:p>
            <a:pPr marL="1077503" lvl="1" indent="-277921">
              <a:spcBef>
                <a:spcPts val="459"/>
              </a:spcBef>
              <a:buClr>
                <a:srgbClr val="7E7E7E"/>
              </a:buClr>
              <a:buFont typeface="Arial"/>
              <a:buChar char="–"/>
              <a:tabLst>
                <a:tab pos="1078063" algn="l"/>
              </a:tabLst>
            </a:pPr>
            <a:r>
              <a:rPr sz="1721" spc="9" dirty="0">
                <a:solidFill>
                  <a:srgbClr val="7E7E7E"/>
                </a:solidFill>
                <a:cs typeface="Calibri"/>
              </a:rPr>
              <a:t>N</a:t>
            </a:r>
            <a:r>
              <a:rPr sz="1721" spc="-9" dirty="0">
                <a:solidFill>
                  <a:srgbClr val="7E7E7E"/>
                </a:solidFill>
                <a:cs typeface="Calibri"/>
              </a:rPr>
              <a:t>e</a:t>
            </a:r>
            <a:r>
              <a:rPr sz="1721" spc="9" dirty="0">
                <a:solidFill>
                  <a:srgbClr val="7E7E7E"/>
                </a:solidFill>
                <a:cs typeface="Calibri"/>
              </a:rPr>
              <a:t>w</a:t>
            </a:r>
            <a:r>
              <a:rPr sz="1721" spc="18" dirty="0">
                <a:solidFill>
                  <a:srgbClr val="7E7E7E"/>
                </a:solidFill>
                <a:cs typeface="Calibri"/>
              </a:rPr>
              <a:t> </a:t>
            </a:r>
            <a:r>
              <a:rPr sz="1721" dirty="0">
                <a:solidFill>
                  <a:srgbClr val="7E7E7E"/>
                </a:solidFill>
                <a:cs typeface="Calibri"/>
              </a:rPr>
              <a:t>Cybe</a:t>
            </a:r>
            <a:r>
              <a:rPr sz="1721" spc="-26" dirty="0">
                <a:solidFill>
                  <a:srgbClr val="7E7E7E"/>
                </a:solidFill>
                <a:cs typeface="Calibri"/>
              </a:rPr>
              <a:t>r</a:t>
            </a:r>
            <a:r>
              <a:rPr sz="1721" dirty="0">
                <a:solidFill>
                  <a:srgbClr val="7E7E7E"/>
                </a:solidFill>
                <a:cs typeface="Calibri"/>
              </a:rPr>
              <a:t>s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ecurity</a:t>
            </a:r>
            <a:r>
              <a:rPr sz="1721" spc="18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9" dirty="0">
                <a:solidFill>
                  <a:srgbClr val="7E7E7E"/>
                </a:solidFill>
                <a:cs typeface="Calibri"/>
              </a:rPr>
              <a:t>UD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-44" dirty="0">
                <a:solidFill>
                  <a:srgbClr val="7E7E7E"/>
                </a:solidFill>
                <a:cs typeface="Calibri"/>
              </a:rPr>
              <a:t>F</a:t>
            </a:r>
            <a:r>
              <a:rPr sz="1721" dirty="0">
                <a:solidFill>
                  <a:srgbClr val="7E7E7E"/>
                </a:solidFill>
                <a:cs typeface="Calibri"/>
              </a:rPr>
              <a:t>a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culty</a:t>
            </a:r>
            <a:endParaRPr sz="1721">
              <a:solidFill>
                <a:prstClr val="black"/>
              </a:solidFill>
              <a:cs typeface="Calibri"/>
            </a:endParaRPr>
          </a:p>
          <a:p>
            <a:pPr marL="1077503" lvl="1" indent="-277921">
              <a:spcBef>
                <a:spcPts val="449"/>
              </a:spcBef>
              <a:buClr>
                <a:srgbClr val="7E7E7E"/>
              </a:buClr>
              <a:buFont typeface="Arial"/>
              <a:buChar char="–"/>
              <a:tabLst>
                <a:tab pos="1078063" algn="l"/>
              </a:tabLst>
            </a:pPr>
            <a:r>
              <a:rPr sz="1721" spc="4" dirty="0">
                <a:solidFill>
                  <a:srgbClr val="7E7E7E"/>
                </a:solidFill>
                <a:cs typeface="Calibri"/>
              </a:rPr>
              <a:t>Pipeline</a:t>
            </a:r>
            <a:r>
              <a:rPr sz="1721" spc="18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of</a:t>
            </a:r>
            <a:r>
              <a:rPr sz="1721" spc="13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G</a:t>
            </a:r>
            <a:r>
              <a:rPr sz="1721" spc="-35" dirty="0">
                <a:solidFill>
                  <a:srgbClr val="7E7E7E"/>
                </a:solidFill>
                <a:cs typeface="Calibri"/>
              </a:rPr>
              <a:t>r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adu</a:t>
            </a:r>
            <a:r>
              <a:rPr sz="1721" spc="-13" dirty="0">
                <a:solidFill>
                  <a:srgbClr val="7E7E7E"/>
                </a:solidFill>
                <a:cs typeface="Calibri"/>
              </a:rPr>
              <a:t>a</a:t>
            </a:r>
            <a:r>
              <a:rPr sz="1721" spc="-18" dirty="0">
                <a:solidFill>
                  <a:srgbClr val="7E7E7E"/>
                </a:solidFill>
                <a:cs typeface="Calibri"/>
              </a:rPr>
              <a:t>t</a:t>
            </a:r>
            <a:r>
              <a:rPr sz="1721" dirty="0">
                <a:solidFill>
                  <a:srgbClr val="7E7E7E"/>
                </a:solidFill>
                <a:cs typeface="Calibri"/>
              </a:rPr>
              <a:t>e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s</a:t>
            </a:r>
            <a:endParaRPr sz="1721">
              <a:solidFill>
                <a:prstClr val="black"/>
              </a:solidFill>
              <a:cs typeface="Calibri"/>
            </a:endParaRPr>
          </a:p>
          <a:p>
            <a:pPr marL="688638" indent="-332832">
              <a:spcBef>
                <a:spcPts val="454"/>
              </a:spcBef>
              <a:buFont typeface="Arial"/>
              <a:buChar char="•"/>
              <a:tabLst>
                <a:tab pos="689199" algn="l"/>
              </a:tabLst>
            </a:pPr>
            <a:r>
              <a:rPr sz="1941" spc="-35" dirty="0">
                <a:solidFill>
                  <a:prstClr val="black"/>
                </a:solidFill>
                <a:cs typeface="Calibri"/>
              </a:rPr>
              <a:t>R</a:t>
            </a:r>
            <a:r>
              <a:rPr sz="1941" dirty="0">
                <a:solidFill>
                  <a:prstClr val="black"/>
                </a:solidFill>
                <a:cs typeface="Calibri"/>
              </a:rPr>
              <a:t>esea</a:t>
            </a:r>
            <a:r>
              <a:rPr sz="1941" spc="-35" dirty="0">
                <a:solidFill>
                  <a:prstClr val="black"/>
                </a:solidFill>
                <a:cs typeface="Calibri"/>
              </a:rPr>
              <a:t>r</a:t>
            </a:r>
            <a:r>
              <a:rPr sz="1941" spc="-4" dirty="0">
                <a:solidFill>
                  <a:prstClr val="black"/>
                </a:solidFill>
                <a:cs typeface="Calibri"/>
              </a:rPr>
              <a:t>c</a:t>
            </a:r>
            <a:r>
              <a:rPr sz="1941" dirty="0">
                <a:solidFill>
                  <a:prstClr val="black"/>
                </a:solidFill>
                <a:cs typeface="Calibri"/>
              </a:rPr>
              <a:t>h Activities</a:t>
            </a:r>
            <a:endParaRPr sz="1941">
              <a:solidFill>
                <a:prstClr val="black"/>
              </a:solidFill>
              <a:cs typeface="Calibri"/>
            </a:endParaRPr>
          </a:p>
          <a:p>
            <a:pPr marL="1077503" lvl="1" indent="-277921">
              <a:spcBef>
                <a:spcPts val="459"/>
              </a:spcBef>
              <a:buClr>
                <a:srgbClr val="7E7E7E"/>
              </a:buClr>
              <a:buFont typeface="Arial"/>
              <a:buChar char="–"/>
              <a:tabLst>
                <a:tab pos="1078063" algn="l"/>
              </a:tabLst>
            </a:pPr>
            <a:r>
              <a:rPr sz="1721" spc="4" dirty="0">
                <a:solidFill>
                  <a:srgbClr val="7E7E7E"/>
                </a:solidFill>
                <a:cs typeface="Calibri"/>
              </a:rPr>
              <a:t>I</a:t>
            </a:r>
            <a:r>
              <a:rPr sz="1721" spc="-4" dirty="0">
                <a:solidFill>
                  <a:srgbClr val="7E7E7E"/>
                </a:solidFill>
                <a:cs typeface="Calibri"/>
              </a:rPr>
              <a:t>n</a:t>
            </a:r>
            <a:r>
              <a:rPr sz="1721" spc="-35" dirty="0">
                <a:solidFill>
                  <a:srgbClr val="7E7E7E"/>
                </a:solidFill>
                <a:cs typeface="Calibri"/>
              </a:rPr>
              <a:t>f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orm</a:t>
            </a:r>
            <a:r>
              <a:rPr sz="1721" spc="-13" dirty="0">
                <a:solidFill>
                  <a:srgbClr val="7E7E7E"/>
                </a:solidFill>
                <a:cs typeface="Calibri"/>
              </a:rPr>
              <a:t>a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t</a:t>
            </a:r>
            <a:r>
              <a:rPr sz="1721" dirty="0">
                <a:solidFill>
                  <a:srgbClr val="7E7E7E"/>
                </a:solidFill>
                <a:cs typeface="Calibri"/>
              </a:rPr>
              <a:t>io</a:t>
            </a:r>
            <a:r>
              <a:rPr sz="1721" spc="9" dirty="0">
                <a:solidFill>
                  <a:srgbClr val="7E7E7E"/>
                </a:solidFill>
                <a:cs typeface="Calibri"/>
              </a:rPr>
              <a:t>n</a:t>
            </a:r>
            <a:r>
              <a:rPr sz="1721" spc="13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Assu</a:t>
            </a:r>
            <a:r>
              <a:rPr sz="1721" spc="-40" dirty="0">
                <a:solidFill>
                  <a:srgbClr val="7E7E7E"/>
                </a:solidFill>
                <a:cs typeface="Calibri"/>
              </a:rPr>
              <a:t>r</a:t>
            </a:r>
            <a:r>
              <a:rPr sz="1721" dirty="0">
                <a:solidFill>
                  <a:srgbClr val="7E7E7E"/>
                </a:solidFill>
                <a:cs typeface="Calibri"/>
              </a:rPr>
              <a:t>ance</a:t>
            </a:r>
            <a:endParaRPr sz="1721">
              <a:solidFill>
                <a:prstClr val="black"/>
              </a:solidFill>
              <a:cs typeface="Calibri"/>
            </a:endParaRPr>
          </a:p>
          <a:p>
            <a:pPr marL="1077503" lvl="1" indent="-277921">
              <a:spcBef>
                <a:spcPts val="449"/>
              </a:spcBef>
              <a:buClr>
                <a:srgbClr val="7E7E7E"/>
              </a:buClr>
              <a:buFont typeface="Arial"/>
              <a:buChar char="–"/>
              <a:tabLst>
                <a:tab pos="1078063" algn="l"/>
              </a:tabLst>
            </a:pPr>
            <a:r>
              <a:rPr sz="1721" dirty="0">
                <a:solidFill>
                  <a:srgbClr val="7E7E7E"/>
                </a:solidFill>
                <a:cs typeface="Calibri"/>
              </a:rPr>
              <a:t>Cybe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r</a:t>
            </a:r>
            <a:r>
              <a:rPr sz="1721" spc="22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D</a:t>
            </a:r>
            <a:r>
              <a:rPr sz="1721" spc="-13" dirty="0">
                <a:solidFill>
                  <a:srgbClr val="7E7E7E"/>
                </a:solidFill>
                <a:cs typeface="Calibri"/>
              </a:rPr>
              <a:t>e</a:t>
            </a:r>
            <a:r>
              <a:rPr sz="1721" spc="-40" dirty="0">
                <a:solidFill>
                  <a:srgbClr val="7E7E7E"/>
                </a:solidFill>
                <a:cs typeface="Calibri"/>
              </a:rPr>
              <a:t>f</a:t>
            </a:r>
            <a:r>
              <a:rPr sz="1721" dirty="0">
                <a:solidFill>
                  <a:srgbClr val="7E7E7E"/>
                </a:solidFill>
                <a:cs typeface="Calibri"/>
              </a:rPr>
              <a:t>ens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e</a:t>
            </a:r>
            <a:r>
              <a:rPr sz="1721" spc="31" dirty="0">
                <a:solidFill>
                  <a:srgbClr val="7E7E7E"/>
                </a:solidFill>
                <a:cs typeface="Calibri"/>
              </a:rPr>
              <a:t> </a:t>
            </a:r>
            <a:r>
              <a:rPr sz="1721" dirty="0">
                <a:solidFill>
                  <a:srgbClr val="7E7E7E"/>
                </a:solidFill>
                <a:cs typeface="Calibri"/>
              </a:rPr>
              <a:t>an</a:t>
            </a:r>
            <a:r>
              <a:rPr sz="1721" spc="9" dirty="0">
                <a:solidFill>
                  <a:srgbClr val="7E7E7E"/>
                </a:solidFill>
                <a:cs typeface="Calibri"/>
              </a:rPr>
              <a:t>d</a:t>
            </a:r>
            <a:r>
              <a:rPr sz="1721" spc="22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9" dirty="0">
                <a:solidFill>
                  <a:srgbClr val="7E7E7E"/>
                </a:solidFill>
                <a:cs typeface="Calibri"/>
              </a:rPr>
              <a:t>O</a:t>
            </a:r>
            <a:r>
              <a:rPr sz="1721" spc="-13" dirty="0">
                <a:solidFill>
                  <a:srgbClr val="7E7E7E"/>
                </a:solidFill>
                <a:cs typeface="Calibri"/>
              </a:rPr>
              <a:t>f</a:t>
            </a:r>
            <a:r>
              <a:rPr sz="1721" spc="-40" dirty="0">
                <a:solidFill>
                  <a:srgbClr val="7E7E7E"/>
                </a:solidFill>
                <a:cs typeface="Calibri"/>
              </a:rPr>
              <a:t>f</a:t>
            </a:r>
            <a:r>
              <a:rPr sz="1721" dirty="0">
                <a:solidFill>
                  <a:srgbClr val="7E7E7E"/>
                </a:solidFill>
                <a:cs typeface="Calibri"/>
              </a:rPr>
              <a:t>e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nse</a:t>
            </a:r>
            <a:endParaRPr sz="1721">
              <a:solidFill>
                <a:prstClr val="black"/>
              </a:solidFill>
              <a:cs typeface="Calibri"/>
            </a:endParaRPr>
          </a:p>
          <a:p>
            <a:pPr marL="1077503" lvl="1" indent="-277921">
              <a:spcBef>
                <a:spcPts val="449"/>
              </a:spcBef>
              <a:buClr>
                <a:srgbClr val="7E7E7E"/>
              </a:buClr>
              <a:buFont typeface="Arial"/>
              <a:buChar char="–"/>
              <a:tabLst>
                <a:tab pos="1078063" algn="l"/>
              </a:tabLst>
            </a:pPr>
            <a:r>
              <a:rPr sz="1721" spc="4" dirty="0">
                <a:solidFill>
                  <a:srgbClr val="7E7E7E"/>
                </a:solidFill>
                <a:cs typeface="Calibri"/>
              </a:rPr>
              <a:t>Classified</a:t>
            </a:r>
            <a:r>
              <a:rPr sz="1721" spc="13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-26" dirty="0">
                <a:solidFill>
                  <a:srgbClr val="7E7E7E"/>
                </a:solidFill>
                <a:cs typeface="Calibri"/>
              </a:rPr>
              <a:t>R</a:t>
            </a:r>
            <a:r>
              <a:rPr sz="1721" dirty="0">
                <a:solidFill>
                  <a:srgbClr val="7E7E7E"/>
                </a:solidFill>
                <a:cs typeface="Calibri"/>
              </a:rPr>
              <a:t>e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sea</a:t>
            </a:r>
            <a:r>
              <a:rPr sz="1721" spc="-22" dirty="0">
                <a:solidFill>
                  <a:srgbClr val="7E7E7E"/>
                </a:solidFill>
                <a:cs typeface="Calibri"/>
              </a:rPr>
              <a:t>r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ch</a:t>
            </a:r>
            <a:endParaRPr sz="1721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68968" y="1961218"/>
            <a:ext cx="4161865" cy="10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4039" indent="-332832">
              <a:buFont typeface="Arial"/>
              <a:buChar char="•"/>
              <a:tabLst>
                <a:tab pos="344039" algn="l"/>
              </a:tabLst>
            </a:pPr>
            <a:r>
              <a:rPr sz="1941" spc="-31" dirty="0">
                <a:solidFill>
                  <a:prstClr val="black"/>
                </a:solidFill>
                <a:cs typeface="Calibri"/>
              </a:rPr>
              <a:t>E</a:t>
            </a:r>
            <a:r>
              <a:rPr sz="1941" dirty="0">
                <a:solidFill>
                  <a:prstClr val="black"/>
                </a:solidFill>
                <a:cs typeface="Calibri"/>
              </a:rPr>
              <a:t>du</a:t>
            </a:r>
            <a:r>
              <a:rPr sz="1941" spc="-18" dirty="0">
                <a:solidFill>
                  <a:prstClr val="black"/>
                </a:solidFill>
                <a:cs typeface="Calibri"/>
              </a:rPr>
              <a:t>ca</a:t>
            </a:r>
            <a:r>
              <a:rPr sz="1941" dirty="0">
                <a:solidFill>
                  <a:prstClr val="black"/>
                </a:solidFill>
                <a:cs typeface="Calibri"/>
              </a:rPr>
              <a:t>t</a:t>
            </a:r>
            <a:r>
              <a:rPr sz="1941" spc="-4" dirty="0">
                <a:solidFill>
                  <a:prstClr val="black"/>
                </a:solidFill>
                <a:cs typeface="Calibri"/>
              </a:rPr>
              <a:t>io</a:t>
            </a:r>
            <a:r>
              <a:rPr sz="1941" dirty="0">
                <a:solidFill>
                  <a:prstClr val="black"/>
                </a:solidFill>
                <a:cs typeface="Calibri"/>
              </a:rPr>
              <a:t>n</a:t>
            </a:r>
            <a:r>
              <a:rPr sz="1941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941" spc="-4" dirty="0">
                <a:solidFill>
                  <a:prstClr val="black"/>
                </a:solidFill>
                <a:cs typeface="Calibri"/>
              </a:rPr>
              <a:t>Initi</a:t>
            </a:r>
            <a:r>
              <a:rPr sz="1941" spc="-18" dirty="0">
                <a:solidFill>
                  <a:prstClr val="black"/>
                </a:solidFill>
                <a:cs typeface="Calibri"/>
              </a:rPr>
              <a:t>a</a:t>
            </a:r>
            <a:r>
              <a:rPr sz="1941" spc="-4" dirty="0">
                <a:solidFill>
                  <a:prstClr val="black"/>
                </a:solidFill>
                <a:cs typeface="Calibri"/>
              </a:rPr>
              <a:t>ti</a:t>
            </a:r>
            <a:r>
              <a:rPr sz="1941" spc="-22" dirty="0">
                <a:solidFill>
                  <a:prstClr val="black"/>
                </a:solidFill>
                <a:cs typeface="Calibri"/>
              </a:rPr>
              <a:t>v</a:t>
            </a:r>
            <a:r>
              <a:rPr sz="1941" dirty="0">
                <a:solidFill>
                  <a:prstClr val="black"/>
                </a:solidFill>
                <a:cs typeface="Calibri"/>
              </a:rPr>
              <a:t>es</a:t>
            </a:r>
            <a:endParaRPr sz="1941">
              <a:solidFill>
                <a:prstClr val="black"/>
              </a:solidFill>
              <a:cs typeface="Calibri"/>
            </a:endParaRPr>
          </a:p>
          <a:p>
            <a:pPr marL="732343" lvl="1" indent="-277360">
              <a:spcBef>
                <a:spcPts val="35"/>
              </a:spcBef>
              <a:buClr>
                <a:srgbClr val="7E7E7E"/>
              </a:buClr>
              <a:buFont typeface="Arial"/>
              <a:buChar char="–"/>
              <a:tabLst>
                <a:tab pos="732904" algn="l"/>
              </a:tabLst>
            </a:pPr>
            <a:r>
              <a:rPr sz="1721" dirty="0">
                <a:solidFill>
                  <a:srgbClr val="7E7E7E"/>
                </a:solidFill>
                <a:cs typeface="Calibri"/>
              </a:rPr>
              <a:t>2+2,</a:t>
            </a:r>
            <a:r>
              <a:rPr sz="1721" spc="18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Mino</a:t>
            </a:r>
            <a:r>
              <a:rPr sz="1721" spc="-146" dirty="0">
                <a:solidFill>
                  <a:srgbClr val="7E7E7E"/>
                </a:solidFill>
                <a:cs typeface="Calibri"/>
              </a:rPr>
              <a:t>r</a:t>
            </a:r>
            <a:r>
              <a:rPr sz="1721" dirty="0">
                <a:solidFill>
                  <a:srgbClr val="7E7E7E"/>
                </a:solidFill>
                <a:cs typeface="Calibri"/>
              </a:rPr>
              <a:t>,</a:t>
            </a:r>
            <a:r>
              <a:rPr sz="1721" spc="9" dirty="0">
                <a:solidFill>
                  <a:srgbClr val="7E7E7E"/>
                </a:solidFill>
                <a:cs typeface="Calibri"/>
              </a:rPr>
              <a:t> MS,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 </a:t>
            </a:r>
            <a:r>
              <a:rPr sz="1721" dirty="0">
                <a:solidFill>
                  <a:srgbClr val="7E7E7E"/>
                </a:solidFill>
                <a:cs typeface="Calibri"/>
              </a:rPr>
              <a:t>4+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1</a:t>
            </a:r>
            <a:r>
              <a:rPr sz="1721" spc="13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Deg</a:t>
            </a:r>
            <a:r>
              <a:rPr sz="1721" spc="-18" dirty="0">
                <a:solidFill>
                  <a:srgbClr val="7E7E7E"/>
                </a:solidFill>
                <a:cs typeface="Calibri"/>
              </a:rPr>
              <a:t>r</a:t>
            </a:r>
            <a:r>
              <a:rPr sz="1721" dirty="0">
                <a:solidFill>
                  <a:srgbClr val="7E7E7E"/>
                </a:solidFill>
                <a:cs typeface="Calibri"/>
              </a:rPr>
              <a:t>e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e</a:t>
            </a:r>
            <a:r>
              <a:rPr sz="1721" spc="31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9" dirty="0">
                <a:solidFill>
                  <a:srgbClr val="7E7E7E"/>
                </a:solidFill>
                <a:cs typeface="Calibri"/>
              </a:rPr>
              <a:t>P</a:t>
            </a:r>
            <a:r>
              <a:rPr sz="1721" spc="-22" dirty="0">
                <a:solidFill>
                  <a:srgbClr val="7E7E7E"/>
                </a:solidFill>
                <a:cs typeface="Calibri"/>
              </a:rPr>
              <a:t>r</a:t>
            </a:r>
            <a:r>
              <a:rPr sz="1721" dirty="0">
                <a:solidFill>
                  <a:srgbClr val="7E7E7E"/>
                </a:solidFill>
                <a:cs typeface="Calibri"/>
              </a:rPr>
              <a:t>og</a:t>
            </a:r>
            <a:r>
              <a:rPr sz="1721" spc="-35" dirty="0">
                <a:solidFill>
                  <a:srgbClr val="7E7E7E"/>
                </a:solidFill>
                <a:cs typeface="Calibri"/>
              </a:rPr>
              <a:t>r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ams</a:t>
            </a:r>
            <a:endParaRPr sz="1721">
              <a:solidFill>
                <a:prstClr val="black"/>
              </a:solidFill>
              <a:cs typeface="Calibri"/>
            </a:endParaRPr>
          </a:p>
          <a:p>
            <a:pPr marL="732343" marR="285205" lvl="1" indent="-277360">
              <a:lnSpc>
                <a:spcPts val="1677"/>
              </a:lnSpc>
              <a:spcBef>
                <a:spcPts val="410"/>
              </a:spcBef>
              <a:buClr>
                <a:srgbClr val="7E7E7E"/>
              </a:buClr>
              <a:buFont typeface="Arial"/>
              <a:buChar char="–"/>
              <a:tabLst>
                <a:tab pos="732904" algn="l"/>
              </a:tabLst>
            </a:pPr>
            <a:r>
              <a:rPr sz="1721" dirty="0">
                <a:solidFill>
                  <a:srgbClr val="7E7E7E"/>
                </a:solidFill>
                <a:cs typeface="Calibri"/>
              </a:rPr>
              <a:t>I</a:t>
            </a:r>
            <a:r>
              <a:rPr sz="1721" spc="-13" dirty="0">
                <a:solidFill>
                  <a:srgbClr val="7E7E7E"/>
                </a:solidFill>
                <a:cs typeface="Calibri"/>
              </a:rPr>
              <a:t>n</a:t>
            </a:r>
            <a:r>
              <a:rPr sz="1721" spc="-18" dirty="0">
                <a:solidFill>
                  <a:srgbClr val="7E7E7E"/>
                </a:solidFill>
                <a:cs typeface="Calibri"/>
              </a:rPr>
              <a:t>t</a:t>
            </a:r>
            <a:r>
              <a:rPr sz="1721" dirty="0">
                <a:solidFill>
                  <a:srgbClr val="7E7E7E"/>
                </a:solidFill>
                <a:cs typeface="Calibri"/>
              </a:rPr>
              <a:t>ernship,</a:t>
            </a:r>
            <a:r>
              <a:rPr sz="1721" spc="22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K‐</a:t>
            </a:r>
            <a:r>
              <a:rPr sz="1721" dirty="0">
                <a:solidFill>
                  <a:srgbClr val="7E7E7E"/>
                </a:solidFill>
                <a:cs typeface="Calibri"/>
              </a:rPr>
              <a:t>1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2</a:t>
            </a:r>
            <a:r>
              <a:rPr sz="1721" spc="13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Summer</a:t>
            </a:r>
            <a:r>
              <a:rPr sz="1721" spc="13" dirty="0">
                <a:solidFill>
                  <a:srgbClr val="7E7E7E"/>
                </a:solidFill>
                <a:cs typeface="Calibri"/>
              </a:rPr>
              <a:t> 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Out</a:t>
            </a:r>
            <a:r>
              <a:rPr sz="1721" spc="-18" dirty="0">
                <a:solidFill>
                  <a:srgbClr val="7E7E7E"/>
                </a:solidFill>
                <a:cs typeface="Calibri"/>
              </a:rPr>
              <a:t>r</a:t>
            </a:r>
            <a:r>
              <a:rPr sz="1721" spc="4" dirty="0">
                <a:solidFill>
                  <a:srgbClr val="7E7E7E"/>
                </a:solidFill>
                <a:cs typeface="Calibri"/>
              </a:rPr>
              <a:t>each Activities</a:t>
            </a:r>
            <a:endParaRPr sz="1721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40806" y="1701053"/>
            <a:ext cx="2292724" cy="25804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60577" y="2955664"/>
            <a:ext cx="3753746" cy="29536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48666" y="1701054"/>
            <a:ext cx="2991298" cy="25609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90161" y="865605"/>
            <a:ext cx="9494269" cy="487641"/>
          </a:xfrm>
          <a:prstGeom prst="rect">
            <a:avLst/>
          </a:prstGeom>
        </p:spPr>
        <p:txBody>
          <a:bodyPr vert="horz" wrap="square" lIns="0" tIns="133294" rIns="0" bIns="0" rtlCol="0">
            <a:spAutoFit/>
          </a:bodyPr>
          <a:lstStyle/>
          <a:p>
            <a:pPr marL="5064769"/>
            <a:r>
              <a:rPr spc="4" dirty="0"/>
              <a:t>Cybe</a:t>
            </a:r>
            <a:r>
              <a:rPr spc="-40" dirty="0"/>
              <a:t>r</a:t>
            </a:r>
            <a:r>
              <a:rPr spc="4" dirty="0"/>
              <a:t>s</a:t>
            </a:r>
            <a:r>
              <a:rPr spc="9" dirty="0"/>
              <a:t>ecurity</a:t>
            </a:r>
            <a:r>
              <a:rPr spc="13" dirty="0"/>
              <a:t> </a:t>
            </a:r>
            <a:r>
              <a:rPr spc="4" dirty="0"/>
              <a:t>I</a:t>
            </a:r>
            <a:r>
              <a:rPr dirty="0"/>
              <a:t>niti</a:t>
            </a:r>
            <a:r>
              <a:rPr spc="-13" dirty="0"/>
              <a:t>a</a:t>
            </a:r>
            <a:r>
              <a:rPr dirty="0"/>
              <a:t>ti</a:t>
            </a:r>
            <a:r>
              <a:rPr spc="-13" dirty="0"/>
              <a:t>v</a:t>
            </a:r>
            <a:r>
              <a:rPr spc="9" dirty="0"/>
              <a:t>e</a:t>
            </a:r>
          </a:p>
        </p:txBody>
      </p:sp>
      <p:sp>
        <p:nvSpPr>
          <p:cNvPr id="6" name="object 6"/>
          <p:cNvSpPr/>
          <p:nvPr/>
        </p:nvSpPr>
        <p:spPr>
          <a:xfrm>
            <a:off x="1667211" y="2766059"/>
            <a:ext cx="1877209" cy="31593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18181" y="1762461"/>
            <a:ext cx="2565026" cy="10699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ct val="101499"/>
              </a:lnSpc>
            </a:pPr>
            <a:r>
              <a:rPr sz="1147" spc="4" dirty="0">
                <a:solidFill>
                  <a:prstClr val="black"/>
                </a:solidFill>
                <a:cs typeface="Calibri"/>
              </a:rPr>
              <a:t>G</a:t>
            </a:r>
            <a:r>
              <a:rPr sz="1147" spc="-4" dirty="0">
                <a:solidFill>
                  <a:prstClr val="black"/>
                </a:solidFill>
                <a:cs typeface="Calibri"/>
              </a:rPr>
              <a:t>o</a:t>
            </a:r>
            <a:r>
              <a:rPr sz="1147" spc="-93" dirty="0">
                <a:solidFill>
                  <a:prstClr val="black"/>
                </a:solidFill>
                <a:cs typeface="Calibri"/>
              </a:rPr>
              <a:t>v</a:t>
            </a:r>
            <a:r>
              <a:rPr sz="1147" dirty="0">
                <a:solidFill>
                  <a:prstClr val="black"/>
                </a:solidFill>
                <a:cs typeface="Calibri"/>
              </a:rPr>
              <a:t>.</a:t>
            </a:r>
            <a:r>
              <a:rPr sz="1147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147" dirty="0">
                <a:solidFill>
                  <a:prstClr val="black"/>
                </a:solidFill>
                <a:cs typeface="Calibri"/>
              </a:rPr>
              <a:t>Jac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k</a:t>
            </a:r>
            <a:r>
              <a:rPr sz="1147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1147" dirty="0">
                <a:solidFill>
                  <a:prstClr val="black"/>
                </a:solidFill>
                <a:cs typeface="Calibri"/>
              </a:rPr>
              <a:t>Mar</a:t>
            </a:r>
            <a:r>
              <a:rPr sz="1147" spc="-35" dirty="0">
                <a:solidFill>
                  <a:prstClr val="black"/>
                </a:solidFill>
                <a:cs typeface="Calibri"/>
              </a:rPr>
              <a:t>k</a:t>
            </a:r>
            <a:r>
              <a:rPr sz="1147" spc="-4" dirty="0">
                <a:solidFill>
                  <a:prstClr val="black"/>
                </a:solidFill>
                <a:cs typeface="Calibri"/>
              </a:rPr>
              <a:t>el</a:t>
            </a:r>
            <a:r>
              <a:rPr sz="1147" dirty="0">
                <a:solidFill>
                  <a:prstClr val="black"/>
                </a:solidFill>
                <a:cs typeface="Calibri"/>
              </a:rPr>
              <a:t>,</a:t>
            </a:r>
            <a:r>
              <a:rPr sz="1147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147" dirty="0">
                <a:solidFill>
                  <a:prstClr val="black"/>
                </a:solidFill>
                <a:cs typeface="Calibri"/>
              </a:rPr>
              <a:t>S</a:t>
            </a:r>
            <a:r>
              <a:rPr sz="1147" spc="-18" dirty="0">
                <a:solidFill>
                  <a:prstClr val="black"/>
                </a:solidFill>
                <a:cs typeface="Calibri"/>
              </a:rPr>
              <a:t>t</a:t>
            </a:r>
            <a:r>
              <a:rPr sz="1147" spc="-9" dirty="0">
                <a:solidFill>
                  <a:prstClr val="black"/>
                </a:solidFill>
                <a:cs typeface="Calibri"/>
              </a:rPr>
              <a:t>at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1147" dirty="0">
                <a:solidFill>
                  <a:prstClr val="black"/>
                </a:solidFill>
                <a:cs typeface="Calibri"/>
              </a:rPr>
              <a:t> of</a:t>
            </a:r>
            <a:r>
              <a:rPr sz="1147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the</a:t>
            </a:r>
            <a:r>
              <a:rPr sz="1147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147" dirty="0">
                <a:solidFill>
                  <a:prstClr val="black"/>
                </a:solidFill>
                <a:cs typeface="Calibri"/>
              </a:rPr>
              <a:t>S</a:t>
            </a:r>
            <a:r>
              <a:rPr sz="1147" spc="-18" dirty="0">
                <a:solidFill>
                  <a:prstClr val="black"/>
                </a:solidFill>
                <a:cs typeface="Calibri"/>
              </a:rPr>
              <a:t>t</a:t>
            </a:r>
            <a:r>
              <a:rPr sz="1147" spc="-9" dirty="0">
                <a:solidFill>
                  <a:prstClr val="black"/>
                </a:solidFill>
                <a:cs typeface="Calibri"/>
              </a:rPr>
              <a:t>at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e (1/23/14):</a:t>
            </a:r>
            <a:r>
              <a:rPr sz="1147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Our</a:t>
            </a:r>
            <a:r>
              <a:rPr sz="1147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spc="-4" dirty="0">
                <a:solidFill>
                  <a:prstClr val="black"/>
                </a:solidFill>
                <a:cs typeface="Calibri"/>
              </a:rPr>
              <a:t>ins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titution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1147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of</a:t>
            </a:r>
            <a:r>
              <a:rPr sz="1147" i="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higher educatio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1147" i="1" spc="-22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ar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1147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positionin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g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 themselve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1147" i="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spc="-13" dirty="0">
                <a:solidFill>
                  <a:prstClr val="black"/>
                </a:solidFill>
                <a:cs typeface="Calibri"/>
              </a:rPr>
              <a:t>to</a:t>
            </a:r>
            <a:r>
              <a:rPr sz="1147" i="1" spc="-18" dirty="0">
                <a:solidFill>
                  <a:prstClr val="black"/>
                </a:solidFill>
                <a:cs typeface="Calibri"/>
              </a:rPr>
              <a:t> t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a</a:t>
            </a:r>
            <a:r>
              <a:rPr sz="1147" i="1" spc="-35" dirty="0">
                <a:solidFill>
                  <a:prstClr val="black"/>
                </a:solidFill>
                <a:cs typeface="Calibri"/>
              </a:rPr>
              <a:t>k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e a 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leadershi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p</a:t>
            </a:r>
            <a:r>
              <a:rPr sz="1147" i="1" spc="-4" dirty="0">
                <a:solidFill>
                  <a:prstClr val="black"/>
                </a:solidFill>
                <a:cs typeface="Calibri"/>
              </a:rPr>
              <a:t> rol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1147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1147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spc="-4" dirty="0">
                <a:solidFill>
                  <a:prstClr val="black"/>
                </a:solidFill>
                <a:cs typeface="Calibri"/>
              </a:rPr>
              <a:t>thi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1147" i="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are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a 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an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1147" i="1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I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am please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1147" i="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spc="-18" dirty="0">
                <a:solidFill>
                  <a:prstClr val="black"/>
                </a:solidFill>
                <a:cs typeface="Calibri"/>
              </a:rPr>
              <a:t>t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o </a:t>
            </a:r>
            <a:r>
              <a:rPr sz="1147" i="1" spc="-4" dirty="0">
                <a:solidFill>
                  <a:prstClr val="black"/>
                </a:solidFill>
                <a:cs typeface="Calibri"/>
              </a:rPr>
              <a:t>joi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with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them </a:t>
            </a:r>
            <a:r>
              <a:rPr sz="1147" i="1" spc="-18" dirty="0">
                <a:solidFill>
                  <a:prstClr val="black"/>
                </a:solidFill>
                <a:cs typeface="Calibri"/>
              </a:rPr>
              <a:t>t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 launc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h</a:t>
            </a:r>
            <a:r>
              <a:rPr sz="1147" i="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the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 Delawar</a:t>
            </a:r>
            <a:r>
              <a:rPr sz="1147" i="1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1147" i="1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dirty="0">
                <a:solidFill>
                  <a:prstClr val="black"/>
                </a:solidFill>
                <a:cs typeface="Calibri"/>
              </a:rPr>
              <a:t>Cyber</a:t>
            </a:r>
            <a:r>
              <a:rPr sz="1147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147" i="1" spc="-4" dirty="0">
                <a:solidFill>
                  <a:prstClr val="black"/>
                </a:solidFill>
                <a:cs typeface="Calibri"/>
              </a:rPr>
              <a:t>Initiative.</a:t>
            </a:r>
            <a:endParaRPr sz="1147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22002" y="4545324"/>
            <a:ext cx="1240491" cy="7132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ct val="101499"/>
              </a:lnSpc>
            </a:pPr>
            <a:r>
              <a:rPr sz="1147" dirty="0">
                <a:solidFill>
                  <a:prstClr val="black"/>
                </a:solidFill>
                <a:cs typeface="Calibri"/>
              </a:rPr>
              <a:t>Sen</a:t>
            </a:r>
            <a:r>
              <a:rPr sz="1147" spc="-9" dirty="0">
                <a:solidFill>
                  <a:prstClr val="black"/>
                </a:solidFill>
                <a:cs typeface="Calibri"/>
              </a:rPr>
              <a:t>at</a:t>
            </a:r>
            <a:r>
              <a:rPr sz="1147" dirty="0">
                <a:solidFill>
                  <a:prstClr val="black"/>
                </a:solidFill>
                <a:cs typeface="Calibri"/>
              </a:rPr>
              <a:t>o</a:t>
            </a:r>
            <a:r>
              <a:rPr sz="1147" spc="-22" dirty="0">
                <a:solidFill>
                  <a:prstClr val="black"/>
                </a:solidFill>
                <a:cs typeface="Calibri"/>
              </a:rPr>
              <a:t>r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1147" dirty="0">
                <a:solidFill>
                  <a:prstClr val="black"/>
                </a:solidFill>
                <a:cs typeface="Calibri"/>
              </a:rPr>
              <a:t> Carper</a:t>
            </a:r>
            <a:r>
              <a:rPr sz="1147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and</a:t>
            </a:r>
            <a:r>
              <a:rPr sz="1147" dirty="0">
                <a:solidFill>
                  <a:prstClr val="black"/>
                </a:solidFill>
                <a:cs typeface="Calibri"/>
              </a:rPr>
              <a:t> Coon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1147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and</a:t>
            </a:r>
            <a:r>
              <a:rPr sz="1147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147" spc="-22" dirty="0">
                <a:solidFill>
                  <a:prstClr val="black"/>
                </a:solidFill>
                <a:cs typeface="Calibri"/>
              </a:rPr>
              <a:t>R</a:t>
            </a:r>
            <a:r>
              <a:rPr sz="1147" dirty="0">
                <a:solidFill>
                  <a:prstClr val="black"/>
                </a:solidFill>
                <a:cs typeface="Calibri"/>
              </a:rPr>
              <a:t>e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p.</a:t>
            </a:r>
            <a:endParaRPr sz="1147">
              <a:solidFill>
                <a:prstClr val="black"/>
              </a:solidFill>
              <a:cs typeface="Calibri"/>
            </a:endParaRPr>
          </a:p>
          <a:p>
            <a:pPr marL="11206" marR="8965">
              <a:lnSpc>
                <a:spcPct val="101499"/>
              </a:lnSpc>
            </a:pPr>
            <a:r>
              <a:rPr sz="1147" dirty="0">
                <a:solidFill>
                  <a:prstClr val="black"/>
                </a:solidFill>
                <a:cs typeface="Calibri"/>
              </a:rPr>
              <a:t>Carn</a:t>
            </a:r>
            <a:r>
              <a:rPr sz="1147" spc="-4" dirty="0">
                <a:solidFill>
                  <a:prstClr val="black"/>
                </a:solidFill>
                <a:cs typeface="Calibri"/>
              </a:rPr>
              <a:t>e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y</a:t>
            </a:r>
            <a:r>
              <a:rPr sz="1147" spc="-9" dirty="0">
                <a:solidFill>
                  <a:prstClr val="black"/>
                </a:solidFill>
                <a:cs typeface="Calibri"/>
              </a:rPr>
              <a:t> a</a:t>
            </a:r>
            <a:r>
              <a:rPr sz="1147" dirty="0">
                <a:solidFill>
                  <a:prstClr val="black"/>
                </a:solidFill>
                <a:cs typeface="Calibri"/>
              </a:rPr>
              <a:t>t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147" dirty="0">
                <a:solidFill>
                  <a:prstClr val="black"/>
                </a:solidFill>
                <a:cs typeface="Calibri"/>
              </a:rPr>
              <a:t>CSI kic</a:t>
            </a:r>
            <a:r>
              <a:rPr sz="1147" spc="-35" dirty="0">
                <a:solidFill>
                  <a:prstClr val="black"/>
                </a:solidFill>
                <a:cs typeface="Calibri"/>
              </a:rPr>
              <a:t>k</a:t>
            </a:r>
            <a:r>
              <a:rPr sz="1147" dirty="0">
                <a:solidFill>
                  <a:prstClr val="black"/>
                </a:solidFill>
                <a:cs typeface="Calibri"/>
              </a:rPr>
              <a:t>o</a:t>
            </a:r>
            <a:r>
              <a:rPr sz="1147" spc="-13" dirty="0">
                <a:solidFill>
                  <a:prstClr val="black"/>
                </a:solidFill>
                <a:cs typeface="Calibri"/>
              </a:rPr>
              <a:t>f</a:t>
            </a:r>
            <a:r>
              <a:rPr sz="1147" dirty="0">
                <a:solidFill>
                  <a:prstClr val="black"/>
                </a:solidFill>
                <a:cs typeface="Calibri"/>
              </a:rPr>
              <a:t>f p</a:t>
            </a:r>
            <a:r>
              <a:rPr sz="1147" spc="-18" dirty="0">
                <a:solidFill>
                  <a:prstClr val="black"/>
                </a:solidFill>
                <a:cs typeface="Calibri"/>
              </a:rPr>
              <a:t>r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ess </a:t>
            </a:r>
            <a:r>
              <a:rPr sz="1147" spc="-9" dirty="0">
                <a:solidFill>
                  <a:prstClr val="black"/>
                </a:solidFill>
                <a:cs typeface="Calibri"/>
              </a:rPr>
              <a:t>c</a:t>
            </a:r>
            <a:r>
              <a:rPr sz="1147" dirty="0">
                <a:solidFill>
                  <a:prstClr val="black"/>
                </a:solidFill>
                <a:cs typeface="Calibri"/>
              </a:rPr>
              <a:t>on</a:t>
            </a:r>
            <a:r>
              <a:rPr sz="1147" spc="-35" dirty="0">
                <a:solidFill>
                  <a:prstClr val="black"/>
                </a:solidFill>
                <a:cs typeface="Calibri"/>
              </a:rPr>
              <a:t>f</a:t>
            </a:r>
            <a:r>
              <a:rPr sz="1147" dirty="0">
                <a:solidFill>
                  <a:prstClr val="black"/>
                </a:solidFill>
                <a:cs typeface="Calibri"/>
              </a:rPr>
              <a:t>e</a:t>
            </a:r>
            <a:r>
              <a:rPr sz="1147" spc="-18" dirty="0">
                <a:solidFill>
                  <a:prstClr val="black"/>
                </a:solidFill>
                <a:cs typeface="Calibri"/>
              </a:rPr>
              <a:t>r</a:t>
            </a:r>
            <a:r>
              <a:rPr sz="1147" dirty="0">
                <a:solidFill>
                  <a:prstClr val="black"/>
                </a:solidFill>
                <a:cs typeface="Calibri"/>
              </a:rPr>
              <a:t>ence.</a:t>
            </a:r>
            <a:endParaRPr sz="1147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5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0161" y="865605"/>
            <a:ext cx="9494269" cy="487641"/>
          </a:xfrm>
          <a:prstGeom prst="rect">
            <a:avLst/>
          </a:prstGeom>
        </p:spPr>
        <p:txBody>
          <a:bodyPr vert="horz" wrap="square" lIns="0" tIns="133294" rIns="0" bIns="0" rtlCol="0">
            <a:spAutoFit/>
          </a:bodyPr>
          <a:lstStyle/>
          <a:p>
            <a:pPr marL="5397601"/>
            <a:r>
              <a:rPr spc="13" dirty="0"/>
              <a:t>APG</a:t>
            </a:r>
            <a:r>
              <a:rPr spc="4" dirty="0"/>
              <a:t>‐</a:t>
            </a:r>
            <a:r>
              <a:rPr spc="9" dirty="0"/>
              <a:t>U</a:t>
            </a:r>
            <a:r>
              <a:rPr spc="13" dirty="0"/>
              <a:t>D</a:t>
            </a:r>
            <a:r>
              <a:rPr spc="-4" dirty="0"/>
              <a:t> </a:t>
            </a:r>
            <a:r>
              <a:rPr spc="-40" dirty="0"/>
              <a:t>P</a:t>
            </a:r>
            <a:r>
              <a:rPr spc="9" dirty="0"/>
              <a:t>artne</a:t>
            </a:r>
            <a:r>
              <a:rPr spc="-44" dirty="0"/>
              <a:t>r</a:t>
            </a:r>
            <a:r>
              <a:rPr spc="4" dirty="0"/>
              <a:t>ship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32523" y="1895684"/>
            <a:ext cx="3650316" cy="34643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269" indent="-177062">
              <a:buFont typeface="Arial"/>
              <a:buChar char="•"/>
              <a:tabLst>
                <a:tab pos="188829" algn="l"/>
              </a:tabLst>
            </a:pPr>
            <a:r>
              <a:rPr sz="1235" spc="4" dirty="0">
                <a:solidFill>
                  <a:prstClr val="black"/>
                </a:solidFill>
                <a:cs typeface="Calibri"/>
              </a:rPr>
              <a:t>Fl</a:t>
            </a:r>
            <a:r>
              <a:rPr sz="1235" spc="-18" dirty="0">
                <a:solidFill>
                  <a:prstClr val="black"/>
                </a:solidFill>
                <a:cs typeface="Calibri"/>
              </a:rPr>
              <a:t>e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x</a:t>
            </a:r>
            <a:r>
              <a:rPr sz="1235" spc="9" dirty="0">
                <a:solidFill>
                  <a:prstClr val="black"/>
                </a:solidFill>
                <a:cs typeface="Calibri"/>
              </a:rPr>
              <a:t>ible</a:t>
            </a:r>
            <a:r>
              <a:rPr sz="1235" spc="35" dirty="0">
                <a:solidFill>
                  <a:prstClr val="black"/>
                </a:solidFill>
                <a:cs typeface="Calibri"/>
              </a:rPr>
              <a:t> </a:t>
            </a:r>
            <a:r>
              <a:rPr sz="1235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235" spc="9" dirty="0">
                <a:solidFill>
                  <a:prstClr val="black"/>
                </a:solidFill>
                <a:cs typeface="Calibri"/>
              </a:rPr>
              <a:t>du</a:t>
            </a:r>
            <a:r>
              <a:rPr sz="1235" dirty="0">
                <a:solidFill>
                  <a:prstClr val="black"/>
                </a:solidFill>
                <a:cs typeface="Calibri"/>
              </a:rPr>
              <a:t>c</a:t>
            </a:r>
            <a:r>
              <a:rPr sz="1235" spc="-4" dirty="0">
                <a:solidFill>
                  <a:prstClr val="black"/>
                </a:solidFill>
                <a:cs typeface="Calibri"/>
              </a:rPr>
              <a:t>a</a:t>
            </a:r>
            <a:r>
              <a:rPr sz="1235" dirty="0">
                <a:solidFill>
                  <a:prstClr val="black"/>
                </a:solidFill>
                <a:cs typeface="Calibri"/>
              </a:rPr>
              <a:t>t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ional</a:t>
            </a:r>
            <a:r>
              <a:rPr sz="1235" spc="40" dirty="0">
                <a:solidFill>
                  <a:prstClr val="black"/>
                </a:solidFill>
                <a:cs typeface="Calibri"/>
              </a:rPr>
              <a:t> 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P</a:t>
            </a:r>
            <a:r>
              <a:rPr sz="1235" spc="-22" dirty="0">
                <a:solidFill>
                  <a:prstClr val="black"/>
                </a:solidFill>
                <a:cs typeface="Calibri"/>
              </a:rPr>
              <a:t>r</a:t>
            </a:r>
            <a:r>
              <a:rPr sz="1235" dirty="0">
                <a:solidFill>
                  <a:prstClr val="black"/>
                </a:solidFill>
                <a:cs typeface="Calibri"/>
              </a:rPr>
              <a:t>og</a:t>
            </a:r>
            <a:r>
              <a:rPr sz="1235" spc="-26" dirty="0">
                <a:solidFill>
                  <a:prstClr val="black"/>
                </a:solidFill>
                <a:cs typeface="Calibri"/>
              </a:rPr>
              <a:t>r</a:t>
            </a:r>
            <a:r>
              <a:rPr sz="1235" spc="9" dirty="0">
                <a:solidFill>
                  <a:prstClr val="black"/>
                </a:solidFill>
                <a:cs typeface="Calibri"/>
              </a:rPr>
              <a:t>a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ms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454983" lvl="1" indent="-177623">
              <a:spcBef>
                <a:spcPts val="18"/>
              </a:spcBef>
              <a:buFont typeface="Arial"/>
              <a:buChar char="–"/>
              <a:tabLst>
                <a:tab pos="454983" algn="l"/>
              </a:tabLst>
            </a:pPr>
            <a:r>
              <a:rPr sz="1059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1059" dirty="0">
                <a:solidFill>
                  <a:prstClr val="black"/>
                </a:solidFill>
                <a:cs typeface="Calibri"/>
              </a:rPr>
              <a:t>n‐post</a:t>
            </a:r>
            <a:r>
              <a:rPr sz="1059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courses,</a:t>
            </a:r>
            <a:r>
              <a:rPr sz="1059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par</a:t>
            </a:r>
            <a:r>
              <a:rPr sz="1059" dirty="0">
                <a:solidFill>
                  <a:prstClr val="black"/>
                </a:solidFill>
                <a:cs typeface="Calibri"/>
              </a:rPr>
              <a:t>t‐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tim</a:t>
            </a:r>
            <a:r>
              <a:rPr sz="1059" dirty="0">
                <a:solidFill>
                  <a:prstClr val="black"/>
                </a:solidFill>
                <a:cs typeface="Calibri"/>
              </a:rPr>
              <a:t>e</a:t>
            </a:r>
            <a:r>
              <a:rPr sz="1059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MS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&amp;</a:t>
            </a:r>
            <a:r>
              <a:rPr sz="1059" dirty="0">
                <a:solidFill>
                  <a:prstClr val="black"/>
                </a:solidFill>
                <a:cs typeface="Calibri"/>
              </a:rPr>
              <a:t> Ph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programs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676871" lvl="2" indent="-177623">
              <a:spcBef>
                <a:spcPts val="9"/>
              </a:spcBef>
              <a:buFont typeface="Arial"/>
              <a:buChar char="•"/>
              <a:tabLst>
                <a:tab pos="676871" algn="l"/>
              </a:tabLst>
            </a:pPr>
            <a:r>
              <a:rPr sz="971" spc="-9" dirty="0">
                <a:solidFill>
                  <a:prstClr val="black"/>
                </a:solidFill>
                <a:cs typeface="Calibri"/>
              </a:rPr>
              <a:t>19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Courses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on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post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and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71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APG</a:t>
            </a:r>
            <a:r>
              <a:rPr sz="971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employee</a:t>
            </a:r>
            <a:r>
              <a:rPr sz="971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enrollees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to</a:t>
            </a:r>
            <a:r>
              <a:rPr sz="971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date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676311" lvl="2" indent="-177062">
              <a:buFont typeface="Arial"/>
              <a:buChar char="•"/>
              <a:tabLst>
                <a:tab pos="676871" algn="l"/>
              </a:tabLst>
            </a:pPr>
            <a:r>
              <a:rPr sz="971" spc="-9" dirty="0">
                <a:solidFill>
                  <a:prstClr val="black"/>
                </a:solidFill>
                <a:cs typeface="Calibri"/>
              </a:rPr>
              <a:t>Substantia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l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tuition</a:t>
            </a:r>
            <a:r>
              <a:rPr sz="971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discount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: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 45%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(~$800/c</a:t>
            </a:r>
            <a:r>
              <a:rPr sz="971" dirty="0">
                <a:solidFill>
                  <a:prstClr val="black"/>
                </a:solidFill>
                <a:cs typeface="Calibri"/>
              </a:rPr>
              <a:t>r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edit)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454983" lvl="1" indent="-177623">
              <a:buFont typeface="Arial"/>
              <a:buChar char="–"/>
              <a:tabLst>
                <a:tab pos="454983" algn="l"/>
              </a:tabLst>
            </a:pPr>
            <a:r>
              <a:rPr sz="1059" spc="-4" dirty="0">
                <a:solidFill>
                  <a:prstClr val="black"/>
                </a:solidFill>
                <a:cs typeface="Calibri"/>
              </a:rPr>
              <a:t>Workforc</a:t>
            </a:r>
            <a:r>
              <a:rPr sz="1059" dirty="0">
                <a:solidFill>
                  <a:prstClr val="black"/>
                </a:solidFill>
                <a:cs typeface="Calibri"/>
              </a:rPr>
              <a:t>e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development</a:t>
            </a:r>
            <a:r>
              <a:rPr sz="1059" dirty="0">
                <a:solidFill>
                  <a:prstClr val="black"/>
                </a:solidFill>
                <a:cs typeface="Calibri"/>
              </a:rPr>
              <a:t>,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student</a:t>
            </a:r>
            <a:r>
              <a:rPr sz="1059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interns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454983" lvl="1" indent="-177623">
              <a:spcBef>
                <a:spcPts val="9"/>
              </a:spcBef>
              <a:buFont typeface="Arial"/>
              <a:buChar char="–"/>
              <a:tabLst>
                <a:tab pos="454983" algn="l"/>
              </a:tabLst>
            </a:pPr>
            <a:r>
              <a:rPr sz="1059" spc="-4" dirty="0">
                <a:solidFill>
                  <a:prstClr val="black"/>
                </a:solidFill>
                <a:cs typeface="Calibri"/>
              </a:rPr>
              <a:t>Clien</a:t>
            </a:r>
            <a:r>
              <a:rPr sz="1059" dirty="0">
                <a:solidFill>
                  <a:prstClr val="black"/>
                </a:solidFill>
                <a:cs typeface="Calibri"/>
              </a:rPr>
              <a:t>t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drive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1059" dirty="0">
                <a:solidFill>
                  <a:prstClr val="black"/>
                </a:solidFill>
                <a:cs typeface="Calibri"/>
              </a:rPr>
              <a:t> senior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desig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1059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capston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projects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88269" indent="-177062">
              <a:spcBef>
                <a:spcPts val="22"/>
              </a:spcBef>
              <a:buFont typeface="Arial"/>
              <a:buChar char="•"/>
              <a:tabLst>
                <a:tab pos="188829" algn="l"/>
              </a:tabLst>
            </a:pPr>
            <a:r>
              <a:rPr sz="1235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1235" spc="-9" dirty="0">
                <a:solidFill>
                  <a:prstClr val="black"/>
                </a:solidFill>
                <a:cs typeface="Calibri"/>
              </a:rPr>
              <a:t>a</a:t>
            </a:r>
            <a:r>
              <a:rPr sz="1235" spc="9" dirty="0">
                <a:solidFill>
                  <a:prstClr val="black"/>
                </a:solidFill>
                <a:cs typeface="Calibri"/>
              </a:rPr>
              <a:t>tional</a:t>
            </a:r>
            <a:r>
              <a:rPr sz="1235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1235" dirty="0">
                <a:solidFill>
                  <a:prstClr val="black"/>
                </a:solidFill>
                <a:cs typeface="Calibri"/>
              </a:rPr>
              <a:t>D</a:t>
            </a:r>
            <a:r>
              <a:rPr sz="1235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235" spc="-26" dirty="0">
                <a:solidFill>
                  <a:prstClr val="black"/>
                </a:solidFill>
                <a:cs typeface="Calibri"/>
              </a:rPr>
              <a:t>f</a:t>
            </a:r>
            <a:r>
              <a:rPr sz="1235" dirty="0">
                <a:solidFill>
                  <a:prstClr val="black"/>
                </a:solidFill>
                <a:cs typeface="Calibri"/>
              </a:rPr>
              <a:t>e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1235" spc="13" dirty="0">
                <a:solidFill>
                  <a:prstClr val="black"/>
                </a:solidFill>
                <a:cs typeface="Calibri"/>
              </a:rPr>
              <a:t>s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1235" spc="35" dirty="0">
                <a:solidFill>
                  <a:prstClr val="black"/>
                </a:solidFill>
                <a:cs typeface="Calibri"/>
              </a:rPr>
              <a:t> </a:t>
            </a:r>
            <a:r>
              <a:rPr sz="1235" spc="-22" dirty="0">
                <a:solidFill>
                  <a:prstClr val="black"/>
                </a:solidFill>
                <a:cs typeface="Calibri"/>
              </a:rPr>
              <a:t>R</a:t>
            </a:r>
            <a:r>
              <a:rPr sz="1235" dirty="0">
                <a:solidFill>
                  <a:prstClr val="black"/>
                </a:solidFill>
                <a:cs typeface="Calibri"/>
              </a:rPr>
              <a:t>e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1235" dirty="0">
                <a:solidFill>
                  <a:prstClr val="black"/>
                </a:solidFill>
                <a:cs typeface="Calibri"/>
              </a:rPr>
              <a:t>e</a:t>
            </a:r>
            <a:r>
              <a:rPr sz="1235" spc="9" dirty="0">
                <a:solidFill>
                  <a:prstClr val="black"/>
                </a:solidFill>
                <a:cs typeface="Calibri"/>
              </a:rPr>
              <a:t>a</a:t>
            </a:r>
            <a:r>
              <a:rPr sz="1235" spc="-18" dirty="0">
                <a:solidFill>
                  <a:prstClr val="black"/>
                </a:solidFill>
                <a:cs typeface="Calibri"/>
              </a:rPr>
              <a:t>r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c</a:t>
            </a:r>
            <a:r>
              <a:rPr sz="1235" spc="9" dirty="0">
                <a:solidFill>
                  <a:prstClr val="black"/>
                </a:solidFill>
                <a:cs typeface="Calibri"/>
              </a:rPr>
              <a:t>h</a:t>
            </a:r>
            <a:r>
              <a:rPr sz="1235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1235" spc="-13" dirty="0">
                <a:solidFill>
                  <a:prstClr val="black"/>
                </a:solidFill>
                <a:cs typeface="Calibri"/>
              </a:rPr>
              <a:t>F</a:t>
            </a:r>
            <a:r>
              <a:rPr sz="1235" spc="9" dirty="0">
                <a:solidFill>
                  <a:prstClr val="black"/>
                </a:solidFill>
                <a:cs typeface="Calibri"/>
              </a:rPr>
              <a:t>o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cu</a:t>
            </a:r>
            <a:r>
              <a:rPr sz="1235" spc="9" dirty="0">
                <a:solidFill>
                  <a:prstClr val="black"/>
                </a:solidFill>
                <a:cs typeface="Calibri"/>
              </a:rPr>
              <a:t>s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454422" marR="132236" lvl="1" indent="-177062">
              <a:lnSpc>
                <a:spcPts val="1024"/>
              </a:lnSpc>
              <a:spcBef>
                <a:spcPts val="256"/>
              </a:spcBef>
              <a:buFont typeface="Arial"/>
              <a:buChar char="–"/>
              <a:tabLst>
                <a:tab pos="454983" algn="l"/>
              </a:tabLst>
            </a:pPr>
            <a:r>
              <a:rPr sz="1059" dirty="0">
                <a:solidFill>
                  <a:prstClr val="black"/>
                </a:solidFill>
                <a:cs typeface="Calibri"/>
              </a:rPr>
              <a:t>Cyber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security</a:t>
            </a:r>
            <a:r>
              <a:rPr sz="1059" dirty="0">
                <a:solidFill>
                  <a:prstClr val="black"/>
                </a:solidFill>
                <a:cs typeface="Calibri"/>
              </a:rPr>
              <a:t>,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hig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h</a:t>
            </a:r>
            <a:r>
              <a:rPr sz="1059" dirty="0">
                <a:solidFill>
                  <a:prstClr val="black"/>
                </a:solidFill>
                <a:cs typeface="Calibri"/>
              </a:rPr>
              <a:t>‐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performanc</a:t>
            </a:r>
            <a:r>
              <a:rPr sz="1059" dirty="0">
                <a:solidFill>
                  <a:prstClr val="black"/>
                </a:solidFill>
                <a:cs typeface="Calibri"/>
              </a:rPr>
              <a:t>e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computing,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sensin</a:t>
            </a:r>
            <a:r>
              <a:rPr sz="1059" dirty="0">
                <a:solidFill>
                  <a:prstClr val="black"/>
                </a:solidFill>
                <a:cs typeface="Calibri"/>
              </a:rPr>
              <a:t>g</a:t>
            </a:r>
            <a:r>
              <a:rPr sz="1059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&amp;</a:t>
            </a:r>
            <a:r>
              <a:rPr sz="105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syste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m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s</a:t>
            </a:r>
            <a:r>
              <a:rPr sz="1059" dirty="0">
                <a:solidFill>
                  <a:prstClr val="black"/>
                </a:solidFill>
                <a:cs typeface="Calibri"/>
              </a:rPr>
              <a:t>,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informatio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process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in</a:t>
            </a:r>
            <a:r>
              <a:rPr sz="1059" dirty="0">
                <a:solidFill>
                  <a:prstClr val="black"/>
                </a:solidFill>
                <a:cs typeface="Calibri"/>
              </a:rPr>
              <a:t>g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485801" lvl="1" indent="-208441">
              <a:spcBef>
                <a:spcPts val="18"/>
              </a:spcBef>
              <a:buFont typeface="Arial"/>
              <a:buChar char="–"/>
              <a:tabLst>
                <a:tab pos="486361" algn="l"/>
              </a:tabLst>
            </a:pPr>
            <a:r>
              <a:rPr sz="1059" dirty="0">
                <a:solidFill>
                  <a:prstClr val="black"/>
                </a:solidFill>
                <a:cs typeface="Calibri"/>
              </a:rPr>
              <a:t>U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D</a:t>
            </a:r>
            <a:r>
              <a:rPr sz="1059" dirty="0">
                <a:solidFill>
                  <a:prstClr val="black"/>
                </a:solidFill>
                <a:cs typeface="Calibri"/>
              </a:rPr>
              <a:t>‐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RDEC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O</a:t>
            </a:r>
            <a:r>
              <a:rPr sz="1059" dirty="0">
                <a:solidFill>
                  <a:prstClr val="black"/>
                </a:solidFill>
                <a:cs typeface="Calibri"/>
              </a:rPr>
              <a:t>M</a:t>
            </a:r>
            <a:r>
              <a:rPr sz="1059" spc="-22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CRADA: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~30</a:t>
            </a:r>
            <a:r>
              <a:rPr sz="1059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SOWs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454422" lvl="1" indent="-177062">
              <a:spcBef>
                <a:spcPts val="9"/>
              </a:spcBef>
              <a:buFont typeface="Arial"/>
              <a:buChar char="–"/>
              <a:tabLst>
                <a:tab pos="454983" algn="l"/>
              </a:tabLst>
            </a:pPr>
            <a:r>
              <a:rPr sz="1059" spc="4" dirty="0">
                <a:solidFill>
                  <a:prstClr val="black"/>
                </a:solidFill>
                <a:cs typeface="Calibri"/>
              </a:rPr>
              <a:t>Major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contract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participants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676311" marR="81247" lvl="2" indent="-177062">
              <a:lnSpc>
                <a:spcPts val="935"/>
              </a:lnSpc>
              <a:spcBef>
                <a:spcPts val="224"/>
              </a:spcBef>
              <a:buFont typeface="Arial"/>
              <a:buChar char="•"/>
              <a:tabLst>
                <a:tab pos="676871" algn="l"/>
              </a:tabLst>
            </a:pPr>
            <a:r>
              <a:rPr sz="971" spc="-9" dirty="0">
                <a:solidFill>
                  <a:prstClr val="black"/>
                </a:solidFill>
                <a:cs typeface="Calibri"/>
              </a:rPr>
              <a:t>NIST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Cybersecurity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FFRD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C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(MITRE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,</a:t>
            </a:r>
            <a:r>
              <a:rPr sz="971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UM)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, 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TES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S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(B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AH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,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DSCI), SSE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S</a:t>
            </a:r>
            <a:r>
              <a:rPr sz="97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N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G</a:t>
            </a:r>
            <a:r>
              <a:rPr sz="971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(LEIDOS/SAIC)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,</a:t>
            </a:r>
            <a:r>
              <a:rPr sz="97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TIE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S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(LEIDOS/SAIC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,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Praxis,</a:t>
            </a:r>
            <a:r>
              <a:rPr sz="971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EOIR),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 TAOS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S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(LEIDOS/SAIC)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188269" indent="-177062">
              <a:spcBef>
                <a:spcPts val="22"/>
              </a:spcBef>
              <a:buFont typeface="Arial"/>
              <a:buChar char="•"/>
              <a:tabLst>
                <a:tab pos="188829" algn="l"/>
              </a:tabLst>
            </a:pPr>
            <a:r>
              <a:rPr sz="1235" spc="-26" dirty="0">
                <a:solidFill>
                  <a:prstClr val="black"/>
                </a:solidFill>
                <a:cs typeface="Calibri"/>
              </a:rPr>
              <a:t>F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acilities</a:t>
            </a:r>
            <a:r>
              <a:rPr sz="1235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1235" spc="13" dirty="0">
                <a:solidFill>
                  <a:prstClr val="black"/>
                </a:solidFill>
                <a:cs typeface="Calibri"/>
              </a:rPr>
              <a:t>&amp; </a:t>
            </a:r>
            <a:r>
              <a:rPr sz="1235" spc="9" dirty="0">
                <a:solidFill>
                  <a:prstClr val="black"/>
                </a:solidFill>
                <a:cs typeface="Calibri"/>
              </a:rPr>
              <a:t>Classified</a:t>
            </a:r>
            <a:r>
              <a:rPr sz="1235" spc="35" dirty="0">
                <a:solidFill>
                  <a:prstClr val="black"/>
                </a:solidFill>
                <a:cs typeface="Calibri"/>
              </a:rPr>
              <a:t> </a:t>
            </a:r>
            <a:r>
              <a:rPr sz="1235" spc="-22" dirty="0">
                <a:solidFill>
                  <a:prstClr val="black"/>
                </a:solidFill>
                <a:cs typeface="Calibri"/>
              </a:rPr>
              <a:t>R</a:t>
            </a:r>
            <a:r>
              <a:rPr sz="1235" dirty="0">
                <a:solidFill>
                  <a:prstClr val="black"/>
                </a:solidFill>
                <a:cs typeface="Calibri"/>
              </a:rPr>
              <a:t>e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1235" dirty="0">
                <a:solidFill>
                  <a:prstClr val="black"/>
                </a:solidFill>
                <a:cs typeface="Calibri"/>
              </a:rPr>
              <a:t>e</a:t>
            </a:r>
            <a:r>
              <a:rPr sz="1235" spc="9" dirty="0">
                <a:solidFill>
                  <a:prstClr val="black"/>
                </a:solidFill>
                <a:cs typeface="Calibri"/>
              </a:rPr>
              <a:t>a</a:t>
            </a:r>
            <a:r>
              <a:rPr sz="1235" spc="-18" dirty="0">
                <a:solidFill>
                  <a:prstClr val="black"/>
                </a:solidFill>
                <a:cs typeface="Calibri"/>
              </a:rPr>
              <a:t>r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c</a:t>
            </a:r>
            <a:r>
              <a:rPr sz="1235" spc="9" dirty="0">
                <a:solidFill>
                  <a:prstClr val="black"/>
                </a:solidFill>
                <a:cs typeface="Calibri"/>
              </a:rPr>
              <a:t>h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454983" lvl="1" indent="-177623">
              <a:spcBef>
                <a:spcPts val="22"/>
              </a:spcBef>
              <a:buFont typeface="Arial"/>
              <a:buChar char="–"/>
              <a:tabLst>
                <a:tab pos="454983" algn="l"/>
              </a:tabLst>
            </a:pPr>
            <a:r>
              <a:rPr sz="1059" dirty="0">
                <a:solidFill>
                  <a:prstClr val="black"/>
                </a:solidFill>
                <a:cs typeface="Calibri"/>
              </a:rPr>
              <a:t>STA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R</a:t>
            </a:r>
            <a:r>
              <a:rPr sz="1059" dirty="0">
                <a:solidFill>
                  <a:prstClr val="black"/>
                </a:solidFill>
                <a:cs typeface="Calibri"/>
              </a:rPr>
              <a:t> Campus</a:t>
            </a:r>
            <a:r>
              <a:rPr sz="1059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Cybersecurit</a:t>
            </a:r>
            <a:r>
              <a:rPr sz="1059" dirty="0">
                <a:solidFill>
                  <a:prstClr val="black"/>
                </a:solidFill>
                <a:cs typeface="Calibri"/>
              </a:rPr>
              <a:t>y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Inst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i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tut</a:t>
            </a:r>
            <a:r>
              <a:rPr sz="1059" dirty="0">
                <a:solidFill>
                  <a:prstClr val="black"/>
                </a:solidFill>
                <a:cs typeface="Calibri"/>
              </a:rPr>
              <a:t>e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9" dirty="0">
                <a:solidFill>
                  <a:prstClr val="black"/>
                </a:solidFill>
                <a:cs typeface="Calibri"/>
              </a:rPr>
              <a:t>— </a:t>
            </a:r>
            <a:r>
              <a:rPr sz="1059" dirty="0">
                <a:solidFill>
                  <a:prstClr val="black"/>
                </a:solidFill>
                <a:cs typeface="Calibri"/>
              </a:rPr>
              <a:t>new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construct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i</a:t>
            </a:r>
            <a:r>
              <a:rPr sz="1059" dirty="0">
                <a:solidFill>
                  <a:prstClr val="black"/>
                </a:solidFill>
                <a:cs typeface="Calibri"/>
              </a:rPr>
              <a:t>on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454983" lvl="1" indent="-177623">
              <a:spcBef>
                <a:spcPts val="9"/>
              </a:spcBef>
              <a:buFont typeface="Arial"/>
              <a:buChar char="–"/>
              <a:tabLst>
                <a:tab pos="454983" algn="l"/>
              </a:tabLst>
            </a:pPr>
            <a:r>
              <a:rPr sz="1059" spc="-4" dirty="0">
                <a:solidFill>
                  <a:prstClr val="black"/>
                </a:solidFill>
                <a:cs typeface="Calibri"/>
              </a:rPr>
              <a:t>Institu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t</a:t>
            </a:r>
            <a:r>
              <a:rPr sz="1059" dirty="0">
                <a:solidFill>
                  <a:prstClr val="black"/>
                </a:solidFill>
                <a:cs typeface="Calibri"/>
              </a:rPr>
              <a:t>ional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abilit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y</a:t>
            </a:r>
            <a:r>
              <a:rPr sz="1059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to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conduct</a:t>
            </a:r>
            <a:r>
              <a:rPr sz="1059" spc="-22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classifie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research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454983" lvl="1" indent="-177623">
              <a:spcBef>
                <a:spcPts val="9"/>
              </a:spcBef>
              <a:buFont typeface="Arial"/>
              <a:buChar char="–"/>
              <a:tabLst>
                <a:tab pos="454983" algn="l"/>
              </a:tabLst>
            </a:pPr>
            <a:r>
              <a:rPr sz="1059" spc="-4" dirty="0">
                <a:solidFill>
                  <a:prstClr val="black"/>
                </a:solidFill>
                <a:cs typeface="Calibri"/>
              </a:rPr>
              <a:t>5</a:t>
            </a:r>
            <a:r>
              <a:rPr sz="1059" dirty="0">
                <a:solidFill>
                  <a:prstClr val="black"/>
                </a:solidFill>
                <a:cs typeface="Calibri"/>
              </a:rPr>
              <a:t>+</a:t>
            </a:r>
            <a:r>
              <a:rPr sz="1059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facult</a:t>
            </a:r>
            <a:r>
              <a:rPr sz="1059" dirty="0">
                <a:solidFill>
                  <a:prstClr val="black"/>
                </a:solidFill>
                <a:cs typeface="Calibri"/>
              </a:rPr>
              <a:t>y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with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clearances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88269" indent="-177062">
              <a:spcBef>
                <a:spcPts val="18"/>
              </a:spcBef>
              <a:buFont typeface="Arial"/>
              <a:buChar char="•"/>
              <a:tabLst>
                <a:tab pos="188829" algn="l"/>
              </a:tabLst>
            </a:pPr>
            <a:r>
              <a:rPr sz="1235" spc="-18" dirty="0">
                <a:solidFill>
                  <a:prstClr val="black"/>
                </a:solidFill>
                <a:cs typeface="Calibri"/>
              </a:rPr>
              <a:t>K</a:t>
            </a:r>
            <a:r>
              <a:rPr sz="1235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y</a:t>
            </a:r>
            <a:r>
              <a:rPr sz="1235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1235" spc="-22" dirty="0">
                <a:solidFill>
                  <a:prstClr val="black"/>
                </a:solidFill>
                <a:cs typeface="Calibri"/>
              </a:rPr>
              <a:t>P</a:t>
            </a:r>
            <a:r>
              <a:rPr sz="1235" spc="9" dirty="0">
                <a:solidFill>
                  <a:prstClr val="black"/>
                </a:solidFill>
                <a:cs typeface="Calibri"/>
              </a:rPr>
              <a:t>a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rtne</a:t>
            </a:r>
            <a:r>
              <a:rPr sz="1235" spc="-22" dirty="0">
                <a:solidFill>
                  <a:prstClr val="black"/>
                </a:solidFill>
                <a:cs typeface="Calibri"/>
              </a:rPr>
              <a:t>r</a:t>
            </a:r>
            <a:r>
              <a:rPr sz="1235" spc="4" dirty="0">
                <a:solidFill>
                  <a:prstClr val="black"/>
                </a:solidFill>
                <a:cs typeface="Calibri"/>
              </a:rPr>
              <a:t>ships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454983" marR="125513" lvl="1" indent="-177623">
              <a:lnSpc>
                <a:spcPct val="80600"/>
              </a:lnSpc>
              <a:spcBef>
                <a:spcPts val="269"/>
              </a:spcBef>
              <a:buFont typeface="Arial"/>
              <a:buChar char="–"/>
              <a:tabLst>
                <a:tab pos="454983" algn="l"/>
              </a:tabLst>
            </a:pPr>
            <a:r>
              <a:rPr sz="1059" dirty="0">
                <a:solidFill>
                  <a:prstClr val="black"/>
                </a:solidFill>
                <a:cs typeface="Calibri"/>
              </a:rPr>
              <a:t>Finan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cia</a:t>
            </a:r>
            <a:r>
              <a:rPr sz="1059" dirty="0">
                <a:solidFill>
                  <a:prstClr val="black"/>
                </a:solidFill>
                <a:cs typeface="Calibri"/>
              </a:rPr>
              <a:t>l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industr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y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(JPMC</a:t>
            </a:r>
            <a:r>
              <a:rPr sz="1059" dirty="0">
                <a:solidFill>
                  <a:prstClr val="black"/>
                </a:solidFill>
                <a:cs typeface="Calibri"/>
              </a:rPr>
              <a:t>,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BoA), DO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(APG</a:t>
            </a:r>
            <a:r>
              <a:rPr sz="1059" dirty="0">
                <a:solidFill>
                  <a:prstClr val="black"/>
                </a:solidFill>
                <a:cs typeface="Calibri"/>
              </a:rPr>
              <a:t>,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D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105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NG</a:t>
            </a:r>
            <a:r>
              <a:rPr sz="1059" dirty="0">
                <a:solidFill>
                  <a:prstClr val="black"/>
                </a:solidFill>
                <a:cs typeface="Calibri"/>
              </a:rPr>
              <a:t>,</a:t>
            </a:r>
            <a:r>
              <a:rPr sz="1059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ONR,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AFSOR),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Academi</a:t>
            </a:r>
            <a:r>
              <a:rPr sz="1059" dirty="0">
                <a:solidFill>
                  <a:prstClr val="black"/>
                </a:solidFill>
                <a:cs typeface="Calibri"/>
              </a:rPr>
              <a:t>a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(UM‐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CP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/</a:t>
            </a:r>
            <a:r>
              <a:rPr sz="1059" dirty="0">
                <a:solidFill>
                  <a:prstClr val="black"/>
                </a:solidFill>
                <a:cs typeface="Calibri"/>
              </a:rPr>
              <a:t>BC,</a:t>
            </a:r>
            <a:r>
              <a:rPr sz="1059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Purdue</a:t>
            </a:r>
            <a:r>
              <a:rPr sz="1059" dirty="0">
                <a:solidFill>
                  <a:prstClr val="black"/>
                </a:solidFill>
                <a:cs typeface="Calibri"/>
              </a:rPr>
              <a:t>,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UT,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Cornell, </a:t>
            </a:r>
            <a:r>
              <a:rPr sz="1059" dirty="0">
                <a:solidFill>
                  <a:prstClr val="black"/>
                </a:solidFill>
                <a:cs typeface="Calibri"/>
              </a:rPr>
              <a:t>Harford,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DTCC)</a:t>
            </a:r>
            <a:endParaRPr sz="1059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66909" y="2616125"/>
            <a:ext cx="4566620" cy="3309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81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0161" y="865605"/>
            <a:ext cx="9494269" cy="487641"/>
          </a:xfrm>
          <a:prstGeom prst="rect">
            <a:avLst/>
          </a:prstGeom>
        </p:spPr>
        <p:txBody>
          <a:bodyPr vert="horz" wrap="square" lIns="0" tIns="133294" rIns="0" bIns="0" rtlCol="0">
            <a:spAutoFit/>
          </a:bodyPr>
          <a:lstStyle/>
          <a:p>
            <a:pPr marL="5854265"/>
            <a:r>
              <a:rPr spc="9" dirty="0"/>
              <a:t>On</a:t>
            </a:r>
            <a:r>
              <a:rPr spc="4" dirty="0"/>
              <a:t>‐</a:t>
            </a:r>
            <a:r>
              <a:rPr spc="-40" dirty="0"/>
              <a:t>P</a:t>
            </a:r>
            <a:r>
              <a:rPr spc="4" dirty="0"/>
              <a:t>o</a:t>
            </a:r>
            <a:r>
              <a:rPr spc="-22" dirty="0"/>
              <a:t>s</a:t>
            </a:r>
            <a:r>
              <a:rPr spc="4" dirty="0"/>
              <a:t>t</a:t>
            </a:r>
            <a:r>
              <a:rPr spc="-4" dirty="0"/>
              <a:t> </a:t>
            </a:r>
            <a:r>
              <a:rPr spc="4" dirty="0"/>
              <a:t>Cou</a:t>
            </a:r>
            <a:r>
              <a:rPr spc="-44" dirty="0"/>
              <a:t>r</a:t>
            </a:r>
            <a:r>
              <a:rPr spc="4" dirty="0"/>
              <a:t>ses</a:t>
            </a:r>
          </a:p>
        </p:txBody>
      </p:sp>
      <p:sp>
        <p:nvSpPr>
          <p:cNvPr id="3" name="object 3"/>
          <p:cNvSpPr/>
          <p:nvPr/>
        </p:nvSpPr>
        <p:spPr>
          <a:xfrm>
            <a:off x="9259420" y="2420471"/>
            <a:ext cx="212912" cy="2430556"/>
          </a:xfrm>
          <a:custGeom>
            <a:avLst/>
            <a:gdLst/>
            <a:ahLst/>
            <a:cxnLst/>
            <a:rect l="l" t="t" r="r" b="b"/>
            <a:pathLst>
              <a:path w="241300" h="2754629">
                <a:moveTo>
                  <a:pt x="28194" y="2727198"/>
                </a:moveTo>
                <a:lnTo>
                  <a:pt x="28194" y="0"/>
                </a:lnTo>
                <a:lnTo>
                  <a:pt x="0" y="0"/>
                </a:lnTo>
                <a:lnTo>
                  <a:pt x="0" y="2748534"/>
                </a:lnTo>
                <a:lnTo>
                  <a:pt x="6096" y="2754630"/>
                </a:lnTo>
                <a:lnTo>
                  <a:pt x="13716" y="2754630"/>
                </a:lnTo>
                <a:lnTo>
                  <a:pt x="13716" y="2727198"/>
                </a:lnTo>
                <a:lnTo>
                  <a:pt x="28194" y="2727198"/>
                </a:lnTo>
                <a:close/>
              </a:path>
              <a:path w="241300" h="2754629">
                <a:moveTo>
                  <a:pt x="240792" y="2754630"/>
                </a:moveTo>
                <a:lnTo>
                  <a:pt x="240792" y="2727198"/>
                </a:lnTo>
                <a:lnTo>
                  <a:pt x="13716" y="2727198"/>
                </a:lnTo>
                <a:lnTo>
                  <a:pt x="28194" y="2740914"/>
                </a:lnTo>
                <a:lnTo>
                  <a:pt x="28194" y="2754630"/>
                </a:lnTo>
                <a:lnTo>
                  <a:pt x="240792" y="2754630"/>
                </a:lnTo>
                <a:close/>
              </a:path>
              <a:path w="241300" h="2754629">
                <a:moveTo>
                  <a:pt x="28194" y="2754630"/>
                </a:moveTo>
                <a:lnTo>
                  <a:pt x="28194" y="2740914"/>
                </a:lnTo>
                <a:lnTo>
                  <a:pt x="13716" y="2727198"/>
                </a:lnTo>
                <a:lnTo>
                  <a:pt x="13716" y="2754630"/>
                </a:lnTo>
                <a:lnTo>
                  <a:pt x="28194" y="2754630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59420" y="2420471"/>
            <a:ext cx="212912" cy="2005853"/>
          </a:xfrm>
          <a:custGeom>
            <a:avLst/>
            <a:gdLst/>
            <a:ahLst/>
            <a:cxnLst/>
            <a:rect l="l" t="t" r="r" b="b"/>
            <a:pathLst>
              <a:path w="241300" h="2273300">
                <a:moveTo>
                  <a:pt x="28194" y="2244852"/>
                </a:moveTo>
                <a:lnTo>
                  <a:pt x="28194" y="0"/>
                </a:lnTo>
                <a:lnTo>
                  <a:pt x="0" y="0"/>
                </a:lnTo>
                <a:lnTo>
                  <a:pt x="0" y="2266950"/>
                </a:lnTo>
                <a:lnTo>
                  <a:pt x="6096" y="2273046"/>
                </a:lnTo>
                <a:lnTo>
                  <a:pt x="13716" y="2273046"/>
                </a:lnTo>
                <a:lnTo>
                  <a:pt x="13716" y="2244852"/>
                </a:lnTo>
                <a:lnTo>
                  <a:pt x="28194" y="2244852"/>
                </a:lnTo>
                <a:close/>
              </a:path>
              <a:path w="241300" h="2273300">
                <a:moveTo>
                  <a:pt x="240792" y="2273046"/>
                </a:moveTo>
                <a:lnTo>
                  <a:pt x="240792" y="2244852"/>
                </a:lnTo>
                <a:lnTo>
                  <a:pt x="13716" y="2244852"/>
                </a:lnTo>
                <a:lnTo>
                  <a:pt x="28194" y="2258568"/>
                </a:lnTo>
                <a:lnTo>
                  <a:pt x="28194" y="2273046"/>
                </a:lnTo>
                <a:lnTo>
                  <a:pt x="240792" y="2273046"/>
                </a:lnTo>
                <a:close/>
              </a:path>
              <a:path w="241300" h="2273300">
                <a:moveTo>
                  <a:pt x="28194" y="2273046"/>
                </a:moveTo>
                <a:lnTo>
                  <a:pt x="28194" y="2258568"/>
                </a:lnTo>
                <a:lnTo>
                  <a:pt x="13716" y="2244852"/>
                </a:lnTo>
                <a:lnTo>
                  <a:pt x="13716" y="2273046"/>
                </a:lnTo>
                <a:lnTo>
                  <a:pt x="28194" y="227304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9420" y="2420471"/>
            <a:ext cx="212912" cy="1580029"/>
          </a:xfrm>
          <a:custGeom>
            <a:avLst/>
            <a:gdLst/>
            <a:ahLst/>
            <a:cxnLst/>
            <a:rect l="l" t="t" r="r" b="b"/>
            <a:pathLst>
              <a:path w="241300" h="1790700">
                <a:moveTo>
                  <a:pt x="28194" y="1763268"/>
                </a:moveTo>
                <a:lnTo>
                  <a:pt x="28194" y="0"/>
                </a:lnTo>
                <a:lnTo>
                  <a:pt x="0" y="0"/>
                </a:lnTo>
                <a:lnTo>
                  <a:pt x="0" y="1784604"/>
                </a:lnTo>
                <a:lnTo>
                  <a:pt x="6096" y="1790700"/>
                </a:lnTo>
                <a:lnTo>
                  <a:pt x="13716" y="1790700"/>
                </a:lnTo>
                <a:lnTo>
                  <a:pt x="13716" y="1763268"/>
                </a:lnTo>
                <a:lnTo>
                  <a:pt x="28194" y="1763268"/>
                </a:lnTo>
                <a:close/>
              </a:path>
              <a:path w="241300" h="1790700">
                <a:moveTo>
                  <a:pt x="240792" y="1790700"/>
                </a:moveTo>
                <a:lnTo>
                  <a:pt x="240792" y="1763268"/>
                </a:lnTo>
                <a:lnTo>
                  <a:pt x="13716" y="1763268"/>
                </a:lnTo>
                <a:lnTo>
                  <a:pt x="28194" y="1776983"/>
                </a:lnTo>
                <a:lnTo>
                  <a:pt x="28194" y="1790700"/>
                </a:lnTo>
                <a:lnTo>
                  <a:pt x="240792" y="1790700"/>
                </a:lnTo>
                <a:close/>
              </a:path>
              <a:path w="241300" h="1790700">
                <a:moveTo>
                  <a:pt x="28194" y="1790700"/>
                </a:moveTo>
                <a:lnTo>
                  <a:pt x="28194" y="1776983"/>
                </a:lnTo>
                <a:lnTo>
                  <a:pt x="13716" y="1763268"/>
                </a:lnTo>
                <a:lnTo>
                  <a:pt x="13716" y="1790700"/>
                </a:lnTo>
                <a:lnTo>
                  <a:pt x="28194" y="1790700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59420" y="2420471"/>
            <a:ext cx="212912" cy="1155326"/>
          </a:xfrm>
          <a:custGeom>
            <a:avLst/>
            <a:gdLst/>
            <a:ahLst/>
            <a:cxnLst/>
            <a:rect l="l" t="t" r="r" b="b"/>
            <a:pathLst>
              <a:path w="241300" h="1309370">
                <a:moveTo>
                  <a:pt x="28194" y="1280922"/>
                </a:moveTo>
                <a:lnTo>
                  <a:pt x="28194" y="0"/>
                </a:lnTo>
                <a:lnTo>
                  <a:pt x="0" y="0"/>
                </a:lnTo>
                <a:lnTo>
                  <a:pt x="0" y="1303020"/>
                </a:lnTo>
                <a:lnTo>
                  <a:pt x="6096" y="1309116"/>
                </a:lnTo>
                <a:lnTo>
                  <a:pt x="13716" y="1309116"/>
                </a:lnTo>
                <a:lnTo>
                  <a:pt x="13716" y="1280922"/>
                </a:lnTo>
                <a:lnTo>
                  <a:pt x="28194" y="1280922"/>
                </a:lnTo>
                <a:close/>
              </a:path>
              <a:path w="241300" h="1309370">
                <a:moveTo>
                  <a:pt x="240792" y="1309116"/>
                </a:moveTo>
                <a:lnTo>
                  <a:pt x="240792" y="1280922"/>
                </a:lnTo>
                <a:lnTo>
                  <a:pt x="13716" y="1280922"/>
                </a:lnTo>
                <a:lnTo>
                  <a:pt x="28194" y="1295400"/>
                </a:lnTo>
                <a:lnTo>
                  <a:pt x="28194" y="1309116"/>
                </a:lnTo>
                <a:lnTo>
                  <a:pt x="240792" y="1309116"/>
                </a:lnTo>
                <a:close/>
              </a:path>
              <a:path w="241300" h="1309370">
                <a:moveTo>
                  <a:pt x="28194" y="1309116"/>
                </a:moveTo>
                <a:lnTo>
                  <a:pt x="28194" y="1295400"/>
                </a:lnTo>
                <a:lnTo>
                  <a:pt x="13716" y="1280922"/>
                </a:lnTo>
                <a:lnTo>
                  <a:pt x="13716" y="1309116"/>
                </a:lnTo>
                <a:lnTo>
                  <a:pt x="28194" y="130911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59420" y="2420471"/>
            <a:ext cx="212912" cy="729502"/>
          </a:xfrm>
          <a:custGeom>
            <a:avLst/>
            <a:gdLst/>
            <a:ahLst/>
            <a:cxnLst/>
            <a:rect l="l" t="t" r="r" b="b"/>
            <a:pathLst>
              <a:path w="241300" h="826770">
                <a:moveTo>
                  <a:pt x="28194" y="799338"/>
                </a:moveTo>
                <a:lnTo>
                  <a:pt x="28194" y="0"/>
                </a:lnTo>
                <a:lnTo>
                  <a:pt x="0" y="0"/>
                </a:lnTo>
                <a:lnTo>
                  <a:pt x="0" y="820674"/>
                </a:lnTo>
                <a:lnTo>
                  <a:pt x="6096" y="826769"/>
                </a:lnTo>
                <a:lnTo>
                  <a:pt x="13716" y="826769"/>
                </a:lnTo>
                <a:lnTo>
                  <a:pt x="13716" y="799338"/>
                </a:lnTo>
                <a:lnTo>
                  <a:pt x="28194" y="799338"/>
                </a:lnTo>
                <a:close/>
              </a:path>
              <a:path w="241300" h="826770">
                <a:moveTo>
                  <a:pt x="240792" y="826769"/>
                </a:moveTo>
                <a:lnTo>
                  <a:pt x="240792" y="799338"/>
                </a:lnTo>
                <a:lnTo>
                  <a:pt x="13716" y="799338"/>
                </a:lnTo>
                <a:lnTo>
                  <a:pt x="28194" y="813054"/>
                </a:lnTo>
                <a:lnTo>
                  <a:pt x="28194" y="826769"/>
                </a:lnTo>
                <a:lnTo>
                  <a:pt x="240792" y="826769"/>
                </a:lnTo>
                <a:close/>
              </a:path>
              <a:path w="241300" h="826770">
                <a:moveTo>
                  <a:pt x="28194" y="826769"/>
                </a:moveTo>
                <a:lnTo>
                  <a:pt x="28194" y="813054"/>
                </a:lnTo>
                <a:lnTo>
                  <a:pt x="13716" y="799338"/>
                </a:lnTo>
                <a:lnTo>
                  <a:pt x="13716" y="826769"/>
                </a:lnTo>
                <a:lnTo>
                  <a:pt x="28194" y="826769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259420" y="2420471"/>
            <a:ext cx="212912" cy="304800"/>
          </a:xfrm>
          <a:custGeom>
            <a:avLst/>
            <a:gdLst/>
            <a:ahLst/>
            <a:cxnLst/>
            <a:rect l="l" t="t" r="r" b="b"/>
            <a:pathLst>
              <a:path w="241300" h="345439">
                <a:moveTo>
                  <a:pt x="28194" y="316992"/>
                </a:moveTo>
                <a:lnTo>
                  <a:pt x="28194" y="0"/>
                </a:lnTo>
                <a:lnTo>
                  <a:pt x="0" y="0"/>
                </a:lnTo>
                <a:lnTo>
                  <a:pt x="0" y="339090"/>
                </a:lnTo>
                <a:lnTo>
                  <a:pt x="6096" y="345186"/>
                </a:lnTo>
                <a:lnTo>
                  <a:pt x="13716" y="345186"/>
                </a:lnTo>
                <a:lnTo>
                  <a:pt x="13716" y="316992"/>
                </a:lnTo>
                <a:lnTo>
                  <a:pt x="28194" y="316992"/>
                </a:lnTo>
                <a:close/>
              </a:path>
              <a:path w="241300" h="345439">
                <a:moveTo>
                  <a:pt x="240792" y="345186"/>
                </a:moveTo>
                <a:lnTo>
                  <a:pt x="240792" y="316992"/>
                </a:lnTo>
                <a:lnTo>
                  <a:pt x="13716" y="316992"/>
                </a:lnTo>
                <a:lnTo>
                  <a:pt x="28194" y="331470"/>
                </a:lnTo>
                <a:lnTo>
                  <a:pt x="28194" y="345186"/>
                </a:lnTo>
                <a:lnTo>
                  <a:pt x="240792" y="345186"/>
                </a:lnTo>
                <a:close/>
              </a:path>
              <a:path w="241300" h="345439">
                <a:moveTo>
                  <a:pt x="28194" y="345186"/>
                </a:moveTo>
                <a:lnTo>
                  <a:pt x="28194" y="331470"/>
                </a:lnTo>
                <a:lnTo>
                  <a:pt x="13716" y="316992"/>
                </a:lnTo>
                <a:lnTo>
                  <a:pt x="13716" y="345186"/>
                </a:lnTo>
                <a:lnTo>
                  <a:pt x="28194" y="34518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56330" y="1995544"/>
            <a:ext cx="3761815" cy="159684"/>
          </a:xfrm>
          <a:custGeom>
            <a:avLst/>
            <a:gdLst/>
            <a:ahLst/>
            <a:cxnLst/>
            <a:rect l="l" t="t" r="r" b="b"/>
            <a:pathLst>
              <a:path w="4263390" h="180975">
                <a:moveTo>
                  <a:pt x="28194" y="76200"/>
                </a:moveTo>
                <a:lnTo>
                  <a:pt x="28194" y="0"/>
                </a:lnTo>
                <a:lnTo>
                  <a:pt x="0" y="0"/>
                </a:lnTo>
                <a:lnTo>
                  <a:pt x="0" y="98298"/>
                </a:lnTo>
                <a:lnTo>
                  <a:pt x="6096" y="104394"/>
                </a:lnTo>
                <a:lnTo>
                  <a:pt x="13715" y="104394"/>
                </a:lnTo>
                <a:lnTo>
                  <a:pt x="13716" y="76200"/>
                </a:lnTo>
                <a:lnTo>
                  <a:pt x="28194" y="76200"/>
                </a:lnTo>
                <a:close/>
              </a:path>
              <a:path w="4263390" h="180975">
                <a:moveTo>
                  <a:pt x="4263390" y="180593"/>
                </a:moveTo>
                <a:lnTo>
                  <a:pt x="4263390" y="83057"/>
                </a:lnTo>
                <a:lnTo>
                  <a:pt x="4257294" y="76199"/>
                </a:lnTo>
                <a:lnTo>
                  <a:pt x="13716" y="76200"/>
                </a:lnTo>
                <a:lnTo>
                  <a:pt x="28194" y="90678"/>
                </a:lnTo>
                <a:lnTo>
                  <a:pt x="28194" y="104394"/>
                </a:lnTo>
                <a:lnTo>
                  <a:pt x="4235958" y="104393"/>
                </a:lnTo>
                <a:lnTo>
                  <a:pt x="4235958" y="90677"/>
                </a:lnTo>
                <a:lnTo>
                  <a:pt x="4249674" y="104393"/>
                </a:lnTo>
                <a:lnTo>
                  <a:pt x="4249674" y="180593"/>
                </a:lnTo>
                <a:lnTo>
                  <a:pt x="4263390" y="180593"/>
                </a:lnTo>
                <a:close/>
              </a:path>
              <a:path w="4263390" h="180975">
                <a:moveTo>
                  <a:pt x="28194" y="104394"/>
                </a:moveTo>
                <a:lnTo>
                  <a:pt x="28194" y="90678"/>
                </a:lnTo>
                <a:lnTo>
                  <a:pt x="13716" y="76200"/>
                </a:lnTo>
                <a:lnTo>
                  <a:pt x="13715" y="104394"/>
                </a:lnTo>
                <a:lnTo>
                  <a:pt x="28194" y="104394"/>
                </a:lnTo>
                <a:close/>
              </a:path>
              <a:path w="4263390" h="180975">
                <a:moveTo>
                  <a:pt x="4249674" y="104393"/>
                </a:moveTo>
                <a:lnTo>
                  <a:pt x="4235958" y="90677"/>
                </a:lnTo>
                <a:lnTo>
                  <a:pt x="4235958" y="104393"/>
                </a:lnTo>
                <a:lnTo>
                  <a:pt x="4249674" y="104393"/>
                </a:lnTo>
                <a:close/>
              </a:path>
              <a:path w="4263390" h="180975">
                <a:moveTo>
                  <a:pt x="4249674" y="180593"/>
                </a:moveTo>
                <a:lnTo>
                  <a:pt x="4249674" y="104393"/>
                </a:lnTo>
                <a:lnTo>
                  <a:pt x="4235958" y="104393"/>
                </a:lnTo>
                <a:lnTo>
                  <a:pt x="4235958" y="180593"/>
                </a:lnTo>
                <a:lnTo>
                  <a:pt x="4249674" y="180593"/>
                </a:lnTo>
                <a:close/>
              </a:path>
            </a:pathLst>
          </a:custGeom>
          <a:solidFill>
            <a:srgbClr val="3D6696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764107" y="2420471"/>
            <a:ext cx="213472" cy="2430556"/>
          </a:xfrm>
          <a:custGeom>
            <a:avLst/>
            <a:gdLst/>
            <a:ahLst/>
            <a:cxnLst/>
            <a:rect l="l" t="t" r="r" b="b"/>
            <a:pathLst>
              <a:path w="241934" h="2754629">
                <a:moveTo>
                  <a:pt x="28194" y="2727198"/>
                </a:moveTo>
                <a:lnTo>
                  <a:pt x="28194" y="0"/>
                </a:lnTo>
                <a:lnTo>
                  <a:pt x="0" y="0"/>
                </a:lnTo>
                <a:lnTo>
                  <a:pt x="0" y="2748534"/>
                </a:lnTo>
                <a:lnTo>
                  <a:pt x="6858" y="2754630"/>
                </a:lnTo>
                <a:lnTo>
                  <a:pt x="14478" y="2754630"/>
                </a:lnTo>
                <a:lnTo>
                  <a:pt x="14478" y="2727198"/>
                </a:lnTo>
                <a:lnTo>
                  <a:pt x="28194" y="2727198"/>
                </a:lnTo>
                <a:close/>
              </a:path>
              <a:path w="241934" h="2754629">
                <a:moveTo>
                  <a:pt x="241554" y="2754630"/>
                </a:moveTo>
                <a:lnTo>
                  <a:pt x="241554" y="2727198"/>
                </a:lnTo>
                <a:lnTo>
                  <a:pt x="14478" y="2727198"/>
                </a:lnTo>
                <a:lnTo>
                  <a:pt x="28194" y="2740914"/>
                </a:lnTo>
                <a:lnTo>
                  <a:pt x="28194" y="2754630"/>
                </a:lnTo>
                <a:lnTo>
                  <a:pt x="241554" y="2754630"/>
                </a:lnTo>
                <a:close/>
              </a:path>
              <a:path w="241934" h="2754629">
                <a:moveTo>
                  <a:pt x="28194" y="2754630"/>
                </a:moveTo>
                <a:lnTo>
                  <a:pt x="28194" y="2740914"/>
                </a:lnTo>
                <a:lnTo>
                  <a:pt x="14478" y="2727198"/>
                </a:lnTo>
                <a:lnTo>
                  <a:pt x="14478" y="2754630"/>
                </a:lnTo>
                <a:lnTo>
                  <a:pt x="28194" y="2754630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764107" y="2420471"/>
            <a:ext cx="213472" cy="2005853"/>
          </a:xfrm>
          <a:custGeom>
            <a:avLst/>
            <a:gdLst/>
            <a:ahLst/>
            <a:cxnLst/>
            <a:rect l="l" t="t" r="r" b="b"/>
            <a:pathLst>
              <a:path w="241934" h="2273300">
                <a:moveTo>
                  <a:pt x="28194" y="2244852"/>
                </a:moveTo>
                <a:lnTo>
                  <a:pt x="28194" y="0"/>
                </a:lnTo>
                <a:lnTo>
                  <a:pt x="0" y="0"/>
                </a:lnTo>
                <a:lnTo>
                  <a:pt x="0" y="2266950"/>
                </a:lnTo>
                <a:lnTo>
                  <a:pt x="6858" y="2273046"/>
                </a:lnTo>
                <a:lnTo>
                  <a:pt x="14478" y="2273046"/>
                </a:lnTo>
                <a:lnTo>
                  <a:pt x="14478" y="2244852"/>
                </a:lnTo>
                <a:lnTo>
                  <a:pt x="28194" y="2244852"/>
                </a:lnTo>
                <a:close/>
              </a:path>
              <a:path w="241934" h="2273300">
                <a:moveTo>
                  <a:pt x="241554" y="2273046"/>
                </a:moveTo>
                <a:lnTo>
                  <a:pt x="241554" y="2244852"/>
                </a:lnTo>
                <a:lnTo>
                  <a:pt x="14478" y="2244852"/>
                </a:lnTo>
                <a:lnTo>
                  <a:pt x="28194" y="2258568"/>
                </a:lnTo>
                <a:lnTo>
                  <a:pt x="28194" y="2273046"/>
                </a:lnTo>
                <a:lnTo>
                  <a:pt x="241554" y="2273046"/>
                </a:lnTo>
                <a:close/>
              </a:path>
              <a:path w="241934" h="2273300">
                <a:moveTo>
                  <a:pt x="28194" y="2273046"/>
                </a:moveTo>
                <a:lnTo>
                  <a:pt x="28194" y="2258568"/>
                </a:lnTo>
                <a:lnTo>
                  <a:pt x="14478" y="2244852"/>
                </a:lnTo>
                <a:lnTo>
                  <a:pt x="14478" y="2273046"/>
                </a:lnTo>
                <a:lnTo>
                  <a:pt x="28194" y="227304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64107" y="2420471"/>
            <a:ext cx="213472" cy="1580029"/>
          </a:xfrm>
          <a:custGeom>
            <a:avLst/>
            <a:gdLst/>
            <a:ahLst/>
            <a:cxnLst/>
            <a:rect l="l" t="t" r="r" b="b"/>
            <a:pathLst>
              <a:path w="241934" h="1790700">
                <a:moveTo>
                  <a:pt x="28194" y="1763268"/>
                </a:moveTo>
                <a:lnTo>
                  <a:pt x="28194" y="0"/>
                </a:lnTo>
                <a:lnTo>
                  <a:pt x="0" y="0"/>
                </a:lnTo>
                <a:lnTo>
                  <a:pt x="0" y="1784604"/>
                </a:lnTo>
                <a:lnTo>
                  <a:pt x="6858" y="1790700"/>
                </a:lnTo>
                <a:lnTo>
                  <a:pt x="14478" y="1790700"/>
                </a:lnTo>
                <a:lnTo>
                  <a:pt x="14478" y="1763268"/>
                </a:lnTo>
                <a:lnTo>
                  <a:pt x="28194" y="1763268"/>
                </a:lnTo>
                <a:close/>
              </a:path>
              <a:path w="241934" h="1790700">
                <a:moveTo>
                  <a:pt x="241554" y="1790700"/>
                </a:moveTo>
                <a:lnTo>
                  <a:pt x="241554" y="1763268"/>
                </a:lnTo>
                <a:lnTo>
                  <a:pt x="14478" y="1763268"/>
                </a:lnTo>
                <a:lnTo>
                  <a:pt x="28194" y="1776983"/>
                </a:lnTo>
                <a:lnTo>
                  <a:pt x="28194" y="1790700"/>
                </a:lnTo>
                <a:lnTo>
                  <a:pt x="241554" y="1790700"/>
                </a:lnTo>
                <a:close/>
              </a:path>
              <a:path w="241934" h="1790700">
                <a:moveTo>
                  <a:pt x="28194" y="1790700"/>
                </a:moveTo>
                <a:lnTo>
                  <a:pt x="28194" y="1776983"/>
                </a:lnTo>
                <a:lnTo>
                  <a:pt x="14478" y="1763268"/>
                </a:lnTo>
                <a:lnTo>
                  <a:pt x="14478" y="1790700"/>
                </a:lnTo>
                <a:lnTo>
                  <a:pt x="28194" y="1790700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64107" y="2420471"/>
            <a:ext cx="213472" cy="1155326"/>
          </a:xfrm>
          <a:custGeom>
            <a:avLst/>
            <a:gdLst/>
            <a:ahLst/>
            <a:cxnLst/>
            <a:rect l="l" t="t" r="r" b="b"/>
            <a:pathLst>
              <a:path w="241934" h="1309370">
                <a:moveTo>
                  <a:pt x="28194" y="1280922"/>
                </a:moveTo>
                <a:lnTo>
                  <a:pt x="28194" y="0"/>
                </a:lnTo>
                <a:lnTo>
                  <a:pt x="0" y="0"/>
                </a:lnTo>
                <a:lnTo>
                  <a:pt x="0" y="1303020"/>
                </a:lnTo>
                <a:lnTo>
                  <a:pt x="6858" y="1309116"/>
                </a:lnTo>
                <a:lnTo>
                  <a:pt x="14478" y="1309116"/>
                </a:lnTo>
                <a:lnTo>
                  <a:pt x="14478" y="1280922"/>
                </a:lnTo>
                <a:lnTo>
                  <a:pt x="28194" y="1280922"/>
                </a:lnTo>
                <a:close/>
              </a:path>
              <a:path w="241934" h="1309370">
                <a:moveTo>
                  <a:pt x="241554" y="1309116"/>
                </a:moveTo>
                <a:lnTo>
                  <a:pt x="241554" y="1280922"/>
                </a:lnTo>
                <a:lnTo>
                  <a:pt x="14478" y="1280922"/>
                </a:lnTo>
                <a:lnTo>
                  <a:pt x="28194" y="1295400"/>
                </a:lnTo>
                <a:lnTo>
                  <a:pt x="28194" y="1309116"/>
                </a:lnTo>
                <a:lnTo>
                  <a:pt x="241554" y="1309116"/>
                </a:lnTo>
                <a:close/>
              </a:path>
              <a:path w="241934" h="1309370">
                <a:moveTo>
                  <a:pt x="28194" y="1309116"/>
                </a:moveTo>
                <a:lnTo>
                  <a:pt x="28194" y="1295400"/>
                </a:lnTo>
                <a:lnTo>
                  <a:pt x="14478" y="1280922"/>
                </a:lnTo>
                <a:lnTo>
                  <a:pt x="14478" y="1309116"/>
                </a:lnTo>
                <a:lnTo>
                  <a:pt x="28194" y="130911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64107" y="2420471"/>
            <a:ext cx="213472" cy="729502"/>
          </a:xfrm>
          <a:custGeom>
            <a:avLst/>
            <a:gdLst/>
            <a:ahLst/>
            <a:cxnLst/>
            <a:rect l="l" t="t" r="r" b="b"/>
            <a:pathLst>
              <a:path w="241934" h="826770">
                <a:moveTo>
                  <a:pt x="28194" y="799338"/>
                </a:moveTo>
                <a:lnTo>
                  <a:pt x="28194" y="0"/>
                </a:lnTo>
                <a:lnTo>
                  <a:pt x="0" y="0"/>
                </a:lnTo>
                <a:lnTo>
                  <a:pt x="0" y="820674"/>
                </a:lnTo>
                <a:lnTo>
                  <a:pt x="6858" y="826769"/>
                </a:lnTo>
                <a:lnTo>
                  <a:pt x="14478" y="826769"/>
                </a:lnTo>
                <a:lnTo>
                  <a:pt x="14478" y="799338"/>
                </a:lnTo>
                <a:lnTo>
                  <a:pt x="28194" y="799338"/>
                </a:lnTo>
                <a:close/>
              </a:path>
              <a:path w="241934" h="826770">
                <a:moveTo>
                  <a:pt x="241554" y="826769"/>
                </a:moveTo>
                <a:lnTo>
                  <a:pt x="241554" y="799338"/>
                </a:lnTo>
                <a:lnTo>
                  <a:pt x="14478" y="799338"/>
                </a:lnTo>
                <a:lnTo>
                  <a:pt x="28194" y="813054"/>
                </a:lnTo>
                <a:lnTo>
                  <a:pt x="28194" y="826769"/>
                </a:lnTo>
                <a:lnTo>
                  <a:pt x="241554" y="826769"/>
                </a:lnTo>
                <a:close/>
              </a:path>
              <a:path w="241934" h="826770">
                <a:moveTo>
                  <a:pt x="28194" y="826769"/>
                </a:moveTo>
                <a:lnTo>
                  <a:pt x="28194" y="813054"/>
                </a:lnTo>
                <a:lnTo>
                  <a:pt x="14478" y="799338"/>
                </a:lnTo>
                <a:lnTo>
                  <a:pt x="14478" y="826769"/>
                </a:lnTo>
                <a:lnTo>
                  <a:pt x="28194" y="826769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764107" y="2420471"/>
            <a:ext cx="213472" cy="304800"/>
          </a:xfrm>
          <a:custGeom>
            <a:avLst/>
            <a:gdLst/>
            <a:ahLst/>
            <a:cxnLst/>
            <a:rect l="l" t="t" r="r" b="b"/>
            <a:pathLst>
              <a:path w="241934" h="345439">
                <a:moveTo>
                  <a:pt x="28194" y="316992"/>
                </a:moveTo>
                <a:lnTo>
                  <a:pt x="28194" y="0"/>
                </a:lnTo>
                <a:lnTo>
                  <a:pt x="0" y="0"/>
                </a:lnTo>
                <a:lnTo>
                  <a:pt x="0" y="339090"/>
                </a:lnTo>
                <a:lnTo>
                  <a:pt x="6858" y="345186"/>
                </a:lnTo>
                <a:lnTo>
                  <a:pt x="14478" y="345186"/>
                </a:lnTo>
                <a:lnTo>
                  <a:pt x="14478" y="316992"/>
                </a:lnTo>
                <a:lnTo>
                  <a:pt x="28194" y="316992"/>
                </a:lnTo>
                <a:close/>
              </a:path>
              <a:path w="241934" h="345439">
                <a:moveTo>
                  <a:pt x="241554" y="345186"/>
                </a:moveTo>
                <a:lnTo>
                  <a:pt x="241554" y="316992"/>
                </a:lnTo>
                <a:lnTo>
                  <a:pt x="14478" y="316992"/>
                </a:lnTo>
                <a:lnTo>
                  <a:pt x="28194" y="331470"/>
                </a:lnTo>
                <a:lnTo>
                  <a:pt x="28194" y="345186"/>
                </a:lnTo>
                <a:lnTo>
                  <a:pt x="241554" y="345186"/>
                </a:lnTo>
                <a:close/>
              </a:path>
              <a:path w="241934" h="345439">
                <a:moveTo>
                  <a:pt x="28194" y="345186"/>
                </a:moveTo>
                <a:lnTo>
                  <a:pt x="28194" y="331470"/>
                </a:lnTo>
                <a:lnTo>
                  <a:pt x="14478" y="316992"/>
                </a:lnTo>
                <a:lnTo>
                  <a:pt x="14478" y="345186"/>
                </a:lnTo>
                <a:lnTo>
                  <a:pt x="28194" y="34518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56331" y="1995544"/>
            <a:ext cx="2267510" cy="159684"/>
          </a:xfrm>
          <a:custGeom>
            <a:avLst/>
            <a:gdLst/>
            <a:ahLst/>
            <a:cxnLst/>
            <a:rect l="l" t="t" r="r" b="b"/>
            <a:pathLst>
              <a:path w="2569845" h="180975">
                <a:moveTo>
                  <a:pt x="28194" y="76200"/>
                </a:moveTo>
                <a:lnTo>
                  <a:pt x="28194" y="0"/>
                </a:lnTo>
                <a:lnTo>
                  <a:pt x="0" y="0"/>
                </a:lnTo>
                <a:lnTo>
                  <a:pt x="0" y="98298"/>
                </a:lnTo>
                <a:lnTo>
                  <a:pt x="6096" y="104394"/>
                </a:lnTo>
                <a:lnTo>
                  <a:pt x="13716" y="104394"/>
                </a:lnTo>
                <a:lnTo>
                  <a:pt x="13716" y="76200"/>
                </a:lnTo>
                <a:lnTo>
                  <a:pt x="28194" y="76200"/>
                </a:lnTo>
                <a:close/>
              </a:path>
              <a:path w="2569845" h="180975">
                <a:moveTo>
                  <a:pt x="2569464" y="180593"/>
                </a:moveTo>
                <a:lnTo>
                  <a:pt x="2569464" y="83057"/>
                </a:lnTo>
                <a:lnTo>
                  <a:pt x="2563368" y="76199"/>
                </a:lnTo>
                <a:lnTo>
                  <a:pt x="13716" y="76200"/>
                </a:lnTo>
                <a:lnTo>
                  <a:pt x="28194" y="90678"/>
                </a:lnTo>
                <a:lnTo>
                  <a:pt x="28194" y="104394"/>
                </a:lnTo>
                <a:lnTo>
                  <a:pt x="2541270" y="104393"/>
                </a:lnTo>
                <a:lnTo>
                  <a:pt x="2541270" y="90677"/>
                </a:lnTo>
                <a:lnTo>
                  <a:pt x="2555748" y="104393"/>
                </a:lnTo>
                <a:lnTo>
                  <a:pt x="2555748" y="180593"/>
                </a:lnTo>
                <a:lnTo>
                  <a:pt x="2569464" y="180593"/>
                </a:lnTo>
                <a:close/>
              </a:path>
              <a:path w="2569845" h="180975">
                <a:moveTo>
                  <a:pt x="28194" y="104394"/>
                </a:moveTo>
                <a:lnTo>
                  <a:pt x="28194" y="90678"/>
                </a:lnTo>
                <a:lnTo>
                  <a:pt x="13716" y="76200"/>
                </a:lnTo>
                <a:lnTo>
                  <a:pt x="13716" y="104394"/>
                </a:lnTo>
                <a:lnTo>
                  <a:pt x="28194" y="104394"/>
                </a:lnTo>
                <a:close/>
              </a:path>
              <a:path w="2569845" h="180975">
                <a:moveTo>
                  <a:pt x="2555748" y="104393"/>
                </a:moveTo>
                <a:lnTo>
                  <a:pt x="2541270" y="90677"/>
                </a:lnTo>
                <a:lnTo>
                  <a:pt x="2541270" y="104393"/>
                </a:lnTo>
                <a:lnTo>
                  <a:pt x="2555748" y="104393"/>
                </a:lnTo>
                <a:close/>
              </a:path>
              <a:path w="2569845" h="180975">
                <a:moveTo>
                  <a:pt x="2555748" y="180593"/>
                </a:moveTo>
                <a:lnTo>
                  <a:pt x="2555748" y="104393"/>
                </a:lnTo>
                <a:lnTo>
                  <a:pt x="2541270" y="104393"/>
                </a:lnTo>
                <a:lnTo>
                  <a:pt x="2541270" y="180593"/>
                </a:lnTo>
                <a:lnTo>
                  <a:pt x="2555748" y="180593"/>
                </a:lnTo>
                <a:close/>
              </a:path>
            </a:pathLst>
          </a:custGeom>
          <a:solidFill>
            <a:srgbClr val="3D6696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69467" y="2420471"/>
            <a:ext cx="212912" cy="2856379"/>
          </a:xfrm>
          <a:custGeom>
            <a:avLst/>
            <a:gdLst/>
            <a:ahLst/>
            <a:cxnLst/>
            <a:rect l="l" t="t" r="r" b="b"/>
            <a:pathLst>
              <a:path w="241300" h="3237229">
                <a:moveTo>
                  <a:pt x="28194" y="3208782"/>
                </a:moveTo>
                <a:lnTo>
                  <a:pt x="28194" y="0"/>
                </a:lnTo>
                <a:lnTo>
                  <a:pt x="0" y="0"/>
                </a:lnTo>
                <a:lnTo>
                  <a:pt x="0" y="3230118"/>
                </a:lnTo>
                <a:lnTo>
                  <a:pt x="6096" y="3236976"/>
                </a:lnTo>
                <a:lnTo>
                  <a:pt x="13716" y="3236976"/>
                </a:lnTo>
                <a:lnTo>
                  <a:pt x="13716" y="3208782"/>
                </a:lnTo>
                <a:lnTo>
                  <a:pt x="28194" y="3208782"/>
                </a:lnTo>
                <a:close/>
              </a:path>
              <a:path w="241300" h="3237229">
                <a:moveTo>
                  <a:pt x="240792" y="3236976"/>
                </a:moveTo>
                <a:lnTo>
                  <a:pt x="240792" y="3208782"/>
                </a:lnTo>
                <a:lnTo>
                  <a:pt x="13716" y="3208782"/>
                </a:lnTo>
                <a:lnTo>
                  <a:pt x="28194" y="3222498"/>
                </a:lnTo>
                <a:lnTo>
                  <a:pt x="28194" y="3236976"/>
                </a:lnTo>
                <a:lnTo>
                  <a:pt x="240792" y="3236976"/>
                </a:lnTo>
                <a:close/>
              </a:path>
              <a:path w="241300" h="3237229">
                <a:moveTo>
                  <a:pt x="28194" y="3236976"/>
                </a:moveTo>
                <a:lnTo>
                  <a:pt x="28194" y="3222498"/>
                </a:lnTo>
                <a:lnTo>
                  <a:pt x="13716" y="3208782"/>
                </a:lnTo>
                <a:lnTo>
                  <a:pt x="13716" y="3236976"/>
                </a:lnTo>
                <a:lnTo>
                  <a:pt x="28194" y="323697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69467" y="2420471"/>
            <a:ext cx="212912" cy="2430556"/>
          </a:xfrm>
          <a:custGeom>
            <a:avLst/>
            <a:gdLst/>
            <a:ahLst/>
            <a:cxnLst/>
            <a:rect l="l" t="t" r="r" b="b"/>
            <a:pathLst>
              <a:path w="241300" h="2754629">
                <a:moveTo>
                  <a:pt x="28194" y="2727198"/>
                </a:moveTo>
                <a:lnTo>
                  <a:pt x="28194" y="0"/>
                </a:lnTo>
                <a:lnTo>
                  <a:pt x="0" y="0"/>
                </a:lnTo>
                <a:lnTo>
                  <a:pt x="0" y="2748534"/>
                </a:lnTo>
                <a:lnTo>
                  <a:pt x="6096" y="2754630"/>
                </a:lnTo>
                <a:lnTo>
                  <a:pt x="13716" y="2754630"/>
                </a:lnTo>
                <a:lnTo>
                  <a:pt x="13716" y="2727198"/>
                </a:lnTo>
                <a:lnTo>
                  <a:pt x="28194" y="2727198"/>
                </a:lnTo>
                <a:close/>
              </a:path>
              <a:path w="241300" h="2754629">
                <a:moveTo>
                  <a:pt x="240792" y="2754630"/>
                </a:moveTo>
                <a:lnTo>
                  <a:pt x="240792" y="2727198"/>
                </a:lnTo>
                <a:lnTo>
                  <a:pt x="13716" y="2727198"/>
                </a:lnTo>
                <a:lnTo>
                  <a:pt x="28194" y="2740914"/>
                </a:lnTo>
                <a:lnTo>
                  <a:pt x="28194" y="2754630"/>
                </a:lnTo>
                <a:lnTo>
                  <a:pt x="240792" y="2754630"/>
                </a:lnTo>
                <a:close/>
              </a:path>
              <a:path w="241300" h="2754629">
                <a:moveTo>
                  <a:pt x="28194" y="2754630"/>
                </a:moveTo>
                <a:lnTo>
                  <a:pt x="28194" y="2740914"/>
                </a:lnTo>
                <a:lnTo>
                  <a:pt x="13716" y="2727198"/>
                </a:lnTo>
                <a:lnTo>
                  <a:pt x="13716" y="2754630"/>
                </a:lnTo>
                <a:lnTo>
                  <a:pt x="28194" y="2754630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69467" y="2420471"/>
            <a:ext cx="212912" cy="2005853"/>
          </a:xfrm>
          <a:custGeom>
            <a:avLst/>
            <a:gdLst/>
            <a:ahLst/>
            <a:cxnLst/>
            <a:rect l="l" t="t" r="r" b="b"/>
            <a:pathLst>
              <a:path w="241300" h="2273300">
                <a:moveTo>
                  <a:pt x="28194" y="2244852"/>
                </a:moveTo>
                <a:lnTo>
                  <a:pt x="28194" y="0"/>
                </a:lnTo>
                <a:lnTo>
                  <a:pt x="0" y="0"/>
                </a:lnTo>
                <a:lnTo>
                  <a:pt x="0" y="2266950"/>
                </a:lnTo>
                <a:lnTo>
                  <a:pt x="6096" y="2273046"/>
                </a:lnTo>
                <a:lnTo>
                  <a:pt x="13716" y="2273046"/>
                </a:lnTo>
                <a:lnTo>
                  <a:pt x="13716" y="2244852"/>
                </a:lnTo>
                <a:lnTo>
                  <a:pt x="28194" y="2244852"/>
                </a:lnTo>
                <a:close/>
              </a:path>
              <a:path w="241300" h="2273300">
                <a:moveTo>
                  <a:pt x="240792" y="2273046"/>
                </a:moveTo>
                <a:lnTo>
                  <a:pt x="240792" y="2244852"/>
                </a:lnTo>
                <a:lnTo>
                  <a:pt x="13716" y="2244852"/>
                </a:lnTo>
                <a:lnTo>
                  <a:pt x="28194" y="2258568"/>
                </a:lnTo>
                <a:lnTo>
                  <a:pt x="28194" y="2273046"/>
                </a:lnTo>
                <a:lnTo>
                  <a:pt x="240792" y="2273046"/>
                </a:lnTo>
                <a:close/>
              </a:path>
              <a:path w="241300" h="2273300">
                <a:moveTo>
                  <a:pt x="28194" y="2273046"/>
                </a:moveTo>
                <a:lnTo>
                  <a:pt x="28194" y="2258568"/>
                </a:lnTo>
                <a:lnTo>
                  <a:pt x="13716" y="2244852"/>
                </a:lnTo>
                <a:lnTo>
                  <a:pt x="13716" y="2273046"/>
                </a:lnTo>
                <a:lnTo>
                  <a:pt x="28194" y="227304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69467" y="2420471"/>
            <a:ext cx="212912" cy="1580029"/>
          </a:xfrm>
          <a:custGeom>
            <a:avLst/>
            <a:gdLst/>
            <a:ahLst/>
            <a:cxnLst/>
            <a:rect l="l" t="t" r="r" b="b"/>
            <a:pathLst>
              <a:path w="241300" h="1790700">
                <a:moveTo>
                  <a:pt x="28194" y="1763268"/>
                </a:moveTo>
                <a:lnTo>
                  <a:pt x="28194" y="0"/>
                </a:lnTo>
                <a:lnTo>
                  <a:pt x="0" y="0"/>
                </a:lnTo>
                <a:lnTo>
                  <a:pt x="0" y="1784604"/>
                </a:lnTo>
                <a:lnTo>
                  <a:pt x="6096" y="1790700"/>
                </a:lnTo>
                <a:lnTo>
                  <a:pt x="13716" y="1790700"/>
                </a:lnTo>
                <a:lnTo>
                  <a:pt x="13716" y="1763268"/>
                </a:lnTo>
                <a:lnTo>
                  <a:pt x="28194" y="1763268"/>
                </a:lnTo>
                <a:close/>
              </a:path>
              <a:path w="241300" h="1790700">
                <a:moveTo>
                  <a:pt x="240792" y="1790700"/>
                </a:moveTo>
                <a:lnTo>
                  <a:pt x="240792" y="1763268"/>
                </a:lnTo>
                <a:lnTo>
                  <a:pt x="13716" y="1763268"/>
                </a:lnTo>
                <a:lnTo>
                  <a:pt x="28194" y="1776983"/>
                </a:lnTo>
                <a:lnTo>
                  <a:pt x="28194" y="1790700"/>
                </a:lnTo>
                <a:lnTo>
                  <a:pt x="240792" y="1790700"/>
                </a:lnTo>
                <a:close/>
              </a:path>
              <a:path w="241300" h="1790700">
                <a:moveTo>
                  <a:pt x="28194" y="1790700"/>
                </a:moveTo>
                <a:lnTo>
                  <a:pt x="28194" y="1776983"/>
                </a:lnTo>
                <a:lnTo>
                  <a:pt x="13716" y="1763268"/>
                </a:lnTo>
                <a:lnTo>
                  <a:pt x="13716" y="1790700"/>
                </a:lnTo>
                <a:lnTo>
                  <a:pt x="28194" y="1790700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269467" y="2420471"/>
            <a:ext cx="212912" cy="1155326"/>
          </a:xfrm>
          <a:custGeom>
            <a:avLst/>
            <a:gdLst/>
            <a:ahLst/>
            <a:cxnLst/>
            <a:rect l="l" t="t" r="r" b="b"/>
            <a:pathLst>
              <a:path w="241300" h="1309370">
                <a:moveTo>
                  <a:pt x="28194" y="1280922"/>
                </a:moveTo>
                <a:lnTo>
                  <a:pt x="28194" y="0"/>
                </a:lnTo>
                <a:lnTo>
                  <a:pt x="0" y="0"/>
                </a:lnTo>
                <a:lnTo>
                  <a:pt x="0" y="1303020"/>
                </a:lnTo>
                <a:lnTo>
                  <a:pt x="6096" y="1309116"/>
                </a:lnTo>
                <a:lnTo>
                  <a:pt x="13716" y="1309116"/>
                </a:lnTo>
                <a:lnTo>
                  <a:pt x="13716" y="1280922"/>
                </a:lnTo>
                <a:lnTo>
                  <a:pt x="28194" y="1280922"/>
                </a:lnTo>
                <a:close/>
              </a:path>
              <a:path w="241300" h="1309370">
                <a:moveTo>
                  <a:pt x="240792" y="1309116"/>
                </a:moveTo>
                <a:lnTo>
                  <a:pt x="240792" y="1280922"/>
                </a:lnTo>
                <a:lnTo>
                  <a:pt x="13716" y="1280922"/>
                </a:lnTo>
                <a:lnTo>
                  <a:pt x="28194" y="1295400"/>
                </a:lnTo>
                <a:lnTo>
                  <a:pt x="28194" y="1309116"/>
                </a:lnTo>
                <a:lnTo>
                  <a:pt x="240792" y="1309116"/>
                </a:lnTo>
                <a:close/>
              </a:path>
              <a:path w="241300" h="1309370">
                <a:moveTo>
                  <a:pt x="28194" y="1309116"/>
                </a:moveTo>
                <a:lnTo>
                  <a:pt x="28194" y="1295400"/>
                </a:lnTo>
                <a:lnTo>
                  <a:pt x="13716" y="1280922"/>
                </a:lnTo>
                <a:lnTo>
                  <a:pt x="13716" y="1309116"/>
                </a:lnTo>
                <a:lnTo>
                  <a:pt x="28194" y="130911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269467" y="2420471"/>
            <a:ext cx="212912" cy="729502"/>
          </a:xfrm>
          <a:custGeom>
            <a:avLst/>
            <a:gdLst/>
            <a:ahLst/>
            <a:cxnLst/>
            <a:rect l="l" t="t" r="r" b="b"/>
            <a:pathLst>
              <a:path w="241300" h="826770">
                <a:moveTo>
                  <a:pt x="28194" y="799338"/>
                </a:moveTo>
                <a:lnTo>
                  <a:pt x="28194" y="0"/>
                </a:lnTo>
                <a:lnTo>
                  <a:pt x="0" y="0"/>
                </a:lnTo>
                <a:lnTo>
                  <a:pt x="0" y="820674"/>
                </a:lnTo>
                <a:lnTo>
                  <a:pt x="6096" y="826769"/>
                </a:lnTo>
                <a:lnTo>
                  <a:pt x="13716" y="826769"/>
                </a:lnTo>
                <a:lnTo>
                  <a:pt x="13716" y="799338"/>
                </a:lnTo>
                <a:lnTo>
                  <a:pt x="28194" y="799338"/>
                </a:lnTo>
                <a:close/>
              </a:path>
              <a:path w="241300" h="826770">
                <a:moveTo>
                  <a:pt x="240792" y="826769"/>
                </a:moveTo>
                <a:lnTo>
                  <a:pt x="240792" y="799338"/>
                </a:lnTo>
                <a:lnTo>
                  <a:pt x="13716" y="799338"/>
                </a:lnTo>
                <a:lnTo>
                  <a:pt x="28194" y="813054"/>
                </a:lnTo>
                <a:lnTo>
                  <a:pt x="28194" y="826769"/>
                </a:lnTo>
                <a:lnTo>
                  <a:pt x="240792" y="826769"/>
                </a:lnTo>
                <a:close/>
              </a:path>
              <a:path w="241300" h="826770">
                <a:moveTo>
                  <a:pt x="28194" y="826769"/>
                </a:moveTo>
                <a:lnTo>
                  <a:pt x="28194" y="813054"/>
                </a:lnTo>
                <a:lnTo>
                  <a:pt x="13716" y="799338"/>
                </a:lnTo>
                <a:lnTo>
                  <a:pt x="13716" y="826769"/>
                </a:lnTo>
                <a:lnTo>
                  <a:pt x="28194" y="826769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269467" y="2420471"/>
            <a:ext cx="212912" cy="304800"/>
          </a:xfrm>
          <a:custGeom>
            <a:avLst/>
            <a:gdLst/>
            <a:ahLst/>
            <a:cxnLst/>
            <a:rect l="l" t="t" r="r" b="b"/>
            <a:pathLst>
              <a:path w="241300" h="345439">
                <a:moveTo>
                  <a:pt x="28194" y="316992"/>
                </a:moveTo>
                <a:lnTo>
                  <a:pt x="28194" y="0"/>
                </a:lnTo>
                <a:lnTo>
                  <a:pt x="0" y="0"/>
                </a:lnTo>
                <a:lnTo>
                  <a:pt x="0" y="339090"/>
                </a:lnTo>
                <a:lnTo>
                  <a:pt x="6096" y="345186"/>
                </a:lnTo>
                <a:lnTo>
                  <a:pt x="13716" y="345186"/>
                </a:lnTo>
                <a:lnTo>
                  <a:pt x="13716" y="316992"/>
                </a:lnTo>
                <a:lnTo>
                  <a:pt x="28194" y="316992"/>
                </a:lnTo>
                <a:close/>
              </a:path>
              <a:path w="241300" h="345439">
                <a:moveTo>
                  <a:pt x="240792" y="345186"/>
                </a:moveTo>
                <a:lnTo>
                  <a:pt x="240792" y="316992"/>
                </a:lnTo>
                <a:lnTo>
                  <a:pt x="13716" y="316992"/>
                </a:lnTo>
                <a:lnTo>
                  <a:pt x="28194" y="331470"/>
                </a:lnTo>
                <a:lnTo>
                  <a:pt x="28194" y="345186"/>
                </a:lnTo>
                <a:lnTo>
                  <a:pt x="240792" y="345186"/>
                </a:lnTo>
                <a:close/>
              </a:path>
              <a:path w="241300" h="345439">
                <a:moveTo>
                  <a:pt x="28194" y="345186"/>
                </a:moveTo>
                <a:lnTo>
                  <a:pt x="28194" y="331470"/>
                </a:lnTo>
                <a:lnTo>
                  <a:pt x="13716" y="316992"/>
                </a:lnTo>
                <a:lnTo>
                  <a:pt x="13716" y="345186"/>
                </a:lnTo>
                <a:lnTo>
                  <a:pt x="28194" y="34518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056330" y="1995544"/>
            <a:ext cx="772085" cy="159684"/>
          </a:xfrm>
          <a:custGeom>
            <a:avLst/>
            <a:gdLst/>
            <a:ahLst/>
            <a:cxnLst/>
            <a:rect l="l" t="t" r="r" b="b"/>
            <a:pathLst>
              <a:path w="875029" h="180975">
                <a:moveTo>
                  <a:pt x="28194" y="76200"/>
                </a:moveTo>
                <a:lnTo>
                  <a:pt x="28194" y="0"/>
                </a:lnTo>
                <a:lnTo>
                  <a:pt x="0" y="0"/>
                </a:lnTo>
                <a:lnTo>
                  <a:pt x="0" y="98298"/>
                </a:lnTo>
                <a:lnTo>
                  <a:pt x="6096" y="104394"/>
                </a:lnTo>
                <a:lnTo>
                  <a:pt x="13716" y="104394"/>
                </a:lnTo>
                <a:lnTo>
                  <a:pt x="13716" y="76200"/>
                </a:lnTo>
                <a:lnTo>
                  <a:pt x="28194" y="76200"/>
                </a:lnTo>
                <a:close/>
              </a:path>
              <a:path w="875029" h="180975">
                <a:moveTo>
                  <a:pt x="874776" y="180593"/>
                </a:moveTo>
                <a:lnTo>
                  <a:pt x="874776" y="83057"/>
                </a:lnTo>
                <a:lnTo>
                  <a:pt x="868680" y="76199"/>
                </a:lnTo>
                <a:lnTo>
                  <a:pt x="13716" y="76200"/>
                </a:lnTo>
                <a:lnTo>
                  <a:pt x="28194" y="90678"/>
                </a:lnTo>
                <a:lnTo>
                  <a:pt x="28194" y="104394"/>
                </a:lnTo>
                <a:lnTo>
                  <a:pt x="847344" y="104393"/>
                </a:lnTo>
                <a:lnTo>
                  <a:pt x="847344" y="90677"/>
                </a:lnTo>
                <a:lnTo>
                  <a:pt x="861060" y="104393"/>
                </a:lnTo>
                <a:lnTo>
                  <a:pt x="861060" y="180593"/>
                </a:lnTo>
                <a:lnTo>
                  <a:pt x="874776" y="180593"/>
                </a:lnTo>
                <a:close/>
              </a:path>
              <a:path w="875029" h="180975">
                <a:moveTo>
                  <a:pt x="28194" y="104394"/>
                </a:moveTo>
                <a:lnTo>
                  <a:pt x="28194" y="90678"/>
                </a:lnTo>
                <a:lnTo>
                  <a:pt x="13716" y="76200"/>
                </a:lnTo>
                <a:lnTo>
                  <a:pt x="13716" y="104394"/>
                </a:lnTo>
                <a:lnTo>
                  <a:pt x="28194" y="104394"/>
                </a:lnTo>
                <a:close/>
              </a:path>
              <a:path w="875029" h="180975">
                <a:moveTo>
                  <a:pt x="861060" y="104393"/>
                </a:moveTo>
                <a:lnTo>
                  <a:pt x="847344" y="90677"/>
                </a:lnTo>
                <a:lnTo>
                  <a:pt x="847344" y="104393"/>
                </a:lnTo>
                <a:lnTo>
                  <a:pt x="861060" y="104393"/>
                </a:lnTo>
                <a:close/>
              </a:path>
              <a:path w="875029" h="180975">
                <a:moveTo>
                  <a:pt x="861060" y="180593"/>
                </a:moveTo>
                <a:lnTo>
                  <a:pt x="861060" y="104393"/>
                </a:lnTo>
                <a:lnTo>
                  <a:pt x="847344" y="104393"/>
                </a:lnTo>
                <a:lnTo>
                  <a:pt x="847344" y="180593"/>
                </a:lnTo>
                <a:lnTo>
                  <a:pt x="861060" y="180593"/>
                </a:lnTo>
                <a:close/>
              </a:path>
            </a:pathLst>
          </a:custGeom>
          <a:solidFill>
            <a:srgbClr val="3D6696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774155" y="2420471"/>
            <a:ext cx="213472" cy="1580029"/>
          </a:xfrm>
          <a:custGeom>
            <a:avLst/>
            <a:gdLst/>
            <a:ahLst/>
            <a:cxnLst/>
            <a:rect l="l" t="t" r="r" b="b"/>
            <a:pathLst>
              <a:path w="241935" h="1790700">
                <a:moveTo>
                  <a:pt x="28194" y="1763268"/>
                </a:moveTo>
                <a:lnTo>
                  <a:pt x="28194" y="0"/>
                </a:lnTo>
                <a:lnTo>
                  <a:pt x="0" y="0"/>
                </a:lnTo>
                <a:lnTo>
                  <a:pt x="0" y="1784604"/>
                </a:lnTo>
                <a:lnTo>
                  <a:pt x="6858" y="1790700"/>
                </a:lnTo>
                <a:lnTo>
                  <a:pt x="14478" y="1790700"/>
                </a:lnTo>
                <a:lnTo>
                  <a:pt x="14478" y="1763268"/>
                </a:lnTo>
                <a:lnTo>
                  <a:pt x="28194" y="1763268"/>
                </a:lnTo>
                <a:close/>
              </a:path>
              <a:path w="241935" h="1790700">
                <a:moveTo>
                  <a:pt x="241554" y="1790700"/>
                </a:moveTo>
                <a:lnTo>
                  <a:pt x="241554" y="1763268"/>
                </a:lnTo>
                <a:lnTo>
                  <a:pt x="14478" y="1763268"/>
                </a:lnTo>
                <a:lnTo>
                  <a:pt x="28194" y="1776983"/>
                </a:lnTo>
                <a:lnTo>
                  <a:pt x="28194" y="1790700"/>
                </a:lnTo>
                <a:lnTo>
                  <a:pt x="241554" y="1790700"/>
                </a:lnTo>
                <a:close/>
              </a:path>
              <a:path w="241935" h="1790700">
                <a:moveTo>
                  <a:pt x="28194" y="1790700"/>
                </a:moveTo>
                <a:lnTo>
                  <a:pt x="28194" y="1776983"/>
                </a:lnTo>
                <a:lnTo>
                  <a:pt x="14478" y="1763268"/>
                </a:lnTo>
                <a:lnTo>
                  <a:pt x="14478" y="1790700"/>
                </a:lnTo>
                <a:lnTo>
                  <a:pt x="28194" y="1790700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74155" y="2420471"/>
            <a:ext cx="213472" cy="1155326"/>
          </a:xfrm>
          <a:custGeom>
            <a:avLst/>
            <a:gdLst/>
            <a:ahLst/>
            <a:cxnLst/>
            <a:rect l="l" t="t" r="r" b="b"/>
            <a:pathLst>
              <a:path w="241935" h="1309370">
                <a:moveTo>
                  <a:pt x="28194" y="1280922"/>
                </a:moveTo>
                <a:lnTo>
                  <a:pt x="28194" y="0"/>
                </a:lnTo>
                <a:lnTo>
                  <a:pt x="0" y="0"/>
                </a:lnTo>
                <a:lnTo>
                  <a:pt x="0" y="1303020"/>
                </a:lnTo>
                <a:lnTo>
                  <a:pt x="6858" y="1309116"/>
                </a:lnTo>
                <a:lnTo>
                  <a:pt x="14478" y="1309116"/>
                </a:lnTo>
                <a:lnTo>
                  <a:pt x="14478" y="1280922"/>
                </a:lnTo>
                <a:lnTo>
                  <a:pt x="28194" y="1280922"/>
                </a:lnTo>
                <a:close/>
              </a:path>
              <a:path w="241935" h="1309370">
                <a:moveTo>
                  <a:pt x="241554" y="1309116"/>
                </a:moveTo>
                <a:lnTo>
                  <a:pt x="241554" y="1280922"/>
                </a:lnTo>
                <a:lnTo>
                  <a:pt x="14478" y="1280922"/>
                </a:lnTo>
                <a:lnTo>
                  <a:pt x="28194" y="1295400"/>
                </a:lnTo>
                <a:lnTo>
                  <a:pt x="28194" y="1309116"/>
                </a:lnTo>
                <a:lnTo>
                  <a:pt x="241554" y="1309116"/>
                </a:lnTo>
                <a:close/>
              </a:path>
              <a:path w="241935" h="1309370">
                <a:moveTo>
                  <a:pt x="28194" y="1309116"/>
                </a:moveTo>
                <a:lnTo>
                  <a:pt x="28194" y="1295400"/>
                </a:lnTo>
                <a:lnTo>
                  <a:pt x="14478" y="1280922"/>
                </a:lnTo>
                <a:lnTo>
                  <a:pt x="14478" y="1309116"/>
                </a:lnTo>
                <a:lnTo>
                  <a:pt x="28194" y="130911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774155" y="2420471"/>
            <a:ext cx="213472" cy="729502"/>
          </a:xfrm>
          <a:custGeom>
            <a:avLst/>
            <a:gdLst/>
            <a:ahLst/>
            <a:cxnLst/>
            <a:rect l="l" t="t" r="r" b="b"/>
            <a:pathLst>
              <a:path w="241935" h="826770">
                <a:moveTo>
                  <a:pt x="28194" y="799338"/>
                </a:moveTo>
                <a:lnTo>
                  <a:pt x="28194" y="0"/>
                </a:lnTo>
                <a:lnTo>
                  <a:pt x="0" y="0"/>
                </a:lnTo>
                <a:lnTo>
                  <a:pt x="0" y="820674"/>
                </a:lnTo>
                <a:lnTo>
                  <a:pt x="6858" y="826769"/>
                </a:lnTo>
                <a:lnTo>
                  <a:pt x="14478" y="826769"/>
                </a:lnTo>
                <a:lnTo>
                  <a:pt x="14478" y="799338"/>
                </a:lnTo>
                <a:lnTo>
                  <a:pt x="28194" y="799338"/>
                </a:lnTo>
                <a:close/>
              </a:path>
              <a:path w="241935" h="826770">
                <a:moveTo>
                  <a:pt x="241554" y="826769"/>
                </a:moveTo>
                <a:lnTo>
                  <a:pt x="241554" y="799338"/>
                </a:lnTo>
                <a:lnTo>
                  <a:pt x="14478" y="799338"/>
                </a:lnTo>
                <a:lnTo>
                  <a:pt x="28194" y="813054"/>
                </a:lnTo>
                <a:lnTo>
                  <a:pt x="28194" y="826769"/>
                </a:lnTo>
                <a:lnTo>
                  <a:pt x="241554" y="826769"/>
                </a:lnTo>
                <a:close/>
              </a:path>
              <a:path w="241935" h="826770">
                <a:moveTo>
                  <a:pt x="28194" y="826769"/>
                </a:moveTo>
                <a:lnTo>
                  <a:pt x="28194" y="813054"/>
                </a:lnTo>
                <a:lnTo>
                  <a:pt x="14478" y="799338"/>
                </a:lnTo>
                <a:lnTo>
                  <a:pt x="14478" y="826769"/>
                </a:lnTo>
                <a:lnTo>
                  <a:pt x="28194" y="826769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774155" y="2420471"/>
            <a:ext cx="213472" cy="304800"/>
          </a:xfrm>
          <a:custGeom>
            <a:avLst/>
            <a:gdLst/>
            <a:ahLst/>
            <a:cxnLst/>
            <a:rect l="l" t="t" r="r" b="b"/>
            <a:pathLst>
              <a:path w="241935" h="345439">
                <a:moveTo>
                  <a:pt x="28194" y="316992"/>
                </a:moveTo>
                <a:lnTo>
                  <a:pt x="28194" y="0"/>
                </a:lnTo>
                <a:lnTo>
                  <a:pt x="0" y="0"/>
                </a:lnTo>
                <a:lnTo>
                  <a:pt x="0" y="339090"/>
                </a:lnTo>
                <a:lnTo>
                  <a:pt x="6858" y="345186"/>
                </a:lnTo>
                <a:lnTo>
                  <a:pt x="14478" y="345186"/>
                </a:lnTo>
                <a:lnTo>
                  <a:pt x="14478" y="316992"/>
                </a:lnTo>
                <a:lnTo>
                  <a:pt x="28194" y="316992"/>
                </a:lnTo>
                <a:close/>
              </a:path>
              <a:path w="241935" h="345439">
                <a:moveTo>
                  <a:pt x="241554" y="345186"/>
                </a:moveTo>
                <a:lnTo>
                  <a:pt x="241554" y="316992"/>
                </a:lnTo>
                <a:lnTo>
                  <a:pt x="14478" y="316992"/>
                </a:lnTo>
                <a:lnTo>
                  <a:pt x="28194" y="331470"/>
                </a:lnTo>
                <a:lnTo>
                  <a:pt x="28194" y="345186"/>
                </a:lnTo>
                <a:lnTo>
                  <a:pt x="241554" y="345186"/>
                </a:lnTo>
                <a:close/>
              </a:path>
              <a:path w="241935" h="345439">
                <a:moveTo>
                  <a:pt x="28194" y="345186"/>
                </a:moveTo>
                <a:lnTo>
                  <a:pt x="28194" y="331470"/>
                </a:lnTo>
                <a:lnTo>
                  <a:pt x="14478" y="316992"/>
                </a:lnTo>
                <a:lnTo>
                  <a:pt x="14478" y="345186"/>
                </a:lnTo>
                <a:lnTo>
                  <a:pt x="28194" y="34518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08674" y="1995544"/>
            <a:ext cx="772646" cy="159684"/>
          </a:xfrm>
          <a:custGeom>
            <a:avLst/>
            <a:gdLst/>
            <a:ahLst/>
            <a:cxnLst/>
            <a:rect l="l" t="t" r="r" b="b"/>
            <a:pathLst>
              <a:path w="875664" h="180975">
                <a:moveTo>
                  <a:pt x="861060" y="76200"/>
                </a:moveTo>
                <a:lnTo>
                  <a:pt x="6096" y="76200"/>
                </a:lnTo>
                <a:lnTo>
                  <a:pt x="0" y="83058"/>
                </a:lnTo>
                <a:lnTo>
                  <a:pt x="0" y="180594"/>
                </a:lnTo>
                <a:lnTo>
                  <a:pt x="13715" y="180594"/>
                </a:lnTo>
                <a:lnTo>
                  <a:pt x="13715" y="104394"/>
                </a:lnTo>
                <a:lnTo>
                  <a:pt x="28193" y="90678"/>
                </a:lnTo>
                <a:lnTo>
                  <a:pt x="28193" y="104394"/>
                </a:lnTo>
                <a:lnTo>
                  <a:pt x="847344" y="104394"/>
                </a:lnTo>
                <a:lnTo>
                  <a:pt x="847344" y="90678"/>
                </a:lnTo>
                <a:lnTo>
                  <a:pt x="861060" y="76200"/>
                </a:lnTo>
                <a:close/>
              </a:path>
              <a:path w="875664" h="180975">
                <a:moveTo>
                  <a:pt x="28193" y="104394"/>
                </a:moveTo>
                <a:lnTo>
                  <a:pt x="28193" y="90678"/>
                </a:lnTo>
                <a:lnTo>
                  <a:pt x="13715" y="104394"/>
                </a:lnTo>
                <a:lnTo>
                  <a:pt x="28193" y="104394"/>
                </a:lnTo>
                <a:close/>
              </a:path>
              <a:path w="875664" h="180975">
                <a:moveTo>
                  <a:pt x="28193" y="180594"/>
                </a:moveTo>
                <a:lnTo>
                  <a:pt x="28193" y="104394"/>
                </a:lnTo>
                <a:lnTo>
                  <a:pt x="13715" y="104394"/>
                </a:lnTo>
                <a:lnTo>
                  <a:pt x="13715" y="180594"/>
                </a:lnTo>
                <a:lnTo>
                  <a:pt x="28193" y="180594"/>
                </a:lnTo>
                <a:close/>
              </a:path>
              <a:path w="875664" h="180975">
                <a:moveTo>
                  <a:pt x="875538" y="98298"/>
                </a:moveTo>
                <a:lnTo>
                  <a:pt x="875538" y="0"/>
                </a:lnTo>
                <a:lnTo>
                  <a:pt x="847344" y="0"/>
                </a:lnTo>
                <a:lnTo>
                  <a:pt x="847344" y="76200"/>
                </a:lnTo>
                <a:lnTo>
                  <a:pt x="861060" y="76200"/>
                </a:lnTo>
                <a:lnTo>
                  <a:pt x="861060" y="104394"/>
                </a:lnTo>
                <a:lnTo>
                  <a:pt x="868679" y="104394"/>
                </a:lnTo>
                <a:lnTo>
                  <a:pt x="875538" y="98298"/>
                </a:lnTo>
                <a:close/>
              </a:path>
              <a:path w="875664" h="180975">
                <a:moveTo>
                  <a:pt x="861060" y="104394"/>
                </a:moveTo>
                <a:lnTo>
                  <a:pt x="861060" y="76200"/>
                </a:lnTo>
                <a:lnTo>
                  <a:pt x="847344" y="90678"/>
                </a:lnTo>
                <a:lnTo>
                  <a:pt x="847344" y="104394"/>
                </a:lnTo>
                <a:lnTo>
                  <a:pt x="861060" y="104394"/>
                </a:lnTo>
                <a:close/>
              </a:path>
            </a:pathLst>
          </a:custGeom>
          <a:solidFill>
            <a:srgbClr val="3D6696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279513" y="2420471"/>
            <a:ext cx="212912" cy="2856379"/>
          </a:xfrm>
          <a:custGeom>
            <a:avLst/>
            <a:gdLst/>
            <a:ahLst/>
            <a:cxnLst/>
            <a:rect l="l" t="t" r="r" b="b"/>
            <a:pathLst>
              <a:path w="241300" h="3237229">
                <a:moveTo>
                  <a:pt x="27432" y="3208782"/>
                </a:moveTo>
                <a:lnTo>
                  <a:pt x="27431" y="0"/>
                </a:lnTo>
                <a:lnTo>
                  <a:pt x="0" y="0"/>
                </a:lnTo>
                <a:lnTo>
                  <a:pt x="0" y="3230118"/>
                </a:lnTo>
                <a:lnTo>
                  <a:pt x="6096" y="3236976"/>
                </a:lnTo>
                <a:lnTo>
                  <a:pt x="13716" y="3236976"/>
                </a:lnTo>
                <a:lnTo>
                  <a:pt x="13716" y="3208782"/>
                </a:lnTo>
                <a:lnTo>
                  <a:pt x="27432" y="3208782"/>
                </a:lnTo>
                <a:close/>
              </a:path>
              <a:path w="241300" h="3237229">
                <a:moveTo>
                  <a:pt x="240792" y="3236976"/>
                </a:moveTo>
                <a:lnTo>
                  <a:pt x="240792" y="3208782"/>
                </a:lnTo>
                <a:lnTo>
                  <a:pt x="13716" y="3208782"/>
                </a:lnTo>
                <a:lnTo>
                  <a:pt x="27432" y="3222498"/>
                </a:lnTo>
                <a:lnTo>
                  <a:pt x="27432" y="3236976"/>
                </a:lnTo>
                <a:lnTo>
                  <a:pt x="240792" y="3236976"/>
                </a:lnTo>
                <a:close/>
              </a:path>
              <a:path w="241300" h="3237229">
                <a:moveTo>
                  <a:pt x="27432" y="3236976"/>
                </a:moveTo>
                <a:lnTo>
                  <a:pt x="27432" y="3222498"/>
                </a:lnTo>
                <a:lnTo>
                  <a:pt x="13716" y="3208782"/>
                </a:lnTo>
                <a:lnTo>
                  <a:pt x="13716" y="3236976"/>
                </a:lnTo>
                <a:lnTo>
                  <a:pt x="27432" y="323697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279513" y="2420471"/>
            <a:ext cx="212912" cy="2430556"/>
          </a:xfrm>
          <a:custGeom>
            <a:avLst/>
            <a:gdLst/>
            <a:ahLst/>
            <a:cxnLst/>
            <a:rect l="l" t="t" r="r" b="b"/>
            <a:pathLst>
              <a:path w="241300" h="2754629">
                <a:moveTo>
                  <a:pt x="27432" y="2727198"/>
                </a:moveTo>
                <a:lnTo>
                  <a:pt x="27431" y="0"/>
                </a:lnTo>
                <a:lnTo>
                  <a:pt x="0" y="0"/>
                </a:lnTo>
                <a:lnTo>
                  <a:pt x="0" y="2748534"/>
                </a:lnTo>
                <a:lnTo>
                  <a:pt x="6096" y="2754630"/>
                </a:lnTo>
                <a:lnTo>
                  <a:pt x="13716" y="2754630"/>
                </a:lnTo>
                <a:lnTo>
                  <a:pt x="13716" y="2727198"/>
                </a:lnTo>
                <a:lnTo>
                  <a:pt x="27432" y="2727198"/>
                </a:lnTo>
                <a:close/>
              </a:path>
              <a:path w="241300" h="2754629">
                <a:moveTo>
                  <a:pt x="240792" y="2754630"/>
                </a:moveTo>
                <a:lnTo>
                  <a:pt x="240792" y="2727198"/>
                </a:lnTo>
                <a:lnTo>
                  <a:pt x="13716" y="2727198"/>
                </a:lnTo>
                <a:lnTo>
                  <a:pt x="27432" y="2740914"/>
                </a:lnTo>
                <a:lnTo>
                  <a:pt x="27432" y="2754630"/>
                </a:lnTo>
                <a:lnTo>
                  <a:pt x="240792" y="2754630"/>
                </a:lnTo>
                <a:close/>
              </a:path>
              <a:path w="241300" h="2754629">
                <a:moveTo>
                  <a:pt x="27432" y="2754630"/>
                </a:moveTo>
                <a:lnTo>
                  <a:pt x="27432" y="2740914"/>
                </a:lnTo>
                <a:lnTo>
                  <a:pt x="13716" y="2727198"/>
                </a:lnTo>
                <a:lnTo>
                  <a:pt x="13716" y="2754630"/>
                </a:lnTo>
                <a:lnTo>
                  <a:pt x="27432" y="2754630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279513" y="2420471"/>
            <a:ext cx="212912" cy="2005853"/>
          </a:xfrm>
          <a:custGeom>
            <a:avLst/>
            <a:gdLst/>
            <a:ahLst/>
            <a:cxnLst/>
            <a:rect l="l" t="t" r="r" b="b"/>
            <a:pathLst>
              <a:path w="241300" h="2273300">
                <a:moveTo>
                  <a:pt x="27432" y="2244852"/>
                </a:moveTo>
                <a:lnTo>
                  <a:pt x="27431" y="0"/>
                </a:lnTo>
                <a:lnTo>
                  <a:pt x="0" y="0"/>
                </a:lnTo>
                <a:lnTo>
                  <a:pt x="0" y="2266950"/>
                </a:lnTo>
                <a:lnTo>
                  <a:pt x="6096" y="2273046"/>
                </a:lnTo>
                <a:lnTo>
                  <a:pt x="13716" y="2273046"/>
                </a:lnTo>
                <a:lnTo>
                  <a:pt x="13716" y="2244852"/>
                </a:lnTo>
                <a:lnTo>
                  <a:pt x="27432" y="2244852"/>
                </a:lnTo>
                <a:close/>
              </a:path>
              <a:path w="241300" h="2273300">
                <a:moveTo>
                  <a:pt x="240792" y="2273046"/>
                </a:moveTo>
                <a:lnTo>
                  <a:pt x="240792" y="2244852"/>
                </a:lnTo>
                <a:lnTo>
                  <a:pt x="13716" y="2244852"/>
                </a:lnTo>
                <a:lnTo>
                  <a:pt x="27432" y="2258568"/>
                </a:lnTo>
                <a:lnTo>
                  <a:pt x="27432" y="2273046"/>
                </a:lnTo>
                <a:lnTo>
                  <a:pt x="240792" y="2273046"/>
                </a:lnTo>
                <a:close/>
              </a:path>
              <a:path w="241300" h="2273300">
                <a:moveTo>
                  <a:pt x="27432" y="2273046"/>
                </a:moveTo>
                <a:lnTo>
                  <a:pt x="27432" y="2258568"/>
                </a:lnTo>
                <a:lnTo>
                  <a:pt x="13716" y="2244852"/>
                </a:lnTo>
                <a:lnTo>
                  <a:pt x="13716" y="2273046"/>
                </a:lnTo>
                <a:lnTo>
                  <a:pt x="27432" y="227304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279513" y="2420471"/>
            <a:ext cx="212912" cy="1580029"/>
          </a:xfrm>
          <a:custGeom>
            <a:avLst/>
            <a:gdLst/>
            <a:ahLst/>
            <a:cxnLst/>
            <a:rect l="l" t="t" r="r" b="b"/>
            <a:pathLst>
              <a:path w="241300" h="1790700">
                <a:moveTo>
                  <a:pt x="27432" y="1763268"/>
                </a:moveTo>
                <a:lnTo>
                  <a:pt x="27431" y="0"/>
                </a:lnTo>
                <a:lnTo>
                  <a:pt x="0" y="0"/>
                </a:lnTo>
                <a:lnTo>
                  <a:pt x="0" y="1784604"/>
                </a:lnTo>
                <a:lnTo>
                  <a:pt x="6096" y="1790700"/>
                </a:lnTo>
                <a:lnTo>
                  <a:pt x="13716" y="1790700"/>
                </a:lnTo>
                <a:lnTo>
                  <a:pt x="13716" y="1763268"/>
                </a:lnTo>
                <a:lnTo>
                  <a:pt x="27432" y="1763268"/>
                </a:lnTo>
                <a:close/>
              </a:path>
              <a:path w="241300" h="1790700">
                <a:moveTo>
                  <a:pt x="240792" y="1790700"/>
                </a:moveTo>
                <a:lnTo>
                  <a:pt x="240792" y="1763268"/>
                </a:lnTo>
                <a:lnTo>
                  <a:pt x="13716" y="1763268"/>
                </a:lnTo>
                <a:lnTo>
                  <a:pt x="27432" y="1776983"/>
                </a:lnTo>
                <a:lnTo>
                  <a:pt x="27432" y="1790700"/>
                </a:lnTo>
                <a:lnTo>
                  <a:pt x="240792" y="1790700"/>
                </a:lnTo>
                <a:close/>
              </a:path>
              <a:path w="241300" h="1790700">
                <a:moveTo>
                  <a:pt x="27432" y="1790700"/>
                </a:moveTo>
                <a:lnTo>
                  <a:pt x="27432" y="1776983"/>
                </a:lnTo>
                <a:lnTo>
                  <a:pt x="13716" y="1763268"/>
                </a:lnTo>
                <a:lnTo>
                  <a:pt x="13716" y="1790700"/>
                </a:lnTo>
                <a:lnTo>
                  <a:pt x="27432" y="1790700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279513" y="2420471"/>
            <a:ext cx="212912" cy="1155326"/>
          </a:xfrm>
          <a:custGeom>
            <a:avLst/>
            <a:gdLst/>
            <a:ahLst/>
            <a:cxnLst/>
            <a:rect l="l" t="t" r="r" b="b"/>
            <a:pathLst>
              <a:path w="241300" h="1309370">
                <a:moveTo>
                  <a:pt x="27432" y="1280922"/>
                </a:moveTo>
                <a:lnTo>
                  <a:pt x="27431" y="0"/>
                </a:lnTo>
                <a:lnTo>
                  <a:pt x="0" y="0"/>
                </a:lnTo>
                <a:lnTo>
                  <a:pt x="0" y="1303020"/>
                </a:lnTo>
                <a:lnTo>
                  <a:pt x="6096" y="1309116"/>
                </a:lnTo>
                <a:lnTo>
                  <a:pt x="13716" y="1309116"/>
                </a:lnTo>
                <a:lnTo>
                  <a:pt x="13716" y="1280922"/>
                </a:lnTo>
                <a:lnTo>
                  <a:pt x="27432" y="1280922"/>
                </a:lnTo>
                <a:close/>
              </a:path>
              <a:path w="241300" h="1309370">
                <a:moveTo>
                  <a:pt x="240792" y="1309116"/>
                </a:moveTo>
                <a:lnTo>
                  <a:pt x="240792" y="1280922"/>
                </a:lnTo>
                <a:lnTo>
                  <a:pt x="13716" y="1280922"/>
                </a:lnTo>
                <a:lnTo>
                  <a:pt x="27432" y="1295400"/>
                </a:lnTo>
                <a:lnTo>
                  <a:pt x="27432" y="1309116"/>
                </a:lnTo>
                <a:lnTo>
                  <a:pt x="240792" y="1309116"/>
                </a:lnTo>
                <a:close/>
              </a:path>
              <a:path w="241300" h="1309370">
                <a:moveTo>
                  <a:pt x="27432" y="1309116"/>
                </a:moveTo>
                <a:lnTo>
                  <a:pt x="27432" y="1295400"/>
                </a:lnTo>
                <a:lnTo>
                  <a:pt x="13716" y="1280922"/>
                </a:lnTo>
                <a:lnTo>
                  <a:pt x="13716" y="1309116"/>
                </a:lnTo>
                <a:lnTo>
                  <a:pt x="27432" y="130911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279513" y="2420471"/>
            <a:ext cx="212912" cy="729502"/>
          </a:xfrm>
          <a:custGeom>
            <a:avLst/>
            <a:gdLst/>
            <a:ahLst/>
            <a:cxnLst/>
            <a:rect l="l" t="t" r="r" b="b"/>
            <a:pathLst>
              <a:path w="241300" h="826770">
                <a:moveTo>
                  <a:pt x="27432" y="799338"/>
                </a:moveTo>
                <a:lnTo>
                  <a:pt x="27431" y="0"/>
                </a:lnTo>
                <a:lnTo>
                  <a:pt x="0" y="0"/>
                </a:lnTo>
                <a:lnTo>
                  <a:pt x="0" y="820674"/>
                </a:lnTo>
                <a:lnTo>
                  <a:pt x="6096" y="826769"/>
                </a:lnTo>
                <a:lnTo>
                  <a:pt x="13715" y="826769"/>
                </a:lnTo>
                <a:lnTo>
                  <a:pt x="13716" y="799338"/>
                </a:lnTo>
                <a:lnTo>
                  <a:pt x="27432" y="799338"/>
                </a:lnTo>
                <a:close/>
              </a:path>
              <a:path w="241300" h="826770">
                <a:moveTo>
                  <a:pt x="240792" y="826769"/>
                </a:moveTo>
                <a:lnTo>
                  <a:pt x="240792" y="799338"/>
                </a:lnTo>
                <a:lnTo>
                  <a:pt x="13716" y="799338"/>
                </a:lnTo>
                <a:lnTo>
                  <a:pt x="27432" y="813054"/>
                </a:lnTo>
                <a:lnTo>
                  <a:pt x="27432" y="826769"/>
                </a:lnTo>
                <a:lnTo>
                  <a:pt x="240792" y="826769"/>
                </a:lnTo>
                <a:close/>
              </a:path>
              <a:path w="241300" h="826770">
                <a:moveTo>
                  <a:pt x="27432" y="826769"/>
                </a:moveTo>
                <a:lnTo>
                  <a:pt x="27432" y="813054"/>
                </a:lnTo>
                <a:lnTo>
                  <a:pt x="13716" y="799338"/>
                </a:lnTo>
                <a:lnTo>
                  <a:pt x="13715" y="826769"/>
                </a:lnTo>
                <a:lnTo>
                  <a:pt x="27432" y="826769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279513" y="2420471"/>
            <a:ext cx="212912" cy="304800"/>
          </a:xfrm>
          <a:custGeom>
            <a:avLst/>
            <a:gdLst/>
            <a:ahLst/>
            <a:cxnLst/>
            <a:rect l="l" t="t" r="r" b="b"/>
            <a:pathLst>
              <a:path w="241300" h="345439">
                <a:moveTo>
                  <a:pt x="27431" y="316992"/>
                </a:moveTo>
                <a:lnTo>
                  <a:pt x="27431" y="0"/>
                </a:lnTo>
                <a:lnTo>
                  <a:pt x="0" y="0"/>
                </a:lnTo>
                <a:lnTo>
                  <a:pt x="0" y="339090"/>
                </a:lnTo>
                <a:lnTo>
                  <a:pt x="6095" y="345186"/>
                </a:lnTo>
                <a:lnTo>
                  <a:pt x="13715" y="345186"/>
                </a:lnTo>
                <a:lnTo>
                  <a:pt x="13715" y="316992"/>
                </a:lnTo>
                <a:lnTo>
                  <a:pt x="27431" y="316992"/>
                </a:lnTo>
                <a:close/>
              </a:path>
              <a:path w="241300" h="345439">
                <a:moveTo>
                  <a:pt x="240791" y="345186"/>
                </a:moveTo>
                <a:lnTo>
                  <a:pt x="240791" y="316992"/>
                </a:lnTo>
                <a:lnTo>
                  <a:pt x="13715" y="316992"/>
                </a:lnTo>
                <a:lnTo>
                  <a:pt x="27431" y="331470"/>
                </a:lnTo>
                <a:lnTo>
                  <a:pt x="27431" y="345186"/>
                </a:lnTo>
                <a:lnTo>
                  <a:pt x="240791" y="345186"/>
                </a:lnTo>
                <a:close/>
              </a:path>
              <a:path w="241300" h="345439">
                <a:moveTo>
                  <a:pt x="27431" y="345186"/>
                </a:moveTo>
                <a:lnTo>
                  <a:pt x="27431" y="331470"/>
                </a:lnTo>
                <a:lnTo>
                  <a:pt x="13715" y="316992"/>
                </a:lnTo>
                <a:lnTo>
                  <a:pt x="13715" y="345186"/>
                </a:lnTo>
                <a:lnTo>
                  <a:pt x="27431" y="34518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814035" y="1995544"/>
            <a:ext cx="2267510" cy="159684"/>
          </a:xfrm>
          <a:custGeom>
            <a:avLst/>
            <a:gdLst/>
            <a:ahLst/>
            <a:cxnLst/>
            <a:rect l="l" t="t" r="r" b="b"/>
            <a:pathLst>
              <a:path w="2569845" h="180975">
                <a:moveTo>
                  <a:pt x="2554986" y="76200"/>
                </a:moveTo>
                <a:lnTo>
                  <a:pt x="6095" y="76200"/>
                </a:lnTo>
                <a:lnTo>
                  <a:pt x="0" y="83058"/>
                </a:lnTo>
                <a:lnTo>
                  <a:pt x="0" y="180594"/>
                </a:lnTo>
                <a:lnTo>
                  <a:pt x="13715" y="180594"/>
                </a:lnTo>
                <a:lnTo>
                  <a:pt x="13715" y="104394"/>
                </a:lnTo>
                <a:lnTo>
                  <a:pt x="27431" y="90678"/>
                </a:lnTo>
                <a:lnTo>
                  <a:pt x="27431" y="104394"/>
                </a:lnTo>
                <a:lnTo>
                  <a:pt x="2541270" y="104394"/>
                </a:lnTo>
                <a:lnTo>
                  <a:pt x="2541270" y="90678"/>
                </a:lnTo>
                <a:lnTo>
                  <a:pt x="2554986" y="76200"/>
                </a:lnTo>
                <a:close/>
              </a:path>
              <a:path w="2569845" h="180975">
                <a:moveTo>
                  <a:pt x="27431" y="104394"/>
                </a:moveTo>
                <a:lnTo>
                  <a:pt x="27431" y="90678"/>
                </a:lnTo>
                <a:lnTo>
                  <a:pt x="13715" y="104394"/>
                </a:lnTo>
                <a:lnTo>
                  <a:pt x="27431" y="104394"/>
                </a:lnTo>
                <a:close/>
              </a:path>
              <a:path w="2569845" h="180975">
                <a:moveTo>
                  <a:pt x="27431" y="180594"/>
                </a:moveTo>
                <a:lnTo>
                  <a:pt x="27431" y="104394"/>
                </a:lnTo>
                <a:lnTo>
                  <a:pt x="13715" y="104394"/>
                </a:lnTo>
                <a:lnTo>
                  <a:pt x="13715" y="180594"/>
                </a:lnTo>
                <a:lnTo>
                  <a:pt x="27431" y="180594"/>
                </a:lnTo>
                <a:close/>
              </a:path>
              <a:path w="2569845" h="180975">
                <a:moveTo>
                  <a:pt x="2569464" y="98298"/>
                </a:moveTo>
                <a:lnTo>
                  <a:pt x="2569464" y="0"/>
                </a:lnTo>
                <a:lnTo>
                  <a:pt x="2541270" y="0"/>
                </a:lnTo>
                <a:lnTo>
                  <a:pt x="2541270" y="76200"/>
                </a:lnTo>
                <a:lnTo>
                  <a:pt x="2554986" y="76200"/>
                </a:lnTo>
                <a:lnTo>
                  <a:pt x="2554986" y="104394"/>
                </a:lnTo>
                <a:lnTo>
                  <a:pt x="2562606" y="104394"/>
                </a:lnTo>
                <a:lnTo>
                  <a:pt x="2569464" y="98298"/>
                </a:lnTo>
                <a:close/>
              </a:path>
              <a:path w="2569845" h="180975">
                <a:moveTo>
                  <a:pt x="2554986" y="104394"/>
                </a:moveTo>
                <a:lnTo>
                  <a:pt x="2554986" y="76200"/>
                </a:lnTo>
                <a:lnTo>
                  <a:pt x="2541270" y="90678"/>
                </a:lnTo>
                <a:lnTo>
                  <a:pt x="2541270" y="104394"/>
                </a:lnTo>
                <a:lnTo>
                  <a:pt x="2554986" y="104394"/>
                </a:lnTo>
                <a:close/>
              </a:path>
            </a:pathLst>
          </a:custGeom>
          <a:solidFill>
            <a:srgbClr val="3D6696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784201" y="2420471"/>
            <a:ext cx="213472" cy="1580029"/>
          </a:xfrm>
          <a:custGeom>
            <a:avLst/>
            <a:gdLst/>
            <a:ahLst/>
            <a:cxnLst/>
            <a:rect l="l" t="t" r="r" b="b"/>
            <a:pathLst>
              <a:path w="241935" h="1790700">
                <a:moveTo>
                  <a:pt x="28194" y="1763268"/>
                </a:moveTo>
                <a:lnTo>
                  <a:pt x="28194" y="0"/>
                </a:lnTo>
                <a:lnTo>
                  <a:pt x="0" y="0"/>
                </a:lnTo>
                <a:lnTo>
                  <a:pt x="0" y="1784604"/>
                </a:lnTo>
                <a:lnTo>
                  <a:pt x="6096" y="1790700"/>
                </a:lnTo>
                <a:lnTo>
                  <a:pt x="14478" y="1790700"/>
                </a:lnTo>
                <a:lnTo>
                  <a:pt x="14478" y="1763268"/>
                </a:lnTo>
                <a:lnTo>
                  <a:pt x="28194" y="1763268"/>
                </a:lnTo>
                <a:close/>
              </a:path>
              <a:path w="241935" h="1790700">
                <a:moveTo>
                  <a:pt x="241554" y="1790700"/>
                </a:moveTo>
                <a:lnTo>
                  <a:pt x="241554" y="1763268"/>
                </a:lnTo>
                <a:lnTo>
                  <a:pt x="14478" y="1763268"/>
                </a:lnTo>
                <a:lnTo>
                  <a:pt x="28194" y="1776983"/>
                </a:lnTo>
                <a:lnTo>
                  <a:pt x="28194" y="1790700"/>
                </a:lnTo>
                <a:lnTo>
                  <a:pt x="241554" y="1790700"/>
                </a:lnTo>
                <a:close/>
              </a:path>
              <a:path w="241935" h="1790700">
                <a:moveTo>
                  <a:pt x="28194" y="1790700"/>
                </a:moveTo>
                <a:lnTo>
                  <a:pt x="28194" y="1776983"/>
                </a:lnTo>
                <a:lnTo>
                  <a:pt x="14478" y="1763268"/>
                </a:lnTo>
                <a:lnTo>
                  <a:pt x="14478" y="1790700"/>
                </a:lnTo>
                <a:lnTo>
                  <a:pt x="28194" y="1790700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784201" y="2420471"/>
            <a:ext cx="213472" cy="1155326"/>
          </a:xfrm>
          <a:custGeom>
            <a:avLst/>
            <a:gdLst/>
            <a:ahLst/>
            <a:cxnLst/>
            <a:rect l="l" t="t" r="r" b="b"/>
            <a:pathLst>
              <a:path w="241935" h="1309370">
                <a:moveTo>
                  <a:pt x="28194" y="1280922"/>
                </a:moveTo>
                <a:lnTo>
                  <a:pt x="28194" y="0"/>
                </a:lnTo>
                <a:lnTo>
                  <a:pt x="0" y="0"/>
                </a:lnTo>
                <a:lnTo>
                  <a:pt x="0" y="1303020"/>
                </a:lnTo>
                <a:lnTo>
                  <a:pt x="6096" y="1309116"/>
                </a:lnTo>
                <a:lnTo>
                  <a:pt x="14478" y="1309116"/>
                </a:lnTo>
                <a:lnTo>
                  <a:pt x="14478" y="1280922"/>
                </a:lnTo>
                <a:lnTo>
                  <a:pt x="28194" y="1280922"/>
                </a:lnTo>
                <a:close/>
              </a:path>
              <a:path w="241935" h="1309370">
                <a:moveTo>
                  <a:pt x="241554" y="1309116"/>
                </a:moveTo>
                <a:lnTo>
                  <a:pt x="241554" y="1280922"/>
                </a:lnTo>
                <a:lnTo>
                  <a:pt x="14478" y="1280922"/>
                </a:lnTo>
                <a:lnTo>
                  <a:pt x="28194" y="1295400"/>
                </a:lnTo>
                <a:lnTo>
                  <a:pt x="28194" y="1309116"/>
                </a:lnTo>
                <a:lnTo>
                  <a:pt x="241554" y="1309116"/>
                </a:lnTo>
                <a:close/>
              </a:path>
              <a:path w="241935" h="1309370">
                <a:moveTo>
                  <a:pt x="28194" y="1309116"/>
                </a:moveTo>
                <a:lnTo>
                  <a:pt x="28194" y="1295400"/>
                </a:lnTo>
                <a:lnTo>
                  <a:pt x="14478" y="1280922"/>
                </a:lnTo>
                <a:lnTo>
                  <a:pt x="14478" y="1309116"/>
                </a:lnTo>
                <a:lnTo>
                  <a:pt x="28194" y="130911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784201" y="2420471"/>
            <a:ext cx="213472" cy="729502"/>
          </a:xfrm>
          <a:custGeom>
            <a:avLst/>
            <a:gdLst/>
            <a:ahLst/>
            <a:cxnLst/>
            <a:rect l="l" t="t" r="r" b="b"/>
            <a:pathLst>
              <a:path w="241935" h="826770">
                <a:moveTo>
                  <a:pt x="28194" y="799338"/>
                </a:moveTo>
                <a:lnTo>
                  <a:pt x="28194" y="0"/>
                </a:lnTo>
                <a:lnTo>
                  <a:pt x="0" y="0"/>
                </a:lnTo>
                <a:lnTo>
                  <a:pt x="0" y="820674"/>
                </a:lnTo>
                <a:lnTo>
                  <a:pt x="6096" y="826769"/>
                </a:lnTo>
                <a:lnTo>
                  <a:pt x="14478" y="826769"/>
                </a:lnTo>
                <a:lnTo>
                  <a:pt x="14478" y="799338"/>
                </a:lnTo>
                <a:lnTo>
                  <a:pt x="28194" y="799338"/>
                </a:lnTo>
                <a:close/>
              </a:path>
              <a:path w="241935" h="826770">
                <a:moveTo>
                  <a:pt x="241554" y="826769"/>
                </a:moveTo>
                <a:lnTo>
                  <a:pt x="241554" y="799338"/>
                </a:lnTo>
                <a:lnTo>
                  <a:pt x="14478" y="799338"/>
                </a:lnTo>
                <a:lnTo>
                  <a:pt x="28194" y="813054"/>
                </a:lnTo>
                <a:lnTo>
                  <a:pt x="28194" y="826769"/>
                </a:lnTo>
                <a:lnTo>
                  <a:pt x="241554" y="826769"/>
                </a:lnTo>
                <a:close/>
              </a:path>
              <a:path w="241935" h="826770">
                <a:moveTo>
                  <a:pt x="28194" y="826769"/>
                </a:moveTo>
                <a:lnTo>
                  <a:pt x="28194" y="813054"/>
                </a:lnTo>
                <a:lnTo>
                  <a:pt x="14478" y="799338"/>
                </a:lnTo>
                <a:lnTo>
                  <a:pt x="14478" y="826769"/>
                </a:lnTo>
                <a:lnTo>
                  <a:pt x="28194" y="826769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784201" y="2420471"/>
            <a:ext cx="213472" cy="304800"/>
          </a:xfrm>
          <a:custGeom>
            <a:avLst/>
            <a:gdLst/>
            <a:ahLst/>
            <a:cxnLst/>
            <a:rect l="l" t="t" r="r" b="b"/>
            <a:pathLst>
              <a:path w="241935" h="345439">
                <a:moveTo>
                  <a:pt x="28194" y="316992"/>
                </a:moveTo>
                <a:lnTo>
                  <a:pt x="28194" y="0"/>
                </a:lnTo>
                <a:lnTo>
                  <a:pt x="0" y="0"/>
                </a:lnTo>
                <a:lnTo>
                  <a:pt x="0" y="339090"/>
                </a:lnTo>
                <a:lnTo>
                  <a:pt x="6096" y="345186"/>
                </a:lnTo>
                <a:lnTo>
                  <a:pt x="14478" y="345186"/>
                </a:lnTo>
                <a:lnTo>
                  <a:pt x="14478" y="316992"/>
                </a:lnTo>
                <a:lnTo>
                  <a:pt x="28194" y="316992"/>
                </a:lnTo>
                <a:close/>
              </a:path>
              <a:path w="241935" h="345439">
                <a:moveTo>
                  <a:pt x="241554" y="345186"/>
                </a:moveTo>
                <a:lnTo>
                  <a:pt x="241554" y="316992"/>
                </a:lnTo>
                <a:lnTo>
                  <a:pt x="14478" y="316992"/>
                </a:lnTo>
                <a:lnTo>
                  <a:pt x="28194" y="331470"/>
                </a:lnTo>
                <a:lnTo>
                  <a:pt x="28194" y="345186"/>
                </a:lnTo>
                <a:lnTo>
                  <a:pt x="241554" y="345186"/>
                </a:lnTo>
                <a:close/>
              </a:path>
              <a:path w="241935" h="345439">
                <a:moveTo>
                  <a:pt x="28194" y="345186"/>
                </a:moveTo>
                <a:lnTo>
                  <a:pt x="28194" y="331470"/>
                </a:lnTo>
                <a:lnTo>
                  <a:pt x="14478" y="316992"/>
                </a:lnTo>
                <a:lnTo>
                  <a:pt x="14478" y="345186"/>
                </a:lnTo>
                <a:lnTo>
                  <a:pt x="28194" y="345186"/>
                </a:lnTo>
                <a:close/>
              </a:path>
            </a:pathLst>
          </a:custGeom>
          <a:solidFill>
            <a:srgbClr val="4774A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318720" y="1995544"/>
            <a:ext cx="3762935" cy="159684"/>
          </a:xfrm>
          <a:custGeom>
            <a:avLst/>
            <a:gdLst/>
            <a:ahLst/>
            <a:cxnLst/>
            <a:rect l="l" t="t" r="r" b="b"/>
            <a:pathLst>
              <a:path w="4264660" h="180975">
                <a:moveTo>
                  <a:pt x="4249674" y="76200"/>
                </a:moveTo>
                <a:lnTo>
                  <a:pt x="6096" y="76200"/>
                </a:lnTo>
                <a:lnTo>
                  <a:pt x="0" y="83058"/>
                </a:lnTo>
                <a:lnTo>
                  <a:pt x="0" y="180594"/>
                </a:lnTo>
                <a:lnTo>
                  <a:pt x="13715" y="180594"/>
                </a:lnTo>
                <a:lnTo>
                  <a:pt x="13715" y="104394"/>
                </a:lnTo>
                <a:lnTo>
                  <a:pt x="28193" y="90678"/>
                </a:lnTo>
                <a:lnTo>
                  <a:pt x="28193" y="104394"/>
                </a:lnTo>
                <a:lnTo>
                  <a:pt x="4235958" y="104394"/>
                </a:lnTo>
                <a:lnTo>
                  <a:pt x="4235958" y="90678"/>
                </a:lnTo>
                <a:lnTo>
                  <a:pt x="4249674" y="76200"/>
                </a:lnTo>
                <a:close/>
              </a:path>
              <a:path w="4264660" h="180975">
                <a:moveTo>
                  <a:pt x="28193" y="104394"/>
                </a:moveTo>
                <a:lnTo>
                  <a:pt x="28193" y="90678"/>
                </a:lnTo>
                <a:lnTo>
                  <a:pt x="13715" y="104394"/>
                </a:lnTo>
                <a:lnTo>
                  <a:pt x="28193" y="104394"/>
                </a:lnTo>
                <a:close/>
              </a:path>
              <a:path w="4264660" h="180975">
                <a:moveTo>
                  <a:pt x="28193" y="180594"/>
                </a:moveTo>
                <a:lnTo>
                  <a:pt x="28193" y="104394"/>
                </a:lnTo>
                <a:lnTo>
                  <a:pt x="13715" y="104394"/>
                </a:lnTo>
                <a:lnTo>
                  <a:pt x="13715" y="180594"/>
                </a:lnTo>
                <a:lnTo>
                  <a:pt x="28193" y="180594"/>
                </a:lnTo>
                <a:close/>
              </a:path>
              <a:path w="4264660" h="180975">
                <a:moveTo>
                  <a:pt x="4264152" y="98298"/>
                </a:moveTo>
                <a:lnTo>
                  <a:pt x="4264152" y="0"/>
                </a:lnTo>
                <a:lnTo>
                  <a:pt x="4235958" y="0"/>
                </a:lnTo>
                <a:lnTo>
                  <a:pt x="4235958" y="76200"/>
                </a:lnTo>
                <a:lnTo>
                  <a:pt x="4249674" y="76200"/>
                </a:lnTo>
                <a:lnTo>
                  <a:pt x="4249674" y="104394"/>
                </a:lnTo>
                <a:lnTo>
                  <a:pt x="4257294" y="104394"/>
                </a:lnTo>
                <a:lnTo>
                  <a:pt x="4264152" y="98298"/>
                </a:lnTo>
                <a:close/>
              </a:path>
              <a:path w="4264660" h="180975">
                <a:moveTo>
                  <a:pt x="4249674" y="104394"/>
                </a:moveTo>
                <a:lnTo>
                  <a:pt x="4249674" y="76200"/>
                </a:lnTo>
                <a:lnTo>
                  <a:pt x="4235958" y="90678"/>
                </a:lnTo>
                <a:lnTo>
                  <a:pt x="4235958" y="104394"/>
                </a:lnTo>
                <a:lnTo>
                  <a:pt x="4249674" y="104394"/>
                </a:lnTo>
                <a:close/>
              </a:path>
            </a:pathLst>
          </a:custGeom>
          <a:solidFill>
            <a:srgbClr val="3D6696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101800" y="1628439"/>
            <a:ext cx="3934385" cy="379879"/>
          </a:xfrm>
          <a:custGeom>
            <a:avLst/>
            <a:gdLst/>
            <a:ahLst/>
            <a:cxnLst/>
            <a:rect l="l" t="t" r="r" b="b"/>
            <a:pathLst>
              <a:path w="4458970" h="430530">
                <a:moveTo>
                  <a:pt x="4458462" y="424434"/>
                </a:moveTo>
                <a:lnTo>
                  <a:pt x="4458462" y="6096"/>
                </a:lnTo>
                <a:lnTo>
                  <a:pt x="4452366" y="0"/>
                </a:lnTo>
                <a:lnTo>
                  <a:pt x="6095" y="0"/>
                </a:lnTo>
                <a:lnTo>
                  <a:pt x="0" y="6096"/>
                </a:lnTo>
                <a:lnTo>
                  <a:pt x="0" y="424434"/>
                </a:lnTo>
                <a:lnTo>
                  <a:pt x="6096" y="430530"/>
                </a:lnTo>
                <a:lnTo>
                  <a:pt x="13715" y="430530"/>
                </a:lnTo>
                <a:lnTo>
                  <a:pt x="13716" y="28194"/>
                </a:lnTo>
                <a:lnTo>
                  <a:pt x="27432" y="13716"/>
                </a:lnTo>
                <a:lnTo>
                  <a:pt x="27432" y="28194"/>
                </a:lnTo>
                <a:lnTo>
                  <a:pt x="4430268" y="28194"/>
                </a:lnTo>
                <a:lnTo>
                  <a:pt x="4430268" y="13716"/>
                </a:lnTo>
                <a:lnTo>
                  <a:pt x="4443984" y="28194"/>
                </a:lnTo>
                <a:lnTo>
                  <a:pt x="4443984" y="430530"/>
                </a:lnTo>
                <a:lnTo>
                  <a:pt x="4452366" y="430530"/>
                </a:lnTo>
                <a:lnTo>
                  <a:pt x="4458462" y="424434"/>
                </a:lnTo>
                <a:close/>
              </a:path>
              <a:path w="4458970" h="430530">
                <a:moveTo>
                  <a:pt x="27432" y="28194"/>
                </a:moveTo>
                <a:lnTo>
                  <a:pt x="27432" y="13716"/>
                </a:lnTo>
                <a:lnTo>
                  <a:pt x="13716" y="28194"/>
                </a:lnTo>
                <a:lnTo>
                  <a:pt x="27432" y="28194"/>
                </a:lnTo>
                <a:close/>
              </a:path>
              <a:path w="4458970" h="430530">
                <a:moveTo>
                  <a:pt x="27432" y="402336"/>
                </a:moveTo>
                <a:lnTo>
                  <a:pt x="27432" y="28194"/>
                </a:lnTo>
                <a:lnTo>
                  <a:pt x="13716" y="28194"/>
                </a:lnTo>
                <a:lnTo>
                  <a:pt x="13716" y="402336"/>
                </a:lnTo>
                <a:lnTo>
                  <a:pt x="27432" y="402336"/>
                </a:lnTo>
                <a:close/>
              </a:path>
              <a:path w="4458970" h="430530">
                <a:moveTo>
                  <a:pt x="4443984" y="402336"/>
                </a:moveTo>
                <a:lnTo>
                  <a:pt x="13716" y="402336"/>
                </a:lnTo>
                <a:lnTo>
                  <a:pt x="27432" y="416052"/>
                </a:lnTo>
                <a:lnTo>
                  <a:pt x="27432" y="430530"/>
                </a:lnTo>
                <a:lnTo>
                  <a:pt x="4430268" y="430530"/>
                </a:lnTo>
                <a:lnTo>
                  <a:pt x="4430268" y="416052"/>
                </a:lnTo>
                <a:lnTo>
                  <a:pt x="4443984" y="402336"/>
                </a:lnTo>
                <a:close/>
              </a:path>
              <a:path w="4458970" h="430530">
                <a:moveTo>
                  <a:pt x="27432" y="430530"/>
                </a:moveTo>
                <a:lnTo>
                  <a:pt x="27432" y="416052"/>
                </a:lnTo>
                <a:lnTo>
                  <a:pt x="13716" y="402336"/>
                </a:lnTo>
                <a:lnTo>
                  <a:pt x="13715" y="430530"/>
                </a:lnTo>
                <a:lnTo>
                  <a:pt x="27432" y="430530"/>
                </a:lnTo>
                <a:close/>
              </a:path>
              <a:path w="4458970" h="430530">
                <a:moveTo>
                  <a:pt x="4443984" y="28194"/>
                </a:moveTo>
                <a:lnTo>
                  <a:pt x="4430268" y="13716"/>
                </a:lnTo>
                <a:lnTo>
                  <a:pt x="4430268" y="28194"/>
                </a:lnTo>
                <a:lnTo>
                  <a:pt x="4443984" y="28194"/>
                </a:lnTo>
                <a:close/>
              </a:path>
              <a:path w="4458970" h="430530">
                <a:moveTo>
                  <a:pt x="4443984" y="402336"/>
                </a:moveTo>
                <a:lnTo>
                  <a:pt x="4443984" y="28194"/>
                </a:lnTo>
                <a:lnTo>
                  <a:pt x="4430268" y="28194"/>
                </a:lnTo>
                <a:lnTo>
                  <a:pt x="4430268" y="402336"/>
                </a:lnTo>
                <a:lnTo>
                  <a:pt x="4443984" y="402336"/>
                </a:lnTo>
                <a:close/>
              </a:path>
              <a:path w="4458970" h="430530">
                <a:moveTo>
                  <a:pt x="4443984" y="430530"/>
                </a:moveTo>
                <a:lnTo>
                  <a:pt x="4443984" y="402336"/>
                </a:lnTo>
                <a:lnTo>
                  <a:pt x="4430268" y="416052"/>
                </a:lnTo>
                <a:lnTo>
                  <a:pt x="4430268" y="430530"/>
                </a:lnTo>
                <a:lnTo>
                  <a:pt x="4443984" y="430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113903" y="1640540"/>
            <a:ext cx="3909172" cy="149400"/>
          </a:xfrm>
          <a:prstGeom prst="rect">
            <a:avLst/>
          </a:prstGeom>
          <a:solidFill>
            <a:srgbClr val="1F497D"/>
          </a:solidFill>
        </p:spPr>
        <p:txBody>
          <a:bodyPr vert="horz" wrap="square" lIns="0" tIns="0" rIns="0" bIns="0" rtlCol="0">
            <a:spAutoFit/>
          </a:bodyPr>
          <a:lstStyle/>
          <a:p>
            <a:pPr marL="776609"/>
            <a:r>
              <a:rPr sz="971" spc="-9" dirty="0">
                <a:solidFill>
                  <a:srgbClr val="FFFFFF"/>
                </a:solidFill>
                <a:cs typeface="Calibri"/>
              </a:rPr>
              <a:t>APG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On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‐Post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Courses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Technica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l</a:t>
            </a:r>
            <a:r>
              <a:rPr sz="97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Concentrations</a:t>
            </a:r>
            <a:endParaRPr sz="971">
              <a:solidFill>
                <a:prstClr val="black"/>
              </a:solidFill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663178" y="2154891"/>
            <a:ext cx="1336301" cy="265579"/>
          </a:xfrm>
          <a:custGeom>
            <a:avLst/>
            <a:gdLst/>
            <a:ahLst/>
            <a:cxnLst/>
            <a:rect l="l" t="t" r="r" b="b"/>
            <a:pathLst>
              <a:path w="1514475" h="300989">
                <a:moveTo>
                  <a:pt x="0" y="0"/>
                </a:moveTo>
                <a:lnTo>
                  <a:pt x="0" y="300989"/>
                </a:lnTo>
                <a:lnTo>
                  <a:pt x="1514094" y="300989"/>
                </a:lnTo>
                <a:lnTo>
                  <a:pt x="1514094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658806" y="2142789"/>
            <a:ext cx="1352550" cy="290793"/>
          </a:xfrm>
          <a:custGeom>
            <a:avLst/>
            <a:gdLst/>
            <a:ahLst/>
            <a:cxnLst/>
            <a:rect l="l" t="t" r="r" b="b"/>
            <a:pathLst>
              <a:path w="1532890" h="329564">
                <a:moveTo>
                  <a:pt x="1532763" y="322325"/>
                </a:moveTo>
                <a:lnTo>
                  <a:pt x="1532763" y="6095"/>
                </a:lnTo>
                <a:lnTo>
                  <a:pt x="1526667" y="0"/>
                </a:lnTo>
                <a:lnTo>
                  <a:pt x="0" y="0"/>
                </a:lnTo>
                <a:lnTo>
                  <a:pt x="0" y="329183"/>
                </a:lnTo>
                <a:lnTo>
                  <a:pt x="4953" y="329183"/>
                </a:lnTo>
                <a:lnTo>
                  <a:pt x="4953" y="27431"/>
                </a:lnTo>
                <a:lnTo>
                  <a:pt x="18669" y="13715"/>
                </a:lnTo>
                <a:lnTo>
                  <a:pt x="18669" y="27431"/>
                </a:lnTo>
                <a:lnTo>
                  <a:pt x="1505331" y="27431"/>
                </a:lnTo>
                <a:lnTo>
                  <a:pt x="1505331" y="13715"/>
                </a:lnTo>
                <a:lnTo>
                  <a:pt x="1519047" y="27431"/>
                </a:lnTo>
                <a:lnTo>
                  <a:pt x="1519047" y="329183"/>
                </a:lnTo>
                <a:lnTo>
                  <a:pt x="1526667" y="329183"/>
                </a:lnTo>
                <a:lnTo>
                  <a:pt x="1532763" y="322325"/>
                </a:lnTo>
                <a:close/>
              </a:path>
              <a:path w="1532890" h="329564">
                <a:moveTo>
                  <a:pt x="18669" y="27431"/>
                </a:moveTo>
                <a:lnTo>
                  <a:pt x="18669" y="13715"/>
                </a:lnTo>
                <a:lnTo>
                  <a:pt x="4953" y="27431"/>
                </a:lnTo>
                <a:lnTo>
                  <a:pt x="18669" y="27431"/>
                </a:lnTo>
                <a:close/>
              </a:path>
              <a:path w="1532890" h="329564">
                <a:moveTo>
                  <a:pt x="18669" y="300989"/>
                </a:moveTo>
                <a:lnTo>
                  <a:pt x="18669" y="27431"/>
                </a:lnTo>
                <a:lnTo>
                  <a:pt x="4953" y="27431"/>
                </a:lnTo>
                <a:lnTo>
                  <a:pt x="4953" y="300989"/>
                </a:lnTo>
                <a:lnTo>
                  <a:pt x="18669" y="300989"/>
                </a:lnTo>
                <a:close/>
              </a:path>
              <a:path w="1532890" h="329564">
                <a:moveTo>
                  <a:pt x="1519047" y="300989"/>
                </a:moveTo>
                <a:lnTo>
                  <a:pt x="4953" y="300989"/>
                </a:lnTo>
                <a:lnTo>
                  <a:pt x="18669" y="314705"/>
                </a:lnTo>
                <a:lnTo>
                  <a:pt x="18669" y="329183"/>
                </a:lnTo>
                <a:lnTo>
                  <a:pt x="1505331" y="329183"/>
                </a:lnTo>
                <a:lnTo>
                  <a:pt x="1505331" y="314705"/>
                </a:lnTo>
                <a:lnTo>
                  <a:pt x="1519047" y="300989"/>
                </a:lnTo>
                <a:close/>
              </a:path>
              <a:path w="1532890" h="329564">
                <a:moveTo>
                  <a:pt x="18669" y="329183"/>
                </a:moveTo>
                <a:lnTo>
                  <a:pt x="18669" y="314705"/>
                </a:lnTo>
                <a:lnTo>
                  <a:pt x="4953" y="300989"/>
                </a:lnTo>
                <a:lnTo>
                  <a:pt x="4953" y="329183"/>
                </a:lnTo>
                <a:lnTo>
                  <a:pt x="18669" y="329183"/>
                </a:lnTo>
                <a:close/>
              </a:path>
              <a:path w="1532890" h="329564">
                <a:moveTo>
                  <a:pt x="1519047" y="27431"/>
                </a:moveTo>
                <a:lnTo>
                  <a:pt x="1505331" y="13715"/>
                </a:lnTo>
                <a:lnTo>
                  <a:pt x="1505331" y="27431"/>
                </a:lnTo>
                <a:lnTo>
                  <a:pt x="1519047" y="27431"/>
                </a:lnTo>
                <a:close/>
              </a:path>
              <a:path w="1532890" h="329564">
                <a:moveTo>
                  <a:pt x="1519047" y="300989"/>
                </a:moveTo>
                <a:lnTo>
                  <a:pt x="1519047" y="27431"/>
                </a:lnTo>
                <a:lnTo>
                  <a:pt x="1505331" y="27431"/>
                </a:lnTo>
                <a:lnTo>
                  <a:pt x="1505331" y="300989"/>
                </a:lnTo>
                <a:lnTo>
                  <a:pt x="1519047" y="300989"/>
                </a:lnTo>
                <a:close/>
              </a:path>
              <a:path w="1532890" h="329564">
                <a:moveTo>
                  <a:pt x="1519047" y="329183"/>
                </a:moveTo>
                <a:lnTo>
                  <a:pt x="1519047" y="300989"/>
                </a:lnTo>
                <a:lnTo>
                  <a:pt x="1505331" y="314705"/>
                </a:lnTo>
                <a:lnTo>
                  <a:pt x="1505331" y="329183"/>
                </a:lnTo>
                <a:lnTo>
                  <a:pt x="1519047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813336" y="2224536"/>
            <a:ext cx="1037104" cy="1357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882" spc="-9" dirty="0">
                <a:solidFill>
                  <a:srgbClr val="FFFFFF"/>
                </a:solidFill>
                <a:cs typeface="Calibri"/>
              </a:rPr>
              <a:t>Computer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Engineering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984562" y="2567044"/>
            <a:ext cx="1082488" cy="291353"/>
          </a:xfrm>
          <a:custGeom>
            <a:avLst/>
            <a:gdLst/>
            <a:ahLst/>
            <a:cxnLst/>
            <a:rect l="l" t="t" r="r" b="b"/>
            <a:pathLst>
              <a:path w="1226820" h="330200">
                <a:moveTo>
                  <a:pt x="1226820" y="323849"/>
                </a:moveTo>
                <a:lnTo>
                  <a:pt x="1226820" y="6857"/>
                </a:lnTo>
                <a:lnTo>
                  <a:pt x="1219962" y="0"/>
                </a:lnTo>
                <a:lnTo>
                  <a:pt x="6095" y="0"/>
                </a:lnTo>
                <a:lnTo>
                  <a:pt x="0" y="6857"/>
                </a:lnTo>
                <a:lnTo>
                  <a:pt x="0" y="323849"/>
                </a:lnTo>
                <a:lnTo>
                  <a:pt x="6096" y="329945"/>
                </a:lnTo>
                <a:lnTo>
                  <a:pt x="14478" y="329945"/>
                </a:lnTo>
                <a:lnTo>
                  <a:pt x="14478" y="28193"/>
                </a:lnTo>
                <a:lnTo>
                  <a:pt x="28194" y="14477"/>
                </a:lnTo>
                <a:lnTo>
                  <a:pt x="28193" y="28193"/>
                </a:lnTo>
                <a:lnTo>
                  <a:pt x="1198625" y="28193"/>
                </a:lnTo>
                <a:lnTo>
                  <a:pt x="1198626" y="14477"/>
                </a:lnTo>
                <a:lnTo>
                  <a:pt x="1212342" y="28193"/>
                </a:lnTo>
                <a:lnTo>
                  <a:pt x="1212342" y="329945"/>
                </a:lnTo>
                <a:lnTo>
                  <a:pt x="1219962" y="329945"/>
                </a:lnTo>
                <a:lnTo>
                  <a:pt x="1226820" y="323849"/>
                </a:lnTo>
                <a:close/>
              </a:path>
              <a:path w="1226820" h="330200">
                <a:moveTo>
                  <a:pt x="28193" y="28193"/>
                </a:moveTo>
                <a:lnTo>
                  <a:pt x="28194" y="14477"/>
                </a:lnTo>
                <a:lnTo>
                  <a:pt x="14478" y="28193"/>
                </a:lnTo>
                <a:lnTo>
                  <a:pt x="28193" y="28193"/>
                </a:lnTo>
                <a:close/>
              </a:path>
              <a:path w="1226820" h="330200">
                <a:moveTo>
                  <a:pt x="28194" y="301751"/>
                </a:moveTo>
                <a:lnTo>
                  <a:pt x="28193" y="28193"/>
                </a:lnTo>
                <a:lnTo>
                  <a:pt x="14478" y="28193"/>
                </a:lnTo>
                <a:lnTo>
                  <a:pt x="14478" y="301751"/>
                </a:lnTo>
                <a:lnTo>
                  <a:pt x="28194" y="301751"/>
                </a:lnTo>
                <a:close/>
              </a:path>
              <a:path w="1226820" h="330200">
                <a:moveTo>
                  <a:pt x="1212342" y="301751"/>
                </a:moveTo>
                <a:lnTo>
                  <a:pt x="14478" y="301751"/>
                </a:lnTo>
                <a:lnTo>
                  <a:pt x="28194" y="316229"/>
                </a:lnTo>
                <a:lnTo>
                  <a:pt x="28193" y="329945"/>
                </a:lnTo>
                <a:lnTo>
                  <a:pt x="1198625" y="329945"/>
                </a:lnTo>
                <a:lnTo>
                  <a:pt x="1198626" y="316229"/>
                </a:lnTo>
                <a:lnTo>
                  <a:pt x="1212342" y="301751"/>
                </a:lnTo>
                <a:close/>
              </a:path>
              <a:path w="1226820" h="330200">
                <a:moveTo>
                  <a:pt x="28193" y="329945"/>
                </a:moveTo>
                <a:lnTo>
                  <a:pt x="28194" y="316229"/>
                </a:lnTo>
                <a:lnTo>
                  <a:pt x="14478" y="301751"/>
                </a:lnTo>
                <a:lnTo>
                  <a:pt x="14478" y="329945"/>
                </a:lnTo>
                <a:lnTo>
                  <a:pt x="28193" y="329945"/>
                </a:lnTo>
                <a:close/>
              </a:path>
              <a:path w="1226820" h="330200">
                <a:moveTo>
                  <a:pt x="1212342" y="28193"/>
                </a:moveTo>
                <a:lnTo>
                  <a:pt x="1198626" y="14477"/>
                </a:lnTo>
                <a:lnTo>
                  <a:pt x="1198625" y="28193"/>
                </a:lnTo>
                <a:lnTo>
                  <a:pt x="1212342" y="28193"/>
                </a:lnTo>
                <a:close/>
              </a:path>
              <a:path w="1226820" h="330200">
                <a:moveTo>
                  <a:pt x="1212342" y="301751"/>
                </a:moveTo>
                <a:lnTo>
                  <a:pt x="1212342" y="28193"/>
                </a:lnTo>
                <a:lnTo>
                  <a:pt x="1198625" y="28193"/>
                </a:lnTo>
                <a:lnTo>
                  <a:pt x="1198625" y="301751"/>
                </a:lnTo>
                <a:lnTo>
                  <a:pt x="1212342" y="301751"/>
                </a:lnTo>
                <a:close/>
              </a:path>
              <a:path w="1226820" h="330200">
                <a:moveTo>
                  <a:pt x="1212342" y="329945"/>
                </a:moveTo>
                <a:lnTo>
                  <a:pt x="1212342" y="301751"/>
                </a:lnTo>
                <a:lnTo>
                  <a:pt x="1198626" y="316229"/>
                </a:lnTo>
                <a:lnTo>
                  <a:pt x="1198625" y="329945"/>
                </a:lnTo>
                <a:lnTo>
                  <a:pt x="1212342" y="329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997336" y="2579818"/>
            <a:ext cx="1057275" cy="256480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marL="279602" marR="163615" indent="-108702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Hi</a:t>
            </a:r>
            <a:r>
              <a:rPr sz="838" spc="9" dirty="0">
                <a:solidFill>
                  <a:srgbClr val="FFFFFF"/>
                </a:solidFill>
                <a:cs typeface="Calibri"/>
              </a:rPr>
              <a:t>‐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Performance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Computing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984562" y="2992642"/>
            <a:ext cx="1082488" cy="290793"/>
          </a:xfrm>
          <a:custGeom>
            <a:avLst/>
            <a:gdLst/>
            <a:ahLst/>
            <a:cxnLst/>
            <a:rect l="l" t="t" r="r" b="b"/>
            <a:pathLst>
              <a:path w="1226820" h="329564">
                <a:moveTo>
                  <a:pt x="1226820" y="323087"/>
                </a:moveTo>
                <a:lnTo>
                  <a:pt x="1226820" y="6095"/>
                </a:lnTo>
                <a:lnTo>
                  <a:pt x="121996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3087"/>
                </a:lnTo>
                <a:lnTo>
                  <a:pt x="6096" y="329183"/>
                </a:lnTo>
                <a:lnTo>
                  <a:pt x="14478" y="329183"/>
                </a:lnTo>
                <a:lnTo>
                  <a:pt x="14478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198625" y="27431"/>
                </a:lnTo>
                <a:lnTo>
                  <a:pt x="1198626" y="13715"/>
                </a:lnTo>
                <a:lnTo>
                  <a:pt x="1212342" y="27431"/>
                </a:lnTo>
                <a:lnTo>
                  <a:pt x="1212342" y="329183"/>
                </a:lnTo>
                <a:lnTo>
                  <a:pt x="1219962" y="329183"/>
                </a:lnTo>
                <a:lnTo>
                  <a:pt x="1226820" y="323087"/>
                </a:lnTo>
                <a:close/>
              </a:path>
              <a:path w="1226820" h="329564">
                <a:moveTo>
                  <a:pt x="28193" y="27431"/>
                </a:moveTo>
                <a:lnTo>
                  <a:pt x="28194" y="13715"/>
                </a:lnTo>
                <a:lnTo>
                  <a:pt x="14478" y="27431"/>
                </a:lnTo>
                <a:lnTo>
                  <a:pt x="28193" y="27431"/>
                </a:lnTo>
                <a:close/>
              </a:path>
              <a:path w="1226820" h="329564">
                <a:moveTo>
                  <a:pt x="28194" y="301751"/>
                </a:moveTo>
                <a:lnTo>
                  <a:pt x="28193" y="27431"/>
                </a:lnTo>
                <a:lnTo>
                  <a:pt x="14478" y="27431"/>
                </a:lnTo>
                <a:lnTo>
                  <a:pt x="14478" y="301751"/>
                </a:lnTo>
                <a:lnTo>
                  <a:pt x="28194" y="301751"/>
                </a:lnTo>
                <a:close/>
              </a:path>
              <a:path w="1226820" h="329564">
                <a:moveTo>
                  <a:pt x="1212342" y="301751"/>
                </a:moveTo>
                <a:lnTo>
                  <a:pt x="14478" y="301751"/>
                </a:lnTo>
                <a:lnTo>
                  <a:pt x="28194" y="315467"/>
                </a:lnTo>
                <a:lnTo>
                  <a:pt x="28194" y="329183"/>
                </a:lnTo>
                <a:lnTo>
                  <a:pt x="1198625" y="329183"/>
                </a:lnTo>
                <a:lnTo>
                  <a:pt x="1198626" y="315467"/>
                </a:lnTo>
                <a:lnTo>
                  <a:pt x="1212342" y="301751"/>
                </a:lnTo>
                <a:close/>
              </a:path>
              <a:path w="1226820" h="329564">
                <a:moveTo>
                  <a:pt x="28194" y="329183"/>
                </a:moveTo>
                <a:lnTo>
                  <a:pt x="28194" y="315467"/>
                </a:lnTo>
                <a:lnTo>
                  <a:pt x="14478" y="301751"/>
                </a:lnTo>
                <a:lnTo>
                  <a:pt x="14478" y="329183"/>
                </a:lnTo>
                <a:lnTo>
                  <a:pt x="28194" y="329183"/>
                </a:lnTo>
                <a:close/>
              </a:path>
              <a:path w="1226820" h="329564">
                <a:moveTo>
                  <a:pt x="1212342" y="27431"/>
                </a:moveTo>
                <a:lnTo>
                  <a:pt x="1198626" y="13715"/>
                </a:lnTo>
                <a:lnTo>
                  <a:pt x="1198625" y="27431"/>
                </a:lnTo>
                <a:lnTo>
                  <a:pt x="1212342" y="27431"/>
                </a:lnTo>
                <a:close/>
              </a:path>
              <a:path w="1226820" h="329564">
                <a:moveTo>
                  <a:pt x="1212342" y="301751"/>
                </a:moveTo>
                <a:lnTo>
                  <a:pt x="1212342" y="27431"/>
                </a:lnTo>
                <a:lnTo>
                  <a:pt x="1198625" y="27431"/>
                </a:lnTo>
                <a:lnTo>
                  <a:pt x="1198625" y="301751"/>
                </a:lnTo>
                <a:lnTo>
                  <a:pt x="1212342" y="301751"/>
                </a:lnTo>
                <a:close/>
              </a:path>
              <a:path w="1226820" h="329564">
                <a:moveTo>
                  <a:pt x="1212342" y="329183"/>
                </a:moveTo>
                <a:lnTo>
                  <a:pt x="1212342" y="301751"/>
                </a:lnTo>
                <a:lnTo>
                  <a:pt x="1198626" y="315467"/>
                </a:lnTo>
                <a:lnTo>
                  <a:pt x="1198625" y="329183"/>
                </a:lnTo>
                <a:lnTo>
                  <a:pt x="1212342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997336" y="3004745"/>
            <a:ext cx="1057275" cy="256480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224690" marR="115427" indent="-103660">
              <a:lnSpc>
                <a:spcPts val="962"/>
              </a:lnSpc>
            </a:pPr>
            <a:r>
              <a:rPr sz="882" spc="-4" dirty="0">
                <a:solidFill>
                  <a:srgbClr val="FFFFFF"/>
                </a:solidFill>
                <a:cs typeface="Calibri"/>
              </a:rPr>
              <a:t>Parallel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 Computer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Architectur</a:t>
            </a:r>
            <a:r>
              <a:rPr sz="838" spc="9" dirty="0">
                <a:solidFill>
                  <a:srgbClr val="FFFFFF"/>
                </a:solidFill>
                <a:cs typeface="Calibri"/>
              </a:rPr>
              <a:t>es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984562" y="3417570"/>
            <a:ext cx="1082488" cy="291353"/>
          </a:xfrm>
          <a:custGeom>
            <a:avLst/>
            <a:gdLst/>
            <a:ahLst/>
            <a:cxnLst/>
            <a:rect l="l" t="t" r="r" b="b"/>
            <a:pathLst>
              <a:path w="1226820" h="330200">
                <a:moveTo>
                  <a:pt x="1226820" y="323849"/>
                </a:moveTo>
                <a:lnTo>
                  <a:pt x="1226820" y="6095"/>
                </a:lnTo>
                <a:lnTo>
                  <a:pt x="121996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3849"/>
                </a:lnTo>
                <a:lnTo>
                  <a:pt x="6096" y="329945"/>
                </a:lnTo>
                <a:lnTo>
                  <a:pt x="14478" y="329945"/>
                </a:lnTo>
                <a:lnTo>
                  <a:pt x="14478" y="28193"/>
                </a:lnTo>
                <a:lnTo>
                  <a:pt x="28194" y="14477"/>
                </a:lnTo>
                <a:lnTo>
                  <a:pt x="28193" y="28193"/>
                </a:lnTo>
                <a:lnTo>
                  <a:pt x="1198625" y="28193"/>
                </a:lnTo>
                <a:lnTo>
                  <a:pt x="1198626" y="14477"/>
                </a:lnTo>
                <a:lnTo>
                  <a:pt x="1212342" y="28193"/>
                </a:lnTo>
                <a:lnTo>
                  <a:pt x="1212342" y="329945"/>
                </a:lnTo>
                <a:lnTo>
                  <a:pt x="1219962" y="329945"/>
                </a:lnTo>
                <a:lnTo>
                  <a:pt x="1226820" y="323849"/>
                </a:lnTo>
                <a:close/>
              </a:path>
              <a:path w="1226820" h="330200">
                <a:moveTo>
                  <a:pt x="28193" y="28193"/>
                </a:moveTo>
                <a:lnTo>
                  <a:pt x="28194" y="14477"/>
                </a:lnTo>
                <a:lnTo>
                  <a:pt x="14478" y="28193"/>
                </a:lnTo>
                <a:lnTo>
                  <a:pt x="28193" y="28193"/>
                </a:lnTo>
                <a:close/>
              </a:path>
              <a:path w="1226820" h="330200">
                <a:moveTo>
                  <a:pt x="28194" y="301751"/>
                </a:moveTo>
                <a:lnTo>
                  <a:pt x="28193" y="28193"/>
                </a:lnTo>
                <a:lnTo>
                  <a:pt x="14478" y="28193"/>
                </a:lnTo>
                <a:lnTo>
                  <a:pt x="14478" y="301751"/>
                </a:lnTo>
                <a:lnTo>
                  <a:pt x="28194" y="301751"/>
                </a:lnTo>
                <a:close/>
              </a:path>
              <a:path w="1226820" h="330200">
                <a:moveTo>
                  <a:pt x="1212342" y="301751"/>
                </a:moveTo>
                <a:lnTo>
                  <a:pt x="14478" y="301751"/>
                </a:lnTo>
                <a:lnTo>
                  <a:pt x="28194" y="316229"/>
                </a:lnTo>
                <a:lnTo>
                  <a:pt x="28193" y="329945"/>
                </a:lnTo>
                <a:lnTo>
                  <a:pt x="1198625" y="329945"/>
                </a:lnTo>
                <a:lnTo>
                  <a:pt x="1198626" y="316229"/>
                </a:lnTo>
                <a:lnTo>
                  <a:pt x="1212342" y="301751"/>
                </a:lnTo>
                <a:close/>
              </a:path>
              <a:path w="1226820" h="330200">
                <a:moveTo>
                  <a:pt x="28193" y="329945"/>
                </a:moveTo>
                <a:lnTo>
                  <a:pt x="28194" y="316229"/>
                </a:lnTo>
                <a:lnTo>
                  <a:pt x="14478" y="301751"/>
                </a:lnTo>
                <a:lnTo>
                  <a:pt x="14478" y="329945"/>
                </a:lnTo>
                <a:lnTo>
                  <a:pt x="28193" y="329945"/>
                </a:lnTo>
                <a:close/>
              </a:path>
              <a:path w="1226820" h="330200">
                <a:moveTo>
                  <a:pt x="1212342" y="28193"/>
                </a:moveTo>
                <a:lnTo>
                  <a:pt x="1198626" y="14477"/>
                </a:lnTo>
                <a:lnTo>
                  <a:pt x="1198625" y="28193"/>
                </a:lnTo>
                <a:lnTo>
                  <a:pt x="1212342" y="28193"/>
                </a:lnTo>
                <a:close/>
              </a:path>
              <a:path w="1226820" h="330200">
                <a:moveTo>
                  <a:pt x="1212342" y="301751"/>
                </a:moveTo>
                <a:lnTo>
                  <a:pt x="1212342" y="28193"/>
                </a:lnTo>
                <a:lnTo>
                  <a:pt x="1198625" y="28193"/>
                </a:lnTo>
                <a:lnTo>
                  <a:pt x="1198625" y="301751"/>
                </a:lnTo>
                <a:lnTo>
                  <a:pt x="1212342" y="301751"/>
                </a:lnTo>
                <a:close/>
              </a:path>
              <a:path w="1226820" h="330200">
                <a:moveTo>
                  <a:pt x="1212342" y="329945"/>
                </a:moveTo>
                <a:lnTo>
                  <a:pt x="1212342" y="301751"/>
                </a:lnTo>
                <a:lnTo>
                  <a:pt x="1198626" y="316229"/>
                </a:lnTo>
                <a:lnTo>
                  <a:pt x="1198625" y="329945"/>
                </a:lnTo>
                <a:lnTo>
                  <a:pt x="1212342" y="329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997336" y="3430344"/>
            <a:ext cx="1057275" cy="256480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375977" marR="98057" indent="-273438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Computer</a:t>
            </a:r>
            <a:r>
              <a:rPr sz="838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Systems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Design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984562" y="3843169"/>
            <a:ext cx="1082488" cy="290793"/>
          </a:xfrm>
          <a:custGeom>
            <a:avLst/>
            <a:gdLst/>
            <a:ahLst/>
            <a:cxnLst/>
            <a:rect l="l" t="t" r="r" b="b"/>
            <a:pathLst>
              <a:path w="1226820" h="329564">
                <a:moveTo>
                  <a:pt x="1226820" y="323087"/>
                </a:moveTo>
                <a:lnTo>
                  <a:pt x="1226820" y="6095"/>
                </a:lnTo>
                <a:lnTo>
                  <a:pt x="121996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3087"/>
                </a:lnTo>
                <a:lnTo>
                  <a:pt x="6096" y="329183"/>
                </a:lnTo>
                <a:lnTo>
                  <a:pt x="14478" y="329183"/>
                </a:lnTo>
                <a:lnTo>
                  <a:pt x="14478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198625" y="27431"/>
                </a:lnTo>
                <a:lnTo>
                  <a:pt x="1198626" y="13715"/>
                </a:lnTo>
                <a:lnTo>
                  <a:pt x="1212342" y="27431"/>
                </a:lnTo>
                <a:lnTo>
                  <a:pt x="1212342" y="329183"/>
                </a:lnTo>
                <a:lnTo>
                  <a:pt x="1219962" y="329183"/>
                </a:lnTo>
                <a:lnTo>
                  <a:pt x="1226820" y="323087"/>
                </a:lnTo>
                <a:close/>
              </a:path>
              <a:path w="1226820" h="329564">
                <a:moveTo>
                  <a:pt x="28193" y="27431"/>
                </a:moveTo>
                <a:lnTo>
                  <a:pt x="28194" y="13715"/>
                </a:lnTo>
                <a:lnTo>
                  <a:pt x="14478" y="27431"/>
                </a:lnTo>
                <a:lnTo>
                  <a:pt x="28193" y="27431"/>
                </a:lnTo>
                <a:close/>
              </a:path>
              <a:path w="1226820" h="329564">
                <a:moveTo>
                  <a:pt x="28194" y="301751"/>
                </a:moveTo>
                <a:lnTo>
                  <a:pt x="28193" y="27431"/>
                </a:lnTo>
                <a:lnTo>
                  <a:pt x="14478" y="27431"/>
                </a:lnTo>
                <a:lnTo>
                  <a:pt x="14478" y="301751"/>
                </a:lnTo>
                <a:lnTo>
                  <a:pt x="28194" y="301751"/>
                </a:lnTo>
                <a:close/>
              </a:path>
              <a:path w="1226820" h="329564">
                <a:moveTo>
                  <a:pt x="1212342" y="301751"/>
                </a:moveTo>
                <a:lnTo>
                  <a:pt x="14478" y="301751"/>
                </a:lnTo>
                <a:lnTo>
                  <a:pt x="28194" y="315467"/>
                </a:lnTo>
                <a:lnTo>
                  <a:pt x="28194" y="329183"/>
                </a:lnTo>
                <a:lnTo>
                  <a:pt x="1198625" y="329183"/>
                </a:lnTo>
                <a:lnTo>
                  <a:pt x="1198626" y="315467"/>
                </a:lnTo>
                <a:lnTo>
                  <a:pt x="1212342" y="301751"/>
                </a:lnTo>
                <a:close/>
              </a:path>
              <a:path w="1226820" h="329564">
                <a:moveTo>
                  <a:pt x="28194" y="329183"/>
                </a:moveTo>
                <a:lnTo>
                  <a:pt x="28194" y="315467"/>
                </a:lnTo>
                <a:lnTo>
                  <a:pt x="14478" y="301751"/>
                </a:lnTo>
                <a:lnTo>
                  <a:pt x="14478" y="329183"/>
                </a:lnTo>
                <a:lnTo>
                  <a:pt x="28194" y="329183"/>
                </a:lnTo>
                <a:close/>
              </a:path>
              <a:path w="1226820" h="329564">
                <a:moveTo>
                  <a:pt x="1212342" y="27431"/>
                </a:moveTo>
                <a:lnTo>
                  <a:pt x="1198626" y="13715"/>
                </a:lnTo>
                <a:lnTo>
                  <a:pt x="1198625" y="27431"/>
                </a:lnTo>
                <a:lnTo>
                  <a:pt x="1212342" y="27431"/>
                </a:lnTo>
                <a:close/>
              </a:path>
              <a:path w="1226820" h="329564">
                <a:moveTo>
                  <a:pt x="1212342" y="301751"/>
                </a:moveTo>
                <a:lnTo>
                  <a:pt x="1212342" y="27431"/>
                </a:lnTo>
                <a:lnTo>
                  <a:pt x="1198625" y="27431"/>
                </a:lnTo>
                <a:lnTo>
                  <a:pt x="1198625" y="301751"/>
                </a:lnTo>
                <a:lnTo>
                  <a:pt x="1212342" y="301751"/>
                </a:lnTo>
                <a:close/>
              </a:path>
              <a:path w="1226820" h="329564">
                <a:moveTo>
                  <a:pt x="1212342" y="329183"/>
                </a:moveTo>
                <a:lnTo>
                  <a:pt x="1212342" y="301751"/>
                </a:lnTo>
                <a:lnTo>
                  <a:pt x="1198626" y="315467"/>
                </a:lnTo>
                <a:lnTo>
                  <a:pt x="1198625" y="329183"/>
                </a:lnTo>
                <a:lnTo>
                  <a:pt x="1212342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997336" y="3855272"/>
            <a:ext cx="1057275" cy="256480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375977" marR="72842" indent="-297532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Introduction 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t</a:t>
            </a:r>
            <a:r>
              <a:rPr sz="838" spc="18" dirty="0">
                <a:solidFill>
                  <a:srgbClr val="FFFFFF"/>
                </a:solidFill>
                <a:cs typeface="Calibri"/>
              </a:rPr>
              <a:t>o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VLSI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Design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145716" y="2142789"/>
            <a:ext cx="1360954" cy="290793"/>
          </a:xfrm>
          <a:custGeom>
            <a:avLst/>
            <a:gdLst/>
            <a:ahLst/>
            <a:cxnLst/>
            <a:rect l="l" t="t" r="r" b="b"/>
            <a:pathLst>
              <a:path w="1542414" h="329564">
                <a:moveTo>
                  <a:pt x="1542288" y="322325"/>
                </a:moveTo>
                <a:lnTo>
                  <a:pt x="1542288" y="6095"/>
                </a:lnTo>
                <a:lnTo>
                  <a:pt x="153619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2325"/>
                </a:lnTo>
                <a:lnTo>
                  <a:pt x="6096" y="329183"/>
                </a:lnTo>
                <a:lnTo>
                  <a:pt x="13715" y="329183"/>
                </a:lnTo>
                <a:lnTo>
                  <a:pt x="13716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514094" y="27431"/>
                </a:lnTo>
                <a:lnTo>
                  <a:pt x="1514094" y="13715"/>
                </a:lnTo>
                <a:lnTo>
                  <a:pt x="1527810" y="27431"/>
                </a:lnTo>
                <a:lnTo>
                  <a:pt x="1527810" y="329183"/>
                </a:lnTo>
                <a:lnTo>
                  <a:pt x="1536192" y="329183"/>
                </a:lnTo>
                <a:lnTo>
                  <a:pt x="1542288" y="322325"/>
                </a:lnTo>
                <a:close/>
              </a:path>
              <a:path w="1542414" h="329564">
                <a:moveTo>
                  <a:pt x="28193" y="27431"/>
                </a:moveTo>
                <a:lnTo>
                  <a:pt x="28194" y="13715"/>
                </a:lnTo>
                <a:lnTo>
                  <a:pt x="13716" y="27431"/>
                </a:lnTo>
                <a:lnTo>
                  <a:pt x="28193" y="27431"/>
                </a:lnTo>
                <a:close/>
              </a:path>
              <a:path w="1542414" h="329564">
                <a:moveTo>
                  <a:pt x="28193" y="300989"/>
                </a:moveTo>
                <a:lnTo>
                  <a:pt x="28193" y="27431"/>
                </a:lnTo>
                <a:lnTo>
                  <a:pt x="13716" y="27431"/>
                </a:lnTo>
                <a:lnTo>
                  <a:pt x="13716" y="300989"/>
                </a:lnTo>
                <a:lnTo>
                  <a:pt x="28193" y="300989"/>
                </a:lnTo>
                <a:close/>
              </a:path>
              <a:path w="1542414" h="329564">
                <a:moveTo>
                  <a:pt x="1527810" y="300989"/>
                </a:moveTo>
                <a:lnTo>
                  <a:pt x="13716" y="300989"/>
                </a:lnTo>
                <a:lnTo>
                  <a:pt x="28194" y="314705"/>
                </a:lnTo>
                <a:lnTo>
                  <a:pt x="28193" y="329183"/>
                </a:lnTo>
                <a:lnTo>
                  <a:pt x="1514094" y="329183"/>
                </a:lnTo>
                <a:lnTo>
                  <a:pt x="1514094" y="314705"/>
                </a:lnTo>
                <a:lnTo>
                  <a:pt x="1527810" y="300989"/>
                </a:lnTo>
                <a:close/>
              </a:path>
              <a:path w="1542414" h="329564">
                <a:moveTo>
                  <a:pt x="28193" y="329183"/>
                </a:moveTo>
                <a:lnTo>
                  <a:pt x="28194" y="314705"/>
                </a:lnTo>
                <a:lnTo>
                  <a:pt x="13716" y="300989"/>
                </a:lnTo>
                <a:lnTo>
                  <a:pt x="13715" y="329183"/>
                </a:lnTo>
                <a:lnTo>
                  <a:pt x="28193" y="329183"/>
                </a:lnTo>
                <a:close/>
              </a:path>
              <a:path w="1542414" h="329564">
                <a:moveTo>
                  <a:pt x="1527810" y="27431"/>
                </a:moveTo>
                <a:lnTo>
                  <a:pt x="1514094" y="13715"/>
                </a:lnTo>
                <a:lnTo>
                  <a:pt x="1514094" y="27431"/>
                </a:lnTo>
                <a:lnTo>
                  <a:pt x="1527810" y="27431"/>
                </a:lnTo>
                <a:close/>
              </a:path>
              <a:path w="1542414" h="329564">
                <a:moveTo>
                  <a:pt x="1527810" y="300989"/>
                </a:moveTo>
                <a:lnTo>
                  <a:pt x="1527810" y="27431"/>
                </a:lnTo>
                <a:lnTo>
                  <a:pt x="1514094" y="27431"/>
                </a:lnTo>
                <a:lnTo>
                  <a:pt x="1514094" y="300989"/>
                </a:lnTo>
                <a:lnTo>
                  <a:pt x="1527810" y="300989"/>
                </a:lnTo>
                <a:close/>
              </a:path>
              <a:path w="1542414" h="329564">
                <a:moveTo>
                  <a:pt x="1527810" y="329183"/>
                </a:moveTo>
                <a:lnTo>
                  <a:pt x="1527810" y="300989"/>
                </a:lnTo>
                <a:lnTo>
                  <a:pt x="1514094" y="314705"/>
                </a:lnTo>
                <a:lnTo>
                  <a:pt x="1514094" y="329183"/>
                </a:lnTo>
                <a:lnTo>
                  <a:pt x="1527810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157818" y="2154891"/>
            <a:ext cx="1336301" cy="256480"/>
          </a:xfrm>
          <a:prstGeom prst="rect">
            <a:avLst/>
          </a:prstGeom>
          <a:solidFill>
            <a:srgbClr val="4F81BD"/>
          </a:solidFill>
        </p:spPr>
        <p:txBody>
          <a:bodyPr vert="horz" wrap="square" lIns="0" tIns="0" rIns="0" bIns="0" rtlCol="0">
            <a:spAutoFit/>
          </a:bodyPr>
          <a:lstStyle/>
          <a:p>
            <a:pPr marL="358607" marR="50429" indent="-300894">
              <a:lnSpc>
                <a:spcPts val="962"/>
              </a:lnSpc>
            </a:pPr>
            <a:r>
              <a:rPr sz="882" spc="-4" dirty="0">
                <a:solidFill>
                  <a:srgbClr val="FFFFFF"/>
                </a:solidFill>
                <a:cs typeface="Calibri"/>
              </a:rPr>
              <a:t>Information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18" dirty="0">
                <a:solidFill>
                  <a:srgbClr val="FFFFFF"/>
                </a:solidFill>
                <a:cs typeface="Calibri"/>
              </a:rPr>
              <a:t>A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ssurance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and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Cybersecurity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479874" y="2567044"/>
            <a:ext cx="1081928" cy="291353"/>
          </a:xfrm>
          <a:custGeom>
            <a:avLst/>
            <a:gdLst/>
            <a:ahLst/>
            <a:cxnLst/>
            <a:rect l="l" t="t" r="r" b="b"/>
            <a:pathLst>
              <a:path w="1226185" h="330200">
                <a:moveTo>
                  <a:pt x="1226058" y="323849"/>
                </a:moveTo>
                <a:lnTo>
                  <a:pt x="1226058" y="6857"/>
                </a:lnTo>
                <a:lnTo>
                  <a:pt x="1219962" y="0"/>
                </a:lnTo>
                <a:lnTo>
                  <a:pt x="6095" y="0"/>
                </a:lnTo>
                <a:lnTo>
                  <a:pt x="0" y="6857"/>
                </a:lnTo>
                <a:lnTo>
                  <a:pt x="0" y="323849"/>
                </a:lnTo>
                <a:lnTo>
                  <a:pt x="6096" y="329945"/>
                </a:lnTo>
                <a:lnTo>
                  <a:pt x="13715" y="329945"/>
                </a:lnTo>
                <a:lnTo>
                  <a:pt x="13716" y="28193"/>
                </a:lnTo>
                <a:lnTo>
                  <a:pt x="27432" y="14477"/>
                </a:lnTo>
                <a:lnTo>
                  <a:pt x="27431" y="28193"/>
                </a:lnTo>
                <a:lnTo>
                  <a:pt x="1198626" y="28193"/>
                </a:lnTo>
                <a:lnTo>
                  <a:pt x="1198626" y="14477"/>
                </a:lnTo>
                <a:lnTo>
                  <a:pt x="1212342" y="28193"/>
                </a:lnTo>
                <a:lnTo>
                  <a:pt x="1212342" y="329945"/>
                </a:lnTo>
                <a:lnTo>
                  <a:pt x="1219962" y="329945"/>
                </a:lnTo>
                <a:lnTo>
                  <a:pt x="1226058" y="323849"/>
                </a:lnTo>
                <a:close/>
              </a:path>
              <a:path w="1226185" h="330200">
                <a:moveTo>
                  <a:pt x="27431" y="28193"/>
                </a:moveTo>
                <a:lnTo>
                  <a:pt x="27432" y="14477"/>
                </a:lnTo>
                <a:lnTo>
                  <a:pt x="13716" y="28193"/>
                </a:lnTo>
                <a:lnTo>
                  <a:pt x="27431" y="28193"/>
                </a:lnTo>
                <a:close/>
              </a:path>
              <a:path w="1226185" h="330200">
                <a:moveTo>
                  <a:pt x="27431" y="301751"/>
                </a:moveTo>
                <a:lnTo>
                  <a:pt x="27431" y="28193"/>
                </a:lnTo>
                <a:lnTo>
                  <a:pt x="13716" y="28193"/>
                </a:lnTo>
                <a:lnTo>
                  <a:pt x="13716" y="301751"/>
                </a:lnTo>
                <a:lnTo>
                  <a:pt x="27431" y="301751"/>
                </a:lnTo>
                <a:close/>
              </a:path>
              <a:path w="1226185" h="330200">
                <a:moveTo>
                  <a:pt x="1212342" y="301751"/>
                </a:moveTo>
                <a:lnTo>
                  <a:pt x="13716" y="301751"/>
                </a:lnTo>
                <a:lnTo>
                  <a:pt x="27432" y="316229"/>
                </a:lnTo>
                <a:lnTo>
                  <a:pt x="27431" y="329945"/>
                </a:lnTo>
                <a:lnTo>
                  <a:pt x="1198626" y="329945"/>
                </a:lnTo>
                <a:lnTo>
                  <a:pt x="1198626" y="316229"/>
                </a:lnTo>
                <a:lnTo>
                  <a:pt x="1212342" y="301751"/>
                </a:lnTo>
                <a:close/>
              </a:path>
              <a:path w="1226185" h="330200">
                <a:moveTo>
                  <a:pt x="27431" y="329945"/>
                </a:moveTo>
                <a:lnTo>
                  <a:pt x="27432" y="316229"/>
                </a:lnTo>
                <a:lnTo>
                  <a:pt x="13716" y="301751"/>
                </a:lnTo>
                <a:lnTo>
                  <a:pt x="13715" y="329945"/>
                </a:lnTo>
                <a:lnTo>
                  <a:pt x="27431" y="329945"/>
                </a:lnTo>
                <a:close/>
              </a:path>
              <a:path w="1226185" h="330200">
                <a:moveTo>
                  <a:pt x="1212342" y="28193"/>
                </a:moveTo>
                <a:lnTo>
                  <a:pt x="1198626" y="14477"/>
                </a:lnTo>
                <a:lnTo>
                  <a:pt x="1198626" y="28193"/>
                </a:lnTo>
                <a:lnTo>
                  <a:pt x="1212342" y="28193"/>
                </a:lnTo>
                <a:close/>
              </a:path>
              <a:path w="1226185" h="330200">
                <a:moveTo>
                  <a:pt x="1212342" y="301751"/>
                </a:moveTo>
                <a:lnTo>
                  <a:pt x="1212342" y="28193"/>
                </a:lnTo>
                <a:lnTo>
                  <a:pt x="1198626" y="28193"/>
                </a:lnTo>
                <a:lnTo>
                  <a:pt x="1198626" y="301751"/>
                </a:lnTo>
                <a:lnTo>
                  <a:pt x="1212342" y="301751"/>
                </a:lnTo>
                <a:close/>
              </a:path>
              <a:path w="1226185" h="330200">
                <a:moveTo>
                  <a:pt x="1212342" y="329945"/>
                </a:moveTo>
                <a:lnTo>
                  <a:pt x="1212342" y="301751"/>
                </a:lnTo>
                <a:lnTo>
                  <a:pt x="1198626" y="316229"/>
                </a:lnTo>
                <a:lnTo>
                  <a:pt x="1198626" y="329945"/>
                </a:lnTo>
                <a:lnTo>
                  <a:pt x="1212342" y="329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491976" y="2579818"/>
            <a:ext cx="1057835" cy="256480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219647" marR="179304" indent="-33059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Introduction </a:t>
            </a:r>
            <a:r>
              <a:rPr sz="838" spc="9" dirty="0">
                <a:solidFill>
                  <a:srgbClr val="FFFFFF"/>
                </a:solidFill>
                <a:cs typeface="Calibri"/>
              </a:rPr>
              <a:t>to</a:t>
            </a:r>
            <a:r>
              <a:rPr sz="838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Cybersecurity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479874" y="2992642"/>
            <a:ext cx="1081928" cy="290793"/>
          </a:xfrm>
          <a:custGeom>
            <a:avLst/>
            <a:gdLst/>
            <a:ahLst/>
            <a:cxnLst/>
            <a:rect l="l" t="t" r="r" b="b"/>
            <a:pathLst>
              <a:path w="1226185" h="329564">
                <a:moveTo>
                  <a:pt x="1226058" y="323087"/>
                </a:moveTo>
                <a:lnTo>
                  <a:pt x="1226058" y="6095"/>
                </a:lnTo>
                <a:lnTo>
                  <a:pt x="121996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3087"/>
                </a:lnTo>
                <a:lnTo>
                  <a:pt x="6096" y="329183"/>
                </a:lnTo>
                <a:lnTo>
                  <a:pt x="13715" y="329183"/>
                </a:lnTo>
                <a:lnTo>
                  <a:pt x="13716" y="27431"/>
                </a:lnTo>
                <a:lnTo>
                  <a:pt x="27432" y="13715"/>
                </a:lnTo>
                <a:lnTo>
                  <a:pt x="27431" y="27431"/>
                </a:lnTo>
                <a:lnTo>
                  <a:pt x="1198626" y="27431"/>
                </a:lnTo>
                <a:lnTo>
                  <a:pt x="1198626" y="13715"/>
                </a:lnTo>
                <a:lnTo>
                  <a:pt x="1212342" y="27431"/>
                </a:lnTo>
                <a:lnTo>
                  <a:pt x="1212342" y="329183"/>
                </a:lnTo>
                <a:lnTo>
                  <a:pt x="1219962" y="329183"/>
                </a:lnTo>
                <a:lnTo>
                  <a:pt x="1226058" y="323087"/>
                </a:lnTo>
                <a:close/>
              </a:path>
              <a:path w="1226185" h="329564">
                <a:moveTo>
                  <a:pt x="27431" y="27431"/>
                </a:moveTo>
                <a:lnTo>
                  <a:pt x="27432" y="13715"/>
                </a:lnTo>
                <a:lnTo>
                  <a:pt x="13716" y="27431"/>
                </a:lnTo>
                <a:lnTo>
                  <a:pt x="27431" y="27431"/>
                </a:lnTo>
                <a:close/>
              </a:path>
              <a:path w="1226185" h="329564">
                <a:moveTo>
                  <a:pt x="27431" y="301751"/>
                </a:moveTo>
                <a:lnTo>
                  <a:pt x="27431" y="27431"/>
                </a:lnTo>
                <a:lnTo>
                  <a:pt x="13716" y="27431"/>
                </a:lnTo>
                <a:lnTo>
                  <a:pt x="13716" y="301751"/>
                </a:lnTo>
                <a:lnTo>
                  <a:pt x="27431" y="301751"/>
                </a:lnTo>
                <a:close/>
              </a:path>
              <a:path w="1226185" h="329564">
                <a:moveTo>
                  <a:pt x="1212342" y="301751"/>
                </a:moveTo>
                <a:lnTo>
                  <a:pt x="13716" y="301751"/>
                </a:lnTo>
                <a:lnTo>
                  <a:pt x="27432" y="315467"/>
                </a:lnTo>
                <a:lnTo>
                  <a:pt x="27431" y="329183"/>
                </a:lnTo>
                <a:lnTo>
                  <a:pt x="1198626" y="329183"/>
                </a:lnTo>
                <a:lnTo>
                  <a:pt x="1198626" y="315467"/>
                </a:lnTo>
                <a:lnTo>
                  <a:pt x="1212342" y="301751"/>
                </a:lnTo>
                <a:close/>
              </a:path>
              <a:path w="1226185" h="329564">
                <a:moveTo>
                  <a:pt x="27431" y="329183"/>
                </a:moveTo>
                <a:lnTo>
                  <a:pt x="27432" y="315467"/>
                </a:lnTo>
                <a:lnTo>
                  <a:pt x="13716" y="301751"/>
                </a:lnTo>
                <a:lnTo>
                  <a:pt x="13715" y="329183"/>
                </a:lnTo>
                <a:lnTo>
                  <a:pt x="27431" y="329183"/>
                </a:lnTo>
                <a:close/>
              </a:path>
              <a:path w="1226185" h="329564">
                <a:moveTo>
                  <a:pt x="1212342" y="27431"/>
                </a:moveTo>
                <a:lnTo>
                  <a:pt x="1198626" y="13715"/>
                </a:lnTo>
                <a:lnTo>
                  <a:pt x="1198626" y="27431"/>
                </a:lnTo>
                <a:lnTo>
                  <a:pt x="1212342" y="27431"/>
                </a:lnTo>
                <a:close/>
              </a:path>
              <a:path w="1226185" h="329564">
                <a:moveTo>
                  <a:pt x="1212342" y="301751"/>
                </a:moveTo>
                <a:lnTo>
                  <a:pt x="1212342" y="27431"/>
                </a:lnTo>
                <a:lnTo>
                  <a:pt x="1198626" y="27431"/>
                </a:lnTo>
                <a:lnTo>
                  <a:pt x="1198626" y="301751"/>
                </a:lnTo>
                <a:lnTo>
                  <a:pt x="1212342" y="301751"/>
                </a:lnTo>
                <a:close/>
              </a:path>
              <a:path w="1226185" h="329564">
                <a:moveTo>
                  <a:pt x="1212342" y="329183"/>
                </a:moveTo>
                <a:lnTo>
                  <a:pt x="1212342" y="301751"/>
                </a:lnTo>
                <a:lnTo>
                  <a:pt x="1198626" y="315467"/>
                </a:lnTo>
                <a:lnTo>
                  <a:pt x="1198626" y="329183"/>
                </a:lnTo>
                <a:lnTo>
                  <a:pt x="1212342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491976" y="3004745"/>
            <a:ext cx="1057835" cy="256480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219647" marR="212363" indent="86290">
              <a:lnSpc>
                <a:spcPts val="962"/>
              </a:lnSpc>
            </a:pPr>
            <a:r>
              <a:rPr sz="882" spc="-13" dirty="0">
                <a:solidFill>
                  <a:srgbClr val="FFFFFF"/>
                </a:solidFill>
                <a:cs typeface="Calibri"/>
              </a:rPr>
              <a:t>Adv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anced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Cybersecurity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479874" y="3417570"/>
            <a:ext cx="1081928" cy="291353"/>
          </a:xfrm>
          <a:custGeom>
            <a:avLst/>
            <a:gdLst/>
            <a:ahLst/>
            <a:cxnLst/>
            <a:rect l="l" t="t" r="r" b="b"/>
            <a:pathLst>
              <a:path w="1226185" h="330200">
                <a:moveTo>
                  <a:pt x="1226058" y="323849"/>
                </a:moveTo>
                <a:lnTo>
                  <a:pt x="1226058" y="6095"/>
                </a:lnTo>
                <a:lnTo>
                  <a:pt x="121996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3849"/>
                </a:lnTo>
                <a:lnTo>
                  <a:pt x="6096" y="329945"/>
                </a:lnTo>
                <a:lnTo>
                  <a:pt x="13715" y="329945"/>
                </a:lnTo>
                <a:lnTo>
                  <a:pt x="13716" y="28193"/>
                </a:lnTo>
                <a:lnTo>
                  <a:pt x="27432" y="14477"/>
                </a:lnTo>
                <a:lnTo>
                  <a:pt x="27431" y="28193"/>
                </a:lnTo>
                <a:lnTo>
                  <a:pt x="1198626" y="28193"/>
                </a:lnTo>
                <a:lnTo>
                  <a:pt x="1198626" y="14477"/>
                </a:lnTo>
                <a:lnTo>
                  <a:pt x="1212342" y="28193"/>
                </a:lnTo>
                <a:lnTo>
                  <a:pt x="1212342" y="329945"/>
                </a:lnTo>
                <a:lnTo>
                  <a:pt x="1219962" y="329945"/>
                </a:lnTo>
                <a:lnTo>
                  <a:pt x="1226058" y="323849"/>
                </a:lnTo>
                <a:close/>
              </a:path>
              <a:path w="1226185" h="330200">
                <a:moveTo>
                  <a:pt x="27431" y="28193"/>
                </a:moveTo>
                <a:lnTo>
                  <a:pt x="27432" y="14477"/>
                </a:lnTo>
                <a:lnTo>
                  <a:pt x="13716" y="28193"/>
                </a:lnTo>
                <a:lnTo>
                  <a:pt x="27431" y="28193"/>
                </a:lnTo>
                <a:close/>
              </a:path>
              <a:path w="1226185" h="330200">
                <a:moveTo>
                  <a:pt x="27431" y="301751"/>
                </a:moveTo>
                <a:lnTo>
                  <a:pt x="27431" y="28193"/>
                </a:lnTo>
                <a:lnTo>
                  <a:pt x="13716" y="28193"/>
                </a:lnTo>
                <a:lnTo>
                  <a:pt x="13716" y="301751"/>
                </a:lnTo>
                <a:lnTo>
                  <a:pt x="27431" y="301751"/>
                </a:lnTo>
                <a:close/>
              </a:path>
              <a:path w="1226185" h="330200">
                <a:moveTo>
                  <a:pt x="1212342" y="301751"/>
                </a:moveTo>
                <a:lnTo>
                  <a:pt x="13716" y="301751"/>
                </a:lnTo>
                <a:lnTo>
                  <a:pt x="27432" y="316229"/>
                </a:lnTo>
                <a:lnTo>
                  <a:pt x="27431" y="329945"/>
                </a:lnTo>
                <a:lnTo>
                  <a:pt x="1198626" y="329945"/>
                </a:lnTo>
                <a:lnTo>
                  <a:pt x="1198626" y="316229"/>
                </a:lnTo>
                <a:lnTo>
                  <a:pt x="1212342" y="301751"/>
                </a:lnTo>
                <a:close/>
              </a:path>
              <a:path w="1226185" h="330200">
                <a:moveTo>
                  <a:pt x="27431" y="329945"/>
                </a:moveTo>
                <a:lnTo>
                  <a:pt x="27432" y="316229"/>
                </a:lnTo>
                <a:lnTo>
                  <a:pt x="13716" y="301751"/>
                </a:lnTo>
                <a:lnTo>
                  <a:pt x="13715" y="329945"/>
                </a:lnTo>
                <a:lnTo>
                  <a:pt x="27431" y="329945"/>
                </a:lnTo>
                <a:close/>
              </a:path>
              <a:path w="1226185" h="330200">
                <a:moveTo>
                  <a:pt x="1212342" y="28193"/>
                </a:moveTo>
                <a:lnTo>
                  <a:pt x="1198626" y="14477"/>
                </a:lnTo>
                <a:lnTo>
                  <a:pt x="1198626" y="28193"/>
                </a:lnTo>
                <a:lnTo>
                  <a:pt x="1212342" y="28193"/>
                </a:lnTo>
                <a:close/>
              </a:path>
              <a:path w="1226185" h="330200">
                <a:moveTo>
                  <a:pt x="1212342" y="301751"/>
                </a:moveTo>
                <a:lnTo>
                  <a:pt x="1212342" y="28193"/>
                </a:lnTo>
                <a:lnTo>
                  <a:pt x="1198626" y="28193"/>
                </a:lnTo>
                <a:lnTo>
                  <a:pt x="1198626" y="301751"/>
                </a:lnTo>
                <a:lnTo>
                  <a:pt x="1212342" y="301751"/>
                </a:lnTo>
                <a:close/>
              </a:path>
              <a:path w="1226185" h="330200">
                <a:moveTo>
                  <a:pt x="1212342" y="329945"/>
                </a:moveTo>
                <a:lnTo>
                  <a:pt x="1212342" y="301751"/>
                </a:lnTo>
                <a:lnTo>
                  <a:pt x="1198626" y="316229"/>
                </a:lnTo>
                <a:lnTo>
                  <a:pt x="1198626" y="329945"/>
                </a:lnTo>
                <a:lnTo>
                  <a:pt x="1212342" y="329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491976" y="3430344"/>
            <a:ext cx="1057835" cy="256480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291929" marR="61636" indent="-224130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System</a:t>
            </a:r>
            <a:r>
              <a:rPr sz="838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Hardening</a:t>
            </a:r>
            <a:r>
              <a:rPr sz="83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22" dirty="0">
                <a:solidFill>
                  <a:srgbClr val="FFFFFF"/>
                </a:solidFill>
                <a:cs typeface="Calibri"/>
              </a:rPr>
              <a:t>&amp;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Protection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479874" y="3843169"/>
            <a:ext cx="1081928" cy="290793"/>
          </a:xfrm>
          <a:custGeom>
            <a:avLst/>
            <a:gdLst/>
            <a:ahLst/>
            <a:cxnLst/>
            <a:rect l="l" t="t" r="r" b="b"/>
            <a:pathLst>
              <a:path w="1226185" h="329564">
                <a:moveTo>
                  <a:pt x="1226058" y="323087"/>
                </a:moveTo>
                <a:lnTo>
                  <a:pt x="1226058" y="6095"/>
                </a:lnTo>
                <a:lnTo>
                  <a:pt x="121996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3087"/>
                </a:lnTo>
                <a:lnTo>
                  <a:pt x="6096" y="329183"/>
                </a:lnTo>
                <a:lnTo>
                  <a:pt x="13715" y="329183"/>
                </a:lnTo>
                <a:lnTo>
                  <a:pt x="13716" y="27431"/>
                </a:lnTo>
                <a:lnTo>
                  <a:pt x="27432" y="13715"/>
                </a:lnTo>
                <a:lnTo>
                  <a:pt x="27431" y="27431"/>
                </a:lnTo>
                <a:lnTo>
                  <a:pt x="1198626" y="27431"/>
                </a:lnTo>
                <a:lnTo>
                  <a:pt x="1198626" y="13715"/>
                </a:lnTo>
                <a:lnTo>
                  <a:pt x="1212342" y="27431"/>
                </a:lnTo>
                <a:lnTo>
                  <a:pt x="1212342" y="329183"/>
                </a:lnTo>
                <a:lnTo>
                  <a:pt x="1219962" y="329183"/>
                </a:lnTo>
                <a:lnTo>
                  <a:pt x="1226058" y="323087"/>
                </a:lnTo>
                <a:close/>
              </a:path>
              <a:path w="1226185" h="329564">
                <a:moveTo>
                  <a:pt x="27431" y="27431"/>
                </a:moveTo>
                <a:lnTo>
                  <a:pt x="27432" y="13715"/>
                </a:lnTo>
                <a:lnTo>
                  <a:pt x="13716" y="27431"/>
                </a:lnTo>
                <a:lnTo>
                  <a:pt x="27431" y="27431"/>
                </a:lnTo>
                <a:close/>
              </a:path>
              <a:path w="1226185" h="329564">
                <a:moveTo>
                  <a:pt x="27431" y="301751"/>
                </a:moveTo>
                <a:lnTo>
                  <a:pt x="27431" y="27431"/>
                </a:lnTo>
                <a:lnTo>
                  <a:pt x="13716" y="27431"/>
                </a:lnTo>
                <a:lnTo>
                  <a:pt x="13716" y="301751"/>
                </a:lnTo>
                <a:lnTo>
                  <a:pt x="27431" y="301751"/>
                </a:lnTo>
                <a:close/>
              </a:path>
              <a:path w="1226185" h="329564">
                <a:moveTo>
                  <a:pt x="1212342" y="301751"/>
                </a:moveTo>
                <a:lnTo>
                  <a:pt x="13716" y="301751"/>
                </a:lnTo>
                <a:lnTo>
                  <a:pt x="27432" y="315467"/>
                </a:lnTo>
                <a:lnTo>
                  <a:pt x="27431" y="329183"/>
                </a:lnTo>
                <a:lnTo>
                  <a:pt x="1198626" y="329183"/>
                </a:lnTo>
                <a:lnTo>
                  <a:pt x="1198626" y="315467"/>
                </a:lnTo>
                <a:lnTo>
                  <a:pt x="1212342" y="301751"/>
                </a:lnTo>
                <a:close/>
              </a:path>
              <a:path w="1226185" h="329564">
                <a:moveTo>
                  <a:pt x="27431" y="329183"/>
                </a:moveTo>
                <a:lnTo>
                  <a:pt x="27432" y="315467"/>
                </a:lnTo>
                <a:lnTo>
                  <a:pt x="13716" y="301751"/>
                </a:lnTo>
                <a:lnTo>
                  <a:pt x="13715" y="329183"/>
                </a:lnTo>
                <a:lnTo>
                  <a:pt x="27431" y="329183"/>
                </a:lnTo>
                <a:close/>
              </a:path>
              <a:path w="1226185" h="329564">
                <a:moveTo>
                  <a:pt x="1212342" y="27431"/>
                </a:moveTo>
                <a:lnTo>
                  <a:pt x="1198626" y="13715"/>
                </a:lnTo>
                <a:lnTo>
                  <a:pt x="1198626" y="27431"/>
                </a:lnTo>
                <a:lnTo>
                  <a:pt x="1212342" y="27431"/>
                </a:lnTo>
                <a:close/>
              </a:path>
              <a:path w="1226185" h="329564">
                <a:moveTo>
                  <a:pt x="1212342" y="301751"/>
                </a:moveTo>
                <a:lnTo>
                  <a:pt x="1212342" y="27431"/>
                </a:lnTo>
                <a:lnTo>
                  <a:pt x="1198626" y="27431"/>
                </a:lnTo>
                <a:lnTo>
                  <a:pt x="1198626" y="301751"/>
                </a:lnTo>
                <a:lnTo>
                  <a:pt x="1212342" y="301751"/>
                </a:lnTo>
                <a:close/>
              </a:path>
              <a:path w="1226185" h="329564">
                <a:moveTo>
                  <a:pt x="1212342" y="329183"/>
                </a:moveTo>
                <a:lnTo>
                  <a:pt x="1212342" y="301751"/>
                </a:lnTo>
                <a:lnTo>
                  <a:pt x="1198626" y="315467"/>
                </a:lnTo>
                <a:lnTo>
                  <a:pt x="1198626" y="329183"/>
                </a:lnTo>
                <a:lnTo>
                  <a:pt x="1212342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491976" y="3855272"/>
            <a:ext cx="1057835" cy="135743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161934"/>
            <a:r>
              <a:rPr sz="882" spc="-4" dirty="0">
                <a:solidFill>
                  <a:srgbClr val="FFFFFF"/>
                </a:solidFill>
                <a:cs typeface="Calibri"/>
              </a:rPr>
              <a:t>Digital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Forensics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479874" y="4268096"/>
            <a:ext cx="1081928" cy="291353"/>
          </a:xfrm>
          <a:custGeom>
            <a:avLst/>
            <a:gdLst/>
            <a:ahLst/>
            <a:cxnLst/>
            <a:rect l="l" t="t" r="r" b="b"/>
            <a:pathLst>
              <a:path w="1226185" h="330200">
                <a:moveTo>
                  <a:pt x="1226058" y="323849"/>
                </a:moveTo>
                <a:lnTo>
                  <a:pt x="1226058" y="6095"/>
                </a:lnTo>
                <a:lnTo>
                  <a:pt x="121996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3849"/>
                </a:lnTo>
                <a:lnTo>
                  <a:pt x="6096" y="329945"/>
                </a:lnTo>
                <a:lnTo>
                  <a:pt x="13715" y="329945"/>
                </a:lnTo>
                <a:lnTo>
                  <a:pt x="13716" y="28193"/>
                </a:lnTo>
                <a:lnTo>
                  <a:pt x="27432" y="13715"/>
                </a:lnTo>
                <a:lnTo>
                  <a:pt x="27431" y="28193"/>
                </a:lnTo>
                <a:lnTo>
                  <a:pt x="1198626" y="28193"/>
                </a:lnTo>
                <a:lnTo>
                  <a:pt x="1198626" y="13715"/>
                </a:lnTo>
                <a:lnTo>
                  <a:pt x="1212342" y="28193"/>
                </a:lnTo>
                <a:lnTo>
                  <a:pt x="1212342" y="329945"/>
                </a:lnTo>
                <a:lnTo>
                  <a:pt x="1219962" y="329945"/>
                </a:lnTo>
                <a:lnTo>
                  <a:pt x="1226058" y="323849"/>
                </a:lnTo>
                <a:close/>
              </a:path>
              <a:path w="1226185" h="330200">
                <a:moveTo>
                  <a:pt x="27431" y="28193"/>
                </a:moveTo>
                <a:lnTo>
                  <a:pt x="27432" y="13715"/>
                </a:lnTo>
                <a:lnTo>
                  <a:pt x="13716" y="28193"/>
                </a:lnTo>
                <a:lnTo>
                  <a:pt x="27431" y="28193"/>
                </a:lnTo>
                <a:close/>
              </a:path>
              <a:path w="1226185" h="330200">
                <a:moveTo>
                  <a:pt x="27431" y="301751"/>
                </a:moveTo>
                <a:lnTo>
                  <a:pt x="27431" y="28193"/>
                </a:lnTo>
                <a:lnTo>
                  <a:pt x="13716" y="28193"/>
                </a:lnTo>
                <a:lnTo>
                  <a:pt x="13716" y="301751"/>
                </a:lnTo>
                <a:lnTo>
                  <a:pt x="27431" y="301751"/>
                </a:lnTo>
                <a:close/>
              </a:path>
              <a:path w="1226185" h="330200">
                <a:moveTo>
                  <a:pt x="1212342" y="301751"/>
                </a:moveTo>
                <a:lnTo>
                  <a:pt x="13716" y="301751"/>
                </a:lnTo>
                <a:lnTo>
                  <a:pt x="27432" y="315467"/>
                </a:lnTo>
                <a:lnTo>
                  <a:pt x="27431" y="329945"/>
                </a:lnTo>
                <a:lnTo>
                  <a:pt x="1198626" y="329945"/>
                </a:lnTo>
                <a:lnTo>
                  <a:pt x="1198626" y="315467"/>
                </a:lnTo>
                <a:lnTo>
                  <a:pt x="1212342" y="301751"/>
                </a:lnTo>
                <a:close/>
              </a:path>
              <a:path w="1226185" h="330200">
                <a:moveTo>
                  <a:pt x="27431" y="329945"/>
                </a:moveTo>
                <a:lnTo>
                  <a:pt x="27432" y="315467"/>
                </a:lnTo>
                <a:lnTo>
                  <a:pt x="13716" y="301751"/>
                </a:lnTo>
                <a:lnTo>
                  <a:pt x="13715" y="329945"/>
                </a:lnTo>
                <a:lnTo>
                  <a:pt x="27431" y="329945"/>
                </a:lnTo>
                <a:close/>
              </a:path>
              <a:path w="1226185" h="330200">
                <a:moveTo>
                  <a:pt x="1212342" y="28193"/>
                </a:moveTo>
                <a:lnTo>
                  <a:pt x="1198626" y="13715"/>
                </a:lnTo>
                <a:lnTo>
                  <a:pt x="1198626" y="28193"/>
                </a:lnTo>
                <a:lnTo>
                  <a:pt x="1212342" y="28193"/>
                </a:lnTo>
                <a:close/>
              </a:path>
              <a:path w="1226185" h="330200">
                <a:moveTo>
                  <a:pt x="1212342" y="301751"/>
                </a:moveTo>
                <a:lnTo>
                  <a:pt x="1212342" y="28193"/>
                </a:lnTo>
                <a:lnTo>
                  <a:pt x="1198626" y="28193"/>
                </a:lnTo>
                <a:lnTo>
                  <a:pt x="1198626" y="301751"/>
                </a:lnTo>
                <a:lnTo>
                  <a:pt x="1212342" y="301751"/>
                </a:lnTo>
                <a:close/>
              </a:path>
              <a:path w="1226185" h="330200">
                <a:moveTo>
                  <a:pt x="1212342" y="329945"/>
                </a:moveTo>
                <a:lnTo>
                  <a:pt x="1212342" y="301751"/>
                </a:lnTo>
                <a:lnTo>
                  <a:pt x="1198626" y="315467"/>
                </a:lnTo>
                <a:lnTo>
                  <a:pt x="1198626" y="329945"/>
                </a:lnTo>
                <a:lnTo>
                  <a:pt x="1212342" y="329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491976" y="4280198"/>
            <a:ext cx="1057835" cy="256480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261111" marR="39223" indent="-215164">
              <a:lnSpc>
                <a:spcPts val="962"/>
              </a:lnSpc>
            </a:pPr>
            <a:r>
              <a:rPr sz="838" spc="9" dirty="0">
                <a:solidFill>
                  <a:srgbClr val="FFFFFF"/>
                </a:solidFill>
                <a:cs typeface="Calibri"/>
              </a:rPr>
              <a:t>Pe</a:t>
            </a:r>
            <a:r>
              <a:rPr sz="838" spc="18" dirty="0">
                <a:solidFill>
                  <a:srgbClr val="FFFFFF"/>
                </a:solidFill>
                <a:cs typeface="Calibri"/>
              </a:rPr>
              <a:t>n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9" dirty="0">
                <a:solidFill>
                  <a:srgbClr val="FFFFFF"/>
                </a:solidFill>
                <a:cs typeface="Calibri"/>
              </a:rPr>
              <a:t>Test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and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Reverse Engineering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479874" y="4693695"/>
            <a:ext cx="1080807" cy="290793"/>
          </a:xfrm>
          <a:custGeom>
            <a:avLst/>
            <a:gdLst/>
            <a:ahLst/>
            <a:cxnLst/>
            <a:rect l="l" t="t" r="r" b="b"/>
            <a:pathLst>
              <a:path w="1224914" h="329564">
                <a:moveTo>
                  <a:pt x="1224534" y="323087"/>
                </a:moveTo>
                <a:lnTo>
                  <a:pt x="1224534" y="6095"/>
                </a:lnTo>
                <a:lnTo>
                  <a:pt x="1218438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3087"/>
                </a:lnTo>
                <a:lnTo>
                  <a:pt x="6096" y="329183"/>
                </a:lnTo>
                <a:lnTo>
                  <a:pt x="13715" y="329183"/>
                </a:lnTo>
                <a:lnTo>
                  <a:pt x="13716" y="27431"/>
                </a:lnTo>
                <a:lnTo>
                  <a:pt x="27432" y="13715"/>
                </a:lnTo>
                <a:lnTo>
                  <a:pt x="27431" y="27431"/>
                </a:lnTo>
                <a:lnTo>
                  <a:pt x="1197102" y="27431"/>
                </a:lnTo>
                <a:lnTo>
                  <a:pt x="1197102" y="13715"/>
                </a:lnTo>
                <a:lnTo>
                  <a:pt x="1210818" y="27431"/>
                </a:lnTo>
                <a:lnTo>
                  <a:pt x="1210818" y="329183"/>
                </a:lnTo>
                <a:lnTo>
                  <a:pt x="1218438" y="329183"/>
                </a:lnTo>
                <a:lnTo>
                  <a:pt x="1224534" y="323087"/>
                </a:lnTo>
                <a:close/>
              </a:path>
              <a:path w="1224914" h="329564">
                <a:moveTo>
                  <a:pt x="27431" y="27431"/>
                </a:moveTo>
                <a:lnTo>
                  <a:pt x="27432" y="13715"/>
                </a:lnTo>
                <a:lnTo>
                  <a:pt x="13716" y="27431"/>
                </a:lnTo>
                <a:lnTo>
                  <a:pt x="27431" y="27431"/>
                </a:lnTo>
                <a:close/>
              </a:path>
              <a:path w="1224914" h="329564">
                <a:moveTo>
                  <a:pt x="27431" y="301751"/>
                </a:moveTo>
                <a:lnTo>
                  <a:pt x="27431" y="27431"/>
                </a:lnTo>
                <a:lnTo>
                  <a:pt x="13716" y="27431"/>
                </a:lnTo>
                <a:lnTo>
                  <a:pt x="13716" y="301751"/>
                </a:lnTo>
                <a:lnTo>
                  <a:pt x="27431" y="301751"/>
                </a:lnTo>
                <a:close/>
              </a:path>
              <a:path w="1224914" h="329564">
                <a:moveTo>
                  <a:pt x="1210818" y="301751"/>
                </a:moveTo>
                <a:lnTo>
                  <a:pt x="13716" y="301751"/>
                </a:lnTo>
                <a:lnTo>
                  <a:pt x="27432" y="315467"/>
                </a:lnTo>
                <a:lnTo>
                  <a:pt x="27431" y="329183"/>
                </a:lnTo>
                <a:lnTo>
                  <a:pt x="1197102" y="329183"/>
                </a:lnTo>
                <a:lnTo>
                  <a:pt x="1197102" y="315467"/>
                </a:lnTo>
                <a:lnTo>
                  <a:pt x="1210818" y="301751"/>
                </a:lnTo>
                <a:close/>
              </a:path>
              <a:path w="1224914" h="329564">
                <a:moveTo>
                  <a:pt x="27431" y="329183"/>
                </a:moveTo>
                <a:lnTo>
                  <a:pt x="27432" y="315467"/>
                </a:lnTo>
                <a:lnTo>
                  <a:pt x="13716" y="301751"/>
                </a:lnTo>
                <a:lnTo>
                  <a:pt x="13715" y="329183"/>
                </a:lnTo>
                <a:lnTo>
                  <a:pt x="27431" y="329183"/>
                </a:lnTo>
                <a:close/>
              </a:path>
              <a:path w="1224914" h="329564">
                <a:moveTo>
                  <a:pt x="1210818" y="27431"/>
                </a:moveTo>
                <a:lnTo>
                  <a:pt x="1197102" y="13715"/>
                </a:lnTo>
                <a:lnTo>
                  <a:pt x="1197102" y="27431"/>
                </a:lnTo>
                <a:lnTo>
                  <a:pt x="1210818" y="27431"/>
                </a:lnTo>
                <a:close/>
              </a:path>
              <a:path w="1224914" h="329564">
                <a:moveTo>
                  <a:pt x="1210818" y="301751"/>
                </a:moveTo>
                <a:lnTo>
                  <a:pt x="1210818" y="27431"/>
                </a:lnTo>
                <a:lnTo>
                  <a:pt x="1197102" y="27431"/>
                </a:lnTo>
                <a:lnTo>
                  <a:pt x="1197102" y="301751"/>
                </a:lnTo>
                <a:lnTo>
                  <a:pt x="1210818" y="301751"/>
                </a:lnTo>
                <a:close/>
              </a:path>
              <a:path w="1224914" h="329564">
                <a:moveTo>
                  <a:pt x="1210818" y="329183"/>
                </a:moveTo>
                <a:lnTo>
                  <a:pt x="1210818" y="301751"/>
                </a:lnTo>
                <a:lnTo>
                  <a:pt x="1197102" y="315467"/>
                </a:lnTo>
                <a:lnTo>
                  <a:pt x="1197102" y="329183"/>
                </a:lnTo>
                <a:lnTo>
                  <a:pt x="1210818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491976" y="4705798"/>
            <a:ext cx="1056715" cy="256480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376538" marR="152408" indent="-216845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Secure Software Design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479874" y="5118622"/>
            <a:ext cx="1080807" cy="291353"/>
          </a:xfrm>
          <a:custGeom>
            <a:avLst/>
            <a:gdLst/>
            <a:ahLst/>
            <a:cxnLst/>
            <a:rect l="l" t="t" r="r" b="b"/>
            <a:pathLst>
              <a:path w="1224914" h="330200">
                <a:moveTo>
                  <a:pt x="1224534" y="323088"/>
                </a:moveTo>
                <a:lnTo>
                  <a:pt x="1224534" y="6096"/>
                </a:lnTo>
                <a:lnTo>
                  <a:pt x="1218438" y="0"/>
                </a:lnTo>
                <a:lnTo>
                  <a:pt x="6095" y="0"/>
                </a:lnTo>
                <a:lnTo>
                  <a:pt x="0" y="6096"/>
                </a:lnTo>
                <a:lnTo>
                  <a:pt x="0" y="323088"/>
                </a:lnTo>
                <a:lnTo>
                  <a:pt x="6096" y="329946"/>
                </a:lnTo>
                <a:lnTo>
                  <a:pt x="13715" y="329946"/>
                </a:lnTo>
                <a:lnTo>
                  <a:pt x="13716" y="28194"/>
                </a:lnTo>
                <a:lnTo>
                  <a:pt x="27432" y="13716"/>
                </a:lnTo>
                <a:lnTo>
                  <a:pt x="27431" y="28194"/>
                </a:lnTo>
                <a:lnTo>
                  <a:pt x="1197102" y="28194"/>
                </a:lnTo>
                <a:lnTo>
                  <a:pt x="1197102" y="13716"/>
                </a:lnTo>
                <a:lnTo>
                  <a:pt x="1210818" y="28194"/>
                </a:lnTo>
                <a:lnTo>
                  <a:pt x="1210818" y="329946"/>
                </a:lnTo>
                <a:lnTo>
                  <a:pt x="1218438" y="329946"/>
                </a:lnTo>
                <a:lnTo>
                  <a:pt x="1224534" y="323088"/>
                </a:lnTo>
                <a:close/>
              </a:path>
              <a:path w="1224914" h="330200">
                <a:moveTo>
                  <a:pt x="27431" y="28194"/>
                </a:moveTo>
                <a:lnTo>
                  <a:pt x="27432" y="13716"/>
                </a:lnTo>
                <a:lnTo>
                  <a:pt x="13716" y="28194"/>
                </a:lnTo>
                <a:lnTo>
                  <a:pt x="27431" y="28194"/>
                </a:lnTo>
                <a:close/>
              </a:path>
              <a:path w="1224914" h="330200">
                <a:moveTo>
                  <a:pt x="27431" y="301752"/>
                </a:moveTo>
                <a:lnTo>
                  <a:pt x="27431" y="28194"/>
                </a:lnTo>
                <a:lnTo>
                  <a:pt x="13716" y="28194"/>
                </a:lnTo>
                <a:lnTo>
                  <a:pt x="13716" y="301752"/>
                </a:lnTo>
                <a:lnTo>
                  <a:pt x="27431" y="301752"/>
                </a:lnTo>
                <a:close/>
              </a:path>
              <a:path w="1224914" h="330200">
                <a:moveTo>
                  <a:pt x="1210818" y="301752"/>
                </a:moveTo>
                <a:lnTo>
                  <a:pt x="13716" y="301752"/>
                </a:lnTo>
                <a:lnTo>
                  <a:pt x="27432" y="315468"/>
                </a:lnTo>
                <a:lnTo>
                  <a:pt x="27431" y="329946"/>
                </a:lnTo>
                <a:lnTo>
                  <a:pt x="1197102" y="329946"/>
                </a:lnTo>
                <a:lnTo>
                  <a:pt x="1197102" y="315468"/>
                </a:lnTo>
                <a:lnTo>
                  <a:pt x="1210818" y="301752"/>
                </a:lnTo>
                <a:close/>
              </a:path>
              <a:path w="1224914" h="330200">
                <a:moveTo>
                  <a:pt x="27431" y="329946"/>
                </a:moveTo>
                <a:lnTo>
                  <a:pt x="27432" y="315468"/>
                </a:lnTo>
                <a:lnTo>
                  <a:pt x="13716" y="301752"/>
                </a:lnTo>
                <a:lnTo>
                  <a:pt x="13715" y="329946"/>
                </a:lnTo>
                <a:lnTo>
                  <a:pt x="27431" y="329946"/>
                </a:lnTo>
                <a:close/>
              </a:path>
              <a:path w="1224914" h="330200">
                <a:moveTo>
                  <a:pt x="1210818" y="28194"/>
                </a:moveTo>
                <a:lnTo>
                  <a:pt x="1197102" y="13716"/>
                </a:lnTo>
                <a:lnTo>
                  <a:pt x="1197102" y="28194"/>
                </a:lnTo>
                <a:lnTo>
                  <a:pt x="1210818" y="28194"/>
                </a:lnTo>
                <a:close/>
              </a:path>
              <a:path w="1224914" h="330200">
                <a:moveTo>
                  <a:pt x="1210818" y="301752"/>
                </a:moveTo>
                <a:lnTo>
                  <a:pt x="1210818" y="28194"/>
                </a:lnTo>
                <a:lnTo>
                  <a:pt x="1197102" y="28194"/>
                </a:lnTo>
                <a:lnTo>
                  <a:pt x="1197102" y="301752"/>
                </a:lnTo>
                <a:lnTo>
                  <a:pt x="1210818" y="301752"/>
                </a:lnTo>
                <a:close/>
              </a:path>
              <a:path w="1224914" h="330200">
                <a:moveTo>
                  <a:pt x="1210818" y="329946"/>
                </a:moveTo>
                <a:lnTo>
                  <a:pt x="1210818" y="301752"/>
                </a:lnTo>
                <a:lnTo>
                  <a:pt x="1197102" y="315468"/>
                </a:lnTo>
                <a:lnTo>
                  <a:pt x="1197102" y="329946"/>
                </a:lnTo>
                <a:lnTo>
                  <a:pt x="1210818" y="329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491976" y="5130724"/>
            <a:ext cx="1056715" cy="128946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35300"/>
            <a:r>
              <a:rPr sz="838" spc="13" dirty="0">
                <a:solidFill>
                  <a:srgbClr val="FFFFFF"/>
                </a:solidFill>
                <a:cs typeface="Calibri"/>
              </a:rPr>
              <a:t>Applied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Cryptography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641028" y="2142789"/>
            <a:ext cx="1360394" cy="290793"/>
          </a:xfrm>
          <a:custGeom>
            <a:avLst/>
            <a:gdLst/>
            <a:ahLst/>
            <a:cxnLst/>
            <a:rect l="l" t="t" r="r" b="b"/>
            <a:pathLst>
              <a:path w="1541779" h="329564">
                <a:moveTo>
                  <a:pt x="1541526" y="322325"/>
                </a:moveTo>
                <a:lnTo>
                  <a:pt x="1541526" y="6095"/>
                </a:lnTo>
                <a:lnTo>
                  <a:pt x="1535430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2325"/>
                </a:lnTo>
                <a:lnTo>
                  <a:pt x="6096" y="329183"/>
                </a:lnTo>
                <a:lnTo>
                  <a:pt x="13715" y="329183"/>
                </a:lnTo>
                <a:lnTo>
                  <a:pt x="13716" y="27431"/>
                </a:lnTo>
                <a:lnTo>
                  <a:pt x="27432" y="13715"/>
                </a:lnTo>
                <a:lnTo>
                  <a:pt x="27431" y="27431"/>
                </a:lnTo>
                <a:lnTo>
                  <a:pt x="1514094" y="27431"/>
                </a:lnTo>
                <a:lnTo>
                  <a:pt x="1514094" y="13715"/>
                </a:lnTo>
                <a:lnTo>
                  <a:pt x="1527810" y="27431"/>
                </a:lnTo>
                <a:lnTo>
                  <a:pt x="1527810" y="329183"/>
                </a:lnTo>
                <a:lnTo>
                  <a:pt x="1535430" y="329183"/>
                </a:lnTo>
                <a:lnTo>
                  <a:pt x="1541526" y="322325"/>
                </a:lnTo>
                <a:close/>
              </a:path>
              <a:path w="1541779" h="329564">
                <a:moveTo>
                  <a:pt x="27431" y="27431"/>
                </a:moveTo>
                <a:lnTo>
                  <a:pt x="27432" y="13715"/>
                </a:lnTo>
                <a:lnTo>
                  <a:pt x="13716" y="27431"/>
                </a:lnTo>
                <a:lnTo>
                  <a:pt x="27431" y="27431"/>
                </a:lnTo>
                <a:close/>
              </a:path>
              <a:path w="1541779" h="329564">
                <a:moveTo>
                  <a:pt x="27431" y="300989"/>
                </a:moveTo>
                <a:lnTo>
                  <a:pt x="27431" y="27431"/>
                </a:lnTo>
                <a:lnTo>
                  <a:pt x="13716" y="27431"/>
                </a:lnTo>
                <a:lnTo>
                  <a:pt x="13716" y="300989"/>
                </a:lnTo>
                <a:lnTo>
                  <a:pt x="27431" y="300989"/>
                </a:lnTo>
                <a:close/>
              </a:path>
              <a:path w="1541779" h="329564">
                <a:moveTo>
                  <a:pt x="1527810" y="300989"/>
                </a:moveTo>
                <a:lnTo>
                  <a:pt x="13716" y="300989"/>
                </a:lnTo>
                <a:lnTo>
                  <a:pt x="27432" y="314705"/>
                </a:lnTo>
                <a:lnTo>
                  <a:pt x="27431" y="329183"/>
                </a:lnTo>
                <a:lnTo>
                  <a:pt x="1514094" y="329183"/>
                </a:lnTo>
                <a:lnTo>
                  <a:pt x="1514094" y="314705"/>
                </a:lnTo>
                <a:lnTo>
                  <a:pt x="1527810" y="300989"/>
                </a:lnTo>
                <a:close/>
              </a:path>
              <a:path w="1541779" h="329564">
                <a:moveTo>
                  <a:pt x="27431" y="329183"/>
                </a:moveTo>
                <a:lnTo>
                  <a:pt x="27432" y="314705"/>
                </a:lnTo>
                <a:lnTo>
                  <a:pt x="13716" y="300989"/>
                </a:lnTo>
                <a:lnTo>
                  <a:pt x="13715" y="329183"/>
                </a:lnTo>
                <a:lnTo>
                  <a:pt x="27431" y="329183"/>
                </a:lnTo>
                <a:close/>
              </a:path>
              <a:path w="1541779" h="329564">
                <a:moveTo>
                  <a:pt x="1527810" y="27431"/>
                </a:moveTo>
                <a:lnTo>
                  <a:pt x="1514094" y="13715"/>
                </a:lnTo>
                <a:lnTo>
                  <a:pt x="1514094" y="27431"/>
                </a:lnTo>
                <a:lnTo>
                  <a:pt x="1527810" y="27431"/>
                </a:lnTo>
                <a:close/>
              </a:path>
              <a:path w="1541779" h="329564">
                <a:moveTo>
                  <a:pt x="1527810" y="300989"/>
                </a:moveTo>
                <a:lnTo>
                  <a:pt x="1527810" y="27431"/>
                </a:lnTo>
                <a:lnTo>
                  <a:pt x="1514094" y="27431"/>
                </a:lnTo>
                <a:lnTo>
                  <a:pt x="1514094" y="300989"/>
                </a:lnTo>
                <a:lnTo>
                  <a:pt x="1527810" y="300989"/>
                </a:lnTo>
                <a:close/>
              </a:path>
              <a:path w="1541779" h="329564">
                <a:moveTo>
                  <a:pt x="1527810" y="329183"/>
                </a:moveTo>
                <a:lnTo>
                  <a:pt x="1527810" y="300989"/>
                </a:lnTo>
                <a:lnTo>
                  <a:pt x="1514094" y="314705"/>
                </a:lnTo>
                <a:lnTo>
                  <a:pt x="1514094" y="329183"/>
                </a:lnTo>
                <a:lnTo>
                  <a:pt x="1527810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974515" y="2567044"/>
            <a:ext cx="1082488" cy="291353"/>
          </a:xfrm>
          <a:custGeom>
            <a:avLst/>
            <a:gdLst/>
            <a:ahLst/>
            <a:cxnLst/>
            <a:rect l="l" t="t" r="r" b="b"/>
            <a:pathLst>
              <a:path w="1226820" h="330200">
                <a:moveTo>
                  <a:pt x="1226820" y="323849"/>
                </a:moveTo>
                <a:lnTo>
                  <a:pt x="1226820" y="6857"/>
                </a:lnTo>
                <a:lnTo>
                  <a:pt x="1220724" y="0"/>
                </a:lnTo>
                <a:lnTo>
                  <a:pt x="6857" y="0"/>
                </a:lnTo>
                <a:lnTo>
                  <a:pt x="0" y="6857"/>
                </a:lnTo>
                <a:lnTo>
                  <a:pt x="0" y="323849"/>
                </a:lnTo>
                <a:lnTo>
                  <a:pt x="6858" y="329945"/>
                </a:lnTo>
                <a:lnTo>
                  <a:pt x="14478" y="329945"/>
                </a:lnTo>
                <a:lnTo>
                  <a:pt x="14478" y="28193"/>
                </a:lnTo>
                <a:lnTo>
                  <a:pt x="28194" y="14477"/>
                </a:lnTo>
                <a:lnTo>
                  <a:pt x="28193" y="28193"/>
                </a:lnTo>
                <a:lnTo>
                  <a:pt x="1198625" y="28193"/>
                </a:lnTo>
                <a:lnTo>
                  <a:pt x="1198626" y="14477"/>
                </a:lnTo>
                <a:lnTo>
                  <a:pt x="1212342" y="28193"/>
                </a:lnTo>
                <a:lnTo>
                  <a:pt x="1212342" y="329945"/>
                </a:lnTo>
                <a:lnTo>
                  <a:pt x="1220724" y="329945"/>
                </a:lnTo>
                <a:lnTo>
                  <a:pt x="1226820" y="323849"/>
                </a:lnTo>
                <a:close/>
              </a:path>
              <a:path w="1226820" h="330200">
                <a:moveTo>
                  <a:pt x="28193" y="28193"/>
                </a:moveTo>
                <a:lnTo>
                  <a:pt x="28194" y="14477"/>
                </a:lnTo>
                <a:lnTo>
                  <a:pt x="14478" y="28193"/>
                </a:lnTo>
                <a:lnTo>
                  <a:pt x="28193" y="28193"/>
                </a:lnTo>
                <a:close/>
              </a:path>
              <a:path w="1226820" h="330200">
                <a:moveTo>
                  <a:pt x="28194" y="301751"/>
                </a:moveTo>
                <a:lnTo>
                  <a:pt x="28193" y="28193"/>
                </a:lnTo>
                <a:lnTo>
                  <a:pt x="14478" y="28193"/>
                </a:lnTo>
                <a:lnTo>
                  <a:pt x="14478" y="301751"/>
                </a:lnTo>
                <a:lnTo>
                  <a:pt x="28194" y="301751"/>
                </a:lnTo>
                <a:close/>
              </a:path>
              <a:path w="1226820" h="330200">
                <a:moveTo>
                  <a:pt x="1212342" y="301751"/>
                </a:moveTo>
                <a:lnTo>
                  <a:pt x="14478" y="301751"/>
                </a:lnTo>
                <a:lnTo>
                  <a:pt x="28194" y="316229"/>
                </a:lnTo>
                <a:lnTo>
                  <a:pt x="28193" y="329945"/>
                </a:lnTo>
                <a:lnTo>
                  <a:pt x="1198625" y="329945"/>
                </a:lnTo>
                <a:lnTo>
                  <a:pt x="1198626" y="316229"/>
                </a:lnTo>
                <a:lnTo>
                  <a:pt x="1212342" y="301751"/>
                </a:lnTo>
                <a:close/>
              </a:path>
              <a:path w="1226820" h="330200">
                <a:moveTo>
                  <a:pt x="28193" y="329945"/>
                </a:moveTo>
                <a:lnTo>
                  <a:pt x="28194" y="316229"/>
                </a:lnTo>
                <a:lnTo>
                  <a:pt x="14478" y="301751"/>
                </a:lnTo>
                <a:lnTo>
                  <a:pt x="14478" y="329945"/>
                </a:lnTo>
                <a:lnTo>
                  <a:pt x="28193" y="329945"/>
                </a:lnTo>
                <a:close/>
              </a:path>
              <a:path w="1226820" h="330200">
                <a:moveTo>
                  <a:pt x="1212342" y="28193"/>
                </a:moveTo>
                <a:lnTo>
                  <a:pt x="1198626" y="14477"/>
                </a:lnTo>
                <a:lnTo>
                  <a:pt x="1198625" y="28193"/>
                </a:lnTo>
                <a:lnTo>
                  <a:pt x="1212342" y="28193"/>
                </a:lnTo>
                <a:close/>
              </a:path>
              <a:path w="1226820" h="330200">
                <a:moveTo>
                  <a:pt x="1212342" y="301751"/>
                </a:moveTo>
                <a:lnTo>
                  <a:pt x="1212342" y="28193"/>
                </a:lnTo>
                <a:lnTo>
                  <a:pt x="1198625" y="28193"/>
                </a:lnTo>
                <a:lnTo>
                  <a:pt x="1198625" y="301751"/>
                </a:lnTo>
                <a:lnTo>
                  <a:pt x="1212342" y="301751"/>
                </a:lnTo>
                <a:close/>
              </a:path>
              <a:path w="1226820" h="330200">
                <a:moveTo>
                  <a:pt x="1212342" y="329945"/>
                </a:moveTo>
                <a:lnTo>
                  <a:pt x="1212342" y="301751"/>
                </a:lnTo>
                <a:lnTo>
                  <a:pt x="1198626" y="316229"/>
                </a:lnTo>
                <a:lnTo>
                  <a:pt x="1198625" y="329945"/>
                </a:lnTo>
                <a:lnTo>
                  <a:pt x="1212342" y="329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987290" y="2579818"/>
            <a:ext cx="1057275" cy="128946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838" spc="13" dirty="0">
                <a:solidFill>
                  <a:srgbClr val="FFFFFF"/>
                </a:solidFill>
                <a:cs typeface="Calibri"/>
              </a:rPr>
              <a:t>Optics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974515" y="2992642"/>
            <a:ext cx="1082488" cy="290793"/>
          </a:xfrm>
          <a:custGeom>
            <a:avLst/>
            <a:gdLst/>
            <a:ahLst/>
            <a:cxnLst/>
            <a:rect l="l" t="t" r="r" b="b"/>
            <a:pathLst>
              <a:path w="1226820" h="329564">
                <a:moveTo>
                  <a:pt x="1226820" y="323087"/>
                </a:moveTo>
                <a:lnTo>
                  <a:pt x="1226820" y="6095"/>
                </a:lnTo>
                <a:lnTo>
                  <a:pt x="1220724" y="0"/>
                </a:lnTo>
                <a:lnTo>
                  <a:pt x="6857" y="0"/>
                </a:lnTo>
                <a:lnTo>
                  <a:pt x="0" y="6095"/>
                </a:lnTo>
                <a:lnTo>
                  <a:pt x="0" y="323087"/>
                </a:lnTo>
                <a:lnTo>
                  <a:pt x="6858" y="329183"/>
                </a:lnTo>
                <a:lnTo>
                  <a:pt x="14478" y="329183"/>
                </a:lnTo>
                <a:lnTo>
                  <a:pt x="14478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198625" y="27431"/>
                </a:lnTo>
                <a:lnTo>
                  <a:pt x="1198626" y="13715"/>
                </a:lnTo>
                <a:lnTo>
                  <a:pt x="1212342" y="27431"/>
                </a:lnTo>
                <a:lnTo>
                  <a:pt x="1212342" y="329183"/>
                </a:lnTo>
                <a:lnTo>
                  <a:pt x="1220724" y="329183"/>
                </a:lnTo>
                <a:lnTo>
                  <a:pt x="1226820" y="323087"/>
                </a:lnTo>
                <a:close/>
              </a:path>
              <a:path w="1226820" h="329564">
                <a:moveTo>
                  <a:pt x="28193" y="27431"/>
                </a:moveTo>
                <a:lnTo>
                  <a:pt x="28194" y="13715"/>
                </a:lnTo>
                <a:lnTo>
                  <a:pt x="14478" y="27431"/>
                </a:lnTo>
                <a:lnTo>
                  <a:pt x="28193" y="27431"/>
                </a:lnTo>
                <a:close/>
              </a:path>
              <a:path w="1226820" h="329564">
                <a:moveTo>
                  <a:pt x="28194" y="301751"/>
                </a:moveTo>
                <a:lnTo>
                  <a:pt x="28193" y="27431"/>
                </a:lnTo>
                <a:lnTo>
                  <a:pt x="14478" y="27431"/>
                </a:lnTo>
                <a:lnTo>
                  <a:pt x="14478" y="301751"/>
                </a:lnTo>
                <a:lnTo>
                  <a:pt x="28194" y="301751"/>
                </a:lnTo>
                <a:close/>
              </a:path>
              <a:path w="1226820" h="329564">
                <a:moveTo>
                  <a:pt x="1212342" y="301751"/>
                </a:moveTo>
                <a:lnTo>
                  <a:pt x="14478" y="301751"/>
                </a:lnTo>
                <a:lnTo>
                  <a:pt x="28194" y="315467"/>
                </a:lnTo>
                <a:lnTo>
                  <a:pt x="28194" y="329183"/>
                </a:lnTo>
                <a:lnTo>
                  <a:pt x="1198625" y="329183"/>
                </a:lnTo>
                <a:lnTo>
                  <a:pt x="1198626" y="315467"/>
                </a:lnTo>
                <a:lnTo>
                  <a:pt x="1212342" y="301751"/>
                </a:lnTo>
                <a:close/>
              </a:path>
              <a:path w="1226820" h="329564">
                <a:moveTo>
                  <a:pt x="28194" y="329183"/>
                </a:moveTo>
                <a:lnTo>
                  <a:pt x="28194" y="315467"/>
                </a:lnTo>
                <a:lnTo>
                  <a:pt x="14478" y="301751"/>
                </a:lnTo>
                <a:lnTo>
                  <a:pt x="14478" y="329183"/>
                </a:lnTo>
                <a:lnTo>
                  <a:pt x="28194" y="329183"/>
                </a:lnTo>
                <a:close/>
              </a:path>
              <a:path w="1226820" h="329564">
                <a:moveTo>
                  <a:pt x="1212342" y="27431"/>
                </a:moveTo>
                <a:lnTo>
                  <a:pt x="1198626" y="13715"/>
                </a:lnTo>
                <a:lnTo>
                  <a:pt x="1198625" y="27431"/>
                </a:lnTo>
                <a:lnTo>
                  <a:pt x="1212342" y="27431"/>
                </a:lnTo>
                <a:close/>
              </a:path>
              <a:path w="1226820" h="329564">
                <a:moveTo>
                  <a:pt x="1212342" y="301751"/>
                </a:moveTo>
                <a:lnTo>
                  <a:pt x="1212342" y="27431"/>
                </a:lnTo>
                <a:lnTo>
                  <a:pt x="1198625" y="27431"/>
                </a:lnTo>
                <a:lnTo>
                  <a:pt x="1198625" y="301751"/>
                </a:lnTo>
                <a:lnTo>
                  <a:pt x="1212342" y="301751"/>
                </a:lnTo>
                <a:close/>
              </a:path>
              <a:path w="1226820" h="329564">
                <a:moveTo>
                  <a:pt x="1212342" y="329183"/>
                </a:moveTo>
                <a:lnTo>
                  <a:pt x="1212342" y="301751"/>
                </a:lnTo>
                <a:lnTo>
                  <a:pt x="1198626" y="315467"/>
                </a:lnTo>
                <a:lnTo>
                  <a:pt x="1198625" y="329183"/>
                </a:lnTo>
                <a:lnTo>
                  <a:pt x="1212342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987290" y="3004745"/>
            <a:ext cx="1057275" cy="128946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marL="115987"/>
            <a:r>
              <a:rPr sz="838" spc="13" dirty="0">
                <a:solidFill>
                  <a:srgbClr val="FFFFFF"/>
                </a:solidFill>
                <a:cs typeface="Calibri"/>
              </a:rPr>
              <a:t>Photonic Devices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I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974515" y="3417570"/>
            <a:ext cx="1082488" cy="291353"/>
          </a:xfrm>
          <a:custGeom>
            <a:avLst/>
            <a:gdLst/>
            <a:ahLst/>
            <a:cxnLst/>
            <a:rect l="l" t="t" r="r" b="b"/>
            <a:pathLst>
              <a:path w="1226820" h="330200">
                <a:moveTo>
                  <a:pt x="1226820" y="323849"/>
                </a:moveTo>
                <a:lnTo>
                  <a:pt x="1226820" y="6095"/>
                </a:lnTo>
                <a:lnTo>
                  <a:pt x="1220724" y="0"/>
                </a:lnTo>
                <a:lnTo>
                  <a:pt x="6857" y="0"/>
                </a:lnTo>
                <a:lnTo>
                  <a:pt x="0" y="6095"/>
                </a:lnTo>
                <a:lnTo>
                  <a:pt x="0" y="323849"/>
                </a:lnTo>
                <a:lnTo>
                  <a:pt x="6858" y="329945"/>
                </a:lnTo>
                <a:lnTo>
                  <a:pt x="14478" y="329945"/>
                </a:lnTo>
                <a:lnTo>
                  <a:pt x="14478" y="28193"/>
                </a:lnTo>
                <a:lnTo>
                  <a:pt x="28194" y="14477"/>
                </a:lnTo>
                <a:lnTo>
                  <a:pt x="28193" y="28193"/>
                </a:lnTo>
                <a:lnTo>
                  <a:pt x="1198625" y="28193"/>
                </a:lnTo>
                <a:lnTo>
                  <a:pt x="1198626" y="14477"/>
                </a:lnTo>
                <a:lnTo>
                  <a:pt x="1212342" y="28193"/>
                </a:lnTo>
                <a:lnTo>
                  <a:pt x="1212342" y="329945"/>
                </a:lnTo>
                <a:lnTo>
                  <a:pt x="1220724" y="329945"/>
                </a:lnTo>
                <a:lnTo>
                  <a:pt x="1226820" y="323849"/>
                </a:lnTo>
                <a:close/>
              </a:path>
              <a:path w="1226820" h="330200">
                <a:moveTo>
                  <a:pt x="28193" y="28193"/>
                </a:moveTo>
                <a:lnTo>
                  <a:pt x="28194" y="14477"/>
                </a:lnTo>
                <a:lnTo>
                  <a:pt x="14478" y="28193"/>
                </a:lnTo>
                <a:lnTo>
                  <a:pt x="28193" y="28193"/>
                </a:lnTo>
                <a:close/>
              </a:path>
              <a:path w="1226820" h="330200">
                <a:moveTo>
                  <a:pt x="28194" y="301751"/>
                </a:moveTo>
                <a:lnTo>
                  <a:pt x="28193" y="28193"/>
                </a:lnTo>
                <a:lnTo>
                  <a:pt x="14478" y="28193"/>
                </a:lnTo>
                <a:lnTo>
                  <a:pt x="14478" y="301751"/>
                </a:lnTo>
                <a:lnTo>
                  <a:pt x="28194" y="301751"/>
                </a:lnTo>
                <a:close/>
              </a:path>
              <a:path w="1226820" h="330200">
                <a:moveTo>
                  <a:pt x="1212342" y="301751"/>
                </a:moveTo>
                <a:lnTo>
                  <a:pt x="14478" y="301751"/>
                </a:lnTo>
                <a:lnTo>
                  <a:pt x="28194" y="316229"/>
                </a:lnTo>
                <a:lnTo>
                  <a:pt x="28193" y="329945"/>
                </a:lnTo>
                <a:lnTo>
                  <a:pt x="1198625" y="329945"/>
                </a:lnTo>
                <a:lnTo>
                  <a:pt x="1198626" y="316229"/>
                </a:lnTo>
                <a:lnTo>
                  <a:pt x="1212342" y="301751"/>
                </a:lnTo>
                <a:close/>
              </a:path>
              <a:path w="1226820" h="330200">
                <a:moveTo>
                  <a:pt x="28193" y="329945"/>
                </a:moveTo>
                <a:lnTo>
                  <a:pt x="28194" y="316229"/>
                </a:lnTo>
                <a:lnTo>
                  <a:pt x="14478" y="301751"/>
                </a:lnTo>
                <a:lnTo>
                  <a:pt x="14478" y="329945"/>
                </a:lnTo>
                <a:lnTo>
                  <a:pt x="28193" y="329945"/>
                </a:lnTo>
                <a:close/>
              </a:path>
              <a:path w="1226820" h="330200">
                <a:moveTo>
                  <a:pt x="1212342" y="28193"/>
                </a:moveTo>
                <a:lnTo>
                  <a:pt x="1198626" y="14477"/>
                </a:lnTo>
                <a:lnTo>
                  <a:pt x="1198625" y="28193"/>
                </a:lnTo>
                <a:lnTo>
                  <a:pt x="1212342" y="28193"/>
                </a:lnTo>
                <a:close/>
              </a:path>
              <a:path w="1226820" h="330200">
                <a:moveTo>
                  <a:pt x="1212342" y="301751"/>
                </a:moveTo>
                <a:lnTo>
                  <a:pt x="1212342" y="28193"/>
                </a:lnTo>
                <a:lnTo>
                  <a:pt x="1198625" y="28193"/>
                </a:lnTo>
                <a:lnTo>
                  <a:pt x="1198625" y="301751"/>
                </a:lnTo>
                <a:lnTo>
                  <a:pt x="1212342" y="301751"/>
                </a:lnTo>
                <a:close/>
              </a:path>
              <a:path w="1226820" h="330200">
                <a:moveTo>
                  <a:pt x="1212342" y="329945"/>
                </a:moveTo>
                <a:lnTo>
                  <a:pt x="1212342" y="301751"/>
                </a:lnTo>
                <a:lnTo>
                  <a:pt x="1198626" y="316229"/>
                </a:lnTo>
                <a:lnTo>
                  <a:pt x="1198625" y="329945"/>
                </a:lnTo>
                <a:lnTo>
                  <a:pt x="1212342" y="329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987290" y="3430344"/>
            <a:ext cx="1057275" cy="135743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marL="101979"/>
            <a:r>
              <a:rPr sz="882" spc="-4" dirty="0">
                <a:solidFill>
                  <a:srgbClr val="FFFFFF"/>
                </a:solidFill>
                <a:cs typeface="Calibri"/>
              </a:rPr>
              <a:t>Photonic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 Devices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II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4974515" y="3843169"/>
            <a:ext cx="1082488" cy="290793"/>
          </a:xfrm>
          <a:custGeom>
            <a:avLst/>
            <a:gdLst/>
            <a:ahLst/>
            <a:cxnLst/>
            <a:rect l="l" t="t" r="r" b="b"/>
            <a:pathLst>
              <a:path w="1226820" h="329564">
                <a:moveTo>
                  <a:pt x="1226820" y="323087"/>
                </a:moveTo>
                <a:lnTo>
                  <a:pt x="1226820" y="6095"/>
                </a:lnTo>
                <a:lnTo>
                  <a:pt x="1220724" y="0"/>
                </a:lnTo>
                <a:lnTo>
                  <a:pt x="6857" y="0"/>
                </a:lnTo>
                <a:lnTo>
                  <a:pt x="0" y="6095"/>
                </a:lnTo>
                <a:lnTo>
                  <a:pt x="0" y="323087"/>
                </a:lnTo>
                <a:lnTo>
                  <a:pt x="6858" y="329183"/>
                </a:lnTo>
                <a:lnTo>
                  <a:pt x="14478" y="329183"/>
                </a:lnTo>
                <a:lnTo>
                  <a:pt x="14478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198625" y="27431"/>
                </a:lnTo>
                <a:lnTo>
                  <a:pt x="1198626" y="13715"/>
                </a:lnTo>
                <a:lnTo>
                  <a:pt x="1212342" y="27431"/>
                </a:lnTo>
                <a:lnTo>
                  <a:pt x="1212342" y="329183"/>
                </a:lnTo>
                <a:lnTo>
                  <a:pt x="1220724" y="329183"/>
                </a:lnTo>
                <a:lnTo>
                  <a:pt x="1226820" y="323087"/>
                </a:lnTo>
                <a:close/>
              </a:path>
              <a:path w="1226820" h="329564">
                <a:moveTo>
                  <a:pt x="28193" y="27431"/>
                </a:moveTo>
                <a:lnTo>
                  <a:pt x="28194" y="13715"/>
                </a:lnTo>
                <a:lnTo>
                  <a:pt x="14478" y="27431"/>
                </a:lnTo>
                <a:lnTo>
                  <a:pt x="28193" y="27431"/>
                </a:lnTo>
                <a:close/>
              </a:path>
              <a:path w="1226820" h="329564">
                <a:moveTo>
                  <a:pt x="28194" y="301751"/>
                </a:moveTo>
                <a:lnTo>
                  <a:pt x="28193" y="27431"/>
                </a:lnTo>
                <a:lnTo>
                  <a:pt x="14478" y="27431"/>
                </a:lnTo>
                <a:lnTo>
                  <a:pt x="14478" y="301751"/>
                </a:lnTo>
                <a:lnTo>
                  <a:pt x="28194" y="301751"/>
                </a:lnTo>
                <a:close/>
              </a:path>
              <a:path w="1226820" h="329564">
                <a:moveTo>
                  <a:pt x="1212342" y="301751"/>
                </a:moveTo>
                <a:lnTo>
                  <a:pt x="14478" y="301751"/>
                </a:lnTo>
                <a:lnTo>
                  <a:pt x="28194" y="315467"/>
                </a:lnTo>
                <a:lnTo>
                  <a:pt x="28194" y="329183"/>
                </a:lnTo>
                <a:lnTo>
                  <a:pt x="1198625" y="329183"/>
                </a:lnTo>
                <a:lnTo>
                  <a:pt x="1198626" y="315467"/>
                </a:lnTo>
                <a:lnTo>
                  <a:pt x="1212342" y="301751"/>
                </a:lnTo>
                <a:close/>
              </a:path>
              <a:path w="1226820" h="329564">
                <a:moveTo>
                  <a:pt x="28194" y="329183"/>
                </a:moveTo>
                <a:lnTo>
                  <a:pt x="28194" y="315467"/>
                </a:lnTo>
                <a:lnTo>
                  <a:pt x="14478" y="301751"/>
                </a:lnTo>
                <a:lnTo>
                  <a:pt x="14478" y="329183"/>
                </a:lnTo>
                <a:lnTo>
                  <a:pt x="28194" y="329183"/>
                </a:lnTo>
                <a:close/>
              </a:path>
              <a:path w="1226820" h="329564">
                <a:moveTo>
                  <a:pt x="1212342" y="27431"/>
                </a:moveTo>
                <a:lnTo>
                  <a:pt x="1198626" y="13715"/>
                </a:lnTo>
                <a:lnTo>
                  <a:pt x="1198625" y="27431"/>
                </a:lnTo>
                <a:lnTo>
                  <a:pt x="1212342" y="27431"/>
                </a:lnTo>
                <a:close/>
              </a:path>
              <a:path w="1226820" h="329564">
                <a:moveTo>
                  <a:pt x="1212342" y="301751"/>
                </a:moveTo>
                <a:lnTo>
                  <a:pt x="1212342" y="27431"/>
                </a:lnTo>
                <a:lnTo>
                  <a:pt x="1198625" y="27431"/>
                </a:lnTo>
                <a:lnTo>
                  <a:pt x="1198625" y="301751"/>
                </a:lnTo>
                <a:lnTo>
                  <a:pt x="1212342" y="301751"/>
                </a:lnTo>
                <a:close/>
              </a:path>
              <a:path w="1226820" h="329564">
                <a:moveTo>
                  <a:pt x="1212342" y="329183"/>
                </a:moveTo>
                <a:lnTo>
                  <a:pt x="1212342" y="301751"/>
                </a:lnTo>
                <a:lnTo>
                  <a:pt x="1198626" y="315467"/>
                </a:lnTo>
                <a:lnTo>
                  <a:pt x="1198625" y="329183"/>
                </a:lnTo>
                <a:lnTo>
                  <a:pt x="1212342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987290" y="3855272"/>
            <a:ext cx="1057275" cy="256480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marL="314342" marR="56593" indent="-251585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Optical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Properties</a:t>
            </a:r>
            <a:r>
              <a:rPr sz="838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9" dirty="0">
                <a:solidFill>
                  <a:srgbClr val="FFFFFF"/>
                </a:solidFill>
                <a:cs typeface="Calibri"/>
              </a:rPr>
              <a:t>of</a:t>
            </a:r>
            <a:r>
              <a:rPr sz="838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Materials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135669" y="2142789"/>
            <a:ext cx="1360954" cy="290793"/>
          </a:xfrm>
          <a:custGeom>
            <a:avLst/>
            <a:gdLst/>
            <a:ahLst/>
            <a:cxnLst/>
            <a:rect l="l" t="t" r="r" b="b"/>
            <a:pathLst>
              <a:path w="1542415" h="329564">
                <a:moveTo>
                  <a:pt x="1542288" y="322325"/>
                </a:moveTo>
                <a:lnTo>
                  <a:pt x="1542288" y="6095"/>
                </a:lnTo>
                <a:lnTo>
                  <a:pt x="153619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2325"/>
                </a:lnTo>
                <a:lnTo>
                  <a:pt x="6096" y="329183"/>
                </a:lnTo>
                <a:lnTo>
                  <a:pt x="13715" y="329183"/>
                </a:lnTo>
                <a:lnTo>
                  <a:pt x="13716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514094" y="27431"/>
                </a:lnTo>
                <a:lnTo>
                  <a:pt x="1514094" y="13715"/>
                </a:lnTo>
                <a:lnTo>
                  <a:pt x="1528572" y="27431"/>
                </a:lnTo>
                <a:lnTo>
                  <a:pt x="1528572" y="329183"/>
                </a:lnTo>
                <a:lnTo>
                  <a:pt x="1536192" y="329183"/>
                </a:lnTo>
                <a:lnTo>
                  <a:pt x="1542288" y="322325"/>
                </a:lnTo>
                <a:close/>
              </a:path>
              <a:path w="1542415" h="329564">
                <a:moveTo>
                  <a:pt x="28193" y="27431"/>
                </a:moveTo>
                <a:lnTo>
                  <a:pt x="28194" y="13715"/>
                </a:lnTo>
                <a:lnTo>
                  <a:pt x="13716" y="27431"/>
                </a:lnTo>
                <a:lnTo>
                  <a:pt x="28193" y="27431"/>
                </a:lnTo>
                <a:close/>
              </a:path>
              <a:path w="1542415" h="329564">
                <a:moveTo>
                  <a:pt x="28194" y="300989"/>
                </a:moveTo>
                <a:lnTo>
                  <a:pt x="28193" y="27431"/>
                </a:lnTo>
                <a:lnTo>
                  <a:pt x="13716" y="27431"/>
                </a:lnTo>
                <a:lnTo>
                  <a:pt x="13716" y="300989"/>
                </a:lnTo>
                <a:lnTo>
                  <a:pt x="28194" y="300989"/>
                </a:lnTo>
                <a:close/>
              </a:path>
              <a:path w="1542415" h="329564">
                <a:moveTo>
                  <a:pt x="1528572" y="300989"/>
                </a:moveTo>
                <a:lnTo>
                  <a:pt x="13716" y="300989"/>
                </a:lnTo>
                <a:lnTo>
                  <a:pt x="28194" y="314705"/>
                </a:lnTo>
                <a:lnTo>
                  <a:pt x="28194" y="329183"/>
                </a:lnTo>
                <a:lnTo>
                  <a:pt x="1514094" y="329183"/>
                </a:lnTo>
                <a:lnTo>
                  <a:pt x="1514094" y="314705"/>
                </a:lnTo>
                <a:lnTo>
                  <a:pt x="1528572" y="300989"/>
                </a:lnTo>
                <a:close/>
              </a:path>
              <a:path w="1542415" h="329564">
                <a:moveTo>
                  <a:pt x="28194" y="329183"/>
                </a:moveTo>
                <a:lnTo>
                  <a:pt x="28194" y="314705"/>
                </a:lnTo>
                <a:lnTo>
                  <a:pt x="13716" y="300989"/>
                </a:lnTo>
                <a:lnTo>
                  <a:pt x="13715" y="329183"/>
                </a:lnTo>
                <a:lnTo>
                  <a:pt x="28194" y="329183"/>
                </a:lnTo>
                <a:close/>
              </a:path>
              <a:path w="1542415" h="329564">
                <a:moveTo>
                  <a:pt x="1528572" y="27431"/>
                </a:moveTo>
                <a:lnTo>
                  <a:pt x="1514094" y="13715"/>
                </a:lnTo>
                <a:lnTo>
                  <a:pt x="1514094" y="27431"/>
                </a:lnTo>
                <a:lnTo>
                  <a:pt x="1528572" y="27431"/>
                </a:lnTo>
                <a:close/>
              </a:path>
              <a:path w="1542415" h="329564">
                <a:moveTo>
                  <a:pt x="1528572" y="300989"/>
                </a:moveTo>
                <a:lnTo>
                  <a:pt x="1528572" y="27431"/>
                </a:lnTo>
                <a:lnTo>
                  <a:pt x="1514094" y="27431"/>
                </a:lnTo>
                <a:lnTo>
                  <a:pt x="1514094" y="300989"/>
                </a:lnTo>
                <a:lnTo>
                  <a:pt x="1528572" y="300989"/>
                </a:lnTo>
                <a:close/>
              </a:path>
              <a:path w="1542415" h="329564">
                <a:moveTo>
                  <a:pt x="1528572" y="329183"/>
                </a:moveTo>
                <a:lnTo>
                  <a:pt x="1528572" y="300989"/>
                </a:lnTo>
                <a:lnTo>
                  <a:pt x="1514094" y="314705"/>
                </a:lnTo>
                <a:lnTo>
                  <a:pt x="1514094" y="329183"/>
                </a:lnTo>
                <a:lnTo>
                  <a:pt x="1528572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469828" y="2567044"/>
            <a:ext cx="1081928" cy="291353"/>
          </a:xfrm>
          <a:custGeom>
            <a:avLst/>
            <a:gdLst/>
            <a:ahLst/>
            <a:cxnLst/>
            <a:rect l="l" t="t" r="r" b="b"/>
            <a:pathLst>
              <a:path w="1226184" h="330200">
                <a:moveTo>
                  <a:pt x="1226058" y="323849"/>
                </a:moveTo>
                <a:lnTo>
                  <a:pt x="1226058" y="6857"/>
                </a:lnTo>
                <a:lnTo>
                  <a:pt x="1219962" y="0"/>
                </a:lnTo>
                <a:lnTo>
                  <a:pt x="6095" y="0"/>
                </a:lnTo>
                <a:lnTo>
                  <a:pt x="0" y="6857"/>
                </a:lnTo>
                <a:lnTo>
                  <a:pt x="0" y="323849"/>
                </a:lnTo>
                <a:lnTo>
                  <a:pt x="6096" y="329945"/>
                </a:lnTo>
                <a:lnTo>
                  <a:pt x="13715" y="329945"/>
                </a:lnTo>
                <a:lnTo>
                  <a:pt x="13716" y="28193"/>
                </a:lnTo>
                <a:lnTo>
                  <a:pt x="28194" y="14477"/>
                </a:lnTo>
                <a:lnTo>
                  <a:pt x="28193" y="28193"/>
                </a:lnTo>
                <a:lnTo>
                  <a:pt x="1198626" y="28193"/>
                </a:lnTo>
                <a:lnTo>
                  <a:pt x="1198626" y="14477"/>
                </a:lnTo>
                <a:lnTo>
                  <a:pt x="1212342" y="28193"/>
                </a:lnTo>
                <a:lnTo>
                  <a:pt x="1212342" y="329945"/>
                </a:lnTo>
                <a:lnTo>
                  <a:pt x="1219962" y="329945"/>
                </a:lnTo>
                <a:lnTo>
                  <a:pt x="1226058" y="323849"/>
                </a:lnTo>
                <a:close/>
              </a:path>
              <a:path w="1226184" h="330200">
                <a:moveTo>
                  <a:pt x="28193" y="28193"/>
                </a:moveTo>
                <a:lnTo>
                  <a:pt x="28194" y="14477"/>
                </a:lnTo>
                <a:lnTo>
                  <a:pt x="13716" y="28193"/>
                </a:lnTo>
                <a:lnTo>
                  <a:pt x="28193" y="28193"/>
                </a:lnTo>
                <a:close/>
              </a:path>
              <a:path w="1226184" h="330200">
                <a:moveTo>
                  <a:pt x="28194" y="301751"/>
                </a:moveTo>
                <a:lnTo>
                  <a:pt x="28193" y="28193"/>
                </a:lnTo>
                <a:lnTo>
                  <a:pt x="13716" y="28193"/>
                </a:lnTo>
                <a:lnTo>
                  <a:pt x="13716" y="301751"/>
                </a:lnTo>
                <a:lnTo>
                  <a:pt x="28194" y="301751"/>
                </a:lnTo>
                <a:close/>
              </a:path>
              <a:path w="1226184" h="330200">
                <a:moveTo>
                  <a:pt x="1212342" y="301751"/>
                </a:moveTo>
                <a:lnTo>
                  <a:pt x="13716" y="301751"/>
                </a:lnTo>
                <a:lnTo>
                  <a:pt x="28194" y="316229"/>
                </a:lnTo>
                <a:lnTo>
                  <a:pt x="28194" y="329945"/>
                </a:lnTo>
                <a:lnTo>
                  <a:pt x="1198626" y="329945"/>
                </a:lnTo>
                <a:lnTo>
                  <a:pt x="1198626" y="316229"/>
                </a:lnTo>
                <a:lnTo>
                  <a:pt x="1212342" y="301751"/>
                </a:lnTo>
                <a:close/>
              </a:path>
              <a:path w="1226184" h="330200">
                <a:moveTo>
                  <a:pt x="28194" y="329945"/>
                </a:moveTo>
                <a:lnTo>
                  <a:pt x="28194" y="316229"/>
                </a:lnTo>
                <a:lnTo>
                  <a:pt x="13716" y="301751"/>
                </a:lnTo>
                <a:lnTo>
                  <a:pt x="13715" y="329945"/>
                </a:lnTo>
                <a:lnTo>
                  <a:pt x="28194" y="329945"/>
                </a:lnTo>
                <a:close/>
              </a:path>
              <a:path w="1226184" h="330200">
                <a:moveTo>
                  <a:pt x="1212342" y="28193"/>
                </a:moveTo>
                <a:lnTo>
                  <a:pt x="1198626" y="14477"/>
                </a:lnTo>
                <a:lnTo>
                  <a:pt x="1198626" y="28193"/>
                </a:lnTo>
                <a:lnTo>
                  <a:pt x="1212342" y="28193"/>
                </a:lnTo>
                <a:close/>
              </a:path>
              <a:path w="1226184" h="330200">
                <a:moveTo>
                  <a:pt x="1212342" y="301751"/>
                </a:moveTo>
                <a:lnTo>
                  <a:pt x="1212342" y="28193"/>
                </a:lnTo>
                <a:lnTo>
                  <a:pt x="1198626" y="28193"/>
                </a:lnTo>
                <a:lnTo>
                  <a:pt x="1198626" y="301751"/>
                </a:lnTo>
                <a:lnTo>
                  <a:pt x="1212342" y="301751"/>
                </a:lnTo>
                <a:close/>
              </a:path>
              <a:path w="1226184" h="330200">
                <a:moveTo>
                  <a:pt x="1212342" y="329945"/>
                </a:moveTo>
                <a:lnTo>
                  <a:pt x="1212342" y="301751"/>
                </a:lnTo>
                <a:lnTo>
                  <a:pt x="1198626" y="316229"/>
                </a:lnTo>
                <a:lnTo>
                  <a:pt x="1198626" y="329945"/>
                </a:lnTo>
                <a:lnTo>
                  <a:pt x="1212342" y="329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481931" y="2579818"/>
            <a:ext cx="1057835" cy="256480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marL="139521" marR="133357" indent="166416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Adv</a:t>
            </a:r>
            <a:r>
              <a:rPr sz="838" spc="9" dirty="0">
                <a:solidFill>
                  <a:srgbClr val="FFFFFF"/>
                </a:solidFill>
                <a:cs typeface="Calibri"/>
              </a:rPr>
              <a:t>anced</a:t>
            </a:r>
            <a:r>
              <a:rPr sz="838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Electromagnetics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469828" y="2992642"/>
            <a:ext cx="1081928" cy="290793"/>
          </a:xfrm>
          <a:custGeom>
            <a:avLst/>
            <a:gdLst/>
            <a:ahLst/>
            <a:cxnLst/>
            <a:rect l="l" t="t" r="r" b="b"/>
            <a:pathLst>
              <a:path w="1226184" h="329564">
                <a:moveTo>
                  <a:pt x="1226058" y="323087"/>
                </a:moveTo>
                <a:lnTo>
                  <a:pt x="1226058" y="6095"/>
                </a:lnTo>
                <a:lnTo>
                  <a:pt x="121996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3087"/>
                </a:lnTo>
                <a:lnTo>
                  <a:pt x="6096" y="329183"/>
                </a:lnTo>
                <a:lnTo>
                  <a:pt x="13715" y="329183"/>
                </a:lnTo>
                <a:lnTo>
                  <a:pt x="13716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198626" y="27431"/>
                </a:lnTo>
                <a:lnTo>
                  <a:pt x="1198626" y="13715"/>
                </a:lnTo>
                <a:lnTo>
                  <a:pt x="1212342" y="27431"/>
                </a:lnTo>
                <a:lnTo>
                  <a:pt x="1212342" y="329183"/>
                </a:lnTo>
                <a:lnTo>
                  <a:pt x="1219962" y="329183"/>
                </a:lnTo>
                <a:lnTo>
                  <a:pt x="1226058" y="323087"/>
                </a:lnTo>
                <a:close/>
              </a:path>
              <a:path w="1226184" h="329564">
                <a:moveTo>
                  <a:pt x="28193" y="27431"/>
                </a:moveTo>
                <a:lnTo>
                  <a:pt x="28194" y="13715"/>
                </a:lnTo>
                <a:lnTo>
                  <a:pt x="13716" y="27431"/>
                </a:lnTo>
                <a:lnTo>
                  <a:pt x="28193" y="27431"/>
                </a:lnTo>
                <a:close/>
              </a:path>
              <a:path w="1226184" h="329564">
                <a:moveTo>
                  <a:pt x="28194" y="301751"/>
                </a:moveTo>
                <a:lnTo>
                  <a:pt x="28193" y="27431"/>
                </a:lnTo>
                <a:lnTo>
                  <a:pt x="13716" y="27431"/>
                </a:lnTo>
                <a:lnTo>
                  <a:pt x="13716" y="301751"/>
                </a:lnTo>
                <a:lnTo>
                  <a:pt x="28194" y="301751"/>
                </a:lnTo>
                <a:close/>
              </a:path>
              <a:path w="1226184" h="329564">
                <a:moveTo>
                  <a:pt x="1212342" y="301751"/>
                </a:moveTo>
                <a:lnTo>
                  <a:pt x="13716" y="301751"/>
                </a:lnTo>
                <a:lnTo>
                  <a:pt x="28194" y="315467"/>
                </a:lnTo>
                <a:lnTo>
                  <a:pt x="28194" y="329183"/>
                </a:lnTo>
                <a:lnTo>
                  <a:pt x="1198626" y="329183"/>
                </a:lnTo>
                <a:lnTo>
                  <a:pt x="1198626" y="315467"/>
                </a:lnTo>
                <a:lnTo>
                  <a:pt x="1212342" y="301751"/>
                </a:lnTo>
                <a:close/>
              </a:path>
              <a:path w="1226184" h="329564">
                <a:moveTo>
                  <a:pt x="28194" y="329183"/>
                </a:moveTo>
                <a:lnTo>
                  <a:pt x="28194" y="315467"/>
                </a:lnTo>
                <a:lnTo>
                  <a:pt x="13716" y="301751"/>
                </a:lnTo>
                <a:lnTo>
                  <a:pt x="13715" y="329183"/>
                </a:lnTo>
                <a:lnTo>
                  <a:pt x="28194" y="329183"/>
                </a:lnTo>
                <a:close/>
              </a:path>
              <a:path w="1226184" h="329564">
                <a:moveTo>
                  <a:pt x="1212342" y="27431"/>
                </a:moveTo>
                <a:lnTo>
                  <a:pt x="1198626" y="13715"/>
                </a:lnTo>
                <a:lnTo>
                  <a:pt x="1198626" y="27431"/>
                </a:lnTo>
                <a:lnTo>
                  <a:pt x="1212342" y="27431"/>
                </a:lnTo>
                <a:close/>
              </a:path>
              <a:path w="1226184" h="329564">
                <a:moveTo>
                  <a:pt x="1212342" y="301751"/>
                </a:moveTo>
                <a:lnTo>
                  <a:pt x="1212342" y="27431"/>
                </a:lnTo>
                <a:lnTo>
                  <a:pt x="1198626" y="27431"/>
                </a:lnTo>
                <a:lnTo>
                  <a:pt x="1198626" y="301751"/>
                </a:lnTo>
                <a:lnTo>
                  <a:pt x="1212342" y="301751"/>
                </a:lnTo>
                <a:close/>
              </a:path>
              <a:path w="1226184" h="329564">
                <a:moveTo>
                  <a:pt x="1212342" y="329183"/>
                </a:moveTo>
                <a:lnTo>
                  <a:pt x="1212342" y="301751"/>
                </a:lnTo>
                <a:lnTo>
                  <a:pt x="1198626" y="315467"/>
                </a:lnTo>
                <a:lnTo>
                  <a:pt x="1198626" y="329183"/>
                </a:lnTo>
                <a:lnTo>
                  <a:pt x="1212342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481931" y="3004745"/>
            <a:ext cx="1057835" cy="256480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marL="139521" marR="133357" indent="52670">
              <a:lnSpc>
                <a:spcPts val="962"/>
              </a:lnSpc>
            </a:pPr>
            <a:r>
              <a:rPr sz="882" spc="-4" dirty="0">
                <a:solidFill>
                  <a:srgbClr val="FFFFFF"/>
                </a:solidFill>
                <a:cs typeface="Calibri"/>
              </a:rPr>
              <a:t>Computational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Electromagnetics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469828" y="3417570"/>
            <a:ext cx="1081928" cy="291353"/>
          </a:xfrm>
          <a:custGeom>
            <a:avLst/>
            <a:gdLst/>
            <a:ahLst/>
            <a:cxnLst/>
            <a:rect l="l" t="t" r="r" b="b"/>
            <a:pathLst>
              <a:path w="1226184" h="330200">
                <a:moveTo>
                  <a:pt x="1226058" y="323849"/>
                </a:moveTo>
                <a:lnTo>
                  <a:pt x="1226058" y="6095"/>
                </a:lnTo>
                <a:lnTo>
                  <a:pt x="121996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3849"/>
                </a:lnTo>
                <a:lnTo>
                  <a:pt x="6096" y="329945"/>
                </a:lnTo>
                <a:lnTo>
                  <a:pt x="13715" y="329945"/>
                </a:lnTo>
                <a:lnTo>
                  <a:pt x="13716" y="28193"/>
                </a:lnTo>
                <a:lnTo>
                  <a:pt x="28194" y="14477"/>
                </a:lnTo>
                <a:lnTo>
                  <a:pt x="28193" y="28193"/>
                </a:lnTo>
                <a:lnTo>
                  <a:pt x="1198626" y="28193"/>
                </a:lnTo>
                <a:lnTo>
                  <a:pt x="1198626" y="14477"/>
                </a:lnTo>
                <a:lnTo>
                  <a:pt x="1212342" y="28193"/>
                </a:lnTo>
                <a:lnTo>
                  <a:pt x="1212342" y="329945"/>
                </a:lnTo>
                <a:lnTo>
                  <a:pt x="1219962" y="329945"/>
                </a:lnTo>
                <a:lnTo>
                  <a:pt x="1226058" y="323849"/>
                </a:lnTo>
                <a:close/>
              </a:path>
              <a:path w="1226184" h="330200">
                <a:moveTo>
                  <a:pt x="28193" y="28193"/>
                </a:moveTo>
                <a:lnTo>
                  <a:pt x="28194" y="14477"/>
                </a:lnTo>
                <a:lnTo>
                  <a:pt x="13716" y="28193"/>
                </a:lnTo>
                <a:lnTo>
                  <a:pt x="28193" y="28193"/>
                </a:lnTo>
                <a:close/>
              </a:path>
              <a:path w="1226184" h="330200">
                <a:moveTo>
                  <a:pt x="28194" y="301751"/>
                </a:moveTo>
                <a:lnTo>
                  <a:pt x="28193" y="28193"/>
                </a:lnTo>
                <a:lnTo>
                  <a:pt x="13716" y="28193"/>
                </a:lnTo>
                <a:lnTo>
                  <a:pt x="13716" y="301751"/>
                </a:lnTo>
                <a:lnTo>
                  <a:pt x="28194" y="301751"/>
                </a:lnTo>
                <a:close/>
              </a:path>
              <a:path w="1226184" h="330200">
                <a:moveTo>
                  <a:pt x="1212342" y="301751"/>
                </a:moveTo>
                <a:lnTo>
                  <a:pt x="13716" y="301751"/>
                </a:lnTo>
                <a:lnTo>
                  <a:pt x="28194" y="316229"/>
                </a:lnTo>
                <a:lnTo>
                  <a:pt x="28194" y="329945"/>
                </a:lnTo>
                <a:lnTo>
                  <a:pt x="1198626" y="329945"/>
                </a:lnTo>
                <a:lnTo>
                  <a:pt x="1198626" y="316229"/>
                </a:lnTo>
                <a:lnTo>
                  <a:pt x="1212342" y="301751"/>
                </a:lnTo>
                <a:close/>
              </a:path>
              <a:path w="1226184" h="330200">
                <a:moveTo>
                  <a:pt x="28194" y="329945"/>
                </a:moveTo>
                <a:lnTo>
                  <a:pt x="28194" y="316229"/>
                </a:lnTo>
                <a:lnTo>
                  <a:pt x="13716" y="301751"/>
                </a:lnTo>
                <a:lnTo>
                  <a:pt x="13715" y="329945"/>
                </a:lnTo>
                <a:lnTo>
                  <a:pt x="28194" y="329945"/>
                </a:lnTo>
                <a:close/>
              </a:path>
              <a:path w="1226184" h="330200">
                <a:moveTo>
                  <a:pt x="1212342" y="28193"/>
                </a:moveTo>
                <a:lnTo>
                  <a:pt x="1198626" y="14477"/>
                </a:lnTo>
                <a:lnTo>
                  <a:pt x="1198626" y="28193"/>
                </a:lnTo>
                <a:lnTo>
                  <a:pt x="1212342" y="28193"/>
                </a:lnTo>
                <a:close/>
              </a:path>
              <a:path w="1226184" h="330200">
                <a:moveTo>
                  <a:pt x="1212342" y="301751"/>
                </a:moveTo>
                <a:lnTo>
                  <a:pt x="1212342" y="28193"/>
                </a:lnTo>
                <a:lnTo>
                  <a:pt x="1198626" y="28193"/>
                </a:lnTo>
                <a:lnTo>
                  <a:pt x="1198626" y="301751"/>
                </a:lnTo>
                <a:lnTo>
                  <a:pt x="1212342" y="301751"/>
                </a:lnTo>
                <a:close/>
              </a:path>
              <a:path w="1226184" h="330200">
                <a:moveTo>
                  <a:pt x="1212342" y="329945"/>
                </a:moveTo>
                <a:lnTo>
                  <a:pt x="1212342" y="301751"/>
                </a:lnTo>
                <a:lnTo>
                  <a:pt x="1198626" y="316229"/>
                </a:lnTo>
                <a:lnTo>
                  <a:pt x="1198626" y="329945"/>
                </a:lnTo>
                <a:lnTo>
                  <a:pt x="1212342" y="329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481931" y="3430344"/>
            <a:ext cx="1057835" cy="135743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marL="138400"/>
            <a:r>
              <a:rPr sz="882" spc="-9" dirty="0">
                <a:solidFill>
                  <a:srgbClr val="FFFFFF"/>
                </a:solidFill>
                <a:cs typeface="Calibri"/>
              </a:rPr>
              <a:t>Antennae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Theo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r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y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469828" y="3843169"/>
            <a:ext cx="1081928" cy="290793"/>
          </a:xfrm>
          <a:custGeom>
            <a:avLst/>
            <a:gdLst/>
            <a:ahLst/>
            <a:cxnLst/>
            <a:rect l="l" t="t" r="r" b="b"/>
            <a:pathLst>
              <a:path w="1226184" h="329564">
                <a:moveTo>
                  <a:pt x="1226058" y="323087"/>
                </a:moveTo>
                <a:lnTo>
                  <a:pt x="1226058" y="6095"/>
                </a:lnTo>
                <a:lnTo>
                  <a:pt x="121996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3087"/>
                </a:lnTo>
                <a:lnTo>
                  <a:pt x="6096" y="329183"/>
                </a:lnTo>
                <a:lnTo>
                  <a:pt x="13715" y="329183"/>
                </a:lnTo>
                <a:lnTo>
                  <a:pt x="13716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198626" y="27431"/>
                </a:lnTo>
                <a:lnTo>
                  <a:pt x="1198626" y="13715"/>
                </a:lnTo>
                <a:lnTo>
                  <a:pt x="1212342" y="27431"/>
                </a:lnTo>
                <a:lnTo>
                  <a:pt x="1212342" y="329183"/>
                </a:lnTo>
                <a:lnTo>
                  <a:pt x="1219962" y="329183"/>
                </a:lnTo>
                <a:lnTo>
                  <a:pt x="1226058" y="323087"/>
                </a:lnTo>
                <a:close/>
              </a:path>
              <a:path w="1226184" h="329564">
                <a:moveTo>
                  <a:pt x="28193" y="27431"/>
                </a:moveTo>
                <a:lnTo>
                  <a:pt x="28194" y="13715"/>
                </a:lnTo>
                <a:lnTo>
                  <a:pt x="13716" y="27431"/>
                </a:lnTo>
                <a:lnTo>
                  <a:pt x="28193" y="27431"/>
                </a:lnTo>
                <a:close/>
              </a:path>
              <a:path w="1226184" h="329564">
                <a:moveTo>
                  <a:pt x="28194" y="301751"/>
                </a:moveTo>
                <a:lnTo>
                  <a:pt x="28193" y="27431"/>
                </a:lnTo>
                <a:lnTo>
                  <a:pt x="13716" y="27431"/>
                </a:lnTo>
                <a:lnTo>
                  <a:pt x="13716" y="301751"/>
                </a:lnTo>
                <a:lnTo>
                  <a:pt x="28194" y="301751"/>
                </a:lnTo>
                <a:close/>
              </a:path>
              <a:path w="1226184" h="329564">
                <a:moveTo>
                  <a:pt x="1212342" y="301751"/>
                </a:moveTo>
                <a:lnTo>
                  <a:pt x="13716" y="301751"/>
                </a:lnTo>
                <a:lnTo>
                  <a:pt x="28194" y="315467"/>
                </a:lnTo>
                <a:lnTo>
                  <a:pt x="28194" y="329183"/>
                </a:lnTo>
                <a:lnTo>
                  <a:pt x="1198626" y="329183"/>
                </a:lnTo>
                <a:lnTo>
                  <a:pt x="1198626" y="315467"/>
                </a:lnTo>
                <a:lnTo>
                  <a:pt x="1212342" y="301751"/>
                </a:lnTo>
                <a:close/>
              </a:path>
              <a:path w="1226184" h="329564">
                <a:moveTo>
                  <a:pt x="28194" y="329183"/>
                </a:moveTo>
                <a:lnTo>
                  <a:pt x="28194" y="315467"/>
                </a:lnTo>
                <a:lnTo>
                  <a:pt x="13716" y="301751"/>
                </a:lnTo>
                <a:lnTo>
                  <a:pt x="13715" y="329183"/>
                </a:lnTo>
                <a:lnTo>
                  <a:pt x="28194" y="329183"/>
                </a:lnTo>
                <a:close/>
              </a:path>
              <a:path w="1226184" h="329564">
                <a:moveTo>
                  <a:pt x="1212342" y="27431"/>
                </a:moveTo>
                <a:lnTo>
                  <a:pt x="1198626" y="13715"/>
                </a:lnTo>
                <a:lnTo>
                  <a:pt x="1198626" y="27431"/>
                </a:lnTo>
                <a:lnTo>
                  <a:pt x="1212342" y="27431"/>
                </a:lnTo>
                <a:close/>
              </a:path>
              <a:path w="1226184" h="329564">
                <a:moveTo>
                  <a:pt x="1212342" y="301751"/>
                </a:moveTo>
                <a:lnTo>
                  <a:pt x="1212342" y="27431"/>
                </a:lnTo>
                <a:lnTo>
                  <a:pt x="1198626" y="27431"/>
                </a:lnTo>
                <a:lnTo>
                  <a:pt x="1198626" y="301751"/>
                </a:lnTo>
                <a:lnTo>
                  <a:pt x="1212342" y="301751"/>
                </a:lnTo>
                <a:close/>
              </a:path>
              <a:path w="1226184" h="329564">
                <a:moveTo>
                  <a:pt x="1212342" y="329183"/>
                </a:moveTo>
                <a:lnTo>
                  <a:pt x="1212342" y="301751"/>
                </a:lnTo>
                <a:lnTo>
                  <a:pt x="1198626" y="315467"/>
                </a:lnTo>
                <a:lnTo>
                  <a:pt x="1198626" y="329183"/>
                </a:lnTo>
                <a:lnTo>
                  <a:pt x="1212342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481931" y="3855272"/>
            <a:ext cx="1057835" cy="135743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marL="87411"/>
            <a:r>
              <a:rPr sz="882" spc="-9" dirty="0">
                <a:solidFill>
                  <a:srgbClr val="FFFFFF"/>
                </a:solidFill>
                <a:cs typeface="Calibri"/>
              </a:rPr>
              <a:t>Microwave</a:t>
            </a:r>
            <a:r>
              <a:rPr sz="882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Design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I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469828" y="4268096"/>
            <a:ext cx="1081928" cy="291353"/>
          </a:xfrm>
          <a:custGeom>
            <a:avLst/>
            <a:gdLst/>
            <a:ahLst/>
            <a:cxnLst/>
            <a:rect l="l" t="t" r="r" b="b"/>
            <a:pathLst>
              <a:path w="1226184" h="330200">
                <a:moveTo>
                  <a:pt x="1226058" y="323849"/>
                </a:moveTo>
                <a:lnTo>
                  <a:pt x="1226058" y="6095"/>
                </a:lnTo>
                <a:lnTo>
                  <a:pt x="121996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3849"/>
                </a:lnTo>
                <a:lnTo>
                  <a:pt x="6096" y="329945"/>
                </a:lnTo>
                <a:lnTo>
                  <a:pt x="13715" y="329945"/>
                </a:lnTo>
                <a:lnTo>
                  <a:pt x="13716" y="28193"/>
                </a:lnTo>
                <a:lnTo>
                  <a:pt x="28194" y="13715"/>
                </a:lnTo>
                <a:lnTo>
                  <a:pt x="28193" y="28193"/>
                </a:lnTo>
                <a:lnTo>
                  <a:pt x="1198626" y="28193"/>
                </a:lnTo>
                <a:lnTo>
                  <a:pt x="1198626" y="13715"/>
                </a:lnTo>
                <a:lnTo>
                  <a:pt x="1212342" y="28193"/>
                </a:lnTo>
                <a:lnTo>
                  <a:pt x="1212342" y="329945"/>
                </a:lnTo>
                <a:lnTo>
                  <a:pt x="1219962" y="329945"/>
                </a:lnTo>
                <a:lnTo>
                  <a:pt x="1226058" y="323849"/>
                </a:lnTo>
                <a:close/>
              </a:path>
              <a:path w="1226184" h="330200">
                <a:moveTo>
                  <a:pt x="28193" y="28193"/>
                </a:moveTo>
                <a:lnTo>
                  <a:pt x="28194" y="13715"/>
                </a:lnTo>
                <a:lnTo>
                  <a:pt x="13716" y="28193"/>
                </a:lnTo>
                <a:lnTo>
                  <a:pt x="28193" y="28193"/>
                </a:lnTo>
                <a:close/>
              </a:path>
              <a:path w="1226184" h="330200">
                <a:moveTo>
                  <a:pt x="28194" y="301751"/>
                </a:moveTo>
                <a:lnTo>
                  <a:pt x="28193" y="28193"/>
                </a:lnTo>
                <a:lnTo>
                  <a:pt x="13716" y="28193"/>
                </a:lnTo>
                <a:lnTo>
                  <a:pt x="13716" y="301751"/>
                </a:lnTo>
                <a:lnTo>
                  <a:pt x="28194" y="301751"/>
                </a:lnTo>
                <a:close/>
              </a:path>
              <a:path w="1226184" h="330200">
                <a:moveTo>
                  <a:pt x="1212342" y="301751"/>
                </a:moveTo>
                <a:lnTo>
                  <a:pt x="13716" y="301751"/>
                </a:lnTo>
                <a:lnTo>
                  <a:pt x="28194" y="315467"/>
                </a:lnTo>
                <a:lnTo>
                  <a:pt x="28194" y="329945"/>
                </a:lnTo>
                <a:lnTo>
                  <a:pt x="1198626" y="329945"/>
                </a:lnTo>
                <a:lnTo>
                  <a:pt x="1198626" y="315467"/>
                </a:lnTo>
                <a:lnTo>
                  <a:pt x="1212342" y="301751"/>
                </a:lnTo>
                <a:close/>
              </a:path>
              <a:path w="1226184" h="330200">
                <a:moveTo>
                  <a:pt x="28194" y="329945"/>
                </a:moveTo>
                <a:lnTo>
                  <a:pt x="28194" y="315467"/>
                </a:lnTo>
                <a:lnTo>
                  <a:pt x="13716" y="301751"/>
                </a:lnTo>
                <a:lnTo>
                  <a:pt x="13715" y="329945"/>
                </a:lnTo>
                <a:lnTo>
                  <a:pt x="28194" y="329945"/>
                </a:lnTo>
                <a:close/>
              </a:path>
              <a:path w="1226184" h="330200">
                <a:moveTo>
                  <a:pt x="1212342" y="28193"/>
                </a:moveTo>
                <a:lnTo>
                  <a:pt x="1198626" y="13715"/>
                </a:lnTo>
                <a:lnTo>
                  <a:pt x="1198626" y="28193"/>
                </a:lnTo>
                <a:lnTo>
                  <a:pt x="1212342" y="28193"/>
                </a:lnTo>
                <a:close/>
              </a:path>
              <a:path w="1226184" h="330200">
                <a:moveTo>
                  <a:pt x="1212342" y="301751"/>
                </a:moveTo>
                <a:lnTo>
                  <a:pt x="1212342" y="28193"/>
                </a:lnTo>
                <a:lnTo>
                  <a:pt x="1198626" y="28193"/>
                </a:lnTo>
                <a:lnTo>
                  <a:pt x="1198626" y="301751"/>
                </a:lnTo>
                <a:lnTo>
                  <a:pt x="1212342" y="301751"/>
                </a:lnTo>
                <a:close/>
              </a:path>
              <a:path w="1226184" h="330200">
                <a:moveTo>
                  <a:pt x="1212342" y="329945"/>
                </a:moveTo>
                <a:lnTo>
                  <a:pt x="1212342" y="301751"/>
                </a:lnTo>
                <a:lnTo>
                  <a:pt x="1198626" y="315467"/>
                </a:lnTo>
                <a:lnTo>
                  <a:pt x="1198626" y="329945"/>
                </a:lnTo>
                <a:lnTo>
                  <a:pt x="1212342" y="329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481931" y="4280199"/>
            <a:ext cx="1057835" cy="135743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marL="72842"/>
            <a:r>
              <a:rPr sz="882" spc="-9" dirty="0">
                <a:solidFill>
                  <a:srgbClr val="FFFFFF"/>
                </a:solidFill>
                <a:cs typeface="Calibri"/>
              </a:rPr>
              <a:t>Microwave</a:t>
            </a:r>
            <a:r>
              <a:rPr sz="882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Design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II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469828" y="4693695"/>
            <a:ext cx="1081928" cy="290793"/>
          </a:xfrm>
          <a:custGeom>
            <a:avLst/>
            <a:gdLst/>
            <a:ahLst/>
            <a:cxnLst/>
            <a:rect l="l" t="t" r="r" b="b"/>
            <a:pathLst>
              <a:path w="1226184" h="329564">
                <a:moveTo>
                  <a:pt x="1226058" y="323087"/>
                </a:moveTo>
                <a:lnTo>
                  <a:pt x="1226058" y="6095"/>
                </a:lnTo>
                <a:lnTo>
                  <a:pt x="121996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3087"/>
                </a:lnTo>
                <a:lnTo>
                  <a:pt x="6096" y="329183"/>
                </a:lnTo>
                <a:lnTo>
                  <a:pt x="13715" y="329183"/>
                </a:lnTo>
                <a:lnTo>
                  <a:pt x="13716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198626" y="27431"/>
                </a:lnTo>
                <a:lnTo>
                  <a:pt x="1198626" y="13715"/>
                </a:lnTo>
                <a:lnTo>
                  <a:pt x="1212342" y="27431"/>
                </a:lnTo>
                <a:lnTo>
                  <a:pt x="1212342" y="329183"/>
                </a:lnTo>
                <a:lnTo>
                  <a:pt x="1219962" y="329183"/>
                </a:lnTo>
                <a:lnTo>
                  <a:pt x="1226058" y="323087"/>
                </a:lnTo>
                <a:close/>
              </a:path>
              <a:path w="1226184" h="329564">
                <a:moveTo>
                  <a:pt x="28193" y="27431"/>
                </a:moveTo>
                <a:lnTo>
                  <a:pt x="28194" y="13715"/>
                </a:lnTo>
                <a:lnTo>
                  <a:pt x="13716" y="27431"/>
                </a:lnTo>
                <a:lnTo>
                  <a:pt x="28193" y="27431"/>
                </a:lnTo>
                <a:close/>
              </a:path>
              <a:path w="1226184" h="329564">
                <a:moveTo>
                  <a:pt x="28194" y="301751"/>
                </a:moveTo>
                <a:lnTo>
                  <a:pt x="28193" y="27431"/>
                </a:lnTo>
                <a:lnTo>
                  <a:pt x="13716" y="27431"/>
                </a:lnTo>
                <a:lnTo>
                  <a:pt x="13716" y="301751"/>
                </a:lnTo>
                <a:lnTo>
                  <a:pt x="28194" y="301751"/>
                </a:lnTo>
                <a:close/>
              </a:path>
              <a:path w="1226184" h="329564">
                <a:moveTo>
                  <a:pt x="1212342" y="301751"/>
                </a:moveTo>
                <a:lnTo>
                  <a:pt x="13716" y="301751"/>
                </a:lnTo>
                <a:lnTo>
                  <a:pt x="28194" y="315467"/>
                </a:lnTo>
                <a:lnTo>
                  <a:pt x="28194" y="329183"/>
                </a:lnTo>
                <a:lnTo>
                  <a:pt x="1198626" y="329183"/>
                </a:lnTo>
                <a:lnTo>
                  <a:pt x="1198626" y="315467"/>
                </a:lnTo>
                <a:lnTo>
                  <a:pt x="1212342" y="301751"/>
                </a:lnTo>
                <a:close/>
              </a:path>
              <a:path w="1226184" h="329564">
                <a:moveTo>
                  <a:pt x="28194" y="329183"/>
                </a:moveTo>
                <a:lnTo>
                  <a:pt x="28194" y="315467"/>
                </a:lnTo>
                <a:lnTo>
                  <a:pt x="13716" y="301751"/>
                </a:lnTo>
                <a:lnTo>
                  <a:pt x="13715" y="329183"/>
                </a:lnTo>
                <a:lnTo>
                  <a:pt x="28194" y="329183"/>
                </a:lnTo>
                <a:close/>
              </a:path>
              <a:path w="1226184" h="329564">
                <a:moveTo>
                  <a:pt x="1212342" y="27431"/>
                </a:moveTo>
                <a:lnTo>
                  <a:pt x="1198626" y="13715"/>
                </a:lnTo>
                <a:lnTo>
                  <a:pt x="1198626" y="27431"/>
                </a:lnTo>
                <a:lnTo>
                  <a:pt x="1212342" y="27431"/>
                </a:lnTo>
                <a:close/>
              </a:path>
              <a:path w="1226184" h="329564">
                <a:moveTo>
                  <a:pt x="1212342" y="301751"/>
                </a:moveTo>
                <a:lnTo>
                  <a:pt x="1212342" y="27431"/>
                </a:lnTo>
                <a:lnTo>
                  <a:pt x="1198626" y="27431"/>
                </a:lnTo>
                <a:lnTo>
                  <a:pt x="1198626" y="301751"/>
                </a:lnTo>
                <a:lnTo>
                  <a:pt x="1212342" y="301751"/>
                </a:lnTo>
                <a:close/>
              </a:path>
              <a:path w="1226184" h="329564">
                <a:moveTo>
                  <a:pt x="1212342" y="329183"/>
                </a:moveTo>
                <a:lnTo>
                  <a:pt x="1212342" y="301751"/>
                </a:lnTo>
                <a:lnTo>
                  <a:pt x="1198626" y="315467"/>
                </a:lnTo>
                <a:lnTo>
                  <a:pt x="1198626" y="329183"/>
                </a:lnTo>
                <a:lnTo>
                  <a:pt x="1212342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481931" y="4705798"/>
            <a:ext cx="1057835" cy="256480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marL="314902" marR="75083" indent="-233095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Adv</a:t>
            </a:r>
            <a:r>
              <a:rPr sz="838" spc="9" dirty="0">
                <a:solidFill>
                  <a:srgbClr val="FFFFFF"/>
                </a:solidFill>
                <a:cs typeface="Calibri"/>
              </a:rPr>
              <a:t>ance</a:t>
            </a:r>
            <a:r>
              <a:rPr sz="838" spc="18" dirty="0">
                <a:solidFill>
                  <a:srgbClr val="FFFFFF"/>
                </a:solidFill>
                <a:cs typeface="Calibri"/>
              </a:rPr>
              <a:t>d</a:t>
            </a:r>
            <a:r>
              <a:rPr sz="838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Magnetic Materials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469828" y="5118622"/>
            <a:ext cx="1081928" cy="291353"/>
          </a:xfrm>
          <a:custGeom>
            <a:avLst/>
            <a:gdLst/>
            <a:ahLst/>
            <a:cxnLst/>
            <a:rect l="l" t="t" r="r" b="b"/>
            <a:pathLst>
              <a:path w="1226184" h="330200">
                <a:moveTo>
                  <a:pt x="1226058" y="323088"/>
                </a:moveTo>
                <a:lnTo>
                  <a:pt x="1226058" y="6096"/>
                </a:lnTo>
                <a:lnTo>
                  <a:pt x="1219962" y="0"/>
                </a:lnTo>
                <a:lnTo>
                  <a:pt x="6095" y="0"/>
                </a:lnTo>
                <a:lnTo>
                  <a:pt x="0" y="6096"/>
                </a:lnTo>
                <a:lnTo>
                  <a:pt x="0" y="323088"/>
                </a:lnTo>
                <a:lnTo>
                  <a:pt x="6096" y="329946"/>
                </a:lnTo>
                <a:lnTo>
                  <a:pt x="13715" y="329946"/>
                </a:lnTo>
                <a:lnTo>
                  <a:pt x="13716" y="28194"/>
                </a:lnTo>
                <a:lnTo>
                  <a:pt x="28194" y="13716"/>
                </a:lnTo>
                <a:lnTo>
                  <a:pt x="28193" y="28194"/>
                </a:lnTo>
                <a:lnTo>
                  <a:pt x="1198626" y="28194"/>
                </a:lnTo>
                <a:lnTo>
                  <a:pt x="1198626" y="13716"/>
                </a:lnTo>
                <a:lnTo>
                  <a:pt x="1212342" y="28194"/>
                </a:lnTo>
                <a:lnTo>
                  <a:pt x="1212342" y="329946"/>
                </a:lnTo>
                <a:lnTo>
                  <a:pt x="1219962" y="329946"/>
                </a:lnTo>
                <a:lnTo>
                  <a:pt x="1226058" y="323088"/>
                </a:lnTo>
                <a:close/>
              </a:path>
              <a:path w="1226184" h="330200">
                <a:moveTo>
                  <a:pt x="28193" y="28194"/>
                </a:moveTo>
                <a:lnTo>
                  <a:pt x="28194" y="13716"/>
                </a:lnTo>
                <a:lnTo>
                  <a:pt x="13716" y="28194"/>
                </a:lnTo>
                <a:lnTo>
                  <a:pt x="28193" y="28194"/>
                </a:lnTo>
                <a:close/>
              </a:path>
              <a:path w="1226184" h="330200">
                <a:moveTo>
                  <a:pt x="28194" y="301752"/>
                </a:moveTo>
                <a:lnTo>
                  <a:pt x="28193" y="28194"/>
                </a:lnTo>
                <a:lnTo>
                  <a:pt x="13716" y="28194"/>
                </a:lnTo>
                <a:lnTo>
                  <a:pt x="13716" y="301752"/>
                </a:lnTo>
                <a:lnTo>
                  <a:pt x="28194" y="301752"/>
                </a:lnTo>
                <a:close/>
              </a:path>
              <a:path w="1226184" h="330200">
                <a:moveTo>
                  <a:pt x="1212342" y="301752"/>
                </a:moveTo>
                <a:lnTo>
                  <a:pt x="13716" y="301752"/>
                </a:lnTo>
                <a:lnTo>
                  <a:pt x="28194" y="315468"/>
                </a:lnTo>
                <a:lnTo>
                  <a:pt x="28194" y="329946"/>
                </a:lnTo>
                <a:lnTo>
                  <a:pt x="1198626" y="329946"/>
                </a:lnTo>
                <a:lnTo>
                  <a:pt x="1198626" y="315468"/>
                </a:lnTo>
                <a:lnTo>
                  <a:pt x="1212342" y="301752"/>
                </a:lnTo>
                <a:close/>
              </a:path>
              <a:path w="1226184" h="330200">
                <a:moveTo>
                  <a:pt x="28194" y="329946"/>
                </a:moveTo>
                <a:lnTo>
                  <a:pt x="28194" y="315468"/>
                </a:lnTo>
                <a:lnTo>
                  <a:pt x="13716" y="301752"/>
                </a:lnTo>
                <a:lnTo>
                  <a:pt x="13715" y="329946"/>
                </a:lnTo>
                <a:lnTo>
                  <a:pt x="28194" y="329946"/>
                </a:lnTo>
                <a:close/>
              </a:path>
              <a:path w="1226184" h="330200">
                <a:moveTo>
                  <a:pt x="1212342" y="28194"/>
                </a:moveTo>
                <a:lnTo>
                  <a:pt x="1198626" y="13716"/>
                </a:lnTo>
                <a:lnTo>
                  <a:pt x="1198626" y="28194"/>
                </a:lnTo>
                <a:lnTo>
                  <a:pt x="1212342" y="28194"/>
                </a:lnTo>
                <a:close/>
              </a:path>
              <a:path w="1226184" h="330200">
                <a:moveTo>
                  <a:pt x="1212342" y="301752"/>
                </a:moveTo>
                <a:lnTo>
                  <a:pt x="1212342" y="28194"/>
                </a:lnTo>
                <a:lnTo>
                  <a:pt x="1198626" y="28194"/>
                </a:lnTo>
                <a:lnTo>
                  <a:pt x="1198626" y="301752"/>
                </a:lnTo>
                <a:lnTo>
                  <a:pt x="1212342" y="301752"/>
                </a:lnTo>
                <a:close/>
              </a:path>
              <a:path w="1226184" h="330200">
                <a:moveTo>
                  <a:pt x="1212342" y="329946"/>
                </a:moveTo>
                <a:lnTo>
                  <a:pt x="1212342" y="301752"/>
                </a:lnTo>
                <a:lnTo>
                  <a:pt x="1198626" y="315468"/>
                </a:lnTo>
                <a:lnTo>
                  <a:pt x="1198626" y="329946"/>
                </a:lnTo>
                <a:lnTo>
                  <a:pt x="1212342" y="329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6481931" y="5130724"/>
            <a:ext cx="1057835" cy="128946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marL="199475"/>
            <a:r>
              <a:rPr sz="838" spc="13" dirty="0">
                <a:solidFill>
                  <a:srgbClr val="FFFFFF"/>
                </a:solidFill>
                <a:cs typeface="Calibri"/>
              </a:rPr>
              <a:t>Radar Systems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630981" y="2142789"/>
            <a:ext cx="1360394" cy="290793"/>
          </a:xfrm>
          <a:custGeom>
            <a:avLst/>
            <a:gdLst/>
            <a:ahLst/>
            <a:cxnLst/>
            <a:rect l="l" t="t" r="r" b="b"/>
            <a:pathLst>
              <a:path w="1541779" h="329564">
                <a:moveTo>
                  <a:pt x="1541526" y="322325"/>
                </a:moveTo>
                <a:lnTo>
                  <a:pt x="1541526" y="6095"/>
                </a:lnTo>
                <a:lnTo>
                  <a:pt x="1535430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2325"/>
                </a:lnTo>
                <a:lnTo>
                  <a:pt x="6096" y="329183"/>
                </a:lnTo>
                <a:lnTo>
                  <a:pt x="13715" y="329183"/>
                </a:lnTo>
                <a:lnTo>
                  <a:pt x="13716" y="27431"/>
                </a:lnTo>
                <a:lnTo>
                  <a:pt x="27432" y="13715"/>
                </a:lnTo>
                <a:lnTo>
                  <a:pt x="27431" y="27431"/>
                </a:lnTo>
                <a:lnTo>
                  <a:pt x="1514094" y="27431"/>
                </a:lnTo>
                <a:lnTo>
                  <a:pt x="1514094" y="13715"/>
                </a:lnTo>
                <a:lnTo>
                  <a:pt x="1527810" y="27431"/>
                </a:lnTo>
                <a:lnTo>
                  <a:pt x="1527810" y="329183"/>
                </a:lnTo>
                <a:lnTo>
                  <a:pt x="1535430" y="329183"/>
                </a:lnTo>
                <a:lnTo>
                  <a:pt x="1541526" y="322325"/>
                </a:lnTo>
                <a:close/>
              </a:path>
              <a:path w="1541779" h="329564">
                <a:moveTo>
                  <a:pt x="27431" y="27431"/>
                </a:moveTo>
                <a:lnTo>
                  <a:pt x="27432" y="13715"/>
                </a:lnTo>
                <a:lnTo>
                  <a:pt x="13716" y="27431"/>
                </a:lnTo>
                <a:lnTo>
                  <a:pt x="27431" y="27431"/>
                </a:lnTo>
                <a:close/>
              </a:path>
              <a:path w="1541779" h="329564">
                <a:moveTo>
                  <a:pt x="27431" y="300989"/>
                </a:moveTo>
                <a:lnTo>
                  <a:pt x="27431" y="27431"/>
                </a:lnTo>
                <a:lnTo>
                  <a:pt x="13716" y="27431"/>
                </a:lnTo>
                <a:lnTo>
                  <a:pt x="13716" y="300989"/>
                </a:lnTo>
                <a:lnTo>
                  <a:pt x="27431" y="300989"/>
                </a:lnTo>
                <a:close/>
              </a:path>
              <a:path w="1541779" h="329564">
                <a:moveTo>
                  <a:pt x="1527810" y="300989"/>
                </a:moveTo>
                <a:lnTo>
                  <a:pt x="13716" y="300989"/>
                </a:lnTo>
                <a:lnTo>
                  <a:pt x="27432" y="314705"/>
                </a:lnTo>
                <a:lnTo>
                  <a:pt x="27431" y="329183"/>
                </a:lnTo>
                <a:lnTo>
                  <a:pt x="1514094" y="329183"/>
                </a:lnTo>
                <a:lnTo>
                  <a:pt x="1514094" y="314705"/>
                </a:lnTo>
                <a:lnTo>
                  <a:pt x="1527810" y="300989"/>
                </a:lnTo>
                <a:close/>
              </a:path>
              <a:path w="1541779" h="329564">
                <a:moveTo>
                  <a:pt x="27431" y="329183"/>
                </a:moveTo>
                <a:lnTo>
                  <a:pt x="27432" y="314705"/>
                </a:lnTo>
                <a:lnTo>
                  <a:pt x="13716" y="300989"/>
                </a:lnTo>
                <a:lnTo>
                  <a:pt x="13715" y="329183"/>
                </a:lnTo>
                <a:lnTo>
                  <a:pt x="27431" y="329183"/>
                </a:lnTo>
                <a:close/>
              </a:path>
              <a:path w="1541779" h="329564">
                <a:moveTo>
                  <a:pt x="1527810" y="27431"/>
                </a:moveTo>
                <a:lnTo>
                  <a:pt x="1514094" y="13715"/>
                </a:lnTo>
                <a:lnTo>
                  <a:pt x="1514094" y="27431"/>
                </a:lnTo>
                <a:lnTo>
                  <a:pt x="1527810" y="27431"/>
                </a:lnTo>
                <a:close/>
              </a:path>
              <a:path w="1541779" h="329564">
                <a:moveTo>
                  <a:pt x="1527810" y="300989"/>
                </a:moveTo>
                <a:lnTo>
                  <a:pt x="1527810" y="27431"/>
                </a:lnTo>
                <a:lnTo>
                  <a:pt x="1514094" y="27431"/>
                </a:lnTo>
                <a:lnTo>
                  <a:pt x="1514094" y="300989"/>
                </a:lnTo>
                <a:lnTo>
                  <a:pt x="1527810" y="300989"/>
                </a:lnTo>
                <a:close/>
              </a:path>
              <a:path w="1541779" h="329564">
                <a:moveTo>
                  <a:pt x="1527810" y="329183"/>
                </a:moveTo>
                <a:lnTo>
                  <a:pt x="1527810" y="300989"/>
                </a:lnTo>
                <a:lnTo>
                  <a:pt x="1514094" y="314705"/>
                </a:lnTo>
                <a:lnTo>
                  <a:pt x="1514094" y="329183"/>
                </a:lnTo>
                <a:lnTo>
                  <a:pt x="1527810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653130" y="2154892"/>
            <a:ext cx="4326031" cy="135743"/>
          </a:xfrm>
          <a:prstGeom prst="rect">
            <a:avLst/>
          </a:prstGeom>
          <a:solidFill>
            <a:srgbClr val="4F81BD"/>
          </a:solidFill>
        </p:spPr>
        <p:txBody>
          <a:bodyPr vert="horz" wrap="square" lIns="0" tIns="0" rIns="0" bIns="0" rtlCol="0">
            <a:spAutoFit/>
          </a:bodyPr>
          <a:lstStyle/>
          <a:p>
            <a:pPr marL="193872">
              <a:tabLst>
                <a:tab pos="1798079" algn="l"/>
                <a:tab pos="3174796" algn="l"/>
              </a:tabLst>
            </a:pPr>
            <a:r>
              <a:rPr sz="882" spc="-4" dirty="0">
                <a:solidFill>
                  <a:srgbClr val="FFFFFF"/>
                </a:solidFill>
                <a:cs typeface="Calibri"/>
              </a:rPr>
              <a:t>Optics and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Photonics</a:t>
            </a:r>
            <a:r>
              <a:rPr sz="882" dirty="0">
                <a:solidFill>
                  <a:srgbClr val="FFFFFF"/>
                </a:solidFill>
                <a:cs typeface="Calibri"/>
              </a:rPr>
              <a:t>	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RF Technologies</a:t>
            </a:r>
            <a:r>
              <a:rPr sz="882" dirty="0">
                <a:solidFill>
                  <a:srgbClr val="FFFFFF"/>
                </a:solidFill>
                <a:cs typeface="Calibri"/>
              </a:rPr>
              <a:t>	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Software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 Engineering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7964468" y="2567044"/>
            <a:ext cx="1082488" cy="291353"/>
          </a:xfrm>
          <a:custGeom>
            <a:avLst/>
            <a:gdLst/>
            <a:ahLst/>
            <a:cxnLst/>
            <a:rect l="l" t="t" r="r" b="b"/>
            <a:pathLst>
              <a:path w="1226820" h="330200">
                <a:moveTo>
                  <a:pt x="1226820" y="323849"/>
                </a:moveTo>
                <a:lnTo>
                  <a:pt x="1226820" y="6857"/>
                </a:lnTo>
                <a:lnTo>
                  <a:pt x="1220724" y="0"/>
                </a:lnTo>
                <a:lnTo>
                  <a:pt x="6857" y="0"/>
                </a:lnTo>
                <a:lnTo>
                  <a:pt x="0" y="6857"/>
                </a:lnTo>
                <a:lnTo>
                  <a:pt x="0" y="323849"/>
                </a:lnTo>
                <a:lnTo>
                  <a:pt x="6858" y="329945"/>
                </a:lnTo>
                <a:lnTo>
                  <a:pt x="14478" y="329945"/>
                </a:lnTo>
                <a:lnTo>
                  <a:pt x="14478" y="28193"/>
                </a:lnTo>
                <a:lnTo>
                  <a:pt x="28194" y="14477"/>
                </a:lnTo>
                <a:lnTo>
                  <a:pt x="28193" y="28193"/>
                </a:lnTo>
                <a:lnTo>
                  <a:pt x="1198626" y="28193"/>
                </a:lnTo>
                <a:lnTo>
                  <a:pt x="1198626" y="14477"/>
                </a:lnTo>
                <a:lnTo>
                  <a:pt x="1213104" y="28193"/>
                </a:lnTo>
                <a:lnTo>
                  <a:pt x="1213104" y="329945"/>
                </a:lnTo>
                <a:lnTo>
                  <a:pt x="1220724" y="329945"/>
                </a:lnTo>
                <a:lnTo>
                  <a:pt x="1226820" y="323849"/>
                </a:lnTo>
                <a:close/>
              </a:path>
              <a:path w="1226820" h="330200">
                <a:moveTo>
                  <a:pt x="28193" y="28193"/>
                </a:moveTo>
                <a:lnTo>
                  <a:pt x="28194" y="14477"/>
                </a:lnTo>
                <a:lnTo>
                  <a:pt x="14478" y="28193"/>
                </a:lnTo>
                <a:lnTo>
                  <a:pt x="28193" y="28193"/>
                </a:lnTo>
                <a:close/>
              </a:path>
              <a:path w="1226820" h="330200">
                <a:moveTo>
                  <a:pt x="28194" y="301751"/>
                </a:moveTo>
                <a:lnTo>
                  <a:pt x="28193" y="28193"/>
                </a:lnTo>
                <a:lnTo>
                  <a:pt x="14478" y="28193"/>
                </a:lnTo>
                <a:lnTo>
                  <a:pt x="14478" y="301751"/>
                </a:lnTo>
                <a:lnTo>
                  <a:pt x="28194" y="301751"/>
                </a:lnTo>
                <a:close/>
              </a:path>
              <a:path w="1226820" h="330200">
                <a:moveTo>
                  <a:pt x="1213104" y="301751"/>
                </a:moveTo>
                <a:lnTo>
                  <a:pt x="14478" y="301751"/>
                </a:lnTo>
                <a:lnTo>
                  <a:pt x="28194" y="316229"/>
                </a:lnTo>
                <a:lnTo>
                  <a:pt x="28193" y="329945"/>
                </a:lnTo>
                <a:lnTo>
                  <a:pt x="1198626" y="329945"/>
                </a:lnTo>
                <a:lnTo>
                  <a:pt x="1198626" y="316229"/>
                </a:lnTo>
                <a:lnTo>
                  <a:pt x="1213104" y="301751"/>
                </a:lnTo>
                <a:close/>
              </a:path>
              <a:path w="1226820" h="330200">
                <a:moveTo>
                  <a:pt x="28193" y="329945"/>
                </a:moveTo>
                <a:lnTo>
                  <a:pt x="28194" y="316229"/>
                </a:lnTo>
                <a:lnTo>
                  <a:pt x="14478" y="301751"/>
                </a:lnTo>
                <a:lnTo>
                  <a:pt x="14478" y="329945"/>
                </a:lnTo>
                <a:lnTo>
                  <a:pt x="28193" y="329945"/>
                </a:lnTo>
                <a:close/>
              </a:path>
              <a:path w="1226820" h="330200">
                <a:moveTo>
                  <a:pt x="1213104" y="28193"/>
                </a:moveTo>
                <a:lnTo>
                  <a:pt x="1198626" y="14477"/>
                </a:lnTo>
                <a:lnTo>
                  <a:pt x="1198626" y="28193"/>
                </a:lnTo>
                <a:lnTo>
                  <a:pt x="1213104" y="28193"/>
                </a:lnTo>
                <a:close/>
              </a:path>
              <a:path w="1226820" h="330200">
                <a:moveTo>
                  <a:pt x="1213104" y="301751"/>
                </a:moveTo>
                <a:lnTo>
                  <a:pt x="1213104" y="28193"/>
                </a:lnTo>
                <a:lnTo>
                  <a:pt x="1198626" y="28193"/>
                </a:lnTo>
                <a:lnTo>
                  <a:pt x="1198626" y="301751"/>
                </a:lnTo>
                <a:lnTo>
                  <a:pt x="1213104" y="301751"/>
                </a:lnTo>
                <a:close/>
              </a:path>
              <a:path w="1226820" h="330200">
                <a:moveTo>
                  <a:pt x="1213104" y="329945"/>
                </a:moveTo>
                <a:lnTo>
                  <a:pt x="1213104" y="301751"/>
                </a:lnTo>
                <a:lnTo>
                  <a:pt x="1198626" y="316229"/>
                </a:lnTo>
                <a:lnTo>
                  <a:pt x="1198626" y="329945"/>
                </a:lnTo>
                <a:lnTo>
                  <a:pt x="1213104" y="329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7977244" y="2579818"/>
            <a:ext cx="1057835" cy="256480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225810" marR="133357" indent="-85169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Software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Process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13" dirty="0">
                <a:solidFill>
                  <a:srgbClr val="FFFFFF"/>
                </a:solidFill>
                <a:cs typeface="Calibri"/>
              </a:rPr>
              <a:t>Management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7964468" y="2992642"/>
            <a:ext cx="1082488" cy="290793"/>
          </a:xfrm>
          <a:custGeom>
            <a:avLst/>
            <a:gdLst/>
            <a:ahLst/>
            <a:cxnLst/>
            <a:rect l="l" t="t" r="r" b="b"/>
            <a:pathLst>
              <a:path w="1226820" h="329564">
                <a:moveTo>
                  <a:pt x="1226820" y="323087"/>
                </a:moveTo>
                <a:lnTo>
                  <a:pt x="1226820" y="6095"/>
                </a:lnTo>
                <a:lnTo>
                  <a:pt x="1220724" y="0"/>
                </a:lnTo>
                <a:lnTo>
                  <a:pt x="6857" y="0"/>
                </a:lnTo>
                <a:lnTo>
                  <a:pt x="0" y="6095"/>
                </a:lnTo>
                <a:lnTo>
                  <a:pt x="0" y="323087"/>
                </a:lnTo>
                <a:lnTo>
                  <a:pt x="6858" y="329183"/>
                </a:lnTo>
                <a:lnTo>
                  <a:pt x="14478" y="329183"/>
                </a:lnTo>
                <a:lnTo>
                  <a:pt x="14478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198626" y="27431"/>
                </a:lnTo>
                <a:lnTo>
                  <a:pt x="1198626" y="13715"/>
                </a:lnTo>
                <a:lnTo>
                  <a:pt x="1213104" y="27431"/>
                </a:lnTo>
                <a:lnTo>
                  <a:pt x="1213104" y="329183"/>
                </a:lnTo>
                <a:lnTo>
                  <a:pt x="1220724" y="329183"/>
                </a:lnTo>
                <a:lnTo>
                  <a:pt x="1226820" y="323087"/>
                </a:lnTo>
                <a:close/>
              </a:path>
              <a:path w="1226820" h="329564">
                <a:moveTo>
                  <a:pt x="28193" y="27431"/>
                </a:moveTo>
                <a:lnTo>
                  <a:pt x="28194" y="13715"/>
                </a:lnTo>
                <a:lnTo>
                  <a:pt x="14478" y="27431"/>
                </a:lnTo>
                <a:lnTo>
                  <a:pt x="28193" y="27431"/>
                </a:lnTo>
                <a:close/>
              </a:path>
              <a:path w="1226820" h="329564">
                <a:moveTo>
                  <a:pt x="28194" y="301751"/>
                </a:moveTo>
                <a:lnTo>
                  <a:pt x="28193" y="27431"/>
                </a:lnTo>
                <a:lnTo>
                  <a:pt x="14478" y="27431"/>
                </a:lnTo>
                <a:lnTo>
                  <a:pt x="14478" y="301751"/>
                </a:lnTo>
                <a:lnTo>
                  <a:pt x="28194" y="301751"/>
                </a:lnTo>
                <a:close/>
              </a:path>
              <a:path w="1226820" h="329564">
                <a:moveTo>
                  <a:pt x="1213104" y="301751"/>
                </a:moveTo>
                <a:lnTo>
                  <a:pt x="14478" y="301751"/>
                </a:lnTo>
                <a:lnTo>
                  <a:pt x="28194" y="315467"/>
                </a:lnTo>
                <a:lnTo>
                  <a:pt x="28194" y="329183"/>
                </a:lnTo>
                <a:lnTo>
                  <a:pt x="1198626" y="329183"/>
                </a:lnTo>
                <a:lnTo>
                  <a:pt x="1198626" y="315467"/>
                </a:lnTo>
                <a:lnTo>
                  <a:pt x="1213104" y="301751"/>
                </a:lnTo>
                <a:close/>
              </a:path>
              <a:path w="1226820" h="329564">
                <a:moveTo>
                  <a:pt x="28194" y="329183"/>
                </a:moveTo>
                <a:lnTo>
                  <a:pt x="28194" y="315467"/>
                </a:lnTo>
                <a:lnTo>
                  <a:pt x="14478" y="301751"/>
                </a:lnTo>
                <a:lnTo>
                  <a:pt x="14478" y="329183"/>
                </a:lnTo>
                <a:lnTo>
                  <a:pt x="28194" y="329183"/>
                </a:lnTo>
                <a:close/>
              </a:path>
              <a:path w="1226820" h="329564">
                <a:moveTo>
                  <a:pt x="1213104" y="27431"/>
                </a:moveTo>
                <a:lnTo>
                  <a:pt x="1198626" y="13715"/>
                </a:lnTo>
                <a:lnTo>
                  <a:pt x="1198626" y="27431"/>
                </a:lnTo>
                <a:lnTo>
                  <a:pt x="1213104" y="27431"/>
                </a:lnTo>
                <a:close/>
              </a:path>
              <a:path w="1226820" h="329564">
                <a:moveTo>
                  <a:pt x="1213104" y="301751"/>
                </a:moveTo>
                <a:lnTo>
                  <a:pt x="1213104" y="27431"/>
                </a:lnTo>
                <a:lnTo>
                  <a:pt x="1198626" y="27431"/>
                </a:lnTo>
                <a:lnTo>
                  <a:pt x="1198626" y="301751"/>
                </a:lnTo>
                <a:lnTo>
                  <a:pt x="1213104" y="301751"/>
                </a:lnTo>
                <a:close/>
              </a:path>
              <a:path w="1226820" h="329564">
                <a:moveTo>
                  <a:pt x="1213104" y="329183"/>
                </a:moveTo>
                <a:lnTo>
                  <a:pt x="1213104" y="301751"/>
                </a:lnTo>
                <a:lnTo>
                  <a:pt x="1198626" y="315467"/>
                </a:lnTo>
                <a:lnTo>
                  <a:pt x="1198626" y="329183"/>
                </a:lnTo>
                <a:lnTo>
                  <a:pt x="1213104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7977244" y="3004745"/>
            <a:ext cx="1057835" cy="128946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marL="160813"/>
            <a:r>
              <a:rPr sz="838" spc="13" dirty="0">
                <a:solidFill>
                  <a:srgbClr val="FFFFFF"/>
                </a:solidFill>
                <a:cs typeface="Calibri"/>
              </a:rPr>
              <a:t>Software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Design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7964468" y="3417570"/>
            <a:ext cx="1082488" cy="291353"/>
          </a:xfrm>
          <a:custGeom>
            <a:avLst/>
            <a:gdLst/>
            <a:ahLst/>
            <a:cxnLst/>
            <a:rect l="l" t="t" r="r" b="b"/>
            <a:pathLst>
              <a:path w="1226820" h="330200">
                <a:moveTo>
                  <a:pt x="1226820" y="323849"/>
                </a:moveTo>
                <a:lnTo>
                  <a:pt x="1226820" y="6095"/>
                </a:lnTo>
                <a:lnTo>
                  <a:pt x="1220724" y="0"/>
                </a:lnTo>
                <a:lnTo>
                  <a:pt x="6857" y="0"/>
                </a:lnTo>
                <a:lnTo>
                  <a:pt x="0" y="6095"/>
                </a:lnTo>
                <a:lnTo>
                  <a:pt x="0" y="323849"/>
                </a:lnTo>
                <a:lnTo>
                  <a:pt x="6858" y="329945"/>
                </a:lnTo>
                <a:lnTo>
                  <a:pt x="14478" y="329945"/>
                </a:lnTo>
                <a:lnTo>
                  <a:pt x="14478" y="28193"/>
                </a:lnTo>
                <a:lnTo>
                  <a:pt x="28194" y="14477"/>
                </a:lnTo>
                <a:lnTo>
                  <a:pt x="28193" y="28193"/>
                </a:lnTo>
                <a:lnTo>
                  <a:pt x="1198626" y="28193"/>
                </a:lnTo>
                <a:lnTo>
                  <a:pt x="1198626" y="14477"/>
                </a:lnTo>
                <a:lnTo>
                  <a:pt x="1213104" y="28193"/>
                </a:lnTo>
                <a:lnTo>
                  <a:pt x="1213104" y="329945"/>
                </a:lnTo>
                <a:lnTo>
                  <a:pt x="1220724" y="329945"/>
                </a:lnTo>
                <a:lnTo>
                  <a:pt x="1226820" y="323849"/>
                </a:lnTo>
                <a:close/>
              </a:path>
              <a:path w="1226820" h="330200">
                <a:moveTo>
                  <a:pt x="28193" y="28193"/>
                </a:moveTo>
                <a:lnTo>
                  <a:pt x="28194" y="14477"/>
                </a:lnTo>
                <a:lnTo>
                  <a:pt x="14478" y="28193"/>
                </a:lnTo>
                <a:lnTo>
                  <a:pt x="28193" y="28193"/>
                </a:lnTo>
                <a:close/>
              </a:path>
              <a:path w="1226820" h="330200">
                <a:moveTo>
                  <a:pt x="28194" y="301751"/>
                </a:moveTo>
                <a:lnTo>
                  <a:pt x="28193" y="28193"/>
                </a:lnTo>
                <a:lnTo>
                  <a:pt x="14478" y="28193"/>
                </a:lnTo>
                <a:lnTo>
                  <a:pt x="14478" y="301751"/>
                </a:lnTo>
                <a:lnTo>
                  <a:pt x="28194" y="301751"/>
                </a:lnTo>
                <a:close/>
              </a:path>
              <a:path w="1226820" h="330200">
                <a:moveTo>
                  <a:pt x="1213104" y="301751"/>
                </a:moveTo>
                <a:lnTo>
                  <a:pt x="14478" y="301751"/>
                </a:lnTo>
                <a:lnTo>
                  <a:pt x="28194" y="316229"/>
                </a:lnTo>
                <a:lnTo>
                  <a:pt x="28193" y="329945"/>
                </a:lnTo>
                <a:lnTo>
                  <a:pt x="1198626" y="329945"/>
                </a:lnTo>
                <a:lnTo>
                  <a:pt x="1198626" y="316229"/>
                </a:lnTo>
                <a:lnTo>
                  <a:pt x="1213104" y="301751"/>
                </a:lnTo>
                <a:close/>
              </a:path>
              <a:path w="1226820" h="330200">
                <a:moveTo>
                  <a:pt x="28193" y="329945"/>
                </a:moveTo>
                <a:lnTo>
                  <a:pt x="28194" y="316229"/>
                </a:lnTo>
                <a:lnTo>
                  <a:pt x="14478" y="301751"/>
                </a:lnTo>
                <a:lnTo>
                  <a:pt x="14478" y="329945"/>
                </a:lnTo>
                <a:lnTo>
                  <a:pt x="28193" y="329945"/>
                </a:lnTo>
                <a:close/>
              </a:path>
              <a:path w="1226820" h="330200">
                <a:moveTo>
                  <a:pt x="1213104" y="28193"/>
                </a:moveTo>
                <a:lnTo>
                  <a:pt x="1198626" y="14477"/>
                </a:lnTo>
                <a:lnTo>
                  <a:pt x="1198626" y="28193"/>
                </a:lnTo>
                <a:lnTo>
                  <a:pt x="1213104" y="28193"/>
                </a:lnTo>
                <a:close/>
              </a:path>
              <a:path w="1226820" h="330200">
                <a:moveTo>
                  <a:pt x="1213104" y="301751"/>
                </a:moveTo>
                <a:lnTo>
                  <a:pt x="1213104" y="28193"/>
                </a:lnTo>
                <a:lnTo>
                  <a:pt x="1198626" y="28193"/>
                </a:lnTo>
                <a:lnTo>
                  <a:pt x="1198626" y="301751"/>
                </a:lnTo>
                <a:lnTo>
                  <a:pt x="1213104" y="301751"/>
                </a:lnTo>
                <a:close/>
              </a:path>
              <a:path w="1226820" h="330200">
                <a:moveTo>
                  <a:pt x="1213104" y="329945"/>
                </a:moveTo>
                <a:lnTo>
                  <a:pt x="1213104" y="301751"/>
                </a:lnTo>
                <a:lnTo>
                  <a:pt x="1198626" y="316229"/>
                </a:lnTo>
                <a:lnTo>
                  <a:pt x="1198626" y="329945"/>
                </a:lnTo>
                <a:lnTo>
                  <a:pt x="1213104" y="3299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7977244" y="3430344"/>
            <a:ext cx="1057835" cy="256480"/>
          </a:xfrm>
          <a:prstGeom prst="rect">
            <a:avLst/>
          </a:prstGeom>
          <a:solidFill>
            <a:srgbClr val="77933C"/>
          </a:solidFill>
        </p:spPr>
        <p:txBody>
          <a:bodyPr vert="horz" wrap="square" lIns="0" tIns="0" rIns="0" bIns="0" rtlCol="0">
            <a:spAutoFit/>
          </a:bodyPr>
          <a:lstStyle/>
          <a:p>
            <a:pPr marL="210682" marR="204518" indent="114305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Software 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Requirements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7964468" y="3843169"/>
            <a:ext cx="1082488" cy="290793"/>
          </a:xfrm>
          <a:custGeom>
            <a:avLst/>
            <a:gdLst/>
            <a:ahLst/>
            <a:cxnLst/>
            <a:rect l="l" t="t" r="r" b="b"/>
            <a:pathLst>
              <a:path w="1226820" h="329564">
                <a:moveTo>
                  <a:pt x="1226820" y="323087"/>
                </a:moveTo>
                <a:lnTo>
                  <a:pt x="1226820" y="6095"/>
                </a:lnTo>
                <a:lnTo>
                  <a:pt x="1220724" y="0"/>
                </a:lnTo>
                <a:lnTo>
                  <a:pt x="6857" y="0"/>
                </a:lnTo>
                <a:lnTo>
                  <a:pt x="0" y="6095"/>
                </a:lnTo>
                <a:lnTo>
                  <a:pt x="0" y="323087"/>
                </a:lnTo>
                <a:lnTo>
                  <a:pt x="6858" y="329183"/>
                </a:lnTo>
                <a:lnTo>
                  <a:pt x="14478" y="329183"/>
                </a:lnTo>
                <a:lnTo>
                  <a:pt x="14478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198626" y="27431"/>
                </a:lnTo>
                <a:lnTo>
                  <a:pt x="1198626" y="13715"/>
                </a:lnTo>
                <a:lnTo>
                  <a:pt x="1213104" y="27431"/>
                </a:lnTo>
                <a:lnTo>
                  <a:pt x="1213104" y="329183"/>
                </a:lnTo>
                <a:lnTo>
                  <a:pt x="1220724" y="329183"/>
                </a:lnTo>
                <a:lnTo>
                  <a:pt x="1226820" y="323087"/>
                </a:lnTo>
                <a:close/>
              </a:path>
              <a:path w="1226820" h="329564">
                <a:moveTo>
                  <a:pt x="28193" y="27431"/>
                </a:moveTo>
                <a:lnTo>
                  <a:pt x="28194" y="13715"/>
                </a:lnTo>
                <a:lnTo>
                  <a:pt x="14478" y="27431"/>
                </a:lnTo>
                <a:lnTo>
                  <a:pt x="28193" y="27431"/>
                </a:lnTo>
                <a:close/>
              </a:path>
              <a:path w="1226820" h="329564">
                <a:moveTo>
                  <a:pt x="28194" y="301751"/>
                </a:moveTo>
                <a:lnTo>
                  <a:pt x="28193" y="27431"/>
                </a:lnTo>
                <a:lnTo>
                  <a:pt x="14478" y="27431"/>
                </a:lnTo>
                <a:lnTo>
                  <a:pt x="14478" y="301751"/>
                </a:lnTo>
                <a:lnTo>
                  <a:pt x="28194" y="301751"/>
                </a:lnTo>
                <a:close/>
              </a:path>
              <a:path w="1226820" h="329564">
                <a:moveTo>
                  <a:pt x="1213104" y="301751"/>
                </a:moveTo>
                <a:lnTo>
                  <a:pt x="14478" y="301751"/>
                </a:lnTo>
                <a:lnTo>
                  <a:pt x="28194" y="315467"/>
                </a:lnTo>
                <a:lnTo>
                  <a:pt x="28194" y="329183"/>
                </a:lnTo>
                <a:lnTo>
                  <a:pt x="1198626" y="329183"/>
                </a:lnTo>
                <a:lnTo>
                  <a:pt x="1198626" y="315467"/>
                </a:lnTo>
                <a:lnTo>
                  <a:pt x="1213104" y="301751"/>
                </a:lnTo>
                <a:close/>
              </a:path>
              <a:path w="1226820" h="329564">
                <a:moveTo>
                  <a:pt x="28194" y="329183"/>
                </a:moveTo>
                <a:lnTo>
                  <a:pt x="28194" y="315467"/>
                </a:lnTo>
                <a:lnTo>
                  <a:pt x="14478" y="301751"/>
                </a:lnTo>
                <a:lnTo>
                  <a:pt x="14478" y="329183"/>
                </a:lnTo>
                <a:lnTo>
                  <a:pt x="28194" y="329183"/>
                </a:lnTo>
                <a:close/>
              </a:path>
              <a:path w="1226820" h="329564">
                <a:moveTo>
                  <a:pt x="1213104" y="27431"/>
                </a:moveTo>
                <a:lnTo>
                  <a:pt x="1198626" y="13715"/>
                </a:lnTo>
                <a:lnTo>
                  <a:pt x="1198626" y="27431"/>
                </a:lnTo>
                <a:lnTo>
                  <a:pt x="1213104" y="27431"/>
                </a:lnTo>
                <a:close/>
              </a:path>
              <a:path w="1226820" h="329564">
                <a:moveTo>
                  <a:pt x="1213104" y="301751"/>
                </a:moveTo>
                <a:lnTo>
                  <a:pt x="1213104" y="27431"/>
                </a:lnTo>
                <a:lnTo>
                  <a:pt x="1198626" y="27431"/>
                </a:lnTo>
                <a:lnTo>
                  <a:pt x="1198626" y="301751"/>
                </a:lnTo>
                <a:lnTo>
                  <a:pt x="1213104" y="301751"/>
                </a:lnTo>
                <a:close/>
              </a:path>
              <a:path w="1226820" h="329564">
                <a:moveTo>
                  <a:pt x="1213104" y="329183"/>
                </a:moveTo>
                <a:lnTo>
                  <a:pt x="1213104" y="301751"/>
                </a:lnTo>
                <a:lnTo>
                  <a:pt x="1198626" y="315467"/>
                </a:lnTo>
                <a:lnTo>
                  <a:pt x="1198626" y="329183"/>
                </a:lnTo>
                <a:lnTo>
                  <a:pt x="1213104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7977244" y="3855272"/>
            <a:ext cx="1057835" cy="256480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230293" marR="45386" indent="-178183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Software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9" dirty="0">
                <a:solidFill>
                  <a:srgbClr val="FFFFFF"/>
                </a:solidFill>
                <a:cs typeface="Calibri"/>
              </a:rPr>
              <a:t>Tes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tin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g</a:t>
            </a:r>
            <a:r>
              <a:rPr sz="838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and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Maintenance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964468" y="4268096"/>
            <a:ext cx="1082488" cy="291353"/>
          </a:xfrm>
          <a:custGeom>
            <a:avLst/>
            <a:gdLst/>
            <a:ahLst/>
            <a:cxnLst/>
            <a:rect l="l" t="t" r="r" b="b"/>
            <a:pathLst>
              <a:path w="1226820" h="330200">
                <a:moveTo>
                  <a:pt x="1226820" y="323850"/>
                </a:moveTo>
                <a:lnTo>
                  <a:pt x="1226820" y="6096"/>
                </a:lnTo>
                <a:lnTo>
                  <a:pt x="1220724" y="0"/>
                </a:lnTo>
                <a:lnTo>
                  <a:pt x="6857" y="0"/>
                </a:lnTo>
                <a:lnTo>
                  <a:pt x="0" y="6096"/>
                </a:lnTo>
                <a:lnTo>
                  <a:pt x="0" y="323850"/>
                </a:lnTo>
                <a:lnTo>
                  <a:pt x="6858" y="329946"/>
                </a:lnTo>
                <a:lnTo>
                  <a:pt x="14478" y="329946"/>
                </a:lnTo>
                <a:lnTo>
                  <a:pt x="14478" y="28194"/>
                </a:lnTo>
                <a:lnTo>
                  <a:pt x="28194" y="13716"/>
                </a:lnTo>
                <a:lnTo>
                  <a:pt x="28193" y="28194"/>
                </a:lnTo>
                <a:lnTo>
                  <a:pt x="1198626" y="28194"/>
                </a:lnTo>
                <a:lnTo>
                  <a:pt x="1198626" y="13716"/>
                </a:lnTo>
                <a:lnTo>
                  <a:pt x="1213104" y="28194"/>
                </a:lnTo>
                <a:lnTo>
                  <a:pt x="1213104" y="329946"/>
                </a:lnTo>
                <a:lnTo>
                  <a:pt x="1220724" y="329946"/>
                </a:lnTo>
                <a:lnTo>
                  <a:pt x="1226820" y="323850"/>
                </a:lnTo>
                <a:close/>
              </a:path>
              <a:path w="1226820" h="330200">
                <a:moveTo>
                  <a:pt x="28193" y="28194"/>
                </a:moveTo>
                <a:lnTo>
                  <a:pt x="28194" y="13716"/>
                </a:lnTo>
                <a:lnTo>
                  <a:pt x="14478" y="28194"/>
                </a:lnTo>
                <a:lnTo>
                  <a:pt x="28193" y="28194"/>
                </a:lnTo>
                <a:close/>
              </a:path>
              <a:path w="1226820" h="330200">
                <a:moveTo>
                  <a:pt x="28194" y="301752"/>
                </a:moveTo>
                <a:lnTo>
                  <a:pt x="28193" y="28194"/>
                </a:lnTo>
                <a:lnTo>
                  <a:pt x="14478" y="28194"/>
                </a:lnTo>
                <a:lnTo>
                  <a:pt x="14478" y="301752"/>
                </a:lnTo>
                <a:lnTo>
                  <a:pt x="28194" y="301752"/>
                </a:lnTo>
                <a:close/>
              </a:path>
              <a:path w="1226820" h="330200">
                <a:moveTo>
                  <a:pt x="1213104" y="301752"/>
                </a:moveTo>
                <a:lnTo>
                  <a:pt x="14478" y="301752"/>
                </a:lnTo>
                <a:lnTo>
                  <a:pt x="28194" y="315468"/>
                </a:lnTo>
                <a:lnTo>
                  <a:pt x="28193" y="329946"/>
                </a:lnTo>
                <a:lnTo>
                  <a:pt x="1198626" y="329946"/>
                </a:lnTo>
                <a:lnTo>
                  <a:pt x="1198626" y="315468"/>
                </a:lnTo>
                <a:lnTo>
                  <a:pt x="1213104" y="301752"/>
                </a:lnTo>
                <a:close/>
              </a:path>
              <a:path w="1226820" h="330200">
                <a:moveTo>
                  <a:pt x="28193" y="329946"/>
                </a:moveTo>
                <a:lnTo>
                  <a:pt x="28194" y="315468"/>
                </a:lnTo>
                <a:lnTo>
                  <a:pt x="14478" y="301752"/>
                </a:lnTo>
                <a:lnTo>
                  <a:pt x="14478" y="329946"/>
                </a:lnTo>
                <a:lnTo>
                  <a:pt x="28193" y="329946"/>
                </a:lnTo>
                <a:close/>
              </a:path>
              <a:path w="1226820" h="330200">
                <a:moveTo>
                  <a:pt x="1213104" y="28194"/>
                </a:moveTo>
                <a:lnTo>
                  <a:pt x="1198626" y="13716"/>
                </a:lnTo>
                <a:lnTo>
                  <a:pt x="1198626" y="28194"/>
                </a:lnTo>
                <a:lnTo>
                  <a:pt x="1213104" y="28194"/>
                </a:lnTo>
                <a:close/>
              </a:path>
              <a:path w="1226820" h="330200">
                <a:moveTo>
                  <a:pt x="1213104" y="301752"/>
                </a:moveTo>
                <a:lnTo>
                  <a:pt x="1213104" y="28194"/>
                </a:lnTo>
                <a:lnTo>
                  <a:pt x="1198626" y="28194"/>
                </a:lnTo>
                <a:lnTo>
                  <a:pt x="1198626" y="301752"/>
                </a:lnTo>
                <a:lnTo>
                  <a:pt x="1213104" y="301752"/>
                </a:lnTo>
                <a:close/>
              </a:path>
              <a:path w="1226820" h="330200">
                <a:moveTo>
                  <a:pt x="1213104" y="329946"/>
                </a:moveTo>
                <a:lnTo>
                  <a:pt x="1213104" y="301752"/>
                </a:lnTo>
                <a:lnTo>
                  <a:pt x="1198626" y="315468"/>
                </a:lnTo>
                <a:lnTo>
                  <a:pt x="1198626" y="329946"/>
                </a:lnTo>
                <a:lnTo>
                  <a:pt x="1213104" y="3299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977244" y="4280199"/>
            <a:ext cx="1057835" cy="135743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82368"/>
            <a:r>
              <a:rPr sz="882" spc="-4" dirty="0">
                <a:solidFill>
                  <a:srgbClr val="FFFFFF"/>
                </a:solidFill>
                <a:cs typeface="Calibri"/>
              </a:rPr>
              <a:t>Mobile Computing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I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7964468" y="4693695"/>
            <a:ext cx="1082488" cy="290793"/>
          </a:xfrm>
          <a:custGeom>
            <a:avLst/>
            <a:gdLst/>
            <a:ahLst/>
            <a:cxnLst/>
            <a:rect l="l" t="t" r="r" b="b"/>
            <a:pathLst>
              <a:path w="1226820" h="329564">
                <a:moveTo>
                  <a:pt x="1226820" y="323088"/>
                </a:moveTo>
                <a:lnTo>
                  <a:pt x="1226820" y="6096"/>
                </a:lnTo>
                <a:lnTo>
                  <a:pt x="1220724" y="0"/>
                </a:lnTo>
                <a:lnTo>
                  <a:pt x="6857" y="0"/>
                </a:lnTo>
                <a:lnTo>
                  <a:pt x="0" y="6096"/>
                </a:lnTo>
                <a:lnTo>
                  <a:pt x="0" y="323088"/>
                </a:lnTo>
                <a:lnTo>
                  <a:pt x="6858" y="329184"/>
                </a:lnTo>
                <a:lnTo>
                  <a:pt x="14478" y="329184"/>
                </a:lnTo>
                <a:lnTo>
                  <a:pt x="14478" y="27432"/>
                </a:lnTo>
                <a:lnTo>
                  <a:pt x="28194" y="13716"/>
                </a:lnTo>
                <a:lnTo>
                  <a:pt x="28193" y="27432"/>
                </a:lnTo>
                <a:lnTo>
                  <a:pt x="1198626" y="27432"/>
                </a:lnTo>
                <a:lnTo>
                  <a:pt x="1198626" y="13716"/>
                </a:lnTo>
                <a:lnTo>
                  <a:pt x="1213104" y="27432"/>
                </a:lnTo>
                <a:lnTo>
                  <a:pt x="1213104" y="329184"/>
                </a:lnTo>
                <a:lnTo>
                  <a:pt x="1220724" y="329184"/>
                </a:lnTo>
                <a:lnTo>
                  <a:pt x="1226820" y="323088"/>
                </a:lnTo>
                <a:close/>
              </a:path>
              <a:path w="1226820" h="329564">
                <a:moveTo>
                  <a:pt x="28193" y="27432"/>
                </a:moveTo>
                <a:lnTo>
                  <a:pt x="28194" y="13716"/>
                </a:lnTo>
                <a:lnTo>
                  <a:pt x="14478" y="27432"/>
                </a:lnTo>
                <a:lnTo>
                  <a:pt x="28193" y="27432"/>
                </a:lnTo>
                <a:close/>
              </a:path>
              <a:path w="1226820" h="329564">
                <a:moveTo>
                  <a:pt x="28194" y="301752"/>
                </a:moveTo>
                <a:lnTo>
                  <a:pt x="28193" y="27432"/>
                </a:lnTo>
                <a:lnTo>
                  <a:pt x="14478" y="27432"/>
                </a:lnTo>
                <a:lnTo>
                  <a:pt x="14478" y="301752"/>
                </a:lnTo>
                <a:lnTo>
                  <a:pt x="28194" y="301752"/>
                </a:lnTo>
                <a:close/>
              </a:path>
              <a:path w="1226820" h="329564">
                <a:moveTo>
                  <a:pt x="1213104" y="301752"/>
                </a:moveTo>
                <a:lnTo>
                  <a:pt x="14478" y="301752"/>
                </a:lnTo>
                <a:lnTo>
                  <a:pt x="28194" y="315468"/>
                </a:lnTo>
                <a:lnTo>
                  <a:pt x="28194" y="329184"/>
                </a:lnTo>
                <a:lnTo>
                  <a:pt x="1198626" y="329184"/>
                </a:lnTo>
                <a:lnTo>
                  <a:pt x="1198626" y="315468"/>
                </a:lnTo>
                <a:lnTo>
                  <a:pt x="1213104" y="301752"/>
                </a:lnTo>
                <a:close/>
              </a:path>
              <a:path w="1226820" h="329564">
                <a:moveTo>
                  <a:pt x="28194" y="329184"/>
                </a:moveTo>
                <a:lnTo>
                  <a:pt x="28194" y="315468"/>
                </a:lnTo>
                <a:lnTo>
                  <a:pt x="14478" y="301752"/>
                </a:lnTo>
                <a:lnTo>
                  <a:pt x="14478" y="329184"/>
                </a:lnTo>
                <a:lnTo>
                  <a:pt x="28194" y="329184"/>
                </a:lnTo>
                <a:close/>
              </a:path>
              <a:path w="1226820" h="329564">
                <a:moveTo>
                  <a:pt x="1213104" y="27432"/>
                </a:moveTo>
                <a:lnTo>
                  <a:pt x="1198626" y="13716"/>
                </a:lnTo>
                <a:lnTo>
                  <a:pt x="1198626" y="27432"/>
                </a:lnTo>
                <a:lnTo>
                  <a:pt x="1213104" y="27432"/>
                </a:lnTo>
                <a:close/>
              </a:path>
              <a:path w="1226820" h="329564">
                <a:moveTo>
                  <a:pt x="1213104" y="301752"/>
                </a:moveTo>
                <a:lnTo>
                  <a:pt x="1213104" y="27432"/>
                </a:lnTo>
                <a:lnTo>
                  <a:pt x="1198626" y="27432"/>
                </a:lnTo>
                <a:lnTo>
                  <a:pt x="1198626" y="301752"/>
                </a:lnTo>
                <a:lnTo>
                  <a:pt x="1213104" y="301752"/>
                </a:lnTo>
                <a:close/>
              </a:path>
              <a:path w="1226820" h="329564">
                <a:moveTo>
                  <a:pt x="1213104" y="329184"/>
                </a:moveTo>
                <a:lnTo>
                  <a:pt x="1213104" y="301752"/>
                </a:lnTo>
                <a:lnTo>
                  <a:pt x="1198626" y="315468"/>
                </a:lnTo>
                <a:lnTo>
                  <a:pt x="1198626" y="329184"/>
                </a:lnTo>
                <a:lnTo>
                  <a:pt x="1213104" y="3291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7977244" y="4705798"/>
            <a:ext cx="1057835" cy="128946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68360"/>
            <a:r>
              <a:rPr sz="838" spc="13" dirty="0">
                <a:solidFill>
                  <a:srgbClr val="FFFFFF"/>
                </a:solidFill>
                <a:cs typeface="Calibri"/>
              </a:rPr>
              <a:t>Mobile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Computing</a:t>
            </a:r>
            <a:r>
              <a:rPr sz="838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II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9138398" y="2154891"/>
            <a:ext cx="1336301" cy="265579"/>
          </a:xfrm>
          <a:custGeom>
            <a:avLst/>
            <a:gdLst/>
            <a:ahLst/>
            <a:cxnLst/>
            <a:rect l="l" t="t" r="r" b="b"/>
            <a:pathLst>
              <a:path w="1514475" h="300989">
                <a:moveTo>
                  <a:pt x="0" y="0"/>
                </a:moveTo>
                <a:lnTo>
                  <a:pt x="0" y="300990"/>
                </a:lnTo>
                <a:lnTo>
                  <a:pt x="1514094" y="300989"/>
                </a:lnTo>
                <a:lnTo>
                  <a:pt x="1514094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9125622" y="2142789"/>
            <a:ext cx="1360954" cy="290793"/>
          </a:xfrm>
          <a:custGeom>
            <a:avLst/>
            <a:gdLst/>
            <a:ahLst/>
            <a:cxnLst/>
            <a:rect l="l" t="t" r="r" b="b"/>
            <a:pathLst>
              <a:path w="1542415" h="329564">
                <a:moveTo>
                  <a:pt x="1542288" y="322325"/>
                </a:moveTo>
                <a:lnTo>
                  <a:pt x="1542288" y="6095"/>
                </a:lnTo>
                <a:lnTo>
                  <a:pt x="1536192" y="0"/>
                </a:lnTo>
                <a:lnTo>
                  <a:pt x="6095" y="0"/>
                </a:lnTo>
                <a:lnTo>
                  <a:pt x="0" y="6095"/>
                </a:lnTo>
                <a:lnTo>
                  <a:pt x="0" y="322325"/>
                </a:lnTo>
                <a:lnTo>
                  <a:pt x="6096" y="329183"/>
                </a:lnTo>
                <a:lnTo>
                  <a:pt x="14478" y="329183"/>
                </a:lnTo>
                <a:lnTo>
                  <a:pt x="14478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514094" y="27431"/>
                </a:lnTo>
                <a:lnTo>
                  <a:pt x="1514094" y="13715"/>
                </a:lnTo>
                <a:lnTo>
                  <a:pt x="1528572" y="27431"/>
                </a:lnTo>
                <a:lnTo>
                  <a:pt x="1528572" y="329183"/>
                </a:lnTo>
                <a:lnTo>
                  <a:pt x="1536192" y="329183"/>
                </a:lnTo>
                <a:lnTo>
                  <a:pt x="1542288" y="322325"/>
                </a:lnTo>
                <a:close/>
              </a:path>
              <a:path w="1542415" h="329564">
                <a:moveTo>
                  <a:pt x="28193" y="27431"/>
                </a:moveTo>
                <a:lnTo>
                  <a:pt x="28194" y="13715"/>
                </a:lnTo>
                <a:lnTo>
                  <a:pt x="14478" y="27431"/>
                </a:lnTo>
                <a:lnTo>
                  <a:pt x="28193" y="27431"/>
                </a:lnTo>
                <a:close/>
              </a:path>
              <a:path w="1542415" h="329564">
                <a:moveTo>
                  <a:pt x="28193" y="300989"/>
                </a:moveTo>
                <a:lnTo>
                  <a:pt x="28193" y="27431"/>
                </a:lnTo>
                <a:lnTo>
                  <a:pt x="14478" y="27431"/>
                </a:lnTo>
                <a:lnTo>
                  <a:pt x="14478" y="300989"/>
                </a:lnTo>
                <a:lnTo>
                  <a:pt x="28193" y="300989"/>
                </a:lnTo>
                <a:close/>
              </a:path>
              <a:path w="1542415" h="329564">
                <a:moveTo>
                  <a:pt x="1528572" y="300989"/>
                </a:moveTo>
                <a:lnTo>
                  <a:pt x="14478" y="300989"/>
                </a:lnTo>
                <a:lnTo>
                  <a:pt x="28194" y="314705"/>
                </a:lnTo>
                <a:lnTo>
                  <a:pt x="28194" y="329183"/>
                </a:lnTo>
                <a:lnTo>
                  <a:pt x="1514094" y="329183"/>
                </a:lnTo>
                <a:lnTo>
                  <a:pt x="1514094" y="314705"/>
                </a:lnTo>
                <a:lnTo>
                  <a:pt x="1528572" y="300989"/>
                </a:lnTo>
                <a:close/>
              </a:path>
              <a:path w="1542415" h="329564">
                <a:moveTo>
                  <a:pt x="28194" y="329183"/>
                </a:moveTo>
                <a:lnTo>
                  <a:pt x="28194" y="314705"/>
                </a:lnTo>
                <a:lnTo>
                  <a:pt x="14478" y="300989"/>
                </a:lnTo>
                <a:lnTo>
                  <a:pt x="14478" y="329183"/>
                </a:lnTo>
                <a:lnTo>
                  <a:pt x="28194" y="329183"/>
                </a:lnTo>
                <a:close/>
              </a:path>
              <a:path w="1542415" h="329564">
                <a:moveTo>
                  <a:pt x="1528572" y="27431"/>
                </a:moveTo>
                <a:lnTo>
                  <a:pt x="1514094" y="13715"/>
                </a:lnTo>
                <a:lnTo>
                  <a:pt x="1514094" y="27431"/>
                </a:lnTo>
                <a:lnTo>
                  <a:pt x="1528572" y="27431"/>
                </a:lnTo>
                <a:close/>
              </a:path>
              <a:path w="1542415" h="329564">
                <a:moveTo>
                  <a:pt x="1528572" y="300989"/>
                </a:moveTo>
                <a:lnTo>
                  <a:pt x="1528572" y="27431"/>
                </a:lnTo>
                <a:lnTo>
                  <a:pt x="1514094" y="27431"/>
                </a:lnTo>
                <a:lnTo>
                  <a:pt x="1514094" y="300989"/>
                </a:lnTo>
                <a:lnTo>
                  <a:pt x="1528572" y="300989"/>
                </a:lnTo>
                <a:close/>
              </a:path>
              <a:path w="1542415" h="329564">
                <a:moveTo>
                  <a:pt x="1528572" y="329183"/>
                </a:moveTo>
                <a:lnTo>
                  <a:pt x="1528572" y="300989"/>
                </a:lnTo>
                <a:lnTo>
                  <a:pt x="1514094" y="314705"/>
                </a:lnTo>
                <a:lnTo>
                  <a:pt x="1514094" y="329183"/>
                </a:lnTo>
                <a:lnTo>
                  <a:pt x="1528572" y="3291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9172239" y="2164023"/>
            <a:ext cx="1267946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347" marR="4483" indent="-382701">
              <a:lnSpc>
                <a:spcPts val="962"/>
              </a:lnSpc>
            </a:pPr>
            <a:r>
              <a:rPr sz="882" spc="-4" dirty="0">
                <a:solidFill>
                  <a:srgbClr val="FFFFFF"/>
                </a:solidFill>
                <a:cs typeface="Calibri"/>
              </a:rPr>
              <a:t>Communications</a:t>
            </a:r>
            <a:r>
              <a:rPr sz="882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and Signal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Processing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9471884" y="2579818"/>
            <a:ext cx="1057835" cy="266700"/>
          </a:xfrm>
          <a:custGeom>
            <a:avLst/>
            <a:gdLst/>
            <a:ahLst/>
            <a:cxnLst/>
            <a:rect l="l" t="t" r="r" b="b"/>
            <a:pathLst>
              <a:path w="1198879" h="302260">
                <a:moveTo>
                  <a:pt x="0" y="0"/>
                </a:moveTo>
                <a:lnTo>
                  <a:pt x="0" y="301752"/>
                </a:lnTo>
                <a:lnTo>
                  <a:pt x="1198626" y="301752"/>
                </a:lnTo>
                <a:lnTo>
                  <a:pt x="1198626" y="0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459781" y="2567044"/>
            <a:ext cx="1074084" cy="291353"/>
          </a:xfrm>
          <a:custGeom>
            <a:avLst/>
            <a:gdLst/>
            <a:ahLst/>
            <a:cxnLst/>
            <a:rect l="l" t="t" r="r" b="b"/>
            <a:pathLst>
              <a:path w="1217295" h="330200">
                <a:moveTo>
                  <a:pt x="1216914" y="0"/>
                </a:moveTo>
                <a:lnTo>
                  <a:pt x="6095" y="0"/>
                </a:lnTo>
                <a:lnTo>
                  <a:pt x="0" y="6857"/>
                </a:lnTo>
                <a:lnTo>
                  <a:pt x="0" y="323849"/>
                </a:lnTo>
                <a:lnTo>
                  <a:pt x="6096" y="329945"/>
                </a:lnTo>
                <a:lnTo>
                  <a:pt x="13715" y="329945"/>
                </a:lnTo>
                <a:lnTo>
                  <a:pt x="13716" y="28193"/>
                </a:lnTo>
                <a:lnTo>
                  <a:pt x="28194" y="14477"/>
                </a:lnTo>
                <a:lnTo>
                  <a:pt x="28193" y="28193"/>
                </a:lnTo>
                <a:lnTo>
                  <a:pt x="1198626" y="28193"/>
                </a:lnTo>
                <a:lnTo>
                  <a:pt x="1198626" y="14477"/>
                </a:lnTo>
                <a:lnTo>
                  <a:pt x="1212342" y="28193"/>
                </a:lnTo>
                <a:lnTo>
                  <a:pt x="1212342" y="329945"/>
                </a:lnTo>
                <a:lnTo>
                  <a:pt x="1216914" y="329945"/>
                </a:lnTo>
                <a:lnTo>
                  <a:pt x="1216914" y="0"/>
                </a:lnTo>
              </a:path>
              <a:path w="1217295" h="330200">
                <a:moveTo>
                  <a:pt x="28193" y="28193"/>
                </a:moveTo>
                <a:lnTo>
                  <a:pt x="28194" y="14477"/>
                </a:lnTo>
                <a:lnTo>
                  <a:pt x="13716" y="28193"/>
                </a:lnTo>
                <a:lnTo>
                  <a:pt x="28193" y="28193"/>
                </a:lnTo>
              </a:path>
              <a:path w="1217295" h="330200">
                <a:moveTo>
                  <a:pt x="28194" y="301751"/>
                </a:moveTo>
                <a:lnTo>
                  <a:pt x="28193" y="28193"/>
                </a:lnTo>
                <a:lnTo>
                  <a:pt x="13716" y="28193"/>
                </a:lnTo>
                <a:lnTo>
                  <a:pt x="13716" y="301751"/>
                </a:lnTo>
                <a:lnTo>
                  <a:pt x="28194" y="301751"/>
                </a:lnTo>
              </a:path>
              <a:path w="1217295" h="330200">
                <a:moveTo>
                  <a:pt x="1212342" y="301751"/>
                </a:moveTo>
                <a:lnTo>
                  <a:pt x="13716" y="301751"/>
                </a:lnTo>
                <a:lnTo>
                  <a:pt x="28194" y="316229"/>
                </a:lnTo>
                <a:lnTo>
                  <a:pt x="28194" y="329945"/>
                </a:lnTo>
                <a:lnTo>
                  <a:pt x="1198626" y="329945"/>
                </a:lnTo>
                <a:lnTo>
                  <a:pt x="1198626" y="316229"/>
                </a:lnTo>
                <a:lnTo>
                  <a:pt x="1212342" y="301751"/>
                </a:lnTo>
              </a:path>
              <a:path w="1217295" h="330200">
                <a:moveTo>
                  <a:pt x="28194" y="329945"/>
                </a:moveTo>
                <a:lnTo>
                  <a:pt x="28194" y="316229"/>
                </a:lnTo>
                <a:lnTo>
                  <a:pt x="13716" y="301751"/>
                </a:lnTo>
                <a:lnTo>
                  <a:pt x="13715" y="329945"/>
                </a:lnTo>
                <a:lnTo>
                  <a:pt x="28194" y="329945"/>
                </a:lnTo>
              </a:path>
              <a:path w="1217295" h="330200">
                <a:moveTo>
                  <a:pt x="1212342" y="28193"/>
                </a:moveTo>
                <a:lnTo>
                  <a:pt x="1198626" y="14477"/>
                </a:lnTo>
                <a:lnTo>
                  <a:pt x="1198626" y="28193"/>
                </a:lnTo>
                <a:lnTo>
                  <a:pt x="1212342" y="28193"/>
                </a:lnTo>
              </a:path>
              <a:path w="1217295" h="330200">
                <a:moveTo>
                  <a:pt x="1212342" y="301751"/>
                </a:moveTo>
                <a:lnTo>
                  <a:pt x="1212342" y="28193"/>
                </a:lnTo>
                <a:lnTo>
                  <a:pt x="1198626" y="28193"/>
                </a:lnTo>
                <a:lnTo>
                  <a:pt x="1198626" y="301751"/>
                </a:lnTo>
                <a:lnTo>
                  <a:pt x="1212342" y="301751"/>
                </a:lnTo>
              </a:path>
              <a:path w="1217295" h="330200">
                <a:moveTo>
                  <a:pt x="1212342" y="329945"/>
                </a:moveTo>
                <a:lnTo>
                  <a:pt x="1212342" y="301751"/>
                </a:lnTo>
                <a:lnTo>
                  <a:pt x="1198626" y="316229"/>
                </a:lnTo>
                <a:lnTo>
                  <a:pt x="1198626" y="329945"/>
                </a:lnTo>
                <a:lnTo>
                  <a:pt x="1212342" y="329945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9700708" y="2588951"/>
            <a:ext cx="600635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394" marR="4483" indent="-48747">
              <a:lnSpc>
                <a:spcPts val="962"/>
              </a:lnSpc>
            </a:pPr>
            <a:r>
              <a:rPr sz="838" spc="9" dirty="0">
                <a:solidFill>
                  <a:srgbClr val="FFFFFF"/>
                </a:solidFill>
                <a:cs typeface="Calibri"/>
              </a:rPr>
              <a:t>Digital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Signal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Processing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9471884" y="3004745"/>
            <a:ext cx="1057835" cy="266700"/>
          </a:xfrm>
          <a:custGeom>
            <a:avLst/>
            <a:gdLst/>
            <a:ahLst/>
            <a:cxnLst/>
            <a:rect l="l" t="t" r="r" b="b"/>
            <a:pathLst>
              <a:path w="1198879" h="302260">
                <a:moveTo>
                  <a:pt x="0" y="0"/>
                </a:moveTo>
                <a:lnTo>
                  <a:pt x="0" y="301751"/>
                </a:lnTo>
                <a:lnTo>
                  <a:pt x="1198626" y="301751"/>
                </a:lnTo>
                <a:lnTo>
                  <a:pt x="1198626" y="0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9459781" y="2992642"/>
            <a:ext cx="1074084" cy="290793"/>
          </a:xfrm>
          <a:custGeom>
            <a:avLst/>
            <a:gdLst/>
            <a:ahLst/>
            <a:cxnLst/>
            <a:rect l="l" t="t" r="r" b="b"/>
            <a:pathLst>
              <a:path w="1217295" h="329564">
                <a:moveTo>
                  <a:pt x="1216914" y="0"/>
                </a:moveTo>
                <a:lnTo>
                  <a:pt x="6095" y="0"/>
                </a:lnTo>
                <a:lnTo>
                  <a:pt x="0" y="6095"/>
                </a:lnTo>
                <a:lnTo>
                  <a:pt x="0" y="323087"/>
                </a:lnTo>
                <a:lnTo>
                  <a:pt x="6096" y="329183"/>
                </a:lnTo>
                <a:lnTo>
                  <a:pt x="13715" y="329183"/>
                </a:lnTo>
                <a:lnTo>
                  <a:pt x="13716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198626" y="27431"/>
                </a:lnTo>
                <a:lnTo>
                  <a:pt x="1198626" y="13715"/>
                </a:lnTo>
                <a:lnTo>
                  <a:pt x="1212342" y="27431"/>
                </a:lnTo>
                <a:lnTo>
                  <a:pt x="1212342" y="329183"/>
                </a:lnTo>
                <a:lnTo>
                  <a:pt x="1216914" y="329183"/>
                </a:lnTo>
                <a:lnTo>
                  <a:pt x="1216914" y="0"/>
                </a:lnTo>
              </a:path>
              <a:path w="1217295" h="329564">
                <a:moveTo>
                  <a:pt x="28193" y="27431"/>
                </a:moveTo>
                <a:lnTo>
                  <a:pt x="28194" y="13715"/>
                </a:lnTo>
                <a:lnTo>
                  <a:pt x="13716" y="27431"/>
                </a:lnTo>
                <a:lnTo>
                  <a:pt x="28193" y="27431"/>
                </a:lnTo>
              </a:path>
              <a:path w="1217295" h="329564">
                <a:moveTo>
                  <a:pt x="28194" y="301751"/>
                </a:moveTo>
                <a:lnTo>
                  <a:pt x="28193" y="27431"/>
                </a:lnTo>
                <a:lnTo>
                  <a:pt x="13716" y="27431"/>
                </a:lnTo>
                <a:lnTo>
                  <a:pt x="13716" y="301751"/>
                </a:lnTo>
                <a:lnTo>
                  <a:pt x="28194" y="301751"/>
                </a:lnTo>
              </a:path>
              <a:path w="1217295" h="329564">
                <a:moveTo>
                  <a:pt x="1212342" y="301751"/>
                </a:moveTo>
                <a:lnTo>
                  <a:pt x="13716" y="301751"/>
                </a:lnTo>
                <a:lnTo>
                  <a:pt x="28194" y="315467"/>
                </a:lnTo>
                <a:lnTo>
                  <a:pt x="28194" y="329183"/>
                </a:lnTo>
                <a:lnTo>
                  <a:pt x="1198626" y="329183"/>
                </a:lnTo>
                <a:lnTo>
                  <a:pt x="1198626" y="315467"/>
                </a:lnTo>
                <a:lnTo>
                  <a:pt x="1212342" y="301751"/>
                </a:lnTo>
              </a:path>
              <a:path w="1217295" h="329564">
                <a:moveTo>
                  <a:pt x="28194" y="329183"/>
                </a:moveTo>
                <a:lnTo>
                  <a:pt x="28194" y="315467"/>
                </a:lnTo>
                <a:lnTo>
                  <a:pt x="13716" y="301751"/>
                </a:lnTo>
                <a:lnTo>
                  <a:pt x="13715" y="329183"/>
                </a:lnTo>
                <a:lnTo>
                  <a:pt x="28194" y="329183"/>
                </a:lnTo>
              </a:path>
              <a:path w="1217295" h="329564">
                <a:moveTo>
                  <a:pt x="1212342" y="27431"/>
                </a:moveTo>
                <a:lnTo>
                  <a:pt x="1198626" y="13715"/>
                </a:lnTo>
                <a:lnTo>
                  <a:pt x="1198626" y="27431"/>
                </a:lnTo>
                <a:lnTo>
                  <a:pt x="1212342" y="27431"/>
                </a:lnTo>
              </a:path>
              <a:path w="1217295" h="329564">
                <a:moveTo>
                  <a:pt x="1212342" y="301751"/>
                </a:moveTo>
                <a:lnTo>
                  <a:pt x="1212342" y="27431"/>
                </a:lnTo>
                <a:lnTo>
                  <a:pt x="1198626" y="27431"/>
                </a:lnTo>
                <a:lnTo>
                  <a:pt x="1198626" y="301751"/>
                </a:lnTo>
                <a:lnTo>
                  <a:pt x="1212342" y="301751"/>
                </a:lnTo>
              </a:path>
              <a:path w="1217295" h="329564">
                <a:moveTo>
                  <a:pt x="1212342" y="329183"/>
                </a:moveTo>
                <a:lnTo>
                  <a:pt x="1212342" y="301751"/>
                </a:lnTo>
                <a:lnTo>
                  <a:pt x="1198626" y="315467"/>
                </a:lnTo>
                <a:lnTo>
                  <a:pt x="1198626" y="329183"/>
                </a:lnTo>
                <a:lnTo>
                  <a:pt x="1212342" y="32918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609262" y="3013878"/>
            <a:ext cx="783291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186587">
              <a:lnSpc>
                <a:spcPts val="962"/>
              </a:lnSpc>
            </a:pPr>
            <a:r>
              <a:rPr sz="882" spc="-9" dirty="0">
                <a:solidFill>
                  <a:srgbClr val="FFFFFF"/>
                </a:solidFill>
                <a:cs typeface="Calibri"/>
              </a:rPr>
              <a:t>Wireless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Communications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9471884" y="3430344"/>
            <a:ext cx="1057835" cy="266700"/>
          </a:xfrm>
          <a:custGeom>
            <a:avLst/>
            <a:gdLst/>
            <a:ahLst/>
            <a:cxnLst/>
            <a:rect l="l" t="t" r="r" b="b"/>
            <a:pathLst>
              <a:path w="1198879" h="302260">
                <a:moveTo>
                  <a:pt x="0" y="0"/>
                </a:moveTo>
                <a:lnTo>
                  <a:pt x="0" y="301751"/>
                </a:lnTo>
                <a:lnTo>
                  <a:pt x="1198626" y="301751"/>
                </a:lnTo>
                <a:lnTo>
                  <a:pt x="1198626" y="0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459781" y="3417570"/>
            <a:ext cx="1074084" cy="291353"/>
          </a:xfrm>
          <a:custGeom>
            <a:avLst/>
            <a:gdLst/>
            <a:ahLst/>
            <a:cxnLst/>
            <a:rect l="l" t="t" r="r" b="b"/>
            <a:pathLst>
              <a:path w="1217295" h="330200">
                <a:moveTo>
                  <a:pt x="1216914" y="0"/>
                </a:moveTo>
                <a:lnTo>
                  <a:pt x="6095" y="0"/>
                </a:lnTo>
                <a:lnTo>
                  <a:pt x="0" y="6095"/>
                </a:lnTo>
                <a:lnTo>
                  <a:pt x="0" y="323849"/>
                </a:lnTo>
                <a:lnTo>
                  <a:pt x="6096" y="329945"/>
                </a:lnTo>
                <a:lnTo>
                  <a:pt x="13715" y="329945"/>
                </a:lnTo>
                <a:lnTo>
                  <a:pt x="13716" y="28193"/>
                </a:lnTo>
                <a:lnTo>
                  <a:pt x="28194" y="14477"/>
                </a:lnTo>
                <a:lnTo>
                  <a:pt x="28193" y="28193"/>
                </a:lnTo>
                <a:lnTo>
                  <a:pt x="1198626" y="28193"/>
                </a:lnTo>
                <a:lnTo>
                  <a:pt x="1198626" y="14477"/>
                </a:lnTo>
                <a:lnTo>
                  <a:pt x="1212342" y="28193"/>
                </a:lnTo>
                <a:lnTo>
                  <a:pt x="1212342" y="329945"/>
                </a:lnTo>
                <a:lnTo>
                  <a:pt x="1216914" y="329945"/>
                </a:lnTo>
                <a:lnTo>
                  <a:pt x="1216914" y="0"/>
                </a:lnTo>
              </a:path>
              <a:path w="1217295" h="330200">
                <a:moveTo>
                  <a:pt x="28193" y="28193"/>
                </a:moveTo>
                <a:lnTo>
                  <a:pt x="28194" y="14477"/>
                </a:lnTo>
                <a:lnTo>
                  <a:pt x="13716" y="28193"/>
                </a:lnTo>
                <a:lnTo>
                  <a:pt x="28193" y="28193"/>
                </a:lnTo>
              </a:path>
              <a:path w="1217295" h="330200">
                <a:moveTo>
                  <a:pt x="28194" y="301751"/>
                </a:moveTo>
                <a:lnTo>
                  <a:pt x="28193" y="28193"/>
                </a:lnTo>
                <a:lnTo>
                  <a:pt x="13716" y="28193"/>
                </a:lnTo>
                <a:lnTo>
                  <a:pt x="13716" y="301751"/>
                </a:lnTo>
                <a:lnTo>
                  <a:pt x="28194" y="301751"/>
                </a:lnTo>
              </a:path>
              <a:path w="1217295" h="330200">
                <a:moveTo>
                  <a:pt x="1212342" y="301751"/>
                </a:moveTo>
                <a:lnTo>
                  <a:pt x="13716" y="301751"/>
                </a:lnTo>
                <a:lnTo>
                  <a:pt x="28194" y="316229"/>
                </a:lnTo>
                <a:lnTo>
                  <a:pt x="28194" y="329945"/>
                </a:lnTo>
                <a:lnTo>
                  <a:pt x="1198626" y="329945"/>
                </a:lnTo>
                <a:lnTo>
                  <a:pt x="1198626" y="316229"/>
                </a:lnTo>
                <a:lnTo>
                  <a:pt x="1212342" y="301751"/>
                </a:lnTo>
              </a:path>
              <a:path w="1217295" h="330200">
                <a:moveTo>
                  <a:pt x="28194" y="329945"/>
                </a:moveTo>
                <a:lnTo>
                  <a:pt x="28194" y="316229"/>
                </a:lnTo>
                <a:lnTo>
                  <a:pt x="13716" y="301751"/>
                </a:lnTo>
                <a:lnTo>
                  <a:pt x="13715" y="329945"/>
                </a:lnTo>
                <a:lnTo>
                  <a:pt x="28194" y="329945"/>
                </a:lnTo>
              </a:path>
              <a:path w="1217295" h="330200">
                <a:moveTo>
                  <a:pt x="1212342" y="28193"/>
                </a:moveTo>
                <a:lnTo>
                  <a:pt x="1198626" y="14477"/>
                </a:lnTo>
                <a:lnTo>
                  <a:pt x="1198626" y="28193"/>
                </a:lnTo>
                <a:lnTo>
                  <a:pt x="1212342" y="28193"/>
                </a:lnTo>
              </a:path>
              <a:path w="1217295" h="330200">
                <a:moveTo>
                  <a:pt x="1212342" y="301751"/>
                </a:moveTo>
                <a:lnTo>
                  <a:pt x="1212342" y="28193"/>
                </a:lnTo>
                <a:lnTo>
                  <a:pt x="1198626" y="28193"/>
                </a:lnTo>
                <a:lnTo>
                  <a:pt x="1198626" y="301751"/>
                </a:lnTo>
                <a:lnTo>
                  <a:pt x="1212342" y="301751"/>
                </a:lnTo>
              </a:path>
              <a:path w="1217295" h="330200">
                <a:moveTo>
                  <a:pt x="1212342" y="329945"/>
                </a:moveTo>
                <a:lnTo>
                  <a:pt x="1212342" y="301751"/>
                </a:lnTo>
                <a:lnTo>
                  <a:pt x="1198626" y="316229"/>
                </a:lnTo>
                <a:lnTo>
                  <a:pt x="1198626" y="329945"/>
                </a:lnTo>
                <a:lnTo>
                  <a:pt x="1212342" y="329945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9609268" y="3439477"/>
            <a:ext cx="783291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320" marR="4483" indent="-196674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Communications 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Theo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r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y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 I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471884" y="3855272"/>
            <a:ext cx="1057835" cy="266700"/>
          </a:xfrm>
          <a:custGeom>
            <a:avLst/>
            <a:gdLst/>
            <a:ahLst/>
            <a:cxnLst/>
            <a:rect l="l" t="t" r="r" b="b"/>
            <a:pathLst>
              <a:path w="1198879" h="302260">
                <a:moveTo>
                  <a:pt x="0" y="0"/>
                </a:moveTo>
                <a:lnTo>
                  <a:pt x="0" y="301751"/>
                </a:lnTo>
                <a:lnTo>
                  <a:pt x="1198626" y="301751"/>
                </a:lnTo>
                <a:lnTo>
                  <a:pt x="1198626" y="0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9459781" y="3843169"/>
            <a:ext cx="1074084" cy="290793"/>
          </a:xfrm>
          <a:custGeom>
            <a:avLst/>
            <a:gdLst/>
            <a:ahLst/>
            <a:cxnLst/>
            <a:rect l="l" t="t" r="r" b="b"/>
            <a:pathLst>
              <a:path w="1217295" h="329564">
                <a:moveTo>
                  <a:pt x="1216914" y="0"/>
                </a:moveTo>
                <a:lnTo>
                  <a:pt x="6095" y="0"/>
                </a:lnTo>
                <a:lnTo>
                  <a:pt x="0" y="6095"/>
                </a:lnTo>
                <a:lnTo>
                  <a:pt x="0" y="323087"/>
                </a:lnTo>
                <a:lnTo>
                  <a:pt x="6096" y="329183"/>
                </a:lnTo>
                <a:lnTo>
                  <a:pt x="13715" y="329183"/>
                </a:lnTo>
                <a:lnTo>
                  <a:pt x="13716" y="27431"/>
                </a:lnTo>
                <a:lnTo>
                  <a:pt x="28194" y="13715"/>
                </a:lnTo>
                <a:lnTo>
                  <a:pt x="28193" y="27431"/>
                </a:lnTo>
                <a:lnTo>
                  <a:pt x="1198626" y="27431"/>
                </a:lnTo>
                <a:lnTo>
                  <a:pt x="1198626" y="13715"/>
                </a:lnTo>
                <a:lnTo>
                  <a:pt x="1212342" y="27431"/>
                </a:lnTo>
                <a:lnTo>
                  <a:pt x="1212342" y="329183"/>
                </a:lnTo>
                <a:lnTo>
                  <a:pt x="1216914" y="329183"/>
                </a:lnTo>
                <a:lnTo>
                  <a:pt x="1216914" y="0"/>
                </a:lnTo>
              </a:path>
              <a:path w="1217295" h="329564">
                <a:moveTo>
                  <a:pt x="28193" y="27431"/>
                </a:moveTo>
                <a:lnTo>
                  <a:pt x="28194" y="13715"/>
                </a:lnTo>
                <a:lnTo>
                  <a:pt x="13716" y="27431"/>
                </a:lnTo>
                <a:lnTo>
                  <a:pt x="28193" y="27431"/>
                </a:lnTo>
              </a:path>
              <a:path w="1217295" h="329564">
                <a:moveTo>
                  <a:pt x="28194" y="301751"/>
                </a:moveTo>
                <a:lnTo>
                  <a:pt x="28193" y="27431"/>
                </a:lnTo>
                <a:lnTo>
                  <a:pt x="13716" y="27431"/>
                </a:lnTo>
                <a:lnTo>
                  <a:pt x="13716" y="301751"/>
                </a:lnTo>
                <a:lnTo>
                  <a:pt x="28194" y="301751"/>
                </a:lnTo>
              </a:path>
              <a:path w="1217295" h="329564">
                <a:moveTo>
                  <a:pt x="1212342" y="301751"/>
                </a:moveTo>
                <a:lnTo>
                  <a:pt x="13716" y="301751"/>
                </a:lnTo>
                <a:lnTo>
                  <a:pt x="28194" y="315467"/>
                </a:lnTo>
                <a:lnTo>
                  <a:pt x="28194" y="329183"/>
                </a:lnTo>
                <a:lnTo>
                  <a:pt x="1198626" y="329183"/>
                </a:lnTo>
                <a:lnTo>
                  <a:pt x="1198626" y="315467"/>
                </a:lnTo>
                <a:lnTo>
                  <a:pt x="1212342" y="301751"/>
                </a:lnTo>
              </a:path>
              <a:path w="1217295" h="329564">
                <a:moveTo>
                  <a:pt x="28194" y="329183"/>
                </a:moveTo>
                <a:lnTo>
                  <a:pt x="28194" y="315467"/>
                </a:lnTo>
                <a:lnTo>
                  <a:pt x="13716" y="301751"/>
                </a:lnTo>
                <a:lnTo>
                  <a:pt x="13715" y="329183"/>
                </a:lnTo>
                <a:lnTo>
                  <a:pt x="28194" y="329183"/>
                </a:lnTo>
              </a:path>
              <a:path w="1217295" h="329564">
                <a:moveTo>
                  <a:pt x="1212342" y="27431"/>
                </a:moveTo>
                <a:lnTo>
                  <a:pt x="1198626" y="13715"/>
                </a:lnTo>
                <a:lnTo>
                  <a:pt x="1198626" y="27431"/>
                </a:lnTo>
                <a:lnTo>
                  <a:pt x="1212342" y="27431"/>
                </a:lnTo>
              </a:path>
              <a:path w="1217295" h="329564">
                <a:moveTo>
                  <a:pt x="1212342" y="301751"/>
                </a:moveTo>
                <a:lnTo>
                  <a:pt x="1212342" y="27431"/>
                </a:lnTo>
                <a:lnTo>
                  <a:pt x="1198626" y="27431"/>
                </a:lnTo>
                <a:lnTo>
                  <a:pt x="1198626" y="301751"/>
                </a:lnTo>
                <a:lnTo>
                  <a:pt x="1212342" y="301751"/>
                </a:lnTo>
              </a:path>
              <a:path w="1217295" h="329564">
                <a:moveTo>
                  <a:pt x="1212342" y="329183"/>
                </a:moveTo>
                <a:lnTo>
                  <a:pt x="1212342" y="301751"/>
                </a:lnTo>
                <a:lnTo>
                  <a:pt x="1198626" y="315467"/>
                </a:lnTo>
                <a:lnTo>
                  <a:pt x="1198626" y="329183"/>
                </a:lnTo>
                <a:lnTo>
                  <a:pt x="1212342" y="329183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9609268" y="3864404"/>
            <a:ext cx="783291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312" marR="4483" indent="-182666">
              <a:lnSpc>
                <a:spcPts val="962"/>
              </a:lnSpc>
            </a:pPr>
            <a:r>
              <a:rPr sz="838" spc="13" dirty="0">
                <a:solidFill>
                  <a:srgbClr val="FFFFFF"/>
                </a:solidFill>
                <a:cs typeface="Calibri"/>
              </a:rPr>
              <a:t>Communications 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Theo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r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y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 II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471884" y="4280198"/>
            <a:ext cx="1057835" cy="266700"/>
          </a:xfrm>
          <a:custGeom>
            <a:avLst/>
            <a:gdLst/>
            <a:ahLst/>
            <a:cxnLst/>
            <a:rect l="l" t="t" r="r" b="b"/>
            <a:pathLst>
              <a:path w="1198879" h="302260">
                <a:moveTo>
                  <a:pt x="0" y="0"/>
                </a:moveTo>
                <a:lnTo>
                  <a:pt x="0" y="301751"/>
                </a:lnTo>
                <a:lnTo>
                  <a:pt x="1198626" y="301751"/>
                </a:lnTo>
                <a:lnTo>
                  <a:pt x="1198626" y="0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9459781" y="4268096"/>
            <a:ext cx="1074084" cy="291353"/>
          </a:xfrm>
          <a:custGeom>
            <a:avLst/>
            <a:gdLst/>
            <a:ahLst/>
            <a:cxnLst/>
            <a:rect l="l" t="t" r="r" b="b"/>
            <a:pathLst>
              <a:path w="1217295" h="330200">
                <a:moveTo>
                  <a:pt x="1216914" y="0"/>
                </a:moveTo>
                <a:lnTo>
                  <a:pt x="6095" y="0"/>
                </a:lnTo>
                <a:lnTo>
                  <a:pt x="0" y="6096"/>
                </a:lnTo>
                <a:lnTo>
                  <a:pt x="0" y="323850"/>
                </a:lnTo>
                <a:lnTo>
                  <a:pt x="6096" y="329946"/>
                </a:lnTo>
                <a:lnTo>
                  <a:pt x="13715" y="329946"/>
                </a:lnTo>
                <a:lnTo>
                  <a:pt x="13716" y="28194"/>
                </a:lnTo>
                <a:lnTo>
                  <a:pt x="28194" y="13716"/>
                </a:lnTo>
                <a:lnTo>
                  <a:pt x="28193" y="28194"/>
                </a:lnTo>
                <a:lnTo>
                  <a:pt x="1198626" y="28194"/>
                </a:lnTo>
                <a:lnTo>
                  <a:pt x="1198626" y="13716"/>
                </a:lnTo>
                <a:lnTo>
                  <a:pt x="1212342" y="28194"/>
                </a:lnTo>
                <a:lnTo>
                  <a:pt x="1212342" y="329946"/>
                </a:lnTo>
                <a:lnTo>
                  <a:pt x="1216914" y="329946"/>
                </a:lnTo>
                <a:lnTo>
                  <a:pt x="1216914" y="0"/>
                </a:lnTo>
              </a:path>
              <a:path w="1217295" h="330200">
                <a:moveTo>
                  <a:pt x="28193" y="28194"/>
                </a:moveTo>
                <a:lnTo>
                  <a:pt x="28194" y="13716"/>
                </a:lnTo>
                <a:lnTo>
                  <a:pt x="13716" y="28194"/>
                </a:lnTo>
                <a:lnTo>
                  <a:pt x="28193" y="28194"/>
                </a:lnTo>
              </a:path>
              <a:path w="1217295" h="330200">
                <a:moveTo>
                  <a:pt x="28194" y="301752"/>
                </a:moveTo>
                <a:lnTo>
                  <a:pt x="28193" y="28194"/>
                </a:lnTo>
                <a:lnTo>
                  <a:pt x="13716" y="28194"/>
                </a:lnTo>
                <a:lnTo>
                  <a:pt x="13716" y="301752"/>
                </a:lnTo>
                <a:lnTo>
                  <a:pt x="28194" y="301752"/>
                </a:lnTo>
              </a:path>
              <a:path w="1217295" h="330200">
                <a:moveTo>
                  <a:pt x="1212342" y="301752"/>
                </a:moveTo>
                <a:lnTo>
                  <a:pt x="13716" y="301752"/>
                </a:lnTo>
                <a:lnTo>
                  <a:pt x="28194" y="315468"/>
                </a:lnTo>
                <a:lnTo>
                  <a:pt x="28194" y="329946"/>
                </a:lnTo>
                <a:lnTo>
                  <a:pt x="1198626" y="329946"/>
                </a:lnTo>
                <a:lnTo>
                  <a:pt x="1198626" y="315468"/>
                </a:lnTo>
                <a:lnTo>
                  <a:pt x="1212342" y="301752"/>
                </a:lnTo>
              </a:path>
              <a:path w="1217295" h="330200">
                <a:moveTo>
                  <a:pt x="28194" y="329946"/>
                </a:moveTo>
                <a:lnTo>
                  <a:pt x="28194" y="315468"/>
                </a:lnTo>
                <a:lnTo>
                  <a:pt x="13716" y="301752"/>
                </a:lnTo>
                <a:lnTo>
                  <a:pt x="13715" y="329946"/>
                </a:lnTo>
                <a:lnTo>
                  <a:pt x="28194" y="329946"/>
                </a:lnTo>
              </a:path>
              <a:path w="1217295" h="330200">
                <a:moveTo>
                  <a:pt x="1212342" y="28194"/>
                </a:moveTo>
                <a:lnTo>
                  <a:pt x="1198626" y="13716"/>
                </a:lnTo>
                <a:lnTo>
                  <a:pt x="1198626" y="28194"/>
                </a:lnTo>
                <a:lnTo>
                  <a:pt x="1212342" y="28194"/>
                </a:lnTo>
              </a:path>
              <a:path w="1217295" h="330200">
                <a:moveTo>
                  <a:pt x="1212342" y="301752"/>
                </a:moveTo>
                <a:lnTo>
                  <a:pt x="1212342" y="28194"/>
                </a:lnTo>
                <a:lnTo>
                  <a:pt x="1198626" y="28194"/>
                </a:lnTo>
                <a:lnTo>
                  <a:pt x="1198626" y="301752"/>
                </a:lnTo>
                <a:lnTo>
                  <a:pt x="1212342" y="301752"/>
                </a:lnTo>
              </a:path>
              <a:path w="1217295" h="330200">
                <a:moveTo>
                  <a:pt x="1212342" y="329946"/>
                </a:moveTo>
                <a:lnTo>
                  <a:pt x="1212342" y="301752"/>
                </a:lnTo>
                <a:lnTo>
                  <a:pt x="1198626" y="315468"/>
                </a:lnTo>
                <a:lnTo>
                  <a:pt x="1198626" y="329946"/>
                </a:lnTo>
                <a:lnTo>
                  <a:pt x="1212342" y="329946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9597839" y="4350516"/>
            <a:ext cx="806263" cy="1357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882" spc="-9" dirty="0">
                <a:solidFill>
                  <a:srgbClr val="FFFFFF"/>
                </a:solidFill>
                <a:cs typeface="Calibri"/>
              </a:rPr>
              <a:t>Image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Processing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9471884" y="4705798"/>
            <a:ext cx="1057835" cy="266700"/>
          </a:xfrm>
          <a:custGeom>
            <a:avLst/>
            <a:gdLst/>
            <a:ahLst/>
            <a:cxnLst/>
            <a:rect l="l" t="t" r="r" b="b"/>
            <a:pathLst>
              <a:path w="1198879" h="302260">
                <a:moveTo>
                  <a:pt x="0" y="0"/>
                </a:moveTo>
                <a:lnTo>
                  <a:pt x="0" y="301751"/>
                </a:lnTo>
                <a:lnTo>
                  <a:pt x="1198626" y="301751"/>
                </a:lnTo>
                <a:lnTo>
                  <a:pt x="1198626" y="0"/>
                </a:lnTo>
                <a:lnTo>
                  <a:pt x="0" y="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9459781" y="4693695"/>
            <a:ext cx="1074084" cy="290793"/>
          </a:xfrm>
          <a:custGeom>
            <a:avLst/>
            <a:gdLst/>
            <a:ahLst/>
            <a:cxnLst/>
            <a:rect l="l" t="t" r="r" b="b"/>
            <a:pathLst>
              <a:path w="1217295" h="329564">
                <a:moveTo>
                  <a:pt x="1216914" y="0"/>
                </a:moveTo>
                <a:lnTo>
                  <a:pt x="6095" y="0"/>
                </a:lnTo>
                <a:lnTo>
                  <a:pt x="0" y="6096"/>
                </a:lnTo>
                <a:lnTo>
                  <a:pt x="0" y="323088"/>
                </a:lnTo>
                <a:lnTo>
                  <a:pt x="6096" y="329184"/>
                </a:lnTo>
                <a:lnTo>
                  <a:pt x="13715" y="329184"/>
                </a:lnTo>
                <a:lnTo>
                  <a:pt x="13716" y="27432"/>
                </a:lnTo>
                <a:lnTo>
                  <a:pt x="28194" y="13716"/>
                </a:lnTo>
                <a:lnTo>
                  <a:pt x="28193" y="27432"/>
                </a:lnTo>
                <a:lnTo>
                  <a:pt x="1198626" y="27432"/>
                </a:lnTo>
                <a:lnTo>
                  <a:pt x="1198626" y="13716"/>
                </a:lnTo>
                <a:lnTo>
                  <a:pt x="1212342" y="27432"/>
                </a:lnTo>
                <a:lnTo>
                  <a:pt x="1212342" y="329184"/>
                </a:lnTo>
                <a:lnTo>
                  <a:pt x="1216914" y="329184"/>
                </a:lnTo>
                <a:lnTo>
                  <a:pt x="1216914" y="0"/>
                </a:lnTo>
              </a:path>
              <a:path w="1217295" h="329564">
                <a:moveTo>
                  <a:pt x="28193" y="27432"/>
                </a:moveTo>
                <a:lnTo>
                  <a:pt x="28194" y="13716"/>
                </a:lnTo>
                <a:lnTo>
                  <a:pt x="13716" y="27432"/>
                </a:lnTo>
                <a:lnTo>
                  <a:pt x="28193" y="27432"/>
                </a:lnTo>
              </a:path>
              <a:path w="1217295" h="329564">
                <a:moveTo>
                  <a:pt x="28194" y="301752"/>
                </a:moveTo>
                <a:lnTo>
                  <a:pt x="28193" y="27432"/>
                </a:lnTo>
                <a:lnTo>
                  <a:pt x="13716" y="27432"/>
                </a:lnTo>
                <a:lnTo>
                  <a:pt x="13716" y="301752"/>
                </a:lnTo>
                <a:lnTo>
                  <a:pt x="28194" y="301752"/>
                </a:lnTo>
              </a:path>
              <a:path w="1217295" h="329564">
                <a:moveTo>
                  <a:pt x="1212342" y="301752"/>
                </a:moveTo>
                <a:lnTo>
                  <a:pt x="13716" y="301752"/>
                </a:lnTo>
                <a:lnTo>
                  <a:pt x="28194" y="315468"/>
                </a:lnTo>
                <a:lnTo>
                  <a:pt x="28194" y="329184"/>
                </a:lnTo>
                <a:lnTo>
                  <a:pt x="1198626" y="329184"/>
                </a:lnTo>
                <a:lnTo>
                  <a:pt x="1198626" y="315468"/>
                </a:lnTo>
                <a:lnTo>
                  <a:pt x="1212342" y="301752"/>
                </a:lnTo>
              </a:path>
              <a:path w="1217295" h="329564">
                <a:moveTo>
                  <a:pt x="28194" y="329184"/>
                </a:moveTo>
                <a:lnTo>
                  <a:pt x="28194" y="315468"/>
                </a:lnTo>
                <a:lnTo>
                  <a:pt x="13716" y="301752"/>
                </a:lnTo>
                <a:lnTo>
                  <a:pt x="13715" y="329184"/>
                </a:lnTo>
                <a:lnTo>
                  <a:pt x="28194" y="329184"/>
                </a:lnTo>
              </a:path>
              <a:path w="1217295" h="329564">
                <a:moveTo>
                  <a:pt x="1212342" y="27432"/>
                </a:moveTo>
                <a:lnTo>
                  <a:pt x="1198626" y="13716"/>
                </a:lnTo>
                <a:lnTo>
                  <a:pt x="1198626" y="27432"/>
                </a:lnTo>
                <a:lnTo>
                  <a:pt x="1212342" y="27432"/>
                </a:lnTo>
              </a:path>
              <a:path w="1217295" h="329564">
                <a:moveTo>
                  <a:pt x="1212342" y="301752"/>
                </a:moveTo>
                <a:lnTo>
                  <a:pt x="1212342" y="27432"/>
                </a:lnTo>
                <a:lnTo>
                  <a:pt x="1198626" y="27432"/>
                </a:lnTo>
                <a:lnTo>
                  <a:pt x="1198626" y="301752"/>
                </a:lnTo>
                <a:lnTo>
                  <a:pt x="1212342" y="301752"/>
                </a:lnTo>
              </a:path>
              <a:path w="1217295" h="329564">
                <a:moveTo>
                  <a:pt x="1212342" y="329184"/>
                </a:moveTo>
                <a:lnTo>
                  <a:pt x="1212342" y="301752"/>
                </a:lnTo>
                <a:lnTo>
                  <a:pt x="1198626" y="315468"/>
                </a:lnTo>
                <a:lnTo>
                  <a:pt x="1198626" y="329184"/>
                </a:lnTo>
                <a:lnTo>
                  <a:pt x="1212342" y="329184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9485555" y="4776115"/>
            <a:ext cx="1030381" cy="1289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838" spc="18" dirty="0">
                <a:solidFill>
                  <a:srgbClr val="FFFFFF"/>
                </a:solidFill>
                <a:cs typeface="Calibri"/>
              </a:rPr>
              <a:t>Random 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Signal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9" dirty="0">
                <a:solidFill>
                  <a:srgbClr val="FFFFFF"/>
                </a:solidFill>
                <a:cs typeface="Calibri"/>
              </a:rPr>
              <a:t>Theo</a:t>
            </a:r>
            <a:r>
              <a:rPr sz="838" spc="13" dirty="0">
                <a:solidFill>
                  <a:srgbClr val="FFFFFF"/>
                </a:solidFill>
                <a:cs typeface="Calibri"/>
              </a:rPr>
              <a:t>ry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4111887" y="5646421"/>
            <a:ext cx="2206438" cy="135743"/>
          </a:xfrm>
          <a:prstGeom prst="rect">
            <a:avLst/>
          </a:prstGeom>
          <a:solidFill>
            <a:srgbClr val="E46C0A"/>
          </a:solidFill>
        </p:spPr>
        <p:txBody>
          <a:bodyPr vert="horz" wrap="square" lIns="0" tIns="0" rIns="0" bIns="0" rtlCol="0">
            <a:spAutoFit/>
          </a:bodyPr>
          <a:lstStyle/>
          <a:p>
            <a:pPr marL="88531"/>
            <a:r>
              <a:rPr sz="882" spc="-4" dirty="0">
                <a:solidFill>
                  <a:srgbClr val="FFFFFF"/>
                </a:solidFill>
                <a:cs typeface="Calibri"/>
              </a:rPr>
              <a:t>Future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13" dirty="0">
                <a:solidFill>
                  <a:srgbClr val="FFFFFF"/>
                </a:solidFill>
                <a:cs typeface="Calibri"/>
              </a:rPr>
              <a:t>O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n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‐Post</a:t>
            </a:r>
            <a:r>
              <a:rPr sz="882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Classes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732429" y="5646420"/>
            <a:ext cx="2206999" cy="224118"/>
          </a:xfrm>
          <a:custGeom>
            <a:avLst/>
            <a:gdLst/>
            <a:ahLst/>
            <a:cxnLst/>
            <a:rect l="l" t="t" r="r" b="b"/>
            <a:pathLst>
              <a:path w="2501265" h="254000">
                <a:moveTo>
                  <a:pt x="0" y="0"/>
                </a:moveTo>
                <a:lnTo>
                  <a:pt x="0" y="253746"/>
                </a:lnTo>
                <a:lnTo>
                  <a:pt x="2500884" y="253746"/>
                </a:lnTo>
                <a:lnTo>
                  <a:pt x="2500884" y="0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810646" y="5699928"/>
            <a:ext cx="2032187" cy="1357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882" spc="-9" dirty="0">
                <a:solidFill>
                  <a:srgbClr val="FFFFFF"/>
                </a:solidFill>
                <a:cs typeface="Calibri"/>
              </a:rPr>
              <a:t>Past,</a:t>
            </a:r>
            <a:r>
              <a:rPr sz="882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Current</a:t>
            </a:r>
            <a:r>
              <a:rPr sz="882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and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Scheduled</a:t>
            </a:r>
            <a:r>
              <a:rPr sz="882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13" dirty="0">
                <a:solidFill>
                  <a:srgbClr val="FFFFFF"/>
                </a:solidFill>
                <a:cs typeface="Calibri"/>
              </a:rPr>
              <a:t>O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n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‐Post</a:t>
            </a:r>
            <a:r>
              <a:rPr sz="882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Classes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7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0161" y="865604"/>
            <a:ext cx="9494269" cy="461842"/>
          </a:xfrm>
          <a:prstGeom prst="rect">
            <a:avLst/>
          </a:prstGeom>
        </p:spPr>
        <p:txBody>
          <a:bodyPr vert="horz" wrap="square" lIns="0" tIns="107744" rIns="0" bIns="0" rtlCol="0">
            <a:spAutoFit/>
          </a:bodyPr>
          <a:lstStyle/>
          <a:p>
            <a:pPr marL="5064769"/>
            <a:r>
              <a:rPr spc="4" dirty="0"/>
              <a:t>Cybe</a:t>
            </a:r>
            <a:r>
              <a:rPr spc="-40" dirty="0"/>
              <a:t>r</a:t>
            </a:r>
            <a:r>
              <a:rPr spc="4" dirty="0"/>
              <a:t>s</a:t>
            </a:r>
            <a:r>
              <a:rPr spc="9" dirty="0"/>
              <a:t>ecurity</a:t>
            </a:r>
            <a:r>
              <a:rPr spc="13" dirty="0"/>
              <a:t> </a:t>
            </a:r>
            <a:r>
              <a:rPr dirty="0"/>
              <a:t>Initi</a:t>
            </a:r>
            <a:r>
              <a:rPr spc="-18" dirty="0"/>
              <a:t>a</a:t>
            </a:r>
            <a:r>
              <a:rPr dirty="0"/>
              <a:t>ti</a:t>
            </a:r>
            <a:r>
              <a:rPr spc="-13" dirty="0"/>
              <a:t>v</a:t>
            </a:r>
            <a:r>
              <a:rPr spc="9" dirty="0"/>
              <a:t>e</a:t>
            </a:r>
          </a:p>
        </p:txBody>
      </p:sp>
      <p:sp>
        <p:nvSpPr>
          <p:cNvPr id="3" name="object 3"/>
          <p:cNvSpPr/>
          <p:nvPr/>
        </p:nvSpPr>
        <p:spPr>
          <a:xfrm>
            <a:off x="1924723" y="1723912"/>
            <a:ext cx="2252382" cy="2654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26144" y="4555919"/>
            <a:ext cx="3662643" cy="1743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indent="-560"/>
            <a:r>
              <a:rPr sz="1412" spc="-4" dirty="0">
                <a:solidFill>
                  <a:prstClr val="black"/>
                </a:solidFill>
                <a:cs typeface="Calibri"/>
              </a:rPr>
              <a:t>S</a:t>
            </a:r>
            <a:r>
              <a:rPr sz="1412" spc="-18" dirty="0">
                <a:solidFill>
                  <a:prstClr val="black"/>
                </a:solidFill>
                <a:cs typeface="Calibri"/>
              </a:rPr>
              <a:t>t</a:t>
            </a:r>
            <a:r>
              <a:rPr sz="1412" spc="-13" dirty="0">
                <a:solidFill>
                  <a:prstClr val="black"/>
                </a:solidFill>
                <a:cs typeface="Calibri"/>
              </a:rPr>
              <a:t>arne</a:t>
            </a:r>
            <a:r>
              <a:rPr sz="1412" spc="-9" dirty="0">
                <a:solidFill>
                  <a:prstClr val="black"/>
                </a:solidFill>
                <a:cs typeface="Calibri"/>
              </a:rPr>
              <a:t>s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412" spc="-66" dirty="0">
                <a:solidFill>
                  <a:prstClr val="black"/>
                </a:solidFill>
                <a:cs typeface="Calibri"/>
              </a:rPr>
              <a:t>W</a:t>
            </a:r>
            <a:r>
              <a:rPr sz="1412" spc="-9" dirty="0">
                <a:solidFill>
                  <a:prstClr val="black"/>
                </a:solidFill>
                <a:cs typeface="Calibri"/>
              </a:rPr>
              <a:t>a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l</a:t>
            </a:r>
            <a:r>
              <a:rPr sz="1412" spc="-57" dirty="0">
                <a:solidFill>
                  <a:prstClr val="black"/>
                </a:solidFill>
                <a:cs typeface="Calibri"/>
              </a:rPr>
              <a:t>k</a:t>
            </a:r>
            <a:r>
              <a:rPr sz="1412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412" spc="-137" dirty="0">
                <a:solidFill>
                  <a:prstClr val="black"/>
                </a:solidFill>
                <a:cs typeface="Calibri"/>
              </a:rPr>
              <a:t>r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,</a:t>
            </a:r>
            <a:r>
              <a:rPr sz="141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Di</a:t>
            </a:r>
            <a:r>
              <a:rPr sz="1412" spc="-22" dirty="0">
                <a:solidFill>
                  <a:prstClr val="black"/>
                </a:solidFill>
                <a:cs typeface="Calibri"/>
              </a:rPr>
              <a:t>r</a:t>
            </a:r>
            <a:r>
              <a:rPr sz="1412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412" spc="-13" dirty="0">
                <a:solidFill>
                  <a:prstClr val="black"/>
                </a:solidFill>
                <a:cs typeface="Calibri"/>
              </a:rPr>
              <a:t>c</a:t>
            </a:r>
            <a:r>
              <a:rPr sz="1412" spc="-26" dirty="0">
                <a:solidFill>
                  <a:prstClr val="black"/>
                </a:solidFill>
                <a:cs typeface="Calibri"/>
              </a:rPr>
              <a:t>t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o</a:t>
            </a:r>
            <a:r>
              <a:rPr sz="1412" spc="-137" dirty="0">
                <a:solidFill>
                  <a:prstClr val="black"/>
                </a:solidFill>
                <a:cs typeface="Calibri"/>
              </a:rPr>
              <a:t>r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,</a:t>
            </a:r>
            <a:r>
              <a:rPr sz="141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412" spc="-13" dirty="0">
                <a:solidFill>
                  <a:prstClr val="black"/>
                </a:solidFill>
                <a:cs typeface="Calibri"/>
              </a:rPr>
              <a:t>Cybe</a:t>
            </a:r>
            <a:r>
              <a:rPr sz="1412" spc="-35" dirty="0">
                <a:solidFill>
                  <a:prstClr val="black"/>
                </a:solidFill>
                <a:cs typeface="Calibri"/>
              </a:rPr>
              <a:t>r</a:t>
            </a:r>
            <a:r>
              <a:rPr sz="1412" dirty="0">
                <a:solidFill>
                  <a:prstClr val="black"/>
                </a:solidFill>
                <a:cs typeface="Calibri"/>
              </a:rPr>
              <a:t>s</a:t>
            </a:r>
            <a:r>
              <a:rPr sz="1412" spc="-9" dirty="0">
                <a:solidFill>
                  <a:prstClr val="black"/>
                </a:solidFill>
                <a:cs typeface="Calibri"/>
              </a:rPr>
              <a:t>ecurity</a:t>
            </a:r>
            <a:r>
              <a:rPr sz="1412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Initi</a:t>
            </a:r>
            <a:r>
              <a:rPr sz="1412" spc="-18" dirty="0">
                <a:solidFill>
                  <a:prstClr val="black"/>
                </a:solidFill>
                <a:cs typeface="Calibri"/>
              </a:rPr>
              <a:t>a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ti</a:t>
            </a:r>
            <a:r>
              <a:rPr sz="1412" spc="-18" dirty="0">
                <a:solidFill>
                  <a:prstClr val="black"/>
                </a:solidFill>
                <a:cs typeface="Calibri"/>
              </a:rPr>
              <a:t>v</a:t>
            </a:r>
            <a:r>
              <a:rPr sz="1412" spc="-9" dirty="0">
                <a:solidFill>
                  <a:prstClr val="black"/>
                </a:solidFill>
                <a:cs typeface="Calibri"/>
              </a:rPr>
              <a:t>e</a:t>
            </a:r>
            <a:endParaRPr sz="1412" dirty="0">
              <a:solidFill>
                <a:prstClr val="black"/>
              </a:solidFill>
              <a:cs typeface="Calibri"/>
            </a:endParaRPr>
          </a:p>
          <a:p>
            <a:pPr marL="11206" marR="4483">
              <a:lnSpc>
                <a:spcPts val="1571"/>
              </a:lnSpc>
              <a:spcBef>
                <a:spcPts val="371"/>
              </a:spcBef>
            </a:pPr>
            <a:r>
              <a:rPr sz="1412" spc="-13" dirty="0">
                <a:solidFill>
                  <a:prstClr val="black"/>
                </a:solidFill>
                <a:cs typeface="Calibri"/>
              </a:rPr>
              <a:t>P</a:t>
            </a:r>
            <a:r>
              <a:rPr sz="1412" spc="-31" dirty="0">
                <a:solidFill>
                  <a:prstClr val="black"/>
                </a:solidFill>
                <a:cs typeface="Calibri"/>
              </a:rPr>
              <a:t>r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eviousl</a:t>
            </a:r>
            <a:r>
              <a:rPr sz="1412" dirty="0">
                <a:solidFill>
                  <a:prstClr val="black"/>
                </a:solidFill>
                <a:cs typeface="Calibri"/>
              </a:rPr>
              <a:t>y </a:t>
            </a:r>
            <a:r>
              <a:rPr sz="1412" spc="4" dirty="0">
                <a:solidFill>
                  <a:prstClr val="black"/>
                </a:solidFill>
                <a:cs typeface="Calibri"/>
              </a:rPr>
              <a:t>C</a:t>
            </a:r>
            <a:r>
              <a:rPr sz="1412" spc="-44" dirty="0">
                <a:solidFill>
                  <a:prstClr val="black"/>
                </a:solidFill>
                <a:cs typeface="Calibri"/>
              </a:rPr>
              <a:t>T</a:t>
            </a:r>
            <a:r>
              <a:rPr sz="1412" spc="-35" dirty="0">
                <a:solidFill>
                  <a:prstClr val="black"/>
                </a:solidFill>
                <a:cs typeface="Calibri"/>
              </a:rPr>
              <a:t>O</a:t>
            </a:r>
            <a:r>
              <a:rPr lang="en-US" sz="1412" spc="-35" dirty="0">
                <a:solidFill>
                  <a:prstClr val="black"/>
                </a:solidFill>
                <a:cs typeface="Calibri"/>
              </a:rPr>
              <a:t>-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U</a:t>
            </a:r>
            <a:r>
              <a:rPr sz="1412" dirty="0">
                <a:solidFill>
                  <a:prstClr val="black"/>
                </a:solidFill>
                <a:cs typeface="Calibri"/>
              </a:rPr>
              <a:t>S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 Flee</a:t>
            </a:r>
            <a:r>
              <a:rPr sz="1412" dirty="0">
                <a:solidFill>
                  <a:prstClr val="black"/>
                </a:solidFill>
                <a:cs typeface="Calibri"/>
              </a:rPr>
              <a:t>t</a:t>
            </a:r>
            <a:r>
              <a:rPr sz="1412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412" spc="-13" dirty="0">
                <a:solidFill>
                  <a:prstClr val="black"/>
                </a:solidFill>
                <a:cs typeface="Calibri"/>
              </a:rPr>
              <a:t>Cybe</a:t>
            </a:r>
            <a:r>
              <a:rPr sz="1412" spc="-9" dirty="0">
                <a:solidFill>
                  <a:prstClr val="black"/>
                </a:solidFill>
                <a:cs typeface="Calibri"/>
              </a:rPr>
              <a:t>r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‐C</a:t>
            </a:r>
            <a:r>
              <a:rPr lang="en-US" sz="1412" spc="-4" dirty="0">
                <a:solidFill>
                  <a:prstClr val="black"/>
                </a:solidFill>
                <a:cs typeface="Calibri"/>
              </a:rPr>
              <a:t>MD</a:t>
            </a:r>
            <a:r>
              <a:rPr sz="1412" dirty="0">
                <a:solidFill>
                  <a:prstClr val="black"/>
                </a:solidFill>
                <a:cs typeface="Calibri"/>
              </a:rPr>
              <a:t> &amp; 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U</a:t>
            </a:r>
            <a:r>
              <a:rPr lang="en-US" sz="1412" spc="-4" dirty="0">
                <a:solidFill>
                  <a:prstClr val="black"/>
                </a:solidFill>
                <a:cs typeface="Calibri"/>
              </a:rPr>
              <a:t>.</a:t>
            </a:r>
            <a:r>
              <a:rPr sz="1412" dirty="0">
                <a:solidFill>
                  <a:prstClr val="black"/>
                </a:solidFill>
                <a:cs typeface="Calibri"/>
              </a:rPr>
              <a:t>S</a:t>
            </a:r>
            <a:r>
              <a:rPr lang="en-US" sz="1412" dirty="0">
                <a:solidFill>
                  <a:prstClr val="black"/>
                </a:solidFill>
                <a:cs typeface="Calibri"/>
              </a:rPr>
              <a:t>.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412" spc="-13" dirty="0">
                <a:solidFill>
                  <a:prstClr val="black"/>
                </a:solidFill>
                <a:cs typeface="Calibri"/>
              </a:rPr>
              <a:t>1</a:t>
            </a:r>
            <a:r>
              <a:rPr sz="1412" spc="-9" dirty="0">
                <a:solidFill>
                  <a:prstClr val="black"/>
                </a:solidFill>
                <a:cs typeface="Calibri"/>
              </a:rPr>
              <a:t>0</a:t>
            </a:r>
            <a:r>
              <a:rPr sz="1412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412" spc="-13" dirty="0">
                <a:solidFill>
                  <a:prstClr val="black"/>
                </a:solidFill>
                <a:cs typeface="Calibri"/>
              </a:rPr>
              <a:t>Fleet</a:t>
            </a:r>
            <a:r>
              <a:rPr lang="en-US" sz="1412" spc="-13" dirty="0">
                <a:solidFill>
                  <a:prstClr val="black"/>
                </a:solidFill>
                <a:cs typeface="Calibri"/>
              </a:rPr>
              <a:t> &amp;</a:t>
            </a:r>
            <a:r>
              <a:rPr lang="en-US" sz="1412" spc="-9" dirty="0">
                <a:solidFill>
                  <a:prstClr val="black"/>
                </a:solidFill>
                <a:cs typeface="Calibri"/>
              </a:rPr>
              <a:t> Exec DIR-Office of Naval Research/Department of Navy, Defense Threat Reduction Agency-DoD—Senior Exec Service/SES Member Appointments  </a:t>
            </a:r>
            <a:endParaRPr sz="1412" dirty="0">
              <a:solidFill>
                <a:prstClr val="black"/>
              </a:solidFill>
              <a:cs typeface="Calibri"/>
            </a:endParaRPr>
          </a:p>
          <a:p>
            <a:pPr marL="11206" marR="325548" indent="-560">
              <a:lnSpc>
                <a:spcPts val="1571"/>
              </a:lnSpc>
              <a:spcBef>
                <a:spcPts val="349"/>
              </a:spcBef>
            </a:pPr>
            <a:r>
              <a:rPr sz="1412" spc="-4" dirty="0">
                <a:solidFill>
                  <a:prstClr val="black"/>
                </a:solidFill>
                <a:cs typeface="Calibri"/>
              </a:rPr>
              <a:t>Di</a:t>
            </a:r>
            <a:r>
              <a:rPr sz="1412" spc="-22" dirty="0">
                <a:solidFill>
                  <a:prstClr val="black"/>
                </a:solidFill>
                <a:cs typeface="Calibri"/>
              </a:rPr>
              <a:t>r</a:t>
            </a:r>
            <a:r>
              <a:rPr sz="1412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412" spc="-13" dirty="0">
                <a:solidFill>
                  <a:prstClr val="black"/>
                </a:solidFill>
                <a:cs typeface="Calibri"/>
              </a:rPr>
              <a:t>c</a:t>
            </a:r>
            <a:r>
              <a:rPr sz="1412" spc="-26" dirty="0">
                <a:solidFill>
                  <a:prstClr val="black"/>
                </a:solidFill>
                <a:cs typeface="Calibri"/>
              </a:rPr>
              <a:t>t</a:t>
            </a:r>
            <a:r>
              <a:rPr sz="1412" spc="-13" dirty="0">
                <a:solidFill>
                  <a:prstClr val="black"/>
                </a:solidFill>
                <a:cs typeface="Calibri"/>
              </a:rPr>
              <a:t>o</a:t>
            </a:r>
            <a:r>
              <a:rPr sz="1412" spc="-9" dirty="0">
                <a:solidFill>
                  <a:prstClr val="black"/>
                </a:solidFill>
                <a:cs typeface="Calibri"/>
              </a:rPr>
              <a:t>r</a:t>
            </a:r>
            <a:r>
              <a:rPr sz="141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o</a:t>
            </a:r>
            <a:r>
              <a:rPr sz="1412" dirty="0">
                <a:solidFill>
                  <a:prstClr val="black"/>
                </a:solidFill>
                <a:cs typeface="Calibri"/>
              </a:rPr>
              <a:t>f </a:t>
            </a:r>
            <a:r>
              <a:rPr sz="1412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412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412" dirty="0">
                <a:solidFill>
                  <a:prstClr val="black"/>
                </a:solidFill>
                <a:cs typeface="Calibri"/>
              </a:rPr>
              <a:t>s</a:t>
            </a:r>
            <a:r>
              <a:rPr sz="1412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412" dirty="0">
                <a:solidFill>
                  <a:prstClr val="black"/>
                </a:solidFill>
                <a:cs typeface="Calibri"/>
              </a:rPr>
              <a:t>a</a:t>
            </a:r>
            <a:r>
              <a:rPr sz="1412" spc="-31" dirty="0">
                <a:solidFill>
                  <a:prstClr val="black"/>
                </a:solidFill>
                <a:cs typeface="Calibri"/>
              </a:rPr>
              <a:t>r</a:t>
            </a:r>
            <a:r>
              <a:rPr sz="1412" spc="-13" dirty="0">
                <a:solidFill>
                  <a:prstClr val="black"/>
                </a:solidFill>
                <a:cs typeface="Calibri"/>
              </a:rPr>
              <a:t>c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h,</a:t>
            </a:r>
            <a:r>
              <a:rPr sz="1412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S</a:t>
            </a:r>
            <a:r>
              <a:rPr sz="1412" spc="-18" dirty="0">
                <a:solidFill>
                  <a:prstClr val="black"/>
                </a:solidFill>
                <a:cs typeface="Calibri"/>
              </a:rPr>
              <a:t>E</a:t>
            </a:r>
            <a:r>
              <a:rPr sz="1412" spc="-13" dirty="0">
                <a:solidFill>
                  <a:prstClr val="black"/>
                </a:solidFill>
                <a:cs typeface="Calibri"/>
              </a:rPr>
              <a:t>S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,</a:t>
            </a:r>
            <a:r>
              <a:rPr sz="1412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U</a:t>
            </a:r>
            <a:r>
              <a:rPr lang="en-US" sz="1412" spc="-4" dirty="0">
                <a:solidFill>
                  <a:prstClr val="black"/>
                </a:solidFill>
                <a:cs typeface="Calibri"/>
              </a:rPr>
              <a:t>.</a:t>
            </a:r>
            <a:r>
              <a:rPr sz="1412" dirty="0">
                <a:solidFill>
                  <a:prstClr val="black"/>
                </a:solidFill>
                <a:cs typeface="Calibri"/>
              </a:rPr>
              <a:t>S</a:t>
            </a:r>
            <a:r>
              <a:rPr lang="en-US" sz="1412" dirty="0">
                <a:solidFill>
                  <a:prstClr val="black"/>
                </a:solidFill>
                <a:cs typeface="Calibri"/>
              </a:rPr>
              <a:t>.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412" spc="-13" dirty="0">
                <a:solidFill>
                  <a:prstClr val="black"/>
                </a:solidFill>
                <a:cs typeface="Calibri"/>
              </a:rPr>
              <a:t>Departme</a:t>
            </a:r>
            <a:r>
              <a:rPr sz="1412" spc="-26" dirty="0">
                <a:solidFill>
                  <a:prstClr val="black"/>
                </a:solidFill>
                <a:cs typeface="Calibri"/>
              </a:rPr>
              <a:t>n</a:t>
            </a:r>
            <a:r>
              <a:rPr sz="1412" spc="-9" dirty="0">
                <a:solidFill>
                  <a:prstClr val="black"/>
                </a:solidFill>
                <a:cs typeface="Calibri"/>
              </a:rPr>
              <a:t>t</a:t>
            </a:r>
            <a:r>
              <a:rPr sz="1412" dirty="0">
                <a:solidFill>
                  <a:prstClr val="black"/>
                </a:solidFill>
                <a:cs typeface="Calibri"/>
              </a:rPr>
              <a:t> </a:t>
            </a:r>
            <a:r>
              <a:rPr sz="1412" spc="-4" dirty="0">
                <a:solidFill>
                  <a:prstClr val="black"/>
                </a:solidFill>
                <a:cs typeface="Calibri"/>
              </a:rPr>
              <a:t>of Homelan</a:t>
            </a:r>
            <a:r>
              <a:rPr sz="1412" dirty="0">
                <a:solidFill>
                  <a:prstClr val="black"/>
                </a:solidFill>
                <a:cs typeface="Calibri"/>
              </a:rPr>
              <a:t>d</a:t>
            </a:r>
            <a:r>
              <a:rPr sz="1412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412" spc="-13" dirty="0">
                <a:solidFill>
                  <a:prstClr val="black"/>
                </a:solidFill>
                <a:cs typeface="Calibri"/>
              </a:rPr>
              <a:t>Security</a:t>
            </a:r>
            <a:endParaRPr sz="1412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7671" y="4534404"/>
            <a:ext cx="3765176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ts val="1571"/>
              </a:lnSpc>
            </a:pPr>
            <a:r>
              <a:rPr sz="1456" spc="-4" dirty="0">
                <a:solidFill>
                  <a:prstClr val="black"/>
                </a:solidFill>
                <a:cs typeface="Calibri"/>
              </a:rPr>
              <a:t>Go</a:t>
            </a:r>
            <a:r>
              <a:rPr sz="1456" spc="-132" dirty="0">
                <a:solidFill>
                  <a:prstClr val="black"/>
                </a:solidFill>
                <a:cs typeface="Calibri"/>
              </a:rPr>
              <a:t>v</a:t>
            </a:r>
            <a:r>
              <a:rPr sz="1456" dirty="0">
                <a:solidFill>
                  <a:prstClr val="black"/>
                </a:solidFill>
                <a:cs typeface="Calibri"/>
              </a:rPr>
              <a:t>.</a:t>
            </a:r>
            <a:r>
              <a:rPr sz="1456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456" spc="-9" dirty="0">
                <a:solidFill>
                  <a:prstClr val="black"/>
                </a:solidFill>
                <a:cs typeface="Calibri"/>
              </a:rPr>
              <a:t>Jack</a:t>
            </a:r>
            <a:r>
              <a:rPr sz="1456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456" spc="-9" dirty="0">
                <a:solidFill>
                  <a:prstClr val="black"/>
                </a:solidFill>
                <a:cs typeface="Calibri"/>
              </a:rPr>
              <a:t>Mar</a:t>
            </a:r>
            <a:r>
              <a:rPr sz="1456" spc="-57" dirty="0">
                <a:solidFill>
                  <a:prstClr val="black"/>
                </a:solidFill>
                <a:cs typeface="Calibri"/>
              </a:rPr>
              <a:t>k</a:t>
            </a:r>
            <a:r>
              <a:rPr sz="1456" spc="-9" dirty="0">
                <a:solidFill>
                  <a:prstClr val="black"/>
                </a:solidFill>
                <a:cs typeface="Calibri"/>
              </a:rPr>
              <a:t>el,</a:t>
            </a:r>
            <a:r>
              <a:rPr sz="1456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456" spc="-4" dirty="0">
                <a:solidFill>
                  <a:prstClr val="black"/>
                </a:solidFill>
                <a:cs typeface="Calibri"/>
              </a:rPr>
              <a:t>S</a:t>
            </a:r>
            <a:r>
              <a:rPr sz="1456" spc="-18" dirty="0">
                <a:solidFill>
                  <a:prstClr val="black"/>
                </a:solidFill>
                <a:cs typeface="Calibri"/>
              </a:rPr>
              <a:t>ta</a:t>
            </a:r>
            <a:r>
              <a:rPr sz="1456" spc="-26" dirty="0">
                <a:solidFill>
                  <a:prstClr val="black"/>
                </a:solidFill>
                <a:cs typeface="Calibri"/>
              </a:rPr>
              <a:t>t</a:t>
            </a:r>
            <a:r>
              <a:rPr sz="1456" spc="-9" dirty="0">
                <a:solidFill>
                  <a:prstClr val="black"/>
                </a:solidFill>
                <a:cs typeface="Calibri"/>
              </a:rPr>
              <a:t>e </a:t>
            </a:r>
            <a:r>
              <a:rPr sz="1456" spc="-4" dirty="0">
                <a:solidFill>
                  <a:prstClr val="black"/>
                </a:solidFill>
                <a:cs typeface="Calibri"/>
              </a:rPr>
              <a:t>o</a:t>
            </a:r>
            <a:r>
              <a:rPr sz="1456" dirty="0">
                <a:solidFill>
                  <a:prstClr val="black"/>
                </a:solidFill>
                <a:cs typeface="Calibri"/>
              </a:rPr>
              <a:t>f </a:t>
            </a:r>
            <a:r>
              <a:rPr sz="1456" spc="-13" dirty="0">
                <a:solidFill>
                  <a:prstClr val="black"/>
                </a:solidFill>
                <a:cs typeface="Calibri"/>
              </a:rPr>
              <a:t>th</a:t>
            </a:r>
            <a:r>
              <a:rPr sz="1456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456" dirty="0">
                <a:solidFill>
                  <a:prstClr val="black"/>
                </a:solidFill>
                <a:cs typeface="Calibri"/>
              </a:rPr>
              <a:t> </a:t>
            </a:r>
            <a:r>
              <a:rPr sz="1456" spc="-4" dirty="0">
                <a:solidFill>
                  <a:prstClr val="black"/>
                </a:solidFill>
                <a:cs typeface="Calibri"/>
              </a:rPr>
              <a:t>S</a:t>
            </a:r>
            <a:r>
              <a:rPr sz="1456" spc="-18" dirty="0">
                <a:solidFill>
                  <a:prstClr val="black"/>
                </a:solidFill>
                <a:cs typeface="Calibri"/>
              </a:rPr>
              <a:t>ta</a:t>
            </a:r>
            <a:r>
              <a:rPr sz="1456" spc="-26" dirty="0">
                <a:solidFill>
                  <a:prstClr val="black"/>
                </a:solidFill>
                <a:cs typeface="Calibri"/>
              </a:rPr>
              <a:t>t</a:t>
            </a:r>
            <a:r>
              <a:rPr sz="1456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456" spc="-13" dirty="0">
                <a:solidFill>
                  <a:prstClr val="black"/>
                </a:solidFill>
                <a:cs typeface="Calibri"/>
              </a:rPr>
              <a:t> (1/23/14):</a:t>
            </a:r>
            <a:r>
              <a:rPr sz="1456" spc="-9" dirty="0">
                <a:solidFill>
                  <a:prstClr val="black"/>
                </a:solidFill>
                <a:cs typeface="Calibri"/>
              </a:rPr>
              <a:t>  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Ou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r</a:t>
            </a:r>
            <a:r>
              <a:rPr sz="1456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in</a:t>
            </a:r>
            <a:r>
              <a:rPr sz="1456" i="1" spc="-18" dirty="0">
                <a:solidFill>
                  <a:prstClr val="black"/>
                </a:solidFill>
                <a:cs typeface="Calibri"/>
              </a:rPr>
              <a:t>s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titutions</a:t>
            </a:r>
            <a:r>
              <a:rPr sz="1456" i="1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o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f</a:t>
            </a:r>
            <a:r>
              <a:rPr sz="1456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highe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r</a:t>
            </a:r>
            <a:r>
              <a:rPr sz="1456" i="1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13" dirty="0">
                <a:solidFill>
                  <a:prstClr val="black"/>
                </a:solidFill>
                <a:cs typeface="Calibri"/>
              </a:rPr>
              <a:t>edu</a:t>
            </a:r>
            <a:r>
              <a:rPr sz="1456" i="1" spc="-26" dirty="0">
                <a:solidFill>
                  <a:prstClr val="black"/>
                </a:solidFill>
                <a:cs typeface="Calibri"/>
              </a:rPr>
              <a:t>c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atio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n</a:t>
            </a:r>
            <a:r>
              <a:rPr sz="1456" i="1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13" dirty="0">
                <a:solidFill>
                  <a:prstClr val="black"/>
                </a:solidFill>
                <a:cs typeface="Calibri"/>
              </a:rPr>
              <a:t>are</a:t>
            </a:r>
            <a:r>
              <a:rPr sz="1456" i="1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positioning</a:t>
            </a:r>
            <a:r>
              <a:rPr sz="1456" i="1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13" dirty="0">
                <a:solidFill>
                  <a:prstClr val="black"/>
                </a:solidFill>
                <a:cs typeface="Calibri"/>
              </a:rPr>
              <a:t>themselve</a:t>
            </a:r>
            <a:r>
              <a:rPr sz="1456" i="1" spc="-9" dirty="0">
                <a:solidFill>
                  <a:prstClr val="black"/>
                </a:solidFill>
                <a:cs typeface="Calibri"/>
              </a:rPr>
              <a:t>s</a:t>
            </a:r>
            <a:r>
              <a:rPr sz="1456" i="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18" dirty="0">
                <a:solidFill>
                  <a:prstClr val="black"/>
                </a:solidFill>
                <a:cs typeface="Calibri"/>
              </a:rPr>
              <a:t>t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o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22" dirty="0">
                <a:solidFill>
                  <a:prstClr val="black"/>
                </a:solidFill>
                <a:cs typeface="Calibri"/>
              </a:rPr>
              <a:t>t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a</a:t>
            </a:r>
            <a:r>
              <a:rPr sz="1456" i="1" spc="-57" dirty="0">
                <a:solidFill>
                  <a:prstClr val="black"/>
                </a:solidFill>
                <a:cs typeface="Calibri"/>
              </a:rPr>
              <a:t>k</a:t>
            </a:r>
            <a:r>
              <a:rPr sz="1456" i="1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 a 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leadershi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p</a:t>
            </a:r>
            <a:r>
              <a:rPr sz="1456" i="1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13" dirty="0">
                <a:solidFill>
                  <a:prstClr val="black"/>
                </a:solidFill>
                <a:cs typeface="Calibri"/>
              </a:rPr>
              <a:t>rol</a:t>
            </a:r>
            <a:r>
              <a:rPr sz="1456" i="1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in thi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s</a:t>
            </a:r>
            <a:r>
              <a:rPr sz="1456" i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13" dirty="0">
                <a:solidFill>
                  <a:prstClr val="black"/>
                </a:solidFill>
                <a:cs typeface="Calibri"/>
              </a:rPr>
              <a:t>are</a:t>
            </a:r>
            <a:r>
              <a:rPr sz="1456" i="1" spc="-9" dirty="0">
                <a:solidFill>
                  <a:prstClr val="black"/>
                </a:solidFill>
                <a:cs typeface="Calibri"/>
              </a:rPr>
              <a:t>a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an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d</a:t>
            </a:r>
            <a:r>
              <a:rPr sz="1456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I a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m</a:t>
            </a:r>
            <a:r>
              <a:rPr sz="1456" i="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please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d</a:t>
            </a:r>
            <a:r>
              <a:rPr sz="1456" i="1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18" dirty="0">
                <a:solidFill>
                  <a:prstClr val="black"/>
                </a:solidFill>
                <a:cs typeface="Calibri"/>
              </a:rPr>
              <a:t>t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o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 joi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n</a:t>
            </a:r>
            <a:r>
              <a:rPr sz="1456" i="1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with</a:t>
            </a:r>
            <a:r>
              <a:rPr sz="1456" i="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13" dirty="0">
                <a:solidFill>
                  <a:prstClr val="black"/>
                </a:solidFill>
                <a:cs typeface="Calibri"/>
              </a:rPr>
              <a:t>them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18" dirty="0">
                <a:solidFill>
                  <a:prstClr val="black"/>
                </a:solidFill>
                <a:cs typeface="Calibri"/>
              </a:rPr>
              <a:t>to 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launc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h</a:t>
            </a:r>
            <a:r>
              <a:rPr sz="1456" i="1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13" dirty="0">
                <a:solidFill>
                  <a:prstClr val="black"/>
                </a:solidFill>
                <a:cs typeface="Calibri"/>
              </a:rPr>
              <a:t>th</a:t>
            </a:r>
            <a:r>
              <a:rPr sz="1456" i="1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13" dirty="0">
                <a:solidFill>
                  <a:prstClr val="black"/>
                </a:solidFill>
                <a:cs typeface="Calibri"/>
              </a:rPr>
              <a:t>Delawar</a:t>
            </a:r>
            <a:r>
              <a:rPr sz="1456" i="1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1456" i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Cybe</a:t>
            </a:r>
            <a:r>
              <a:rPr sz="1456" i="1" dirty="0">
                <a:solidFill>
                  <a:prstClr val="black"/>
                </a:solidFill>
                <a:cs typeface="Calibri"/>
              </a:rPr>
              <a:t>r</a:t>
            </a:r>
            <a:r>
              <a:rPr sz="1456" i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456" i="1" spc="-4" dirty="0">
                <a:solidFill>
                  <a:prstClr val="black"/>
                </a:solidFill>
                <a:cs typeface="Calibri"/>
              </a:rPr>
              <a:t>Initiative.</a:t>
            </a:r>
            <a:endParaRPr sz="1456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00084" y="1723912"/>
            <a:ext cx="3841824" cy="25804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63849" y="938604"/>
            <a:ext cx="8863853" cy="5475610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8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4534" y="2985919"/>
            <a:ext cx="1305036" cy="17104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10413" y="931433"/>
            <a:ext cx="2001931" cy="35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338" spc="-13" dirty="0">
                <a:solidFill>
                  <a:srgbClr val="FFFFFF"/>
                </a:solidFill>
                <a:cs typeface="Calibri"/>
              </a:rPr>
              <a:t>CERD</a:t>
            </a:r>
            <a:r>
              <a:rPr sz="2338" spc="-40" dirty="0">
                <a:solidFill>
                  <a:srgbClr val="FFFFFF"/>
                </a:solidFill>
                <a:cs typeface="Calibri"/>
              </a:rPr>
              <a:t>E</a:t>
            </a:r>
            <a:r>
              <a:rPr sz="2338" spc="-13" dirty="0">
                <a:solidFill>
                  <a:srgbClr val="FFFFFF"/>
                </a:solidFill>
                <a:cs typeface="Calibri"/>
              </a:rPr>
              <a:t>C</a:t>
            </a:r>
            <a:r>
              <a:rPr sz="2338" spc="-22" dirty="0">
                <a:solidFill>
                  <a:srgbClr val="FFFFFF"/>
                </a:solidFill>
                <a:cs typeface="Calibri"/>
              </a:rPr>
              <a:t> </a:t>
            </a:r>
            <a:r>
              <a:rPr sz="2338" spc="-13" dirty="0">
                <a:solidFill>
                  <a:srgbClr val="FFFFFF"/>
                </a:solidFill>
                <a:cs typeface="Calibri"/>
              </a:rPr>
              <a:t>Inspi</a:t>
            </a:r>
            <a:r>
              <a:rPr sz="2338" spc="-49" dirty="0">
                <a:solidFill>
                  <a:srgbClr val="FFFFFF"/>
                </a:solidFill>
                <a:cs typeface="Calibri"/>
              </a:rPr>
              <a:t>r</a:t>
            </a:r>
            <a:r>
              <a:rPr sz="2338" spc="-13" dirty="0">
                <a:solidFill>
                  <a:srgbClr val="FFFFFF"/>
                </a:solidFill>
                <a:cs typeface="Calibri"/>
              </a:rPr>
              <a:t>ed</a:t>
            </a:r>
            <a:endParaRPr sz="2338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9223" y="1286435"/>
            <a:ext cx="2691653" cy="35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338" spc="-18" dirty="0">
                <a:solidFill>
                  <a:srgbClr val="FFFFFF"/>
                </a:solidFill>
                <a:cs typeface="Calibri"/>
              </a:rPr>
              <a:t>Senio</a:t>
            </a:r>
            <a:r>
              <a:rPr sz="2338" spc="-9" dirty="0">
                <a:solidFill>
                  <a:srgbClr val="FFFFFF"/>
                </a:solidFill>
                <a:cs typeface="Calibri"/>
              </a:rPr>
              <a:t>r</a:t>
            </a:r>
            <a:r>
              <a:rPr sz="2338" dirty="0">
                <a:solidFill>
                  <a:srgbClr val="FFFFFF"/>
                </a:solidFill>
                <a:cs typeface="Calibri"/>
              </a:rPr>
              <a:t> </a:t>
            </a:r>
            <a:r>
              <a:rPr sz="2338" spc="-18" dirty="0">
                <a:solidFill>
                  <a:srgbClr val="FFFFFF"/>
                </a:solidFill>
                <a:cs typeface="Calibri"/>
              </a:rPr>
              <a:t>Desig</a:t>
            </a:r>
            <a:r>
              <a:rPr sz="2338" spc="-13" dirty="0">
                <a:solidFill>
                  <a:srgbClr val="FFFFFF"/>
                </a:solidFill>
                <a:cs typeface="Calibri"/>
              </a:rPr>
              <a:t>n</a:t>
            </a:r>
            <a:r>
              <a:rPr sz="2338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2338" spc="-18" dirty="0">
                <a:solidFill>
                  <a:srgbClr val="FFFFFF"/>
                </a:solidFill>
                <a:cs typeface="Calibri"/>
              </a:rPr>
              <a:t>P</a:t>
            </a:r>
            <a:r>
              <a:rPr sz="2338" spc="-49" dirty="0">
                <a:solidFill>
                  <a:srgbClr val="FFFFFF"/>
                </a:solidFill>
                <a:cs typeface="Calibri"/>
              </a:rPr>
              <a:t>r</a:t>
            </a:r>
            <a:r>
              <a:rPr sz="2338" spc="-18" dirty="0">
                <a:solidFill>
                  <a:srgbClr val="FFFFFF"/>
                </a:solidFill>
                <a:cs typeface="Calibri"/>
              </a:rPr>
              <a:t>ojects</a:t>
            </a:r>
            <a:endParaRPr sz="2338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80441" y="1777925"/>
            <a:ext cx="695885" cy="751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ct val="123200"/>
              </a:lnSpc>
            </a:pPr>
            <a:r>
              <a:rPr sz="662" b="1" spc="4" dirty="0">
                <a:solidFill>
                  <a:prstClr val="black"/>
                </a:solidFill>
                <a:cs typeface="Calibri"/>
              </a:rPr>
              <a:t>Fa</a:t>
            </a:r>
            <a:r>
              <a:rPr sz="662" b="1" spc="-4" dirty="0">
                <a:solidFill>
                  <a:prstClr val="black"/>
                </a:solidFill>
                <a:cs typeface="Calibri"/>
              </a:rPr>
              <a:t>l</a:t>
            </a:r>
            <a:r>
              <a:rPr sz="662" b="1" dirty="0">
                <a:solidFill>
                  <a:prstClr val="black"/>
                </a:solidFill>
                <a:cs typeface="Calibri"/>
              </a:rPr>
              <a:t>l</a:t>
            </a:r>
            <a:r>
              <a:rPr sz="662" b="1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'14</a:t>
            </a:r>
            <a:r>
              <a:rPr sz="662" b="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662" b="1" dirty="0">
                <a:solidFill>
                  <a:prstClr val="black"/>
                </a:solidFill>
                <a:cs typeface="Calibri"/>
              </a:rPr>
              <a:t>‐ 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Spr</a:t>
            </a:r>
            <a:r>
              <a:rPr sz="662" b="1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ng</a:t>
            </a:r>
            <a:r>
              <a:rPr sz="662" b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'15</a:t>
            </a:r>
            <a:r>
              <a:rPr sz="662" b="1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AUTONOMOUS BR</a:t>
            </a:r>
            <a:r>
              <a:rPr sz="662" dirty="0">
                <a:solidFill>
                  <a:prstClr val="black"/>
                </a:solidFill>
                <a:cs typeface="Calibri"/>
              </a:rPr>
              <a:t>EADCRUM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BS</a:t>
            </a:r>
            <a:r>
              <a:rPr sz="662" dirty="0">
                <a:solidFill>
                  <a:prstClr val="black"/>
                </a:solidFill>
                <a:cs typeface="Calibri"/>
              </a:rPr>
              <a:t> TH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</a:t>
            </a:r>
            <a:r>
              <a:rPr sz="662" dirty="0">
                <a:solidFill>
                  <a:prstClr val="black"/>
                </a:solidFill>
                <a:cs typeface="Calibri"/>
              </a:rPr>
              <a:t>IFTY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POWER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‐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UP SCANNER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67671" y="1902309"/>
            <a:ext cx="1616449" cy="626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661743">
              <a:lnSpc>
                <a:spcPct val="123000"/>
              </a:lnSpc>
            </a:pPr>
            <a:r>
              <a:rPr sz="662" spc="4" dirty="0">
                <a:solidFill>
                  <a:prstClr val="black"/>
                </a:solidFill>
                <a:cs typeface="Calibri"/>
              </a:rPr>
              <a:t>Adaptive </a:t>
            </a:r>
            <a:r>
              <a:rPr sz="662" dirty="0">
                <a:solidFill>
                  <a:prstClr val="black"/>
                </a:solidFill>
                <a:cs typeface="Calibri"/>
              </a:rPr>
              <a:t>Vehi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c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l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Aut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pil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ot De</a:t>
            </a:r>
            <a:r>
              <a:rPr sz="662" dirty="0">
                <a:solidFill>
                  <a:prstClr val="black"/>
                </a:solidFill>
                <a:cs typeface="Calibri"/>
              </a:rPr>
              <a:t>a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662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Rec</a:t>
            </a:r>
            <a:r>
              <a:rPr sz="662" dirty="0">
                <a:solidFill>
                  <a:prstClr val="black"/>
                </a:solidFill>
                <a:cs typeface="Calibri"/>
              </a:rPr>
              <a:t>k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nin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</a:t>
            </a:r>
            <a:r>
              <a:rPr sz="662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System E</a:t>
            </a:r>
            <a:r>
              <a:rPr sz="662" dirty="0">
                <a:solidFill>
                  <a:prstClr val="black"/>
                </a:solidFill>
                <a:cs typeface="Calibri"/>
              </a:rPr>
              <a:t>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er</a:t>
            </a:r>
            <a:r>
              <a:rPr sz="662" dirty="0">
                <a:solidFill>
                  <a:prstClr val="black"/>
                </a:solidFill>
                <a:cs typeface="Calibri"/>
              </a:rPr>
              <a:t>g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y</a:t>
            </a:r>
            <a:r>
              <a:rPr sz="662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Harvesting</a:t>
            </a:r>
            <a:endParaRPr sz="662">
              <a:solidFill>
                <a:prstClr val="black"/>
              </a:solidFill>
              <a:cs typeface="Calibri"/>
            </a:endParaRPr>
          </a:p>
          <a:p>
            <a:pPr marL="11206" marR="4483">
              <a:lnSpc>
                <a:spcPct val="123300"/>
              </a:lnSpc>
            </a:pPr>
            <a:r>
              <a:rPr sz="662" spc="4" dirty="0">
                <a:solidFill>
                  <a:prstClr val="black"/>
                </a:solidFill>
                <a:cs typeface="Calibri"/>
              </a:rPr>
              <a:t>Re</a:t>
            </a:r>
            <a:r>
              <a:rPr sz="662" dirty="0">
                <a:solidFill>
                  <a:prstClr val="black"/>
                </a:solidFill>
                <a:cs typeface="Calibri"/>
              </a:rPr>
              <a:t>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ew</a:t>
            </a:r>
            <a:r>
              <a:rPr sz="662" dirty="0">
                <a:solidFill>
                  <a:prstClr val="black"/>
                </a:solidFill>
                <a:cs typeface="Calibri"/>
              </a:rPr>
              <a:t>abl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 Generation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B</a:t>
            </a:r>
            <a:r>
              <a:rPr sz="662" dirty="0">
                <a:solidFill>
                  <a:prstClr val="black"/>
                </a:solidFill>
                <a:cs typeface="Calibri"/>
              </a:rPr>
              <a:t>a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ttery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Chargin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Pack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3D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Scanner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80448" y="2647943"/>
            <a:ext cx="695885" cy="8841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662" b="1" spc="4" dirty="0">
                <a:solidFill>
                  <a:prstClr val="black"/>
                </a:solidFill>
                <a:cs typeface="Calibri"/>
              </a:rPr>
              <a:t>Fa</a:t>
            </a:r>
            <a:r>
              <a:rPr sz="662" b="1" spc="-4" dirty="0">
                <a:solidFill>
                  <a:prstClr val="black"/>
                </a:solidFill>
                <a:cs typeface="Calibri"/>
              </a:rPr>
              <a:t>l</a:t>
            </a:r>
            <a:r>
              <a:rPr sz="662" b="1" dirty="0">
                <a:solidFill>
                  <a:prstClr val="black"/>
                </a:solidFill>
                <a:cs typeface="Calibri"/>
              </a:rPr>
              <a:t>l</a:t>
            </a:r>
            <a:r>
              <a:rPr sz="662" b="1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'13</a:t>
            </a:r>
            <a:r>
              <a:rPr sz="662" b="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662" b="1" dirty="0">
                <a:solidFill>
                  <a:prstClr val="black"/>
                </a:solidFill>
                <a:cs typeface="Calibri"/>
              </a:rPr>
              <a:t>‐ 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Spr</a:t>
            </a:r>
            <a:r>
              <a:rPr sz="662" b="1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ng</a:t>
            </a:r>
            <a:r>
              <a:rPr sz="662" b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'14</a:t>
            </a:r>
            <a:endParaRPr sz="662">
              <a:solidFill>
                <a:prstClr val="black"/>
              </a:solidFill>
              <a:cs typeface="Calibri"/>
            </a:endParaRPr>
          </a:p>
          <a:p>
            <a:pPr marL="11206" marR="312100">
              <a:lnSpc>
                <a:spcPts val="979"/>
              </a:lnSpc>
              <a:spcBef>
                <a:spcPts val="57"/>
              </a:spcBef>
            </a:pPr>
            <a:r>
              <a:rPr sz="662" dirty="0">
                <a:solidFill>
                  <a:prstClr val="black"/>
                </a:solidFill>
                <a:cs typeface="Calibri"/>
              </a:rPr>
              <a:t>TIGR TA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RG</a:t>
            </a:r>
            <a:r>
              <a:rPr sz="662" dirty="0">
                <a:solidFill>
                  <a:prstClr val="black"/>
                </a:solidFill>
                <a:cs typeface="Calibri"/>
              </a:rPr>
              <a:t>ETER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SNIFFER</a:t>
            </a:r>
            <a:r>
              <a:rPr sz="662" dirty="0">
                <a:solidFill>
                  <a:prstClr val="black"/>
                </a:solidFill>
                <a:cs typeface="Calibri"/>
              </a:rPr>
              <a:t> S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K</a:t>
            </a:r>
            <a:r>
              <a:rPr sz="662" dirty="0">
                <a:solidFill>
                  <a:prstClr val="black"/>
                </a:solidFill>
                <a:cs typeface="Calibri"/>
              </a:rPr>
              <a:t>Y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</a:t>
            </a:r>
            <a:r>
              <a:rPr sz="662" dirty="0">
                <a:solidFill>
                  <a:prstClr val="black"/>
                </a:solidFill>
                <a:cs typeface="Calibri"/>
              </a:rPr>
              <a:t>IM</a:t>
            </a:r>
            <a:endParaRPr sz="662">
              <a:solidFill>
                <a:prstClr val="black"/>
              </a:solidFill>
              <a:cs typeface="Calibri"/>
            </a:endParaRPr>
          </a:p>
          <a:p>
            <a:pPr marL="11206" marR="397270">
              <a:lnSpc>
                <a:spcPts val="971"/>
              </a:lnSpc>
              <a:spcBef>
                <a:spcPts val="4"/>
              </a:spcBef>
            </a:pPr>
            <a:r>
              <a:rPr sz="662" dirty="0">
                <a:solidFill>
                  <a:prstClr val="black"/>
                </a:solidFill>
                <a:cs typeface="Calibri"/>
              </a:rPr>
              <a:t>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ER</a:t>
            </a:r>
            <a:r>
              <a:rPr sz="662" dirty="0">
                <a:solidFill>
                  <a:prstClr val="black"/>
                </a:solidFill>
                <a:cs typeface="Calibri"/>
              </a:rPr>
              <a:t>TIA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ARES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67809" y="2771656"/>
            <a:ext cx="3214407" cy="7328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662" dirty="0">
                <a:solidFill>
                  <a:prstClr val="black"/>
                </a:solidFill>
                <a:cs typeface="Calibri"/>
              </a:rPr>
              <a:t>Tactic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a</a:t>
            </a:r>
            <a:r>
              <a:rPr sz="662" dirty="0">
                <a:solidFill>
                  <a:prstClr val="black"/>
                </a:solidFill>
                <a:cs typeface="Calibri"/>
              </a:rPr>
              <a:t>l</a:t>
            </a:r>
            <a:r>
              <a:rPr sz="662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Gro</a:t>
            </a:r>
            <a:r>
              <a:rPr sz="662" dirty="0">
                <a:solidFill>
                  <a:prstClr val="black"/>
                </a:solidFill>
                <a:cs typeface="Calibri"/>
              </a:rPr>
              <a:t>un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662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Re</a:t>
            </a:r>
            <a:r>
              <a:rPr sz="662" dirty="0">
                <a:solidFill>
                  <a:prstClr val="black"/>
                </a:solidFill>
                <a:cs typeface="Calibri"/>
              </a:rPr>
              <a:t>p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ort</a:t>
            </a:r>
            <a:r>
              <a:rPr sz="662" dirty="0">
                <a:solidFill>
                  <a:prstClr val="black"/>
                </a:solidFill>
                <a:cs typeface="Calibri"/>
              </a:rPr>
              <a:t>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 System</a:t>
            </a:r>
            <a:endParaRPr sz="662">
              <a:solidFill>
                <a:prstClr val="black"/>
              </a:solidFill>
              <a:cs typeface="Calibri"/>
            </a:endParaRPr>
          </a:p>
          <a:p>
            <a:pPr marL="11206" marR="19611">
              <a:lnSpc>
                <a:spcPct val="123300"/>
              </a:lnSpc>
            </a:pPr>
            <a:r>
              <a:rPr sz="662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ist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</a:t>
            </a:r>
            <a:r>
              <a:rPr sz="662" dirty="0">
                <a:solidFill>
                  <a:prstClr val="black"/>
                </a:solidFill>
                <a:cs typeface="Calibri"/>
              </a:rPr>
              <a:t>ibut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ed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Sensors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Arr</a:t>
            </a:r>
            <a:r>
              <a:rPr sz="662" dirty="0">
                <a:solidFill>
                  <a:prstClr val="black"/>
                </a:solidFill>
                <a:cs typeface="Calibri"/>
              </a:rPr>
              <a:t>a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y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to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Distinguis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h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Gunfir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from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ot</a:t>
            </a:r>
            <a:r>
              <a:rPr sz="662" dirty="0">
                <a:solidFill>
                  <a:prstClr val="black"/>
                </a:solidFill>
                <a:cs typeface="Calibri"/>
              </a:rPr>
              <a:t>h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er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ise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&amp;</a:t>
            </a:r>
            <a:r>
              <a:rPr sz="662" dirty="0">
                <a:solidFill>
                  <a:prstClr val="black"/>
                </a:solidFill>
                <a:cs typeface="Calibri"/>
              </a:rPr>
              <a:t> pinp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th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Gunshot Outdoor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Ro</a:t>
            </a:r>
            <a:r>
              <a:rPr sz="662" dirty="0">
                <a:solidFill>
                  <a:prstClr val="black"/>
                </a:solidFill>
                <a:cs typeface="Calibri"/>
              </a:rPr>
              <a:t>amin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Ro</a:t>
            </a:r>
            <a:r>
              <a:rPr sz="662" dirty="0">
                <a:solidFill>
                  <a:prstClr val="black"/>
                </a:solidFill>
                <a:cs typeface="Calibri"/>
              </a:rPr>
              <a:t>b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ot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w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th </a:t>
            </a:r>
            <a:r>
              <a:rPr sz="662" dirty="0">
                <a:solidFill>
                  <a:prstClr val="black"/>
                </a:solidFill>
                <a:cs typeface="Calibri"/>
              </a:rPr>
              <a:t>detachabl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Chemical</a:t>
            </a:r>
            <a:r>
              <a:rPr sz="662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Sensor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 metal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detect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o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(for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dirty="0">
                <a:solidFill>
                  <a:prstClr val="black"/>
                </a:solidFill>
                <a:cs typeface="Calibri"/>
              </a:rPr>
              <a:t>C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B</a:t>
            </a:r>
            <a:r>
              <a:rPr sz="662" dirty="0">
                <a:solidFill>
                  <a:prstClr val="black"/>
                </a:solidFill>
                <a:cs typeface="Calibri"/>
              </a:rPr>
              <a:t>C) Mappin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 </a:t>
            </a:r>
            <a:r>
              <a:rPr sz="662" dirty="0">
                <a:solidFill>
                  <a:prstClr val="black"/>
                </a:solidFill>
                <a:cs typeface="Calibri"/>
              </a:rPr>
              <a:t>an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 Recor</a:t>
            </a:r>
            <a:r>
              <a:rPr sz="662" dirty="0">
                <a:solidFill>
                  <a:prstClr val="black"/>
                </a:solidFill>
                <a:cs typeface="Calibri"/>
              </a:rPr>
              <a:t>din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C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mpac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</a:t>
            </a:r>
            <a:r>
              <a:rPr sz="662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Camera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System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base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on Quadcopters</a:t>
            </a:r>
            <a:endParaRPr sz="662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185"/>
              </a:spcBef>
            </a:pPr>
            <a:r>
              <a:rPr sz="662" dirty="0">
                <a:solidFill>
                  <a:prstClr val="black"/>
                </a:solidFill>
                <a:cs typeface="Calibri"/>
              </a:rPr>
              <a:t>Strid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Lengt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h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Assisted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Dea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 Rec</a:t>
            </a:r>
            <a:r>
              <a:rPr sz="662" dirty="0">
                <a:solidFill>
                  <a:prstClr val="black"/>
                </a:solidFill>
                <a:cs typeface="Calibri"/>
              </a:rPr>
              <a:t>k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nin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</a:t>
            </a:r>
            <a:r>
              <a:rPr sz="662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System</a:t>
            </a:r>
            <a:endParaRPr sz="662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180"/>
              </a:spcBef>
            </a:pPr>
            <a:r>
              <a:rPr sz="662" spc="4" dirty="0">
                <a:solidFill>
                  <a:prstClr val="black"/>
                </a:solidFill>
                <a:cs typeface="Calibri"/>
              </a:rPr>
              <a:t>B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ometr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c</a:t>
            </a:r>
            <a:r>
              <a:rPr sz="662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Authentication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‐ pr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ov</a:t>
            </a:r>
            <a:r>
              <a:rPr sz="662" dirty="0">
                <a:solidFill>
                  <a:prstClr val="black"/>
                </a:solidFill>
                <a:cs typeface="Calibri"/>
              </a:rPr>
              <a:t>ide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secure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acces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through </a:t>
            </a:r>
            <a:r>
              <a:rPr sz="662" dirty="0">
                <a:solidFill>
                  <a:prstClr val="black"/>
                </a:solidFill>
                <a:cs typeface="Calibri"/>
              </a:rPr>
              <a:t>advance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 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scannin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 software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80429" y="3641684"/>
            <a:ext cx="695885" cy="8536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662" b="1" spc="4" dirty="0">
                <a:solidFill>
                  <a:prstClr val="black"/>
                </a:solidFill>
                <a:cs typeface="Calibri"/>
              </a:rPr>
              <a:t>Fa</a:t>
            </a:r>
            <a:r>
              <a:rPr sz="662" b="1" spc="-4" dirty="0">
                <a:solidFill>
                  <a:prstClr val="black"/>
                </a:solidFill>
                <a:cs typeface="Calibri"/>
              </a:rPr>
              <a:t>l</a:t>
            </a:r>
            <a:r>
              <a:rPr sz="662" b="1" dirty="0">
                <a:solidFill>
                  <a:prstClr val="black"/>
                </a:solidFill>
                <a:cs typeface="Calibri"/>
              </a:rPr>
              <a:t>l</a:t>
            </a:r>
            <a:r>
              <a:rPr sz="662" b="1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'12</a:t>
            </a:r>
            <a:r>
              <a:rPr sz="662" b="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662" b="1" dirty="0">
                <a:solidFill>
                  <a:prstClr val="black"/>
                </a:solidFill>
                <a:cs typeface="Calibri"/>
              </a:rPr>
              <a:t>‐ 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Spr</a:t>
            </a:r>
            <a:r>
              <a:rPr sz="662" b="1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ng</a:t>
            </a:r>
            <a:r>
              <a:rPr sz="662" b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'13</a:t>
            </a:r>
            <a:endParaRPr sz="662">
              <a:solidFill>
                <a:prstClr val="black"/>
              </a:solidFill>
              <a:cs typeface="Calibri"/>
            </a:endParaRPr>
          </a:p>
          <a:p>
            <a:pPr marL="11206" marR="269516">
              <a:lnSpc>
                <a:spcPct val="123200"/>
              </a:lnSpc>
            </a:pPr>
            <a:r>
              <a:rPr sz="662" dirty="0">
                <a:solidFill>
                  <a:prstClr val="black"/>
                </a:solidFill>
                <a:cs typeface="Calibri"/>
              </a:rPr>
              <a:t>S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K</a:t>
            </a:r>
            <a:r>
              <a:rPr sz="662" dirty="0">
                <a:solidFill>
                  <a:prstClr val="black"/>
                </a:solidFill>
                <a:cs typeface="Calibri"/>
              </a:rPr>
              <a:t>Y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NET</a:t>
            </a:r>
            <a:r>
              <a:rPr sz="662" dirty="0">
                <a:solidFill>
                  <a:prstClr val="black"/>
                </a:solidFill>
                <a:cs typeface="Calibri"/>
              </a:rPr>
              <a:t> SWAG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WAL</a:t>
            </a:r>
            <a:r>
              <a:rPr sz="662" dirty="0">
                <a:solidFill>
                  <a:prstClr val="black"/>
                </a:solidFill>
                <a:cs typeface="Calibri"/>
              </a:rPr>
              <a:t>L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‐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 SENSORS WSN RAM </a:t>
            </a:r>
            <a:r>
              <a:rPr sz="662" dirty="0">
                <a:solidFill>
                  <a:prstClr val="black"/>
                </a:solidFill>
                <a:cs typeface="Calibri"/>
              </a:rPr>
              <a:t>      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COMMAND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67549" y="3766069"/>
            <a:ext cx="2103344" cy="480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662" dirty="0">
                <a:solidFill>
                  <a:prstClr val="black"/>
                </a:solidFill>
                <a:cs typeface="Calibri"/>
              </a:rPr>
              <a:t>C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llab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r</a:t>
            </a:r>
            <a:r>
              <a:rPr sz="662" dirty="0">
                <a:solidFill>
                  <a:prstClr val="black"/>
                </a:solidFill>
                <a:cs typeface="Calibri"/>
              </a:rPr>
              <a:t>a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t</a:t>
            </a:r>
            <a:r>
              <a:rPr sz="662" dirty="0">
                <a:solidFill>
                  <a:prstClr val="black"/>
                </a:solidFill>
                <a:cs typeface="Calibri"/>
              </a:rPr>
              <a:t>iv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Ro</a:t>
            </a:r>
            <a:r>
              <a:rPr sz="662" dirty="0">
                <a:solidFill>
                  <a:prstClr val="black"/>
                </a:solidFill>
                <a:cs typeface="Calibri"/>
              </a:rPr>
              <a:t>b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ot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c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Mapping</a:t>
            </a:r>
            <a:endParaRPr sz="662">
              <a:solidFill>
                <a:prstClr val="black"/>
              </a:solidFill>
              <a:cs typeface="Calibri"/>
            </a:endParaRPr>
          </a:p>
          <a:p>
            <a:pPr marL="11206" marR="4483" indent="-560">
              <a:lnSpc>
                <a:spcPct val="122700"/>
              </a:lnSpc>
              <a:spcBef>
                <a:spcPts val="4"/>
              </a:spcBef>
            </a:pPr>
            <a:r>
              <a:rPr sz="662" dirty="0">
                <a:solidFill>
                  <a:prstClr val="black"/>
                </a:solidFill>
                <a:cs typeface="Calibri"/>
              </a:rPr>
              <a:t>D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dirty="0">
                <a:solidFill>
                  <a:prstClr val="black"/>
                </a:solidFill>
                <a:cs typeface="Calibri"/>
              </a:rPr>
              <a:t>t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er</a:t>
            </a:r>
            <a:r>
              <a:rPr sz="662" dirty="0">
                <a:solidFill>
                  <a:prstClr val="black"/>
                </a:solidFill>
                <a:cs typeface="Calibri"/>
              </a:rPr>
              <a:t>minin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Location</a:t>
            </a:r>
            <a:r>
              <a:rPr sz="662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662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Direction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b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y </a:t>
            </a:r>
            <a:r>
              <a:rPr sz="662" dirty="0">
                <a:solidFill>
                  <a:prstClr val="black"/>
                </a:solidFill>
                <a:cs typeface="Calibri"/>
              </a:rPr>
              <a:t>S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un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662" dirty="0">
                <a:solidFill>
                  <a:prstClr val="black"/>
                </a:solidFill>
                <a:cs typeface="Calibri"/>
              </a:rPr>
              <a:t> Triangulati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on Ro</a:t>
            </a:r>
            <a:r>
              <a:rPr sz="662" dirty="0">
                <a:solidFill>
                  <a:prstClr val="black"/>
                </a:solidFill>
                <a:cs typeface="Calibri"/>
              </a:rPr>
              <a:t>b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ot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c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B</a:t>
            </a:r>
            <a:r>
              <a:rPr sz="662" dirty="0">
                <a:solidFill>
                  <a:prstClr val="black"/>
                </a:solidFill>
                <a:cs typeface="Calibri"/>
              </a:rPr>
              <a:t>uildin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 </a:t>
            </a:r>
            <a:r>
              <a:rPr sz="662" dirty="0">
                <a:solidFill>
                  <a:prstClr val="black"/>
                </a:solidFill>
                <a:cs typeface="Calibri"/>
              </a:rPr>
              <a:t>Mappin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 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w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th Panoramic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Imag</a:t>
            </a:r>
            <a:endParaRPr sz="662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184"/>
              </a:spcBef>
            </a:pPr>
            <a:r>
              <a:rPr sz="662" spc="4" dirty="0">
                <a:solidFill>
                  <a:prstClr val="black"/>
                </a:solidFill>
                <a:cs typeface="Calibri"/>
              </a:rPr>
              <a:t>Sensor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Net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for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Security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67979" y="4262934"/>
            <a:ext cx="2761690" cy="375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ct val="123300"/>
              </a:lnSpc>
            </a:pPr>
            <a:r>
              <a:rPr sz="662" spc="4" dirty="0">
                <a:solidFill>
                  <a:prstClr val="black"/>
                </a:solidFill>
                <a:cs typeface="Calibri"/>
              </a:rPr>
              <a:t>H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er</a:t>
            </a:r>
            <a:r>
              <a:rPr sz="662" dirty="0">
                <a:solidFill>
                  <a:prstClr val="black"/>
                </a:solidFill>
                <a:cs typeface="Calibri"/>
              </a:rPr>
              <a:t>a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rchical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Wireless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Sensor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Network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(WSN)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for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area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mo</a:t>
            </a:r>
            <a:r>
              <a:rPr sz="662" dirty="0">
                <a:solidFill>
                  <a:prstClr val="black"/>
                </a:solidFill>
                <a:cs typeface="Calibri"/>
              </a:rPr>
              <a:t>nit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rin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 security R</a:t>
            </a:r>
            <a:r>
              <a:rPr sz="662" dirty="0">
                <a:solidFill>
                  <a:prstClr val="black"/>
                </a:solidFill>
                <a:cs typeface="Calibri"/>
              </a:rPr>
              <a:t>adi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Assisted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Mappin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 </a:t>
            </a:r>
            <a:r>
              <a:rPr sz="662" dirty="0">
                <a:solidFill>
                  <a:prstClr val="black"/>
                </a:solidFill>
                <a:cs typeface="Calibri"/>
              </a:rPr>
              <a:t>‐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 E</a:t>
            </a:r>
            <a:r>
              <a:rPr sz="662" dirty="0">
                <a:solidFill>
                  <a:prstClr val="black"/>
                </a:solidFill>
                <a:cs typeface="Calibri"/>
              </a:rPr>
              <a:t>stablishin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T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dirty="0">
                <a:solidFill>
                  <a:prstClr val="black"/>
                </a:solidFill>
                <a:cs typeface="Calibri"/>
              </a:rPr>
              <a:t>a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m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Membe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Location</a:t>
            </a:r>
            <a:r>
              <a:rPr sz="662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Usin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 R</a:t>
            </a:r>
            <a:r>
              <a:rPr sz="662" dirty="0">
                <a:solidFill>
                  <a:prstClr val="black"/>
                </a:solidFill>
                <a:cs typeface="Calibri"/>
              </a:rPr>
              <a:t>adi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 Smartph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Applicatio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for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th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C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mman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662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Co</a:t>
            </a:r>
            <a:r>
              <a:rPr sz="662" dirty="0">
                <a:solidFill>
                  <a:prstClr val="black"/>
                </a:solidFill>
                <a:cs typeface="Calibri"/>
              </a:rPr>
              <a:t>ntr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ol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of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Unmanne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Veh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c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l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es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80421" y="4759808"/>
            <a:ext cx="695885" cy="603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662" b="1" spc="4" dirty="0">
                <a:solidFill>
                  <a:prstClr val="black"/>
                </a:solidFill>
                <a:cs typeface="Calibri"/>
              </a:rPr>
              <a:t>Fa</a:t>
            </a:r>
            <a:r>
              <a:rPr sz="662" b="1" spc="-4" dirty="0">
                <a:solidFill>
                  <a:prstClr val="black"/>
                </a:solidFill>
                <a:cs typeface="Calibri"/>
              </a:rPr>
              <a:t>l</a:t>
            </a:r>
            <a:r>
              <a:rPr sz="662" b="1" dirty="0">
                <a:solidFill>
                  <a:prstClr val="black"/>
                </a:solidFill>
                <a:cs typeface="Calibri"/>
              </a:rPr>
              <a:t>l</a:t>
            </a:r>
            <a:r>
              <a:rPr sz="662" b="1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'11</a:t>
            </a:r>
            <a:r>
              <a:rPr sz="662" b="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662" b="1" dirty="0">
                <a:solidFill>
                  <a:prstClr val="black"/>
                </a:solidFill>
                <a:cs typeface="Calibri"/>
              </a:rPr>
              <a:t>‐ 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Spr</a:t>
            </a:r>
            <a:r>
              <a:rPr sz="662" b="1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ng</a:t>
            </a:r>
            <a:r>
              <a:rPr sz="662" b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'12</a:t>
            </a:r>
            <a:endParaRPr sz="662">
              <a:solidFill>
                <a:prstClr val="black"/>
              </a:solidFill>
              <a:cs typeface="Calibri"/>
            </a:endParaRPr>
          </a:p>
          <a:p>
            <a:pPr marL="11206" marR="375977" indent="-560">
              <a:lnSpc>
                <a:spcPct val="123100"/>
              </a:lnSpc>
            </a:pPr>
            <a:r>
              <a:rPr sz="662" spc="4" dirty="0">
                <a:solidFill>
                  <a:prstClr val="black"/>
                </a:solidFill>
                <a:cs typeface="Calibri"/>
              </a:rPr>
              <a:t>STALKER </a:t>
            </a:r>
            <a:r>
              <a:rPr sz="662" dirty="0">
                <a:solidFill>
                  <a:prstClr val="black"/>
                </a:solidFill>
                <a:cs typeface="Calibri"/>
              </a:rPr>
              <a:t>SkEYE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ICAR</a:t>
            </a:r>
            <a:r>
              <a:rPr sz="662" dirty="0">
                <a:solidFill>
                  <a:prstClr val="black"/>
                </a:solidFill>
                <a:cs typeface="Calibri"/>
              </a:rPr>
              <a:t>U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 AR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67557" y="4884192"/>
            <a:ext cx="3372410" cy="501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-560">
              <a:lnSpc>
                <a:spcPct val="123100"/>
              </a:lnSpc>
            </a:pPr>
            <a:r>
              <a:rPr sz="662" spc="4" dirty="0">
                <a:solidFill>
                  <a:prstClr val="black"/>
                </a:solidFill>
                <a:cs typeface="Calibri"/>
              </a:rPr>
              <a:t>Design a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robot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tha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w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il</a:t>
            </a:r>
            <a:r>
              <a:rPr sz="662" dirty="0">
                <a:solidFill>
                  <a:prstClr val="black"/>
                </a:solidFill>
                <a:cs typeface="Calibri"/>
              </a:rPr>
              <a:t>l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us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GPS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c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oor</a:t>
            </a:r>
            <a:r>
              <a:rPr sz="662" dirty="0">
                <a:solidFill>
                  <a:prstClr val="black"/>
                </a:solidFill>
                <a:cs typeface="Calibri"/>
              </a:rPr>
              <a:t>dinate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662" spc="35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to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driv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to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a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target,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av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idin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g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b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st</a:t>
            </a:r>
            <a:r>
              <a:rPr sz="662" dirty="0">
                <a:solidFill>
                  <a:prstClr val="black"/>
                </a:solidFill>
                <a:cs typeface="Calibri"/>
              </a:rPr>
              <a:t>acl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es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travels</a:t>
            </a:r>
            <a:r>
              <a:rPr sz="662" dirty="0">
                <a:solidFill>
                  <a:prstClr val="black"/>
                </a:solidFill>
                <a:cs typeface="Calibri"/>
              </a:rPr>
              <a:t> d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esign </a:t>
            </a:r>
            <a:r>
              <a:rPr sz="662" dirty="0">
                <a:solidFill>
                  <a:prstClr val="black"/>
                </a:solidFill>
                <a:cs typeface="Calibri"/>
              </a:rPr>
              <a:t>an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662" dirty="0">
                <a:solidFill>
                  <a:prstClr val="black"/>
                </a:solidFill>
                <a:cs typeface="Calibri"/>
              </a:rPr>
              <a:t> buil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a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small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UA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V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(unmanne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ae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</a:t>
            </a:r>
            <a:r>
              <a:rPr sz="662" dirty="0">
                <a:solidFill>
                  <a:prstClr val="black"/>
                </a:solidFill>
                <a:cs typeface="Calibri"/>
              </a:rPr>
              <a:t>ial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vehicle)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 </a:t>
            </a:r>
            <a:r>
              <a:rPr sz="662" dirty="0">
                <a:solidFill>
                  <a:prstClr val="black"/>
                </a:solidFill>
                <a:cs typeface="Calibri"/>
              </a:rPr>
              <a:t>us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to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collec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</a:t>
            </a:r>
            <a:r>
              <a:rPr sz="662" spc="35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a </a:t>
            </a:r>
            <a:r>
              <a:rPr sz="662" dirty="0">
                <a:solidFill>
                  <a:prstClr val="black"/>
                </a:solidFill>
                <a:cs typeface="Calibri"/>
              </a:rPr>
              <a:t>imag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ma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p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grid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C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reate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n </a:t>
            </a:r>
            <a:r>
              <a:rPr sz="662" dirty="0">
                <a:solidFill>
                  <a:prstClr val="black"/>
                </a:solidFill>
                <a:cs typeface="Calibri"/>
              </a:rPr>
              <a:t>fligh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t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control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system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for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n </a:t>
            </a:r>
            <a:r>
              <a:rPr sz="662" dirty="0">
                <a:solidFill>
                  <a:prstClr val="black"/>
                </a:solidFill>
                <a:cs typeface="Calibri"/>
              </a:rPr>
              <a:t>Aut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n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omo</a:t>
            </a:r>
            <a:r>
              <a:rPr sz="662" dirty="0">
                <a:solidFill>
                  <a:prstClr val="black"/>
                </a:solidFill>
                <a:cs typeface="Calibri"/>
              </a:rPr>
              <a:t>u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Unmanne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 Aerial</a:t>
            </a:r>
            <a:r>
              <a:rPr sz="662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Vehi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c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l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662" spc="26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(UAV)</a:t>
            </a:r>
            <a:r>
              <a:rPr sz="662" dirty="0">
                <a:solidFill>
                  <a:prstClr val="black"/>
                </a:solidFill>
                <a:cs typeface="Calibri"/>
              </a:rPr>
              <a:t>            Desig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662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of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n Andro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 </a:t>
            </a:r>
            <a:r>
              <a:rPr sz="662" dirty="0">
                <a:solidFill>
                  <a:prstClr val="black"/>
                </a:solidFill>
                <a:cs typeface="Calibri"/>
              </a:rPr>
              <a:t>applicati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on</a:t>
            </a:r>
            <a:r>
              <a:rPr sz="662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w</a:t>
            </a:r>
            <a:r>
              <a:rPr sz="662" dirty="0">
                <a:solidFill>
                  <a:prstClr val="black"/>
                </a:solidFill>
                <a:cs typeface="Calibri"/>
              </a:rPr>
              <a:t>hic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h </a:t>
            </a:r>
            <a:r>
              <a:rPr sz="662" spc="9" dirty="0">
                <a:solidFill>
                  <a:prstClr val="black"/>
                </a:solidFill>
                <a:cs typeface="Calibri"/>
              </a:rPr>
              <a:t>w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il</a:t>
            </a:r>
            <a:r>
              <a:rPr sz="662" dirty="0">
                <a:solidFill>
                  <a:prstClr val="black"/>
                </a:solidFill>
                <a:cs typeface="Calibri"/>
              </a:rPr>
              <a:t>l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impl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ement</a:t>
            </a:r>
            <a:r>
              <a:rPr sz="662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a markerless</a:t>
            </a:r>
            <a:r>
              <a:rPr sz="662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typ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e of</a:t>
            </a:r>
            <a:r>
              <a:rPr sz="662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augmente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d re</a:t>
            </a:r>
            <a:r>
              <a:rPr sz="662" dirty="0">
                <a:solidFill>
                  <a:prstClr val="black"/>
                </a:solidFill>
                <a:cs typeface="Calibri"/>
              </a:rPr>
              <a:t>ality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80471" y="5505447"/>
            <a:ext cx="380440" cy="229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662" b="1" spc="4" dirty="0">
                <a:solidFill>
                  <a:prstClr val="black"/>
                </a:solidFill>
                <a:cs typeface="Calibri"/>
              </a:rPr>
              <a:t>Spr</a:t>
            </a:r>
            <a:r>
              <a:rPr sz="662" b="1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ng</a:t>
            </a:r>
            <a:r>
              <a:rPr sz="662" b="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662" b="1" spc="4" dirty="0">
                <a:solidFill>
                  <a:prstClr val="black"/>
                </a:solidFill>
                <a:cs typeface="Calibri"/>
              </a:rPr>
              <a:t>'11</a:t>
            </a:r>
            <a:endParaRPr sz="662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184"/>
              </a:spcBef>
            </a:pPr>
            <a:r>
              <a:rPr sz="662" spc="4" dirty="0">
                <a:solidFill>
                  <a:prstClr val="black"/>
                </a:solidFill>
                <a:cs typeface="Calibri"/>
              </a:rPr>
              <a:t>GUNSHOT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87718" y="5629831"/>
            <a:ext cx="1143000" cy="101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662" spc="4" dirty="0">
                <a:solidFill>
                  <a:prstClr val="black"/>
                </a:solidFill>
                <a:cs typeface="Calibri"/>
              </a:rPr>
              <a:t>Gunfire </a:t>
            </a:r>
            <a:r>
              <a:rPr sz="662" dirty="0">
                <a:solidFill>
                  <a:prstClr val="black"/>
                </a:solidFill>
                <a:cs typeface="Calibri"/>
              </a:rPr>
              <a:t>Triangulati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on</a:t>
            </a:r>
            <a:r>
              <a:rPr sz="662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V</a:t>
            </a:r>
            <a:r>
              <a:rPr sz="662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a</a:t>
            </a:r>
            <a:r>
              <a:rPr sz="662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662" dirty="0">
                <a:solidFill>
                  <a:prstClr val="black"/>
                </a:solidFill>
                <a:cs typeface="Calibri"/>
              </a:rPr>
              <a:t>S</a:t>
            </a:r>
            <a:r>
              <a:rPr sz="662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662" dirty="0">
                <a:solidFill>
                  <a:prstClr val="black"/>
                </a:solidFill>
                <a:cs typeface="Calibri"/>
              </a:rPr>
              <a:t>und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764742" y="1654661"/>
            <a:ext cx="1183340" cy="11833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96000" y="1686260"/>
            <a:ext cx="2517289" cy="10038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35589" y="2172372"/>
            <a:ext cx="973566" cy="7200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720865" y="1696346"/>
            <a:ext cx="1738705" cy="12895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03757" y="2911960"/>
            <a:ext cx="2898514" cy="13359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227147" y="4613014"/>
            <a:ext cx="1232423" cy="12572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462682" y="4243219"/>
            <a:ext cx="876076" cy="16244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64834" y="1679930"/>
            <a:ext cx="844924" cy="156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15" i="1" dirty="0">
                <a:solidFill>
                  <a:srgbClr val="FFFFFF"/>
                </a:solidFill>
                <a:cs typeface="Calibri"/>
              </a:rPr>
              <a:t>BREADCRUMBS</a:t>
            </a:r>
            <a:endParaRPr sz="1015">
              <a:solidFill>
                <a:prstClr val="black"/>
              </a:solidFill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13805" y="2007364"/>
            <a:ext cx="444313" cy="156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15" i="1" dirty="0">
                <a:solidFill>
                  <a:prstClr val="black"/>
                </a:solidFill>
                <a:cs typeface="Calibri"/>
              </a:rPr>
              <a:t>INERTIA</a:t>
            </a:r>
            <a:endParaRPr sz="1015">
              <a:solidFill>
                <a:prstClr val="black"/>
              </a:solidFill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890528" y="2746954"/>
            <a:ext cx="450476" cy="156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15" i="1" dirty="0">
                <a:solidFill>
                  <a:srgbClr val="FFFFFF"/>
                </a:solidFill>
                <a:cs typeface="Calibri"/>
              </a:rPr>
              <a:t>SNIFFER</a:t>
            </a:r>
            <a:endParaRPr sz="1015">
              <a:solidFill>
                <a:prstClr val="black"/>
              </a:solidFill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09641" y="3462344"/>
            <a:ext cx="411816" cy="156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15" i="1" dirty="0">
                <a:solidFill>
                  <a:srgbClr val="FFFFFF"/>
                </a:solidFill>
                <a:cs typeface="Calibri"/>
              </a:rPr>
              <a:t>ICARUS</a:t>
            </a:r>
            <a:endParaRPr sz="1015">
              <a:solidFill>
                <a:prstClr val="black"/>
              </a:solidFill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08589" y="3782381"/>
            <a:ext cx="421341" cy="156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15" i="1" spc="-4" dirty="0">
                <a:solidFill>
                  <a:prstClr val="black"/>
                </a:solidFill>
                <a:cs typeface="Calibri"/>
              </a:rPr>
              <a:t>SKYNET</a:t>
            </a:r>
            <a:endParaRPr sz="1015">
              <a:solidFill>
                <a:prstClr val="black"/>
              </a:solidFill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63805" y="4793594"/>
            <a:ext cx="524435" cy="156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15" i="1" spc="-4" dirty="0">
                <a:solidFill>
                  <a:srgbClr val="FFFFFF"/>
                </a:solidFill>
                <a:cs typeface="Calibri"/>
              </a:rPr>
              <a:t>SCANNER</a:t>
            </a:r>
            <a:endParaRPr sz="1015">
              <a:solidFill>
                <a:prstClr val="black"/>
              </a:solidFill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596496" y="3092542"/>
            <a:ext cx="499782" cy="156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15" i="1" spc="-4" dirty="0">
                <a:solidFill>
                  <a:srgbClr val="FFFFFF"/>
                </a:solidFill>
                <a:cs typeface="Calibri"/>
              </a:rPr>
              <a:t>SENSORS</a:t>
            </a:r>
            <a:endParaRPr sz="1015">
              <a:solidFill>
                <a:prstClr val="black"/>
              </a:solidFill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20989" y="5393615"/>
            <a:ext cx="4086560" cy="4766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526642" y="4599902"/>
            <a:ext cx="1139637" cy="10434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530128" y="4269441"/>
            <a:ext cx="1097279" cy="11113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043359" y="5237349"/>
            <a:ext cx="558613" cy="156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15" i="1" spc="-4" dirty="0">
                <a:solidFill>
                  <a:srgbClr val="FFFFFF"/>
                </a:solidFill>
                <a:cs typeface="Calibri"/>
              </a:rPr>
              <a:t>GUNSHOT</a:t>
            </a:r>
            <a:endParaRPr sz="1015">
              <a:solidFill>
                <a:prstClr val="black"/>
              </a:solidFill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881321" y="5705304"/>
            <a:ext cx="425824" cy="156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15" i="1" dirty="0">
                <a:solidFill>
                  <a:srgbClr val="FFFFFF"/>
                </a:solidFill>
                <a:cs typeface="Calibri"/>
              </a:rPr>
              <a:t>WALL</a:t>
            </a:r>
            <a:r>
              <a:rPr sz="1015" i="1" spc="-4" dirty="0">
                <a:solidFill>
                  <a:srgbClr val="FFFFFF"/>
                </a:solidFill>
                <a:cs typeface="Calibri"/>
              </a:rPr>
              <a:t>‐</a:t>
            </a:r>
            <a:r>
              <a:rPr sz="1015" i="1" dirty="0">
                <a:solidFill>
                  <a:srgbClr val="FFFFFF"/>
                </a:solidFill>
                <a:cs typeface="Calibri"/>
              </a:rPr>
              <a:t>E</a:t>
            </a:r>
            <a:endParaRPr sz="1015">
              <a:solidFill>
                <a:prstClr val="black"/>
              </a:solidFill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948082" y="3628016"/>
            <a:ext cx="1101313" cy="10589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571392" y="4021342"/>
            <a:ext cx="888178" cy="66562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116632" y="2897169"/>
            <a:ext cx="739587" cy="5546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8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0161" y="865604"/>
            <a:ext cx="9494269" cy="488943"/>
          </a:xfrm>
          <a:prstGeom prst="rect">
            <a:avLst/>
          </a:prstGeom>
        </p:spPr>
        <p:txBody>
          <a:bodyPr vert="horz" wrap="square" lIns="0" tIns="127915" rIns="0" bIns="0" rtlCol="0">
            <a:spAutoFit/>
          </a:bodyPr>
          <a:lstStyle/>
          <a:p>
            <a:pPr marL="5064769"/>
            <a:r>
              <a:rPr sz="2338" spc="-18" dirty="0"/>
              <a:t>Cybe</a:t>
            </a:r>
            <a:r>
              <a:rPr sz="2338" spc="-53" dirty="0"/>
              <a:t>r</a:t>
            </a:r>
            <a:r>
              <a:rPr sz="2338" spc="-18" dirty="0"/>
              <a:t>s</a:t>
            </a:r>
            <a:r>
              <a:rPr sz="2338" spc="-13" dirty="0"/>
              <a:t>ecurity</a:t>
            </a:r>
            <a:r>
              <a:rPr sz="2338" spc="4" dirty="0"/>
              <a:t> </a:t>
            </a:r>
            <a:r>
              <a:rPr sz="2338" spc="-9" dirty="0"/>
              <a:t>I</a:t>
            </a:r>
            <a:r>
              <a:rPr sz="2338" spc="-13" dirty="0"/>
              <a:t>niti</a:t>
            </a:r>
            <a:r>
              <a:rPr sz="2338" spc="-35" dirty="0"/>
              <a:t>a</a:t>
            </a:r>
            <a:r>
              <a:rPr sz="2338" spc="-13" dirty="0"/>
              <a:t>ti</a:t>
            </a:r>
            <a:r>
              <a:rPr sz="2338" spc="-35" dirty="0"/>
              <a:t>v</a:t>
            </a:r>
            <a:r>
              <a:rPr sz="2338" spc="-13" dirty="0"/>
              <a:t>e</a:t>
            </a:r>
            <a:endParaRPr sz="2338"/>
          </a:p>
        </p:txBody>
      </p:sp>
      <p:sp>
        <p:nvSpPr>
          <p:cNvPr id="3" name="object 3"/>
          <p:cNvSpPr/>
          <p:nvPr/>
        </p:nvSpPr>
        <p:spPr>
          <a:xfrm>
            <a:off x="2391336" y="2191871"/>
            <a:ext cx="5090383" cy="1590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86629" y="2187164"/>
            <a:ext cx="5099797" cy="1599640"/>
          </a:xfrm>
          <a:custGeom>
            <a:avLst/>
            <a:gdLst/>
            <a:ahLst/>
            <a:cxnLst/>
            <a:rect l="l" t="t" r="r" b="b"/>
            <a:pathLst>
              <a:path w="5779770" h="1812925">
                <a:moveTo>
                  <a:pt x="5779770" y="1810511"/>
                </a:moveTo>
                <a:lnTo>
                  <a:pt x="5779770" y="2285"/>
                </a:lnTo>
                <a:lnTo>
                  <a:pt x="5777484" y="0"/>
                </a:lnTo>
                <a:lnTo>
                  <a:pt x="2285" y="0"/>
                </a:lnTo>
                <a:lnTo>
                  <a:pt x="0" y="2286"/>
                </a:lnTo>
                <a:lnTo>
                  <a:pt x="0" y="1810512"/>
                </a:lnTo>
                <a:lnTo>
                  <a:pt x="2286" y="1812798"/>
                </a:lnTo>
                <a:lnTo>
                  <a:pt x="5333" y="1812798"/>
                </a:lnTo>
                <a:lnTo>
                  <a:pt x="5334" y="10668"/>
                </a:lnTo>
                <a:lnTo>
                  <a:pt x="10668" y="5334"/>
                </a:lnTo>
                <a:lnTo>
                  <a:pt x="10667" y="10668"/>
                </a:lnTo>
                <a:lnTo>
                  <a:pt x="5769102" y="10667"/>
                </a:lnTo>
                <a:lnTo>
                  <a:pt x="5769102" y="5333"/>
                </a:lnTo>
                <a:lnTo>
                  <a:pt x="5774436" y="10667"/>
                </a:lnTo>
                <a:lnTo>
                  <a:pt x="5774436" y="1812797"/>
                </a:lnTo>
                <a:lnTo>
                  <a:pt x="5777484" y="1812797"/>
                </a:lnTo>
                <a:lnTo>
                  <a:pt x="5779770" y="1810511"/>
                </a:lnTo>
                <a:close/>
              </a:path>
              <a:path w="5779770" h="1812925">
                <a:moveTo>
                  <a:pt x="10667" y="10668"/>
                </a:moveTo>
                <a:lnTo>
                  <a:pt x="10668" y="5334"/>
                </a:lnTo>
                <a:lnTo>
                  <a:pt x="5334" y="10668"/>
                </a:lnTo>
                <a:lnTo>
                  <a:pt x="10667" y="10668"/>
                </a:lnTo>
                <a:close/>
              </a:path>
              <a:path w="5779770" h="1812925">
                <a:moveTo>
                  <a:pt x="10667" y="1802892"/>
                </a:moveTo>
                <a:lnTo>
                  <a:pt x="10667" y="10668"/>
                </a:lnTo>
                <a:lnTo>
                  <a:pt x="5334" y="10668"/>
                </a:lnTo>
                <a:lnTo>
                  <a:pt x="5334" y="1802892"/>
                </a:lnTo>
                <a:lnTo>
                  <a:pt x="10667" y="1802892"/>
                </a:lnTo>
                <a:close/>
              </a:path>
              <a:path w="5779770" h="1812925">
                <a:moveTo>
                  <a:pt x="5774436" y="1802891"/>
                </a:moveTo>
                <a:lnTo>
                  <a:pt x="5334" y="1802892"/>
                </a:lnTo>
                <a:lnTo>
                  <a:pt x="10668" y="1808226"/>
                </a:lnTo>
                <a:lnTo>
                  <a:pt x="10667" y="1812798"/>
                </a:lnTo>
                <a:lnTo>
                  <a:pt x="5769102" y="1812797"/>
                </a:lnTo>
                <a:lnTo>
                  <a:pt x="5769102" y="1808226"/>
                </a:lnTo>
                <a:lnTo>
                  <a:pt x="5774436" y="1802891"/>
                </a:lnTo>
                <a:close/>
              </a:path>
              <a:path w="5779770" h="1812925">
                <a:moveTo>
                  <a:pt x="10667" y="1812798"/>
                </a:moveTo>
                <a:lnTo>
                  <a:pt x="10668" y="1808226"/>
                </a:lnTo>
                <a:lnTo>
                  <a:pt x="5334" y="1802892"/>
                </a:lnTo>
                <a:lnTo>
                  <a:pt x="5333" y="1812798"/>
                </a:lnTo>
                <a:lnTo>
                  <a:pt x="10667" y="1812798"/>
                </a:lnTo>
                <a:close/>
              </a:path>
              <a:path w="5779770" h="1812925">
                <a:moveTo>
                  <a:pt x="5774436" y="10667"/>
                </a:moveTo>
                <a:lnTo>
                  <a:pt x="5769102" y="5333"/>
                </a:lnTo>
                <a:lnTo>
                  <a:pt x="5769102" y="10667"/>
                </a:lnTo>
                <a:lnTo>
                  <a:pt x="5774436" y="10667"/>
                </a:lnTo>
                <a:close/>
              </a:path>
              <a:path w="5779770" h="1812925">
                <a:moveTo>
                  <a:pt x="5774436" y="1802891"/>
                </a:moveTo>
                <a:lnTo>
                  <a:pt x="5774436" y="10667"/>
                </a:lnTo>
                <a:lnTo>
                  <a:pt x="5769102" y="10667"/>
                </a:lnTo>
                <a:lnTo>
                  <a:pt x="5769102" y="1802891"/>
                </a:lnTo>
                <a:lnTo>
                  <a:pt x="5774436" y="1802891"/>
                </a:lnTo>
                <a:close/>
              </a:path>
              <a:path w="5779770" h="1812925">
                <a:moveTo>
                  <a:pt x="5774436" y="1812797"/>
                </a:moveTo>
                <a:lnTo>
                  <a:pt x="5774436" y="1802891"/>
                </a:lnTo>
                <a:lnTo>
                  <a:pt x="5769102" y="1808226"/>
                </a:lnTo>
                <a:lnTo>
                  <a:pt x="5769102" y="1812797"/>
                </a:lnTo>
                <a:lnTo>
                  <a:pt x="5774436" y="1812797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7897" y="2255464"/>
            <a:ext cx="3206003" cy="15142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472"/>
            <a:r>
              <a:rPr lang="en-US" sz="1544" dirty="0">
                <a:solidFill>
                  <a:prstClr val="black"/>
                </a:solidFill>
                <a:cs typeface="Calibri"/>
              </a:rPr>
              <a:t>UDCSI</a:t>
            </a:r>
            <a:r>
              <a:rPr sz="1544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544" spc="-4" dirty="0">
                <a:solidFill>
                  <a:prstClr val="black"/>
                </a:solidFill>
                <a:cs typeface="Calibri"/>
              </a:rPr>
              <a:t>Leade</a:t>
            </a:r>
            <a:r>
              <a:rPr sz="1544" spc="-26" dirty="0">
                <a:solidFill>
                  <a:prstClr val="black"/>
                </a:solidFill>
                <a:cs typeface="Calibri"/>
              </a:rPr>
              <a:t>r</a:t>
            </a:r>
            <a:r>
              <a:rPr sz="1544" dirty="0">
                <a:solidFill>
                  <a:prstClr val="black"/>
                </a:solidFill>
                <a:cs typeface="Calibri"/>
              </a:rPr>
              <a:t>ship</a:t>
            </a:r>
          </a:p>
          <a:p>
            <a:pPr marL="11206">
              <a:spcBef>
                <a:spcPts val="600"/>
              </a:spcBef>
            </a:pPr>
            <a:r>
              <a:rPr sz="1059" spc="-4" dirty="0">
                <a:solidFill>
                  <a:prstClr val="black"/>
                </a:solidFill>
                <a:cs typeface="Calibri"/>
              </a:rPr>
              <a:t>•Dir</a:t>
            </a:r>
            <a:r>
              <a:rPr sz="1059" dirty="0">
                <a:solidFill>
                  <a:prstClr val="black"/>
                </a:solidFill>
                <a:cs typeface="Calibri"/>
              </a:rPr>
              <a:t>e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ct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r</a:t>
            </a:r>
            <a:r>
              <a:rPr sz="1059" dirty="0">
                <a:solidFill>
                  <a:prstClr val="black"/>
                </a:solidFill>
                <a:cs typeface="Calibri"/>
              </a:rPr>
              <a:t>,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Dr.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 Starnes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Walker</a:t>
            </a:r>
          </a:p>
          <a:p>
            <a:pPr marL="11206">
              <a:spcBef>
                <a:spcPts val="93"/>
              </a:spcBef>
            </a:pPr>
            <a:r>
              <a:rPr sz="1059" dirty="0">
                <a:solidFill>
                  <a:prstClr val="black"/>
                </a:solidFill>
                <a:cs typeface="Calibri"/>
              </a:rPr>
              <a:t>•Deput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y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Director</a:t>
            </a:r>
            <a:r>
              <a:rPr sz="1059" dirty="0">
                <a:solidFill>
                  <a:prstClr val="black"/>
                </a:solidFill>
                <a:cs typeface="Calibri"/>
              </a:rPr>
              <a:t>,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Ful</a:t>
            </a:r>
            <a:r>
              <a:rPr sz="1059" dirty="0">
                <a:solidFill>
                  <a:prstClr val="black"/>
                </a:solidFill>
                <a:cs typeface="Calibri"/>
              </a:rPr>
              <a:t>l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Professor</a:t>
            </a:r>
          </a:p>
          <a:p>
            <a:pPr marL="11206">
              <a:spcBef>
                <a:spcPts val="101"/>
              </a:spcBef>
            </a:pPr>
            <a:r>
              <a:rPr sz="1059" spc="-4" dirty="0">
                <a:solidFill>
                  <a:prstClr val="black"/>
                </a:solidFill>
                <a:cs typeface="Calibri"/>
              </a:rPr>
              <a:t>•Primar</a:t>
            </a:r>
            <a:r>
              <a:rPr sz="1059" dirty="0">
                <a:solidFill>
                  <a:prstClr val="black"/>
                </a:solidFill>
                <a:cs typeface="Calibri"/>
              </a:rPr>
              <a:t>y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Facult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y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Members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(6</a:t>
            </a:r>
            <a:r>
              <a:rPr sz="1059" dirty="0">
                <a:solidFill>
                  <a:prstClr val="black"/>
                </a:solidFill>
                <a:cs typeface="Calibri"/>
              </a:rPr>
              <a:t>‐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10)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93"/>
              </a:spcBef>
            </a:pPr>
            <a:r>
              <a:rPr sz="1059" dirty="0">
                <a:solidFill>
                  <a:prstClr val="black"/>
                </a:solidFill>
                <a:cs typeface="Calibri"/>
              </a:rPr>
              <a:t>•Affiliated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Facult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y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Members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(20</a:t>
            </a:r>
            <a:r>
              <a:rPr sz="1059" dirty="0">
                <a:solidFill>
                  <a:prstClr val="black"/>
                </a:solidFill>
                <a:cs typeface="Calibri"/>
              </a:rPr>
              <a:t>‐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30)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66679" marR="4483" indent="-56032">
              <a:lnSpc>
                <a:spcPts val="1174"/>
              </a:lnSpc>
              <a:spcBef>
                <a:spcPts val="221"/>
              </a:spcBef>
            </a:pPr>
            <a:r>
              <a:rPr sz="1059" dirty="0">
                <a:solidFill>
                  <a:prstClr val="black"/>
                </a:solidFill>
                <a:cs typeface="Calibri"/>
              </a:rPr>
              <a:t>•Research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&amp;</a:t>
            </a:r>
            <a:r>
              <a:rPr sz="105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Polic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y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Fellows,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Postdocs,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Graduate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Students,</a:t>
            </a:r>
            <a:r>
              <a:rPr sz="1059" dirty="0">
                <a:solidFill>
                  <a:prstClr val="black"/>
                </a:solidFill>
                <a:cs typeface="Calibri"/>
              </a:rPr>
              <a:t> Undergraduate</a:t>
            </a:r>
            <a:r>
              <a:rPr sz="1059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Students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75"/>
              </a:spcBef>
            </a:pPr>
            <a:r>
              <a:rPr sz="1059" spc="-4" dirty="0">
                <a:solidFill>
                  <a:prstClr val="black"/>
                </a:solidFill>
                <a:cs typeface="Calibri"/>
              </a:rPr>
              <a:t>•Entrepreneur</a:t>
            </a:r>
            <a:r>
              <a:rPr sz="1059" dirty="0">
                <a:solidFill>
                  <a:prstClr val="black"/>
                </a:solidFill>
                <a:cs typeface="Calibri"/>
              </a:rPr>
              <a:t>s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In Residence</a:t>
            </a:r>
          </a:p>
        </p:txBody>
      </p:sp>
      <p:sp>
        <p:nvSpPr>
          <p:cNvPr id="6" name="object 6"/>
          <p:cNvSpPr/>
          <p:nvPr/>
        </p:nvSpPr>
        <p:spPr>
          <a:xfrm>
            <a:off x="1937496" y="1992853"/>
            <a:ext cx="1362635" cy="1679762"/>
          </a:xfrm>
          <a:custGeom>
            <a:avLst/>
            <a:gdLst/>
            <a:ahLst/>
            <a:cxnLst/>
            <a:rect l="l" t="t" r="r" b="b"/>
            <a:pathLst>
              <a:path w="1544320" h="1903729">
                <a:moveTo>
                  <a:pt x="1543812" y="5333"/>
                </a:moveTo>
                <a:lnTo>
                  <a:pt x="1543812" y="2286"/>
                </a:lnTo>
                <a:lnTo>
                  <a:pt x="1541526" y="0"/>
                </a:lnTo>
                <a:lnTo>
                  <a:pt x="2285" y="0"/>
                </a:lnTo>
                <a:lnTo>
                  <a:pt x="0" y="2286"/>
                </a:lnTo>
                <a:lnTo>
                  <a:pt x="0" y="1901190"/>
                </a:lnTo>
                <a:lnTo>
                  <a:pt x="2286" y="1903476"/>
                </a:lnTo>
                <a:lnTo>
                  <a:pt x="5334" y="1903476"/>
                </a:lnTo>
                <a:lnTo>
                  <a:pt x="5334" y="5333"/>
                </a:lnTo>
                <a:lnTo>
                  <a:pt x="1543812" y="5333"/>
                </a:lnTo>
                <a:close/>
              </a:path>
              <a:path w="1544320" h="1903729">
                <a:moveTo>
                  <a:pt x="1543812" y="1901190"/>
                </a:moveTo>
                <a:lnTo>
                  <a:pt x="1543812" y="1898142"/>
                </a:lnTo>
                <a:lnTo>
                  <a:pt x="5334" y="1898141"/>
                </a:lnTo>
                <a:lnTo>
                  <a:pt x="5334" y="1903476"/>
                </a:lnTo>
                <a:lnTo>
                  <a:pt x="1541526" y="1903476"/>
                </a:lnTo>
                <a:lnTo>
                  <a:pt x="1543812" y="1901190"/>
                </a:lnTo>
                <a:close/>
              </a:path>
              <a:path w="1544320" h="1903729">
                <a:moveTo>
                  <a:pt x="1543812" y="1898141"/>
                </a:moveTo>
                <a:lnTo>
                  <a:pt x="1543812" y="5334"/>
                </a:lnTo>
                <a:lnTo>
                  <a:pt x="1538478" y="5333"/>
                </a:lnTo>
                <a:lnTo>
                  <a:pt x="1538478" y="1898141"/>
                </a:lnTo>
                <a:lnTo>
                  <a:pt x="1543812" y="18981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2203" y="1997561"/>
            <a:ext cx="1352774" cy="1670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37496" y="1992853"/>
            <a:ext cx="1362635" cy="1679762"/>
          </a:xfrm>
          <a:custGeom>
            <a:avLst/>
            <a:gdLst/>
            <a:ahLst/>
            <a:cxnLst/>
            <a:rect l="l" t="t" r="r" b="b"/>
            <a:pathLst>
              <a:path w="1544320" h="1903729">
                <a:moveTo>
                  <a:pt x="1543812" y="1901190"/>
                </a:moveTo>
                <a:lnTo>
                  <a:pt x="1543812" y="2286"/>
                </a:lnTo>
                <a:lnTo>
                  <a:pt x="1541526" y="0"/>
                </a:lnTo>
                <a:lnTo>
                  <a:pt x="2285" y="0"/>
                </a:lnTo>
                <a:lnTo>
                  <a:pt x="0" y="2286"/>
                </a:lnTo>
                <a:lnTo>
                  <a:pt x="0" y="1901190"/>
                </a:lnTo>
                <a:lnTo>
                  <a:pt x="2286" y="1903476"/>
                </a:lnTo>
                <a:lnTo>
                  <a:pt x="5333" y="1903476"/>
                </a:lnTo>
                <a:lnTo>
                  <a:pt x="5334" y="10668"/>
                </a:lnTo>
                <a:lnTo>
                  <a:pt x="10668" y="5334"/>
                </a:lnTo>
                <a:lnTo>
                  <a:pt x="10668" y="10668"/>
                </a:lnTo>
                <a:lnTo>
                  <a:pt x="1533144" y="10668"/>
                </a:lnTo>
                <a:lnTo>
                  <a:pt x="1533144" y="5334"/>
                </a:lnTo>
                <a:lnTo>
                  <a:pt x="1538478" y="10668"/>
                </a:lnTo>
                <a:lnTo>
                  <a:pt x="1538478" y="1903476"/>
                </a:lnTo>
                <a:lnTo>
                  <a:pt x="1541526" y="1903476"/>
                </a:lnTo>
                <a:lnTo>
                  <a:pt x="1543812" y="1901190"/>
                </a:lnTo>
                <a:close/>
              </a:path>
              <a:path w="1544320" h="1903729">
                <a:moveTo>
                  <a:pt x="10668" y="10668"/>
                </a:moveTo>
                <a:lnTo>
                  <a:pt x="10668" y="5334"/>
                </a:lnTo>
                <a:lnTo>
                  <a:pt x="5334" y="10668"/>
                </a:lnTo>
                <a:lnTo>
                  <a:pt x="10668" y="10668"/>
                </a:lnTo>
                <a:close/>
              </a:path>
              <a:path w="1544320" h="1903729">
                <a:moveTo>
                  <a:pt x="10668" y="1893570"/>
                </a:moveTo>
                <a:lnTo>
                  <a:pt x="10668" y="10668"/>
                </a:lnTo>
                <a:lnTo>
                  <a:pt x="5334" y="10668"/>
                </a:lnTo>
                <a:lnTo>
                  <a:pt x="5334" y="1893570"/>
                </a:lnTo>
                <a:lnTo>
                  <a:pt x="10668" y="1893570"/>
                </a:lnTo>
                <a:close/>
              </a:path>
              <a:path w="1544320" h="1903729">
                <a:moveTo>
                  <a:pt x="1538478" y="1893570"/>
                </a:moveTo>
                <a:lnTo>
                  <a:pt x="5334" y="1893570"/>
                </a:lnTo>
                <a:lnTo>
                  <a:pt x="10668" y="1898142"/>
                </a:lnTo>
                <a:lnTo>
                  <a:pt x="10668" y="1903476"/>
                </a:lnTo>
                <a:lnTo>
                  <a:pt x="1533144" y="1903476"/>
                </a:lnTo>
                <a:lnTo>
                  <a:pt x="1533144" y="1898142"/>
                </a:lnTo>
                <a:lnTo>
                  <a:pt x="1538478" y="1893570"/>
                </a:lnTo>
                <a:close/>
              </a:path>
              <a:path w="1544320" h="1903729">
                <a:moveTo>
                  <a:pt x="10668" y="1903476"/>
                </a:moveTo>
                <a:lnTo>
                  <a:pt x="10668" y="1898142"/>
                </a:lnTo>
                <a:lnTo>
                  <a:pt x="5334" y="1893570"/>
                </a:lnTo>
                <a:lnTo>
                  <a:pt x="5333" y="1903476"/>
                </a:lnTo>
                <a:lnTo>
                  <a:pt x="10668" y="1903476"/>
                </a:lnTo>
                <a:close/>
              </a:path>
              <a:path w="1544320" h="1903729">
                <a:moveTo>
                  <a:pt x="1538478" y="10668"/>
                </a:moveTo>
                <a:lnTo>
                  <a:pt x="1533144" y="5334"/>
                </a:lnTo>
                <a:lnTo>
                  <a:pt x="1533144" y="10668"/>
                </a:lnTo>
                <a:lnTo>
                  <a:pt x="1538478" y="10668"/>
                </a:lnTo>
                <a:close/>
              </a:path>
              <a:path w="1544320" h="1903729">
                <a:moveTo>
                  <a:pt x="1538478" y="1893570"/>
                </a:moveTo>
                <a:lnTo>
                  <a:pt x="1538478" y="10668"/>
                </a:lnTo>
                <a:lnTo>
                  <a:pt x="1533144" y="10668"/>
                </a:lnTo>
                <a:lnTo>
                  <a:pt x="1533144" y="1893570"/>
                </a:lnTo>
                <a:lnTo>
                  <a:pt x="1538478" y="1893570"/>
                </a:lnTo>
                <a:close/>
              </a:path>
              <a:path w="1544320" h="1903729">
                <a:moveTo>
                  <a:pt x="1538478" y="1903476"/>
                </a:moveTo>
                <a:lnTo>
                  <a:pt x="1538478" y="1893570"/>
                </a:lnTo>
                <a:lnTo>
                  <a:pt x="1533144" y="1898142"/>
                </a:lnTo>
                <a:lnTo>
                  <a:pt x="1533144" y="1903476"/>
                </a:lnTo>
                <a:lnTo>
                  <a:pt x="1538478" y="1903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95370" y="4139545"/>
            <a:ext cx="5090383" cy="15907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90662" y="4189430"/>
            <a:ext cx="5099797" cy="1600200"/>
          </a:xfrm>
          <a:custGeom>
            <a:avLst/>
            <a:gdLst/>
            <a:ahLst/>
            <a:cxnLst/>
            <a:rect l="l" t="t" r="r" b="b"/>
            <a:pathLst>
              <a:path w="5779770" h="1813559">
                <a:moveTo>
                  <a:pt x="5779770" y="1811273"/>
                </a:moveTo>
                <a:lnTo>
                  <a:pt x="5779770" y="2285"/>
                </a:lnTo>
                <a:lnTo>
                  <a:pt x="5777484" y="0"/>
                </a:lnTo>
                <a:lnTo>
                  <a:pt x="2285" y="0"/>
                </a:lnTo>
                <a:lnTo>
                  <a:pt x="0" y="2286"/>
                </a:lnTo>
                <a:lnTo>
                  <a:pt x="0" y="1811274"/>
                </a:lnTo>
                <a:lnTo>
                  <a:pt x="2286" y="1813560"/>
                </a:lnTo>
                <a:lnTo>
                  <a:pt x="5334" y="1813560"/>
                </a:lnTo>
                <a:lnTo>
                  <a:pt x="5334" y="10668"/>
                </a:lnTo>
                <a:lnTo>
                  <a:pt x="10668" y="5334"/>
                </a:lnTo>
                <a:lnTo>
                  <a:pt x="10667" y="10668"/>
                </a:lnTo>
                <a:lnTo>
                  <a:pt x="5769102" y="10667"/>
                </a:lnTo>
                <a:lnTo>
                  <a:pt x="5769102" y="5333"/>
                </a:lnTo>
                <a:lnTo>
                  <a:pt x="5774436" y="10667"/>
                </a:lnTo>
                <a:lnTo>
                  <a:pt x="5774436" y="1813559"/>
                </a:lnTo>
                <a:lnTo>
                  <a:pt x="5777484" y="1813559"/>
                </a:lnTo>
                <a:lnTo>
                  <a:pt x="5779770" y="1811273"/>
                </a:lnTo>
                <a:close/>
              </a:path>
              <a:path w="5779770" h="1813559">
                <a:moveTo>
                  <a:pt x="10667" y="10668"/>
                </a:moveTo>
                <a:lnTo>
                  <a:pt x="10668" y="5334"/>
                </a:lnTo>
                <a:lnTo>
                  <a:pt x="5334" y="10668"/>
                </a:lnTo>
                <a:lnTo>
                  <a:pt x="10667" y="10668"/>
                </a:lnTo>
                <a:close/>
              </a:path>
              <a:path w="5779770" h="1813559">
                <a:moveTo>
                  <a:pt x="10667" y="1802892"/>
                </a:moveTo>
                <a:lnTo>
                  <a:pt x="10667" y="10668"/>
                </a:lnTo>
                <a:lnTo>
                  <a:pt x="5334" y="10668"/>
                </a:lnTo>
                <a:lnTo>
                  <a:pt x="5334" y="1802892"/>
                </a:lnTo>
                <a:lnTo>
                  <a:pt x="10667" y="1802892"/>
                </a:lnTo>
                <a:close/>
              </a:path>
              <a:path w="5779770" h="1813559">
                <a:moveTo>
                  <a:pt x="5774436" y="1802891"/>
                </a:moveTo>
                <a:lnTo>
                  <a:pt x="5334" y="1802892"/>
                </a:lnTo>
                <a:lnTo>
                  <a:pt x="10668" y="1808226"/>
                </a:lnTo>
                <a:lnTo>
                  <a:pt x="10667" y="1813560"/>
                </a:lnTo>
                <a:lnTo>
                  <a:pt x="5769102" y="1813559"/>
                </a:lnTo>
                <a:lnTo>
                  <a:pt x="5769102" y="1808226"/>
                </a:lnTo>
                <a:lnTo>
                  <a:pt x="5774436" y="1802891"/>
                </a:lnTo>
                <a:close/>
              </a:path>
              <a:path w="5779770" h="1813559">
                <a:moveTo>
                  <a:pt x="10667" y="1813560"/>
                </a:moveTo>
                <a:lnTo>
                  <a:pt x="10668" y="1808226"/>
                </a:lnTo>
                <a:lnTo>
                  <a:pt x="5334" y="1802892"/>
                </a:lnTo>
                <a:lnTo>
                  <a:pt x="5334" y="1813560"/>
                </a:lnTo>
                <a:lnTo>
                  <a:pt x="10667" y="1813560"/>
                </a:lnTo>
                <a:close/>
              </a:path>
              <a:path w="5779770" h="1813559">
                <a:moveTo>
                  <a:pt x="5774436" y="10667"/>
                </a:moveTo>
                <a:lnTo>
                  <a:pt x="5769102" y="5333"/>
                </a:lnTo>
                <a:lnTo>
                  <a:pt x="5769102" y="10667"/>
                </a:lnTo>
                <a:lnTo>
                  <a:pt x="5774436" y="10667"/>
                </a:lnTo>
                <a:close/>
              </a:path>
              <a:path w="5779770" h="1813559">
                <a:moveTo>
                  <a:pt x="5774436" y="1802891"/>
                </a:moveTo>
                <a:lnTo>
                  <a:pt x="5774436" y="10667"/>
                </a:lnTo>
                <a:lnTo>
                  <a:pt x="5769102" y="10667"/>
                </a:lnTo>
                <a:lnTo>
                  <a:pt x="5769102" y="1802891"/>
                </a:lnTo>
                <a:lnTo>
                  <a:pt x="5774436" y="1802891"/>
                </a:lnTo>
                <a:close/>
              </a:path>
              <a:path w="5779770" h="1813559">
                <a:moveTo>
                  <a:pt x="5774436" y="1813559"/>
                </a:moveTo>
                <a:lnTo>
                  <a:pt x="5774436" y="1802891"/>
                </a:lnTo>
                <a:lnTo>
                  <a:pt x="5769102" y="1808226"/>
                </a:lnTo>
                <a:lnTo>
                  <a:pt x="5769102" y="1813559"/>
                </a:lnTo>
                <a:lnTo>
                  <a:pt x="5774436" y="1813559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61945" y="4134898"/>
            <a:ext cx="3933265" cy="1702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en-US" sz="200" dirty="0" smtClean="0">
                <a:solidFill>
                  <a:prstClr val="black"/>
                </a:solidFill>
                <a:cs typeface="Calibri"/>
              </a:rPr>
              <a:t/>
            </a:r>
            <a:br>
              <a:rPr lang="en-US" sz="200" dirty="0" smtClean="0">
                <a:solidFill>
                  <a:prstClr val="black"/>
                </a:solidFill>
                <a:cs typeface="Calibri"/>
              </a:rPr>
            </a:br>
            <a:r>
              <a:rPr sz="1544" dirty="0" smtClean="0">
                <a:solidFill>
                  <a:prstClr val="black"/>
                </a:solidFill>
                <a:cs typeface="Calibri"/>
              </a:rPr>
              <a:t>In</a:t>
            </a:r>
            <a:r>
              <a:rPr sz="1544" spc="-18" dirty="0" smtClean="0">
                <a:solidFill>
                  <a:prstClr val="black"/>
                </a:solidFill>
                <a:cs typeface="Calibri"/>
              </a:rPr>
              <a:t>s</a:t>
            </a:r>
            <a:r>
              <a:rPr sz="1544" spc="-4" dirty="0" smtClean="0">
                <a:solidFill>
                  <a:prstClr val="black"/>
                </a:solidFill>
                <a:cs typeface="Calibri"/>
              </a:rPr>
              <a:t>titu</a:t>
            </a:r>
            <a:r>
              <a:rPr sz="1544" spc="-18" dirty="0" smtClean="0">
                <a:solidFill>
                  <a:prstClr val="black"/>
                </a:solidFill>
                <a:cs typeface="Calibri"/>
              </a:rPr>
              <a:t>t</a:t>
            </a:r>
            <a:r>
              <a:rPr sz="1544" dirty="0" smtClean="0">
                <a:solidFill>
                  <a:prstClr val="black"/>
                </a:solidFill>
                <a:cs typeface="Calibri"/>
              </a:rPr>
              <a:t>e</a:t>
            </a:r>
            <a:r>
              <a:rPr sz="1544" spc="4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sz="1544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1544" spc="-13" dirty="0">
                <a:solidFill>
                  <a:prstClr val="black"/>
                </a:solidFill>
                <a:cs typeface="Calibri"/>
              </a:rPr>
              <a:t>n</a:t>
            </a:r>
            <a:r>
              <a:rPr sz="1544" spc="-4" dirty="0">
                <a:solidFill>
                  <a:prstClr val="black"/>
                </a:solidFill>
                <a:cs typeface="Calibri"/>
              </a:rPr>
              <a:t>f</a:t>
            </a:r>
            <a:r>
              <a:rPr sz="1544" spc="-35" dirty="0">
                <a:solidFill>
                  <a:prstClr val="black"/>
                </a:solidFill>
                <a:cs typeface="Calibri"/>
              </a:rPr>
              <a:t>r</a:t>
            </a:r>
            <a:r>
              <a:rPr sz="1544" spc="-4" dirty="0">
                <a:solidFill>
                  <a:prstClr val="black"/>
                </a:solidFill>
                <a:cs typeface="Calibri"/>
              </a:rPr>
              <a:t>a</a:t>
            </a:r>
            <a:r>
              <a:rPr sz="1544" spc="-18" dirty="0">
                <a:solidFill>
                  <a:prstClr val="black"/>
                </a:solidFill>
                <a:cs typeface="Calibri"/>
              </a:rPr>
              <a:t>s</a:t>
            </a:r>
            <a:r>
              <a:rPr sz="1544" spc="-4" dirty="0">
                <a:solidFill>
                  <a:prstClr val="black"/>
                </a:solidFill>
                <a:cs typeface="Calibri"/>
              </a:rPr>
              <a:t>tructu</a:t>
            </a:r>
            <a:r>
              <a:rPr sz="1544" spc="-22" dirty="0">
                <a:solidFill>
                  <a:prstClr val="black"/>
                </a:solidFill>
                <a:cs typeface="Calibri"/>
              </a:rPr>
              <a:t>r</a:t>
            </a:r>
            <a:r>
              <a:rPr sz="1544" dirty="0">
                <a:solidFill>
                  <a:prstClr val="black"/>
                </a:solidFill>
                <a:cs typeface="Calibri"/>
              </a:rPr>
              <a:t>e</a:t>
            </a:r>
            <a:r>
              <a:rPr sz="1544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544" dirty="0">
                <a:solidFill>
                  <a:prstClr val="black"/>
                </a:solidFill>
                <a:cs typeface="Calibri"/>
              </a:rPr>
              <a:t>— </a:t>
            </a:r>
            <a:r>
              <a:rPr sz="1544" spc="-9" dirty="0">
                <a:solidFill>
                  <a:prstClr val="black"/>
                </a:solidFill>
                <a:cs typeface="Calibri"/>
              </a:rPr>
              <a:t>S</a:t>
            </a:r>
            <a:r>
              <a:rPr sz="1544" spc="-124" dirty="0">
                <a:solidFill>
                  <a:prstClr val="black"/>
                </a:solidFill>
                <a:cs typeface="Calibri"/>
              </a:rPr>
              <a:t>T</a:t>
            </a:r>
            <a:r>
              <a:rPr sz="1544" dirty="0">
                <a:solidFill>
                  <a:prstClr val="black"/>
                </a:solidFill>
                <a:cs typeface="Calibri"/>
              </a:rPr>
              <a:t>AR </a:t>
            </a:r>
            <a:r>
              <a:rPr sz="1544" spc="-4" dirty="0">
                <a:solidFill>
                  <a:prstClr val="black"/>
                </a:solidFill>
                <a:cs typeface="Calibri"/>
              </a:rPr>
              <a:t>Campus</a:t>
            </a:r>
            <a:endParaRPr sz="1544" dirty="0">
              <a:solidFill>
                <a:prstClr val="black"/>
              </a:solidFill>
              <a:cs typeface="Calibri"/>
            </a:endParaRPr>
          </a:p>
          <a:p>
            <a:pPr marL="109263" indent="-98057">
              <a:spcBef>
                <a:spcPts val="600"/>
              </a:spcBef>
              <a:buFont typeface="Calibri"/>
              <a:buChar char="•"/>
              <a:tabLst>
                <a:tab pos="109824" algn="l"/>
              </a:tabLst>
            </a:pPr>
            <a:r>
              <a:rPr sz="1059" dirty="0">
                <a:solidFill>
                  <a:prstClr val="black"/>
                </a:solidFill>
                <a:cs typeface="Calibri"/>
              </a:rPr>
              <a:t>Institute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Offic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Suite</a:t>
            </a:r>
          </a:p>
          <a:p>
            <a:pPr marL="122151" marR="596745" lvl="1" indent="-55472">
              <a:lnSpc>
                <a:spcPts val="1174"/>
              </a:lnSpc>
              <a:spcBef>
                <a:spcPts val="212"/>
              </a:spcBef>
              <a:buFont typeface="Calibri"/>
              <a:buChar char="•"/>
              <a:tabLst>
                <a:tab pos="195553" algn="l"/>
              </a:tabLst>
            </a:pPr>
            <a:r>
              <a:rPr sz="1059" spc="4" dirty="0">
                <a:solidFill>
                  <a:prstClr val="black"/>
                </a:solidFill>
                <a:cs typeface="Calibri"/>
              </a:rPr>
              <a:t>Co</a:t>
            </a:r>
            <a:r>
              <a:rPr sz="1059" dirty="0">
                <a:solidFill>
                  <a:prstClr val="black"/>
                </a:solidFill>
                <a:cs typeface="Calibri"/>
              </a:rPr>
              <a:t>‐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Locate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Primar</a:t>
            </a:r>
            <a:r>
              <a:rPr sz="1059" dirty="0">
                <a:solidFill>
                  <a:prstClr val="black"/>
                </a:solidFill>
                <a:cs typeface="Calibri"/>
              </a:rPr>
              <a:t>y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Faculty,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Students,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Fellows,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&amp;</a:t>
            </a:r>
            <a:r>
              <a:rPr sz="105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Resident</a:t>
            </a:r>
            <a:r>
              <a:rPr sz="1059" dirty="0">
                <a:solidFill>
                  <a:prstClr val="black"/>
                </a:solidFill>
                <a:cs typeface="Calibri"/>
              </a:rPr>
              <a:t> Collaborators</a:t>
            </a:r>
          </a:p>
          <a:p>
            <a:pPr marL="11206">
              <a:spcBef>
                <a:spcPts val="71"/>
              </a:spcBef>
            </a:pPr>
            <a:r>
              <a:rPr sz="1059" spc="-4" dirty="0">
                <a:solidFill>
                  <a:prstClr val="black"/>
                </a:solidFill>
                <a:cs typeface="Calibri"/>
              </a:rPr>
              <a:t>•Cybersecurit</a:t>
            </a:r>
            <a:r>
              <a:rPr sz="1059" dirty="0">
                <a:solidFill>
                  <a:prstClr val="black"/>
                </a:solidFill>
                <a:cs typeface="Calibri"/>
              </a:rPr>
              <a:t>y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Range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66679">
              <a:spcBef>
                <a:spcPts val="101"/>
              </a:spcBef>
            </a:pPr>
            <a:r>
              <a:rPr sz="1059" spc="-4" dirty="0">
                <a:solidFill>
                  <a:prstClr val="black"/>
                </a:solidFill>
                <a:cs typeface="Calibri"/>
              </a:rPr>
              <a:t>•R</a:t>
            </a:r>
            <a:r>
              <a:rPr sz="1059" dirty="0">
                <a:solidFill>
                  <a:prstClr val="black"/>
                </a:solidFill>
                <a:cs typeface="Calibri"/>
              </a:rPr>
              <a:t>e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a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l</a:t>
            </a:r>
            <a:r>
              <a:rPr sz="1059" dirty="0">
                <a:solidFill>
                  <a:prstClr val="black"/>
                </a:solidFill>
                <a:cs typeface="Calibri"/>
              </a:rPr>
              <a:t>‐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World</a:t>
            </a:r>
            <a:r>
              <a:rPr sz="1059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Simulatio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1059" dirty="0">
                <a:solidFill>
                  <a:prstClr val="black"/>
                </a:solidFill>
                <a:cs typeface="Calibri"/>
              </a:rPr>
              <a:t> Environment</a:t>
            </a:r>
          </a:p>
          <a:p>
            <a:pPr marL="66679">
              <a:spcBef>
                <a:spcPts val="93"/>
              </a:spcBef>
            </a:pPr>
            <a:r>
              <a:rPr sz="1059" dirty="0">
                <a:solidFill>
                  <a:prstClr val="black"/>
                </a:solidFill>
                <a:cs typeface="Calibri"/>
              </a:rPr>
              <a:t>•Defenses</a:t>
            </a:r>
            <a:r>
              <a:rPr sz="1059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and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Offenses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Trainin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g &amp;</a:t>
            </a:r>
            <a:r>
              <a:rPr sz="1059" dirty="0">
                <a:solidFill>
                  <a:prstClr val="black"/>
                </a:solidFill>
                <a:cs typeface="Calibri"/>
              </a:rPr>
              <a:t> Testing</a:t>
            </a:r>
          </a:p>
          <a:p>
            <a:pPr marL="122151" marR="4483" indent="-55472">
              <a:lnSpc>
                <a:spcPts val="1174"/>
              </a:lnSpc>
              <a:spcBef>
                <a:spcPts val="221"/>
              </a:spcBef>
            </a:pPr>
            <a:r>
              <a:rPr sz="1059" spc="-4" dirty="0">
                <a:solidFill>
                  <a:prstClr val="black"/>
                </a:solidFill>
                <a:cs typeface="Calibri"/>
              </a:rPr>
              <a:t>•R</a:t>
            </a:r>
            <a:r>
              <a:rPr sz="1059" dirty="0">
                <a:solidFill>
                  <a:prstClr val="black"/>
                </a:solidFill>
                <a:cs typeface="Calibri"/>
              </a:rPr>
              <a:t>e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gi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o</a:t>
            </a:r>
            <a:r>
              <a:rPr sz="1059" dirty="0">
                <a:solidFill>
                  <a:prstClr val="black"/>
                </a:solidFill>
                <a:cs typeface="Calibri"/>
              </a:rPr>
              <a:t>nal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Resource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9" dirty="0">
                <a:solidFill>
                  <a:prstClr val="black"/>
                </a:solidFill>
                <a:cs typeface="Calibri"/>
              </a:rPr>
              <a:t>—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 a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cademic</a:t>
            </a:r>
            <a:r>
              <a:rPr sz="1059" dirty="0">
                <a:solidFill>
                  <a:prstClr val="black"/>
                </a:solidFill>
                <a:cs typeface="Calibri"/>
              </a:rPr>
              <a:t>,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state,</a:t>
            </a:r>
            <a:r>
              <a:rPr sz="1059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and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corporate </a:t>
            </a:r>
            <a:r>
              <a:rPr sz="1059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059" dirty="0">
                <a:solidFill>
                  <a:prstClr val="black"/>
                </a:solidFill>
                <a:cs typeface="Calibri"/>
              </a:rPr>
              <a:t>simulatio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and</a:t>
            </a:r>
            <a:r>
              <a:rPr sz="105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trainin</a:t>
            </a:r>
            <a:r>
              <a:rPr sz="1059" spc="4" dirty="0">
                <a:solidFill>
                  <a:prstClr val="black"/>
                </a:solidFill>
                <a:cs typeface="Calibri"/>
              </a:rPr>
              <a:t>g</a:t>
            </a:r>
            <a:r>
              <a:rPr sz="1059" dirty="0">
                <a:solidFill>
                  <a:prstClr val="black"/>
                </a:solidFill>
                <a:cs typeface="Calibri"/>
              </a:rPr>
              <a:t> </a:t>
            </a:r>
            <a:r>
              <a:rPr sz="1059" spc="-4" dirty="0">
                <a:solidFill>
                  <a:prstClr val="black"/>
                </a:solidFill>
                <a:cs typeface="Calibri"/>
              </a:rPr>
              <a:t>facility</a:t>
            </a:r>
            <a:endParaRPr sz="1059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38168" y="3973606"/>
            <a:ext cx="1368911" cy="1670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33463" y="3968898"/>
            <a:ext cx="1378324" cy="1679762"/>
          </a:xfrm>
          <a:custGeom>
            <a:avLst/>
            <a:gdLst/>
            <a:ahLst/>
            <a:cxnLst/>
            <a:rect l="l" t="t" r="r" b="b"/>
            <a:pathLst>
              <a:path w="1562100" h="1903729">
                <a:moveTo>
                  <a:pt x="1562100" y="1901190"/>
                </a:moveTo>
                <a:lnTo>
                  <a:pt x="1562100" y="3048"/>
                </a:lnTo>
                <a:lnTo>
                  <a:pt x="1559814" y="0"/>
                </a:lnTo>
                <a:lnTo>
                  <a:pt x="2285" y="0"/>
                </a:lnTo>
                <a:lnTo>
                  <a:pt x="0" y="3048"/>
                </a:lnTo>
                <a:lnTo>
                  <a:pt x="0" y="1901190"/>
                </a:lnTo>
                <a:lnTo>
                  <a:pt x="2286" y="1903476"/>
                </a:lnTo>
                <a:lnTo>
                  <a:pt x="5334" y="1903476"/>
                </a:lnTo>
                <a:lnTo>
                  <a:pt x="5334" y="10668"/>
                </a:lnTo>
                <a:lnTo>
                  <a:pt x="10668" y="5334"/>
                </a:lnTo>
                <a:lnTo>
                  <a:pt x="10667" y="10668"/>
                </a:lnTo>
                <a:lnTo>
                  <a:pt x="1551431" y="10668"/>
                </a:lnTo>
                <a:lnTo>
                  <a:pt x="1551432" y="5334"/>
                </a:lnTo>
                <a:lnTo>
                  <a:pt x="1556766" y="10668"/>
                </a:lnTo>
                <a:lnTo>
                  <a:pt x="1556766" y="1903476"/>
                </a:lnTo>
                <a:lnTo>
                  <a:pt x="1559814" y="1903476"/>
                </a:lnTo>
                <a:lnTo>
                  <a:pt x="1562100" y="1901190"/>
                </a:lnTo>
                <a:close/>
              </a:path>
              <a:path w="1562100" h="1903729">
                <a:moveTo>
                  <a:pt x="10667" y="10668"/>
                </a:moveTo>
                <a:lnTo>
                  <a:pt x="10668" y="5334"/>
                </a:lnTo>
                <a:lnTo>
                  <a:pt x="5334" y="10668"/>
                </a:lnTo>
                <a:lnTo>
                  <a:pt x="10667" y="10668"/>
                </a:lnTo>
                <a:close/>
              </a:path>
              <a:path w="1562100" h="1903729">
                <a:moveTo>
                  <a:pt x="10668" y="1893570"/>
                </a:moveTo>
                <a:lnTo>
                  <a:pt x="10667" y="10668"/>
                </a:lnTo>
                <a:lnTo>
                  <a:pt x="5334" y="10668"/>
                </a:lnTo>
                <a:lnTo>
                  <a:pt x="5334" y="1893570"/>
                </a:lnTo>
                <a:lnTo>
                  <a:pt x="10668" y="1893570"/>
                </a:lnTo>
                <a:close/>
              </a:path>
              <a:path w="1562100" h="1903729">
                <a:moveTo>
                  <a:pt x="1556766" y="1893570"/>
                </a:moveTo>
                <a:lnTo>
                  <a:pt x="5334" y="1893570"/>
                </a:lnTo>
                <a:lnTo>
                  <a:pt x="10668" y="1898904"/>
                </a:lnTo>
                <a:lnTo>
                  <a:pt x="10668" y="1903476"/>
                </a:lnTo>
                <a:lnTo>
                  <a:pt x="1551432" y="1903476"/>
                </a:lnTo>
                <a:lnTo>
                  <a:pt x="1551432" y="1898904"/>
                </a:lnTo>
                <a:lnTo>
                  <a:pt x="1556766" y="1893570"/>
                </a:lnTo>
                <a:close/>
              </a:path>
              <a:path w="1562100" h="1903729">
                <a:moveTo>
                  <a:pt x="10668" y="1903476"/>
                </a:moveTo>
                <a:lnTo>
                  <a:pt x="10668" y="1898904"/>
                </a:lnTo>
                <a:lnTo>
                  <a:pt x="5334" y="1893570"/>
                </a:lnTo>
                <a:lnTo>
                  <a:pt x="5334" y="1903476"/>
                </a:lnTo>
                <a:lnTo>
                  <a:pt x="10668" y="1903476"/>
                </a:lnTo>
                <a:close/>
              </a:path>
              <a:path w="1562100" h="1903729">
                <a:moveTo>
                  <a:pt x="1556766" y="10668"/>
                </a:moveTo>
                <a:lnTo>
                  <a:pt x="1551432" y="5334"/>
                </a:lnTo>
                <a:lnTo>
                  <a:pt x="1551431" y="10668"/>
                </a:lnTo>
                <a:lnTo>
                  <a:pt x="1556766" y="10668"/>
                </a:lnTo>
                <a:close/>
              </a:path>
              <a:path w="1562100" h="1903729">
                <a:moveTo>
                  <a:pt x="1556766" y="1893570"/>
                </a:moveTo>
                <a:lnTo>
                  <a:pt x="1556766" y="10668"/>
                </a:lnTo>
                <a:lnTo>
                  <a:pt x="1551431" y="10668"/>
                </a:lnTo>
                <a:lnTo>
                  <a:pt x="1551432" y="1893570"/>
                </a:lnTo>
                <a:lnTo>
                  <a:pt x="1556766" y="1893570"/>
                </a:lnTo>
                <a:close/>
              </a:path>
              <a:path w="1562100" h="1903729">
                <a:moveTo>
                  <a:pt x="1556766" y="1903476"/>
                </a:moveTo>
                <a:lnTo>
                  <a:pt x="1556766" y="1893570"/>
                </a:lnTo>
                <a:lnTo>
                  <a:pt x="1551432" y="1898904"/>
                </a:lnTo>
                <a:lnTo>
                  <a:pt x="1551432" y="1903476"/>
                </a:lnTo>
                <a:lnTo>
                  <a:pt x="1556766" y="1903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38168" y="3973606"/>
            <a:ext cx="1368911" cy="1670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33463" y="3968898"/>
            <a:ext cx="1378324" cy="1679762"/>
          </a:xfrm>
          <a:custGeom>
            <a:avLst/>
            <a:gdLst/>
            <a:ahLst/>
            <a:cxnLst/>
            <a:rect l="l" t="t" r="r" b="b"/>
            <a:pathLst>
              <a:path w="1562100" h="1903729">
                <a:moveTo>
                  <a:pt x="1562100" y="1901190"/>
                </a:moveTo>
                <a:lnTo>
                  <a:pt x="1562100" y="3048"/>
                </a:lnTo>
                <a:lnTo>
                  <a:pt x="1559814" y="0"/>
                </a:lnTo>
                <a:lnTo>
                  <a:pt x="2285" y="0"/>
                </a:lnTo>
                <a:lnTo>
                  <a:pt x="0" y="3048"/>
                </a:lnTo>
                <a:lnTo>
                  <a:pt x="0" y="1901190"/>
                </a:lnTo>
                <a:lnTo>
                  <a:pt x="2286" y="1903476"/>
                </a:lnTo>
                <a:lnTo>
                  <a:pt x="5334" y="1903476"/>
                </a:lnTo>
                <a:lnTo>
                  <a:pt x="5334" y="10668"/>
                </a:lnTo>
                <a:lnTo>
                  <a:pt x="10668" y="5334"/>
                </a:lnTo>
                <a:lnTo>
                  <a:pt x="10667" y="10668"/>
                </a:lnTo>
                <a:lnTo>
                  <a:pt x="1551431" y="10668"/>
                </a:lnTo>
                <a:lnTo>
                  <a:pt x="1551432" y="5334"/>
                </a:lnTo>
                <a:lnTo>
                  <a:pt x="1556766" y="10668"/>
                </a:lnTo>
                <a:lnTo>
                  <a:pt x="1556766" y="1903476"/>
                </a:lnTo>
                <a:lnTo>
                  <a:pt x="1559814" y="1903476"/>
                </a:lnTo>
                <a:lnTo>
                  <a:pt x="1562100" y="1901190"/>
                </a:lnTo>
                <a:close/>
              </a:path>
              <a:path w="1562100" h="1903729">
                <a:moveTo>
                  <a:pt x="10667" y="10668"/>
                </a:moveTo>
                <a:lnTo>
                  <a:pt x="10668" y="5334"/>
                </a:lnTo>
                <a:lnTo>
                  <a:pt x="5334" y="10668"/>
                </a:lnTo>
                <a:lnTo>
                  <a:pt x="10667" y="10668"/>
                </a:lnTo>
                <a:close/>
              </a:path>
              <a:path w="1562100" h="1903729">
                <a:moveTo>
                  <a:pt x="10668" y="1893570"/>
                </a:moveTo>
                <a:lnTo>
                  <a:pt x="10667" y="10668"/>
                </a:lnTo>
                <a:lnTo>
                  <a:pt x="5334" y="10668"/>
                </a:lnTo>
                <a:lnTo>
                  <a:pt x="5334" y="1893570"/>
                </a:lnTo>
                <a:lnTo>
                  <a:pt x="10668" y="1893570"/>
                </a:lnTo>
                <a:close/>
              </a:path>
              <a:path w="1562100" h="1903729">
                <a:moveTo>
                  <a:pt x="1556766" y="1893570"/>
                </a:moveTo>
                <a:lnTo>
                  <a:pt x="5334" y="1893570"/>
                </a:lnTo>
                <a:lnTo>
                  <a:pt x="10668" y="1898904"/>
                </a:lnTo>
                <a:lnTo>
                  <a:pt x="10668" y="1903476"/>
                </a:lnTo>
                <a:lnTo>
                  <a:pt x="1551432" y="1903476"/>
                </a:lnTo>
                <a:lnTo>
                  <a:pt x="1551432" y="1898904"/>
                </a:lnTo>
                <a:lnTo>
                  <a:pt x="1556766" y="1893570"/>
                </a:lnTo>
                <a:close/>
              </a:path>
              <a:path w="1562100" h="1903729">
                <a:moveTo>
                  <a:pt x="10668" y="1903476"/>
                </a:moveTo>
                <a:lnTo>
                  <a:pt x="10668" y="1898904"/>
                </a:lnTo>
                <a:lnTo>
                  <a:pt x="5334" y="1893570"/>
                </a:lnTo>
                <a:lnTo>
                  <a:pt x="5334" y="1903476"/>
                </a:lnTo>
                <a:lnTo>
                  <a:pt x="10668" y="1903476"/>
                </a:lnTo>
                <a:close/>
              </a:path>
              <a:path w="1562100" h="1903729">
                <a:moveTo>
                  <a:pt x="1556766" y="10668"/>
                </a:moveTo>
                <a:lnTo>
                  <a:pt x="1551432" y="5334"/>
                </a:lnTo>
                <a:lnTo>
                  <a:pt x="1551431" y="10668"/>
                </a:lnTo>
                <a:lnTo>
                  <a:pt x="1556766" y="10668"/>
                </a:lnTo>
                <a:close/>
              </a:path>
              <a:path w="1562100" h="1903729">
                <a:moveTo>
                  <a:pt x="1556766" y="1893570"/>
                </a:moveTo>
                <a:lnTo>
                  <a:pt x="1556766" y="10668"/>
                </a:lnTo>
                <a:lnTo>
                  <a:pt x="1551431" y="10668"/>
                </a:lnTo>
                <a:lnTo>
                  <a:pt x="1551432" y="1893570"/>
                </a:lnTo>
                <a:lnTo>
                  <a:pt x="1556766" y="1893570"/>
                </a:lnTo>
                <a:close/>
              </a:path>
              <a:path w="1562100" h="1903729">
                <a:moveTo>
                  <a:pt x="1556766" y="1903476"/>
                </a:moveTo>
                <a:lnTo>
                  <a:pt x="1556766" y="1893570"/>
                </a:lnTo>
                <a:lnTo>
                  <a:pt x="1551432" y="1898904"/>
                </a:lnTo>
                <a:lnTo>
                  <a:pt x="1551432" y="1903476"/>
                </a:lnTo>
                <a:lnTo>
                  <a:pt x="1556766" y="1903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871012" y="1802578"/>
            <a:ext cx="2440641" cy="3993776"/>
          </a:xfrm>
          <a:custGeom>
            <a:avLst/>
            <a:gdLst/>
            <a:ahLst/>
            <a:cxnLst/>
            <a:rect l="l" t="t" r="r" b="b"/>
            <a:pathLst>
              <a:path w="2766059" h="4526280">
                <a:moveTo>
                  <a:pt x="0" y="0"/>
                </a:moveTo>
                <a:lnTo>
                  <a:pt x="0" y="4526280"/>
                </a:lnTo>
                <a:lnTo>
                  <a:pt x="2766060" y="4526280"/>
                </a:lnTo>
                <a:lnTo>
                  <a:pt x="2766060" y="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858910" y="1790475"/>
            <a:ext cx="2465854" cy="4018429"/>
          </a:xfrm>
          <a:custGeom>
            <a:avLst/>
            <a:gdLst/>
            <a:ahLst/>
            <a:cxnLst/>
            <a:rect l="l" t="t" r="r" b="b"/>
            <a:pathLst>
              <a:path w="2794634" h="4554220">
                <a:moveTo>
                  <a:pt x="2794254" y="4547616"/>
                </a:moveTo>
                <a:lnTo>
                  <a:pt x="2794254" y="6096"/>
                </a:lnTo>
                <a:lnTo>
                  <a:pt x="2788158" y="0"/>
                </a:lnTo>
                <a:lnTo>
                  <a:pt x="6095" y="0"/>
                </a:lnTo>
                <a:lnTo>
                  <a:pt x="0" y="6096"/>
                </a:lnTo>
                <a:lnTo>
                  <a:pt x="0" y="4547616"/>
                </a:lnTo>
                <a:lnTo>
                  <a:pt x="6096" y="4553712"/>
                </a:lnTo>
                <a:lnTo>
                  <a:pt x="13716" y="4553712"/>
                </a:lnTo>
                <a:lnTo>
                  <a:pt x="13716" y="27432"/>
                </a:lnTo>
                <a:lnTo>
                  <a:pt x="28194" y="13716"/>
                </a:lnTo>
                <a:lnTo>
                  <a:pt x="28193" y="27432"/>
                </a:lnTo>
                <a:lnTo>
                  <a:pt x="2766060" y="27432"/>
                </a:lnTo>
                <a:lnTo>
                  <a:pt x="2766060" y="13716"/>
                </a:lnTo>
                <a:lnTo>
                  <a:pt x="2779776" y="27432"/>
                </a:lnTo>
                <a:lnTo>
                  <a:pt x="2779776" y="4553712"/>
                </a:lnTo>
                <a:lnTo>
                  <a:pt x="2788158" y="4553712"/>
                </a:lnTo>
                <a:lnTo>
                  <a:pt x="2794254" y="4547616"/>
                </a:lnTo>
                <a:close/>
              </a:path>
              <a:path w="2794634" h="4554220">
                <a:moveTo>
                  <a:pt x="28193" y="27432"/>
                </a:moveTo>
                <a:lnTo>
                  <a:pt x="28194" y="13716"/>
                </a:lnTo>
                <a:lnTo>
                  <a:pt x="13716" y="27432"/>
                </a:lnTo>
                <a:lnTo>
                  <a:pt x="28193" y="27432"/>
                </a:lnTo>
                <a:close/>
              </a:path>
              <a:path w="2794634" h="4554220">
                <a:moveTo>
                  <a:pt x="28193" y="4526280"/>
                </a:moveTo>
                <a:lnTo>
                  <a:pt x="28193" y="27432"/>
                </a:lnTo>
                <a:lnTo>
                  <a:pt x="13716" y="27432"/>
                </a:lnTo>
                <a:lnTo>
                  <a:pt x="13716" y="4526280"/>
                </a:lnTo>
                <a:lnTo>
                  <a:pt x="28193" y="4526280"/>
                </a:lnTo>
                <a:close/>
              </a:path>
              <a:path w="2794634" h="4554220">
                <a:moveTo>
                  <a:pt x="2779776" y="4526280"/>
                </a:moveTo>
                <a:lnTo>
                  <a:pt x="13716" y="4526280"/>
                </a:lnTo>
                <a:lnTo>
                  <a:pt x="28194" y="4539996"/>
                </a:lnTo>
                <a:lnTo>
                  <a:pt x="28193" y="4553712"/>
                </a:lnTo>
                <a:lnTo>
                  <a:pt x="2766060" y="4553712"/>
                </a:lnTo>
                <a:lnTo>
                  <a:pt x="2766060" y="4539996"/>
                </a:lnTo>
                <a:lnTo>
                  <a:pt x="2779776" y="4526280"/>
                </a:lnTo>
                <a:close/>
              </a:path>
              <a:path w="2794634" h="4554220">
                <a:moveTo>
                  <a:pt x="28193" y="4553712"/>
                </a:moveTo>
                <a:lnTo>
                  <a:pt x="28194" y="4539996"/>
                </a:lnTo>
                <a:lnTo>
                  <a:pt x="13716" y="4526280"/>
                </a:lnTo>
                <a:lnTo>
                  <a:pt x="13716" y="4553712"/>
                </a:lnTo>
                <a:lnTo>
                  <a:pt x="28193" y="4553712"/>
                </a:lnTo>
                <a:close/>
              </a:path>
              <a:path w="2794634" h="4554220">
                <a:moveTo>
                  <a:pt x="2779776" y="27432"/>
                </a:moveTo>
                <a:lnTo>
                  <a:pt x="2766060" y="13716"/>
                </a:lnTo>
                <a:lnTo>
                  <a:pt x="2766060" y="27432"/>
                </a:lnTo>
                <a:lnTo>
                  <a:pt x="2779776" y="27432"/>
                </a:lnTo>
                <a:close/>
              </a:path>
              <a:path w="2794634" h="4554220">
                <a:moveTo>
                  <a:pt x="2779776" y="4526280"/>
                </a:moveTo>
                <a:lnTo>
                  <a:pt x="2779776" y="27432"/>
                </a:lnTo>
                <a:lnTo>
                  <a:pt x="2766060" y="27432"/>
                </a:lnTo>
                <a:lnTo>
                  <a:pt x="2766060" y="4526280"/>
                </a:lnTo>
                <a:lnTo>
                  <a:pt x="2779776" y="4526280"/>
                </a:lnTo>
                <a:close/>
              </a:path>
              <a:path w="2794634" h="4554220">
                <a:moveTo>
                  <a:pt x="2779776" y="4553712"/>
                </a:moveTo>
                <a:lnTo>
                  <a:pt x="2779776" y="4526280"/>
                </a:lnTo>
                <a:lnTo>
                  <a:pt x="2766060" y="4539996"/>
                </a:lnTo>
                <a:lnTo>
                  <a:pt x="2766060" y="4553712"/>
                </a:lnTo>
                <a:lnTo>
                  <a:pt x="2779776" y="4553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96966" y="1877096"/>
            <a:ext cx="2189629" cy="534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6745" marR="4483" indent="-586099">
              <a:lnSpc>
                <a:spcPct val="101499"/>
              </a:lnSpc>
            </a:pPr>
            <a:r>
              <a:rPr sz="1721" spc="4" dirty="0">
                <a:solidFill>
                  <a:srgbClr val="FFFFFF"/>
                </a:solidFill>
                <a:cs typeface="Calibri"/>
              </a:rPr>
              <a:t>Building</a:t>
            </a:r>
            <a:r>
              <a:rPr sz="1721" spc="18" dirty="0">
                <a:solidFill>
                  <a:srgbClr val="FFFFFF"/>
                </a:solidFill>
                <a:cs typeface="Calibri"/>
              </a:rPr>
              <a:t> </a:t>
            </a:r>
            <a:r>
              <a:rPr sz="1721" spc="4" dirty="0">
                <a:solidFill>
                  <a:srgbClr val="FFFFFF"/>
                </a:solidFill>
                <a:cs typeface="Calibri"/>
              </a:rPr>
              <a:t>a </a:t>
            </a:r>
            <a:r>
              <a:rPr sz="1721" dirty="0">
                <a:solidFill>
                  <a:srgbClr val="FFFFFF"/>
                </a:solidFill>
                <a:cs typeface="Calibri"/>
              </a:rPr>
              <a:t>Cybe</a:t>
            </a:r>
            <a:r>
              <a:rPr sz="1721" spc="-26" dirty="0">
                <a:solidFill>
                  <a:srgbClr val="FFFFFF"/>
                </a:solidFill>
                <a:cs typeface="Calibri"/>
              </a:rPr>
              <a:t>r</a:t>
            </a:r>
            <a:r>
              <a:rPr sz="1721" dirty="0">
                <a:solidFill>
                  <a:srgbClr val="FFFFFF"/>
                </a:solidFill>
                <a:cs typeface="Calibri"/>
              </a:rPr>
              <a:t>s</a:t>
            </a:r>
            <a:r>
              <a:rPr sz="1721" spc="4" dirty="0">
                <a:solidFill>
                  <a:srgbClr val="FFFFFF"/>
                </a:solidFill>
                <a:cs typeface="Calibri"/>
              </a:rPr>
              <a:t>ecurity</a:t>
            </a:r>
            <a:r>
              <a:rPr sz="1721" dirty="0">
                <a:solidFill>
                  <a:srgbClr val="FFFFFF"/>
                </a:solidFill>
                <a:cs typeface="Calibri"/>
              </a:rPr>
              <a:t> In</a:t>
            </a:r>
            <a:r>
              <a:rPr sz="1721" spc="-22" dirty="0">
                <a:solidFill>
                  <a:srgbClr val="FFFFFF"/>
                </a:solidFill>
                <a:cs typeface="Calibri"/>
              </a:rPr>
              <a:t>s</a:t>
            </a:r>
            <a:r>
              <a:rPr sz="1721" spc="4" dirty="0">
                <a:solidFill>
                  <a:srgbClr val="FFFFFF"/>
                </a:solidFill>
                <a:cs typeface="Calibri"/>
              </a:rPr>
              <a:t>t</a:t>
            </a:r>
            <a:r>
              <a:rPr sz="1721" dirty="0">
                <a:solidFill>
                  <a:srgbClr val="FFFFFF"/>
                </a:solidFill>
                <a:cs typeface="Calibri"/>
              </a:rPr>
              <a:t>itu</a:t>
            </a:r>
            <a:r>
              <a:rPr sz="1721" spc="-13" dirty="0">
                <a:solidFill>
                  <a:srgbClr val="FFFFFF"/>
                </a:solidFill>
                <a:cs typeface="Calibri"/>
              </a:rPr>
              <a:t>t</a:t>
            </a:r>
            <a:r>
              <a:rPr sz="1721" spc="4" dirty="0">
                <a:solidFill>
                  <a:srgbClr val="FFFFFF"/>
                </a:solidFill>
                <a:cs typeface="Calibri"/>
              </a:rPr>
              <a:t>e</a:t>
            </a:r>
            <a:r>
              <a:rPr sz="172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1721" spc="-13" dirty="0">
                <a:solidFill>
                  <a:srgbClr val="FFFFFF"/>
                </a:solidFill>
                <a:cs typeface="Calibri"/>
              </a:rPr>
              <a:t>to</a:t>
            </a:r>
            <a:endParaRPr sz="1721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995398" y="2498126"/>
            <a:ext cx="2191310" cy="0"/>
          </a:xfrm>
          <a:custGeom>
            <a:avLst/>
            <a:gdLst/>
            <a:ahLst/>
            <a:cxnLst/>
            <a:rect l="l" t="t" r="r" b="b"/>
            <a:pathLst>
              <a:path w="2483484">
                <a:moveTo>
                  <a:pt x="0" y="0"/>
                </a:moveTo>
                <a:lnTo>
                  <a:pt x="2483357" y="0"/>
                </a:lnTo>
              </a:path>
            </a:pathLst>
          </a:custGeom>
          <a:ln w="14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976907" y="2473923"/>
            <a:ext cx="2228177" cy="484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49229" y="2596682"/>
            <a:ext cx="2221006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8567" marR="4483" indent="-277360">
              <a:lnSpc>
                <a:spcPts val="1632"/>
              </a:lnSpc>
              <a:buClr>
                <a:srgbClr val="FFFFFF"/>
              </a:buClr>
              <a:buFont typeface="Arial"/>
              <a:buChar char="•"/>
              <a:tabLst>
                <a:tab pos="289127" algn="l"/>
              </a:tabLst>
            </a:pPr>
            <a:r>
              <a:rPr sz="1368" spc="-35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du</a:t>
            </a:r>
            <a:r>
              <a:rPr sz="1368" spc="-18" dirty="0">
                <a:solidFill>
                  <a:srgbClr val="FFFFFF"/>
                </a:solidFill>
                <a:cs typeface="Calibri"/>
              </a:rPr>
              <a:t>c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cur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n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an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d</a:t>
            </a:r>
            <a:r>
              <a:rPr sz="1368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futu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 Cybe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security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p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o</a:t>
            </a:r>
            <a:r>
              <a:rPr sz="1368" spc="-40" dirty="0">
                <a:solidFill>
                  <a:srgbClr val="FFFFFF"/>
                </a:solidFill>
                <a:cs typeface="Calibri"/>
              </a:rPr>
              <a:t>f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essionals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288567" marR="25215" indent="-277360">
              <a:lnSpc>
                <a:spcPts val="1632"/>
              </a:lnSpc>
              <a:buClr>
                <a:srgbClr val="FFFFFF"/>
              </a:buClr>
              <a:buFont typeface="Arial"/>
              <a:buChar char="•"/>
              <a:tabLst>
                <a:tab pos="289127" algn="l"/>
              </a:tabLst>
            </a:pPr>
            <a:r>
              <a:rPr sz="1368" spc="-13" dirty="0">
                <a:solidFill>
                  <a:srgbClr val="FFFFFF"/>
                </a:solidFill>
                <a:cs typeface="Calibri"/>
              </a:rPr>
              <a:t>De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v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lo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p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th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w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ork</a:t>
            </a:r>
            <a:r>
              <a:rPr sz="1368" spc="-35" dirty="0">
                <a:solidFill>
                  <a:srgbClr val="FFFFFF"/>
                </a:solidFill>
                <a:cs typeface="Calibri"/>
              </a:rPr>
              <a:t>f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o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c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and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 e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n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ep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neuria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l</a:t>
            </a:r>
            <a:r>
              <a:rPr sz="136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activities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criti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c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al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o p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o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ecting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egional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inf</a:t>
            </a:r>
            <a:r>
              <a:rPr sz="1368" spc="-35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s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tructu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288567" marR="412959" indent="-277360">
              <a:lnSpc>
                <a:spcPts val="1632"/>
              </a:lnSpc>
              <a:buClr>
                <a:srgbClr val="FFFFFF"/>
              </a:buClr>
              <a:buFont typeface="Arial"/>
              <a:buChar char="•"/>
              <a:tabLst>
                <a:tab pos="289127" algn="l"/>
              </a:tabLst>
            </a:pPr>
            <a:r>
              <a:rPr sz="1368" spc="-13" dirty="0">
                <a:solidFill>
                  <a:srgbClr val="FFFFFF"/>
                </a:solidFill>
                <a:cs typeface="Calibri"/>
              </a:rPr>
              <a:t>Se</a:t>
            </a:r>
            <a:r>
              <a:rPr sz="1368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v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s</a:t>
            </a:r>
            <a:r>
              <a:rPr sz="1368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egional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ese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c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h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,</a:t>
            </a:r>
            <a:r>
              <a:rPr sz="1368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s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i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n</a:t>
            </a:r>
            <a:r>
              <a:rPr sz="1368" dirty="0">
                <a:solidFill>
                  <a:srgbClr val="FFFFFF"/>
                </a:solidFill>
                <a:cs typeface="Calibri"/>
              </a:rPr>
              <a:t>g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,</a:t>
            </a:r>
            <a:r>
              <a:rPr sz="1368" spc="18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and e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v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aluati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on</a:t>
            </a:r>
            <a:r>
              <a:rPr sz="1368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eso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u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ce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288567" marR="169218" indent="-277360">
              <a:lnSpc>
                <a:spcPts val="1632"/>
              </a:lnSpc>
              <a:buClr>
                <a:srgbClr val="FFFFFF"/>
              </a:buClr>
              <a:buFont typeface="Arial"/>
              <a:buChar char="•"/>
              <a:tabLst>
                <a:tab pos="289127" algn="l"/>
              </a:tabLst>
            </a:pPr>
            <a:r>
              <a:rPr sz="1368" spc="-9" dirty="0">
                <a:solidFill>
                  <a:srgbClr val="FFFFFF"/>
                </a:solidFill>
                <a:cs typeface="Calibri"/>
              </a:rPr>
              <a:t>Build a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net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w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or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k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of edu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ca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tion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,</a:t>
            </a:r>
            <a:r>
              <a:rPr sz="1368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g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o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v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er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n</a:t>
            </a:r>
            <a:r>
              <a:rPr sz="1368" spc="-18" dirty="0">
                <a:solidFill>
                  <a:srgbClr val="FFFFFF"/>
                </a:solidFill>
                <a:cs typeface="Calibri"/>
              </a:rPr>
              <a:t>m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n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,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an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d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pri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v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indu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s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y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in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s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titution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s</a:t>
            </a:r>
            <a:r>
              <a:rPr sz="1368" spc="26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joi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n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tly add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essing</a:t>
            </a:r>
            <a:r>
              <a:rPr sz="1368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Cybe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security challen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g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es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67854" y="1654661"/>
            <a:ext cx="4654363" cy="298672"/>
          </a:xfrm>
          <a:prstGeom prst="rect">
            <a:avLst/>
          </a:prstGeom>
          <a:solidFill>
            <a:srgbClr val="17375E"/>
          </a:solidFill>
        </p:spPr>
        <p:txBody>
          <a:bodyPr vert="horz" wrap="square" lIns="0" tIns="0" rIns="0" bIns="0" rtlCol="0">
            <a:spAutoFit/>
          </a:bodyPr>
          <a:lstStyle/>
          <a:p>
            <a:pPr marL="89092"/>
            <a:r>
              <a:rPr sz="1941" spc="-4" dirty="0">
                <a:solidFill>
                  <a:srgbClr val="FFFFFF"/>
                </a:solidFill>
                <a:cs typeface="Calibri"/>
              </a:rPr>
              <a:t>U</a:t>
            </a:r>
            <a:r>
              <a:rPr sz="1941" spc="-53" dirty="0">
                <a:solidFill>
                  <a:srgbClr val="FFFFFF"/>
                </a:solidFill>
                <a:cs typeface="Calibri"/>
              </a:rPr>
              <a:t>D</a:t>
            </a:r>
            <a:r>
              <a:rPr sz="1941" spc="-9" dirty="0">
                <a:solidFill>
                  <a:srgbClr val="FFFFFF"/>
                </a:solidFill>
                <a:cs typeface="Calibri"/>
              </a:rPr>
              <a:t>,</a:t>
            </a:r>
            <a:r>
              <a:rPr sz="1941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941" dirty="0">
                <a:solidFill>
                  <a:srgbClr val="FFFFFF"/>
                </a:solidFill>
                <a:cs typeface="Calibri"/>
              </a:rPr>
              <a:t>S</a:t>
            </a:r>
            <a:r>
              <a:rPr sz="1941" spc="-22" dirty="0">
                <a:solidFill>
                  <a:srgbClr val="FFFFFF"/>
                </a:solidFill>
                <a:cs typeface="Calibri"/>
              </a:rPr>
              <a:t>t</a:t>
            </a:r>
            <a:r>
              <a:rPr sz="1941" spc="-18" dirty="0">
                <a:solidFill>
                  <a:srgbClr val="FFFFFF"/>
                </a:solidFill>
                <a:cs typeface="Calibri"/>
              </a:rPr>
              <a:t>a</a:t>
            </a:r>
            <a:r>
              <a:rPr sz="1941" spc="-22" dirty="0">
                <a:solidFill>
                  <a:srgbClr val="FFFFFF"/>
                </a:solidFill>
                <a:cs typeface="Calibri"/>
              </a:rPr>
              <a:t>t</a:t>
            </a:r>
            <a:r>
              <a:rPr sz="1941" dirty="0">
                <a:solidFill>
                  <a:srgbClr val="FFFFFF"/>
                </a:solidFill>
                <a:cs typeface="Calibri"/>
              </a:rPr>
              <a:t>e</a:t>
            </a:r>
            <a:r>
              <a:rPr sz="194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1941" dirty="0">
                <a:solidFill>
                  <a:srgbClr val="FFFFFF"/>
                </a:solidFill>
                <a:cs typeface="Calibri"/>
              </a:rPr>
              <a:t>&amp;</a:t>
            </a:r>
            <a:r>
              <a:rPr sz="1941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941" dirty="0">
                <a:solidFill>
                  <a:srgbClr val="FFFFFF"/>
                </a:solidFill>
                <a:cs typeface="Calibri"/>
              </a:rPr>
              <a:t>G</a:t>
            </a:r>
            <a:r>
              <a:rPr sz="1941" spc="-44" dirty="0">
                <a:solidFill>
                  <a:srgbClr val="FFFFFF"/>
                </a:solidFill>
                <a:cs typeface="Calibri"/>
              </a:rPr>
              <a:t>r</a:t>
            </a:r>
            <a:r>
              <a:rPr sz="1941" dirty="0">
                <a:solidFill>
                  <a:srgbClr val="FFFFFF"/>
                </a:solidFill>
                <a:cs typeface="Calibri"/>
              </a:rPr>
              <a:t>a</a:t>
            </a:r>
            <a:r>
              <a:rPr sz="1941" spc="-18" dirty="0">
                <a:solidFill>
                  <a:srgbClr val="FFFFFF"/>
                </a:solidFill>
                <a:cs typeface="Calibri"/>
              </a:rPr>
              <a:t>n</a:t>
            </a:r>
            <a:r>
              <a:rPr sz="1941" dirty="0">
                <a:solidFill>
                  <a:srgbClr val="FFFFFF"/>
                </a:solidFill>
                <a:cs typeface="Calibri"/>
              </a:rPr>
              <a:t>t 5</a:t>
            </a:r>
            <a:r>
              <a:rPr sz="1941" spc="-4" dirty="0">
                <a:solidFill>
                  <a:srgbClr val="FFFFFF"/>
                </a:solidFill>
                <a:cs typeface="Calibri"/>
              </a:rPr>
              <a:t>‐</a:t>
            </a:r>
            <a:r>
              <a:rPr sz="1941" spc="-141" dirty="0">
                <a:solidFill>
                  <a:srgbClr val="FFFFFF"/>
                </a:solidFill>
                <a:cs typeface="Calibri"/>
              </a:rPr>
              <a:t>Y</a:t>
            </a:r>
            <a:r>
              <a:rPr sz="1941" dirty="0">
                <a:solidFill>
                  <a:srgbClr val="FFFFFF"/>
                </a:solidFill>
                <a:cs typeface="Calibri"/>
              </a:rPr>
              <a:t>ea</a:t>
            </a:r>
            <a:r>
              <a:rPr sz="1941" spc="-9" dirty="0">
                <a:solidFill>
                  <a:srgbClr val="FFFFFF"/>
                </a:solidFill>
                <a:cs typeface="Calibri"/>
              </a:rPr>
              <a:t>r</a:t>
            </a:r>
            <a:r>
              <a:rPr sz="1941" dirty="0">
                <a:solidFill>
                  <a:srgbClr val="FFFFFF"/>
                </a:solidFill>
                <a:cs typeface="Calibri"/>
              </a:rPr>
              <a:t> </a:t>
            </a:r>
            <a:r>
              <a:rPr sz="1941" spc="-4" dirty="0">
                <a:solidFill>
                  <a:srgbClr val="FFFFFF"/>
                </a:solidFill>
                <a:cs typeface="Calibri"/>
              </a:rPr>
              <a:t>I</a:t>
            </a:r>
            <a:r>
              <a:rPr sz="1941" spc="-35" dirty="0">
                <a:solidFill>
                  <a:srgbClr val="FFFFFF"/>
                </a:solidFill>
                <a:cs typeface="Calibri"/>
              </a:rPr>
              <a:t>n</a:t>
            </a:r>
            <a:r>
              <a:rPr sz="1941" spc="-22" dirty="0">
                <a:solidFill>
                  <a:srgbClr val="FFFFFF"/>
                </a:solidFill>
                <a:cs typeface="Calibri"/>
              </a:rPr>
              <a:t>v</a:t>
            </a:r>
            <a:r>
              <a:rPr sz="1941" dirty="0">
                <a:solidFill>
                  <a:srgbClr val="FFFFFF"/>
                </a:solidFill>
                <a:cs typeface="Calibri"/>
              </a:rPr>
              <a:t>e</a:t>
            </a:r>
            <a:r>
              <a:rPr sz="1941" spc="-22" dirty="0">
                <a:solidFill>
                  <a:srgbClr val="FFFFFF"/>
                </a:solidFill>
                <a:cs typeface="Calibri"/>
              </a:rPr>
              <a:t>s</a:t>
            </a:r>
            <a:r>
              <a:rPr sz="1941" dirty="0">
                <a:solidFill>
                  <a:srgbClr val="FFFFFF"/>
                </a:solidFill>
                <a:cs typeface="Calibri"/>
              </a:rPr>
              <a:t>t</a:t>
            </a:r>
            <a:r>
              <a:rPr sz="1941" spc="-4" dirty="0">
                <a:solidFill>
                  <a:srgbClr val="FFFFFF"/>
                </a:solidFill>
                <a:cs typeface="Calibri"/>
              </a:rPr>
              <a:t>me</a:t>
            </a:r>
            <a:r>
              <a:rPr sz="1941" spc="-18" dirty="0">
                <a:solidFill>
                  <a:srgbClr val="FFFFFF"/>
                </a:solidFill>
                <a:cs typeface="Calibri"/>
              </a:rPr>
              <a:t>n</a:t>
            </a:r>
            <a:r>
              <a:rPr sz="1941" dirty="0">
                <a:solidFill>
                  <a:srgbClr val="FFFFFF"/>
                </a:solidFill>
                <a:cs typeface="Calibri"/>
              </a:rPr>
              <a:t>t</a:t>
            </a:r>
            <a:r>
              <a:rPr sz="1941" spc="-9" dirty="0">
                <a:solidFill>
                  <a:srgbClr val="FFFFFF"/>
                </a:solidFill>
                <a:cs typeface="Calibri"/>
              </a:rPr>
              <a:t>:</a:t>
            </a:r>
            <a:r>
              <a:rPr sz="1941" dirty="0">
                <a:solidFill>
                  <a:srgbClr val="FFFFFF"/>
                </a:solidFill>
                <a:cs typeface="Calibri"/>
              </a:rPr>
              <a:t> $10M</a:t>
            </a:r>
            <a:endParaRPr sz="1941">
              <a:solidFill>
                <a:prstClr val="black"/>
              </a:solidFill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5144" y="1654661"/>
            <a:ext cx="6833907" cy="4271122"/>
          </a:xfrm>
          <a:custGeom>
            <a:avLst/>
            <a:gdLst/>
            <a:ahLst/>
            <a:cxnLst/>
            <a:rect l="l" t="t" r="r" b="b"/>
            <a:pathLst>
              <a:path w="7745095" h="4840605">
                <a:moveTo>
                  <a:pt x="6534911" y="1828505"/>
                </a:moveTo>
                <a:lnTo>
                  <a:pt x="6534911" y="605027"/>
                </a:lnTo>
                <a:lnTo>
                  <a:pt x="6020390" y="711389"/>
                </a:lnTo>
                <a:lnTo>
                  <a:pt x="5525641" y="828849"/>
                </a:lnTo>
                <a:lnTo>
                  <a:pt x="5050664" y="957406"/>
                </a:lnTo>
                <a:lnTo>
                  <a:pt x="4595457" y="1097060"/>
                </a:lnTo>
                <a:lnTo>
                  <a:pt x="4160019" y="1247810"/>
                </a:lnTo>
                <a:lnTo>
                  <a:pt x="3744350" y="1409656"/>
                </a:lnTo>
                <a:lnTo>
                  <a:pt x="3348448" y="1582597"/>
                </a:lnTo>
                <a:lnTo>
                  <a:pt x="2972312" y="1766632"/>
                </a:lnTo>
                <a:lnTo>
                  <a:pt x="2615940" y="1961762"/>
                </a:lnTo>
                <a:lnTo>
                  <a:pt x="2279332" y="2167985"/>
                </a:lnTo>
                <a:lnTo>
                  <a:pt x="1962486" y="2385300"/>
                </a:lnTo>
                <a:lnTo>
                  <a:pt x="1665402" y="2613708"/>
                </a:lnTo>
                <a:lnTo>
                  <a:pt x="1388078" y="2853208"/>
                </a:lnTo>
                <a:lnTo>
                  <a:pt x="1130513" y="3103798"/>
                </a:lnTo>
                <a:lnTo>
                  <a:pt x="892706" y="3365480"/>
                </a:lnTo>
                <a:lnTo>
                  <a:pt x="674656" y="3638251"/>
                </a:lnTo>
                <a:lnTo>
                  <a:pt x="476361" y="3922111"/>
                </a:lnTo>
                <a:lnTo>
                  <a:pt x="297821" y="4217061"/>
                </a:lnTo>
                <a:lnTo>
                  <a:pt x="139034" y="4523098"/>
                </a:lnTo>
                <a:lnTo>
                  <a:pt x="0" y="4840224"/>
                </a:lnTo>
                <a:lnTo>
                  <a:pt x="200624" y="4583672"/>
                </a:lnTo>
                <a:lnTo>
                  <a:pt x="415250" y="4338197"/>
                </a:lnTo>
                <a:lnTo>
                  <a:pt x="643875" y="4103799"/>
                </a:lnTo>
                <a:lnTo>
                  <a:pt x="886498" y="3880481"/>
                </a:lnTo>
                <a:lnTo>
                  <a:pt x="1143119" y="3668244"/>
                </a:lnTo>
                <a:lnTo>
                  <a:pt x="1413735" y="3467087"/>
                </a:lnTo>
                <a:lnTo>
                  <a:pt x="1698346" y="3277013"/>
                </a:lnTo>
                <a:lnTo>
                  <a:pt x="1996952" y="3098023"/>
                </a:lnTo>
                <a:lnTo>
                  <a:pt x="2309549" y="2930118"/>
                </a:lnTo>
                <a:lnTo>
                  <a:pt x="2636139" y="2773299"/>
                </a:lnTo>
                <a:lnTo>
                  <a:pt x="2976718" y="2627566"/>
                </a:lnTo>
                <a:lnTo>
                  <a:pt x="3331287" y="2492922"/>
                </a:lnTo>
                <a:lnTo>
                  <a:pt x="3699843" y="2369367"/>
                </a:lnTo>
                <a:lnTo>
                  <a:pt x="4082387" y="2256903"/>
                </a:lnTo>
                <a:lnTo>
                  <a:pt x="4478916" y="2155531"/>
                </a:lnTo>
                <a:lnTo>
                  <a:pt x="4889430" y="2065251"/>
                </a:lnTo>
                <a:lnTo>
                  <a:pt x="5313928" y="1986065"/>
                </a:lnTo>
                <a:lnTo>
                  <a:pt x="5752408" y="1917975"/>
                </a:lnTo>
                <a:lnTo>
                  <a:pt x="6204869" y="1860980"/>
                </a:lnTo>
                <a:lnTo>
                  <a:pt x="6534911" y="1828505"/>
                </a:lnTo>
                <a:close/>
              </a:path>
              <a:path w="7745095" h="4840605">
                <a:moveTo>
                  <a:pt x="7744968" y="967739"/>
                </a:moveTo>
                <a:lnTo>
                  <a:pt x="6467094" y="0"/>
                </a:lnTo>
                <a:lnTo>
                  <a:pt x="6534911" y="605027"/>
                </a:lnTo>
                <a:lnTo>
                  <a:pt x="6534911" y="1828505"/>
                </a:lnTo>
                <a:lnTo>
                  <a:pt x="6671309" y="1815084"/>
                </a:lnTo>
                <a:lnTo>
                  <a:pt x="6739890" y="2420112"/>
                </a:lnTo>
                <a:lnTo>
                  <a:pt x="7744968" y="967739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05144" y="1654661"/>
            <a:ext cx="6833907" cy="4271122"/>
          </a:xfrm>
          <a:custGeom>
            <a:avLst/>
            <a:gdLst/>
            <a:ahLst/>
            <a:cxnLst/>
            <a:rect l="l" t="t" r="r" b="b"/>
            <a:pathLst>
              <a:path w="7745095" h="4840605">
                <a:moveTo>
                  <a:pt x="6534911" y="1828505"/>
                </a:moveTo>
                <a:lnTo>
                  <a:pt x="6534911" y="605027"/>
                </a:lnTo>
                <a:lnTo>
                  <a:pt x="6020390" y="711389"/>
                </a:lnTo>
                <a:lnTo>
                  <a:pt x="5525641" y="828849"/>
                </a:lnTo>
                <a:lnTo>
                  <a:pt x="5050664" y="957406"/>
                </a:lnTo>
                <a:lnTo>
                  <a:pt x="4595457" y="1097060"/>
                </a:lnTo>
                <a:lnTo>
                  <a:pt x="4160019" y="1247810"/>
                </a:lnTo>
                <a:lnTo>
                  <a:pt x="3744350" y="1409656"/>
                </a:lnTo>
                <a:lnTo>
                  <a:pt x="3348448" y="1582597"/>
                </a:lnTo>
                <a:lnTo>
                  <a:pt x="2972312" y="1766632"/>
                </a:lnTo>
                <a:lnTo>
                  <a:pt x="2615940" y="1961762"/>
                </a:lnTo>
                <a:lnTo>
                  <a:pt x="2279332" y="2167985"/>
                </a:lnTo>
                <a:lnTo>
                  <a:pt x="1962486" y="2385300"/>
                </a:lnTo>
                <a:lnTo>
                  <a:pt x="1665402" y="2613708"/>
                </a:lnTo>
                <a:lnTo>
                  <a:pt x="1388078" y="2853208"/>
                </a:lnTo>
                <a:lnTo>
                  <a:pt x="1130513" y="3103798"/>
                </a:lnTo>
                <a:lnTo>
                  <a:pt x="892706" y="3365480"/>
                </a:lnTo>
                <a:lnTo>
                  <a:pt x="674656" y="3638251"/>
                </a:lnTo>
                <a:lnTo>
                  <a:pt x="476361" y="3922111"/>
                </a:lnTo>
                <a:lnTo>
                  <a:pt x="297821" y="4217061"/>
                </a:lnTo>
                <a:lnTo>
                  <a:pt x="139034" y="4523098"/>
                </a:lnTo>
                <a:lnTo>
                  <a:pt x="0" y="4840224"/>
                </a:lnTo>
                <a:lnTo>
                  <a:pt x="200624" y="4583672"/>
                </a:lnTo>
                <a:lnTo>
                  <a:pt x="415250" y="4338197"/>
                </a:lnTo>
                <a:lnTo>
                  <a:pt x="643875" y="4103799"/>
                </a:lnTo>
                <a:lnTo>
                  <a:pt x="886498" y="3880481"/>
                </a:lnTo>
                <a:lnTo>
                  <a:pt x="1143119" y="3668244"/>
                </a:lnTo>
                <a:lnTo>
                  <a:pt x="1413735" y="3467087"/>
                </a:lnTo>
                <a:lnTo>
                  <a:pt x="1698346" y="3277013"/>
                </a:lnTo>
                <a:lnTo>
                  <a:pt x="1996952" y="3098023"/>
                </a:lnTo>
                <a:lnTo>
                  <a:pt x="2309549" y="2930118"/>
                </a:lnTo>
                <a:lnTo>
                  <a:pt x="2636139" y="2773299"/>
                </a:lnTo>
                <a:lnTo>
                  <a:pt x="2976718" y="2627566"/>
                </a:lnTo>
                <a:lnTo>
                  <a:pt x="3331287" y="2492922"/>
                </a:lnTo>
                <a:lnTo>
                  <a:pt x="3699843" y="2369367"/>
                </a:lnTo>
                <a:lnTo>
                  <a:pt x="4082387" y="2256903"/>
                </a:lnTo>
                <a:lnTo>
                  <a:pt x="4478916" y="2155531"/>
                </a:lnTo>
                <a:lnTo>
                  <a:pt x="4889430" y="2065251"/>
                </a:lnTo>
                <a:lnTo>
                  <a:pt x="5313928" y="1986065"/>
                </a:lnTo>
                <a:lnTo>
                  <a:pt x="5752408" y="1917975"/>
                </a:lnTo>
                <a:lnTo>
                  <a:pt x="6204869" y="1860980"/>
                </a:lnTo>
                <a:lnTo>
                  <a:pt x="6534911" y="1828505"/>
                </a:lnTo>
                <a:close/>
              </a:path>
              <a:path w="7745095" h="4840605">
                <a:moveTo>
                  <a:pt x="7744968" y="967739"/>
                </a:moveTo>
                <a:lnTo>
                  <a:pt x="6467094" y="0"/>
                </a:lnTo>
                <a:lnTo>
                  <a:pt x="6534911" y="605027"/>
                </a:lnTo>
                <a:lnTo>
                  <a:pt x="6534911" y="1828505"/>
                </a:lnTo>
                <a:lnTo>
                  <a:pt x="6671309" y="1815084"/>
                </a:lnTo>
                <a:lnTo>
                  <a:pt x="6739890" y="2420112"/>
                </a:lnTo>
                <a:lnTo>
                  <a:pt x="7744968" y="967739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78841" y="4831529"/>
            <a:ext cx="156658" cy="1559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29671" y="4911427"/>
            <a:ext cx="776568" cy="9451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235" spc="4" dirty="0">
                <a:solidFill>
                  <a:prstClr val="black"/>
                </a:solidFill>
                <a:cs typeface="Calibri"/>
              </a:rPr>
              <a:t>2012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11206">
              <a:lnSpc>
                <a:spcPts val="1116"/>
              </a:lnSpc>
              <a:spcBef>
                <a:spcPts val="463"/>
              </a:spcBef>
            </a:pPr>
            <a:r>
              <a:rPr sz="971" spc="-13" dirty="0">
                <a:solidFill>
                  <a:prstClr val="black"/>
                </a:solidFill>
                <a:cs typeface="Calibri"/>
              </a:rPr>
              <a:t>•NSF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66679" marR="4483">
              <a:lnSpc>
                <a:spcPct val="91500"/>
              </a:lnSpc>
              <a:spcBef>
                <a:spcPts val="49"/>
              </a:spcBef>
            </a:pPr>
            <a:r>
              <a:rPr sz="971" spc="-4" dirty="0">
                <a:solidFill>
                  <a:prstClr val="black"/>
                </a:solidFill>
                <a:cs typeface="Calibri"/>
              </a:rPr>
              <a:t>Cybersecurity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Capacity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Building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grant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 awarded</a:t>
            </a:r>
            <a:endParaRPr sz="971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29368" y="4013947"/>
            <a:ext cx="246081" cy="2454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71638" y="4138221"/>
            <a:ext cx="937372" cy="13924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235" spc="4" dirty="0">
                <a:solidFill>
                  <a:prstClr val="black"/>
                </a:solidFill>
                <a:cs typeface="Calibri"/>
              </a:rPr>
              <a:t>2013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66679" marR="4483" indent="-56032">
              <a:lnSpc>
                <a:spcPct val="91600"/>
              </a:lnSpc>
              <a:spcBef>
                <a:spcPts val="560"/>
              </a:spcBef>
            </a:pPr>
            <a:r>
              <a:rPr sz="971" spc="-13" dirty="0">
                <a:solidFill>
                  <a:prstClr val="black"/>
                </a:solidFill>
                <a:cs typeface="Calibri"/>
              </a:rPr>
              <a:t>•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2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Cybersecurity courses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added</a:t>
            </a:r>
            <a:r>
              <a:rPr sz="971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to curriculum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66679" marR="87971" indent="-56032">
              <a:lnSpc>
                <a:spcPct val="91500"/>
              </a:lnSpc>
              <a:spcBef>
                <a:spcPts val="176"/>
              </a:spcBef>
            </a:pPr>
            <a:r>
              <a:rPr sz="971" spc="-4" dirty="0">
                <a:solidFill>
                  <a:prstClr val="black"/>
                </a:solidFill>
                <a:cs typeface="Calibri"/>
              </a:rPr>
              <a:t>•Cybersecurity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facult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y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search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initiated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—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Tenur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e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‐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Trac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k</a:t>
            </a:r>
            <a:r>
              <a:rPr sz="97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&amp;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Adjunct</a:t>
            </a:r>
            <a:endParaRPr sz="971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22613" y="3361988"/>
            <a:ext cx="328107" cy="327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49576" y="3527724"/>
            <a:ext cx="1162610" cy="2279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235" spc="4" dirty="0">
                <a:solidFill>
                  <a:prstClr val="black"/>
                </a:solidFill>
                <a:cs typeface="Calibri"/>
              </a:rPr>
              <a:t>2014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463"/>
              </a:spcBef>
            </a:pPr>
            <a:r>
              <a:rPr sz="971" spc="-9" dirty="0">
                <a:solidFill>
                  <a:prstClr val="black"/>
                </a:solidFill>
                <a:cs typeface="Calibri"/>
              </a:rPr>
              <a:t>•Hired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66679">
              <a:spcBef>
                <a:spcPts val="79"/>
              </a:spcBef>
            </a:pPr>
            <a:r>
              <a:rPr sz="971" spc="-4" dirty="0">
                <a:solidFill>
                  <a:prstClr val="black"/>
                </a:solidFill>
                <a:cs typeface="Calibri"/>
              </a:rPr>
              <a:t>•CSI Director,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Walker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66679">
              <a:spcBef>
                <a:spcPts val="79"/>
              </a:spcBef>
            </a:pPr>
            <a:r>
              <a:rPr sz="971" spc="-4" dirty="0">
                <a:solidFill>
                  <a:prstClr val="black"/>
                </a:solidFill>
                <a:cs typeface="Calibri"/>
              </a:rPr>
              <a:t>•CSI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faculty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,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Wang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79"/>
              </a:spcBef>
            </a:pPr>
            <a:r>
              <a:rPr sz="971" spc="-4" dirty="0">
                <a:solidFill>
                  <a:prstClr val="black"/>
                </a:solidFill>
                <a:cs typeface="Calibri"/>
              </a:rPr>
              <a:t>•Cybersecurity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Min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or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79"/>
              </a:spcBef>
            </a:pPr>
            <a:r>
              <a:rPr sz="971" spc="-9" dirty="0">
                <a:solidFill>
                  <a:prstClr val="black"/>
                </a:solidFill>
                <a:cs typeface="Calibri"/>
              </a:rPr>
              <a:t>•2+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courses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added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79"/>
              </a:spcBef>
            </a:pPr>
            <a:r>
              <a:rPr sz="971" spc="-4" dirty="0">
                <a:solidFill>
                  <a:prstClr val="black"/>
                </a:solidFill>
                <a:cs typeface="Calibri"/>
              </a:rPr>
              <a:t>•Advisory Council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66679" marR="4483" indent="-56032">
              <a:lnSpc>
                <a:spcPts val="1068"/>
              </a:lnSpc>
              <a:spcBef>
                <a:spcPts val="194"/>
              </a:spcBef>
            </a:pPr>
            <a:r>
              <a:rPr sz="971" spc="-4" dirty="0">
                <a:solidFill>
                  <a:prstClr val="black"/>
                </a:solidFill>
                <a:cs typeface="Calibri"/>
              </a:rPr>
              <a:t>•Distinguished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Lecture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series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66679" marR="33059" indent="-56032">
              <a:lnSpc>
                <a:spcPts val="1068"/>
              </a:lnSpc>
              <a:spcBef>
                <a:spcPts val="176"/>
              </a:spcBef>
            </a:pPr>
            <a:r>
              <a:rPr sz="971" spc="-9" dirty="0">
                <a:solidFill>
                  <a:prstClr val="black"/>
                </a:solidFill>
                <a:cs typeface="Calibri"/>
              </a:rPr>
              <a:t>•Articulation agreement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s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w/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DTCC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66679">
              <a:lnSpc>
                <a:spcPts val="1050"/>
              </a:lnSpc>
            </a:pPr>
            <a:r>
              <a:rPr sz="971" spc="-9" dirty="0">
                <a:solidFill>
                  <a:prstClr val="black"/>
                </a:solidFill>
                <a:cs typeface="Calibri"/>
              </a:rPr>
              <a:t>&amp;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Hartford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66679" marR="304816" indent="-56032">
              <a:lnSpc>
                <a:spcPts val="1068"/>
              </a:lnSpc>
              <a:spcBef>
                <a:spcPts val="194"/>
              </a:spcBef>
            </a:pPr>
            <a:r>
              <a:rPr sz="971" spc="-13" dirty="0">
                <a:solidFill>
                  <a:prstClr val="black"/>
                </a:solidFill>
                <a:cs typeface="Calibri"/>
              </a:rPr>
              <a:t>•Summe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r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K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‐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12 programs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begin</a:t>
            </a:r>
            <a:endParaRPr sz="971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94032" y="2853241"/>
            <a:ext cx="423582" cy="4224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9184" y="2998249"/>
            <a:ext cx="1109943" cy="29668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235" spc="4" dirty="0">
                <a:solidFill>
                  <a:prstClr val="black"/>
                </a:solidFill>
                <a:cs typeface="Calibri"/>
              </a:rPr>
              <a:t>2015</a:t>
            </a:r>
            <a:endParaRPr sz="1235" dirty="0">
              <a:solidFill>
                <a:prstClr val="black"/>
              </a:solidFill>
              <a:cs typeface="Calibri"/>
            </a:endParaRPr>
          </a:p>
          <a:p>
            <a:pPr marL="66679" marR="100858" indent="-56032">
              <a:lnSpc>
                <a:spcPts val="1068"/>
              </a:lnSpc>
              <a:spcBef>
                <a:spcPts val="582"/>
              </a:spcBef>
            </a:pPr>
            <a:r>
              <a:rPr sz="971" spc="-4" dirty="0">
                <a:solidFill>
                  <a:prstClr val="black"/>
                </a:solidFill>
                <a:cs typeface="Calibri"/>
              </a:rPr>
              <a:t>•First Cybersecurity 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Min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or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Graduates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66679" marR="126073" indent="-56032">
              <a:lnSpc>
                <a:spcPts val="1068"/>
              </a:lnSpc>
              <a:spcBef>
                <a:spcPts val="176"/>
              </a:spcBef>
            </a:pPr>
            <a:r>
              <a:rPr sz="971" spc="-9" dirty="0">
                <a:solidFill>
                  <a:prstClr val="black"/>
                </a:solidFill>
                <a:cs typeface="Calibri"/>
              </a:rPr>
              <a:t>•Cybersecurit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y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MS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 and</a:t>
            </a:r>
            <a:r>
              <a:rPr sz="971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4+1</a:t>
            </a:r>
            <a:r>
              <a:rPr sz="971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programs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66679" marR="235896" indent="-56032">
              <a:lnSpc>
                <a:spcPts val="1068"/>
              </a:lnSpc>
              <a:spcBef>
                <a:spcPts val="176"/>
              </a:spcBef>
            </a:pPr>
            <a:r>
              <a:rPr sz="971" spc="-4" dirty="0">
                <a:solidFill>
                  <a:prstClr val="black"/>
                </a:solidFill>
                <a:cs typeface="Calibri"/>
              </a:rPr>
              <a:t>•Cybersecurity workshop/Exec. training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66679" marR="53231" indent="-56032">
              <a:lnSpc>
                <a:spcPct val="91500"/>
              </a:lnSpc>
              <a:spcBef>
                <a:spcPts val="159"/>
              </a:spcBef>
            </a:pPr>
            <a:r>
              <a:rPr sz="971" spc="-9" dirty="0">
                <a:solidFill>
                  <a:prstClr val="black"/>
                </a:solidFill>
                <a:cs typeface="Calibri"/>
              </a:rPr>
              <a:t>•NSA/DHS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National 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Cente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r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of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Academic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Excellence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Certification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66679" marR="303135" indent="-56032">
              <a:lnSpc>
                <a:spcPts val="1068"/>
              </a:lnSpc>
              <a:spcBef>
                <a:spcPts val="194"/>
              </a:spcBef>
            </a:pPr>
            <a:r>
              <a:rPr sz="971" spc="-4" dirty="0">
                <a:solidFill>
                  <a:prstClr val="black"/>
                </a:solidFill>
                <a:cs typeface="Calibri"/>
              </a:rPr>
              <a:t>•Hire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1+ faculty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 member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57"/>
              </a:spcBef>
            </a:pPr>
            <a:r>
              <a:rPr sz="971" spc="-9" dirty="0">
                <a:solidFill>
                  <a:prstClr val="black"/>
                </a:solidFill>
                <a:cs typeface="Calibri"/>
              </a:rPr>
              <a:t>•Internship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program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66679" marR="65558" indent="-56032">
              <a:lnSpc>
                <a:spcPts val="1068"/>
              </a:lnSpc>
              <a:spcBef>
                <a:spcPts val="194"/>
              </a:spcBef>
            </a:pPr>
            <a:r>
              <a:rPr sz="971" spc="-4" dirty="0">
                <a:solidFill>
                  <a:prstClr val="black"/>
                </a:solidFill>
                <a:cs typeface="Calibri"/>
              </a:rPr>
              <a:t>•Corporate affiliates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 program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66679" marR="4483" indent="-56032">
              <a:lnSpc>
                <a:spcPts val="1068"/>
              </a:lnSpc>
              <a:spcBef>
                <a:spcPts val="176"/>
              </a:spcBef>
            </a:pPr>
            <a:r>
              <a:rPr sz="971" spc="-9" dirty="0">
                <a:solidFill>
                  <a:prstClr val="black"/>
                </a:solidFill>
                <a:cs typeface="Calibri"/>
              </a:rPr>
              <a:t>•Secure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significant sponsored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programs</a:t>
            </a:r>
            <a:endParaRPr sz="97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02509" y="2513479"/>
            <a:ext cx="539821" cy="5390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47934" y="2784101"/>
            <a:ext cx="1077446" cy="1254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235" spc="4" dirty="0">
                <a:solidFill>
                  <a:prstClr val="black"/>
                </a:solidFill>
                <a:cs typeface="Calibri"/>
              </a:rPr>
              <a:t>2016+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66679" marR="319385" indent="-56032">
              <a:lnSpc>
                <a:spcPct val="91500"/>
              </a:lnSpc>
              <a:spcBef>
                <a:spcPts val="565"/>
              </a:spcBef>
            </a:pPr>
            <a:r>
              <a:rPr sz="971" spc="-4" dirty="0">
                <a:solidFill>
                  <a:prstClr val="black"/>
                </a:solidFill>
                <a:cs typeface="Calibri"/>
              </a:rPr>
              <a:t>•Formally established Cybersecurity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Institute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66679" marR="4483" indent="-56032">
              <a:lnSpc>
                <a:spcPct val="91600"/>
              </a:lnSpc>
              <a:spcBef>
                <a:spcPts val="176"/>
              </a:spcBef>
            </a:pPr>
            <a:r>
              <a:rPr sz="971" spc="-13" dirty="0">
                <a:solidFill>
                  <a:prstClr val="black"/>
                </a:solidFill>
                <a:cs typeface="Calibri"/>
              </a:rPr>
              <a:t>•Ope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n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13" dirty="0">
                <a:solidFill>
                  <a:prstClr val="black"/>
                </a:solidFill>
                <a:cs typeface="Calibri"/>
              </a:rPr>
              <a:t>ne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w</a:t>
            </a:r>
            <a:r>
              <a:rPr sz="971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facilities,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including Cybersecurit</a:t>
            </a:r>
            <a:r>
              <a:rPr sz="971" spc="-4" dirty="0">
                <a:solidFill>
                  <a:prstClr val="black"/>
                </a:solidFill>
                <a:cs typeface="Calibri"/>
              </a:rPr>
              <a:t>y</a:t>
            </a:r>
            <a:r>
              <a:rPr sz="97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971" spc="-9" dirty="0">
                <a:solidFill>
                  <a:prstClr val="black"/>
                </a:solidFill>
                <a:cs typeface="Calibri"/>
              </a:rPr>
              <a:t>range</a:t>
            </a:r>
            <a:endParaRPr sz="971"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290161" y="865604"/>
            <a:ext cx="9494269" cy="461842"/>
          </a:xfrm>
          <a:prstGeom prst="rect">
            <a:avLst/>
          </a:prstGeom>
        </p:spPr>
        <p:txBody>
          <a:bodyPr vert="horz" wrap="square" lIns="0" tIns="107744" rIns="0" bIns="0" rtlCol="0">
            <a:spAutoFit/>
          </a:bodyPr>
          <a:lstStyle/>
          <a:p>
            <a:pPr marL="5064769"/>
            <a:r>
              <a:rPr spc="4" dirty="0"/>
              <a:t>Cybe</a:t>
            </a:r>
            <a:r>
              <a:rPr spc="-40" dirty="0"/>
              <a:t>r</a:t>
            </a:r>
            <a:r>
              <a:rPr spc="4" dirty="0"/>
              <a:t>s</a:t>
            </a:r>
            <a:r>
              <a:rPr spc="9" dirty="0"/>
              <a:t>ecurity</a:t>
            </a:r>
            <a:r>
              <a:rPr spc="13" dirty="0"/>
              <a:t> </a:t>
            </a:r>
            <a:r>
              <a:rPr dirty="0"/>
              <a:t>Initi</a:t>
            </a:r>
            <a:r>
              <a:rPr spc="-18" dirty="0"/>
              <a:t>a</a:t>
            </a:r>
            <a:r>
              <a:rPr dirty="0"/>
              <a:t>ti</a:t>
            </a:r>
            <a:r>
              <a:rPr spc="-13" dirty="0"/>
              <a:t>v</a:t>
            </a:r>
            <a:r>
              <a:rPr spc="9" dirty="0"/>
              <a:t>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38082" y="2011231"/>
            <a:ext cx="1999129" cy="1072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3485" spc="-4" dirty="0">
                <a:solidFill>
                  <a:srgbClr val="4F82BD"/>
                </a:solidFill>
                <a:cs typeface="Calibri"/>
              </a:rPr>
              <a:t>Mile</a:t>
            </a:r>
            <a:r>
              <a:rPr sz="3485" spc="-44" dirty="0">
                <a:solidFill>
                  <a:srgbClr val="4F82BD"/>
                </a:solidFill>
                <a:cs typeface="Calibri"/>
              </a:rPr>
              <a:t>s</a:t>
            </a:r>
            <a:r>
              <a:rPr sz="3485" spc="-35" dirty="0">
                <a:solidFill>
                  <a:srgbClr val="4F82BD"/>
                </a:solidFill>
                <a:cs typeface="Calibri"/>
              </a:rPr>
              <a:t>t</a:t>
            </a:r>
            <a:r>
              <a:rPr sz="3485" spc="-4" dirty="0">
                <a:solidFill>
                  <a:srgbClr val="4F82BD"/>
                </a:solidFill>
                <a:cs typeface="Calibri"/>
              </a:rPr>
              <a:t>ones</a:t>
            </a:r>
            <a:endParaRPr sz="3485">
              <a:solidFill>
                <a:prstClr val="black"/>
              </a:solidFill>
              <a:cs typeface="Calibri"/>
            </a:endParaRPr>
          </a:p>
          <a:p>
            <a:pPr marL="23534">
              <a:spcBef>
                <a:spcPts val="9"/>
              </a:spcBef>
            </a:pPr>
            <a:r>
              <a:rPr sz="3485" dirty="0">
                <a:solidFill>
                  <a:srgbClr val="4F82BD"/>
                </a:solidFill>
                <a:cs typeface="Calibri"/>
              </a:rPr>
              <a:t>&amp;</a:t>
            </a:r>
            <a:r>
              <a:rPr sz="3485" spc="-9" dirty="0">
                <a:solidFill>
                  <a:srgbClr val="4F82BD"/>
                </a:solidFill>
                <a:cs typeface="Calibri"/>
              </a:rPr>
              <a:t> </a:t>
            </a:r>
            <a:r>
              <a:rPr sz="3485" spc="-4" dirty="0">
                <a:solidFill>
                  <a:srgbClr val="4F82BD"/>
                </a:solidFill>
                <a:cs typeface="Calibri"/>
              </a:rPr>
              <a:t>Timeline</a:t>
            </a:r>
            <a:endParaRPr sz="3485">
              <a:solidFill>
                <a:prstClr val="black"/>
              </a:solidFill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54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0161" y="865604"/>
            <a:ext cx="9494269" cy="461842"/>
          </a:xfrm>
          <a:prstGeom prst="rect">
            <a:avLst/>
          </a:prstGeom>
        </p:spPr>
        <p:txBody>
          <a:bodyPr vert="horz" wrap="square" lIns="0" tIns="107744" rIns="0" bIns="0" rtlCol="0">
            <a:spAutoFit/>
          </a:bodyPr>
          <a:lstStyle/>
          <a:p>
            <a:pPr marL="5064769"/>
            <a:r>
              <a:rPr spc="4" dirty="0"/>
              <a:t>Cybe</a:t>
            </a:r>
            <a:r>
              <a:rPr spc="-40" dirty="0"/>
              <a:t>r</a:t>
            </a:r>
            <a:r>
              <a:rPr spc="4" dirty="0"/>
              <a:t>s</a:t>
            </a:r>
            <a:r>
              <a:rPr spc="9" dirty="0"/>
              <a:t>ecurity</a:t>
            </a:r>
            <a:r>
              <a:rPr spc="13" dirty="0"/>
              <a:t> </a:t>
            </a:r>
            <a:r>
              <a:rPr dirty="0"/>
              <a:t>Initi</a:t>
            </a:r>
            <a:r>
              <a:rPr spc="-18" dirty="0"/>
              <a:t>a</a:t>
            </a:r>
            <a:r>
              <a:rPr dirty="0"/>
              <a:t>ti</a:t>
            </a:r>
            <a:r>
              <a:rPr spc="-13" dirty="0"/>
              <a:t>v</a:t>
            </a:r>
            <a:r>
              <a:rPr spc="9" dirty="0"/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82073" y="1658023"/>
            <a:ext cx="6877610" cy="488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8001"/>
            <a:r>
              <a:rPr sz="3177" dirty="0">
                <a:solidFill>
                  <a:srgbClr val="FFFFFF"/>
                </a:solidFill>
                <a:cs typeface="Calibri"/>
              </a:rPr>
              <a:t>Cybe</a:t>
            </a:r>
            <a:r>
              <a:rPr sz="3177" spc="-49" dirty="0">
                <a:solidFill>
                  <a:srgbClr val="FFFFFF"/>
                </a:solidFill>
                <a:cs typeface="Calibri"/>
              </a:rPr>
              <a:t>r</a:t>
            </a:r>
            <a:r>
              <a:rPr sz="3177" dirty="0">
                <a:solidFill>
                  <a:srgbClr val="FFFFFF"/>
                </a:solidFill>
                <a:cs typeface="Calibri"/>
              </a:rPr>
              <a:t>security</a:t>
            </a:r>
            <a:r>
              <a:rPr sz="3177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3177" dirty="0">
                <a:solidFill>
                  <a:srgbClr val="FFFFFF"/>
                </a:solidFill>
                <a:cs typeface="Calibri"/>
              </a:rPr>
              <a:t>C</a:t>
            </a:r>
            <a:r>
              <a:rPr sz="3177" spc="-4" dirty="0">
                <a:solidFill>
                  <a:srgbClr val="FFFFFF"/>
                </a:solidFill>
                <a:cs typeface="Calibri"/>
              </a:rPr>
              <a:t>oope</a:t>
            </a:r>
            <a:r>
              <a:rPr sz="3177" spc="-62" dirty="0">
                <a:solidFill>
                  <a:srgbClr val="FFFFFF"/>
                </a:solidFill>
                <a:cs typeface="Calibri"/>
              </a:rPr>
              <a:t>r</a:t>
            </a:r>
            <a:r>
              <a:rPr sz="3177" spc="-31" dirty="0">
                <a:solidFill>
                  <a:srgbClr val="FFFFFF"/>
                </a:solidFill>
                <a:cs typeface="Calibri"/>
              </a:rPr>
              <a:t>a</a:t>
            </a:r>
            <a:r>
              <a:rPr sz="3177" dirty="0">
                <a:solidFill>
                  <a:srgbClr val="FFFFFF"/>
                </a:solidFill>
                <a:cs typeface="Calibri"/>
              </a:rPr>
              <a:t>t</a:t>
            </a:r>
            <a:r>
              <a:rPr sz="3177" spc="-4" dirty="0">
                <a:solidFill>
                  <a:srgbClr val="FFFFFF"/>
                </a:solidFill>
                <a:cs typeface="Calibri"/>
              </a:rPr>
              <a:t>i</a:t>
            </a:r>
            <a:r>
              <a:rPr sz="3177" spc="-35" dirty="0">
                <a:solidFill>
                  <a:srgbClr val="FFFFFF"/>
                </a:solidFill>
                <a:cs typeface="Calibri"/>
              </a:rPr>
              <a:t>v</a:t>
            </a:r>
            <a:r>
              <a:rPr sz="3177" dirty="0">
                <a:solidFill>
                  <a:srgbClr val="FFFFFF"/>
                </a:solidFill>
                <a:cs typeface="Calibri"/>
              </a:rPr>
              <a:t>e Ex</a:t>
            </a:r>
            <a:r>
              <a:rPr sz="3177" spc="-35" dirty="0">
                <a:solidFill>
                  <a:srgbClr val="FFFFFF"/>
                </a:solidFill>
                <a:cs typeface="Calibri"/>
              </a:rPr>
              <a:t>t</a:t>
            </a:r>
            <a:r>
              <a:rPr sz="3177" dirty="0">
                <a:solidFill>
                  <a:srgbClr val="FFFFFF"/>
                </a:solidFill>
                <a:cs typeface="Calibri"/>
              </a:rPr>
              <a:t>ension</a:t>
            </a:r>
            <a:endParaRPr sz="3177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82072" y="1658023"/>
            <a:ext cx="6877498" cy="7348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89070" y="1823814"/>
            <a:ext cx="6064063" cy="488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3177" dirty="0">
                <a:solidFill>
                  <a:srgbClr val="FFFFFF"/>
                </a:solidFill>
                <a:cs typeface="Calibri"/>
              </a:rPr>
              <a:t>Cybe</a:t>
            </a:r>
            <a:r>
              <a:rPr sz="3177" spc="-49" dirty="0">
                <a:solidFill>
                  <a:srgbClr val="FFFFFF"/>
                </a:solidFill>
                <a:cs typeface="Calibri"/>
              </a:rPr>
              <a:t>r</a:t>
            </a:r>
            <a:r>
              <a:rPr sz="3177" dirty="0">
                <a:solidFill>
                  <a:srgbClr val="FFFFFF"/>
                </a:solidFill>
                <a:cs typeface="Calibri"/>
              </a:rPr>
              <a:t>security</a:t>
            </a:r>
            <a:r>
              <a:rPr sz="3177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3177" dirty="0">
                <a:solidFill>
                  <a:srgbClr val="FFFFFF"/>
                </a:solidFill>
                <a:cs typeface="Calibri"/>
              </a:rPr>
              <a:t>C</a:t>
            </a:r>
            <a:r>
              <a:rPr sz="3177" spc="-4" dirty="0">
                <a:solidFill>
                  <a:srgbClr val="FFFFFF"/>
                </a:solidFill>
                <a:cs typeface="Calibri"/>
              </a:rPr>
              <a:t>oope</a:t>
            </a:r>
            <a:r>
              <a:rPr sz="3177" spc="-62" dirty="0">
                <a:solidFill>
                  <a:srgbClr val="FFFFFF"/>
                </a:solidFill>
                <a:cs typeface="Calibri"/>
              </a:rPr>
              <a:t>r</a:t>
            </a:r>
            <a:r>
              <a:rPr sz="3177" spc="-31" dirty="0">
                <a:solidFill>
                  <a:srgbClr val="FFFFFF"/>
                </a:solidFill>
                <a:cs typeface="Calibri"/>
              </a:rPr>
              <a:t>a</a:t>
            </a:r>
            <a:r>
              <a:rPr sz="3177" dirty="0">
                <a:solidFill>
                  <a:srgbClr val="FFFFFF"/>
                </a:solidFill>
                <a:cs typeface="Calibri"/>
              </a:rPr>
              <a:t>t</a:t>
            </a:r>
            <a:r>
              <a:rPr sz="3177" spc="-4" dirty="0">
                <a:solidFill>
                  <a:srgbClr val="FFFFFF"/>
                </a:solidFill>
                <a:cs typeface="Calibri"/>
              </a:rPr>
              <a:t>i</a:t>
            </a:r>
            <a:r>
              <a:rPr sz="3177" spc="-35" dirty="0">
                <a:solidFill>
                  <a:srgbClr val="FFFFFF"/>
                </a:solidFill>
                <a:cs typeface="Calibri"/>
              </a:rPr>
              <a:t>v</a:t>
            </a:r>
            <a:r>
              <a:rPr sz="3177" dirty="0">
                <a:solidFill>
                  <a:srgbClr val="FFFFFF"/>
                </a:solidFill>
                <a:cs typeface="Calibri"/>
              </a:rPr>
              <a:t>e Ex</a:t>
            </a:r>
            <a:r>
              <a:rPr sz="3177" spc="-35" dirty="0">
                <a:solidFill>
                  <a:srgbClr val="FFFFFF"/>
                </a:solidFill>
                <a:cs typeface="Calibri"/>
              </a:rPr>
              <a:t>t</a:t>
            </a:r>
            <a:r>
              <a:rPr sz="3177" dirty="0">
                <a:solidFill>
                  <a:srgbClr val="FFFFFF"/>
                </a:solidFill>
                <a:cs typeface="Calibri"/>
              </a:rPr>
              <a:t>ension</a:t>
            </a:r>
            <a:endParaRPr sz="3177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82073" y="2508549"/>
            <a:ext cx="1843928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436" marR="331712" indent="150727">
              <a:lnSpc>
                <a:spcPts val="2135"/>
              </a:lnSpc>
            </a:pPr>
            <a:r>
              <a:rPr sz="1941" dirty="0">
                <a:solidFill>
                  <a:srgbClr val="FFFFFF"/>
                </a:solidFill>
                <a:cs typeface="Calibri"/>
              </a:rPr>
              <a:t>Business Community</a:t>
            </a:r>
            <a:endParaRPr sz="1941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82073" y="2508549"/>
            <a:ext cx="1843591" cy="7348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09752" y="2613492"/>
            <a:ext cx="1188944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150727">
              <a:lnSpc>
                <a:spcPts val="2135"/>
              </a:lnSpc>
            </a:pPr>
            <a:r>
              <a:rPr sz="1941" dirty="0">
                <a:solidFill>
                  <a:srgbClr val="FFFFFF"/>
                </a:solidFill>
                <a:cs typeface="Calibri"/>
              </a:rPr>
              <a:t>Business Community</a:t>
            </a:r>
            <a:endParaRPr sz="1941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82073" y="3359748"/>
            <a:ext cx="597834" cy="101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266"/>
            <a:r>
              <a:rPr sz="662" dirty="0">
                <a:solidFill>
                  <a:srgbClr val="FFFFFF"/>
                </a:solidFill>
                <a:cs typeface="Calibri"/>
              </a:rPr>
              <a:t>Small</a:t>
            </a:r>
            <a:r>
              <a:rPr sz="662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662" dirty="0">
                <a:solidFill>
                  <a:srgbClr val="FFFFFF"/>
                </a:solidFill>
                <a:cs typeface="Calibri"/>
              </a:rPr>
              <a:t>Business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82072" y="3359748"/>
            <a:ext cx="597722" cy="734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15241" y="3675978"/>
            <a:ext cx="532279" cy="101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662" dirty="0">
                <a:solidFill>
                  <a:srgbClr val="FFFFFF"/>
                </a:solidFill>
                <a:cs typeface="Calibri"/>
              </a:rPr>
              <a:t>Small</a:t>
            </a:r>
            <a:r>
              <a:rPr sz="662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662" dirty="0">
                <a:solidFill>
                  <a:srgbClr val="FFFFFF"/>
                </a:solidFill>
                <a:cs typeface="Calibri"/>
              </a:rPr>
              <a:t>Business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05343" y="3359748"/>
            <a:ext cx="597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8486" marR="141762" indent="3362">
              <a:lnSpc>
                <a:spcPts val="750"/>
              </a:lnSpc>
            </a:pPr>
            <a:r>
              <a:rPr sz="662" dirty="0">
                <a:solidFill>
                  <a:srgbClr val="FFFFFF"/>
                </a:solidFill>
                <a:cs typeface="Calibri"/>
              </a:rPr>
              <a:t>Medium Business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05343" y="3359748"/>
            <a:ext cx="597721" cy="734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42733" y="3628240"/>
            <a:ext cx="32329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3362">
              <a:lnSpc>
                <a:spcPts val="750"/>
              </a:lnSpc>
            </a:pPr>
            <a:r>
              <a:rPr sz="662" dirty="0">
                <a:solidFill>
                  <a:srgbClr val="FFFFFF"/>
                </a:solidFill>
                <a:cs typeface="Calibri"/>
              </a:rPr>
              <a:t>Medium Business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27942" y="3359748"/>
            <a:ext cx="597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8486" marR="141762" indent="54912">
              <a:lnSpc>
                <a:spcPts val="750"/>
              </a:lnSpc>
            </a:pPr>
            <a:r>
              <a:rPr sz="662" dirty="0">
                <a:solidFill>
                  <a:srgbClr val="FFFFFF"/>
                </a:solidFill>
                <a:cs typeface="Calibri"/>
              </a:rPr>
              <a:t>Large Business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27941" y="3359748"/>
            <a:ext cx="597722" cy="734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65329" y="3628240"/>
            <a:ext cx="32329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54912">
              <a:lnSpc>
                <a:spcPts val="750"/>
              </a:lnSpc>
            </a:pPr>
            <a:r>
              <a:rPr sz="662" dirty="0">
                <a:solidFill>
                  <a:srgbClr val="FFFFFF"/>
                </a:solidFill>
                <a:cs typeface="Calibri"/>
              </a:rPr>
              <a:t>Large Business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76090" y="2508549"/>
            <a:ext cx="2466975" cy="2986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704"/>
            <a:r>
              <a:rPr sz="1941" dirty="0">
                <a:solidFill>
                  <a:srgbClr val="FFFFFF"/>
                </a:solidFill>
                <a:cs typeface="Calibri"/>
              </a:rPr>
              <a:t>S</a:t>
            </a:r>
            <a:r>
              <a:rPr sz="1941" spc="-22" dirty="0">
                <a:solidFill>
                  <a:srgbClr val="FFFFFF"/>
                </a:solidFill>
                <a:cs typeface="Calibri"/>
              </a:rPr>
              <a:t>t</a:t>
            </a:r>
            <a:r>
              <a:rPr sz="1941" spc="-18" dirty="0">
                <a:solidFill>
                  <a:srgbClr val="FFFFFF"/>
                </a:solidFill>
                <a:cs typeface="Calibri"/>
              </a:rPr>
              <a:t>a</a:t>
            </a:r>
            <a:r>
              <a:rPr sz="1941" spc="-22" dirty="0">
                <a:solidFill>
                  <a:srgbClr val="FFFFFF"/>
                </a:solidFill>
                <a:cs typeface="Calibri"/>
              </a:rPr>
              <a:t>t</a:t>
            </a:r>
            <a:r>
              <a:rPr sz="1941" dirty="0">
                <a:solidFill>
                  <a:srgbClr val="FFFFFF"/>
                </a:solidFill>
                <a:cs typeface="Calibri"/>
              </a:rPr>
              <a:t>e</a:t>
            </a:r>
            <a:r>
              <a:rPr sz="1941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941" dirty="0">
                <a:solidFill>
                  <a:srgbClr val="FFFFFF"/>
                </a:solidFill>
                <a:cs typeface="Calibri"/>
              </a:rPr>
              <a:t>G</a:t>
            </a:r>
            <a:r>
              <a:rPr sz="1941" spc="-9" dirty="0">
                <a:solidFill>
                  <a:srgbClr val="FFFFFF"/>
                </a:solidFill>
                <a:cs typeface="Calibri"/>
              </a:rPr>
              <a:t>o</a:t>
            </a:r>
            <a:r>
              <a:rPr sz="1941" spc="-22" dirty="0">
                <a:solidFill>
                  <a:srgbClr val="FFFFFF"/>
                </a:solidFill>
                <a:cs typeface="Calibri"/>
              </a:rPr>
              <a:t>v</a:t>
            </a:r>
            <a:r>
              <a:rPr sz="1941" dirty="0">
                <a:solidFill>
                  <a:srgbClr val="FFFFFF"/>
                </a:solidFill>
                <a:cs typeface="Calibri"/>
              </a:rPr>
              <a:t>ernme</a:t>
            </a:r>
            <a:r>
              <a:rPr sz="1941" spc="-18" dirty="0">
                <a:solidFill>
                  <a:srgbClr val="FFFFFF"/>
                </a:solidFill>
                <a:cs typeface="Calibri"/>
              </a:rPr>
              <a:t>n</a:t>
            </a:r>
            <a:r>
              <a:rPr sz="1941" dirty="0">
                <a:solidFill>
                  <a:srgbClr val="FFFFFF"/>
                </a:solidFill>
                <a:cs typeface="Calibri"/>
              </a:rPr>
              <a:t>t</a:t>
            </a:r>
            <a:endParaRPr sz="1941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76090" y="2508549"/>
            <a:ext cx="2466863" cy="7348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82907" y="2749307"/>
            <a:ext cx="1852893" cy="2986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941" dirty="0">
                <a:solidFill>
                  <a:srgbClr val="FFFFFF"/>
                </a:solidFill>
                <a:cs typeface="Calibri"/>
              </a:rPr>
              <a:t>S</a:t>
            </a:r>
            <a:r>
              <a:rPr sz="1941" spc="-22" dirty="0">
                <a:solidFill>
                  <a:srgbClr val="FFFFFF"/>
                </a:solidFill>
                <a:cs typeface="Calibri"/>
              </a:rPr>
              <a:t>t</a:t>
            </a:r>
            <a:r>
              <a:rPr sz="1941" spc="-18" dirty="0">
                <a:solidFill>
                  <a:srgbClr val="FFFFFF"/>
                </a:solidFill>
                <a:cs typeface="Calibri"/>
              </a:rPr>
              <a:t>a</a:t>
            </a:r>
            <a:r>
              <a:rPr sz="1941" spc="-22" dirty="0">
                <a:solidFill>
                  <a:srgbClr val="FFFFFF"/>
                </a:solidFill>
                <a:cs typeface="Calibri"/>
              </a:rPr>
              <a:t>t</a:t>
            </a:r>
            <a:r>
              <a:rPr sz="1941" dirty="0">
                <a:solidFill>
                  <a:srgbClr val="FFFFFF"/>
                </a:solidFill>
                <a:cs typeface="Calibri"/>
              </a:rPr>
              <a:t>e</a:t>
            </a:r>
            <a:r>
              <a:rPr sz="1941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941" dirty="0">
                <a:solidFill>
                  <a:srgbClr val="FFFFFF"/>
                </a:solidFill>
                <a:cs typeface="Calibri"/>
              </a:rPr>
              <a:t>G</a:t>
            </a:r>
            <a:r>
              <a:rPr sz="1941" spc="-9" dirty="0">
                <a:solidFill>
                  <a:srgbClr val="FFFFFF"/>
                </a:solidFill>
                <a:cs typeface="Calibri"/>
              </a:rPr>
              <a:t>o</a:t>
            </a:r>
            <a:r>
              <a:rPr sz="1941" spc="-22" dirty="0">
                <a:solidFill>
                  <a:srgbClr val="FFFFFF"/>
                </a:solidFill>
                <a:cs typeface="Calibri"/>
              </a:rPr>
              <a:t>v</a:t>
            </a:r>
            <a:r>
              <a:rPr sz="1941" dirty="0">
                <a:solidFill>
                  <a:srgbClr val="FFFFFF"/>
                </a:solidFill>
                <a:cs typeface="Calibri"/>
              </a:rPr>
              <a:t>ernme</a:t>
            </a:r>
            <a:r>
              <a:rPr sz="1941" spc="-18" dirty="0">
                <a:solidFill>
                  <a:srgbClr val="FFFFFF"/>
                </a:solidFill>
                <a:cs typeface="Calibri"/>
              </a:rPr>
              <a:t>n</a:t>
            </a:r>
            <a:r>
              <a:rPr sz="1941" dirty="0">
                <a:solidFill>
                  <a:srgbClr val="FFFFFF"/>
                </a:solidFill>
                <a:cs typeface="Calibri"/>
              </a:rPr>
              <a:t>t</a:t>
            </a:r>
            <a:endParaRPr sz="1941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76090" y="3359748"/>
            <a:ext cx="597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29" marR="79006" indent="-68920">
              <a:lnSpc>
                <a:spcPts val="750"/>
              </a:lnSpc>
            </a:pPr>
            <a:r>
              <a:rPr sz="662" dirty="0">
                <a:solidFill>
                  <a:srgbClr val="FFFFFF"/>
                </a:solidFill>
                <a:cs typeface="Calibri"/>
              </a:rPr>
              <a:t>Department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of</a:t>
            </a:r>
            <a:r>
              <a:rPr sz="662" dirty="0">
                <a:solidFill>
                  <a:srgbClr val="FFFFFF"/>
                </a:solidFill>
                <a:cs typeface="Calibri"/>
              </a:rPr>
              <a:t>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Labor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476090" y="3359748"/>
            <a:ext cx="597721" cy="734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50273" y="3628240"/>
            <a:ext cx="449356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566" marR="4483" indent="-68920">
              <a:lnSpc>
                <a:spcPts val="750"/>
              </a:lnSpc>
            </a:pPr>
            <a:r>
              <a:rPr sz="662" dirty="0">
                <a:solidFill>
                  <a:srgbClr val="FFFFFF"/>
                </a:solidFill>
                <a:cs typeface="Calibri"/>
              </a:rPr>
              <a:t>Department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of</a:t>
            </a:r>
            <a:r>
              <a:rPr sz="662" dirty="0">
                <a:solidFill>
                  <a:srgbClr val="FFFFFF"/>
                </a:solidFill>
                <a:cs typeface="Calibri"/>
              </a:rPr>
              <a:t>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Labor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98689" y="3359748"/>
            <a:ext cx="598394" cy="383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169" marR="79566" algn="ctr">
              <a:lnSpc>
                <a:spcPct val="93800"/>
              </a:lnSpc>
            </a:pPr>
            <a:r>
              <a:rPr sz="662" dirty="0">
                <a:solidFill>
                  <a:srgbClr val="FFFFFF"/>
                </a:solidFill>
                <a:cs typeface="Calibri"/>
              </a:rPr>
              <a:t>Department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of</a:t>
            </a:r>
            <a:r>
              <a:rPr sz="662" dirty="0">
                <a:solidFill>
                  <a:srgbClr val="FFFFFF"/>
                </a:solidFill>
                <a:cs typeface="Calibri"/>
              </a:rPr>
              <a:t>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Safety</a:t>
            </a:r>
            <a:r>
              <a:rPr sz="662" spc="9" dirty="0">
                <a:solidFill>
                  <a:srgbClr val="FFFFFF"/>
                </a:solidFill>
                <a:cs typeface="Calibri"/>
              </a:rPr>
              <a:t> &amp;</a:t>
            </a:r>
            <a:r>
              <a:rPr sz="662" dirty="0">
                <a:solidFill>
                  <a:srgbClr val="FFFFFF"/>
                </a:solidFill>
                <a:cs typeface="Calibri"/>
              </a:rPr>
              <a:t> H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meland</a:t>
            </a:r>
            <a:r>
              <a:rPr sz="662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Security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98689" y="3359748"/>
            <a:ext cx="598393" cy="734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72871" y="3533439"/>
            <a:ext cx="449356" cy="383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algn="ctr">
              <a:lnSpc>
                <a:spcPct val="93800"/>
              </a:lnSpc>
            </a:pPr>
            <a:r>
              <a:rPr sz="662" dirty="0">
                <a:solidFill>
                  <a:srgbClr val="FFFFFF"/>
                </a:solidFill>
                <a:cs typeface="Calibri"/>
              </a:rPr>
              <a:t>Department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of</a:t>
            </a:r>
            <a:r>
              <a:rPr sz="662" dirty="0">
                <a:solidFill>
                  <a:srgbClr val="FFFFFF"/>
                </a:solidFill>
                <a:cs typeface="Calibri"/>
              </a:rPr>
              <a:t>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Safety</a:t>
            </a:r>
            <a:r>
              <a:rPr sz="662" spc="9" dirty="0">
                <a:solidFill>
                  <a:srgbClr val="FFFFFF"/>
                </a:solidFill>
                <a:cs typeface="Calibri"/>
              </a:rPr>
              <a:t> &amp;</a:t>
            </a:r>
            <a:r>
              <a:rPr sz="662" dirty="0">
                <a:solidFill>
                  <a:srgbClr val="FFFFFF"/>
                </a:solidFill>
                <a:cs typeface="Calibri"/>
              </a:rPr>
              <a:t> H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meland</a:t>
            </a:r>
            <a:r>
              <a:rPr sz="662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Security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21960" y="3359748"/>
            <a:ext cx="597834" cy="287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636" marR="55472" indent="560" algn="ctr">
              <a:lnSpc>
                <a:spcPct val="93700"/>
              </a:lnSpc>
            </a:pPr>
            <a:r>
              <a:rPr sz="662" spc="4" dirty="0">
                <a:solidFill>
                  <a:srgbClr val="FFFFFF"/>
                </a:solidFill>
                <a:cs typeface="Calibri"/>
              </a:rPr>
              <a:t>Eco</a:t>
            </a:r>
            <a:r>
              <a:rPr sz="662" dirty="0">
                <a:solidFill>
                  <a:srgbClr val="FFFFFF"/>
                </a:solidFill>
                <a:cs typeface="Calibri"/>
              </a:rPr>
              <a:t>n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mi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c</a:t>
            </a:r>
            <a:r>
              <a:rPr sz="662" dirty="0">
                <a:solidFill>
                  <a:srgbClr val="FFFFFF"/>
                </a:solidFill>
                <a:cs typeface="Calibri"/>
              </a:rPr>
              <a:t> Devel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pment Office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21960" y="3359748"/>
            <a:ext cx="597721" cy="734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72607" y="3581175"/>
            <a:ext cx="495860" cy="287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560" algn="ctr">
              <a:lnSpc>
                <a:spcPct val="93700"/>
              </a:lnSpc>
            </a:pPr>
            <a:r>
              <a:rPr sz="662" spc="4" dirty="0">
                <a:solidFill>
                  <a:srgbClr val="FFFFFF"/>
                </a:solidFill>
                <a:cs typeface="Calibri"/>
              </a:rPr>
              <a:t>Eco</a:t>
            </a:r>
            <a:r>
              <a:rPr sz="662" dirty="0">
                <a:solidFill>
                  <a:srgbClr val="FFFFFF"/>
                </a:solidFill>
                <a:cs typeface="Calibri"/>
              </a:rPr>
              <a:t>n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mi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c</a:t>
            </a:r>
            <a:r>
              <a:rPr sz="662" dirty="0">
                <a:solidFill>
                  <a:srgbClr val="FFFFFF"/>
                </a:solidFill>
                <a:cs typeface="Calibri"/>
              </a:rPr>
              <a:t> Devel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pment Office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44559" y="3359748"/>
            <a:ext cx="598394" cy="383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110" marR="46507" algn="ctr">
              <a:lnSpc>
                <a:spcPct val="93800"/>
              </a:lnSpc>
            </a:pPr>
            <a:r>
              <a:rPr sz="662" dirty="0">
                <a:solidFill>
                  <a:srgbClr val="FFFFFF"/>
                </a:solidFill>
                <a:cs typeface="Calibri"/>
              </a:rPr>
              <a:t>Department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of</a:t>
            </a:r>
            <a:r>
              <a:rPr sz="662" dirty="0">
                <a:solidFill>
                  <a:srgbClr val="FFFFFF"/>
                </a:solidFill>
                <a:cs typeface="Calibri"/>
              </a:rPr>
              <a:t> Techn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spc="-4" dirty="0">
                <a:solidFill>
                  <a:srgbClr val="FFFFFF"/>
                </a:solidFill>
                <a:cs typeface="Calibri"/>
              </a:rPr>
              <a:t>l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gy and Inf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rmati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on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344559" y="3359748"/>
            <a:ext cx="598394" cy="734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385790" y="3533439"/>
            <a:ext cx="514910" cy="383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algn="ctr">
              <a:lnSpc>
                <a:spcPct val="93800"/>
              </a:lnSpc>
            </a:pPr>
            <a:r>
              <a:rPr sz="662" dirty="0">
                <a:solidFill>
                  <a:srgbClr val="FFFFFF"/>
                </a:solidFill>
                <a:cs typeface="Calibri"/>
              </a:rPr>
              <a:t>Department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of</a:t>
            </a:r>
            <a:r>
              <a:rPr sz="662" dirty="0">
                <a:solidFill>
                  <a:srgbClr val="FFFFFF"/>
                </a:solidFill>
                <a:cs typeface="Calibri"/>
              </a:rPr>
              <a:t> Techn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spc="-4" dirty="0">
                <a:solidFill>
                  <a:srgbClr val="FFFFFF"/>
                </a:solidFill>
                <a:cs typeface="Calibri"/>
              </a:rPr>
              <a:t>l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gy and Inf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rmati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on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992708" y="2508549"/>
            <a:ext cx="2466975" cy="2986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8"/>
            <a:r>
              <a:rPr sz="1941" dirty="0">
                <a:solidFill>
                  <a:srgbClr val="FFFFFF"/>
                </a:solidFill>
                <a:cs typeface="Calibri"/>
              </a:rPr>
              <a:t>A</a:t>
            </a:r>
            <a:r>
              <a:rPr sz="1941" spc="-18" dirty="0">
                <a:solidFill>
                  <a:srgbClr val="FFFFFF"/>
                </a:solidFill>
                <a:cs typeface="Calibri"/>
              </a:rPr>
              <a:t>c</a:t>
            </a:r>
            <a:r>
              <a:rPr sz="1941" spc="-4" dirty="0">
                <a:solidFill>
                  <a:srgbClr val="FFFFFF"/>
                </a:solidFill>
                <a:cs typeface="Calibri"/>
              </a:rPr>
              <a:t>ademi</a:t>
            </a:r>
            <a:r>
              <a:rPr sz="1941" dirty="0">
                <a:solidFill>
                  <a:srgbClr val="FFFFFF"/>
                </a:solidFill>
                <a:cs typeface="Calibri"/>
              </a:rPr>
              <a:t>c</a:t>
            </a:r>
            <a:r>
              <a:rPr sz="1941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941" dirty="0">
                <a:solidFill>
                  <a:srgbClr val="FFFFFF"/>
                </a:solidFill>
                <a:cs typeface="Calibri"/>
              </a:rPr>
              <a:t>In</a:t>
            </a:r>
            <a:r>
              <a:rPr sz="1941" spc="-22" dirty="0">
                <a:solidFill>
                  <a:srgbClr val="FFFFFF"/>
                </a:solidFill>
                <a:cs typeface="Calibri"/>
              </a:rPr>
              <a:t>s</a:t>
            </a:r>
            <a:r>
              <a:rPr sz="1941" dirty="0">
                <a:solidFill>
                  <a:srgbClr val="FFFFFF"/>
                </a:solidFill>
                <a:cs typeface="Calibri"/>
              </a:rPr>
              <a:t>t</a:t>
            </a:r>
            <a:r>
              <a:rPr sz="1941" spc="-4" dirty="0">
                <a:solidFill>
                  <a:srgbClr val="FFFFFF"/>
                </a:solidFill>
                <a:cs typeface="Calibri"/>
              </a:rPr>
              <a:t>itutions</a:t>
            </a:r>
            <a:endParaRPr sz="1941">
              <a:solidFill>
                <a:prstClr val="black"/>
              </a:solidFill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992708" y="2508549"/>
            <a:ext cx="2466863" cy="7348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34126" y="2749307"/>
            <a:ext cx="2183466" cy="2986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941" dirty="0">
                <a:solidFill>
                  <a:srgbClr val="FFFFFF"/>
                </a:solidFill>
                <a:cs typeface="Calibri"/>
              </a:rPr>
              <a:t>A</a:t>
            </a:r>
            <a:r>
              <a:rPr sz="1941" spc="-18" dirty="0">
                <a:solidFill>
                  <a:srgbClr val="FFFFFF"/>
                </a:solidFill>
                <a:cs typeface="Calibri"/>
              </a:rPr>
              <a:t>c</a:t>
            </a:r>
            <a:r>
              <a:rPr sz="1941" spc="-4" dirty="0">
                <a:solidFill>
                  <a:srgbClr val="FFFFFF"/>
                </a:solidFill>
                <a:cs typeface="Calibri"/>
              </a:rPr>
              <a:t>ademi</a:t>
            </a:r>
            <a:r>
              <a:rPr sz="1941" dirty="0">
                <a:solidFill>
                  <a:srgbClr val="FFFFFF"/>
                </a:solidFill>
                <a:cs typeface="Calibri"/>
              </a:rPr>
              <a:t>c</a:t>
            </a:r>
            <a:r>
              <a:rPr sz="1941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941" dirty="0">
                <a:solidFill>
                  <a:srgbClr val="FFFFFF"/>
                </a:solidFill>
                <a:cs typeface="Calibri"/>
              </a:rPr>
              <a:t>In</a:t>
            </a:r>
            <a:r>
              <a:rPr sz="1941" spc="-22" dirty="0">
                <a:solidFill>
                  <a:srgbClr val="FFFFFF"/>
                </a:solidFill>
                <a:cs typeface="Calibri"/>
              </a:rPr>
              <a:t>s</a:t>
            </a:r>
            <a:r>
              <a:rPr sz="1941" dirty="0">
                <a:solidFill>
                  <a:srgbClr val="FFFFFF"/>
                </a:solidFill>
                <a:cs typeface="Calibri"/>
              </a:rPr>
              <a:t>t</a:t>
            </a:r>
            <a:r>
              <a:rPr sz="1941" spc="-4" dirty="0">
                <a:solidFill>
                  <a:srgbClr val="FFFFFF"/>
                </a:solidFill>
                <a:cs typeface="Calibri"/>
              </a:rPr>
              <a:t>itutions</a:t>
            </a:r>
            <a:endParaRPr sz="1941">
              <a:solidFill>
                <a:prstClr val="black"/>
              </a:solidFill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992708" y="3359748"/>
            <a:ext cx="597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2236" marR="68920" indent="-56593">
              <a:lnSpc>
                <a:spcPts val="750"/>
              </a:lnSpc>
            </a:pPr>
            <a:r>
              <a:rPr sz="662" spc="4" dirty="0">
                <a:solidFill>
                  <a:srgbClr val="FFFFFF"/>
                </a:solidFill>
                <a:cs typeface="Calibri"/>
              </a:rPr>
              <a:t>University</a:t>
            </a:r>
            <a:r>
              <a:rPr sz="662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of Delaware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992708" y="3359748"/>
            <a:ext cx="597722" cy="734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057477" y="3628240"/>
            <a:ext cx="468966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239" marR="4483" indent="-56593">
              <a:lnSpc>
                <a:spcPts val="750"/>
              </a:lnSpc>
            </a:pPr>
            <a:r>
              <a:rPr sz="662" spc="4" dirty="0">
                <a:solidFill>
                  <a:srgbClr val="FFFFFF"/>
                </a:solidFill>
                <a:cs typeface="Calibri"/>
              </a:rPr>
              <a:t>University</a:t>
            </a:r>
            <a:r>
              <a:rPr sz="662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of Delaware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615979" y="3359748"/>
            <a:ext cx="597834" cy="287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151" marR="114866" indent="-560" algn="ctr">
              <a:lnSpc>
                <a:spcPct val="93700"/>
              </a:lnSpc>
            </a:pPr>
            <a:r>
              <a:rPr sz="662" spc="4" dirty="0">
                <a:solidFill>
                  <a:srgbClr val="FFFFFF"/>
                </a:solidFill>
                <a:cs typeface="Calibri"/>
              </a:rPr>
              <a:t>Delaware </a:t>
            </a:r>
            <a:r>
              <a:rPr sz="662" dirty="0">
                <a:solidFill>
                  <a:srgbClr val="FFFFFF"/>
                </a:solidFill>
                <a:cs typeface="Calibri"/>
              </a:rPr>
              <a:t>State</a:t>
            </a:r>
            <a:r>
              <a:rPr sz="662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University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615979" y="3359748"/>
            <a:ext cx="597722" cy="734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727141" y="3581175"/>
            <a:ext cx="375956" cy="287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-560" algn="ctr">
              <a:lnSpc>
                <a:spcPct val="93700"/>
              </a:lnSpc>
            </a:pPr>
            <a:r>
              <a:rPr sz="662" spc="4" dirty="0">
                <a:solidFill>
                  <a:srgbClr val="FFFFFF"/>
                </a:solidFill>
                <a:cs typeface="Calibri"/>
              </a:rPr>
              <a:t>Delaware </a:t>
            </a:r>
            <a:r>
              <a:rPr sz="662" dirty="0">
                <a:solidFill>
                  <a:srgbClr val="FFFFFF"/>
                </a:solidFill>
                <a:cs typeface="Calibri"/>
              </a:rPr>
              <a:t>State</a:t>
            </a:r>
            <a:r>
              <a:rPr sz="662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University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238578" y="3359748"/>
            <a:ext cx="597834" cy="383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15" marR="88531" indent="-1121" algn="ctr">
              <a:lnSpc>
                <a:spcPct val="93800"/>
              </a:lnSpc>
            </a:pPr>
            <a:r>
              <a:rPr sz="662" spc="4" dirty="0">
                <a:solidFill>
                  <a:srgbClr val="FFFFFF"/>
                </a:solidFill>
                <a:cs typeface="Calibri"/>
              </a:rPr>
              <a:t>Delaware </a:t>
            </a:r>
            <a:r>
              <a:rPr sz="662" dirty="0">
                <a:solidFill>
                  <a:srgbClr val="FFFFFF"/>
                </a:solidFill>
                <a:cs typeface="Calibri"/>
              </a:rPr>
              <a:t>Technical C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mmunity C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llege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238578" y="3359748"/>
            <a:ext cx="597721" cy="734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323525" y="3533439"/>
            <a:ext cx="428625" cy="383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46" marR="4483" indent="-1121" algn="ctr">
              <a:lnSpc>
                <a:spcPct val="93800"/>
              </a:lnSpc>
            </a:pPr>
            <a:r>
              <a:rPr sz="662" spc="4" dirty="0">
                <a:solidFill>
                  <a:srgbClr val="FFFFFF"/>
                </a:solidFill>
                <a:cs typeface="Calibri"/>
              </a:rPr>
              <a:t>Delaware </a:t>
            </a:r>
            <a:r>
              <a:rPr sz="662" dirty="0">
                <a:solidFill>
                  <a:srgbClr val="FFFFFF"/>
                </a:solidFill>
                <a:cs typeface="Calibri"/>
              </a:rPr>
              <a:t>Technical C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mmunity C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o</a:t>
            </a:r>
            <a:r>
              <a:rPr sz="662" dirty="0">
                <a:solidFill>
                  <a:srgbClr val="FFFFFF"/>
                </a:solidFill>
                <a:cs typeface="Calibri"/>
              </a:rPr>
              <a:t>llege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861848" y="3359748"/>
            <a:ext cx="59783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151" marR="86850" indent="-28016">
              <a:lnSpc>
                <a:spcPts val="750"/>
              </a:lnSpc>
            </a:pPr>
            <a:r>
              <a:rPr sz="662" dirty="0">
                <a:solidFill>
                  <a:srgbClr val="FFFFFF"/>
                </a:solidFill>
                <a:cs typeface="Calibri"/>
              </a:rPr>
              <a:t>Wilmingto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n University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861848" y="3359748"/>
            <a:ext cx="597722" cy="734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945445" y="3628240"/>
            <a:ext cx="431426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662" marR="4483" indent="-28016">
              <a:lnSpc>
                <a:spcPts val="750"/>
              </a:lnSpc>
            </a:pPr>
            <a:r>
              <a:rPr sz="662" dirty="0">
                <a:solidFill>
                  <a:srgbClr val="FFFFFF"/>
                </a:solidFill>
                <a:cs typeface="Calibri"/>
              </a:rPr>
              <a:t>Wilmingto</a:t>
            </a:r>
            <a:r>
              <a:rPr sz="662" spc="4" dirty="0">
                <a:solidFill>
                  <a:srgbClr val="FFFFFF"/>
                </a:solidFill>
                <a:cs typeface="Calibri"/>
              </a:rPr>
              <a:t>n University</a:t>
            </a:r>
            <a:endParaRPr sz="662">
              <a:solidFill>
                <a:prstClr val="black"/>
              </a:solidFill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658806" y="1654661"/>
            <a:ext cx="1774676" cy="42707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321661" y="4317851"/>
            <a:ext cx="1690407" cy="8735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687"/>
            <a:r>
              <a:rPr sz="1235" spc="4" dirty="0">
                <a:solidFill>
                  <a:srgbClr val="FFFFFF"/>
                </a:solidFill>
                <a:cs typeface="Calibri"/>
              </a:rPr>
              <a:t>Sha</a:t>
            </a:r>
            <a:r>
              <a:rPr sz="1235" spc="-13" dirty="0">
                <a:solidFill>
                  <a:srgbClr val="FFFFFF"/>
                </a:solidFill>
                <a:cs typeface="Calibri"/>
              </a:rPr>
              <a:t>r</a:t>
            </a:r>
            <a:r>
              <a:rPr sz="1235" dirty="0">
                <a:solidFill>
                  <a:srgbClr val="FFFFFF"/>
                </a:solidFill>
                <a:cs typeface="Calibri"/>
              </a:rPr>
              <a:t>e</a:t>
            </a:r>
            <a:r>
              <a:rPr sz="1235" spc="4" dirty="0">
                <a:solidFill>
                  <a:srgbClr val="FFFFFF"/>
                </a:solidFill>
                <a:cs typeface="Calibri"/>
              </a:rPr>
              <a:t>d</a:t>
            </a:r>
            <a:r>
              <a:rPr sz="1235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1235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235" dirty="0">
                <a:solidFill>
                  <a:srgbClr val="FFFFFF"/>
                </a:solidFill>
                <a:cs typeface="Calibri"/>
              </a:rPr>
              <a:t>e</a:t>
            </a:r>
            <a:r>
              <a:rPr sz="1235" spc="4" dirty="0">
                <a:solidFill>
                  <a:srgbClr val="FFFFFF"/>
                </a:solidFill>
                <a:cs typeface="Calibri"/>
              </a:rPr>
              <a:t>s</a:t>
            </a:r>
            <a:r>
              <a:rPr sz="1235" spc="9" dirty="0">
                <a:solidFill>
                  <a:srgbClr val="FFFFFF"/>
                </a:solidFill>
                <a:cs typeface="Calibri"/>
              </a:rPr>
              <a:t>o</a:t>
            </a:r>
            <a:r>
              <a:rPr sz="1235" spc="4" dirty="0">
                <a:solidFill>
                  <a:srgbClr val="FFFFFF"/>
                </a:solidFill>
                <a:cs typeface="Calibri"/>
              </a:rPr>
              <a:t>u</a:t>
            </a:r>
            <a:r>
              <a:rPr sz="1235" spc="-18" dirty="0">
                <a:solidFill>
                  <a:srgbClr val="FFFFFF"/>
                </a:solidFill>
                <a:cs typeface="Calibri"/>
              </a:rPr>
              <a:t>r</a:t>
            </a:r>
            <a:r>
              <a:rPr sz="1235" spc="4" dirty="0">
                <a:solidFill>
                  <a:srgbClr val="FFFFFF"/>
                </a:solidFill>
                <a:cs typeface="Calibri"/>
              </a:rPr>
              <a:t>c</a:t>
            </a:r>
            <a:r>
              <a:rPr sz="1235" dirty="0">
                <a:solidFill>
                  <a:srgbClr val="FFFFFF"/>
                </a:solidFill>
                <a:cs typeface="Calibri"/>
              </a:rPr>
              <a:t>e</a:t>
            </a:r>
            <a:r>
              <a:rPr sz="1235" spc="9" dirty="0">
                <a:solidFill>
                  <a:srgbClr val="FFFFFF"/>
                </a:solidFill>
                <a:cs typeface="Calibri"/>
              </a:rPr>
              <a:t>s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80687">
              <a:spcBef>
                <a:spcPts val="463"/>
              </a:spcBef>
            </a:pPr>
            <a:r>
              <a:rPr sz="971" spc="-4" dirty="0">
                <a:solidFill>
                  <a:srgbClr val="FFFFFF"/>
                </a:solidFill>
                <a:cs typeface="Calibri"/>
              </a:rPr>
              <a:t>•Best Practices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136159" marR="675751" indent="-56032">
              <a:lnSpc>
                <a:spcPts val="1068"/>
              </a:lnSpc>
              <a:spcBef>
                <a:spcPts val="194"/>
              </a:spcBef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•Timel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Sharing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of Information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80687">
              <a:spcBef>
                <a:spcPts val="57"/>
              </a:spcBef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•Workshops</a:t>
            </a:r>
            <a:endParaRPr sz="971">
              <a:solidFill>
                <a:prstClr val="black"/>
              </a:solidFill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321661" y="4317851"/>
            <a:ext cx="1690295" cy="15033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391137" y="4620296"/>
            <a:ext cx="1169894" cy="8735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235" spc="4" dirty="0">
                <a:solidFill>
                  <a:srgbClr val="FFFFFF"/>
                </a:solidFill>
                <a:cs typeface="Calibri"/>
              </a:rPr>
              <a:t>Sha</a:t>
            </a:r>
            <a:r>
              <a:rPr sz="1235" spc="-13" dirty="0">
                <a:solidFill>
                  <a:srgbClr val="FFFFFF"/>
                </a:solidFill>
                <a:cs typeface="Calibri"/>
              </a:rPr>
              <a:t>r</a:t>
            </a:r>
            <a:r>
              <a:rPr sz="1235" dirty="0">
                <a:solidFill>
                  <a:srgbClr val="FFFFFF"/>
                </a:solidFill>
                <a:cs typeface="Calibri"/>
              </a:rPr>
              <a:t>e</a:t>
            </a:r>
            <a:r>
              <a:rPr sz="1235" spc="4" dirty="0">
                <a:solidFill>
                  <a:srgbClr val="FFFFFF"/>
                </a:solidFill>
                <a:cs typeface="Calibri"/>
              </a:rPr>
              <a:t>d</a:t>
            </a:r>
            <a:r>
              <a:rPr sz="1235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1235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235" dirty="0">
                <a:solidFill>
                  <a:srgbClr val="FFFFFF"/>
                </a:solidFill>
                <a:cs typeface="Calibri"/>
              </a:rPr>
              <a:t>e</a:t>
            </a:r>
            <a:r>
              <a:rPr sz="1235" spc="4" dirty="0">
                <a:solidFill>
                  <a:srgbClr val="FFFFFF"/>
                </a:solidFill>
                <a:cs typeface="Calibri"/>
              </a:rPr>
              <a:t>s</a:t>
            </a:r>
            <a:r>
              <a:rPr sz="1235" spc="9" dirty="0">
                <a:solidFill>
                  <a:srgbClr val="FFFFFF"/>
                </a:solidFill>
                <a:cs typeface="Calibri"/>
              </a:rPr>
              <a:t>o</a:t>
            </a:r>
            <a:r>
              <a:rPr sz="1235" spc="4" dirty="0">
                <a:solidFill>
                  <a:srgbClr val="FFFFFF"/>
                </a:solidFill>
                <a:cs typeface="Calibri"/>
              </a:rPr>
              <a:t>u</a:t>
            </a:r>
            <a:r>
              <a:rPr sz="1235" spc="-18" dirty="0">
                <a:solidFill>
                  <a:srgbClr val="FFFFFF"/>
                </a:solidFill>
                <a:cs typeface="Calibri"/>
              </a:rPr>
              <a:t>r</a:t>
            </a:r>
            <a:r>
              <a:rPr sz="1235" spc="4" dirty="0">
                <a:solidFill>
                  <a:srgbClr val="FFFFFF"/>
                </a:solidFill>
                <a:cs typeface="Calibri"/>
              </a:rPr>
              <a:t>c</a:t>
            </a:r>
            <a:r>
              <a:rPr sz="1235" dirty="0">
                <a:solidFill>
                  <a:srgbClr val="FFFFFF"/>
                </a:solidFill>
                <a:cs typeface="Calibri"/>
              </a:rPr>
              <a:t>e</a:t>
            </a:r>
            <a:r>
              <a:rPr sz="1235" spc="9" dirty="0">
                <a:solidFill>
                  <a:srgbClr val="FFFFFF"/>
                </a:solidFill>
                <a:cs typeface="Calibri"/>
              </a:rPr>
              <a:t>s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463"/>
              </a:spcBef>
            </a:pPr>
            <a:r>
              <a:rPr sz="971" spc="-4" dirty="0">
                <a:solidFill>
                  <a:srgbClr val="FFFFFF"/>
                </a:solidFill>
                <a:cs typeface="Calibri"/>
              </a:rPr>
              <a:t>•Best Practices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66679" marR="224690" indent="-56032">
              <a:lnSpc>
                <a:spcPts val="1068"/>
              </a:lnSpc>
              <a:spcBef>
                <a:spcPts val="194"/>
              </a:spcBef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•Timel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Sharing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of Information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57"/>
              </a:spcBef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•Workshops</a:t>
            </a:r>
            <a:endParaRPr sz="971">
              <a:solidFill>
                <a:prstClr val="black"/>
              </a:solidFill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139030" y="4317850"/>
            <a:ext cx="1689847" cy="565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566"/>
            <a:r>
              <a:rPr sz="1235" spc="4" dirty="0">
                <a:solidFill>
                  <a:srgbClr val="FFFFFF"/>
                </a:solidFill>
                <a:cs typeface="Calibri"/>
              </a:rPr>
              <a:t>Stude</a:t>
            </a:r>
            <a:r>
              <a:rPr sz="1235" spc="-4" dirty="0">
                <a:solidFill>
                  <a:srgbClr val="FFFFFF"/>
                </a:solidFill>
                <a:cs typeface="Calibri"/>
              </a:rPr>
              <a:t>n</a:t>
            </a:r>
            <a:r>
              <a:rPr sz="1235" dirty="0">
                <a:solidFill>
                  <a:srgbClr val="FFFFFF"/>
                </a:solidFill>
                <a:cs typeface="Calibri"/>
              </a:rPr>
              <a:t>t</a:t>
            </a:r>
            <a:r>
              <a:rPr sz="1235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1235" spc="9" dirty="0">
                <a:solidFill>
                  <a:srgbClr val="FFFFFF"/>
                </a:solidFill>
                <a:cs typeface="Calibri"/>
              </a:rPr>
              <a:t>Activities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79566">
              <a:spcBef>
                <a:spcPts val="463"/>
              </a:spcBef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•Securit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Audits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79566">
              <a:spcBef>
                <a:spcPts val="79"/>
              </a:spcBef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•Internships</a:t>
            </a:r>
            <a:endParaRPr sz="971">
              <a:solidFill>
                <a:prstClr val="black"/>
              </a:solidFill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139030" y="4317851"/>
            <a:ext cx="1689623" cy="15033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207835" y="4620296"/>
            <a:ext cx="1164851" cy="565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235" spc="4" dirty="0">
                <a:solidFill>
                  <a:srgbClr val="FFFFFF"/>
                </a:solidFill>
                <a:cs typeface="Calibri"/>
              </a:rPr>
              <a:t>Stude</a:t>
            </a:r>
            <a:r>
              <a:rPr sz="1235" spc="-4" dirty="0">
                <a:solidFill>
                  <a:srgbClr val="FFFFFF"/>
                </a:solidFill>
                <a:cs typeface="Calibri"/>
              </a:rPr>
              <a:t>n</a:t>
            </a:r>
            <a:r>
              <a:rPr sz="1235" dirty="0">
                <a:solidFill>
                  <a:srgbClr val="FFFFFF"/>
                </a:solidFill>
                <a:cs typeface="Calibri"/>
              </a:rPr>
              <a:t>t</a:t>
            </a:r>
            <a:r>
              <a:rPr sz="1235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1235" spc="9" dirty="0">
                <a:solidFill>
                  <a:srgbClr val="FFFFFF"/>
                </a:solidFill>
                <a:cs typeface="Calibri"/>
              </a:rPr>
              <a:t>Activities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463"/>
              </a:spcBef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•Securit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Audits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79"/>
              </a:spcBef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•Internships</a:t>
            </a:r>
            <a:endParaRPr sz="971">
              <a:solidFill>
                <a:prstClr val="black"/>
              </a:solidFill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955728" y="4317850"/>
            <a:ext cx="1689847" cy="728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566"/>
            <a:r>
              <a:rPr sz="1235" spc="9" dirty="0">
                <a:solidFill>
                  <a:srgbClr val="FFFFFF"/>
                </a:solidFill>
                <a:cs typeface="Calibri"/>
              </a:rPr>
              <a:t>Community Out</a:t>
            </a:r>
            <a:r>
              <a:rPr sz="1235" spc="-13" dirty="0">
                <a:solidFill>
                  <a:srgbClr val="FFFFFF"/>
                </a:solidFill>
                <a:cs typeface="Calibri"/>
              </a:rPr>
              <a:t>r</a:t>
            </a:r>
            <a:r>
              <a:rPr sz="1235" spc="4" dirty="0">
                <a:solidFill>
                  <a:srgbClr val="FFFFFF"/>
                </a:solidFill>
                <a:cs typeface="Calibri"/>
              </a:rPr>
              <a:t>each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79566">
              <a:spcBef>
                <a:spcPts val="463"/>
              </a:spcBef>
            </a:pPr>
            <a:r>
              <a:rPr sz="971" spc="-4" dirty="0">
                <a:solidFill>
                  <a:srgbClr val="FFFFFF"/>
                </a:solidFill>
                <a:cs typeface="Calibri"/>
              </a:rPr>
              <a:t>•Information Dissemination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79566">
              <a:spcBef>
                <a:spcPts val="79"/>
              </a:spcBef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•Online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eExtension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79566">
              <a:spcBef>
                <a:spcPts val="79"/>
              </a:spcBef>
            </a:pPr>
            <a:r>
              <a:rPr sz="971" spc="-13" dirty="0">
                <a:solidFill>
                  <a:srgbClr val="FFFFFF"/>
                </a:solidFill>
                <a:cs typeface="Calibri"/>
              </a:rPr>
              <a:t>•K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‐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12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Programs</a:t>
            </a:r>
            <a:endParaRPr sz="971">
              <a:solidFill>
                <a:prstClr val="black"/>
              </a:solidFill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955729" y="4317851"/>
            <a:ext cx="1689622" cy="15033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024532" y="4620296"/>
            <a:ext cx="1422587" cy="728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235" spc="9" dirty="0">
                <a:solidFill>
                  <a:srgbClr val="FFFFFF"/>
                </a:solidFill>
                <a:cs typeface="Calibri"/>
              </a:rPr>
              <a:t>Community Out</a:t>
            </a:r>
            <a:r>
              <a:rPr sz="1235" spc="-13" dirty="0">
                <a:solidFill>
                  <a:srgbClr val="FFFFFF"/>
                </a:solidFill>
                <a:cs typeface="Calibri"/>
              </a:rPr>
              <a:t>r</a:t>
            </a:r>
            <a:r>
              <a:rPr sz="1235" spc="4" dirty="0">
                <a:solidFill>
                  <a:srgbClr val="FFFFFF"/>
                </a:solidFill>
                <a:cs typeface="Calibri"/>
              </a:rPr>
              <a:t>each</a:t>
            </a:r>
            <a:endParaRPr sz="1235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463"/>
              </a:spcBef>
            </a:pPr>
            <a:r>
              <a:rPr sz="971" spc="-4" dirty="0">
                <a:solidFill>
                  <a:srgbClr val="FFFFFF"/>
                </a:solidFill>
                <a:cs typeface="Calibri"/>
              </a:rPr>
              <a:t>•Information Dissemination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79"/>
              </a:spcBef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•Online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eExtension</a:t>
            </a:r>
            <a:endParaRPr sz="971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79"/>
              </a:spcBef>
            </a:pPr>
            <a:r>
              <a:rPr sz="971" spc="-13" dirty="0">
                <a:solidFill>
                  <a:srgbClr val="FFFFFF"/>
                </a:solidFill>
                <a:cs typeface="Calibri"/>
              </a:rPr>
              <a:t>•K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‐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12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Programs</a:t>
            </a:r>
            <a:endParaRPr sz="971">
              <a:solidFill>
                <a:prstClr val="black"/>
              </a:solidFill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6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0161" y="865604"/>
            <a:ext cx="9494269" cy="461842"/>
          </a:xfrm>
          <a:prstGeom prst="rect">
            <a:avLst/>
          </a:prstGeom>
        </p:spPr>
        <p:txBody>
          <a:bodyPr vert="horz" wrap="square" lIns="0" tIns="107744" rIns="0" bIns="0" rtlCol="0">
            <a:spAutoFit/>
          </a:bodyPr>
          <a:lstStyle/>
          <a:p>
            <a:pPr marL="5064769"/>
            <a:r>
              <a:rPr spc="4" dirty="0"/>
              <a:t>Cybe</a:t>
            </a:r>
            <a:r>
              <a:rPr spc="-40" dirty="0"/>
              <a:t>r</a:t>
            </a:r>
            <a:r>
              <a:rPr spc="4" dirty="0"/>
              <a:t>s</a:t>
            </a:r>
            <a:r>
              <a:rPr spc="9" dirty="0"/>
              <a:t>ecurity</a:t>
            </a:r>
            <a:r>
              <a:rPr spc="13" dirty="0"/>
              <a:t> </a:t>
            </a:r>
            <a:r>
              <a:rPr dirty="0"/>
              <a:t>Initi</a:t>
            </a:r>
            <a:r>
              <a:rPr spc="-18" dirty="0"/>
              <a:t>a</a:t>
            </a:r>
            <a:r>
              <a:rPr dirty="0"/>
              <a:t>ti</a:t>
            </a:r>
            <a:r>
              <a:rPr spc="-13" dirty="0"/>
              <a:t>v</a:t>
            </a:r>
            <a:r>
              <a:rPr spc="9" dirty="0"/>
              <a:t>e</a:t>
            </a:r>
          </a:p>
        </p:txBody>
      </p:sp>
      <p:sp>
        <p:nvSpPr>
          <p:cNvPr id="3" name="object 3"/>
          <p:cNvSpPr/>
          <p:nvPr/>
        </p:nvSpPr>
        <p:spPr>
          <a:xfrm>
            <a:off x="4173070" y="1660038"/>
            <a:ext cx="3180229" cy="4198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3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9729" y="3668357"/>
            <a:ext cx="1110503" cy="114299"/>
          </a:xfrm>
          <a:custGeom>
            <a:avLst/>
            <a:gdLst/>
            <a:ahLst/>
            <a:cxnLst/>
            <a:rect l="l" t="t" r="r" b="b"/>
            <a:pathLst>
              <a:path w="1258570" h="129539">
                <a:moveTo>
                  <a:pt x="1202055" y="64769"/>
                </a:moveTo>
                <a:lnTo>
                  <a:pt x="1178480" y="51053"/>
                </a:lnTo>
                <a:lnTo>
                  <a:pt x="0" y="51053"/>
                </a:lnTo>
                <a:lnTo>
                  <a:pt x="0" y="78486"/>
                </a:lnTo>
                <a:lnTo>
                  <a:pt x="1178480" y="78486"/>
                </a:lnTo>
                <a:lnTo>
                  <a:pt x="1202055" y="64769"/>
                </a:lnTo>
                <a:close/>
              </a:path>
              <a:path w="1258570" h="129539">
                <a:moveTo>
                  <a:pt x="1258062" y="64769"/>
                </a:moveTo>
                <a:lnTo>
                  <a:pt x="1152906" y="3810"/>
                </a:lnTo>
                <a:lnTo>
                  <a:pt x="1146810" y="0"/>
                </a:lnTo>
                <a:lnTo>
                  <a:pt x="1137666" y="2286"/>
                </a:lnTo>
                <a:lnTo>
                  <a:pt x="1133856" y="9143"/>
                </a:lnTo>
                <a:lnTo>
                  <a:pt x="1130046" y="15239"/>
                </a:lnTo>
                <a:lnTo>
                  <a:pt x="1132332" y="24383"/>
                </a:lnTo>
                <a:lnTo>
                  <a:pt x="1139190" y="28193"/>
                </a:lnTo>
                <a:lnTo>
                  <a:pt x="1178480" y="51053"/>
                </a:lnTo>
                <a:lnTo>
                  <a:pt x="1229868" y="51053"/>
                </a:lnTo>
                <a:lnTo>
                  <a:pt x="1229868" y="81114"/>
                </a:lnTo>
                <a:lnTo>
                  <a:pt x="1258062" y="64769"/>
                </a:lnTo>
                <a:close/>
              </a:path>
              <a:path w="1258570" h="129539">
                <a:moveTo>
                  <a:pt x="1229868" y="81114"/>
                </a:moveTo>
                <a:lnTo>
                  <a:pt x="1229868" y="78486"/>
                </a:lnTo>
                <a:lnTo>
                  <a:pt x="1178480" y="78486"/>
                </a:lnTo>
                <a:lnTo>
                  <a:pt x="1139190" y="101345"/>
                </a:lnTo>
                <a:lnTo>
                  <a:pt x="1132332" y="105155"/>
                </a:lnTo>
                <a:lnTo>
                  <a:pt x="1130046" y="114300"/>
                </a:lnTo>
                <a:lnTo>
                  <a:pt x="1133856" y="120395"/>
                </a:lnTo>
                <a:lnTo>
                  <a:pt x="1137666" y="127253"/>
                </a:lnTo>
                <a:lnTo>
                  <a:pt x="1146810" y="129539"/>
                </a:lnTo>
                <a:lnTo>
                  <a:pt x="1152906" y="125729"/>
                </a:lnTo>
                <a:lnTo>
                  <a:pt x="1229868" y="81114"/>
                </a:lnTo>
                <a:close/>
              </a:path>
              <a:path w="1258570" h="129539">
                <a:moveTo>
                  <a:pt x="1229868" y="78486"/>
                </a:moveTo>
                <a:lnTo>
                  <a:pt x="1229868" y="51053"/>
                </a:lnTo>
                <a:lnTo>
                  <a:pt x="1178480" y="51053"/>
                </a:lnTo>
                <a:lnTo>
                  <a:pt x="1202055" y="64769"/>
                </a:lnTo>
                <a:lnTo>
                  <a:pt x="1223010" y="52577"/>
                </a:lnTo>
                <a:lnTo>
                  <a:pt x="1223010" y="78486"/>
                </a:lnTo>
                <a:lnTo>
                  <a:pt x="1229868" y="78486"/>
                </a:lnTo>
                <a:close/>
              </a:path>
              <a:path w="1258570" h="129539">
                <a:moveTo>
                  <a:pt x="1223010" y="78486"/>
                </a:moveTo>
                <a:lnTo>
                  <a:pt x="1223010" y="76962"/>
                </a:lnTo>
                <a:lnTo>
                  <a:pt x="1202055" y="64769"/>
                </a:lnTo>
                <a:lnTo>
                  <a:pt x="1178480" y="78486"/>
                </a:lnTo>
                <a:lnTo>
                  <a:pt x="1223010" y="78486"/>
                </a:lnTo>
                <a:close/>
              </a:path>
              <a:path w="1258570" h="129539">
                <a:moveTo>
                  <a:pt x="1223010" y="76962"/>
                </a:moveTo>
                <a:lnTo>
                  <a:pt x="1223010" y="52577"/>
                </a:lnTo>
                <a:lnTo>
                  <a:pt x="1202055" y="64769"/>
                </a:lnTo>
                <a:lnTo>
                  <a:pt x="1223010" y="76962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89729" y="3668357"/>
            <a:ext cx="1110503" cy="114299"/>
          </a:xfrm>
          <a:custGeom>
            <a:avLst/>
            <a:gdLst/>
            <a:ahLst/>
            <a:cxnLst/>
            <a:rect l="l" t="t" r="r" b="b"/>
            <a:pathLst>
              <a:path w="1258570" h="129539">
                <a:moveTo>
                  <a:pt x="1202055" y="64769"/>
                </a:moveTo>
                <a:lnTo>
                  <a:pt x="1178480" y="51053"/>
                </a:lnTo>
                <a:lnTo>
                  <a:pt x="0" y="51053"/>
                </a:lnTo>
                <a:lnTo>
                  <a:pt x="0" y="78486"/>
                </a:lnTo>
                <a:lnTo>
                  <a:pt x="1178480" y="78486"/>
                </a:lnTo>
                <a:lnTo>
                  <a:pt x="1202055" y="64769"/>
                </a:lnTo>
                <a:close/>
              </a:path>
              <a:path w="1258570" h="129539">
                <a:moveTo>
                  <a:pt x="1258062" y="64769"/>
                </a:moveTo>
                <a:lnTo>
                  <a:pt x="1152906" y="3810"/>
                </a:lnTo>
                <a:lnTo>
                  <a:pt x="1146810" y="0"/>
                </a:lnTo>
                <a:lnTo>
                  <a:pt x="1137666" y="2286"/>
                </a:lnTo>
                <a:lnTo>
                  <a:pt x="1133856" y="9143"/>
                </a:lnTo>
                <a:lnTo>
                  <a:pt x="1130046" y="15239"/>
                </a:lnTo>
                <a:lnTo>
                  <a:pt x="1132332" y="24383"/>
                </a:lnTo>
                <a:lnTo>
                  <a:pt x="1139190" y="28193"/>
                </a:lnTo>
                <a:lnTo>
                  <a:pt x="1178480" y="51053"/>
                </a:lnTo>
                <a:lnTo>
                  <a:pt x="1229868" y="51053"/>
                </a:lnTo>
                <a:lnTo>
                  <a:pt x="1229868" y="81114"/>
                </a:lnTo>
                <a:lnTo>
                  <a:pt x="1258062" y="64769"/>
                </a:lnTo>
                <a:close/>
              </a:path>
              <a:path w="1258570" h="129539">
                <a:moveTo>
                  <a:pt x="1229868" y="81114"/>
                </a:moveTo>
                <a:lnTo>
                  <a:pt x="1229868" y="78486"/>
                </a:lnTo>
                <a:lnTo>
                  <a:pt x="1178480" y="78486"/>
                </a:lnTo>
                <a:lnTo>
                  <a:pt x="1139190" y="101345"/>
                </a:lnTo>
                <a:lnTo>
                  <a:pt x="1132332" y="105155"/>
                </a:lnTo>
                <a:lnTo>
                  <a:pt x="1130046" y="114300"/>
                </a:lnTo>
                <a:lnTo>
                  <a:pt x="1133856" y="120395"/>
                </a:lnTo>
                <a:lnTo>
                  <a:pt x="1137666" y="127253"/>
                </a:lnTo>
                <a:lnTo>
                  <a:pt x="1146810" y="129539"/>
                </a:lnTo>
                <a:lnTo>
                  <a:pt x="1152906" y="125729"/>
                </a:lnTo>
                <a:lnTo>
                  <a:pt x="1229868" y="81114"/>
                </a:lnTo>
                <a:close/>
              </a:path>
              <a:path w="1258570" h="129539">
                <a:moveTo>
                  <a:pt x="1229868" y="78486"/>
                </a:moveTo>
                <a:lnTo>
                  <a:pt x="1229868" y="51053"/>
                </a:lnTo>
                <a:lnTo>
                  <a:pt x="1178480" y="51053"/>
                </a:lnTo>
                <a:lnTo>
                  <a:pt x="1202055" y="64769"/>
                </a:lnTo>
                <a:lnTo>
                  <a:pt x="1223010" y="52577"/>
                </a:lnTo>
                <a:lnTo>
                  <a:pt x="1223010" y="78486"/>
                </a:lnTo>
                <a:lnTo>
                  <a:pt x="1229868" y="78486"/>
                </a:lnTo>
                <a:close/>
              </a:path>
              <a:path w="1258570" h="129539">
                <a:moveTo>
                  <a:pt x="1223010" y="78486"/>
                </a:moveTo>
                <a:lnTo>
                  <a:pt x="1223010" y="76962"/>
                </a:lnTo>
                <a:lnTo>
                  <a:pt x="1202055" y="64769"/>
                </a:lnTo>
                <a:lnTo>
                  <a:pt x="1178480" y="78486"/>
                </a:lnTo>
                <a:lnTo>
                  <a:pt x="1223010" y="78486"/>
                </a:lnTo>
                <a:close/>
              </a:path>
              <a:path w="1258570" h="129539">
                <a:moveTo>
                  <a:pt x="1223010" y="76962"/>
                </a:moveTo>
                <a:lnTo>
                  <a:pt x="1223010" y="52577"/>
                </a:lnTo>
                <a:lnTo>
                  <a:pt x="1202055" y="64769"/>
                </a:lnTo>
                <a:lnTo>
                  <a:pt x="1223010" y="76962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03426" y="2690083"/>
            <a:ext cx="115421" cy="779929"/>
          </a:xfrm>
          <a:custGeom>
            <a:avLst/>
            <a:gdLst/>
            <a:ahLst/>
            <a:cxnLst/>
            <a:rect l="l" t="t" r="r" b="b"/>
            <a:pathLst>
              <a:path w="130810" h="883920">
                <a:moveTo>
                  <a:pt x="65150" y="828567"/>
                </a:moveTo>
                <a:lnTo>
                  <a:pt x="28194" y="765048"/>
                </a:lnTo>
                <a:lnTo>
                  <a:pt x="24384" y="758190"/>
                </a:lnTo>
                <a:lnTo>
                  <a:pt x="16001" y="755904"/>
                </a:lnTo>
                <a:lnTo>
                  <a:pt x="9144" y="759714"/>
                </a:lnTo>
                <a:lnTo>
                  <a:pt x="2286" y="764286"/>
                </a:lnTo>
                <a:lnTo>
                  <a:pt x="0" y="772668"/>
                </a:lnTo>
                <a:lnTo>
                  <a:pt x="3810" y="779526"/>
                </a:lnTo>
                <a:lnTo>
                  <a:pt x="51053" y="860431"/>
                </a:lnTo>
                <a:lnTo>
                  <a:pt x="51053" y="855726"/>
                </a:lnTo>
                <a:lnTo>
                  <a:pt x="53339" y="855726"/>
                </a:lnTo>
                <a:lnTo>
                  <a:pt x="53339" y="848868"/>
                </a:lnTo>
                <a:lnTo>
                  <a:pt x="65150" y="828567"/>
                </a:lnTo>
                <a:close/>
              </a:path>
              <a:path w="130810" h="883920">
                <a:moveTo>
                  <a:pt x="79248" y="804338"/>
                </a:moveTo>
                <a:lnTo>
                  <a:pt x="79248" y="0"/>
                </a:lnTo>
                <a:lnTo>
                  <a:pt x="51053" y="0"/>
                </a:lnTo>
                <a:lnTo>
                  <a:pt x="51053" y="804338"/>
                </a:lnTo>
                <a:lnTo>
                  <a:pt x="65150" y="828567"/>
                </a:lnTo>
                <a:lnTo>
                  <a:pt x="79248" y="804338"/>
                </a:lnTo>
                <a:close/>
              </a:path>
              <a:path w="130810" h="883920">
                <a:moveTo>
                  <a:pt x="79248" y="859126"/>
                </a:moveTo>
                <a:lnTo>
                  <a:pt x="79248" y="855726"/>
                </a:lnTo>
                <a:lnTo>
                  <a:pt x="51053" y="855726"/>
                </a:lnTo>
                <a:lnTo>
                  <a:pt x="51053" y="860431"/>
                </a:lnTo>
                <a:lnTo>
                  <a:pt x="64770" y="883920"/>
                </a:lnTo>
                <a:lnTo>
                  <a:pt x="79248" y="859126"/>
                </a:lnTo>
                <a:close/>
              </a:path>
              <a:path w="130810" h="883920">
                <a:moveTo>
                  <a:pt x="76962" y="848868"/>
                </a:moveTo>
                <a:lnTo>
                  <a:pt x="65150" y="828567"/>
                </a:lnTo>
                <a:lnTo>
                  <a:pt x="53339" y="848868"/>
                </a:lnTo>
                <a:lnTo>
                  <a:pt x="76962" y="848868"/>
                </a:lnTo>
                <a:close/>
              </a:path>
              <a:path w="130810" h="883920">
                <a:moveTo>
                  <a:pt x="76962" y="855726"/>
                </a:moveTo>
                <a:lnTo>
                  <a:pt x="76962" y="848868"/>
                </a:lnTo>
                <a:lnTo>
                  <a:pt x="53339" y="848868"/>
                </a:lnTo>
                <a:lnTo>
                  <a:pt x="53339" y="855726"/>
                </a:lnTo>
                <a:lnTo>
                  <a:pt x="76962" y="855726"/>
                </a:lnTo>
                <a:close/>
              </a:path>
              <a:path w="130810" h="883920">
                <a:moveTo>
                  <a:pt x="130301" y="772668"/>
                </a:moveTo>
                <a:lnTo>
                  <a:pt x="128015" y="764286"/>
                </a:lnTo>
                <a:lnTo>
                  <a:pt x="121158" y="759714"/>
                </a:lnTo>
                <a:lnTo>
                  <a:pt x="114300" y="755904"/>
                </a:lnTo>
                <a:lnTo>
                  <a:pt x="105917" y="758190"/>
                </a:lnTo>
                <a:lnTo>
                  <a:pt x="102108" y="765048"/>
                </a:lnTo>
                <a:lnTo>
                  <a:pt x="65150" y="828567"/>
                </a:lnTo>
                <a:lnTo>
                  <a:pt x="76962" y="848868"/>
                </a:lnTo>
                <a:lnTo>
                  <a:pt x="76962" y="855726"/>
                </a:lnTo>
                <a:lnTo>
                  <a:pt x="79248" y="855726"/>
                </a:lnTo>
                <a:lnTo>
                  <a:pt x="79248" y="859126"/>
                </a:lnTo>
                <a:lnTo>
                  <a:pt x="125729" y="779526"/>
                </a:lnTo>
                <a:lnTo>
                  <a:pt x="130301" y="772668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426" y="2690083"/>
            <a:ext cx="115421" cy="779929"/>
          </a:xfrm>
          <a:custGeom>
            <a:avLst/>
            <a:gdLst/>
            <a:ahLst/>
            <a:cxnLst/>
            <a:rect l="l" t="t" r="r" b="b"/>
            <a:pathLst>
              <a:path w="130810" h="883920">
                <a:moveTo>
                  <a:pt x="65150" y="828567"/>
                </a:moveTo>
                <a:lnTo>
                  <a:pt x="28194" y="765048"/>
                </a:lnTo>
                <a:lnTo>
                  <a:pt x="24384" y="758190"/>
                </a:lnTo>
                <a:lnTo>
                  <a:pt x="16001" y="755904"/>
                </a:lnTo>
                <a:lnTo>
                  <a:pt x="9144" y="759714"/>
                </a:lnTo>
                <a:lnTo>
                  <a:pt x="2286" y="764286"/>
                </a:lnTo>
                <a:lnTo>
                  <a:pt x="0" y="772668"/>
                </a:lnTo>
                <a:lnTo>
                  <a:pt x="3810" y="779526"/>
                </a:lnTo>
                <a:lnTo>
                  <a:pt x="51053" y="860431"/>
                </a:lnTo>
                <a:lnTo>
                  <a:pt x="51053" y="855726"/>
                </a:lnTo>
                <a:lnTo>
                  <a:pt x="53339" y="855726"/>
                </a:lnTo>
                <a:lnTo>
                  <a:pt x="53339" y="848868"/>
                </a:lnTo>
                <a:lnTo>
                  <a:pt x="65150" y="828567"/>
                </a:lnTo>
                <a:close/>
              </a:path>
              <a:path w="130810" h="883920">
                <a:moveTo>
                  <a:pt x="79248" y="804338"/>
                </a:moveTo>
                <a:lnTo>
                  <a:pt x="79248" y="0"/>
                </a:lnTo>
                <a:lnTo>
                  <a:pt x="51053" y="0"/>
                </a:lnTo>
                <a:lnTo>
                  <a:pt x="51053" y="804338"/>
                </a:lnTo>
                <a:lnTo>
                  <a:pt x="65150" y="828567"/>
                </a:lnTo>
                <a:lnTo>
                  <a:pt x="79248" y="804338"/>
                </a:lnTo>
                <a:close/>
              </a:path>
              <a:path w="130810" h="883920">
                <a:moveTo>
                  <a:pt x="79248" y="859126"/>
                </a:moveTo>
                <a:lnTo>
                  <a:pt x="79248" y="855726"/>
                </a:lnTo>
                <a:lnTo>
                  <a:pt x="51053" y="855726"/>
                </a:lnTo>
                <a:lnTo>
                  <a:pt x="51053" y="860431"/>
                </a:lnTo>
                <a:lnTo>
                  <a:pt x="64770" y="883920"/>
                </a:lnTo>
                <a:lnTo>
                  <a:pt x="79248" y="859126"/>
                </a:lnTo>
                <a:close/>
              </a:path>
              <a:path w="130810" h="883920">
                <a:moveTo>
                  <a:pt x="76962" y="848868"/>
                </a:moveTo>
                <a:lnTo>
                  <a:pt x="65150" y="828567"/>
                </a:lnTo>
                <a:lnTo>
                  <a:pt x="53339" y="848868"/>
                </a:lnTo>
                <a:lnTo>
                  <a:pt x="76962" y="848868"/>
                </a:lnTo>
                <a:close/>
              </a:path>
              <a:path w="130810" h="883920">
                <a:moveTo>
                  <a:pt x="76962" y="855726"/>
                </a:moveTo>
                <a:lnTo>
                  <a:pt x="76962" y="848868"/>
                </a:lnTo>
                <a:lnTo>
                  <a:pt x="53339" y="848868"/>
                </a:lnTo>
                <a:lnTo>
                  <a:pt x="53339" y="855726"/>
                </a:lnTo>
                <a:lnTo>
                  <a:pt x="76962" y="855726"/>
                </a:lnTo>
                <a:close/>
              </a:path>
              <a:path w="130810" h="883920">
                <a:moveTo>
                  <a:pt x="130301" y="772668"/>
                </a:moveTo>
                <a:lnTo>
                  <a:pt x="128015" y="764286"/>
                </a:lnTo>
                <a:lnTo>
                  <a:pt x="121158" y="759714"/>
                </a:lnTo>
                <a:lnTo>
                  <a:pt x="114300" y="755904"/>
                </a:lnTo>
                <a:lnTo>
                  <a:pt x="105917" y="758190"/>
                </a:lnTo>
                <a:lnTo>
                  <a:pt x="102108" y="765048"/>
                </a:lnTo>
                <a:lnTo>
                  <a:pt x="65150" y="828567"/>
                </a:lnTo>
                <a:lnTo>
                  <a:pt x="76962" y="848868"/>
                </a:lnTo>
                <a:lnTo>
                  <a:pt x="76962" y="855726"/>
                </a:lnTo>
                <a:lnTo>
                  <a:pt x="79248" y="855726"/>
                </a:lnTo>
                <a:lnTo>
                  <a:pt x="79248" y="859126"/>
                </a:lnTo>
                <a:lnTo>
                  <a:pt x="125729" y="779526"/>
                </a:lnTo>
                <a:lnTo>
                  <a:pt x="130301" y="772668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12658" y="2329030"/>
            <a:ext cx="3477185" cy="115421"/>
          </a:xfrm>
          <a:custGeom>
            <a:avLst/>
            <a:gdLst/>
            <a:ahLst/>
            <a:cxnLst/>
            <a:rect l="l" t="t" r="r" b="b"/>
            <a:pathLst>
              <a:path w="3940809" h="130810">
                <a:moveTo>
                  <a:pt x="3884949" y="65151"/>
                </a:moveTo>
                <a:lnTo>
                  <a:pt x="3860926" y="51173"/>
                </a:lnTo>
                <a:lnTo>
                  <a:pt x="0" y="60198"/>
                </a:lnTo>
                <a:lnTo>
                  <a:pt x="762" y="87630"/>
                </a:lnTo>
                <a:lnTo>
                  <a:pt x="3860530" y="79358"/>
                </a:lnTo>
                <a:lnTo>
                  <a:pt x="3884949" y="65151"/>
                </a:lnTo>
                <a:close/>
              </a:path>
              <a:path w="3940809" h="130810">
                <a:moveTo>
                  <a:pt x="3940302" y="64770"/>
                </a:moveTo>
                <a:lnTo>
                  <a:pt x="3835146" y="4572"/>
                </a:lnTo>
                <a:lnTo>
                  <a:pt x="3828288" y="0"/>
                </a:lnTo>
                <a:lnTo>
                  <a:pt x="3819906" y="2286"/>
                </a:lnTo>
                <a:lnTo>
                  <a:pt x="3812286" y="16002"/>
                </a:lnTo>
                <a:lnTo>
                  <a:pt x="3814572" y="24384"/>
                </a:lnTo>
                <a:lnTo>
                  <a:pt x="3821429" y="28194"/>
                </a:lnTo>
                <a:lnTo>
                  <a:pt x="3860926" y="51173"/>
                </a:lnTo>
                <a:lnTo>
                  <a:pt x="3912108" y="51054"/>
                </a:lnTo>
                <a:lnTo>
                  <a:pt x="3912108" y="81439"/>
                </a:lnTo>
                <a:lnTo>
                  <a:pt x="3940302" y="64770"/>
                </a:lnTo>
                <a:close/>
              </a:path>
              <a:path w="3940809" h="130810">
                <a:moveTo>
                  <a:pt x="3912108" y="81439"/>
                </a:moveTo>
                <a:lnTo>
                  <a:pt x="3912108" y="79248"/>
                </a:lnTo>
                <a:lnTo>
                  <a:pt x="3860530" y="79358"/>
                </a:lnTo>
                <a:lnTo>
                  <a:pt x="3821429" y="102108"/>
                </a:lnTo>
                <a:lnTo>
                  <a:pt x="3814572" y="105918"/>
                </a:lnTo>
                <a:lnTo>
                  <a:pt x="3812286" y="114300"/>
                </a:lnTo>
                <a:lnTo>
                  <a:pt x="3816096" y="121158"/>
                </a:lnTo>
                <a:lnTo>
                  <a:pt x="3820667" y="128016"/>
                </a:lnTo>
                <a:lnTo>
                  <a:pt x="3829050" y="130302"/>
                </a:lnTo>
                <a:lnTo>
                  <a:pt x="3835908" y="126492"/>
                </a:lnTo>
                <a:lnTo>
                  <a:pt x="3912108" y="81439"/>
                </a:lnTo>
                <a:close/>
              </a:path>
              <a:path w="3940809" h="130810">
                <a:moveTo>
                  <a:pt x="3905250" y="79262"/>
                </a:moveTo>
                <a:lnTo>
                  <a:pt x="3905250" y="76962"/>
                </a:lnTo>
                <a:lnTo>
                  <a:pt x="3884949" y="65151"/>
                </a:lnTo>
                <a:lnTo>
                  <a:pt x="3860530" y="79358"/>
                </a:lnTo>
                <a:lnTo>
                  <a:pt x="3905250" y="79262"/>
                </a:lnTo>
                <a:close/>
              </a:path>
              <a:path w="3940809" h="130810">
                <a:moveTo>
                  <a:pt x="3912108" y="79248"/>
                </a:moveTo>
                <a:lnTo>
                  <a:pt x="3912108" y="51054"/>
                </a:lnTo>
                <a:lnTo>
                  <a:pt x="3860926" y="51173"/>
                </a:lnTo>
                <a:lnTo>
                  <a:pt x="3884949" y="65151"/>
                </a:lnTo>
                <a:lnTo>
                  <a:pt x="3905250" y="53340"/>
                </a:lnTo>
                <a:lnTo>
                  <a:pt x="3905250" y="79262"/>
                </a:lnTo>
                <a:lnTo>
                  <a:pt x="3912108" y="79248"/>
                </a:lnTo>
                <a:close/>
              </a:path>
              <a:path w="3940809" h="130810">
                <a:moveTo>
                  <a:pt x="3905250" y="76962"/>
                </a:moveTo>
                <a:lnTo>
                  <a:pt x="3905250" y="53340"/>
                </a:lnTo>
                <a:lnTo>
                  <a:pt x="3884949" y="65151"/>
                </a:lnTo>
                <a:lnTo>
                  <a:pt x="3905250" y="76962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12658" y="2329030"/>
            <a:ext cx="3477185" cy="115421"/>
          </a:xfrm>
          <a:custGeom>
            <a:avLst/>
            <a:gdLst/>
            <a:ahLst/>
            <a:cxnLst/>
            <a:rect l="l" t="t" r="r" b="b"/>
            <a:pathLst>
              <a:path w="3940809" h="130810">
                <a:moveTo>
                  <a:pt x="3884949" y="65151"/>
                </a:moveTo>
                <a:lnTo>
                  <a:pt x="3860926" y="51173"/>
                </a:lnTo>
                <a:lnTo>
                  <a:pt x="0" y="60198"/>
                </a:lnTo>
                <a:lnTo>
                  <a:pt x="762" y="87630"/>
                </a:lnTo>
                <a:lnTo>
                  <a:pt x="3860530" y="79358"/>
                </a:lnTo>
                <a:lnTo>
                  <a:pt x="3884949" y="65151"/>
                </a:lnTo>
                <a:close/>
              </a:path>
              <a:path w="3940809" h="130810">
                <a:moveTo>
                  <a:pt x="3940302" y="64770"/>
                </a:moveTo>
                <a:lnTo>
                  <a:pt x="3835146" y="4572"/>
                </a:lnTo>
                <a:lnTo>
                  <a:pt x="3828288" y="0"/>
                </a:lnTo>
                <a:lnTo>
                  <a:pt x="3819906" y="2286"/>
                </a:lnTo>
                <a:lnTo>
                  <a:pt x="3812286" y="16002"/>
                </a:lnTo>
                <a:lnTo>
                  <a:pt x="3814572" y="24384"/>
                </a:lnTo>
                <a:lnTo>
                  <a:pt x="3821429" y="28194"/>
                </a:lnTo>
                <a:lnTo>
                  <a:pt x="3860926" y="51173"/>
                </a:lnTo>
                <a:lnTo>
                  <a:pt x="3912108" y="51054"/>
                </a:lnTo>
                <a:lnTo>
                  <a:pt x="3912108" y="81439"/>
                </a:lnTo>
                <a:lnTo>
                  <a:pt x="3940302" y="64770"/>
                </a:lnTo>
                <a:close/>
              </a:path>
              <a:path w="3940809" h="130810">
                <a:moveTo>
                  <a:pt x="3912108" y="81439"/>
                </a:moveTo>
                <a:lnTo>
                  <a:pt x="3912108" y="79248"/>
                </a:lnTo>
                <a:lnTo>
                  <a:pt x="3860530" y="79358"/>
                </a:lnTo>
                <a:lnTo>
                  <a:pt x="3821429" y="102108"/>
                </a:lnTo>
                <a:lnTo>
                  <a:pt x="3814572" y="105918"/>
                </a:lnTo>
                <a:lnTo>
                  <a:pt x="3812286" y="114300"/>
                </a:lnTo>
                <a:lnTo>
                  <a:pt x="3816096" y="121158"/>
                </a:lnTo>
                <a:lnTo>
                  <a:pt x="3820667" y="128016"/>
                </a:lnTo>
                <a:lnTo>
                  <a:pt x="3829050" y="130302"/>
                </a:lnTo>
                <a:lnTo>
                  <a:pt x="3835908" y="126492"/>
                </a:lnTo>
                <a:lnTo>
                  <a:pt x="3912108" y="81439"/>
                </a:lnTo>
                <a:close/>
              </a:path>
              <a:path w="3940809" h="130810">
                <a:moveTo>
                  <a:pt x="3905250" y="79262"/>
                </a:moveTo>
                <a:lnTo>
                  <a:pt x="3905250" y="76962"/>
                </a:lnTo>
                <a:lnTo>
                  <a:pt x="3884949" y="65151"/>
                </a:lnTo>
                <a:lnTo>
                  <a:pt x="3860530" y="79358"/>
                </a:lnTo>
                <a:lnTo>
                  <a:pt x="3905250" y="79262"/>
                </a:lnTo>
                <a:close/>
              </a:path>
              <a:path w="3940809" h="130810">
                <a:moveTo>
                  <a:pt x="3912108" y="79248"/>
                </a:moveTo>
                <a:lnTo>
                  <a:pt x="3912108" y="51054"/>
                </a:lnTo>
                <a:lnTo>
                  <a:pt x="3860926" y="51173"/>
                </a:lnTo>
                <a:lnTo>
                  <a:pt x="3884949" y="65151"/>
                </a:lnTo>
                <a:lnTo>
                  <a:pt x="3905250" y="53340"/>
                </a:lnTo>
                <a:lnTo>
                  <a:pt x="3905250" y="79262"/>
                </a:lnTo>
                <a:lnTo>
                  <a:pt x="3912108" y="79248"/>
                </a:lnTo>
                <a:close/>
              </a:path>
              <a:path w="3940809" h="130810">
                <a:moveTo>
                  <a:pt x="3905250" y="76962"/>
                </a:moveTo>
                <a:lnTo>
                  <a:pt x="3905250" y="53340"/>
                </a:lnTo>
                <a:lnTo>
                  <a:pt x="3884949" y="65151"/>
                </a:lnTo>
                <a:lnTo>
                  <a:pt x="3905250" y="76962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3501" y="4554519"/>
            <a:ext cx="514350" cy="500903"/>
          </a:xfrm>
          <a:custGeom>
            <a:avLst/>
            <a:gdLst/>
            <a:ahLst/>
            <a:cxnLst/>
            <a:rect l="l" t="t" r="r" b="b"/>
            <a:pathLst>
              <a:path w="582930" h="567689">
                <a:moveTo>
                  <a:pt x="79248" y="509777"/>
                </a:moveTo>
                <a:lnTo>
                  <a:pt x="59436" y="489203"/>
                </a:lnTo>
                <a:lnTo>
                  <a:pt x="0" y="547877"/>
                </a:lnTo>
                <a:lnTo>
                  <a:pt x="19050" y="567689"/>
                </a:lnTo>
                <a:lnTo>
                  <a:pt x="79248" y="509777"/>
                </a:lnTo>
                <a:close/>
              </a:path>
              <a:path w="582930" h="567689">
                <a:moveTo>
                  <a:pt x="159258" y="431291"/>
                </a:moveTo>
                <a:lnTo>
                  <a:pt x="140208" y="411479"/>
                </a:lnTo>
                <a:lnTo>
                  <a:pt x="80009" y="470153"/>
                </a:lnTo>
                <a:lnTo>
                  <a:pt x="99060" y="489965"/>
                </a:lnTo>
                <a:lnTo>
                  <a:pt x="159258" y="431291"/>
                </a:lnTo>
                <a:close/>
              </a:path>
              <a:path w="582930" h="567689">
                <a:moveTo>
                  <a:pt x="240029" y="353567"/>
                </a:moveTo>
                <a:lnTo>
                  <a:pt x="220217" y="333755"/>
                </a:lnTo>
                <a:lnTo>
                  <a:pt x="160020" y="392429"/>
                </a:lnTo>
                <a:lnTo>
                  <a:pt x="179832" y="412241"/>
                </a:lnTo>
                <a:lnTo>
                  <a:pt x="240029" y="353567"/>
                </a:lnTo>
                <a:close/>
              </a:path>
              <a:path w="582930" h="567689">
                <a:moveTo>
                  <a:pt x="320040" y="275843"/>
                </a:moveTo>
                <a:lnTo>
                  <a:pt x="300228" y="256031"/>
                </a:lnTo>
                <a:lnTo>
                  <a:pt x="240029" y="313943"/>
                </a:lnTo>
                <a:lnTo>
                  <a:pt x="259842" y="334517"/>
                </a:lnTo>
                <a:lnTo>
                  <a:pt x="320040" y="275843"/>
                </a:lnTo>
                <a:close/>
              </a:path>
              <a:path w="582930" h="567689">
                <a:moveTo>
                  <a:pt x="400049" y="198119"/>
                </a:moveTo>
                <a:lnTo>
                  <a:pt x="380238" y="178307"/>
                </a:lnTo>
                <a:lnTo>
                  <a:pt x="320802" y="236219"/>
                </a:lnTo>
                <a:lnTo>
                  <a:pt x="339852" y="256793"/>
                </a:lnTo>
                <a:lnTo>
                  <a:pt x="400049" y="198119"/>
                </a:lnTo>
                <a:close/>
              </a:path>
              <a:path w="582930" h="567689">
                <a:moveTo>
                  <a:pt x="480059" y="120395"/>
                </a:moveTo>
                <a:lnTo>
                  <a:pt x="461009" y="100583"/>
                </a:lnTo>
                <a:lnTo>
                  <a:pt x="400811" y="158495"/>
                </a:lnTo>
                <a:lnTo>
                  <a:pt x="419861" y="178307"/>
                </a:lnTo>
                <a:lnTo>
                  <a:pt x="480059" y="120395"/>
                </a:lnTo>
                <a:close/>
              </a:path>
              <a:path w="582930" h="567689">
                <a:moveTo>
                  <a:pt x="560070" y="42671"/>
                </a:moveTo>
                <a:lnTo>
                  <a:pt x="541020" y="22097"/>
                </a:lnTo>
                <a:lnTo>
                  <a:pt x="480822" y="80771"/>
                </a:lnTo>
                <a:lnTo>
                  <a:pt x="500634" y="100583"/>
                </a:lnTo>
                <a:lnTo>
                  <a:pt x="560070" y="42671"/>
                </a:lnTo>
                <a:close/>
              </a:path>
              <a:path w="582930" h="567689">
                <a:moveTo>
                  <a:pt x="582930" y="20573"/>
                </a:moveTo>
                <a:lnTo>
                  <a:pt x="563880" y="0"/>
                </a:lnTo>
                <a:lnTo>
                  <a:pt x="560832" y="3047"/>
                </a:lnTo>
                <a:lnTo>
                  <a:pt x="580644" y="22859"/>
                </a:lnTo>
                <a:lnTo>
                  <a:pt x="582930" y="20573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93501" y="4554519"/>
            <a:ext cx="514350" cy="500903"/>
          </a:xfrm>
          <a:custGeom>
            <a:avLst/>
            <a:gdLst/>
            <a:ahLst/>
            <a:cxnLst/>
            <a:rect l="l" t="t" r="r" b="b"/>
            <a:pathLst>
              <a:path w="582930" h="567689">
                <a:moveTo>
                  <a:pt x="79248" y="509777"/>
                </a:moveTo>
                <a:lnTo>
                  <a:pt x="59436" y="489203"/>
                </a:lnTo>
                <a:lnTo>
                  <a:pt x="0" y="547877"/>
                </a:lnTo>
                <a:lnTo>
                  <a:pt x="19050" y="567689"/>
                </a:lnTo>
                <a:lnTo>
                  <a:pt x="79248" y="509777"/>
                </a:lnTo>
                <a:close/>
              </a:path>
              <a:path w="582930" h="567689">
                <a:moveTo>
                  <a:pt x="159258" y="431291"/>
                </a:moveTo>
                <a:lnTo>
                  <a:pt x="140208" y="411479"/>
                </a:lnTo>
                <a:lnTo>
                  <a:pt x="80009" y="470153"/>
                </a:lnTo>
                <a:lnTo>
                  <a:pt x="99060" y="489965"/>
                </a:lnTo>
                <a:lnTo>
                  <a:pt x="159258" y="431291"/>
                </a:lnTo>
                <a:close/>
              </a:path>
              <a:path w="582930" h="567689">
                <a:moveTo>
                  <a:pt x="240029" y="353567"/>
                </a:moveTo>
                <a:lnTo>
                  <a:pt x="220217" y="333755"/>
                </a:lnTo>
                <a:lnTo>
                  <a:pt x="160020" y="392429"/>
                </a:lnTo>
                <a:lnTo>
                  <a:pt x="179832" y="412241"/>
                </a:lnTo>
                <a:lnTo>
                  <a:pt x="240029" y="353567"/>
                </a:lnTo>
                <a:close/>
              </a:path>
              <a:path w="582930" h="567689">
                <a:moveTo>
                  <a:pt x="320040" y="275843"/>
                </a:moveTo>
                <a:lnTo>
                  <a:pt x="300228" y="256031"/>
                </a:lnTo>
                <a:lnTo>
                  <a:pt x="240029" y="313943"/>
                </a:lnTo>
                <a:lnTo>
                  <a:pt x="259842" y="334517"/>
                </a:lnTo>
                <a:lnTo>
                  <a:pt x="320040" y="275843"/>
                </a:lnTo>
                <a:close/>
              </a:path>
              <a:path w="582930" h="567689">
                <a:moveTo>
                  <a:pt x="400049" y="198119"/>
                </a:moveTo>
                <a:lnTo>
                  <a:pt x="380238" y="178307"/>
                </a:lnTo>
                <a:lnTo>
                  <a:pt x="320802" y="236219"/>
                </a:lnTo>
                <a:lnTo>
                  <a:pt x="339852" y="256793"/>
                </a:lnTo>
                <a:lnTo>
                  <a:pt x="400049" y="198119"/>
                </a:lnTo>
                <a:close/>
              </a:path>
              <a:path w="582930" h="567689">
                <a:moveTo>
                  <a:pt x="480059" y="120395"/>
                </a:moveTo>
                <a:lnTo>
                  <a:pt x="461009" y="100583"/>
                </a:lnTo>
                <a:lnTo>
                  <a:pt x="400811" y="158495"/>
                </a:lnTo>
                <a:lnTo>
                  <a:pt x="419861" y="178307"/>
                </a:lnTo>
                <a:lnTo>
                  <a:pt x="480059" y="120395"/>
                </a:lnTo>
                <a:close/>
              </a:path>
              <a:path w="582930" h="567689">
                <a:moveTo>
                  <a:pt x="560070" y="42671"/>
                </a:moveTo>
                <a:lnTo>
                  <a:pt x="541020" y="22097"/>
                </a:lnTo>
                <a:lnTo>
                  <a:pt x="480822" y="80771"/>
                </a:lnTo>
                <a:lnTo>
                  <a:pt x="500634" y="100583"/>
                </a:lnTo>
                <a:lnTo>
                  <a:pt x="560070" y="42671"/>
                </a:lnTo>
                <a:close/>
              </a:path>
              <a:path w="582930" h="567689">
                <a:moveTo>
                  <a:pt x="582930" y="20573"/>
                </a:moveTo>
                <a:lnTo>
                  <a:pt x="563880" y="0"/>
                </a:lnTo>
                <a:lnTo>
                  <a:pt x="560832" y="3047"/>
                </a:lnTo>
                <a:lnTo>
                  <a:pt x="580644" y="22859"/>
                </a:lnTo>
                <a:lnTo>
                  <a:pt x="582930" y="20573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29747" y="3636757"/>
            <a:ext cx="515471" cy="500903"/>
          </a:xfrm>
          <a:custGeom>
            <a:avLst/>
            <a:gdLst/>
            <a:ahLst/>
            <a:cxnLst/>
            <a:rect l="l" t="t" r="r" b="b"/>
            <a:pathLst>
              <a:path w="584200" h="567689">
                <a:moveTo>
                  <a:pt x="80010" y="509015"/>
                </a:moveTo>
                <a:lnTo>
                  <a:pt x="60198" y="489203"/>
                </a:lnTo>
                <a:lnTo>
                  <a:pt x="0" y="547877"/>
                </a:lnTo>
                <a:lnTo>
                  <a:pt x="19812" y="567689"/>
                </a:lnTo>
                <a:lnTo>
                  <a:pt x="80010" y="509015"/>
                </a:lnTo>
                <a:close/>
              </a:path>
              <a:path w="584200" h="567689">
                <a:moveTo>
                  <a:pt x="160020" y="431291"/>
                </a:moveTo>
                <a:lnTo>
                  <a:pt x="140208" y="411479"/>
                </a:lnTo>
                <a:lnTo>
                  <a:pt x="80010" y="469391"/>
                </a:lnTo>
                <a:lnTo>
                  <a:pt x="99822" y="489965"/>
                </a:lnTo>
                <a:lnTo>
                  <a:pt x="160020" y="431291"/>
                </a:lnTo>
                <a:close/>
              </a:path>
              <a:path w="584200" h="567689">
                <a:moveTo>
                  <a:pt x="240030" y="353567"/>
                </a:moveTo>
                <a:lnTo>
                  <a:pt x="220979" y="333755"/>
                </a:lnTo>
                <a:lnTo>
                  <a:pt x="160782" y="391667"/>
                </a:lnTo>
                <a:lnTo>
                  <a:pt x="179832" y="412241"/>
                </a:lnTo>
                <a:lnTo>
                  <a:pt x="240030" y="353567"/>
                </a:lnTo>
                <a:close/>
              </a:path>
              <a:path w="584200" h="567689">
                <a:moveTo>
                  <a:pt x="320040" y="275843"/>
                </a:moveTo>
                <a:lnTo>
                  <a:pt x="300990" y="255269"/>
                </a:lnTo>
                <a:lnTo>
                  <a:pt x="240792" y="313943"/>
                </a:lnTo>
                <a:lnTo>
                  <a:pt x="259842" y="333755"/>
                </a:lnTo>
                <a:lnTo>
                  <a:pt x="320040" y="275843"/>
                </a:lnTo>
                <a:close/>
              </a:path>
              <a:path w="584200" h="567689">
                <a:moveTo>
                  <a:pt x="400812" y="198119"/>
                </a:moveTo>
                <a:lnTo>
                  <a:pt x="381000" y="177545"/>
                </a:lnTo>
                <a:lnTo>
                  <a:pt x="320802" y="236219"/>
                </a:lnTo>
                <a:lnTo>
                  <a:pt x="340614" y="256031"/>
                </a:lnTo>
                <a:lnTo>
                  <a:pt x="400812" y="198119"/>
                </a:lnTo>
                <a:close/>
              </a:path>
              <a:path w="584200" h="567689">
                <a:moveTo>
                  <a:pt x="480822" y="119633"/>
                </a:moveTo>
                <a:lnTo>
                  <a:pt x="461010" y="99821"/>
                </a:lnTo>
                <a:lnTo>
                  <a:pt x="400812" y="158495"/>
                </a:lnTo>
                <a:lnTo>
                  <a:pt x="420623" y="178307"/>
                </a:lnTo>
                <a:lnTo>
                  <a:pt x="480822" y="119633"/>
                </a:lnTo>
                <a:close/>
              </a:path>
              <a:path w="584200" h="567689">
                <a:moveTo>
                  <a:pt x="560832" y="41909"/>
                </a:moveTo>
                <a:lnTo>
                  <a:pt x="541782" y="22097"/>
                </a:lnTo>
                <a:lnTo>
                  <a:pt x="481584" y="80771"/>
                </a:lnTo>
                <a:lnTo>
                  <a:pt x="500634" y="100583"/>
                </a:lnTo>
                <a:lnTo>
                  <a:pt x="560832" y="41909"/>
                </a:lnTo>
                <a:close/>
              </a:path>
              <a:path w="584200" h="567689">
                <a:moveTo>
                  <a:pt x="583692" y="19811"/>
                </a:moveTo>
                <a:lnTo>
                  <a:pt x="563880" y="0"/>
                </a:lnTo>
                <a:lnTo>
                  <a:pt x="561594" y="2285"/>
                </a:lnTo>
                <a:lnTo>
                  <a:pt x="580644" y="22859"/>
                </a:lnTo>
                <a:lnTo>
                  <a:pt x="583692" y="19811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29747" y="3636757"/>
            <a:ext cx="515471" cy="500903"/>
          </a:xfrm>
          <a:custGeom>
            <a:avLst/>
            <a:gdLst/>
            <a:ahLst/>
            <a:cxnLst/>
            <a:rect l="l" t="t" r="r" b="b"/>
            <a:pathLst>
              <a:path w="584200" h="567689">
                <a:moveTo>
                  <a:pt x="80010" y="509015"/>
                </a:moveTo>
                <a:lnTo>
                  <a:pt x="60198" y="489203"/>
                </a:lnTo>
                <a:lnTo>
                  <a:pt x="0" y="547877"/>
                </a:lnTo>
                <a:lnTo>
                  <a:pt x="19812" y="567689"/>
                </a:lnTo>
                <a:lnTo>
                  <a:pt x="80010" y="509015"/>
                </a:lnTo>
                <a:close/>
              </a:path>
              <a:path w="584200" h="567689">
                <a:moveTo>
                  <a:pt x="160020" y="431291"/>
                </a:moveTo>
                <a:lnTo>
                  <a:pt x="140208" y="411479"/>
                </a:lnTo>
                <a:lnTo>
                  <a:pt x="80010" y="469391"/>
                </a:lnTo>
                <a:lnTo>
                  <a:pt x="99822" y="489965"/>
                </a:lnTo>
                <a:lnTo>
                  <a:pt x="160020" y="431291"/>
                </a:lnTo>
                <a:close/>
              </a:path>
              <a:path w="584200" h="567689">
                <a:moveTo>
                  <a:pt x="240030" y="353567"/>
                </a:moveTo>
                <a:lnTo>
                  <a:pt x="220979" y="333755"/>
                </a:lnTo>
                <a:lnTo>
                  <a:pt x="160782" y="391667"/>
                </a:lnTo>
                <a:lnTo>
                  <a:pt x="179832" y="412241"/>
                </a:lnTo>
                <a:lnTo>
                  <a:pt x="240030" y="353567"/>
                </a:lnTo>
                <a:close/>
              </a:path>
              <a:path w="584200" h="567689">
                <a:moveTo>
                  <a:pt x="320040" y="275843"/>
                </a:moveTo>
                <a:lnTo>
                  <a:pt x="300990" y="255269"/>
                </a:lnTo>
                <a:lnTo>
                  <a:pt x="240792" y="313943"/>
                </a:lnTo>
                <a:lnTo>
                  <a:pt x="259842" y="333755"/>
                </a:lnTo>
                <a:lnTo>
                  <a:pt x="320040" y="275843"/>
                </a:lnTo>
                <a:close/>
              </a:path>
              <a:path w="584200" h="567689">
                <a:moveTo>
                  <a:pt x="400812" y="198119"/>
                </a:moveTo>
                <a:lnTo>
                  <a:pt x="381000" y="177545"/>
                </a:lnTo>
                <a:lnTo>
                  <a:pt x="320802" y="236219"/>
                </a:lnTo>
                <a:lnTo>
                  <a:pt x="340614" y="256031"/>
                </a:lnTo>
                <a:lnTo>
                  <a:pt x="400812" y="198119"/>
                </a:lnTo>
                <a:close/>
              </a:path>
              <a:path w="584200" h="567689">
                <a:moveTo>
                  <a:pt x="480822" y="119633"/>
                </a:moveTo>
                <a:lnTo>
                  <a:pt x="461010" y="99821"/>
                </a:lnTo>
                <a:lnTo>
                  <a:pt x="400812" y="158495"/>
                </a:lnTo>
                <a:lnTo>
                  <a:pt x="420623" y="178307"/>
                </a:lnTo>
                <a:lnTo>
                  <a:pt x="480822" y="119633"/>
                </a:lnTo>
                <a:close/>
              </a:path>
              <a:path w="584200" h="567689">
                <a:moveTo>
                  <a:pt x="560832" y="41909"/>
                </a:moveTo>
                <a:lnTo>
                  <a:pt x="541782" y="22097"/>
                </a:lnTo>
                <a:lnTo>
                  <a:pt x="481584" y="80771"/>
                </a:lnTo>
                <a:lnTo>
                  <a:pt x="500634" y="100583"/>
                </a:lnTo>
                <a:lnTo>
                  <a:pt x="560832" y="41909"/>
                </a:lnTo>
                <a:close/>
              </a:path>
              <a:path w="584200" h="567689">
                <a:moveTo>
                  <a:pt x="583692" y="19811"/>
                </a:moveTo>
                <a:lnTo>
                  <a:pt x="563880" y="0"/>
                </a:lnTo>
                <a:lnTo>
                  <a:pt x="561594" y="2285"/>
                </a:lnTo>
                <a:lnTo>
                  <a:pt x="580644" y="22859"/>
                </a:lnTo>
                <a:lnTo>
                  <a:pt x="583692" y="19811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67338" y="2977850"/>
            <a:ext cx="515471" cy="500903"/>
          </a:xfrm>
          <a:custGeom>
            <a:avLst/>
            <a:gdLst/>
            <a:ahLst/>
            <a:cxnLst/>
            <a:rect l="l" t="t" r="r" b="b"/>
            <a:pathLst>
              <a:path w="584200" h="567689">
                <a:moveTo>
                  <a:pt x="79247" y="509015"/>
                </a:moveTo>
                <a:lnTo>
                  <a:pt x="60197" y="489203"/>
                </a:lnTo>
                <a:lnTo>
                  <a:pt x="0" y="547115"/>
                </a:lnTo>
                <a:lnTo>
                  <a:pt x="19811" y="567689"/>
                </a:lnTo>
                <a:lnTo>
                  <a:pt x="79247" y="509015"/>
                </a:lnTo>
                <a:close/>
              </a:path>
              <a:path w="584200" h="567689">
                <a:moveTo>
                  <a:pt x="160019" y="431291"/>
                </a:moveTo>
                <a:lnTo>
                  <a:pt x="140207" y="411479"/>
                </a:lnTo>
                <a:lnTo>
                  <a:pt x="80009" y="469391"/>
                </a:lnTo>
                <a:lnTo>
                  <a:pt x="99821" y="489965"/>
                </a:lnTo>
                <a:lnTo>
                  <a:pt x="160019" y="431291"/>
                </a:lnTo>
                <a:close/>
              </a:path>
              <a:path w="584200" h="567689">
                <a:moveTo>
                  <a:pt x="240029" y="353567"/>
                </a:moveTo>
                <a:lnTo>
                  <a:pt x="220217" y="333755"/>
                </a:lnTo>
                <a:lnTo>
                  <a:pt x="160781" y="391667"/>
                </a:lnTo>
                <a:lnTo>
                  <a:pt x="179831" y="411479"/>
                </a:lnTo>
                <a:lnTo>
                  <a:pt x="240029" y="353567"/>
                </a:lnTo>
                <a:close/>
              </a:path>
              <a:path w="584200" h="567689">
                <a:moveTo>
                  <a:pt x="320039" y="275843"/>
                </a:moveTo>
                <a:lnTo>
                  <a:pt x="300989" y="255269"/>
                </a:lnTo>
                <a:lnTo>
                  <a:pt x="240791" y="313943"/>
                </a:lnTo>
                <a:lnTo>
                  <a:pt x="259841" y="333755"/>
                </a:lnTo>
                <a:lnTo>
                  <a:pt x="320039" y="275843"/>
                </a:lnTo>
                <a:close/>
              </a:path>
              <a:path w="584200" h="567689">
                <a:moveTo>
                  <a:pt x="400049" y="198119"/>
                </a:moveTo>
                <a:lnTo>
                  <a:pt x="380999" y="177545"/>
                </a:lnTo>
                <a:lnTo>
                  <a:pt x="320801" y="236219"/>
                </a:lnTo>
                <a:lnTo>
                  <a:pt x="340613" y="256031"/>
                </a:lnTo>
                <a:lnTo>
                  <a:pt x="400049" y="198119"/>
                </a:lnTo>
                <a:close/>
              </a:path>
              <a:path w="584200" h="567689">
                <a:moveTo>
                  <a:pt x="480821" y="119633"/>
                </a:moveTo>
                <a:lnTo>
                  <a:pt x="461009" y="99821"/>
                </a:lnTo>
                <a:lnTo>
                  <a:pt x="400811" y="158495"/>
                </a:lnTo>
                <a:lnTo>
                  <a:pt x="420623" y="178307"/>
                </a:lnTo>
                <a:lnTo>
                  <a:pt x="480821" y="119633"/>
                </a:lnTo>
                <a:close/>
              </a:path>
              <a:path w="584200" h="567689">
                <a:moveTo>
                  <a:pt x="560831" y="41909"/>
                </a:moveTo>
                <a:lnTo>
                  <a:pt x="541019" y="22097"/>
                </a:lnTo>
                <a:lnTo>
                  <a:pt x="480821" y="80771"/>
                </a:lnTo>
                <a:lnTo>
                  <a:pt x="500633" y="100583"/>
                </a:lnTo>
                <a:lnTo>
                  <a:pt x="560831" y="41909"/>
                </a:lnTo>
                <a:close/>
              </a:path>
              <a:path w="584200" h="567689">
                <a:moveTo>
                  <a:pt x="583691" y="19811"/>
                </a:moveTo>
                <a:lnTo>
                  <a:pt x="563879" y="0"/>
                </a:lnTo>
                <a:lnTo>
                  <a:pt x="561593" y="2285"/>
                </a:lnTo>
                <a:lnTo>
                  <a:pt x="580643" y="22859"/>
                </a:lnTo>
                <a:lnTo>
                  <a:pt x="583691" y="19811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67338" y="2977850"/>
            <a:ext cx="515471" cy="500903"/>
          </a:xfrm>
          <a:custGeom>
            <a:avLst/>
            <a:gdLst/>
            <a:ahLst/>
            <a:cxnLst/>
            <a:rect l="l" t="t" r="r" b="b"/>
            <a:pathLst>
              <a:path w="584200" h="567689">
                <a:moveTo>
                  <a:pt x="79247" y="509015"/>
                </a:moveTo>
                <a:lnTo>
                  <a:pt x="60197" y="489203"/>
                </a:lnTo>
                <a:lnTo>
                  <a:pt x="0" y="547115"/>
                </a:lnTo>
                <a:lnTo>
                  <a:pt x="19811" y="567689"/>
                </a:lnTo>
                <a:lnTo>
                  <a:pt x="79247" y="509015"/>
                </a:lnTo>
                <a:close/>
              </a:path>
              <a:path w="584200" h="567689">
                <a:moveTo>
                  <a:pt x="160019" y="431291"/>
                </a:moveTo>
                <a:lnTo>
                  <a:pt x="140207" y="411479"/>
                </a:lnTo>
                <a:lnTo>
                  <a:pt x="80009" y="469391"/>
                </a:lnTo>
                <a:lnTo>
                  <a:pt x="99821" y="489965"/>
                </a:lnTo>
                <a:lnTo>
                  <a:pt x="160019" y="431291"/>
                </a:lnTo>
                <a:close/>
              </a:path>
              <a:path w="584200" h="567689">
                <a:moveTo>
                  <a:pt x="240029" y="353567"/>
                </a:moveTo>
                <a:lnTo>
                  <a:pt x="220217" y="333755"/>
                </a:lnTo>
                <a:lnTo>
                  <a:pt x="160781" y="391667"/>
                </a:lnTo>
                <a:lnTo>
                  <a:pt x="179831" y="411479"/>
                </a:lnTo>
                <a:lnTo>
                  <a:pt x="240029" y="353567"/>
                </a:lnTo>
                <a:close/>
              </a:path>
              <a:path w="584200" h="567689">
                <a:moveTo>
                  <a:pt x="320039" y="275843"/>
                </a:moveTo>
                <a:lnTo>
                  <a:pt x="300989" y="255269"/>
                </a:lnTo>
                <a:lnTo>
                  <a:pt x="240791" y="313943"/>
                </a:lnTo>
                <a:lnTo>
                  <a:pt x="259841" y="333755"/>
                </a:lnTo>
                <a:lnTo>
                  <a:pt x="320039" y="275843"/>
                </a:lnTo>
                <a:close/>
              </a:path>
              <a:path w="584200" h="567689">
                <a:moveTo>
                  <a:pt x="400049" y="198119"/>
                </a:moveTo>
                <a:lnTo>
                  <a:pt x="380999" y="177545"/>
                </a:lnTo>
                <a:lnTo>
                  <a:pt x="320801" y="236219"/>
                </a:lnTo>
                <a:lnTo>
                  <a:pt x="340613" y="256031"/>
                </a:lnTo>
                <a:lnTo>
                  <a:pt x="400049" y="198119"/>
                </a:lnTo>
                <a:close/>
              </a:path>
              <a:path w="584200" h="567689">
                <a:moveTo>
                  <a:pt x="480821" y="119633"/>
                </a:moveTo>
                <a:lnTo>
                  <a:pt x="461009" y="99821"/>
                </a:lnTo>
                <a:lnTo>
                  <a:pt x="400811" y="158495"/>
                </a:lnTo>
                <a:lnTo>
                  <a:pt x="420623" y="178307"/>
                </a:lnTo>
                <a:lnTo>
                  <a:pt x="480821" y="119633"/>
                </a:lnTo>
                <a:close/>
              </a:path>
              <a:path w="584200" h="567689">
                <a:moveTo>
                  <a:pt x="560831" y="41909"/>
                </a:moveTo>
                <a:lnTo>
                  <a:pt x="541019" y="22097"/>
                </a:lnTo>
                <a:lnTo>
                  <a:pt x="480821" y="80771"/>
                </a:lnTo>
                <a:lnTo>
                  <a:pt x="500633" y="100583"/>
                </a:lnTo>
                <a:lnTo>
                  <a:pt x="560831" y="41909"/>
                </a:lnTo>
                <a:close/>
              </a:path>
              <a:path w="584200" h="567689">
                <a:moveTo>
                  <a:pt x="583691" y="19811"/>
                </a:moveTo>
                <a:lnTo>
                  <a:pt x="563879" y="0"/>
                </a:lnTo>
                <a:lnTo>
                  <a:pt x="561593" y="2285"/>
                </a:lnTo>
                <a:lnTo>
                  <a:pt x="580643" y="22859"/>
                </a:lnTo>
                <a:lnTo>
                  <a:pt x="583691" y="19811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290161" y="865604"/>
            <a:ext cx="9494269" cy="488943"/>
          </a:xfrm>
          <a:prstGeom prst="rect">
            <a:avLst/>
          </a:prstGeom>
        </p:spPr>
        <p:txBody>
          <a:bodyPr vert="horz" wrap="square" lIns="0" tIns="127915" rIns="0" bIns="0" rtlCol="0">
            <a:spAutoFit/>
          </a:bodyPr>
          <a:lstStyle/>
          <a:p>
            <a:pPr marL="3820849"/>
            <a:r>
              <a:rPr sz="2338" spc="-18" dirty="0"/>
              <a:t>Cybe</a:t>
            </a:r>
            <a:r>
              <a:rPr sz="2338" spc="-53" dirty="0"/>
              <a:t>r</a:t>
            </a:r>
            <a:r>
              <a:rPr sz="2338" spc="-18" dirty="0"/>
              <a:t>s</a:t>
            </a:r>
            <a:r>
              <a:rPr sz="2338" spc="-13" dirty="0"/>
              <a:t>ecurity</a:t>
            </a:r>
            <a:r>
              <a:rPr sz="2338" dirty="0"/>
              <a:t> </a:t>
            </a:r>
            <a:r>
              <a:rPr sz="2338" spc="-49" dirty="0"/>
              <a:t>E</a:t>
            </a:r>
            <a:r>
              <a:rPr sz="2338" spc="-18" dirty="0"/>
              <a:t>du</a:t>
            </a:r>
            <a:r>
              <a:rPr sz="2338" spc="-35" dirty="0"/>
              <a:t>ca</a:t>
            </a:r>
            <a:r>
              <a:rPr sz="2338" spc="-13" dirty="0"/>
              <a:t>tion</a:t>
            </a:r>
            <a:r>
              <a:rPr sz="2338" spc="-9" dirty="0"/>
              <a:t> </a:t>
            </a:r>
            <a:r>
              <a:rPr sz="2338" spc="-62" dirty="0"/>
              <a:t>P</a:t>
            </a:r>
            <a:r>
              <a:rPr sz="2338" spc="-18" dirty="0"/>
              <a:t>o</a:t>
            </a:r>
            <a:r>
              <a:rPr sz="2338" spc="-9" dirty="0"/>
              <a:t>rt</a:t>
            </a:r>
            <a:r>
              <a:rPr sz="2338" spc="-62" dirty="0"/>
              <a:t>f</a:t>
            </a:r>
            <a:r>
              <a:rPr sz="2338" spc="-13" dirty="0"/>
              <a:t>olio</a:t>
            </a:r>
            <a:endParaRPr sz="2338"/>
          </a:p>
        </p:txBody>
      </p:sp>
      <p:sp>
        <p:nvSpPr>
          <p:cNvPr id="15" name="object 15"/>
          <p:cNvSpPr/>
          <p:nvPr/>
        </p:nvSpPr>
        <p:spPr>
          <a:xfrm>
            <a:off x="1728395" y="4209602"/>
            <a:ext cx="2040031" cy="1665754"/>
          </a:xfrm>
          <a:custGeom>
            <a:avLst/>
            <a:gdLst/>
            <a:ahLst/>
            <a:cxnLst/>
            <a:rect l="l" t="t" r="r" b="b"/>
            <a:pathLst>
              <a:path w="2312035" h="1887854">
                <a:moveTo>
                  <a:pt x="2311908" y="5333"/>
                </a:moveTo>
                <a:lnTo>
                  <a:pt x="2311908" y="0"/>
                </a:lnTo>
                <a:lnTo>
                  <a:pt x="471678" y="0"/>
                </a:lnTo>
                <a:lnTo>
                  <a:pt x="0" y="472440"/>
                </a:lnTo>
                <a:lnTo>
                  <a:pt x="0" y="1887474"/>
                </a:lnTo>
                <a:lnTo>
                  <a:pt x="4572" y="1887474"/>
                </a:lnTo>
                <a:lnTo>
                  <a:pt x="4572" y="469392"/>
                </a:lnTo>
                <a:lnTo>
                  <a:pt x="9905" y="469392"/>
                </a:lnTo>
                <a:lnTo>
                  <a:pt x="473964" y="5333"/>
                </a:lnTo>
                <a:lnTo>
                  <a:pt x="2298954" y="5333"/>
                </a:lnTo>
                <a:lnTo>
                  <a:pt x="2302764" y="1524"/>
                </a:lnTo>
                <a:lnTo>
                  <a:pt x="2306569" y="5329"/>
                </a:lnTo>
                <a:lnTo>
                  <a:pt x="2311908" y="5333"/>
                </a:lnTo>
                <a:close/>
              </a:path>
              <a:path w="2312035" h="1887854">
                <a:moveTo>
                  <a:pt x="9905" y="469392"/>
                </a:moveTo>
                <a:lnTo>
                  <a:pt x="4572" y="469392"/>
                </a:lnTo>
                <a:lnTo>
                  <a:pt x="4572" y="480060"/>
                </a:lnTo>
                <a:lnTo>
                  <a:pt x="4572" y="474725"/>
                </a:lnTo>
                <a:lnTo>
                  <a:pt x="9905" y="469392"/>
                </a:lnTo>
                <a:close/>
              </a:path>
              <a:path w="2312035" h="1887854">
                <a:moveTo>
                  <a:pt x="1842516" y="1884426"/>
                </a:moveTo>
                <a:lnTo>
                  <a:pt x="1842516" y="1882140"/>
                </a:lnTo>
                <a:lnTo>
                  <a:pt x="4572" y="1882139"/>
                </a:lnTo>
                <a:lnTo>
                  <a:pt x="4572" y="480060"/>
                </a:lnTo>
                <a:lnTo>
                  <a:pt x="4572" y="1887474"/>
                </a:lnTo>
                <a:lnTo>
                  <a:pt x="1839468" y="1887474"/>
                </a:lnTo>
                <a:lnTo>
                  <a:pt x="1842516" y="1884426"/>
                </a:lnTo>
                <a:close/>
              </a:path>
              <a:path w="2312035" h="1887854">
                <a:moveTo>
                  <a:pt x="2310384" y="1416558"/>
                </a:moveTo>
                <a:lnTo>
                  <a:pt x="2310384" y="9144"/>
                </a:lnTo>
                <a:lnTo>
                  <a:pt x="2306569" y="12958"/>
                </a:lnTo>
                <a:lnTo>
                  <a:pt x="2305812" y="1413509"/>
                </a:lnTo>
                <a:lnTo>
                  <a:pt x="1837944" y="1881377"/>
                </a:lnTo>
                <a:lnTo>
                  <a:pt x="4572" y="1882139"/>
                </a:lnTo>
                <a:lnTo>
                  <a:pt x="1844802" y="1882139"/>
                </a:lnTo>
                <a:lnTo>
                  <a:pt x="2310384" y="1416558"/>
                </a:lnTo>
                <a:close/>
              </a:path>
              <a:path w="2312035" h="1887854">
                <a:moveTo>
                  <a:pt x="1844802" y="1882139"/>
                </a:moveTo>
                <a:lnTo>
                  <a:pt x="1831848" y="1882139"/>
                </a:lnTo>
                <a:lnTo>
                  <a:pt x="1842516" y="1882140"/>
                </a:lnTo>
                <a:lnTo>
                  <a:pt x="1842516" y="1884426"/>
                </a:lnTo>
                <a:lnTo>
                  <a:pt x="1844802" y="1882139"/>
                </a:lnTo>
                <a:close/>
              </a:path>
              <a:path w="2312035" h="1887854">
                <a:moveTo>
                  <a:pt x="2306573" y="5333"/>
                </a:moveTo>
                <a:lnTo>
                  <a:pt x="2302764" y="1524"/>
                </a:lnTo>
                <a:lnTo>
                  <a:pt x="2298954" y="5333"/>
                </a:lnTo>
                <a:lnTo>
                  <a:pt x="2306573" y="5333"/>
                </a:lnTo>
                <a:close/>
              </a:path>
              <a:path w="2312035" h="1887854">
                <a:moveTo>
                  <a:pt x="2310384" y="9144"/>
                </a:moveTo>
                <a:lnTo>
                  <a:pt x="2306574" y="5334"/>
                </a:lnTo>
                <a:lnTo>
                  <a:pt x="2306569" y="12958"/>
                </a:lnTo>
                <a:lnTo>
                  <a:pt x="2310384" y="9144"/>
                </a:lnTo>
                <a:close/>
              </a:path>
              <a:path w="2312035" h="1887854">
                <a:moveTo>
                  <a:pt x="2311908" y="1415034"/>
                </a:moveTo>
                <a:lnTo>
                  <a:pt x="2311908" y="5333"/>
                </a:lnTo>
                <a:lnTo>
                  <a:pt x="2306574" y="5334"/>
                </a:lnTo>
                <a:lnTo>
                  <a:pt x="2310384" y="9144"/>
                </a:lnTo>
                <a:lnTo>
                  <a:pt x="2310384" y="1416558"/>
                </a:lnTo>
                <a:lnTo>
                  <a:pt x="2311908" y="1415034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32428" y="4628478"/>
            <a:ext cx="1617009" cy="1241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49438" y="4214981"/>
            <a:ext cx="414169" cy="16553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33101" y="4214308"/>
            <a:ext cx="2030506" cy="4141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28395" y="4209602"/>
            <a:ext cx="2040031" cy="1665754"/>
          </a:xfrm>
          <a:custGeom>
            <a:avLst/>
            <a:gdLst/>
            <a:ahLst/>
            <a:cxnLst/>
            <a:rect l="l" t="t" r="r" b="b"/>
            <a:pathLst>
              <a:path w="2312035" h="1887854">
                <a:moveTo>
                  <a:pt x="2311908" y="1415034"/>
                </a:moveTo>
                <a:lnTo>
                  <a:pt x="2311908" y="0"/>
                </a:lnTo>
                <a:lnTo>
                  <a:pt x="471678" y="0"/>
                </a:lnTo>
                <a:lnTo>
                  <a:pt x="0" y="472440"/>
                </a:lnTo>
                <a:lnTo>
                  <a:pt x="0" y="1887474"/>
                </a:lnTo>
                <a:lnTo>
                  <a:pt x="4572" y="1887474"/>
                </a:lnTo>
                <a:lnTo>
                  <a:pt x="4572" y="469392"/>
                </a:lnTo>
                <a:lnTo>
                  <a:pt x="17525" y="469392"/>
                </a:lnTo>
                <a:lnTo>
                  <a:pt x="473964" y="12954"/>
                </a:lnTo>
                <a:lnTo>
                  <a:pt x="473964" y="10668"/>
                </a:lnTo>
                <a:lnTo>
                  <a:pt x="477773" y="9144"/>
                </a:lnTo>
                <a:lnTo>
                  <a:pt x="477773" y="10668"/>
                </a:lnTo>
                <a:lnTo>
                  <a:pt x="2293620" y="10668"/>
                </a:lnTo>
                <a:lnTo>
                  <a:pt x="2302764" y="1524"/>
                </a:lnTo>
                <a:lnTo>
                  <a:pt x="2310384" y="9144"/>
                </a:lnTo>
                <a:lnTo>
                  <a:pt x="2310384" y="1416558"/>
                </a:lnTo>
                <a:lnTo>
                  <a:pt x="2311908" y="1415034"/>
                </a:lnTo>
                <a:close/>
              </a:path>
              <a:path w="2312035" h="1887854">
                <a:moveTo>
                  <a:pt x="17525" y="469392"/>
                </a:moveTo>
                <a:lnTo>
                  <a:pt x="4572" y="469392"/>
                </a:lnTo>
                <a:lnTo>
                  <a:pt x="4572" y="480060"/>
                </a:lnTo>
                <a:lnTo>
                  <a:pt x="8382" y="480060"/>
                </a:lnTo>
                <a:lnTo>
                  <a:pt x="8382" y="478536"/>
                </a:lnTo>
                <a:lnTo>
                  <a:pt x="9906" y="474726"/>
                </a:lnTo>
                <a:lnTo>
                  <a:pt x="9906" y="477012"/>
                </a:lnTo>
                <a:lnTo>
                  <a:pt x="17525" y="469392"/>
                </a:lnTo>
                <a:close/>
              </a:path>
              <a:path w="2312035" h="1887854">
                <a:moveTo>
                  <a:pt x="9906" y="1876806"/>
                </a:moveTo>
                <a:lnTo>
                  <a:pt x="9906" y="480060"/>
                </a:lnTo>
                <a:lnTo>
                  <a:pt x="4572" y="480060"/>
                </a:lnTo>
                <a:lnTo>
                  <a:pt x="4572" y="1876806"/>
                </a:lnTo>
                <a:lnTo>
                  <a:pt x="9906" y="1876806"/>
                </a:lnTo>
                <a:close/>
              </a:path>
              <a:path w="2312035" h="1887854">
                <a:moveTo>
                  <a:pt x="1834896" y="1876806"/>
                </a:moveTo>
                <a:lnTo>
                  <a:pt x="4572" y="1876806"/>
                </a:lnTo>
                <a:lnTo>
                  <a:pt x="9906" y="1882140"/>
                </a:lnTo>
                <a:lnTo>
                  <a:pt x="9906" y="1887474"/>
                </a:lnTo>
                <a:lnTo>
                  <a:pt x="1831848" y="1887474"/>
                </a:lnTo>
                <a:lnTo>
                  <a:pt x="1831848" y="1882140"/>
                </a:lnTo>
                <a:lnTo>
                  <a:pt x="1833372" y="1882140"/>
                </a:lnTo>
                <a:lnTo>
                  <a:pt x="1833372" y="1878330"/>
                </a:lnTo>
                <a:lnTo>
                  <a:pt x="1834896" y="1876806"/>
                </a:lnTo>
                <a:close/>
              </a:path>
              <a:path w="2312035" h="1887854">
                <a:moveTo>
                  <a:pt x="9906" y="1887474"/>
                </a:moveTo>
                <a:lnTo>
                  <a:pt x="9906" y="1882140"/>
                </a:lnTo>
                <a:lnTo>
                  <a:pt x="4572" y="1876806"/>
                </a:lnTo>
                <a:lnTo>
                  <a:pt x="4572" y="1887474"/>
                </a:lnTo>
                <a:lnTo>
                  <a:pt x="9906" y="1887474"/>
                </a:lnTo>
                <a:close/>
              </a:path>
              <a:path w="2312035" h="1887854">
                <a:moveTo>
                  <a:pt x="9906" y="477012"/>
                </a:moveTo>
                <a:lnTo>
                  <a:pt x="9906" y="474726"/>
                </a:lnTo>
                <a:lnTo>
                  <a:pt x="8382" y="478536"/>
                </a:lnTo>
                <a:lnTo>
                  <a:pt x="9906" y="477012"/>
                </a:lnTo>
                <a:close/>
              </a:path>
              <a:path w="2312035" h="1887854">
                <a:moveTo>
                  <a:pt x="1834896" y="469392"/>
                </a:moveTo>
                <a:lnTo>
                  <a:pt x="17525" y="469392"/>
                </a:lnTo>
                <a:lnTo>
                  <a:pt x="8382" y="478536"/>
                </a:lnTo>
                <a:lnTo>
                  <a:pt x="8382" y="480060"/>
                </a:lnTo>
                <a:lnTo>
                  <a:pt x="1831848" y="480060"/>
                </a:lnTo>
                <a:lnTo>
                  <a:pt x="1831848" y="474726"/>
                </a:lnTo>
                <a:lnTo>
                  <a:pt x="1833372" y="474726"/>
                </a:lnTo>
                <a:lnTo>
                  <a:pt x="1833372" y="470916"/>
                </a:lnTo>
                <a:lnTo>
                  <a:pt x="1834896" y="469392"/>
                </a:lnTo>
                <a:close/>
              </a:path>
              <a:path w="2312035" h="1887854">
                <a:moveTo>
                  <a:pt x="477773" y="9144"/>
                </a:moveTo>
                <a:lnTo>
                  <a:pt x="473964" y="10668"/>
                </a:lnTo>
                <a:lnTo>
                  <a:pt x="476250" y="10668"/>
                </a:lnTo>
                <a:lnTo>
                  <a:pt x="477773" y="9144"/>
                </a:lnTo>
                <a:close/>
              </a:path>
              <a:path w="2312035" h="1887854">
                <a:moveTo>
                  <a:pt x="476250" y="10668"/>
                </a:moveTo>
                <a:lnTo>
                  <a:pt x="473964" y="10668"/>
                </a:lnTo>
                <a:lnTo>
                  <a:pt x="473964" y="12954"/>
                </a:lnTo>
                <a:lnTo>
                  <a:pt x="476250" y="10668"/>
                </a:lnTo>
                <a:close/>
              </a:path>
              <a:path w="2312035" h="1887854">
                <a:moveTo>
                  <a:pt x="477773" y="10668"/>
                </a:moveTo>
                <a:lnTo>
                  <a:pt x="477773" y="9144"/>
                </a:lnTo>
                <a:lnTo>
                  <a:pt x="476250" y="10668"/>
                </a:lnTo>
                <a:lnTo>
                  <a:pt x="477773" y="10668"/>
                </a:lnTo>
                <a:close/>
              </a:path>
              <a:path w="2312035" h="1887854">
                <a:moveTo>
                  <a:pt x="1842516" y="477012"/>
                </a:moveTo>
                <a:lnTo>
                  <a:pt x="1842516" y="474726"/>
                </a:lnTo>
                <a:lnTo>
                  <a:pt x="1831848" y="474726"/>
                </a:lnTo>
                <a:lnTo>
                  <a:pt x="1831848" y="480060"/>
                </a:lnTo>
                <a:lnTo>
                  <a:pt x="1839468" y="480060"/>
                </a:lnTo>
                <a:lnTo>
                  <a:pt x="1842516" y="477012"/>
                </a:lnTo>
                <a:close/>
              </a:path>
              <a:path w="2312035" h="1887854">
                <a:moveTo>
                  <a:pt x="1842516" y="1869186"/>
                </a:moveTo>
                <a:lnTo>
                  <a:pt x="1842516" y="477012"/>
                </a:lnTo>
                <a:lnTo>
                  <a:pt x="1839468" y="480060"/>
                </a:lnTo>
                <a:lnTo>
                  <a:pt x="1831848" y="480060"/>
                </a:lnTo>
                <a:lnTo>
                  <a:pt x="1831848" y="1876806"/>
                </a:lnTo>
                <a:lnTo>
                  <a:pt x="1834896" y="1876806"/>
                </a:lnTo>
                <a:lnTo>
                  <a:pt x="1842516" y="1869186"/>
                </a:lnTo>
                <a:close/>
              </a:path>
              <a:path w="2312035" h="1887854">
                <a:moveTo>
                  <a:pt x="1842516" y="1884426"/>
                </a:moveTo>
                <a:lnTo>
                  <a:pt x="1842516" y="1882140"/>
                </a:lnTo>
                <a:lnTo>
                  <a:pt x="1831848" y="1882140"/>
                </a:lnTo>
                <a:lnTo>
                  <a:pt x="1831848" y="1887474"/>
                </a:lnTo>
                <a:lnTo>
                  <a:pt x="1839468" y="1887474"/>
                </a:lnTo>
                <a:lnTo>
                  <a:pt x="1842516" y="1884426"/>
                </a:lnTo>
                <a:close/>
              </a:path>
              <a:path w="2312035" h="1887854">
                <a:moveTo>
                  <a:pt x="1837182" y="469392"/>
                </a:moveTo>
                <a:lnTo>
                  <a:pt x="1834896" y="469392"/>
                </a:lnTo>
                <a:lnTo>
                  <a:pt x="1833372" y="470916"/>
                </a:lnTo>
                <a:lnTo>
                  <a:pt x="1837182" y="469392"/>
                </a:lnTo>
                <a:close/>
              </a:path>
              <a:path w="2312035" h="1887854">
                <a:moveTo>
                  <a:pt x="1837182" y="474726"/>
                </a:moveTo>
                <a:lnTo>
                  <a:pt x="1837182" y="469392"/>
                </a:lnTo>
                <a:lnTo>
                  <a:pt x="1833372" y="470916"/>
                </a:lnTo>
                <a:lnTo>
                  <a:pt x="1833372" y="474726"/>
                </a:lnTo>
                <a:lnTo>
                  <a:pt x="1837182" y="474726"/>
                </a:lnTo>
                <a:close/>
              </a:path>
              <a:path w="2312035" h="1887854">
                <a:moveTo>
                  <a:pt x="1837182" y="1876806"/>
                </a:moveTo>
                <a:lnTo>
                  <a:pt x="1834896" y="1876806"/>
                </a:lnTo>
                <a:lnTo>
                  <a:pt x="1833372" y="1878330"/>
                </a:lnTo>
                <a:lnTo>
                  <a:pt x="1837182" y="1876806"/>
                </a:lnTo>
                <a:close/>
              </a:path>
              <a:path w="2312035" h="1887854">
                <a:moveTo>
                  <a:pt x="1837182" y="1882140"/>
                </a:moveTo>
                <a:lnTo>
                  <a:pt x="1837182" y="1876806"/>
                </a:lnTo>
                <a:lnTo>
                  <a:pt x="1833372" y="1878330"/>
                </a:lnTo>
                <a:lnTo>
                  <a:pt x="1833372" y="1882140"/>
                </a:lnTo>
                <a:lnTo>
                  <a:pt x="1837182" y="1882140"/>
                </a:lnTo>
                <a:close/>
              </a:path>
              <a:path w="2312035" h="1887854">
                <a:moveTo>
                  <a:pt x="2306574" y="12954"/>
                </a:moveTo>
                <a:lnTo>
                  <a:pt x="2306574" y="10668"/>
                </a:lnTo>
                <a:lnTo>
                  <a:pt x="2293620" y="10668"/>
                </a:lnTo>
                <a:lnTo>
                  <a:pt x="1834896" y="469392"/>
                </a:lnTo>
                <a:lnTo>
                  <a:pt x="1837182" y="469392"/>
                </a:lnTo>
                <a:lnTo>
                  <a:pt x="1837182" y="474726"/>
                </a:lnTo>
                <a:lnTo>
                  <a:pt x="1842516" y="474726"/>
                </a:lnTo>
                <a:lnTo>
                  <a:pt x="1842516" y="477012"/>
                </a:lnTo>
                <a:lnTo>
                  <a:pt x="2306574" y="12954"/>
                </a:lnTo>
                <a:close/>
              </a:path>
              <a:path w="2312035" h="1887854">
                <a:moveTo>
                  <a:pt x="2302764" y="1408938"/>
                </a:moveTo>
                <a:lnTo>
                  <a:pt x="1834896" y="1876806"/>
                </a:lnTo>
                <a:lnTo>
                  <a:pt x="1837182" y="1876806"/>
                </a:lnTo>
                <a:lnTo>
                  <a:pt x="1837182" y="1882140"/>
                </a:lnTo>
                <a:lnTo>
                  <a:pt x="1842516" y="1882140"/>
                </a:lnTo>
                <a:lnTo>
                  <a:pt x="1842516" y="1884426"/>
                </a:lnTo>
                <a:lnTo>
                  <a:pt x="2301240" y="1425702"/>
                </a:lnTo>
                <a:lnTo>
                  <a:pt x="2301240" y="1412748"/>
                </a:lnTo>
                <a:lnTo>
                  <a:pt x="2302764" y="1408938"/>
                </a:lnTo>
                <a:close/>
              </a:path>
              <a:path w="2312035" h="1887854">
                <a:moveTo>
                  <a:pt x="2310384" y="9144"/>
                </a:moveTo>
                <a:lnTo>
                  <a:pt x="2302764" y="1524"/>
                </a:lnTo>
                <a:lnTo>
                  <a:pt x="2293620" y="10668"/>
                </a:lnTo>
                <a:lnTo>
                  <a:pt x="2301240" y="10668"/>
                </a:lnTo>
                <a:lnTo>
                  <a:pt x="2301240" y="5334"/>
                </a:lnTo>
                <a:lnTo>
                  <a:pt x="2306574" y="10668"/>
                </a:lnTo>
                <a:lnTo>
                  <a:pt x="2306574" y="12954"/>
                </a:lnTo>
                <a:lnTo>
                  <a:pt x="2310384" y="9144"/>
                </a:lnTo>
                <a:close/>
              </a:path>
              <a:path w="2312035" h="1887854">
                <a:moveTo>
                  <a:pt x="2306574" y="10668"/>
                </a:moveTo>
                <a:lnTo>
                  <a:pt x="2301240" y="5334"/>
                </a:lnTo>
                <a:lnTo>
                  <a:pt x="2301240" y="10668"/>
                </a:lnTo>
                <a:lnTo>
                  <a:pt x="2306574" y="10668"/>
                </a:lnTo>
                <a:close/>
              </a:path>
              <a:path w="2312035" h="1887854">
                <a:moveTo>
                  <a:pt x="2310384" y="1416558"/>
                </a:moveTo>
                <a:lnTo>
                  <a:pt x="2310384" y="9144"/>
                </a:lnTo>
                <a:lnTo>
                  <a:pt x="2301240" y="18288"/>
                </a:lnTo>
                <a:lnTo>
                  <a:pt x="2301240" y="1410462"/>
                </a:lnTo>
                <a:lnTo>
                  <a:pt x="2302764" y="1408938"/>
                </a:lnTo>
                <a:lnTo>
                  <a:pt x="2302764" y="1424178"/>
                </a:lnTo>
                <a:lnTo>
                  <a:pt x="2310384" y="1416558"/>
                </a:lnTo>
                <a:close/>
              </a:path>
              <a:path w="2312035" h="1887854">
                <a:moveTo>
                  <a:pt x="2302764" y="1424178"/>
                </a:moveTo>
                <a:lnTo>
                  <a:pt x="2302764" y="1408938"/>
                </a:lnTo>
                <a:lnTo>
                  <a:pt x="2301240" y="1412748"/>
                </a:lnTo>
                <a:lnTo>
                  <a:pt x="2301240" y="1425702"/>
                </a:lnTo>
                <a:lnTo>
                  <a:pt x="2302764" y="1424178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10644" y="4693415"/>
            <a:ext cx="1429310" cy="833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024">
              <a:lnSpc>
                <a:spcPts val="1637"/>
              </a:lnSpc>
            </a:pPr>
            <a:r>
              <a:rPr sz="1368" b="1" spc="-53" dirty="0">
                <a:solidFill>
                  <a:prstClr val="black"/>
                </a:solidFill>
                <a:cs typeface="Calibri"/>
              </a:rPr>
              <a:t>T</a:t>
            </a:r>
            <a:r>
              <a:rPr sz="1368" b="1" spc="-22" dirty="0">
                <a:solidFill>
                  <a:prstClr val="black"/>
                </a:solidFill>
                <a:cs typeface="Calibri"/>
              </a:rPr>
              <a:t>w</a:t>
            </a:r>
            <a:r>
              <a:rPr sz="1368" b="1" spc="-13" dirty="0">
                <a:solidFill>
                  <a:prstClr val="black"/>
                </a:solidFill>
                <a:cs typeface="Calibri"/>
              </a:rPr>
              <a:t>o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‐</a:t>
            </a:r>
            <a:r>
              <a:rPr sz="1368" b="1" spc="-124" dirty="0">
                <a:solidFill>
                  <a:prstClr val="black"/>
                </a:solidFill>
                <a:cs typeface="Calibri"/>
              </a:rPr>
              <a:t>Y</a:t>
            </a:r>
            <a:r>
              <a:rPr sz="1368" b="1" spc="-13" dirty="0">
                <a:solidFill>
                  <a:prstClr val="black"/>
                </a:solidFill>
                <a:cs typeface="Calibri"/>
              </a:rPr>
              <a:t>ea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r</a:t>
            </a:r>
            <a:r>
              <a:rPr sz="1368" b="1" spc="-22" dirty="0">
                <a:solidFill>
                  <a:prstClr val="black"/>
                </a:solidFill>
                <a:cs typeface="Calibri"/>
              </a:rPr>
              <a:t> 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P</a:t>
            </a:r>
            <a:r>
              <a:rPr sz="1368" b="1" spc="-31" dirty="0">
                <a:solidFill>
                  <a:prstClr val="black"/>
                </a:solidFill>
                <a:cs typeface="Calibri"/>
              </a:rPr>
              <a:t>r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og</a:t>
            </a:r>
            <a:r>
              <a:rPr sz="1368" b="1" spc="-44" dirty="0">
                <a:solidFill>
                  <a:prstClr val="black"/>
                </a:solidFill>
                <a:cs typeface="Calibri"/>
              </a:rPr>
              <a:t>r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a</a:t>
            </a:r>
            <a:r>
              <a:rPr sz="1368" b="1" spc="-13" dirty="0">
                <a:solidFill>
                  <a:prstClr val="black"/>
                </a:solidFill>
                <a:cs typeface="Calibri"/>
              </a:rPr>
              <a:t>ms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188269" marR="400632" indent="-177062">
              <a:lnSpc>
                <a:spcPts val="1632"/>
              </a:lnSpc>
              <a:spcBef>
                <a:spcPts val="53"/>
              </a:spcBef>
              <a:buFont typeface="Arial"/>
              <a:buChar char="•"/>
              <a:tabLst>
                <a:tab pos="188829" algn="l"/>
              </a:tabLst>
            </a:pPr>
            <a:r>
              <a:rPr sz="1368" spc="-9" dirty="0">
                <a:solidFill>
                  <a:prstClr val="black"/>
                </a:solidFill>
                <a:cs typeface="Calibri"/>
              </a:rPr>
              <a:t>In</a:t>
            </a:r>
            <a:r>
              <a:rPr sz="1368" spc="-35" dirty="0">
                <a:solidFill>
                  <a:prstClr val="black"/>
                </a:solidFill>
                <a:cs typeface="Calibri"/>
              </a:rPr>
              <a:t>f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or</a:t>
            </a:r>
            <a:r>
              <a:rPr sz="1368" spc="-22" dirty="0">
                <a:solidFill>
                  <a:prstClr val="black"/>
                </a:solidFill>
                <a:cs typeface="Calibri"/>
              </a:rPr>
              <a:t>ma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tion Securit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y</a:t>
            </a:r>
            <a:r>
              <a:rPr sz="1368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&amp;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 Assu</a:t>
            </a:r>
            <a:r>
              <a:rPr sz="1368" spc="-35" dirty="0">
                <a:solidFill>
                  <a:prstClr val="black"/>
                </a:solidFill>
                <a:cs typeface="Calibri"/>
              </a:rPr>
              <a:t>r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a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nce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65924" y="2720339"/>
            <a:ext cx="2040031" cy="1665194"/>
          </a:xfrm>
          <a:custGeom>
            <a:avLst/>
            <a:gdLst/>
            <a:ahLst/>
            <a:cxnLst/>
            <a:rect l="l" t="t" r="r" b="b"/>
            <a:pathLst>
              <a:path w="2312034" h="1887220">
                <a:moveTo>
                  <a:pt x="2311908" y="5334"/>
                </a:moveTo>
                <a:lnTo>
                  <a:pt x="2311908" y="0"/>
                </a:lnTo>
                <a:lnTo>
                  <a:pt x="471678" y="0"/>
                </a:lnTo>
                <a:lnTo>
                  <a:pt x="0" y="472439"/>
                </a:lnTo>
                <a:lnTo>
                  <a:pt x="0" y="1886712"/>
                </a:lnTo>
                <a:lnTo>
                  <a:pt x="4571" y="1886712"/>
                </a:lnTo>
                <a:lnTo>
                  <a:pt x="4572" y="469391"/>
                </a:lnTo>
                <a:lnTo>
                  <a:pt x="9906" y="469391"/>
                </a:lnTo>
                <a:lnTo>
                  <a:pt x="473964" y="5334"/>
                </a:lnTo>
                <a:lnTo>
                  <a:pt x="2298953" y="5334"/>
                </a:lnTo>
                <a:lnTo>
                  <a:pt x="2302764" y="1523"/>
                </a:lnTo>
                <a:lnTo>
                  <a:pt x="2306569" y="5329"/>
                </a:lnTo>
                <a:lnTo>
                  <a:pt x="2311908" y="5334"/>
                </a:lnTo>
                <a:close/>
              </a:path>
              <a:path w="2312034" h="1887220">
                <a:moveTo>
                  <a:pt x="9906" y="469391"/>
                </a:moveTo>
                <a:lnTo>
                  <a:pt x="4572" y="469391"/>
                </a:lnTo>
                <a:lnTo>
                  <a:pt x="4572" y="479297"/>
                </a:lnTo>
                <a:lnTo>
                  <a:pt x="4572" y="474726"/>
                </a:lnTo>
                <a:lnTo>
                  <a:pt x="9906" y="469391"/>
                </a:lnTo>
                <a:close/>
              </a:path>
              <a:path w="2312034" h="1887220">
                <a:moveTo>
                  <a:pt x="1844047" y="1882140"/>
                </a:moveTo>
                <a:lnTo>
                  <a:pt x="4572" y="1882140"/>
                </a:lnTo>
                <a:lnTo>
                  <a:pt x="4572" y="479297"/>
                </a:lnTo>
                <a:lnTo>
                  <a:pt x="4571" y="1886712"/>
                </a:lnTo>
                <a:lnTo>
                  <a:pt x="1839468" y="1886711"/>
                </a:lnTo>
                <a:lnTo>
                  <a:pt x="1844047" y="1882140"/>
                </a:lnTo>
                <a:close/>
              </a:path>
              <a:path w="2312034" h="1887220">
                <a:moveTo>
                  <a:pt x="2310384" y="1416555"/>
                </a:moveTo>
                <a:lnTo>
                  <a:pt x="2310384" y="9143"/>
                </a:lnTo>
                <a:lnTo>
                  <a:pt x="2306569" y="12951"/>
                </a:lnTo>
                <a:lnTo>
                  <a:pt x="2305812" y="1412748"/>
                </a:lnTo>
                <a:lnTo>
                  <a:pt x="1837182" y="1881378"/>
                </a:lnTo>
                <a:lnTo>
                  <a:pt x="4572" y="1882140"/>
                </a:lnTo>
                <a:lnTo>
                  <a:pt x="1844047" y="1882140"/>
                </a:lnTo>
                <a:lnTo>
                  <a:pt x="2310384" y="1416555"/>
                </a:lnTo>
                <a:close/>
              </a:path>
              <a:path w="2312034" h="1887220">
                <a:moveTo>
                  <a:pt x="1842516" y="1882140"/>
                </a:moveTo>
                <a:lnTo>
                  <a:pt x="1831848" y="1882139"/>
                </a:lnTo>
                <a:lnTo>
                  <a:pt x="1842516" y="1882140"/>
                </a:lnTo>
                <a:close/>
              </a:path>
              <a:path w="2312034" h="1887220">
                <a:moveTo>
                  <a:pt x="2306574" y="5334"/>
                </a:moveTo>
                <a:lnTo>
                  <a:pt x="2302764" y="1523"/>
                </a:lnTo>
                <a:lnTo>
                  <a:pt x="2298953" y="5334"/>
                </a:lnTo>
                <a:lnTo>
                  <a:pt x="2306574" y="5334"/>
                </a:lnTo>
                <a:close/>
              </a:path>
              <a:path w="2312034" h="1887220">
                <a:moveTo>
                  <a:pt x="2310384" y="9143"/>
                </a:moveTo>
                <a:lnTo>
                  <a:pt x="2306574" y="5334"/>
                </a:lnTo>
                <a:lnTo>
                  <a:pt x="2306569" y="12951"/>
                </a:lnTo>
                <a:lnTo>
                  <a:pt x="2310384" y="9143"/>
                </a:lnTo>
                <a:close/>
              </a:path>
              <a:path w="2312034" h="1887220">
                <a:moveTo>
                  <a:pt x="2311908" y="1415033"/>
                </a:moveTo>
                <a:lnTo>
                  <a:pt x="2311908" y="5334"/>
                </a:lnTo>
                <a:lnTo>
                  <a:pt x="2306574" y="5334"/>
                </a:lnTo>
                <a:lnTo>
                  <a:pt x="2310384" y="9143"/>
                </a:lnTo>
                <a:lnTo>
                  <a:pt x="2310384" y="1416555"/>
                </a:lnTo>
                <a:lnTo>
                  <a:pt x="2311908" y="1415033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69959" y="3139216"/>
            <a:ext cx="1617009" cy="12418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786968" y="2725719"/>
            <a:ext cx="414169" cy="16553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70631" y="2725046"/>
            <a:ext cx="2030506" cy="4141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65924" y="2720339"/>
            <a:ext cx="2040031" cy="1665194"/>
          </a:xfrm>
          <a:custGeom>
            <a:avLst/>
            <a:gdLst/>
            <a:ahLst/>
            <a:cxnLst/>
            <a:rect l="l" t="t" r="r" b="b"/>
            <a:pathLst>
              <a:path w="2312034" h="1887220">
                <a:moveTo>
                  <a:pt x="2311908" y="1415033"/>
                </a:moveTo>
                <a:lnTo>
                  <a:pt x="2311908" y="0"/>
                </a:lnTo>
                <a:lnTo>
                  <a:pt x="471678" y="0"/>
                </a:lnTo>
                <a:lnTo>
                  <a:pt x="0" y="472439"/>
                </a:lnTo>
                <a:lnTo>
                  <a:pt x="0" y="1886712"/>
                </a:lnTo>
                <a:lnTo>
                  <a:pt x="4571" y="1886712"/>
                </a:lnTo>
                <a:lnTo>
                  <a:pt x="4572" y="469391"/>
                </a:lnTo>
                <a:lnTo>
                  <a:pt x="16777" y="469391"/>
                </a:lnTo>
                <a:lnTo>
                  <a:pt x="473964" y="12947"/>
                </a:lnTo>
                <a:lnTo>
                  <a:pt x="473964" y="10667"/>
                </a:lnTo>
                <a:lnTo>
                  <a:pt x="477773" y="9143"/>
                </a:lnTo>
                <a:lnTo>
                  <a:pt x="477774" y="10667"/>
                </a:lnTo>
                <a:lnTo>
                  <a:pt x="2293620" y="10667"/>
                </a:lnTo>
                <a:lnTo>
                  <a:pt x="2302764" y="1523"/>
                </a:lnTo>
                <a:lnTo>
                  <a:pt x="2310384" y="9143"/>
                </a:lnTo>
                <a:lnTo>
                  <a:pt x="2310384" y="1416555"/>
                </a:lnTo>
                <a:lnTo>
                  <a:pt x="2311908" y="1415033"/>
                </a:lnTo>
                <a:close/>
              </a:path>
              <a:path w="2312034" h="1887220">
                <a:moveTo>
                  <a:pt x="16777" y="469391"/>
                </a:moveTo>
                <a:lnTo>
                  <a:pt x="4572" y="469391"/>
                </a:lnTo>
                <a:lnTo>
                  <a:pt x="4572" y="479297"/>
                </a:lnTo>
                <a:lnTo>
                  <a:pt x="8382" y="479297"/>
                </a:lnTo>
                <a:lnTo>
                  <a:pt x="8382" y="477773"/>
                </a:lnTo>
                <a:lnTo>
                  <a:pt x="9906" y="474725"/>
                </a:lnTo>
                <a:lnTo>
                  <a:pt x="9906" y="476252"/>
                </a:lnTo>
                <a:lnTo>
                  <a:pt x="16777" y="469391"/>
                </a:lnTo>
                <a:close/>
              </a:path>
              <a:path w="2312034" h="1887220">
                <a:moveTo>
                  <a:pt x="9906" y="1876805"/>
                </a:moveTo>
                <a:lnTo>
                  <a:pt x="9906" y="479297"/>
                </a:lnTo>
                <a:lnTo>
                  <a:pt x="4572" y="479297"/>
                </a:lnTo>
                <a:lnTo>
                  <a:pt x="4572" y="1876805"/>
                </a:lnTo>
                <a:lnTo>
                  <a:pt x="9906" y="1876805"/>
                </a:lnTo>
                <a:close/>
              </a:path>
              <a:path w="2312034" h="1887220">
                <a:moveTo>
                  <a:pt x="1834896" y="1876805"/>
                </a:moveTo>
                <a:lnTo>
                  <a:pt x="4572" y="1876805"/>
                </a:lnTo>
                <a:lnTo>
                  <a:pt x="9906" y="1882139"/>
                </a:lnTo>
                <a:lnTo>
                  <a:pt x="9906" y="1886712"/>
                </a:lnTo>
                <a:lnTo>
                  <a:pt x="1831848" y="1886711"/>
                </a:lnTo>
                <a:lnTo>
                  <a:pt x="1831848" y="1882139"/>
                </a:lnTo>
                <a:lnTo>
                  <a:pt x="1833372" y="1882139"/>
                </a:lnTo>
                <a:lnTo>
                  <a:pt x="1833372" y="1878329"/>
                </a:lnTo>
                <a:lnTo>
                  <a:pt x="1834896" y="1876805"/>
                </a:lnTo>
                <a:close/>
              </a:path>
              <a:path w="2312034" h="1887220">
                <a:moveTo>
                  <a:pt x="9906" y="1886712"/>
                </a:moveTo>
                <a:lnTo>
                  <a:pt x="9906" y="1882139"/>
                </a:lnTo>
                <a:lnTo>
                  <a:pt x="4572" y="1876805"/>
                </a:lnTo>
                <a:lnTo>
                  <a:pt x="4571" y="1886712"/>
                </a:lnTo>
                <a:lnTo>
                  <a:pt x="9906" y="1886712"/>
                </a:lnTo>
                <a:close/>
              </a:path>
              <a:path w="2312034" h="1887220">
                <a:moveTo>
                  <a:pt x="9906" y="476252"/>
                </a:moveTo>
                <a:lnTo>
                  <a:pt x="9906" y="474725"/>
                </a:lnTo>
                <a:lnTo>
                  <a:pt x="8382" y="477773"/>
                </a:lnTo>
                <a:lnTo>
                  <a:pt x="9906" y="476252"/>
                </a:lnTo>
                <a:close/>
              </a:path>
              <a:path w="2312034" h="1887220">
                <a:moveTo>
                  <a:pt x="1834896" y="469391"/>
                </a:moveTo>
                <a:lnTo>
                  <a:pt x="16777" y="469391"/>
                </a:lnTo>
                <a:lnTo>
                  <a:pt x="8382" y="477773"/>
                </a:lnTo>
                <a:lnTo>
                  <a:pt x="8382" y="479297"/>
                </a:lnTo>
                <a:lnTo>
                  <a:pt x="1831848" y="479297"/>
                </a:lnTo>
                <a:lnTo>
                  <a:pt x="1831848" y="474725"/>
                </a:lnTo>
                <a:lnTo>
                  <a:pt x="1833372" y="474725"/>
                </a:lnTo>
                <a:lnTo>
                  <a:pt x="1833372" y="470915"/>
                </a:lnTo>
                <a:lnTo>
                  <a:pt x="1834896" y="469391"/>
                </a:lnTo>
                <a:close/>
              </a:path>
              <a:path w="2312034" h="1887220">
                <a:moveTo>
                  <a:pt x="477773" y="9143"/>
                </a:moveTo>
                <a:lnTo>
                  <a:pt x="473964" y="10667"/>
                </a:lnTo>
                <a:lnTo>
                  <a:pt x="476247" y="10667"/>
                </a:lnTo>
                <a:lnTo>
                  <a:pt x="477773" y="9143"/>
                </a:lnTo>
                <a:close/>
              </a:path>
              <a:path w="2312034" h="1887220">
                <a:moveTo>
                  <a:pt x="476247" y="10667"/>
                </a:moveTo>
                <a:lnTo>
                  <a:pt x="473964" y="10667"/>
                </a:lnTo>
                <a:lnTo>
                  <a:pt x="473964" y="12947"/>
                </a:lnTo>
                <a:lnTo>
                  <a:pt x="476247" y="10667"/>
                </a:lnTo>
                <a:close/>
              </a:path>
              <a:path w="2312034" h="1887220">
                <a:moveTo>
                  <a:pt x="477774" y="10667"/>
                </a:moveTo>
                <a:lnTo>
                  <a:pt x="477773" y="9143"/>
                </a:lnTo>
                <a:lnTo>
                  <a:pt x="476247" y="10667"/>
                </a:lnTo>
                <a:lnTo>
                  <a:pt x="477774" y="10667"/>
                </a:lnTo>
                <a:close/>
              </a:path>
              <a:path w="2312034" h="1887220">
                <a:moveTo>
                  <a:pt x="1842516" y="476254"/>
                </a:moveTo>
                <a:lnTo>
                  <a:pt x="1842516" y="474725"/>
                </a:lnTo>
                <a:lnTo>
                  <a:pt x="1831848" y="474725"/>
                </a:lnTo>
                <a:lnTo>
                  <a:pt x="1831848" y="479297"/>
                </a:lnTo>
                <a:lnTo>
                  <a:pt x="1839468" y="479297"/>
                </a:lnTo>
                <a:lnTo>
                  <a:pt x="1842516" y="476254"/>
                </a:lnTo>
                <a:close/>
              </a:path>
              <a:path w="2312034" h="1887220">
                <a:moveTo>
                  <a:pt x="1842516" y="1869185"/>
                </a:moveTo>
                <a:lnTo>
                  <a:pt x="1842516" y="476254"/>
                </a:lnTo>
                <a:lnTo>
                  <a:pt x="1839468" y="479297"/>
                </a:lnTo>
                <a:lnTo>
                  <a:pt x="1831848" y="479297"/>
                </a:lnTo>
                <a:lnTo>
                  <a:pt x="1831848" y="1876805"/>
                </a:lnTo>
                <a:lnTo>
                  <a:pt x="1834896" y="1876805"/>
                </a:lnTo>
                <a:lnTo>
                  <a:pt x="1842516" y="1869185"/>
                </a:lnTo>
                <a:close/>
              </a:path>
              <a:path w="2312034" h="1887220">
                <a:moveTo>
                  <a:pt x="1842516" y="1883668"/>
                </a:moveTo>
                <a:lnTo>
                  <a:pt x="1842516" y="1882139"/>
                </a:lnTo>
                <a:lnTo>
                  <a:pt x="1831848" y="1882139"/>
                </a:lnTo>
                <a:lnTo>
                  <a:pt x="1831848" y="1886711"/>
                </a:lnTo>
                <a:lnTo>
                  <a:pt x="1839468" y="1886711"/>
                </a:lnTo>
                <a:lnTo>
                  <a:pt x="1842516" y="1883668"/>
                </a:lnTo>
                <a:close/>
              </a:path>
              <a:path w="2312034" h="1887220">
                <a:moveTo>
                  <a:pt x="1837182" y="469391"/>
                </a:moveTo>
                <a:lnTo>
                  <a:pt x="1834896" y="469391"/>
                </a:lnTo>
                <a:lnTo>
                  <a:pt x="1833372" y="470915"/>
                </a:lnTo>
                <a:lnTo>
                  <a:pt x="1837182" y="469391"/>
                </a:lnTo>
                <a:close/>
              </a:path>
              <a:path w="2312034" h="1887220">
                <a:moveTo>
                  <a:pt x="1837182" y="474725"/>
                </a:moveTo>
                <a:lnTo>
                  <a:pt x="1837182" y="469391"/>
                </a:lnTo>
                <a:lnTo>
                  <a:pt x="1833372" y="470915"/>
                </a:lnTo>
                <a:lnTo>
                  <a:pt x="1833372" y="474725"/>
                </a:lnTo>
                <a:lnTo>
                  <a:pt x="1837182" y="474725"/>
                </a:lnTo>
                <a:close/>
              </a:path>
              <a:path w="2312034" h="1887220">
                <a:moveTo>
                  <a:pt x="1837182" y="1876805"/>
                </a:moveTo>
                <a:lnTo>
                  <a:pt x="1834896" y="1876805"/>
                </a:lnTo>
                <a:lnTo>
                  <a:pt x="1833372" y="1878329"/>
                </a:lnTo>
                <a:lnTo>
                  <a:pt x="1837182" y="1876805"/>
                </a:lnTo>
                <a:close/>
              </a:path>
              <a:path w="2312034" h="1887220">
                <a:moveTo>
                  <a:pt x="1837182" y="1882139"/>
                </a:moveTo>
                <a:lnTo>
                  <a:pt x="1837182" y="1876805"/>
                </a:lnTo>
                <a:lnTo>
                  <a:pt x="1833372" y="1878329"/>
                </a:lnTo>
                <a:lnTo>
                  <a:pt x="1833372" y="1882139"/>
                </a:lnTo>
                <a:lnTo>
                  <a:pt x="1837182" y="1882139"/>
                </a:lnTo>
                <a:close/>
              </a:path>
              <a:path w="2312034" h="1887220">
                <a:moveTo>
                  <a:pt x="2306574" y="12947"/>
                </a:moveTo>
                <a:lnTo>
                  <a:pt x="2306574" y="10667"/>
                </a:lnTo>
                <a:lnTo>
                  <a:pt x="2293620" y="10667"/>
                </a:lnTo>
                <a:lnTo>
                  <a:pt x="1834896" y="469391"/>
                </a:lnTo>
                <a:lnTo>
                  <a:pt x="1837182" y="469391"/>
                </a:lnTo>
                <a:lnTo>
                  <a:pt x="1837182" y="474725"/>
                </a:lnTo>
                <a:lnTo>
                  <a:pt x="1842516" y="474725"/>
                </a:lnTo>
                <a:lnTo>
                  <a:pt x="1842516" y="476254"/>
                </a:lnTo>
                <a:lnTo>
                  <a:pt x="2306574" y="12947"/>
                </a:lnTo>
                <a:close/>
              </a:path>
              <a:path w="2312034" h="1887220">
                <a:moveTo>
                  <a:pt x="2302764" y="1408937"/>
                </a:moveTo>
                <a:lnTo>
                  <a:pt x="1834896" y="1876805"/>
                </a:lnTo>
                <a:lnTo>
                  <a:pt x="1837182" y="1876805"/>
                </a:lnTo>
                <a:lnTo>
                  <a:pt x="1837182" y="1882139"/>
                </a:lnTo>
                <a:lnTo>
                  <a:pt x="1842516" y="1882139"/>
                </a:lnTo>
                <a:lnTo>
                  <a:pt x="1842516" y="1883668"/>
                </a:lnTo>
                <a:lnTo>
                  <a:pt x="2301240" y="1425684"/>
                </a:lnTo>
                <a:lnTo>
                  <a:pt x="2301240" y="1412747"/>
                </a:lnTo>
                <a:lnTo>
                  <a:pt x="2302764" y="1408937"/>
                </a:lnTo>
                <a:close/>
              </a:path>
              <a:path w="2312034" h="1887220">
                <a:moveTo>
                  <a:pt x="2310384" y="9143"/>
                </a:moveTo>
                <a:lnTo>
                  <a:pt x="2302764" y="1523"/>
                </a:lnTo>
                <a:lnTo>
                  <a:pt x="2293620" y="10667"/>
                </a:lnTo>
                <a:lnTo>
                  <a:pt x="2301240" y="10667"/>
                </a:lnTo>
                <a:lnTo>
                  <a:pt x="2301240" y="5333"/>
                </a:lnTo>
                <a:lnTo>
                  <a:pt x="2306574" y="10667"/>
                </a:lnTo>
                <a:lnTo>
                  <a:pt x="2306574" y="12947"/>
                </a:lnTo>
                <a:lnTo>
                  <a:pt x="2310384" y="9143"/>
                </a:lnTo>
                <a:close/>
              </a:path>
              <a:path w="2312034" h="1887220">
                <a:moveTo>
                  <a:pt x="2306574" y="10667"/>
                </a:moveTo>
                <a:lnTo>
                  <a:pt x="2301240" y="5333"/>
                </a:lnTo>
                <a:lnTo>
                  <a:pt x="2301240" y="10667"/>
                </a:lnTo>
                <a:lnTo>
                  <a:pt x="2306574" y="10667"/>
                </a:lnTo>
                <a:close/>
              </a:path>
              <a:path w="2312034" h="1887220">
                <a:moveTo>
                  <a:pt x="2310384" y="1416555"/>
                </a:moveTo>
                <a:lnTo>
                  <a:pt x="2310384" y="9143"/>
                </a:lnTo>
                <a:lnTo>
                  <a:pt x="2301240" y="18273"/>
                </a:lnTo>
                <a:lnTo>
                  <a:pt x="2301240" y="1410461"/>
                </a:lnTo>
                <a:lnTo>
                  <a:pt x="2302764" y="1408937"/>
                </a:lnTo>
                <a:lnTo>
                  <a:pt x="2302764" y="1424163"/>
                </a:lnTo>
                <a:lnTo>
                  <a:pt x="2310384" y="1416555"/>
                </a:lnTo>
                <a:close/>
              </a:path>
              <a:path w="2312034" h="1887220">
                <a:moveTo>
                  <a:pt x="2302764" y="1424163"/>
                </a:moveTo>
                <a:lnTo>
                  <a:pt x="2302764" y="1408937"/>
                </a:lnTo>
                <a:lnTo>
                  <a:pt x="2301240" y="1412747"/>
                </a:lnTo>
                <a:lnTo>
                  <a:pt x="2301240" y="1425684"/>
                </a:lnTo>
                <a:lnTo>
                  <a:pt x="2302764" y="1424163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99275" y="3204154"/>
            <a:ext cx="1358713" cy="210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368" b="1" spc="-18" dirty="0">
                <a:solidFill>
                  <a:prstClr val="black"/>
                </a:solidFill>
                <a:cs typeface="Calibri"/>
              </a:rPr>
              <a:t>Ma</a:t>
            </a:r>
            <a:r>
              <a:rPr sz="1368" b="1" spc="-22" dirty="0">
                <a:solidFill>
                  <a:prstClr val="black"/>
                </a:solidFill>
                <a:cs typeface="Calibri"/>
              </a:rPr>
              <a:t>s</a:t>
            </a:r>
            <a:r>
              <a:rPr sz="1368" b="1" spc="-26" dirty="0">
                <a:solidFill>
                  <a:prstClr val="black"/>
                </a:solidFill>
                <a:cs typeface="Calibri"/>
              </a:rPr>
              <a:t>t</a:t>
            </a:r>
            <a:r>
              <a:rPr sz="1368" b="1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1368" b="1" spc="35" dirty="0">
                <a:solidFill>
                  <a:prstClr val="black"/>
                </a:solidFill>
                <a:cs typeface="Calibri"/>
              </a:rPr>
              <a:t>r</a:t>
            </a:r>
            <a:r>
              <a:rPr sz="1368" b="1" spc="-84" dirty="0">
                <a:solidFill>
                  <a:prstClr val="black"/>
                </a:solidFill>
                <a:cs typeface="Calibri"/>
              </a:rPr>
              <a:t>’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s</a:t>
            </a:r>
            <a:r>
              <a:rPr sz="1368" b="1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P</a:t>
            </a:r>
            <a:r>
              <a:rPr sz="1368" b="1" spc="-31" dirty="0">
                <a:solidFill>
                  <a:prstClr val="black"/>
                </a:solidFill>
                <a:cs typeface="Calibri"/>
              </a:rPr>
              <a:t>r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og</a:t>
            </a:r>
            <a:r>
              <a:rPr sz="1368" b="1" spc="-44" dirty="0">
                <a:solidFill>
                  <a:prstClr val="black"/>
                </a:solidFill>
                <a:cs typeface="Calibri"/>
              </a:rPr>
              <a:t>r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a</a:t>
            </a:r>
            <a:r>
              <a:rPr sz="1368" b="1" spc="-13" dirty="0">
                <a:solidFill>
                  <a:prstClr val="black"/>
                </a:solidFill>
                <a:cs typeface="Calibri"/>
              </a:rPr>
              <a:t>ms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48162" y="3400809"/>
            <a:ext cx="1159809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269" marR="4483" indent="-177062">
              <a:lnSpc>
                <a:spcPts val="1632"/>
              </a:lnSpc>
              <a:buFont typeface="Arial"/>
              <a:buChar char="•"/>
              <a:tabLst>
                <a:tab pos="188829" algn="l"/>
              </a:tabLst>
            </a:pPr>
            <a:r>
              <a:rPr sz="1368" spc="-9" dirty="0">
                <a:solidFill>
                  <a:prstClr val="black"/>
                </a:solidFill>
                <a:cs typeface="Calibri"/>
              </a:rPr>
              <a:t>Cybe</a:t>
            </a:r>
            <a:r>
              <a:rPr sz="1368" spc="-26" dirty="0">
                <a:solidFill>
                  <a:prstClr val="black"/>
                </a:solidFill>
                <a:cs typeface="Calibri"/>
              </a:rPr>
              <a:t>r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security</a:t>
            </a:r>
            <a:r>
              <a:rPr sz="1368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368" spc="-132" dirty="0">
                <a:solidFill>
                  <a:prstClr val="black"/>
                </a:solidFill>
                <a:cs typeface="Calibri"/>
              </a:rPr>
              <a:t>T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echnology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188269" marR="4483" indent="-177062">
              <a:lnSpc>
                <a:spcPts val="1632"/>
              </a:lnSpc>
              <a:buFont typeface="Arial"/>
              <a:buChar char="•"/>
              <a:tabLst>
                <a:tab pos="188829" algn="l"/>
              </a:tabLst>
            </a:pPr>
            <a:r>
              <a:rPr sz="1368" spc="-9" dirty="0">
                <a:solidFill>
                  <a:prstClr val="black"/>
                </a:solidFill>
                <a:cs typeface="Calibri"/>
              </a:rPr>
              <a:t>Cybe</a:t>
            </a:r>
            <a:r>
              <a:rPr sz="1368" spc="-26" dirty="0">
                <a:solidFill>
                  <a:prstClr val="black"/>
                </a:solidFill>
                <a:cs typeface="Calibri"/>
              </a:rPr>
              <a:t>r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security</a:t>
            </a:r>
            <a:r>
              <a:rPr sz="1368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368" spc="-35" dirty="0">
                <a:solidFill>
                  <a:prstClr val="black"/>
                </a:solidFill>
                <a:cs typeface="Calibri"/>
              </a:rPr>
              <a:t>P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o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licy*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45253" y="3521113"/>
            <a:ext cx="1618689" cy="410369"/>
          </a:xfrm>
          <a:prstGeom prst="rect">
            <a:avLst/>
          </a:prstGeom>
          <a:solidFill>
            <a:srgbClr val="4F81BD"/>
          </a:solidFill>
        </p:spPr>
        <p:txBody>
          <a:bodyPr vert="horz" wrap="square" lIns="0" tIns="0" rIns="0" bIns="0" rtlCol="0">
            <a:spAutoFit/>
          </a:bodyPr>
          <a:lstStyle/>
          <a:p>
            <a:pPr marL="145684" marR="138400" indent="5603">
              <a:lnSpc>
                <a:spcPts val="1632"/>
              </a:lnSpc>
            </a:pPr>
            <a:r>
              <a:rPr sz="1368" spc="-13" dirty="0">
                <a:solidFill>
                  <a:srgbClr val="FFFFFF"/>
                </a:solidFill>
                <a:cs typeface="Calibri"/>
              </a:rPr>
              <a:t>2+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2</a:t>
            </a:r>
            <a:r>
              <a:rPr sz="1368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P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og</a:t>
            </a:r>
            <a:r>
              <a:rPr sz="1368" spc="-35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ms</a:t>
            </a:r>
            <a:r>
              <a:rPr sz="1368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with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D</a:t>
            </a:r>
            <a:r>
              <a:rPr sz="1368" spc="-40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C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C</a:t>
            </a:r>
            <a:r>
              <a:rPr sz="1368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&amp; 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Har</a:t>
            </a:r>
            <a:r>
              <a:rPr sz="1368" spc="-35" dirty="0">
                <a:solidFill>
                  <a:srgbClr val="FFFFFF"/>
                </a:solidFill>
                <a:cs typeface="Calibri"/>
              </a:rPr>
              <a:t>f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o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d</a:t>
            </a:r>
            <a:r>
              <a:rPr sz="1368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CC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897618" y="3953434"/>
            <a:ext cx="114299" cy="261097"/>
          </a:xfrm>
          <a:custGeom>
            <a:avLst/>
            <a:gdLst/>
            <a:ahLst/>
            <a:cxnLst/>
            <a:rect l="l" t="t" r="r" b="b"/>
            <a:pathLst>
              <a:path w="129540" h="295910">
                <a:moveTo>
                  <a:pt x="129539" y="111252"/>
                </a:moveTo>
                <a:lnTo>
                  <a:pt x="125729" y="104394"/>
                </a:lnTo>
                <a:lnTo>
                  <a:pt x="64769" y="0"/>
                </a:lnTo>
                <a:lnTo>
                  <a:pt x="3809" y="104394"/>
                </a:lnTo>
                <a:lnTo>
                  <a:pt x="0" y="111252"/>
                </a:lnTo>
                <a:lnTo>
                  <a:pt x="2285" y="119634"/>
                </a:lnTo>
                <a:lnTo>
                  <a:pt x="9143" y="123444"/>
                </a:lnTo>
                <a:lnTo>
                  <a:pt x="15239" y="127254"/>
                </a:lnTo>
                <a:lnTo>
                  <a:pt x="23621" y="124968"/>
                </a:lnTo>
                <a:lnTo>
                  <a:pt x="28193" y="118872"/>
                </a:lnTo>
                <a:lnTo>
                  <a:pt x="50291" y="79937"/>
                </a:lnTo>
                <a:lnTo>
                  <a:pt x="50291" y="27432"/>
                </a:lnTo>
                <a:lnTo>
                  <a:pt x="78485" y="27432"/>
                </a:lnTo>
                <a:lnTo>
                  <a:pt x="78632" y="79071"/>
                </a:lnTo>
                <a:lnTo>
                  <a:pt x="101345" y="118110"/>
                </a:lnTo>
                <a:lnTo>
                  <a:pt x="105155" y="124968"/>
                </a:lnTo>
                <a:lnTo>
                  <a:pt x="114299" y="127254"/>
                </a:lnTo>
                <a:lnTo>
                  <a:pt x="120395" y="123444"/>
                </a:lnTo>
                <a:lnTo>
                  <a:pt x="127253" y="119634"/>
                </a:lnTo>
                <a:lnTo>
                  <a:pt x="129539" y="111252"/>
                </a:lnTo>
                <a:close/>
              </a:path>
              <a:path w="129540" h="295910">
                <a:moveTo>
                  <a:pt x="78632" y="79071"/>
                </a:moveTo>
                <a:lnTo>
                  <a:pt x="78485" y="27432"/>
                </a:lnTo>
                <a:lnTo>
                  <a:pt x="50291" y="27432"/>
                </a:lnTo>
                <a:lnTo>
                  <a:pt x="50440" y="79675"/>
                </a:lnTo>
                <a:lnTo>
                  <a:pt x="52577" y="75909"/>
                </a:lnTo>
                <a:lnTo>
                  <a:pt x="52577" y="34290"/>
                </a:lnTo>
                <a:lnTo>
                  <a:pt x="76199" y="34290"/>
                </a:lnTo>
                <a:lnTo>
                  <a:pt x="76199" y="74890"/>
                </a:lnTo>
                <a:lnTo>
                  <a:pt x="78632" y="79071"/>
                </a:lnTo>
                <a:close/>
              </a:path>
              <a:path w="129540" h="295910">
                <a:moveTo>
                  <a:pt x="50440" y="79675"/>
                </a:moveTo>
                <a:lnTo>
                  <a:pt x="50291" y="27432"/>
                </a:lnTo>
                <a:lnTo>
                  <a:pt x="50291" y="79937"/>
                </a:lnTo>
                <a:lnTo>
                  <a:pt x="50440" y="79675"/>
                </a:lnTo>
                <a:close/>
              </a:path>
              <a:path w="129540" h="295910">
                <a:moveTo>
                  <a:pt x="79247" y="295656"/>
                </a:moveTo>
                <a:lnTo>
                  <a:pt x="78632" y="79071"/>
                </a:lnTo>
                <a:lnTo>
                  <a:pt x="64535" y="54841"/>
                </a:lnTo>
                <a:lnTo>
                  <a:pt x="50440" y="79675"/>
                </a:lnTo>
                <a:lnTo>
                  <a:pt x="51053" y="295656"/>
                </a:lnTo>
                <a:lnTo>
                  <a:pt x="79247" y="295656"/>
                </a:lnTo>
                <a:close/>
              </a:path>
              <a:path w="129540" h="295910">
                <a:moveTo>
                  <a:pt x="76199" y="34290"/>
                </a:moveTo>
                <a:lnTo>
                  <a:pt x="52577" y="34290"/>
                </a:lnTo>
                <a:lnTo>
                  <a:pt x="64535" y="54841"/>
                </a:lnTo>
                <a:lnTo>
                  <a:pt x="76199" y="34290"/>
                </a:lnTo>
                <a:close/>
              </a:path>
              <a:path w="129540" h="295910">
                <a:moveTo>
                  <a:pt x="64535" y="54841"/>
                </a:moveTo>
                <a:lnTo>
                  <a:pt x="52577" y="34290"/>
                </a:lnTo>
                <a:lnTo>
                  <a:pt x="52577" y="75909"/>
                </a:lnTo>
                <a:lnTo>
                  <a:pt x="64535" y="54841"/>
                </a:lnTo>
                <a:close/>
              </a:path>
              <a:path w="129540" h="295910">
                <a:moveTo>
                  <a:pt x="76199" y="74890"/>
                </a:moveTo>
                <a:lnTo>
                  <a:pt x="76199" y="34290"/>
                </a:lnTo>
                <a:lnTo>
                  <a:pt x="64535" y="54841"/>
                </a:lnTo>
                <a:lnTo>
                  <a:pt x="76199" y="7489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897618" y="3953434"/>
            <a:ext cx="114299" cy="261097"/>
          </a:xfrm>
          <a:custGeom>
            <a:avLst/>
            <a:gdLst/>
            <a:ahLst/>
            <a:cxnLst/>
            <a:rect l="l" t="t" r="r" b="b"/>
            <a:pathLst>
              <a:path w="129540" h="295910">
                <a:moveTo>
                  <a:pt x="129539" y="111252"/>
                </a:moveTo>
                <a:lnTo>
                  <a:pt x="125729" y="104394"/>
                </a:lnTo>
                <a:lnTo>
                  <a:pt x="64769" y="0"/>
                </a:lnTo>
                <a:lnTo>
                  <a:pt x="3809" y="104394"/>
                </a:lnTo>
                <a:lnTo>
                  <a:pt x="0" y="111252"/>
                </a:lnTo>
                <a:lnTo>
                  <a:pt x="2285" y="119634"/>
                </a:lnTo>
                <a:lnTo>
                  <a:pt x="9143" y="123444"/>
                </a:lnTo>
                <a:lnTo>
                  <a:pt x="15239" y="127254"/>
                </a:lnTo>
                <a:lnTo>
                  <a:pt x="23621" y="124968"/>
                </a:lnTo>
                <a:lnTo>
                  <a:pt x="28193" y="118872"/>
                </a:lnTo>
                <a:lnTo>
                  <a:pt x="50291" y="79937"/>
                </a:lnTo>
                <a:lnTo>
                  <a:pt x="50291" y="27432"/>
                </a:lnTo>
                <a:lnTo>
                  <a:pt x="78485" y="27432"/>
                </a:lnTo>
                <a:lnTo>
                  <a:pt x="78632" y="79071"/>
                </a:lnTo>
                <a:lnTo>
                  <a:pt x="101345" y="118110"/>
                </a:lnTo>
                <a:lnTo>
                  <a:pt x="105155" y="124968"/>
                </a:lnTo>
                <a:lnTo>
                  <a:pt x="114299" y="127254"/>
                </a:lnTo>
                <a:lnTo>
                  <a:pt x="120395" y="123444"/>
                </a:lnTo>
                <a:lnTo>
                  <a:pt x="127253" y="119634"/>
                </a:lnTo>
                <a:lnTo>
                  <a:pt x="129539" y="111252"/>
                </a:lnTo>
                <a:close/>
              </a:path>
              <a:path w="129540" h="295910">
                <a:moveTo>
                  <a:pt x="78632" y="79071"/>
                </a:moveTo>
                <a:lnTo>
                  <a:pt x="78485" y="27432"/>
                </a:lnTo>
                <a:lnTo>
                  <a:pt x="50291" y="27432"/>
                </a:lnTo>
                <a:lnTo>
                  <a:pt x="50440" y="79675"/>
                </a:lnTo>
                <a:lnTo>
                  <a:pt x="52577" y="75909"/>
                </a:lnTo>
                <a:lnTo>
                  <a:pt x="52577" y="34290"/>
                </a:lnTo>
                <a:lnTo>
                  <a:pt x="76199" y="34290"/>
                </a:lnTo>
                <a:lnTo>
                  <a:pt x="76199" y="74890"/>
                </a:lnTo>
                <a:lnTo>
                  <a:pt x="78632" y="79071"/>
                </a:lnTo>
                <a:close/>
              </a:path>
              <a:path w="129540" h="295910">
                <a:moveTo>
                  <a:pt x="50440" y="79675"/>
                </a:moveTo>
                <a:lnTo>
                  <a:pt x="50291" y="27432"/>
                </a:lnTo>
                <a:lnTo>
                  <a:pt x="50291" y="79937"/>
                </a:lnTo>
                <a:lnTo>
                  <a:pt x="50440" y="79675"/>
                </a:lnTo>
                <a:close/>
              </a:path>
              <a:path w="129540" h="295910">
                <a:moveTo>
                  <a:pt x="79247" y="295656"/>
                </a:moveTo>
                <a:lnTo>
                  <a:pt x="78632" y="79071"/>
                </a:lnTo>
                <a:lnTo>
                  <a:pt x="64535" y="54841"/>
                </a:lnTo>
                <a:lnTo>
                  <a:pt x="50440" y="79675"/>
                </a:lnTo>
                <a:lnTo>
                  <a:pt x="51053" y="295656"/>
                </a:lnTo>
                <a:lnTo>
                  <a:pt x="79247" y="295656"/>
                </a:lnTo>
                <a:close/>
              </a:path>
              <a:path w="129540" h="295910">
                <a:moveTo>
                  <a:pt x="76199" y="34290"/>
                </a:moveTo>
                <a:lnTo>
                  <a:pt x="52577" y="34290"/>
                </a:lnTo>
                <a:lnTo>
                  <a:pt x="64535" y="54841"/>
                </a:lnTo>
                <a:lnTo>
                  <a:pt x="76199" y="34290"/>
                </a:lnTo>
                <a:close/>
              </a:path>
              <a:path w="129540" h="295910">
                <a:moveTo>
                  <a:pt x="64535" y="54841"/>
                </a:moveTo>
                <a:lnTo>
                  <a:pt x="52577" y="34290"/>
                </a:lnTo>
                <a:lnTo>
                  <a:pt x="52577" y="75909"/>
                </a:lnTo>
                <a:lnTo>
                  <a:pt x="64535" y="54841"/>
                </a:lnTo>
                <a:close/>
              </a:path>
              <a:path w="129540" h="295910">
                <a:moveTo>
                  <a:pt x="76199" y="74890"/>
                </a:moveTo>
                <a:lnTo>
                  <a:pt x="76199" y="34290"/>
                </a:lnTo>
                <a:lnTo>
                  <a:pt x="64535" y="54841"/>
                </a:lnTo>
                <a:lnTo>
                  <a:pt x="76199" y="7489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384689" y="1945789"/>
            <a:ext cx="2040031" cy="1754841"/>
          </a:xfrm>
          <a:custGeom>
            <a:avLst/>
            <a:gdLst/>
            <a:ahLst/>
            <a:cxnLst/>
            <a:rect l="l" t="t" r="r" b="b"/>
            <a:pathLst>
              <a:path w="2312034" h="1988820">
                <a:moveTo>
                  <a:pt x="2311908" y="5333"/>
                </a:moveTo>
                <a:lnTo>
                  <a:pt x="2311908" y="0"/>
                </a:lnTo>
                <a:lnTo>
                  <a:pt x="497586" y="0"/>
                </a:lnTo>
                <a:lnTo>
                  <a:pt x="0" y="497586"/>
                </a:lnTo>
                <a:lnTo>
                  <a:pt x="0" y="1988820"/>
                </a:lnTo>
                <a:lnTo>
                  <a:pt x="4572" y="1988820"/>
                </a:lnTo>
                <a:lnTo>
                  <a:pt x="4572" y="494538"/>
                </a:lnTo>
                <a:lnTo>
                  <a:pt x="9906" y="494538"/>
                </a:lnTo>
                <a:lnTo>
                  <a:pt x="499110" y="5333"/>
                </a:lnTo>
                <a:lnTo>
                  <a:pt x="2298954" y="5333"/>
                </a:lnTo>
                <a:lnTo>
                  <a:pt x="2302764" y="1523"/>
                </a:lnTo>
                <a:lnTo>
                  <a:pt x="2306570" y="5330"/>
                </a:lnTo>
                <a:lnTo>
                  <a:pt x="2311908" y="5333"/>
                </a:lnTo>
                <a:close/>
              </a:path>
              <a:path w="2312034" h="1988820">
                <a:moveTo>
                  <a:pt x="9906" y="494538"/>
                </a:moveTo>
                <a:lnTo>
                  <a:pt x="4572" y="494538"/>
                </a:lnTo>
                <a:lnTo>
                  <a:pt x="4572" y="505206"/>
                </a:lnTo>
                <a:lnTo>
                  <a:pt x="4572" y="499871"/>
                </a:lnTo>
                <a:lnTo>
                  <a:pt x="9906" y="494538"/>
                </a:lnTo>
                <a:close/>
              </a:path>
              <a:path w="2312034" h="1988820">
                <a:moveTo>
                  <a:pt x="1817370" y="1985772"/>
                </a:moveTo>
                <a:lnTo>
                  <a:pt x="1817370" y="1983486"/>
                </a:lnTo>
                <a:lnTo>
                  <a:pt x="4572" y="1983485"/>
                </a:lnTo>
                <a:lnTo>
                  <a:pt x="4572" y="505206"/>
                </a:lnTo>
                <a:lnTo>
                  <a:pt x="4572" y="1988820"/>
                </a:lnTo>
                <a:lnTo>
                  <a:pt x="1814322" y="1988820"/>
                </a:lnTo>
                <a:lnTo>
                  <a:pt x="1817370" y="1985772"/>
                </a:lnTo>
                <a:close/>
              </a:path>
              <a:path w="2312034" h="1988820">
                <a:moveTo>
                  <a:pt x="2310384" y="1492758"/>
                </a:moveTo>
                <a:lnTo>
                  <a:pt x="2310384" y="9143"/>
                </a:lnTo>
                <a:lnTo>
                  <a:pt x="2306570" y="12957"/>
                </a:lnTo>
                <a:lnTo>
                  <a:pt x="2305812" y="1488947"/>
                </a:lnTo>
                <a:lnTo>
                  <a:pt x="1812036" y="1982723"/>
                </a:lnTo>
                <a:lnTo>
                  <a:pt x="4572" y="1983485"/>
                </a:lnTo>
                <a:lnTo>
                  <a:pt x="1819656" y="1983485"/>
                </a:lnTo>
                <a:lnTo>
                  <a:pt x="2310384" y="1492758"/>
                </a:lnTo>
                <a:close/>
              </a:path>
              <a:path w="2312034" h="1988820">
                <a:moveTo>
                  <a:pt x="1819656" y="1983485"/>
                </a:moveTo>
                <a:lnTo>
                  <a:pt x="1806702" y="1983485"/>
                </a:lnTo>
                <a:lnTo>
                  <a:pt x="1817370" y="1983486"/>
                </a:lnTo>
                <a:lnTo>
                  <a:pt x="1817370" y="1985772"/>
                </a:lnTo>
                <a:lnTo>
                  <a:pt x="1819656" y="1983485"/>
                </a:lnTo>
                <a:close/>
              </a:path>
              <a:path w="2312034" h="1988820">
                <a:moveTo>
                  <a:pt x="2306573" y="5333"/>
                </a:moveTo>
                <a:lnTo>
                  <a:pt x="2302764" y="1523"/>
                </a:lnTo>
                <a:lnTo>
                  <a:pt x="2298954" y="5333"/>
                </a:lnTo>
                <a:lnTo>
                  <a:pt x="2306573" y="5333"/>
                </a:lnTo>
                <a:close/>
              </a:path>
              <a:path w="2312034" h="1988820">
                <a:moveTo>
                  <a:pt x="2310384" y="9143"/>
                </a:moveTo>
                <a:lnTo>
                  <a:pt x="2306574" y="5334"/>
                </a:lnTo>
                <a:lnTo>
                  <a:pt x="2306570" y="12957"/>
                </a:lnTo>
                <a:lnTo>
                  <a:pt x="2310384" y="9143"/>
                </a:lnTo>
                <a:close/>
              </a:path>
              <a:path w="2312034" h="1988820">
                <a:moveTo>
                  <a:pt x="2311908" y="1491233"/>
                </a:moveTo>
                <a:lnTo>
                  <a:pt x="2311908" y="5333"/>
                </a:lnTo>
                <a:lnTo>
                  <a:pt x="2306574" y="5334"/>
                </a:lnTo>
                <a:lnTo>
                  <a:pt x="2310384" y="9143"/>
                </a:lnTo>
                <a:lnTo>
                  <a:pt x="2310384" y="1492758"/>
                </a:lnTo>
                <a:lnTo>
                  <a:pt x="2311908" y="1491233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388723" y="2386853"/>
            <a:ext cx="1594821" cy="13090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983544" y="1951168"/>
            <a:ext cx="436357" cy="17447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389395" y="1950495"/>
            <a:ext cx="2030506" cy="4363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384689" y="1945789"/>
            <a:ext cx="2040031" cy="1754841"/>
          </a:xfrm>
          <a:custGeom>
            <a:avLst/>
            <a:gdLst/>
            <a:ahLst/>
            <a:cxnLst/>
            <a:rect l="l" t="t" r="r" b="b"/>
            <a:pathLst>
              <a:path w="2312034" h="1988820">
                <a:moveTo>
                  <a:pt x="2311908" y="1491233"/>
                </a:moveTo>
                <a:lnTo>
                  <a:pt x="2311908" y="0"/>
                </a:lnTo>
                <a:lnTo>
                  <a:pt x="497586" y="0"/>
                </a:lnTo>
                <a:lnTo>
                  <a:pt x="0" y="497586"/>
                </a:lnTo>
                <a:lnTo>
                  <a:pt x="0" y="1988820"/>
                </a:lnTo>
                <a:lnTo>
                  <a:pt x="4572" y="1988820"/>
                </a:lnTo>
                <a:lnTo>
                  <a:pt x="4572" y="494538"/>
                </a:lnTo>
                <a:lnTo>
                  <a:pt x="17525" y="494538"/>
                </a:lnTo>
                <a:lnTo>
                  <a:pt x="499109" y="12954"/>
                </a:lnTo>
                <a:lnTo>
                  <a:pt x="499109" y="10668"/>
                </a:lnTo>
                <a:lnTo>
                  <a:pt x="502920" y="9144"/>
                </a:lnTo>
                <a:lnTo>
                  <a:pt x="502919" y="10668"/>
                </a:lnTo>
                <a:lnTo>
                  <a:pt x="2293620" y="10667"/>
                </a:lnTo>
                <a:lnTo>
                  <a:pt x="2302764" y="1523"/>
                </a:lnTo>
                <a:lnTo>
                  <a:pt x="2310384" y="9143"/>
                </a:lnTo>
                <a:lnTo>
                  <a:pt x="2310384" y="1492758"/>
                </a:lnTo>
                <a:lnTo>
                  <a:pt x="2311908" y="1491233"/>
                </a:lnTo>
                <a:close/>
              </a:path>
              <a:path w="2312034" h="1988820">
                <a:moveTo>
                  <a:pt x="17525" y="494538"/>
                </a:moveTo>
                <a:lnTo>
                  <a:pt x="4572" y="494538"/>
                </a:lnTo>
                <a:lnTo>
                  <a:pt x="4572" y="505206"/>
                </a:lnTo>
                <a:lnTo>
                  <a:pt x="8382" y="505206"/>
                </a:lnTo>
                <a:lnTo>
                  <a:pt x="8382" y="503682"/>
                </a:lnTo>
                <a:lnTo>
                  <a:pt x="9906" y="499872"/>
                </a:lnTo>
                <a:lnTo>
                  <a:pt x="9905" y="502158"/>
                </a:lnTo>
                <a:lnTo>
                  <a:pt x="17525" y="494538"/>
                </a:lnTo>
                <a:close/>
              </a:path>
              <a:path w="2312034" h="1988820">
                <a:moveTo>
                  <a:pt x="9906" y="1978152"/>
                </a:moveTo>
                <a:lnTo>
                  <a:pt x="9905" y="505206"/>
                </a:lnTo>
                <a:lnTo>
                  <a:pt x="4572" y="505206"/>
                </a:lnTo>
                <a:lnTo>
                  <a:pt x="4572" y="1978152"/>
                </a:lnTo>
                <a:lnTo>
                  <a:pt x="9906" y="1978152"/>
                </a:lnTo>
                <a:close/>
              </a:path>
              <a:path w="2312034" h="1988820">
                <a:moveTo>
                  <a:pt x="1809750" y="1978152"/>
                </a:moveTo>
                <a:lnTo>
                  <a:pt x="4572" y="1978152"/>
                </a:lnTo>
                <a:lnTo>
                  <a:pt x="9906" y="1983486"/>
                </a:lnTo>
                <a:lnTo>
                  <a:pt x="9906" y="1988820"/>
                </a:lnTo>
                <a:lnTo>
                  <a:pt x="1806702" y="1988820"/>
                </a:lnTo>
                <a:lnTo>
                  <a:pt x="1806702" y="1983486"/>
                </a:lnTo>
                <a:lnTo>
                  <a:pt x="1808226" y="1983486"/>
                </a:lnTo>
                <a:lnTo>
                  <a:pt x="1808226" y="1979676"/>
                </a:lnTo>
                <a:lnTo>
                  <a:pt x="1809750" y="1978152"/>
                </a:lnTo>
                <a:close/>
              </a:path>
              <a:path w="2312034" h="1988820">
                <a:moveTo>
                  <a:pt x="9906" y="1988820"/>
                </a:moveTo>
                <a:lnTo>
                  <a:pt x="9906" y="1983486"/>
                </a:lnTo>
                <a:lnTo>
                  <a:pt x="4572" y="1978152"/>
                </a:lnTo>
                <a:lnTo>
                  <a:pt x="4572" y="1988820"/>
                </a:lnTo>
                <a:lnTo>
                  <a:pt x="9906" y="1988820"/>
                </a:lnTo>
                <a:close/>
              </a:path>
              <a:path w="2312034" h="1988820">
                <a:moveTo>
                  <a:pt x="9905" y="502158"/>
                </a:moveTo>
                <a:lnTo>
                  <a:pt x="9906" y="499872"/>
                </a:lnTo>
                <a:lnTo>
                  <a:pt x="8382" y="503682"/>
                </a:lnTo>
                <a:lnTo>
                  <a:pt x="9905" y="502158"/>
                </a:lnTo>
                <a:close/>
              </a:path>
              <a:path w="2312034" h="1988820">
                <a:moveTo>
                  <a:pt x="1809750" y="494538"/>
                </a:moveTo>
                <a:lnTo>
                  <a:pt x="17525" y="494538"/>
                </a:lnTo>
                <a:lnTo>
                  <a:pt x="8382" y="503682"/>
                </a:lnTo>
                <a:lnTo>
                  <a:pt x="8382" y="505206"/>
                </a:lnTo>
                <a:lnTo>
                  <a:pt x="1806702" y="505206"/>
                </a:lnTo>
                <a:lnTo>
                  <a:pt x="1806702" y="499872"/>
                </a:lnTo>
                <a:lnTo>
                  <a:pt x="1808226" y="499872"/>
                </a:lnTo>
                <a:lnTo>
                  <a:pt x="1808226" y="496061"/>
                </a:lnTo>
                <a:lnTo>
                  <a:pt x="1809750" y="494538"/>
                </a:lnTo>
                <a:close/>
              </a:path>
              <a:path w="2312034" h="1988820">
                <a:moveTo>
                  <a:pt x="502920" y="9144"/>
                </a:moveTo>
                <a:lnTo>
                  <a:pt x="499109" y="10668"/>
                </a:lnTo>
                <a:lnTo>
                  <a:pt x="501395" y="10668"/>
                </a:lnTo>
                <a:lnTo>
                  <a:pt x="502920" y="9144"/>
                </a:lnTo>
                <a:close/>
              </a:path>
              <a:path w="2312034" h="1988820">
                <a:moveTo>
                  <a:pt x="501395" y="10668"/>
                </a:moveTo>
                <a:lnTo>
                  <a:pt x="499109" y="10668"/>
                </a:lnTo>
                <a:lnTo>
                  <a:pt x="499109" y="12954"/>
                </a:lnTo>
                <a:lnTo>
                  <a:pt x="501395" y="10668"/>
                </a:lnTo>
                <a:close/>
              </a:path>
              <a:path w="2312034" h="1988820">
                <a:moveTo>
                  <a:pt x="502919" y="10668"/>
                </a:moveTo>
                <a:lnTo>
                  <a:pt x="502920" y="9144"/>
                </a:lnTo>
                <a:lnTo>
                  <a:pt x="501395" y="10668"/>
                </a:lnTo>
                <a:lnTo>
                  <a:pt x="502919" y="10668"/>
                </a:lnTo>
                <a:close/>
              </a:path>
              <a:path w="2312034" h="1988820">
                <a:moveTo>
                  <a:pt x="1817370" y="502158"/>
                </a:moveTo>
                <a:lnTo>
                  <a:pt x="1817370" y="499872"/>
                </a:lnTo>
                <a:lnTo>
                  <a:pt x="1806702" y="499872"/>
                </a:lnTo>
                <a:lnTo>
                  <a:pt x="1806702" y="505206"/>
                </a:lnTo>
                <a:lnTo>
                  <a:pt x="1814322" y="505206"/>
                </a:lnTo>
                <a:lnTo>
                  <a:pt x="1817370" y="502158"/>
                </a:lnTo>
                <a:close/>
              </a:path>
              <a:path w="2312034" h="1988820">
                <a:moveTo>
                  <a:pt x="1817370" y="1970532"/>
                </a:moveTo>
                <a:lnTo>
                  <a:pt x="1817370" y="502158"/>
                </a:lnTo>
                <a:lnTo>
                  <a:pt x="1814322" y="505206"/>
                </a:lnTo>
                <a:lnTo>
                  <a:pt x="1806702" y="505206"/>
                </a:lnTo>
                <a:lnTo>
                  <a:pt x="1806702" y="1978152"/>
                </a:lnTo>
                <a:lnTo>
                  <a:pt x="1809750" y="1978152"/>
                </a:lnTo>
                <a:lnTo>
                  <a:pt x="1817370" y="1970532"/>
                </a:lnTo>
                <a:close/>
              </a:path>
              <a:path w="2312034" h="1988820">
                <a:moveTo>
                  <a:pt x="1817370" y="1985772"/>
                </a:moveTo>
                <a:lnTo>
                  <a:pt x="1817370" y="1983486"/>
                </a:lnTo>
                <a:lnTo>
                  <a:pt x="1806702" y="1983486"/>
                </a:lnTo>
                <a:lnTo>
                  <a:pt x="1806702" y="1988820"/>
                </a:lnTo>
                <a:lnTo>
                  <a:pt x="1814322" y="1988820"/>
                </a:lnTo>
                <a:lnTo>
                  <a:pt x="1817370" y="1985772"/>
                </a:lnTo>
                <a:close/>
              </a:path>
              <a:path w="2312034" h="1988820">
                <a:moveTo>
                  <a:pt x="1812036" y="494538"/>
                </a:moveTo>
                <a:lnTo>
                  <a:pt x="1809750" y="494538"/>
                </a:lnTo>
                <a:lnTo>
                  <a:pt x="1808226" y="496061"/>
                </a:lnTo>
                <a:lnTo>
                  <a:pt x="1812036" y="494538"/>
                </a:lnTo>
                <a:close/>
              </a:path>
              <a:path w="2312034" h="1988820">
                <a:moveTo>
                  <a:pt x="1812036" y="499872"/>
                </a:moveTo>
                <a:lnTo>
                  <a:pt x="1812036" y="494538"/>
                </a:lnTo>
                <a:lnTo>
                  <a:pt x="1808226" y="496061"/>
                </a:lnTo>
                <a:lnTo>
                  <a:pt x="1808226" y="499872"/>
                </a:lnTo>
                <a:lnTo>
                  <a:pt x="1812036" y="499872"/>
                </a:lnTo>
                <a:close/>
              </a:path>
              <a:path w="2312034" h="1988820">
                <a:moveTo>
                  <a:pt x="1812036" y="1978152"/>
                </a:moveTo>
                <a:lnTo>
                  <a:pt x="1809750" y="1978152"/>
                </a:lnTo>
                <a:lnTo>
                  <a:pt x="1808226" y="1979676"/>
                </a:lnTo>
                <a:lnTo>
                  <a:pt x="1812036" y="1978152"/>
                </a:lnTo>
                <a:close/>
              </a:path>
              <a:path w="2312034" h="1988820">
                <a:moveTo>
                  <a:pt x="1812036" y="1983486"/>
                </a:moveTo>
                <a:lnTo>
                  <a:pt x="1812036" y="1978152"/>
                </a:lnTo>
                <a:lnTo>
                  <a:pt x="1808226" y="1979676"/>
                </a:lnTo>
                <a:lnTo>
                  <a:pt x="1808226" y="1983486"/>
                </a:lnTo>
                <a:lnTo>
                  <a:pt x="1812036" y="1983486"/>
                </a:lnTo>
                <a:close/>
              </a:path>
              <a:path w="2312034" h="1988820">
                <a:moveTo>
                  <a:pt x="2306574" y="12953"/>
                </a:moveTo>
                <a:lnTo>
                  <a:pt x="2306574" y="10667"/>
                </a:lnTo>
                <a:lnTo>
                  <a:pt x="2293620" y="10667"/>
                </a:lnTo>
                <a:lnTo>
                  <a:pt x="1809750" y="494538"/>
                </a:lnTo>
                <a:lnTo>
                  <a:pt x="1812036" y="494538"/>
                </a:lnTo>
                <a:lnTo>
                  <a:pt x="1812036" y="499872"/>
                </a:lnTo>
                <a:lnTo>
                  <a:pt x="1817370" y="499872"/>
                </a:lnTo>
                <a:lnTo>
                  <a:pt x="1817370" y="502158"/>
                </a:lnTo>
                <a:lnTo>
                  <a:pt x="2306574" y="12953"/>
                </a:lnTo>
                <a:close/>
              </a:path>
              <a:path w="2312034" h="1988820">
                <a:moveTo>
                  <a:pt x="2302764" y="1485138"/>
                </a:moveTo>
                <a:lnTo>
                  <a:pt x="1809750" y="1978152"/>
                </a:lnTo>
                <a:lnTo>
                  <a:pt x="1812036" y="1978152"/>
                </a:lnTo>
                <a:lnTo>
                  <a:pt x="1812036" y="1983486"/>
                </a:lnTo>
                <a:lnTo>
                  <a:pt x="1817370" y="1983486"/>
                </a:lnTo>
                <a:lnTo>
                  <a:pt x="1817370" y="1985772"/>
                </a:lnTo>
                <a:lnTo>
                  <a:pt x="2301240" y="1501902"/>
                </a:lnTo>
                <a:lnTo>
                  <a:pt x="2301240" y="1488948"/>
                </a:lnTo>
                <a:lnTo>
                  <a:pt x="2302764" y="1485138"/>
                </a:lnTo>
                <a:close/>
              </a:path>
              <a:path w="2312034" h="1988820">
                <a:moveTo>
                  <a:pt x="2310384" y="9143"/>
                </a:moveTo>
                <a:lnTo>
                  <a:pt x="2302764" y="1523"/>
                </a:lnTo>
                <a:lnTo>
                  <a:pt x="2293620" y="10667"/>
                </a:lnTo>
                <a:lnTo>
                  <a:pt x="2301240" y="10667"/>
                </a:lnTo>
                <a:lnTo>
                  <a:pt x="2301240" y="5333"/>
                </a:lnTo>
                <a:lnTo>
                  <a:pt x="2306574" y="10667"/>
                </a:lnTo>
                <a:lnTo>
                  <a:pt x="2306574" y="12953"/>
                </a:lnTo>
                <a:lnTo>
                  <a:pt x="2310384" y="9143"/>
                </a:lnTo>
                <a:close/>
              </a:path>
              <a:path w="2312034" h="1988820">
                <a:moveTo>
                  <a:pt x="2306574" y="10667"/>
                </a:moveTo>
                <a:lnTo>
                  <a:pt x="2301240" y="5333"/>
                </a:lnTo>
                <a:lnTo>
                  <a:pt x="2301240" y="10667"/>
                </a:lnTo>
                <a:lnTo>
                  <a:pt x="2306574" y="10667"/>
                </a:lnTo>
                <a:close/>
              </a:path>
              <a:path w="2312034" h="1988820">
                <a:moveTo>
                  <a:pt x="2310384" y="1492758"/>
                </a:moveTo>
                <a:lnTo>
                  <a:pt x="2310384" y="9143"/>
                </a:lnTo>
                <a:lnTo>
                  <a:pt x="2301240" y="18287"/>
                </a:lnTo>
                <a:lnTo>
                  <a:pt x="2301240" y="1486661"/>
                </a:lnTo>
                <a:lnTo>
                  <a:pt x="2302764" y="1485138"/>
                </a:lnTo>
                <a:lnTo>
                  <a:pt x="2302764" y="1500377"/>
                </a:lnTo>
                <a:lnTo>
                  <a:pt x="2310384" y="1492758"/>
                </a:lnTo>
                <a:close/>
              </a:path>
              <a:path w="2312034" h="1988820">
                <a:moveTo>
                  <a:pt x="2302764" y="1500377"/>
                </a:moveTo>
                <a:lnTo>
                  <a:pt x="2302764" y="1485138"/>
                </a:lnTo>
                <a:lnTo>
                  <a:pt x="2301240" y="1488948"/>
                </a:lnTo>
                <a:lnTo>
                  <a:pt x="2301240" y="1501902"/>
                </a:lnTo>
                <a:lnTo>
                  <a:pt x="2302764" y="1500377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66904" y="2451790"/>
            <a:ext cx="1429871" cy="1256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218">
              <a:lnSpc>
                <a:spcPts val="1637"/>
              </a:lnSpc>
            </a:pPr>
            <a:r>
              <a:rPr sz="1368" b="1" spc="-9" dirty="0">
                <a:solidFill>
                  <a:prstClr val="black"/>
                </a:solidFill>
                <a:cs typeface="Calibri"/>
              </a:rPr>
              <a:t>Ph.</a:t>
            </a:r>
            <a:r>
              <a:rPr sz="1368" b="1" spc="-44" dirty="0">
                <a:solidFill>
                  <a:prstClr val="black"/>
                </a:solidFill>
                <a:cs typeface="Calibri"/>
              </a:rPr>
              <a:t>D</a:t>
            </a:r>
            <a:r>
              <a:rPr sz="1368" b="1" spc="-4" dirty="0">
                <a:solidFill>
                  <a:prstClr val="black"/>
                </a:solidFill>
                <a:cs typeface="Calibri"/>
              </a:rPr>
              <a:t>. 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P</a:t>
            </a:r>
            <a:r>
              <a:rPr sz="1368" b="1" spc="-31" dirty="0">
                <a:solidFill>
                  <a:prstClr val="black"/>
                </a:solidFill>
                <a:cs typeface="Calibri"/>
              </a:rPr>
              <a:t>r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og</a:t>
            </a:r>
            <a:r>
              <a:rPr sz="1368" b="1" spc="-44" dirty="0">
                <a:solidFill>
                  <a:prstClr val="black"/>
                </a:solidFill>
                <a:cs typeface="Calibri"/>
              </a:rPr>
              <a:t>r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a</a:t>
            </a:r>
            <a:r>
              <a:rPr sz="1368" b="1" spc="-13" dirty="0">
                <a:solidFill>
                  <a:prstClr val="black"/>
                </a:solidFill>
                <a:cs typeface="Calibri"/>
              </a:rPr>
              <a:t>ms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188269" marR="257189" indent="-177062">
              <a:lnSpc>
                <a:spcPts val="1632"/>
              </a:lnSpc>
              <a:spcBef>
                <a:spcPts val="53"/>
              </a:spcBef>
              <a:buFont typeface="Arial"/>
              <a:buChar char="•"/>
              <a:tabLst>
                <a:tab pos="188829" algn="l"/>
              </a:tabLst>
            </a:pPr>
            <a:r>
              <a:rPr sz="1368" spc="-13" dirty="0">
                <a:solidFill>
                  <a:prstClr val="black"/>
                </a:solidFill>
                <a:cs typeface="Calibri"/>
              </a:rPr>
              <a:t>Elec</a:t>
            </a:r>
            <a:r>
              <a:rPr sz="1368" spc="-4" dirty="0">
                <a:solidFill>
                  <a:prstClr val="black"/>
                </a:solidFill>
                <a:cs typeface="Calibri"/>
              </a:rPr>
              <a:t>.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&amp; Comp. Eng.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188269" indent="-177062">
              <a:lnSpc>
                <a:spcPts val="1571"/>
              </a:lnSpc>
              <a:buFont typeface="Arial"/>
              <a:buChar char="•"/>
              <a:tabLst>
                <a:tab pos="188829" algn="l"/>
              </a:tabLst>
            </a:pPr>
            <a:r>
              <a:rPr sz="1368" spc="-13" dirty="0">
                <a:solidFill>
                  <a:prstClr val="black"/>
                </a:solidFill>
                <a:cs typeface="Calibri"/>
              </a:rPr>
              <a:t>Comp</a:t>
            </a:r>
            <a:r>
              <a:rPr sz="1368" spc="-4" dirty="0">
                <a:solidFill>
                  <a:prstClr val="black"/>
                </a:solidFill>
                <a:cs typeface="Calibri"/>
              </a:rPr>
              <a:t>.</a:t>
            </a:r>
            <a:r>
              <a:rPr sz="1368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Sci.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188269" marR="4483" indent="-177062">
              <a:lnSpc>
                <a:spcPts val="1632"/>
              </a:lnSpc>
              <a:spcBef>
                <a:spcPts val="53"/>
              </a:spcBef>
              <a:buFont typeface="Arial"/>
              <a:buChar char="•"/>
              <a:tabLst>
                <a:tab pos="188829" algn="l"/>
              </a:tabLst>
            </a:pPr>
            <a:r>
              <a:rPr sz="1368" spc="-13" dirty="0">
                <a:solidFill>
                  <a:prstClr val="black"/>
                </a:solidFill>
                <a:cs typeface="Calibri"/>
              </a:rPr>
              <a:t>Financia</a:t>
            </a:r>
            <a:r>
              <a:rPr sz="1368" spc="-4" dirty="0">
                <a:solidFill>
                  <a:prstClr val="black"/>
                </a:solidFill>
                <a:cs typeface="Calibri"/>
              </a:rPr>
              <a:t>l</a:t>
            </a:r>
            <a:r>
              <a:rPr sz="1368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Se</a:t>
            </a:r>
            <a:r>
              <a:rPr sz="1368" dirty="0">
                <a:solidFill>
                  <a:prstClr val="black"/>
                </a:solidFill>
                <a:cs typeface="Calibri"/>
              </a:rPr>
              <a:t>r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v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ices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 Analytics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69959" y="4656716"/>
            <a:ext cx="1618689" cy="410369"/>
          </a:xfrm>
          <a:prstGeom prst="rect">
            <a:avLst/>
          </a:prstGeom>
          <a:solidFill>
            <a:srgbClr val="4F81BD"/>
          </a:solidFill>
        </p:spPr>
        <p:txBody>
          <a:bodyPr vert="horz" wrap="square" lIns="0" tIns="0" rIns="0" bIns="0" rtlCol="0">
            <a:spAutoFit/>
          </a:bodyPr>
          <a:lstStyle/>
          <a:p>
            <a:pPr marL="509895" marR="348522" indent="-154649">
              <a:lnSpc>
                <a:spcPts val="1632"/>
              </a:lnSpc>
            </a:pPr>
            <a:r>
              <a:rPr sz="1368" spc="-13" dirty="0">
                <a:solidFill>
                  <a:srgbClr val="FFFFFF"/>
                </a:solidFill>
                <a:cs typeface="Calibri"/>
              </a:rPr>
              <a:t>4+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1</a:t>
            </a:r>
            <a:r>
              <a:rPr sz="1368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Ma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st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44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3" dirty="0">
                <a:solidFill>
                  <a:srgbClr val="FFFFFF"/>
                </a:solidFill>
                <a:cs typeface="Calibri"/>
              </a:rPr>
              <a:t>’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s P</a:t>
            </a:r>
            <a:r>
              <a:rPr sz="1368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og</a:t>
            </a:r>
            <a:r>
              <a:rPr sz="1368" spc="-35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am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920977" y="4395843"/>
            <a:ext cx="114299" cy="261097"/>
          </a:xfrm>
          <a:custGeom>
            <a:avLst/>
            <a:gdLst/>
            <a:ahLst/>
            <a:cxnLst/>
            <a:rect l="l" t="t" r="r" b="b"/>
            <a:pathLst>
              <a:path w="129539" h="295910">
                <a:moveTo>
                  <a:pt x="129539" y="111251"/>
                </a:moveTo>
                <a:lnTo>
                  <a:pt x="125729" y="104393"/>
                </a:lnTo>
                <a:lnTo>
                  <a:pt x="64769" y="0"/>
                </a:lnTo>
                <a:lnTo>
                  <a:pt x="3809" y="104393"/>
                </a:lnTo>
                <a:lnTo>
                  <a:pt x="0" y="111251"/>
                </a:lnTo>
                <a:lnTo>
                  <a:pt x="2285" y="119633"/>
                </a:lnTo>
                <a:lnTo>
                  <a:pt x="16001" y="127253"/>
                </a:lnTo>
                <a:lnTo>
                  <a:pt x="24383" y="124967"/>
                </a:lnTo>
                <a:lnTo>
                  <a:pt x="28193" y="118871"/>
                </a:lnTo>
                <a:lnTo>
                  <a:pt x="51053" y="79224"/>
                </a:lnTo>
                <a:lnTo>
                  <a:pt x="51053" y="27431"/>
                </a:lnTo>
                <a:lnTo>
                  <a:pt x="78485" y="27431"/>
                </a:lnTo>
                <a:lnTo>
                  <a:pt x="78631" y="78742"/>
                </a:lnTo>
                <a:lnTo>
                  <a:pt x="102107" y="118109"/>
                </a:lnTo>
                <a:lnTo>
                  <a:pt x="105917" y="124967"/>
                </a:lnTo>
                <a:lnTo>
                  <a:pt x="114299" y="127253"/>
                </a:lnTo>
                <a:lnTo>
                  <a:pt x="121157" y="123443"/>
                </a:lnTo>
                <a:lnTo>
                  <a:pt x="127253" y="119633"/>
                </a:lnTo>
                <a:lnTo>
                  <a:pt x="129539" y="111251"/>
                </a:lnTo>
                <a:close/>
              </a:path>
              <a:path w="129539" h="295910">
                <a:moveTo>
                  <a:pt x="78631" y="78742"/>
                </a:moveTo>
                <a:lnTo>
                  <a:pt x="78485" y="27431"/>
                </a:lnTo>
                <a:lnTo>
                  <a:pt x="51053" y="27431"/>
                </a:lnTo>
                <a:lnTo>
                  <a:pt x="51053" y="79224"/>
                </a:lnTo>
                <a:lnTo>
                  <a:pt x="52577" y="76580"/>
                </a:lnTo>
                <a:lnTo>
                  <a:pt x="52577" y="35051"/>
                </a:lnTo>
                <a:lnTo>
                  <a:pt x="76961" y="34289"/>
                </a:lnTo>
                <a:lnTo>
                  <a:pt x="76961" y="75942"/>
                </a:lnTo>
                <a:lnTo>
                  <a:pt x="78631" y="78742"/>
                </a:lnTo>
                <a:close/>
              </a:path>
              <a:path w="129539" h="295910">
                <a:moveTo>
                  <a:pt x="79247" y="295655"/>
                </a:moveTo>
                <a:lnTo>
                  <a:pt x="78631" y="78742"/>
                </a:lnTo>
                <a:lnTo>
                  <a:pt x="64751" y="55466"/>
                </a:lnTo>
                <a:lnTo>
                  <a:pt x="51053" y="79224"/>
                </a:lnTo>
                <a:lnTo>
                  <a:pt x="51053" y="295655"/>
                </a:lnTo>
                <a:lnTo>
                  <a:pt x="79247" y="295655"/>
                </a:lnTo>
                <a:close/>
              </a:path>
              <a:path w="129539" h="295910">
                <a:moveTo>
                  <a:pt x="76961" y="34289"/>
                </a:moveTo>
                <a:lnTo>
                  <a:pt x="52577" y="35051"/>
                </a:lnTo>
                <a:lnTo>
                  <a:pt x="64751" y="55466"/>
                </a:lnTo>
                <a:lnTo>
                  <a:pt x="76961" y="34289"/>
                </a:lnTo>
                <a:close/>
              </a:path>
              <a:path w="129539" h="295910">
                <a:moveTo>
                  <a:pt x="64751" y="55466"/>
                </a:moveTo>
                <a:lnTo>
                  <a:pt x="52577" y="35051"/>
                </a:lnTo>
                <a:lnTo>
                  <a:pt x="52577" y="76580"/>
                </a:lnTo>
                <a:lnTo>
                  <a:pt x="64751" y="55466"/>
                </a:lnTo>
                <a:close/>
              </a:path>
              <a:path w="129539" h="295910">
                <a:moveTo>
                  <a:pt x="76961" y="75942"/>
                </a:moveTo>
                <a:lnTo>
                  <a:pt x="76961" y="34289"/>
                </a:lnTo>
                <a:lnTo>
                  <a:pt x="64751" y="55466"/>
                </a:lnTo>
                <a:lnTo>
                  <a:pt x="76961" y="75942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920977" y="4395843"/>
            <a:ext cx="114299" cy="261097"/>
          </a:xfrm>
          <a:custGeom>
            <a:avLst/>
            <a:gdLst/>
            <a:ahLst/>
            <a:cxnLst/>
            <a:rect l="l" t="t" r="r" b="b"/>
            <a:pathLst>
              <a:path w="129539" h="295910">
                <a:moveTo>
                  <a:pt x="129539" y="111251"/>
                </a:moveTo>
                <a:lnTo>
                  <a:pt x="125729" y="104393"/>
                </a:lnTo>
                <a:lnTo>
                  <a:pt x="64769" y="0"/>
                </a:lnTo>
                <a:lnTo>
                  <a:pt x="3809" y="104393"/>
                </a:lnTo>
                <a:lnTo>
                  <a:pt x="0" y="111251"/>
                </a:lnTo>
                <a:lnTo>
                  <a:pt x="2285" y="119633"/>
                </a:lnTo>
                <a:lnTo>
                  <a:pt x="16001" y="127253"/>
                </a:lnTo>
                <a:lnTo>
                  <a:pt x="24383" y="124967"/>
                </a:lnTo>
                <a:lnTo>
                  <a:pt x="28193" y="118871"/>
                </a:lnTo>
                <a:lnTo>
                  <a:pt x="51053" y="79224"/>
                </a:lnTo>
                <a:lnTo>
                  <a:pt x="51053" y="27431"/>
                </a:lnTo>
                <a:lnTo>
                  <a:pt x="78485" y="27431"/>
                </a:lnTo>
                <a:lnTo>
                  <a:pt x="78631" y="78742"/>
                </a:lnTo>
                <a:lnTo>
                  <a:pt x="102107" y="118109"/>
                </a:lnTo>
                <a:lnTo>
                  <a:pt x="105917" y="124967"/>
                </a:lnTo>
                <a:lnTo>
                  <a:pt x="114299" y="127253"/>
                </a:lnTo>
                <a:lnTo>
                  <a:pt x="121157" y="123443"/>
                </a:lnTo>
                <a:lnTo>
                  <a:pt x="127253" y="119633"/>
                </a:lnTo>
                <a:lnTo>
                  <a:pt x="129539" y="111251"/>
                </a:lnTo>
                <a:close/>
              </a:path>
              <a:path w="129539" h="295910">
                <a:moveTo>
                  <a:pt x="78631" y="78742"/>
                </a:moveTo>
                <a:lnTo>
                  <a:pt x="78485" y="27431"/>
                </a:lnTo>
                <a:lnTo>
                  <a:pt x="51053" y="27431"/>
                </a:lnTo>
                <a:lnTo>
                  <a:pt x="51053" y="79224"/>
                </a:lnTo>
                <a:lnTo>
                  <a:pt x="52577" y="76580"/>
                </a:lnTo>
                <a:lnTo>
                  <a:pt x="52577" y="35051"/>
                </a:lnTo>
                <a:lnTo>
                  <a:pt x="76961" y="34289"/>
                </a:lnTo>
                <a:lnTo>
                  <a:pt x="76961" y="75942"/>
                </a:lnTo>
                <a:lnTo>
                  <a:pt x="78631" y="78742"/>
                </a:lnTo>
                <a:close/>
              </a:path>
              <a:path w="129539" h="295910">
                <a:moveTo>
                  <a:pt x="79247" y="295655"/>
                </a:moveTo>
                <a:lnTo>
                  <a:pt x="78631" y="78742"/>
                </a:lnTo>
                <a:lnTo>
                  <a:pt x="64751" y="55466"/>
                </a:lnTo>
                <a:lnTo>
                  <a:pt x="51053" y="79224"/>
                </a:lnTo>
                <a:lnTo>
                  <a:pt x="51053" y="295655"/>
                </a:lnTo>
                <a:lnTo>
                  <a:pt x="79247" y="295655"/>
                </a:lnTo>
                <a:close/>
              </a:path>
              <a:path w="129539" h="295910">
                <a:moveTo>
                  <a:pt x="76961" y="34289"/>
                </a:moveTo>
                <a:lnTo>
                  <a:pt x="52577" y="35051"/>
                </a:lnTo>
                <a:lnTo>
                  <a:pt x="64751" y="55466"/>
                </a:lnTo>
                <a:lnTo>
                  <a:pt x="76961" y="34289"/>
                </a:lnTo>
                <a:close/>
              </a:path>
              <a:path w="129539" h="295910">
                <a:moveTo>
                  <a:pt x="64751" y="55466"/>
                </a:moveTo>
                <a:lnTo>
                  <a:pt x="52577" y="35051"/>
                </a:lnTo>
                <a:lnTo>
                  <a:pt x="52577" y="76580"/>
                </a:lnTo>
                <a:lnTo>
                  <a:pt x="64751" y="55466"/>
                </a:lnTo>
                <a:close/>
              </a:path>
              <a:path w="129539" h="295910">
                <a:moveTo>
                  <a:pt x="76961" y="75942"/>
                </a:moveTo>
                <a:lnTo>
                  <a:pt x="76961" y="34289"/>
                </a:lnTo>
                <a:lnTo>
                  <a:pt x="64751" y="55466"/>
                </a:lnTo>
                <a:lnTo>
                  <a:pt x="76961" y="75942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833782" y="4817408"/>
            <a:ext cx="337297" cy="114299"/>
          </a:xfrm>
          <a:custGeom>
            <a:avLst/>
            <a:gdLst/>
            <a:ahLst/>
            <a:cxnLst/>
            <a:rect l="l" t="t" r="r" b="b"/>
            <a:pathLst>
              <a:path w="382270" h="129539">
                <a:moveTo>
                  <a:pt x="325926" y="65710"/>
                </a:moveTo>
                <a:lnTo>
                  <a:pt x="302752" y="51466"/>
                </a:lnTo>
                <a:lnTo>
                  <a:pt x="762" y="44958"/>
                </a:lnTo>
                <a:lnTo>
                  <a:pt x="0" y="73152"/>
                </a:lnTo>
                <a:lnTo>
                  <a:pt x="300990" y="79638"/>
                </a:lnTo>
                <a:lnTo>
                  <a:pt x="325926" y="65710"/>
                </a:lnTo>
                <a:close/>
              </a:path>
              <a:path w="382270" h="129539">
                <a:moveTo>
                  <a:pt x="354330" y="82254"/>
                </a:moveTo>
                <a:lnTo>
                  <a:pt x="354330" y="52578"/>
                </a:lnTo>
                <a:lnTo>
                  <a:pt x="353568" y="80772"/>
                </a:lnTo>
                <a:lnTo>
                  <a:pt x="300990" y="79638"/>
                </a:lnTo>
                <a:lnTo>
                  <a:pt x="255270" y="105156"/>
                </a:lnTo>
                <a:lnTo>
                  <a:pt x="252984" y="113538"/>
                </a:lnTo>
                <a:lnTo>
                  <a:pt x="260604" y="127254"/>
                </a:lnTo>
                <a:lnTo>
                  <a:pt x="268986" y="129540"/>
                </a:lnTo>
                <a:lnTo>
                  <a:pt x="354330" y="82254"/>
                </a:lnTo>
                <a:close/>
              </a:path>
              <a:path w="382270" h="129539">
                <a:moveTo>
                  <a:pt x="381762" y="67056"/>
                </a:moveTo>
                <a:lnTo>
                  <a:pt x="278130" y="3810"/>
                </a:lnTo>
                <a:lnTo>
                  <a:pt x="271272" y="0"/>
                </a:lnTo>
                <a:lnTo>
                  <a:pt x="262890" y="1524"/>
                </a:lnTo>
                <a:lnTo>
                  <a:pt x="255270" y="15240"/>
                </a:lnTo>
                <a:lnTo>
                  <a:pt x="256794" y="23622"/>
                </a:lnTo>
                <a:lnTo>
                  <a:pt x="263652" y="27432"/>
                </a:lnTo>
                <a:lnTo>
                  <a:pt x="302752" y="51466"/>
                </a:lnTo>
                <a:lnTo>
                  <a:pt x="354330" y="52578"/>
                </a:lnTo>
                <a:lnTo>
                  <a:pt x="354330" y="82254"/>
                </a:lnTo>
                <a:lnTo>
                  <a:pt x="381762" y="67056"/>
                </a:lnTo>
                <a:close/>
              </a:path>
              <a:path w="382270" h="129539">
                <a:moveTo>
                  <a:pt x="346710" y="80624"/>
                </a:moveTo>
                <a:lnTo>
                  <a:pt x="346710" y="78486"/>
                </a:lnTo>
                <a:lnTo>
                  <a:pt x="325926" y="65710"/>
                </a:lnTo>
                <a:lnTo>
                  <a:pt x="300990" y="79638"/>
                </a:lnTo>
                <a:lnTo>
                  <a:pt x="346710" y="80624"/>
                </a:lnTo>
                <a:close/>
              </a:path>
              <a:path w="382270" h="129539">
                <a:moveTo>
                  <a:pt x="354330" y="52578"/>
                </a:moveTo>
                <a:lnTo>
                  <a:pt x="302752" y="51466"/>
                </a:lnTo>
                <a:lnTo>
                  <a:pt x="325926" y="65710"/>
                </a:lnTo>
                <a:lnTo>
                  <a:pt x="346710" y="54102"/>
                </a:lnTo>
                <a:lnTo>
                  <a:pt x="346710" y="80624"/>
                </a:lnTo>
                <a:lnTo>
                  <a:pt x="353568" y="80772"/>
                </a:lnTo>
                <a:lnTo>
                  <a:pt x="354330" y="52578"/>
                </a:lnTo>
                <a:close/>
              </a:path>
              <a:path w="382270" h="129539">
                <a:moveTo>
                  <a:pt x="346710" y="78486"/>
                </a:moveTo>
                <a:lnTo>
                  <a:pt x="346710" y="54102"/>
                </a:lnTo>
                <a:lnTo>
                  <a:pt x="325926" y="65710"/>
                </a:lnTo>
                <a:lnTo>
                  <a:pt x="346710" y="78486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833782" y="4817408"/>
            <a:ext cx="337297" cy="114299"/>
          </a:xfrm>
          <a:custGeom>
            <a:avLst/>
            <a:gdLst/>
            <a:ahLst/>
            <a:cxnLst/>
            <a:rect l="l" t="t" r="r" b="b"/>
            <a:pathLst>
              <a:path w="382270" h="129539">
                <a:moveTo>
                  <a:pt x="325926" y="65710"/>
                </a:moveTo>
                <a:lnTo>
                  <a:pt x="302752" y="51466"/>
                </a:lnTo>
                <a:lnTo>
                  <a:pt x="762" y="44958"/>
                </a:lnTo>
                <a:lnTo>
                  <a:pt x="0" y="73152"/>
                </a:lnTo>
                <a:lnTo>
                  <a:pt x="300990" y="79638"/>
                </a:lnTo>
                <a:lnTo>
                  <a:pt x="325926" y="65710"/>
                </a:lnTo>
                <a:close/>
              </a:path>
              <a:path w="382270" h="129539">
                <a:moveTo>
                  <a:pt x="354330" y="82254"/>
                </a:moveTo>
                <a:lnTo>
                  <a:pt x="354330" y="52578"/>
                </a:lnTo>
                <a:lnTo>
                  <a:pt x="353568" y="80772"/>
                </a:lnTo>
                <a:lnTo>
                  <a:pt x="300990" y="79638"/>
                </a:lnTo>
                <a:lnTo>
                  <a:pt x="255270" y="105156"/>
                </a:lnTo>
                <a:lnTo>
                  <a:pt x="252984" y="113538"/>
                </a:lnTo>
                <a:lnTo>
                  <a:pt x="260604" y="127254"/>
                </a:lnTo>
                <a:lnTo>
                  <a:pt x="268986" y="129540"/>
                </a:lnTo>
                <a:lnTo>
                  <a:pt x="354330" y="82254"/>
                </a:lnTo>
                <a:close/>
              </a:path>
              <a:path w="382270" h="129539">
                <a:moveTo>
                  <a:pt x="381762" y="67056"/>
                </a:moveTo>
                <a:lnTo>
                  <a:pt x="278130" y="3810"/>
                </a:lnTo>
                <a:lnTo>
                  <a:pt x="271272" y="0"/>
                </a:lnTo>
                <a:lnTo>
                  <a:pt x="262890" y="1524"/>
                </a:lnTo>
                <a:lnTo>
                  <a:pt x="255270" y="15240"/>
                </a:lnTo>
                <a:lnTo>
                  <a:pt x="256794" y="23622"/>
                </a:lnTo>
                <a:lnTo>
                  <a:pt x="263652" y="27432"/>
                </a:lnTo>
                <a:lnTo>
                  <a:pt x="302752" y="51466"/>
                </a:lnTo>
                <a:lnTo>
                  <a:pt x="354330" y="52578"/>
                </a:lnTo>
                <a:lnTo>
                  <a:pt x="354330" y="82254"/>
                </a:lnTo>
                <a:lnTo>
                  <a:pt x="381762" y="67056"/>
                </a:lnTo>
                <a:close/>
              </a:path>
              <a:path w="382270" h="129539">
                <a:moveTo>
                  <a:pt x="346710" y="80624"/>
                </a:moveTo>
                <a:lnTo>
                  <a:pt x="346710" y="78486"/>
                </a:lnTo>
                <a:lnTo>
                  <a:pt x="325926" y="65710"/>
                </a:lnTo>
                <a:lnTo>
                  <a:pt x="300990" y="79638"/>
                </a:lnTo>
                <a:lnTo>
                  <a:pt x="346710" y="80624"/>
                </a:lnTo>
                <a:close/>
              </a:path>
              <a:path w="382270" h="129539">
                <a:moveTo>
                  <a:pt x="354330" y="52578"/>
                </a:moveTo>
                <a:lnTo>
                  <a:pt x="302752" y="51466"/>
                </a:lnTo>
                <a:lnTo>
                  <a:pt x="325926" y="65710"/>
                </a:lnTo>
                <a:lnTo>
                  <a:pt x="346710" y="54102"/>
                </a:lnTo>
                <a:lnTo>
                  <a:pt x="346710" y="80624"/>
                </a:lnTo>
                <a:lnTo>
                  <a:pt x="353568" y="80772"/>
                </a:lnTo>
                <a:lnTo>
                  <a:pt x="354330" y="52578"/>
                </a:lnTo>
                <a:close/>
              </a:path>
              <a:path w="382270" h="129539">
                <a:moveTo>
                  <a:pt x="346710" y="78486"/>
                </a:moveTo>
                <a:lnTo>
                  <a:pt x="346710" y="54102"/>
                </a:lnTo>
                <a:lnTo>
                  <a:pt x="325926" y="65710"/>
                </a:lnTo>
                <a:lnTo>
                  <a:pt x="346710" y="78486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982794" y="5423870"/>
            <a:ext cx="5990665" cy="381000"/>
          </a:xfrm>
          <a:custGeom>
            <a:avLst/>
            <a:gdLst/>
            <a:ahLst/>
            <a:cxnLst/>
            <a:rect l="l" t="t" r="r" b="b"/>
            <a:pathLst>
              <a:path w="6789420" h="431800">
                <a:moveTo>
                  <a:pt x="215646" y="431292"/>
                </a:moveTo>
                <a:lnTo>
                  <a:pt x="215646" y="0"/>
                </a:lnTo>
                <a:lnTo>
                  <a:pt x="0" y="215646"/>
                </a:lnTo>
                <a:lnTo>
                  <a:pt x="215646" y="431292"/>
                </a:lnTo>
                <a:close/>
              </a:path>
              <a:path w="6789420" h="431800">
                <a:moveTo>
                  <a:pt x="6573774" y="323849"/>
                </a:moveTo>
                <a:lnTo>
                  <a:pt x="6573774" y="107441"/>
                </a:lnTo>
                <a:lnTo>
                  <a:pt x="215646" y="107442"/>
                </a:lnTo>
                <a:lnTo>
                  <a:pt x="215646" y="323850"/>
                </a:lnTo>
                <a:lnTo>
                  <a:pt x="6573774" y="323849"/>
                </a:lnTo>
                <a:close/>
              </a:path>
              <a:path w="6789420" h="431800">
                <a:moveTo>
                  <a:pt x="6789420" y="215645"/>
                </a:moveTo>
                <a:lnTo>
                  <a:pt x="6573774" y="0"/>
                </a:lnTo>
                <a:lnTo>
                  <a:pt x="6573774" y="431291"/>
                </a:lnTo>
                <a:lnTo>
                  <a:pt x="6789420" y="215645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046469" y="5521754"/>
            <a:ext cx="1863538" cy="237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544" spc="-31" dirty="0">
                <a:solidFill>
                  <a:srgbClr val="FFFFFF"/>
                </a:solidFill>
                <a:cs typeface="Calibri"/>
              </a:rPr>
              <a:t>R</a:t>
            </a:r>
            <a:r>
              <a:rPr sz="1544" dirty="0">
                <a:solidFill>
                  <a:srgbClr val="FFFFFF"/>
                </a:solidFill>
                <a:cs typeface="Calibri"/>
              </a:rPr>
              <a:t>ese</a:t>
            </a:r>
            <a:r>
              <a:rPr sz="1544" spc="-4" dirty="0">
                <a:solidFill>
                  <a:srgbClr val="FFFFFF"/>
                </a:solidFill>
                <a:cs typeface="Calibri"/>
              </a:rPr>
              <a:t>a</a:t>
            </a:r>
            <a:r>
              <a:rPr sz="1544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544" dirty="0">
                <a:solidFill>
                  <a:srgbClr val="FFFFFF"/>
                </a:solidFill>
                <a:cs typeface="Calibri"/>
              </a:rPr>
              <a:t>ch</a:t>
            </a:r>
            <a:r>
              <a:rPr sz="1544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1544" dirty="0">
                <a:solidFill>
                  <a:srgbClr val="FFFFFF"/>
                </a:solidFill>
                <a:cs typeface="Calibri"/>
              </a:rPr>
              <a:t>&amp;</a:t>
            </a:r>
            <a:r>
              <a:rPr sz="1544" spc="-4" dirty="0">
                <a:solidFill>
                  <a:srgbClr val="FFFFFF"/>
                </a:solidFill>
                <a:cs typeface="Calibri"/>
              </a:rPr>
              <a:t> I</a:t>
            </a:r>
            <a:r>
              <a:rPr sz="1544" spc="-18" dirty="0">
                <a:solidFill>
                  <a:srgbClr val="FFFFFF"/>
                </a:solidFill>
                <a:cs typeface="Calibri"/>
              </a:rPr>
              <a:t>nt</a:t>
            </a:r>
            <a:r>
              <a:rPr sz="1544" dirty="0">
                <a:solidFill>
                  <a:srgbClr val="FFFFFF"/>
                </a:solidFill>
                <a:cs typeface="Calibri"/>
              </a:rPr>
              <a:t>ernships</a:t>
            </a:r>
            <a:endParaRPr sz="1544">
              <a:solidFill>
                <a:prstClr val="black"/>
              </a:solidFill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364019" y="1978063"/>
            <a:ext cx="1618689" cy="210507"/>
          </a:xfrm>
          <a:prstGeom prst="rect">
            <a:avLst/>
          </a:prstGeom>
          <a:solidFill>
            <a:srgbClr val="4F81BD"/>
          </a:solidFill>
        </p:spPr>
        <p:txBody>
          <a:bodyPr vert="horz" wrap="square" lIns="0" tIns="0" rIns="0" bIns="0" rtlCol="0">
            <a:spAutoFit/>
          </a:bodyPr>
          <a:lstStyle/>
          <a:p>
            <a:pPr marL="417441"/>
            <a:r>
              <a:rPr sz="1368" spc="-71" dirty="0">
                <a:solidFill>
                  <a:srgbClr val="FFFFFF"/>
                </a:solidFill>
                <a:cs typeface="Calibri"/>
              </a:rPr>
              <a:t>W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or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k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s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h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o</a:t>
            </a:r>
            <a:r>
              <a:rPr sz="1368" spc="-18" dirty="0">
                <a:solidFill>
                  <a:srgbClr val="FFFFFF"/>
                </a:solidFill>
                <a:cs typeface="Calibri"/>
              </a:rPr>
              <a:t>p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s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364019" y="2267175"/>
            <a:ext cx="1618689" cy="210507"/>
          </a:xfrm>
          <a:prstGeom prst="rect">
            <a:avLst/>
          </a:prstGeom>
          <a:solidFill>
            <a:srgbClr val="4F81BD"/>
          </a:solidFill>
        </p:spPr>
        <p:txBody>
          <a:bodyPr vert="horz" wrap="square" lIns="0" tIns="0" rIns="0" bIns="0" rtlCol="0">
            <a:spAutoFit/>
          </a:bodyPr>
          <a:lstStyle/>
          <a:p>
            <a:pPr marL="178743"/>
            <a:r>
              <a:rPr sz="1368" spc="-13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49" dirty="0">
                <a:solidFill>
                  <a:srgbClr val="FFFFFF"/>
                </a:solidFill>
                <a:cs typeface="Calibri"/>
              </a:rPr>
              <a:t>x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ecuti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v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97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35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aining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364019" y="2556286"/>
            <a:ext cx="1618689" cy="210507"/>
          </a:xfrm>
          <a:prstGeom prst="rect">
            <a:avLst/>
          </a:prstGeom>
          <a:solidFill>
            <a:srgbClr val="4F81BD"/>
          </a:solidFill>
        </p:spPr>
        <p:txBody>
          <a:bodyPr vert="horz" wrap="square" lIns="0" tIns="0" rIns="0" bIns="0" rtlCol="0">
            <a:spAutoFit/>
          </a:bodyPr>
          <a:lstStyle/>
          <a:p>
            <a:pPr marL="141202"/>
            <a:r>
              <a:rPr sz="1368" spc="-9" dirty="0">
                <a:solidFill>
                  <a:srgbClr val="FFFFFF"/>
                </a:solidFill>
                <a:cs typeface="Calibri"/>
              </a:rPr>
              <a:t>Co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n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35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ct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35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du</a:t>
            </a:r>
            <a:r>
              <a:rPr sz="1368" spc="-18" dirty="0">
                <a:solidFill>
                  <a:srgbClr val="FFFFFF"/>
                </a:solidFill>
                <a:cs typeface="Calibri"/>
              </a:rPr>
              <a:t>c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tion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9149155" y="3725507"/>
            <a:ext cx="114299" cy="261097"/>
          </a:xfrm>
          <a:custGeom>
            <a:avLst/>
            <a:gdLst/>
            <a:ahLst/>
            <a:cxnLst/>
            <a:rect l="l" t="t" r="r" b="b"/>
            <a:pathLst>
              <a:path w="129540" h="295910">
                <a:moveTo>
                  <a:pt x="129539" y="111252"/>
                </a:moveTo>
                <a:lnTo>
                  <a:pt x="125729" y="104394"/>
                </a:lnTo>
                <a:lnTo>
                  <a:pt x="64769" y="0"/>
                </a:lnTo>
                <a:lnTo>
                  <a:pt x="3809" y="104394"/>
                </a:lnTo>
                <a:lnTo>
                  <a:pt x="0" y="111252"/>
                </a:lnTo>
                <a:lnTo>
                  <a:pt x="2285" y="119634"/>
                </a:lnTo>
                <a:lnTo>
                  <a:pt x="8381" y="123444"/>
                </a:lnTo>
                <a:lnTo>
                  <a:pt x="15239" y="127254"/>
                </a:lnTo>
                <a:lnTo>
                  <a:pt x="23621" y="124968"/>
                </a:lnTo>
                <a:lnTo>
                  <a:pt x="28193" y="118872"/>
                </a:lnTo>
                <a:lnTo>
                  <a:pt x="50291" y="79937"/>
                </a:lnTo>
                <a:lnTo>
                  <a:pt x="50291" y="27432"/>
                </a:lnTo>
                <a:lnTo>
                  <a:pt x="78485" y="27432"/>
                </a:lnTo>
                <a:lnTo>
                  <a:pt x="78633" y="79428"/>
                </a:lnTo>
                <a:lnTo>
                  <a:pt x="101345" y="118110"/>
                </a:lnTo>
                <a:lnTo>
                  <a:pt x="105155" y="124968"/>
                </a:lnTo>
                <a:lnTo>
                  <a:pt x="114299" y="127254"/>
                </a:lnTo>
                <a:lnTo>
                  <a:pt x="120395" y="123444"/>
                </a:lnTo>
                <a:lnTo>
                  <a:pt x="127253" y="119634"/>
                </a:lnTo>
                <a:lnTo>
                  <a:pt x="129539" y="111252"/>
                </a:lnTo>
                <a:close/>
              </a:path>
              <a:path w="129540" h="295910">
                <a:moveTo>
                  <a:pt x="78633" y="79428"/>
                </a:moveTo>
                <a:lnTo>
                  <a:pt x="78485" y="27432"/>
                </a:lnTo>
                <a:lnTo>
                  <a:pt x="50291" y="27432"/>
                </a:lnTo>
                <a:lnTo>
                  <a:pt x="50440" y="79675"/>
                </a:lnTo>
                <a:lnTo>
                  <a:pt x="52577" y="75909"/>
                </a:lnTo>
                <a:lnTo>
                  <a:pt x="52577" y="35052"/>
                </a:lnTo>
                <a:lnTo>
                  <a:pt x="76199" y="34290"/>
                </a:lnTo>
                <a:lnTo>
                  <a:pt x="76199" y="75283"/>
                </a:lnTo>
                <a:lnTo>
                  <a:pt x="78633" y="79428"/>
                </a:lnTo>
                <a:close/>
              </a:path>
              <a:path w="129540" h="295910">
                <a:moveTo>
                  <a:pt x="50440" y="79675"/>
                </a:moveTo>
                <a:lnTo>
                  <a:pt x="50291" y="27432"/>
                </a:lnTo>
                <a:lnTo>
                  <a:pt x="50291" y="79937"/>
                </a:lnTo>
                <a:lnTo>
                  <a:pt x="50440" y="79675"/>
                </a:lnTo>
                <a:close/>
              </a:path>
              <a:path w="129540" h="295910">
                <a:moveTo>
                  <a:pt x="79247" y="295656"/>
                </a:moveTo>
                <a:lnTo>
                  <a:pt x="78633" y="79428"/>
                </a:lnTo>
                <a:lnTo>
                  <a:pt x="64369" y="55134"/>
                </a:lnTo>
                <a:lnTo>
                  <a:pt x="50440" y="79675"/>
                </a:lnTo>
                <a:lnTo>
                  <a:pt x="51053" y="295656"/>
                </a:lnTo>
                <a:lnTo>
                  <a:pt x="79247" y="295656"/>
                </a:lnTo>
                <a:close/>
              </a:path>
              <a:path w="129540" h="295910">
                <a:moveTo>
                  <a:pt x="76199" y="34290"/>
                </a:moveTo>
                <a:lnTo>
                  <a:pt x="52577" y="35052"/>
                </a:lnTo>
                <a:lnTo>
                  <a:pt x="64369" y="55134"/>
                </a:lnTo>
                <a:lnTo>
                  <a:pt x="76199" y="34290"/>
                </a:lnTo>
                <a:close/>
              </a:path>
              <a:path w="129540" h="295910">
                <a:moveTo>
                  <a:pt x="64369" y="55134"/>
                </a:moveTo>
                <a:lnTo>
                  <a:pt x="52577" y="35052"/>
                </a:lnTo>
                <a:lnTo>
                  <a:pt x="52577" y="75909"/>
                </a:lnTo>
                <a:lnTo>
                  <a:pt x="64369" y="55134"/>
                </a:lnTo>
                <a:close/>
              </a:path>
              <a:path w="129540" h="295910">
                <a:moveTo>
                  <a:pt x="76199" y="75283"/>
                </a:moveTo>
                <a:lnTo>
                  <a:pt x="76199" y="34290"/>
                </a:lnTo>
                <a:lnTo>
                  <a:pt x="64369" y="55134"/>
                </a:lnTo>
                <a:lnTo>
                  <a:pt x="76199" y="75283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149155" y="3725507"/>
            <a:ext cx="114299" cy="261097"/>
          </a:xfrm>
          <a:custGeom>
            <a:avLst/>
            <a:gdLst/>
            <a:ahLst/>
            <a:cxnLst/>
            <a:rect l="l" t="t" r="r" b="b"/>
            <a:pathLst>
              <a:path w="129540" h="295910">
                <a:moveTo>
                  <a:pt x="129539" y="111252"/>
                </a:moveTo>
                <a:lnTo>
                  <a:pt x="125729" y="104394"/>
                </a:lnTo>
                <a:lnTo>
                  <a:pt x="64769" y="0"/>
                </a:lnTo>
                <a:lnTo>
                  <a:pt x="3809" y="104394"/>
                </a:lnTo>
                <a:lnTo>
                  <a:pt x="0" y="111252"/>
                </a:lnTo>
                <a:lnTo>
                  <a:pt x="2285" y="119634"/>
                </a:lnTo>
                <a:lnTo>
                  <a:pt x="8381" y="123444"/>
                </a:lnTo>
                <a:lnTo>
                  <a:pt x="15239" y="127254"/>
                </a:lnTo>
                <a:lnTo>
                  <a:pt x="23621" y="124968"/>
                </a:lnTo>
                <a:lnTo>
                  <a:pt x="28193" y="118872"/>
                </a:lnTo>
                <a:lnTo>
                  <a:pt x="50291" y="79937"/>
                </a:lnTo>
                <a:lnTo>
                  <a:pt x="50291" y="27432"/>
                </a:lnTo>
                <a:lnTo>
                  <a:pt x="78485" y="27432"/>
                </a:lnTo>
                <a:lnTo>
                  <a:pt x="78633" y="79428"/>
                </a:lnTo>
                <a:lnTo>
                  <a:pt x="101345" y="118110"/>
                </a:lnTo>
                <a:lnTo>
                  <a:pt x="105155" y="124968"/>
                </a:lnTo>
                <a:lnTo>
                  <a:pt x="114299" y="127254"/>
                </a:lnTo>
                <a:lnTo>
                  <a:pt x="120395" y="123444"/>
                </a:lnTo>
                <a:lnTo>
                  <a:pt x="127253" y="119634"/>
                </a:lnTo>
                <a:lnTo>
                  <a:pt x="129539" y="111252"/>
                </a:lnTo>
                <a:close/>
              </a:path>
              <a:path w="129540" h="295910">
                <a:moveTo>
                  <a:pt x="78633" y="79428"/>
                </a:moveTo>
                <a:lnTo>
                  <a:pt x="78485" y="27432"/>
                </a:lnTo>
                <a:lnTo>
                  <a:pt x="50291" y="27432"/>
                </a:lnTo>
                <a:lnTo>
                  <a:pt x="50440" y="79675"/>
                </a:lnTo>
                <a:lnTo>
                  <a:pt x="52577" y="75909"/>
                </a:lnTo>
                <a:lnTo>
                  <a:pt x="52577" y="35052"/>
                </a:lnTo>
                <a:lnTo>
                  <a:pt x="76199" y="34290"/>
                </a:lnTo>
                <a:lnTo>
                  <a:pt x="76199" y="75283"/>
                </a:lnTo>
                <a:lnTo>
                  <a:pt x="78633" y="79428"/>
                </a:lnTo>
                <a:close/>
              </a:path>
              <a:path w="129540" h="295910">
                <a:moveTo>
                  <a:pt x="50440" y="79675"/>
                </a:moveTo>
                <a:lnTo>
                  <a:pt x="50291" y="27432"/>
                </a:lnTo>
                <a:lnTo>
                  <a:pt x="50291" y="79937"/>
                </a:lnTo>
                <a:lnTo>
                  <a:pt x="50440" y="79675"/>
                </a:lnTo>
                <a:close/>
              </a:path>
              <a:path w="129540" h="295910">
                <a:moveTo>
                  <a:pt x="79247" y="295656"/>
                </a:moveTo>
                <a:lnTo>
                  <a:pt x="78633" y="79428"/>
                </a:lnTo>
                <a:lnTo>
                  <a:pt x="64369" y="55134"/>
                </a:lnTo>
                <a:lnTo>
                  <a:pt x="50440" y="79675"/>
                </a:lnTo>
                <a:lnTo>
                  <a:pt x="51053" y="295656"/>
                </a:lnTo>
                <a:lnTo>
                  <a:pt x="79247" y="295656"/>
                </a:lnTo>
                <a:close/>
              </a:path>
              <a:path w="129540" h="295910">
                <a:moveTo>
                  <a:pt x="76199" y="34290"/>
                </a:moveTo>
                <a:lnTo>
                  <a:pt x="52577" y="35052"/>
                </a:lnTo>
                <a:lnTo>
                  <a:pt x="64369" y="55134"/>
                </a:lnTo>
                <a:lnTo>
                  <a:pt x="76199" y="34290"/>
                </a:lnTo>
                <a:close/>
              </a:path>
              <a:path w="129540" h="295910">
                <a:moveTo>
                  <a:pt x="64369" y="55134"/>
                </a:moveTo>
                <a:lnTo>
                  <a:pt x="52577" y="35052"/>
                </a:lnTo>
                <a:lnTo>
                  <a:pt x="52577" y="75909"/>
                </a:lnTo>
                <a:lnTo>
                  <a:pt x="64369" y="55134"/>
                </a:lnTo>
                <a:close/>
              </a:path>
              <a:path w="129540" h="295910">
                <a:moveTo>
                  <a:pt x="76199" y="75283"/>
                </a:moveTo>
                <a:lnTo>
                  <a:pt x="76199" y="34290"/>
                </a:lnTo>
                <a:lnTo>
                  <a:pt x="64369" y="55134"/>
                </a:lnTo>
                <a:lnTo>
                  <a:pt x="76199" y="75283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092889" y="4038151"/>
            <a:ext cx="1627093" cy="114299"/>
          </a:xfrm>
          <a:custGeom>
            <a:avLst/>
            <a:gdLst/>
            <a:ahLst/>
            <a:cxnLst/>
            <a:rect l="l" t="t" r="r" b="b"/>
            <a:pathLst>
              <a:path w="1844040" h="129539">
                <a:moveTo>
                  <a:pt x="128015" y="15239"/>
                </a:moveTo>
                <a:lnTo>
                  <a:pt x="124205" y="9143"/>
                </a:lnTo>
                <a:lnTo>
                  <a:pt x="120395" y="2286"/>
                </a:lnTo>
                <a:lnTo>
                  <a:pt x="111251" y="0"/>
                </a:lnTo>
                <a:lnTo>
                  <a:pt x="105155" y="3810"/>
                </a:lnTo>
                <a:lnTo>
                  <a:pt x="0" y="64769"/>
                </a:lnTo>
                <a:lnTo>
                  <a:pt x="28193" y="81114"/>
                </a:lnTo>
                <a:lnTo>
                  <a:pt x="28193" y="51053"/>
                </a:lnTo>
                <a:lnTo>
                  <a:pt x="79581" y="51053"/>
                </a:lnTo>
                <a:lnTo>
                  <a:pt x="118871" y="28193"/>
                </a:lnTo>
                <a:lnTo>
                  <a:pt x="125729" y="24383"/>
                </a:lnTo>
                <a:lnTo>
                  <a:pt x="128015" y="15239"/>
                </a:lnTo>
                <a:close/>
              </a:path>
              <a:path w="1844040" h="129539">
                <a:moveTo>
                  <a:pt x="79581" y="51053"/>
                </a:moveTo>
                <a:lnTo>
                  <a:pt x="28193" y="51053"/>
                </a:lnTo>
                <a:lnTo>
                  <a:pt x="28193" y="78486"/>
                </a:lnTo>
                <a:lnTo>
                  <a:pt x="35051" y="78486"/>
                </a:lnTo>
                <a:lnTo>
                  <a:pt x="35051" y="52577"/>
                </a:lnTo>
                <a:lnTo>
                  <a:pt x="56006" y="64769"/>
                </a:lnTo>
                <a:lnTo>
                  <a:pt x="79581" y="51053"/>
                </a:lnTo>
                <a:close/>
              </a:path>
              <a:path w="1844040" h="129539">
                <a:moveTo>
                  <a:pt x="128015" y="114300"/>
                </a:moveTo>
                <a:lnTo>
                  <a:pt x="125729" y="105155"/>
                </a:lnTo>
                <a:lnTo>
                  <a:pt x="118871" y="101345"/>
                </a:lnTo>
                <a:lnTo>
                  <a:pt x="79581" y="78486"/>
                </a:lnTo>
                <a:lnTo>
                  <a:pt x="28193" y="78486"/>
                </a:lnTo>
                <a:lnTo>
                  <a:pt x="28193" y="81114"/>
                </a:lnTo>
                <a:lnTo>
                  <a:pt x="105155" y="125729"/>
                </a:lnTo>
                <a:lnTo>
                  <a:pt x="111251" y="129539"/>
                </a:lnTo>
                <a:lnTo>
                  <a:pt x="120395" y="127253"/>
                </a:lnTo>
                <a:lnTo>
                  <a:pt x="124205" y="120395"/>
                </a:lnTo>
                <a:lnTo>
                  <a:pt x="128015" y="114300"/>
                </a:lnTo>
                <a:close/>
              </a:path>
              <a:path w="1844040" h="129539">
                <a:moveTo>
                  <a:pt x="56006" y="64769"/>
                </a:moveTo>
                <a:lnTo>
                  <a:pt x="35051" y="52577"/>
                </a:lnTo>
                <a:lnTo>
                  <a:pt x="35051" y="76962"/>
                </a:lnTo>
                <a:lnTo>
                  <a:pt x="56006" y="64769"/>
                </a:lnTo>
                <a:close/>
              </a:path>
              <a:path w="1844040" h="129539">
                <a:moveTo>
                  <a:pt x="79581" y="78486"/>
                </a:moveTo>
                <a:lnTo>
                  <a:pt x="56006" y="64769"/>
                </a:lnTo>
                <a:lnTo>
                  <a:pt x="35051" y="76962"/>
                </a:lnTo>
                <a:lnTo>
                  <a:pt x="35051" y="78486"/>
                </a:lnTo>
                <a:lnTo>
                  <a:pt x="79581" y="78486"/>
                </a:lnTo>
                <a:close/>
              </a:path>
              <a:path w="1844040" h="129539">
                <a:moveTo>
                  <a:pt x="1844039" y="78486"/>
                </a:moveTo>
                <a:lnTo>
                  <a:pt x="1844039" y="51053"/>
                </a:lnTo>
                <a:lnTo>
                  <a:pt x="79581" y="51053"/>
                </a:lnTo>
                <a:lnTo>
                  <a:pt x="56006" y="64769"/>
                </a:lnTo>
                <a:lnTo>
                  <a:pt x="79581" y="78485"/>
                </a:lnTo>
                <a:lnTo>
                  <a:pt x="1844039" y="78486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092889" y="4038151"/>
            <a:ext cx="1627093" cy="114299"/>
          </a:xfrm>
          <a:custGeom>
            <a:avLst/>
            <a:gdLst/>
            <a:ahLst/>
            <a:cxnLst/>
            <a:rect l="l" t="t" r="r" b="b"/>
            <a:pathLst>
              <a:path w="1844040" h="129539">
                <a:moveTo>
                  <a:pt x="128015" y="15239"/>
                </a:moveTo>
                <a:lnTo>
                  <a:pt x="124205" y="9143"/>
                </a:lnTo>
                <a:lnTo>
                  <a:pt x="120395" y="2286"/>
                </a:lnTo>
                <a:lnTo>
                  <a:pt x="111251" y="0"/>
                </a:lnTo>
                <a:lnTo>
                  <a:pt x="105155" y="3810"/>
                </a:lnTo>
                <a:lnTo>
                  <a:pt x="0" y="64769"/>
                </a:lnTo>
                <a:lnTo>
                  <a:pt x="28193" y="81114"/>
                </a:lnTo>
                <a:lnTo>
                  <a:pt x="28193" y="51053"/>
                </a:lnTo>
                <a:lnTo>
                  <a:pt x="79581" y="51053"/>
                </a:lnTo>
                <a:lnTo>
                  <a:pt x="118871" y="28193"/>
                </a:lnTo>
                <a:lnTo>
                  <a:pt x="125729" y="24383"/>
                </a:lnTo>
                <a:lnTo>
                  <a:pt x="128015" y="15239"/>
                </a:lnTo>
                <a:close/>
              </a:path>
              <a:path w="1844040" h="129539">
                <a:moveTo>
                  <a:pt x="79581" y="51053"/>
                </a:moveTo>
                <a:lnTo>
                  <a:pt x="28193" y="51053"/>
                </a:lnTo>
                <a:lnTo>
                  <a:pt x="28193" y="78486"/>
                </a:lnTo>
                <a:lnTo>
                  <a:pt x="35051" y="78486"/>
                </a:lnTo>
                <a:lnTo>
                  <a:pt x="35051" y="52577"/>
                </a:lnTo>
                <a:lnTo>
                  <a:pt x="56006" y="64769"/>
                </a:lnTo>
                <a:lnTo>
                  <a:pt x="79581" y="51053"/>
                </a:lnTo>
                <a:close/>
              </a:path>
              <a:path w="1844040" h="129539">
                <a:moveTo>
                  <a:pt x="128015" y="114300"/>
                </a:moveTo>
                <a:lnTo>
                  <a:pt x="125729" y="105155"/>
                </a:lnTo>
                <a:lnTo>
                  <a:pt x="118871" y="101345"/>
                </a:lnTo>
                <a:lnTo>
                  <a:pt x="79581" y="78486"/>
                </a:lnTo>
                <a:lnTo>
                  <a:pt x="28193" y="78486"/>
                </a:lnTo>
                <a:lnTo>
                  <a:pt x="28193" y="81114"/>
                </a:lnTo>
                <a:lnTo>
                  <a:pt x="105155" y="125729"/>
                </a:lnTo>
                <a:lnTo>
                  <a:pt x="111251" y="129539"/>
                </a:lnTo>
                <a:lnTo>
                  <a:pt x="120395" y="127253"/>
                </a:lnTo>
                <a:lnTo>
                  <a:pt x="124205" y="120395"/>
                </a:lnTo>
                <a:lnTo>
                  <a:pt x="128015" y="114300"/>
                </a:lnTo>
                <a:close/>
              </a:path>
              <a:path w="1844040" h="129539">
                <a:moveTo>
                  <a:pt x="56006" y="64769"/>
                </a:moveTo>
                <a:lnTo>
                  <a:pt x="35051" y="52577"/>
                </a:lnTo>
                <a:lnTo>
                  <a:pt x="35051" y="76962"/>
                </a:lnTo>
                <a:lnTo>
                  <a:pt x="56006" y="64769"/>
                </a:lnTo>
                <a:close/>
              </a:path>
              <a:path w="1844040" h="129539">
                <a:moveTo>
                  <a:pt x="79581" y="78486"/>
                </a:moveTo>
                <a:lnTo>
                  <a:pt x="56006" y="64769"/>
                </a:lnTo>
                <a:lnTo>
                  <a:pt x="35051" y="76962"/>
                </a:lnTo>
                <a:lnTo>
                  <a:pt x="35051" y="78486"/>
                </a:lnTo>
                <a:lnTo>
                  <a:pt x="79581" y="78486"/>
                </a:lnTo>
                <a:close/>
              </a:path>
              <a:path w="1844040" h="129539">
                <a:moveTo>
                  <a:pt x="1844039" y="78486"/>
                </a:moveTo>
                <a:lnTo>
                  <a:pt x="1844039" y="51053"/>
                </a:lnTo>
                <a:lnTo>
                  <a:pt x="79581" y="51053"/>
                </a:lnTo>
                <a:lnTo>
                  <a:pt x="56006" y="64769"/>
                </a:lnTo>
                <a:lnTo>
                  <a:pt x="79581" y="78485"/>
                </a:lnTo>
                <a:lnTo>
                  <a:pt x="1844039" y="78486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222191" y="2386180"/>
            <a:ext cx="115421" cy="313765"/>
          </a:xfrm>
          <a:custGeom>
            <a:avLst/>
            <a:gdLst/>
            <a:ahLst/>
            <a:cxnLst/>
            <a:rect l="l" t="t" r="r" b="b"/>
            <a:pathLst>
              <a:path w="130810" h="355600">
                <a:moveTo>
                  <a:pt x="65150" y="299739"/>
                </a:moveTo>
                <a:lnTo>
                  <a:pt x="28194" y="236220"/>
                </a:lnTo>
                <a:lnTo>
                  <a:pt x="24384" y="229362"/>
                </a:lnTo>
                <a:lnTo>
                  <a:pt x="16001" y="227076"/>
                </a:lnTo>
                <a:lnTo>
                  <a:pt x="9144" y="231648"/>
                </a:lnTo>
                <a:lnTo>
                  <a:pt x="2286" y="235458"/>
                </a:lnTo>
                <a:lnTo>
                  <a:pt x="0" y="243840"/>
                </a:lnTo>
                <a:lnTo>
                  <a:pt x="3810" y="250698"/>
                </a:lnTo>
                <a:lnTo>
                  <a:pt x="51053" y="331603"/>
                </a:lnTo>
                <a:lnTo>
                  <a:pt x="51053" y="326898"/>
                </a:lnTo>
                <a:lnTo>
                  <a:pt x="53339" y="326898"/>
                </a:lnTo>
                <a:lnTo>
                  <a:pt x="53339" y="320040"/>
                </a:lnTo>
                <a:lnTo>
                  <a:pt x="65150" y="299739"/>
                </a:lnTo>
                <a:close/>
              </a:path>
              <a:path w="130810" h="355600">
                <a:moveTo>
                  <a:pt x="79248" y="275510"/>
                </a:moveTo>
                <a:lnTo>
                  <a:pt x="79248" y="0"/>
                </a:lnTo>
                <a:lnTo>
                  <a:pt x="51053" y="0"/>
                </a:lnTo>
                <a:lnTo>
                  <a:pt x="51053" y="275510"/>
                </a:lnTo>
                <a:lnTo>
                  <a:pt x="65150" y="299739"/>
                </a:lnTo>
                <a:lnTo>
                  <a:pt x="79248" y="275510"/>
                </a:lnTo>
                <a:close/>
              </a:path>
              <a:path w="130810" h="355600">
                <a:moveTo>
                  <a:pt x="79248" y="330298"/>
                </a:moveTo>
                <a:lnTo>
                  <a:pt x="79248" y="326898"/>
                </a:lnTo>
                <a:lnTo>
                  <a:pt x="51053" y="326898"/>
                </a:lnTo>
                <a:lnTo>
                  <a:pt x="51053" y="331603"/>
                </a:lnTo>
                <a:lnTo>
                  <a:pt x="64770" y="355092"/>
                </a:lnTo>
                <a:lnTo>
                  <a:pt x="79248" y="330298"/>
                </a:lnTo>
                <a:close/>
              </a:path>
              <a:path w="130810" h="355600">
                <a:moveTo>
                  <a:pt x="76962" y="320040"/>
                </a:moveTo>
                <a:lnTo>
                  <a:pt x="65150" y="299739"/>
                </a:lnTo>
                <a:lnTo>
                  <a:pt x="53339" y="320040"/>
                </a:lnTo>
                <a:lnTo>
                  <a:pt x="76962" y="320040"/>
                </a:lnTo>
                <a:close/>
              </a:path>
              <a:path w="130810" h="355600">
                <a:moveTo>
                  <a:pt x="76962" y="326898"/>
                </a:moveTo>
                <a:lnTo>
                  <a:pt x="76962" y="320040"/>
                </a:lnTo>
                <a:lnTo>
                  <a:pt x="53339" y="320040"/>
                </a:lnTo>
                <a:lnTo>
                  <a:pt x="53339" y="326898"/>
                </a:lnTo>
                <a:lnTo>
                  <a:pt x="76962" y="326898"/>
                </a:lnTo>
                <a:close/>
              </a:path>
              <a:path w="130810" h="355600">
                <a:moveTo>
                  <a:pt x="130301" y="243840"/>
                </a:moveTo>
                <a:lnTo>
                  <a:pt x="128015" y="235458"/>
                </a:lnTo>
                <a:lnTo>
                  <a:pt x="121158" y="231648"/>
                </a:lnTo>
                <a:lnTo>
                  <a:pt x="114300" y="227076"/>
                </a:lnTo>
                <a:lnTo>
                  <a:pt x="105917" y="229362"/>
                </a:lnTo>
                <a:lnTo>
                  <a:pt x="102108" y="236220"/>
                </a:lnTo>
                <a:lnTo>
                  <a:pt x="65150" y="299739"/>
                </a:lnTo>
                <a:lnTo>
                  <a:pt x="76962" y="320040"/>
                </a:lnTo>
                <a:lnTo>
                  <a:pt x="76962" y="326898"/>
                </a:lnTo>
                <a:lnTo>
                  <a:pt x="79248" y="326898"/>
                </a:lnTo>
                <a:lnTo>
                  <a:pt x="79248" y="330298"/>
                </a:lnTo>
                <a:lnTo>
                  <a:pt x="125729" y="250698"/>
                </a:lnTo>
                <a:lnTo>
                  <a:pt x="130301" y="24384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222191" y="2386180"/>
            <a:ext cx="115421" cy="313765"/>
          </a:xfrm>
          <a:custGeom>
            <a:avLst/>
            <a:gdLst/>
            <a:ahLst/>
            <a:cxnLst/>
            <a:rect l="l" t="t" r="r" b="b"/>
            <a:pathLst>
              <a:path w="130810" h="355600">
                <a:moveTo>
                  <a:pt x="65150" y="299739"/>
                </a:moveTo>
                <a:lnTo>
                  <a:pt x="28194" y="236220"/>
                </a:lnTo>
                <a:lnTo>
                  <a:pt x="24384" y="229362"/>
                </a:lnTo>
                <a:lnTo>
                  <a:pt x="16001" y="227076"/>
                </a:lnTo>
                <a:lnTo>
                  <a:pt x="9144" y="231648"/>
                </a:lnTo>
                <a:lnTo>
                  <a:pt x="2286" y="235458"/>
                </a:lnTo>
                <a:lnTo>
                  <a:pt x="0" y="243840"/>
                </a:lnTo>
                <a:lnTo>
                  <a:pt x="3810" y="250698"/>
                </a:lnTo>
                <a:lnTo>
                  <a:pt x="51053" y="331603"/>
                </a:lnTo>
                <a:lnTo>
                  <a:pt x="51053" y="326898"/>
                </a:lnTo>
                <a:lnTo>
                  <a:pt x="53339" y="326898"/>
                </a:lnTo>
                <a:lnTo>
                  <a:pt x="53339" y="320040"/>
                </a:lnTo>
                <a:lnTo>
                  <a:pt x="65150" y="299739"/>
                </a:lnTo>
                <a:close/>
              </a:path>
              <a:path w="130810" h="355600">
                <a:moveTo>
                  <a:pt x="79248" y="275510"/>
                </a:moveTo>
                <a:lnTo>
                  <a:pt x="79248" y="0"/>
                </a:lnTo>
                <a:lnTo>
                  <a:pt x="51053" y="0"/>
                </a:lnTo>
                <a:lnTo>
                  <a:pt x="51053" y="275510"/>
                </a:lnTo>
                <a:lnTo>
                  <a:pt x="65150" y="299739"/>
                </a:lnTo>
                <a:lnTo>
                  <a:pt x="79248" y="275510"/>
                </a:lnTo>
                <a:close/>
              </a:path>
              <a:path w="130810" h="355600">
                <a:moveTo>
                  <a:pt x="79248" y="330298"/>
                </a:moveTo>
                <a:lnTo>
                  <a:pt x="79248" y="326898"/>
                </a:lnTo>
                <a:lnTo>
                  <a:pt x="51053" y="326898"/>
                </a:lnTo>
                <a:lnTo>
                  <a:pt x="51053" y="331603"/>
                </a:lnTo>
                <a:lnTo>
                  <a:pt x="64770" y="355092"/>
                </a:lnTo>
                <a:lnTo>
                  <a:pt x="79248" y="330298"/>
                </a:lnTo>
                <a:close/>
              </a:path>
              <a:path w="130810" h="355600">
                <a:moveTo>
                  <a:pt x="76962" y="320040"/>
                </a:moveTo>
                <a:lnTo>
                  <a:pt x="65150" y="299739"/>
                </a:lnTo>
                <a:lnTo>
                  <a:pt x="53339" y="320040"/>
                </a:lnTo>
                <a:lnTo>
                  <a:pt x="76962" y="320040"/>
                </a:lnTo>
                <a:close/>
              </a:path>
              <a:path w="130810" h="355600">
                <a:moveTo>
                  <a:pt x="76962" y="326898"/>
                </a:moveTo>
                <a:lnTo>
                  <a:pt x="76962" y="320040"/>
                </a:lnTo>
                <a:lnTo>
                  <a:pt x="53339" y="320040"/>
                </a:lnTo>
                <a:lnTo>
                  <a:pt x="53339" y="326898"/>
                </a:lnTo>
                <a:lnTo>
                  <a:pt x="76962" y="326898"/>
                </a:lnTo>
                <a:close/>
              </a:path>
              <a:path w="130810" h="355600">
                <a:moveTo>
                  <a:pt x="130301" y="243840"/>
                </a:moveTo>
                <a:lnTo>
                  <a:pt x="128015" y="235458"/>
                </a:lnTo>
                <a:lnTo>
                  <a:pt x="121158" y="231648"/>
                </a:lnTo>
                <a:lnTo>
                  <a:pt x="114300" y="227076"/>
                </a:lnTo>
                <a:lnTo>
                  <a:pt x="105917" y="229362"/>
                </a:lnTo>
                <a:lnTo>
                  <a:pt x="102108" y="236220"/>
                </a:lnTo>
                <a:lnTo>
                  <a:pt x="65150" y="299739"/>
                </a:lnTo>
                <a:lnTo>
                  <a:pt x="76962" y="320040"/>
                </a:lnTo>
                <a:lnTo>
                  <a:pt x="76962" y="326898"/>
                </a:lnTo>
                <a:lnTo>
                  <a:pt x="79248" y="326898"/>
                </a:lnTo>
                <a:lnTo>
                  <a:pt x="79248" y="330298"/>
                </a:lnTo>
                <a:lnTo>
                  <a:pt x="125729" y="250698"/>
                </a:lnTo>
                <a:lnTo>
                  <a:pt x="130301" y="24384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398137" y="3912422"/>
            <a:ext cx="1618129" cy="410369"/>
          </a:xfrm>
          <a:prstGeom prst="rect">
            <a:avLst/>
          </a:prstGeom>
          <a:solidFill>
            <a:srgbClr val="4F81BD"/>
          </a:solidFill>
        </p:spPr>
        <p:txBody>
          <a:bodyPr vert="horz" wrap="square" lIns="0" tIns="0" rIns="0" bIns="0" rtlCol="0">
            <a:spAutoFit/>
          </a:bodyPr>
          <a:lstStyle/>
          <a:p>
            <a:pPr marL="412959" marR="406235" indent="68920">
              <a:lnSpc>
                <a:spcPts val="1632"/>
              </a:lnSpc>
            </a:pPr>
            <a:r>
              <a:rPr sz="1368" spc="-13" dirty="0">
                <a:solidFill>
                  <a:srgbClr val="FFFFFF"/>
                </a:solidFill>
                <a:cs typeface="Calibri"/>
              </a:rPr>
              <a:t>G</a:t>
            </a:r>
            <a:r>
              <a:rPr sz="1368" spc="-35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adu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Certifi</a:t>
            </a:r>
            <a:r>
              <a:rPr sz="1368" spc="-18" dirty="0">
                <a:solidFill>
                  <a:srgbClr val="FFFFFF"/>
                </a:solidFill>
                <a:cs typeface="Calibri"/>
              </a:rPr>
              <a:t>c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es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947160" y="3465307"/>
            <a:ext cx="2040031" cy="1818154"/>
          </a:xfrm>
          <a:custGeom>
            <a:avLst/>
            <a:gdLst/>
            <a:ahLst/>
            <a:cxnLst/>
            <a:rect l="l" t="t" r="r" b="b"/>
            <a:pathLst>
              <a:path w="2312035" h="2060575">
                <a:moveTo>
                  <a:pt x="2311908" y="5334"/>
                </a:moveTo>
                <a:lnTo>
                  <a:pt x="2311908" y="0"/>
                </a:lnTo>
                <a:lnTo>
                  <a:pt x="515112" y="0"/>
                </a:lnTo>
                <a:lnTo>
                  <a:pt x="0" y="515112"/>
                </a:lnTo>
                <a:lnTo>
                  <a:pt x="0" y="2060448"/>
                </a:lnTo>
                <a:lnTo>
                  <a:pt x="4571" y="2060448"/>
                </a:lnTo>
                <a:lnTo>
                  <a:pt x="4571" y="517398"/>
                </a:lnTo>
                <a:lnTo>
                  <a:pt x="4572" y="512064"/>
                </a:lnTo>
                <a:lnTo>
                  <a:pt x="9906" y="512064"/>
                </a:lnTo>
                <a:lnTo>
                  <a:pt x="516635" y="5334"/>
                </a:lnTo>
                <a:lnTo>
                  <a:pt x="2298948" y="5334"/>
                </a:lnTo>
                <a:lnTo>
                  <a:pt x="2302764" y="1523"/>
                </a:lnTo>
                <a:lnTo>
                  <a:pt x="2306997" y="5334"/>
                </a:lnTo>
                <a:lnTo>
                  <a:pt x="2311908" y="5334"/>
                </a:lnTo>
                <a:close/>
              </a:path>
              <a:path w="2312035" h="2060575">
                <a:moveTo>
                  <a:pt x="2310384" y="1546098"/>
                </a:moveTo>
                <a:lnTo>
                  <a:pt x="2310384" y="8381"/>
                </a:lnTo>
                <a:lnTo>
                  <a:pt x="2306570" y="12195"/>
                </a:lnTo>
                <a:lnTo>
                  <a:pt x="2305811" y="1543050"/>
                </a:lnTo>
                <a:lnTo>
                  <a:pt x="1794509" y="2054352"/>
                </a:lnTo>
                <a:lnTo>
                  <a:pt x="4571" y="2055114"/>
                </a:lnTo>
                <a:lnTo>
                  <a:pt x="1801367" y="2055114"/>
                </a:lnTo>
                <a:lnTo>
                  <a:pt x="2310384" y="1546098"/>
                </a:lnTo>
                <a:close/>
              </a:path>
              <a:path w="2312035" h="2060575">
                <a:moveTo>
                  <a:pt x="1801367" y="2055114"/>
                </a:moveTo>
                <a:lnTo>
                  <a:pt x="4571" y="2055114"/>
                </a:lnTo>
                <a:lnTo>
                  <a:pt x="4571" y="2060448"/>
                </a:lnTo>
                <a:lnTo>
                  <a:pt x="1796033" y="2060448"/>
                </a:lnTo>
                <a:lnTo>
                  <a:pt x="1801367" y="2055114"/>
                </a:lnTo>
                <a:close/>
              </a:path>
              <a:path w="2312035" h="2060575">
                <a:moveTo>
                  <a:pt x="9906" y="512064"/>
                </a:moveTo>
                <a:lnTo>
                  <a:pt x="4572" y="512064"/>
                </a:lnTo>
                <a:lnTo>
                  <a:pt x="4572" y="517398"/>
                </a:lnTo>
                <a:lnTo>
                  <a:pt x="9906" y="512064"/>
                </a:lnTo>
                <a:close/>
              </a:path>
              <a:path w="2312035" h="2060575">
                <a:moveTo>
                  <a:pt x="1799082" y="2055114"/>
                </a:moveTo>
                <a:lnTo>
                  <a:pt x="1788414" y="2055114"/>
                </a:lnTo>
                <a:lnTo>
                  <a:pt x="1799082" y="2055114"/>
                </a:lnTo>
                <a:close/>
              </a:path>
              <a:path w="2312035" h="2060575">
                <a:moveTo>
                  <a:pt x="2306997" y="5334"/>
                </a:moveTo>
                <a:lnTo>
                  <a:pt x="2302764" y="1523"/>
                </a:lnTo>
                <a:lnTo>
                  <a:pt x="2298948" y="5334"/>
                </a:lnTo>
                <a:lnTo>
                  <a:pt x="2306997" y="5334"/>
                </a:lnTo>
                <a:close/>
              </a:path>
              <a:path w="2312035" h="2060575">
                <a:moveTo>
                  <a:pt x="2310384" y="8381"/>
                </a:moveTo>
                <a:lnTo>
                  <a:pt x="2307041" y="5373"/>
                </a:lnTo>
                <a:lnTo>
                  <a:pt x="2306573" y="5334"/>
                </a:lnTo>
                <a:lnTo>
                  <a:pt x="2306570" y="12195"/>
                </a:lnTo>
                <a:lnTo>
                  <a:pt x="2310384" y="8381"/>
                </a:lnTo>
                <a:close/>
              </a:path>
              <a:path w="2312035" h="2060575">
                <a:moveTo>
                  <a:pt x="2311908" y="1544573"/>
                </a:moveTo>
                <a:lnTo>
                  <a:pt x="2311908" y="5334"/>
                </a:lnTo>
                <a:lnTo>
                  <a:pt x="2306997" y="5334"/>
                </a:lnTo>
                <a:lnTo>
                  <a:pt x="2310384" y="8381"/>
                </a:lnTo>
                <a:lnTo>
                  <a:pt x="2310384" y="1546098"/>
                </a:lnTo>
                <a:lnTo>
                  <a:pt x="2311908" y="1544573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951194" y="3921835"/>
            <a:ext cx="1578685" cy="13568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529879" y="3470686"/>
            <a:ext cx="452493" cy="18079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952539" y="3470014"/>
            <a:ext cx="2029834" cy="4518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947160" y="3465307"/>
            <a:ext cx="2040031" cy="1818154"/>
          </a:xfrm>
          <a:custGeom>
            <a:avLst/>
            <a:gdLst/>
            <a:ahLst/>
            <a:cxnLst/>
            <a:rect l="l" t="t" r="r" b="b"/>
            <a:pathLst>
              <a:path w="2312035" h="2060575">
                <a:moveTo>
                  <a:pt x="2311908" y="1544573"/>
                </a:moveTo>
                <a:lnTo>
                  <a:pt x="2311908" y="0"/>
                </a:lnTo>
                <a:lnTo>
                  <a:pt x="515112" y="0"/>
                </a:lnTo>
                <a:lnTo>
                  <a:pt x="0" y="515112"/>
                </a:lnTo>
                <a:lnTo>
                  <a:pt x="0" y="2060448"/>
                </a:lnTo>
                <a:lnTo>
                  <a:pt x="4572" y="2060448"/>
                </a:lnTo>
                <a:lnTo>
                  <a:pt x="4572" y="512064"/>
                </a:lnTo>
                <a:lnTo>
                  <a:pt x="17525" y="512064"/>
                </a:lnTo>
                <a:lnTo>
                  <a:pt x="517398" y="12192"/>
                </a:lnTo>
                <a:lnTo>
                  <a:pt x="517398" y="9906"/>
                </a:lnTo>
                <a:lnTo>
                  <a:pt x="521208" y="8382"/>
                </a:lnTo>
                <a:lnTo>
                  <a:pt x="521207" y="9906"/>
                </a:lnTo>
                <a:lnTo>
                  <a:pt x="2294369" y="9905"/>
                </a:lnTo>
                <a:lnTo>
                  <a:pt x="2302764" y="1523"/>
                </a:lnTo>
                <a:lnTo>
                  <a:pt x="2310384" y="8381"/>
                </a:lnTo>
                <a:lnTo>
                  <a:pt x="2310384" y="1546098"/>
                </a:lnTo>
                <a:lnTo>
                  <a:pt x="2311908" y="1544573"/>
                </a:lnTo>
                <a:close/>
              </a:path>
              <a:path w="2312035" h="2060575">
                <a:moveTo>
                  <a:pt x="17525" y="512064"/>
                </a:moveTo>
                <a:lnTo>
                  <a:pt x="4572" y="512064"/>
                </a:lnTo>
                <a:lnTo>
                  <a:pt x="4572" y="522732"/>
                </a:lnTo>
                <a:lnTo>
                  <a:pt x="8382" y="522732"/>
                </a:lnTo>
                <a:lnTo>
                  <a:pt x="8382" y="521208"/>
                </a:lnTo>
                <a:lnTo>
                  <a:pt x="9906" y="517398"/>
                </a:lnTo>
                <a:lnTo>
                  <a:pt x="9905" y="519684"/>
                </a:lnTo>
                <a:lnTo>
                  <a:pt x="17525" y="512064"/>
                </a:lnTo>
                <a:close/>
              </a:path>
              <a:path w="2312035" h="2060575">
                <a:moveTo>
                  <a:pt x="9906" y="2049780"/>
                </a:moveTo>
                <a:lnTo>
                  <a:pt x="9905" y="522732"/>
                </a:lnTo>
                <a:lnTo>
                  <a:pt x="4572" y="522732"/>
                </a:lnTo>
                <a:lnTo>
                  <a:pt x="4572" y="2049780"/>
                </a:lnTo>
                <a:lnTo>
                  <a:pt x="9906" y="2049780"/>
                </a:lnTo>
                <a:close/>
              </a:path>
              <a:path w="2312035" h="2060575">
                <a:moveTo>
                  <a:pt x="1791464" y="2049779"/>
                </a:moveTo>
                <a:lnTo>
                  <a:pt x="4572" y="2049780"/>
                </a:lnTo>
                <a:lnTo>
                  <a:pt x="9906" y="2055114"/>
                </a:lnTo>
                <a:lnTo>
                  <a:pt x="9906" y="2060448"/>
                </a:lnTo>
                <a:lnTo>
                  <a:pt x="1788414" y="2060448"/>
                </a:lnTo>
                <a:lnTo>
                  <a:pt x="1788414" y="2055114"/>
                </a:lnTo>
                <a:lnTo>
                  <a:pt x="1789938" y="2055114"/>
                </a:lnTo>
                <a:lnTo>
                  <a:pt x="1789938" y="2051303"/>
                </a:lnTo>
                <a:lnTo>
                  <a:pt x="1791464" y="2049779"/>
                </a:lnTo>
                <a:close/>
              </a:path>
              <a:path w="2312035" h="2060575">
                <a:moveTo>
                  <a:pt x="9906" y="2060448"/>
                </a:moveTo>
                <a:lnTo>
                  <a:pt x="9906" y="2055114"/>
                </a:lnTo>
                <a:lnTo>
                  <a:pt x="4572" y="2049780"/>
                </a:lnTo>
                <a:lnTo>
                  <a:pt x="4572" y="2060448"/>
                </a:lnTo>
                <a:lnTo>
                  <a:pt x="9906" y="2060448"/>
                </a:lnTo>
                <a:close/>
              </a:path>
              <a:path w="2312035" h="2060575">
                <a:moveTo>
                  <a:pt x="9905" y="519684"/>
                </a:moveTo>
                <a:lnTo>
                  <a:pt x="9906" y="517398"/>
                </a:lnTo>
                <a:lnTo>
                  <a:pt x="8382" y="521208"/>
                </a:lnTo>
                <a:lnTo>
                  <a:pt x="9905" y="519684"/>
                </a:lnTo>
                <a:close/>
              </a:path>
              <a:path w="2312035" h="2060575">
                <a:moveTo>
                  <a:pt x="1791464" y="512063"/>
                </a:moveTo>
                <a:lnTo>
                  <a:pt x="17525" y="512064"/>
                </a:lnTo>
                <a:lnTo>
                  <a:pt x="8382" y="521208"/>
                </a:lnTo>
                <a:lnTo>
                  <a:pt x="8382" y="522732"/>
                </a:lnTo>
                <a:lnTo>
                  <a:pt x="1788414" y="522731"/>
                </a:lnTo>
                <a:lnTo>
                  <a:pt x="1788414" y="517397"/>
                </a:lnTo>
                <a:lnTo>
                  <a:pt x="1789938" y="517397"/>
                </a:lnTo>
                <a:lnTo>
                  <a:pt x="1789938" y="513587"/>
                </a:lnTo>
                <a:lnTo>
                  <a:pt x="1791464" y="512063"/>
                </a:lnTo>
                <a:close/>
              </a:path>
              <a:path w="2312035" h="2060575">
                <a:moveTo>
                  <a:pt x="521208" y="8382"/>
                </a:moveTo>
                <a:lnTo>
                  <a:pt x="517398" y="9906"/>
                </a:lnTo>
                <a:lnTo>
                  <a:pt x="519684" y="9906"/>
                </a:lnTo>
                <a:lnTo>
                  <a:pt x="521208" y="8382"/>
                </a:lnTo>
                <a:close/>
              </a:path>
              <a:path w="2312035" h="2060575">
                <a:moveTo>
                  <a:pt x="519684" y="9906"/>
                </a:moveTo>
                <a:lnTo>
                  <a:pt x="517398" y="9906"/>
                </a:lnTo>
                <a:lnTo>
                  <a:pt x="517398" y="12192"/>
                </a:lnTo>
                <a:lnTo>
                  <a:pt x="519684" y="9906"/>
                </a:lnTo>
                <a:close/>
              </a:path>
              <a:path w="2312035" h="2060575">
                <a:moveTo>
                  <a:pt x="521207" y="9906"/>
                </a:moveTo>
                <a:lnTo>
                  <a:pt x="521208" y="8382"/>
                </a:lnTo>
                <a:lnTo>
                  <a:pt x="519684" y="9906"/>
                </a:lnTo>
                <a:lnTo>
                  <a:pt x="521207" y="9906"/>
                </a:lnTo>
                <a:close/>
              </a:path>
              <a:path w="2312035" h="2060575">
                <a:moveTo>
                  <a:pt x="1799082" y="519683"/>
                </a:moveTo>
                <a:lnTo>
                  <a:pt x="1799082" y="517397"/>
                </a:lnTo>
                <a:lnTo>
                  <a:pt x="1788414" y="517397"/>
                </a:lnTo>
                <a:lnTo>
                  <a:pt x="1788414" y="522731"/>
                </a:lnTo>
                <a:lnTo>
                  <a:pt x="1796033" y="522731"/>
                </a:lnTo>
                <a:lnTo>
                  <a:pt x="1799082" y="519683"/>
                </a:lnTo>
                <a:close/>
              </a:path>
              <a:path w="2312035" h="2060575">
                <a:moveTo>
                  <a:pt x="1799082" y="2042173"/>
                </a:moveTo>
                <a:lnTo>
                  <a:pt x="1799082" y="519683"/>
                </a:lnTo>
                <a:lnTo>
                  <a:pt x="1796033" y="522731"/>
                </a:lnTo>
                <a:lnTo>
                  <a:pt x="1788414" y="522731"/>
                </a:lnTo>
                <a:lnTo>
                  <a:pt x="1788414" y="2049779"/>
                </a:lnTo>
                <a:lnTo>
                  <a:pt x="1791464" y="2049779"/>
                </a:lnTo>
                <a:lnTo>
                  <a:pt x="1799082" y="2042173"/>
                </a:lnTo>
                <a:close/>
              </a:path>
              <a:path w="2312035" h="2060575">
                <a:moveTo>
                  <a:pt x="1799082" y="2057400"/>
                </a:moveTo>
                <a:lnTo>
                  <a:pt x="1799082" y="2055114"/>
                </a:lnTo>
                <a:lnTo>
                  <a:pt x="1788414" y="2055114"/>
                </a:lnTo>
                <a:lnTo>
                  <a:pt x="1788414" y="2060448"/>
                </a:lnTo>
                <a:lnTo>
                  <a:pt x="1796033" y="2060448"/>
                </a:lnTo>
                <a:lnTo>
                  <a:pt x="1799082" y="2057400"/>
                </a:lnTo>
                <a:close/>
              </a:path>
              <a:path w="2312035" h="2060575">
                <a:moveTo>
                  <a:pt x="1793748" y="512063"/>
                </a:moveTo>
                <a:lnTo>
                  <a:pt x="1791464" y="512063"/>
                </a:lnTo>
                <a:lnTo>
                  <a:pt x="1789938" y="513587"/>
                </a:lnTo>
                <a:lnTo>
                  <a:pt x="1793748" y="512063"/>
                </a:lnTo>
                <a:close/>
              </a:path>
              <a:path w="2312035" h="2060575">
                <a:moveTo>
                  <a:pt x="1793748" y="517397"/>
                </a:moveTo>
                <a:lnTo>
                  <a:pt x="1793748" y="512063"/>
                </a:lnTo>
                <a:lnTo>
                  <a:pt x="1789938" y="513587"/>
                </a:lnTo>
                <a:lnTo>
                  <a:pt x="1789938" y="517397"/>
                </a:lnTo>
                <a:lnTo>
                  <a:pt x="1793748" y="517397"/>
                </a:lnTo>
                <a:close/>
              </a:path>
              <a:path w="2312035" h="2060575">
                <a:moveTo>
                  <a:pt x="1793748" y="2049779"/>
                </a:moveTo>
                <a:lnTo>
                  <a:pt x="1791464" y="2049779"/>
                </a:lnTo>
                <a:lnTo>
                  <a:pt x="1789938" y="2051303"/>
                </a:lnTo>
                <a:lnTo>
                  <a:pt x="1793748" y="2049779"/>
                </a:lnTo>
                <a:close/>
              </a:path>
              <a:path w="2312035" h="2060575">
                <a:moveTo>
                  <a:pt x="1793748" y="2055114"/>
                </a:moveTo>
                <a:lnTo>
                  <a:pt x="1793748" y="2049779"/>
                </a:lnTo>
                <a:lnTo>
                  <a:pt x="1789938" y="2051303"/>
                </a:lnTo>
                <a:lnTo>
                  <a:pt x="1789938" y="2055114"/>
                </a:lnTo>
                <a:lnTo>
                  <a:pt x="1793748" y="2055114"/>
                </a:lnTo>
                <a:close/>
              </a:path>
              <a:path w="2312035" h="2060575">
                <a:moveTo>
                  <a:pt x="2306574" y="12191"/>
                </a:moveTo>
                <a:lnTo>
                  <a:pt x="2306574" y="9905"/>
                </a:lnTo>
                <a:lnTo>
                  <a:pt x="2294369" y="9905"/>
                </a:lnTo>
                <a:lnTo>
                  <a:pt x="1791464" y="512063"/>
                </a:lnTo>
                <a:lnTo>
                  <a:pt x="1793748" y="512063"/>
                </a:lnTo>
                <a:lnTo>
                  <a:pt x="1793748" y="517397"/>
                </a:lnTo>
                <a:lnTo>
                  <a:pt x="1799082" y="517397"/>
                </a:lnTo>
                <a:lnTo>
                  <a:pt x="1799082" y="519683"/>
                </a:lnTo>
                <a:lnTo>
                  <a:pt x="2306574" y="12191"/>
                </a:lnTo>
                <a:close/>
              </a:path>
              <a:path w="2312035" h="2060575">
                <a:moveTo>
                  <a:pt x="2302764" y="1539239"/>
                </a:moveTo>
                <a:lnTo>
                  <a:pt x="1791464" y="2049779"/>
                </a:lnTo>
                <a:lnTo>
                  <a:pt x="1793748" y="2049779"/>
                </a:lnTo>
                <a:lnTo>
                  <a:pt x="1793748" y="2055114"/>
                </a:lnTo>
                <a:lnTo>
                  <a:pt x="1799082" y="2055114"/>
                </a:lnTo>
                <a:lnTo>
                  <a:pt x="1799082" y="2057400"/>
                </a:lnTo>
                <a:lnTo>
                  <a:pt x="2301240" y="1555242"/>
                </a:lnTo>
                <a:lnTo>
                  <a:pt x="2301240" y="1542287"/>
                </a:lnTo>
                <a:lnTo>
                  <a:pt x="2302764" y="1539239"/>
                </a:lnTo>
                <a:close/>
              </a:path>
              <a:path w="2312035" h="2060575">
                <a:moveTo>
                  <a:pt x="2310384" y="8381"/>
                </a:moveTo>
                <a:lnTo>
                  <a:pt x="2302764" y="1523"/>
                </a:lnTo>
                <a:lnTo>
                  <a:pt x="2294369" y="9905"/>
                </a:lnTo>
                <a:lnTo>
                  <a:pt x="2301240" y="9905"/>
                </a:lnTo>
                <a:lnTo>
                  <a:pt x="2301240" y="5333"/>
                </a:lnTo>
                <a:lnTo>
                  <a:pt x="2306574" y="9905"/>
                </a:lnTo>
                <a:lnTo>
                  <a:pt x="2306574" y="12191"/>
                </a:lnTo>
                <a:lnTo>
                  <a:pt x="2310384" y="8381"/>
                </a:lnTo>
                <a:close/>
              </a:path>
              <a:path w="2312035" h="2060575">
                <a:moveTo>
                  <a:pt x="2306574" y="9905"/>
                </a:moveTo>
                <a:lnTo>
                  <a:pt x="2301240" y="5333"/>
                </a:lnTo>
                <a:lnTo>
                  <a:pt x="2301240" y="9905"/>
                </a:lnTo>
                <a:lnTo>
                  <a:pt x="2306574" y="9905"/>
                </a:lnTo>
                <a:close/>
              </a:path>
              <a:path w="2312035" h="2060575">
                <a:moveTo>
                  <a:pt x="2310384" y="1546098"/>
                </a:moveTo>
                <a:lnTo>
                  <a:pt x="2310384" y="8381"/>
                </a:lnTo>
                <a:lnTo>
                  <a:pt x="2301240" y="17525"/>
                </a:lnTo>
                <a:lnTo>
                  <a:pt x="2301240" y="1540761"/>
                </a:lnTo>
                <a:lnTo>
                  <a:pt x="2302764" y="1539239"/>
                </a:lnTo>
                <a:lnTo>
                  <a:pt x="2302764" y="1553717"/>
                </a:lnTo>
                <a:lnTo>
                  <a:pt x="2310384" y="1546098"/>
                </a:lnTo>
                <a:close/>
              </a:path>
              <a:path w="2312035" h="2060575">
                <a:moveTo>
                  <a:pt x="2302764" y="1553717"/>
                </a:moveTo>
                <a:lnTo>
                  <a:pt x="2302764" y="1539239"/>
                </a:lnTo>
                <a:lnTo>
                  <a:pt x="2301240" y="1542287"/>
                </a:lnTo>
                <a:lnTo>
                  <a:pt x="2301240" y="1555242"/>
                </a:lnTo>
                <a:lnTo>
                  <a:pt x="2302764" y="1553717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029412" y="3987445"/>
            <a:ext cx="1422587" cy="210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368" b="1" spc="-26" dirty="0">
                <a:solidFill>
                  <a:prstClr val="black"/>
                </a:solidFill>
                <a:cs typeface="Calibri"/>
              </a:rPr>
              <a:t>F</a:t>
            </a:r>
            <a:r>
              <a:rPr sz="1368" b="1" spc="-13" dirty="0">
                <a:solidFill>
                  <a:prstClr val="black"/>
                </a:solidFill>
                <a:cs typeface="Calibri"/>
              </a:rPr>
              <a:t>o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u</a:t>
            </a:r>
            <a:r>
              <a:rPr sz="1368" b="1" spc="-13" dirty="0">
                <a:solidFill>
                  <a:prstClr val="black"/>
                </a:solidFill>
                <a:cs typeface="Calibri"/>
              </a:rPr>
              <a:t>r</a:t>
            </a:r>
            <a:r>
              <a:rPr sz="1368" b="1" spc="-4" dirty="0">
                <a:solidFill>
                  <a:prstClr val="black"/>
                </a:solidFill>
                <a:cs typeface="Calibri"/>
              </a:rPr>
              <a:t>‐</a:t>
            </a:r>
            <a:r>
              <a:rPr sz="1368" b="1" spc="-119" dirty="0">
                <a:solidFill>
                  <a:prstClr val="black"/>
                </a:solidFill>
                <a:cs typeface="Calibri"/>
              </a:rPr>
              <a:t>Y</a:t>
            </a:r>
            <a:r>
              <a:rPr sz="1368" b="1" spc="-18" dirty="0">
                <a:solidFill>
                  <a:prstClr val="black"/>
                </a:solidFill>
                <a:cs typeface="Calibri"/>
              </a:rPr>
              <a:t>e</a:t>
            </a:r>
            <a:r>
              <a:rPr sz="1368" b="1" spc="-13" dirty="0">
                <a:solidFill>
                  <a:prstClr val="black"/>
                </a:solidFill>
                <a:cs typeface="Calibri"/>
              </a:rPr>
              <a:t>a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r</a:t>
            </a:r>
            <a:r>
              <a:rPr sz="1368" b="1" spc="-22" dirty="0">
                <a:solidFill>
                  <a:prstClr val="black"/>
                </a:solidFill>
                <a:cs typeface="Calibri"/>
              </a:rPr>
              <a:t> 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P</a:t>
            </a:r>
            <a:r>
              <a:rPr sz="1368" b="1" spc="-31" dirty="0">
                <a:solidFill>
                  <a:prstClr val="black"/>
                </a:solidFill>
                <a:cs typeface="Calibri"/>
              </a:rPr>
              <a:t>r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og</a:t>
            </a:r>
            <a:r>
              <a:rPr sz="1368" b="1" spc="-44" dirty="0">
                <a:solidFill>
                  <a:prstClr val="black"/>
                </a:solidFill>
                <a:cs typeface="Calibri"/>
              </a:rPr>
              <a:t>r</a:t>
            </a:r>
            <a:r>
              <a:rPr sz="1368" b="1" spc="-9" dirty="0">
                <a:solidFill>
                  <a:prstClr val="black"/>
                </a:solidFill>
                <a:cs typeface="Calibri"/>
              </a:rPr>
              <a:t>a</a:t>
            </a:r>
            <a:r>
              <a:rPr sz="1368" b="1" spc="-13" dirty="0">
                <a:solidFill>
                  <a:prstClr val="black"/>
                </a:solidFill>
                <a:cs typeface="Calibri"/>
              </a:rPr>
              <a:t>ms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029394" y="4184100"/>
            <a:ext cx="1262903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269" marR="4483" indent="-177062" algn="just">
              <a:lnSpc>
                <a:spcPts val="1632"/>
              </a:lnSpc>
              <a:buFont typeface="Arial"/>
              <a:buChar char="•"/>
              <a:tabLst>
                <a:tab pos="188829" algn="l"/>
              </a:tabLst>
            </a:pPr>
            <a:r>
              <a:rPr sz="1368" spc="-13" dirty="0">
                <a:solidFill>
                  <a:prstClr val="black"/>
                </a:solidFill>
                <a:cs typeface="Calibri"/>
              </a:rPr>
              <a:t>Elect</a:t>
            </a:r>
            <a:r>
              <a:rPr sz="1368" spc="-4" dirty="0">
                <a:solidFill>
                  <a:prstClr val="black"/>
                </a:solidFill>
                <a:cs typeface="Calibri"/>
              </a:rPr>
              <a:t>.</a:t>
            </a:r>
            <a:r>
              <a:rPr sz="1368" dirty="0">
                <a:solidFill>
                  <a:prstClr val="black"/>
                </a:solidFill>
                <a:cs typeface="Calibri"/>
              </a:rPr>
              <a:t> 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&amp; C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o</a:t>
            </a:r>
            <a:r>
              <a:rPr sz="1368" spc="-18" dirty="0">
                <a:solidFill>
                  <a:prstClr val="black"/>
                </a:solidFill>
                <a:cs typeface="Calibri"/>
              </a:rPr>
              <a:t>m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p</a:t>
            </a:r>
            <a:r>
              <a:rPr sz="1368" spc="-4" dirty="0">
                <a:solidFill>
                  <a:prstClr val="black"/>
                </a:solidFill>
                <a:cs typeface="Calibri"/>
              </a:rPr>
              <a:t>. 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Eng.</a:t>
            </a:r>
            <a:r>
              <a:rPr sz="1368" spc="-4" dirty="0">
                <a:solidFill>
                  <a:prstClr val="black"/>
                </a:solidFill>
                <a:cs typeface="Calibri"/>
              </a:rPr>
              <a:t>, 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Com</a:t>
            </a:r>
            <a:r>
              <a:rPr sz="1368" spc="-4" dirty="0">
                <a:solidFill>
                  <a:prstClr val="black"/>
                </a:solidFill>
                <a:cs typeface="Calibri"/>
              </a:rPr>
              <a:t>.</a:t>
            </a:r>
            <a:r>
              <a:rPr sz="1368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Sci., 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M</a:t>
            </a:r>
            <a:r>
              <a:rPr sz="1368" spc="-31" dirty="0">
                <a:solidFill>
                  <a:prstClr val="black"/>
                </a:solidFill>
                <a:cs typeface="Calibri"/>
              </a:rPr>
              <a:t>g</a:t>
            </a:r>
            <a:r>
              <a:rPr sz="1368" spc="-4" dirty="0">
                <a:solidFill>
                  <a:prstClr val="black"/>
                </a:solidFill>
                <a:cs typeface="Calibri"/>
              </a:rPr>
              <a:t>t. 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In</a:t>
            </a:r>
            <a:r>
              <a:rPr sz="1368" spc="-97" dirty="0">
                <a:solidFill>
                  <a:prstClr val="black"/>
                </a:solidFill>
                <a:cs typeface="Calibri"/>
              </a:rPr>
              <a:t>f</a:t>
            </a:r>
            <a:r>
              <a:rPr sz="1368" spc="-4" dirty="0">
                <a:solidFill>
                  <a:prstClr val="black"/>
                </a:solidFill>
                <a:cs typeface="Calibri"/>
              </a:rPr>
              <a:t>.</a:t>
            </a:r>
            <a:r>
              <a:rPr sz="1368" spc="-18" dirty="0">
                <a:solidFill>
                  <a:prstClr val="black"/>
                </a:solidFill>
                <a:cs typeface="Calibri"/>
              </a:rPr>
              <a:t> </a:t>
            </a:r>
            <a:r>
              <a:rPr sz="1368" spc="-13" dirty="0">
                <a:solidFill>
                  <a:prstClr val="black"/>
                </a:solidFill>
                <a:cs typeface="Calibri"/>
              </a:rPr>
              <a:t>Sci.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188269" marR="107582" indent="-177062">
              <a:lnSpc>
                <a:spcPts val="1632"/>
              </a:lnSpc>
              <a:buFont typeface="Arial"/>
              <a:buChar char="•"/>
              <a:tabLst>
                <a:tab pos="188829" algn="l"/>
              </a:tabLst>
            </a:pPr>
            <a:r>
              <a:rPr sz="1368" spc="-9" dirty="0">
                <a:solidFill>
                  <a:prstClr val="black"/>
                </a:solidFill>
                <a:cs typeface="Calibri"/>
              </a:rPr>
              <a:t>Cybe</a:t>
            </a:r>
            <a:r>
              <a:rPr sz="1368" spc="-26" dirty="0">
                <a:solidFill>
                  <a:prstClr val="black"/>
                </a:solidFill>
                <a:cs typeface="Calibri"/>
              </a:rPr>
              <a:t>r</a:t>
            </a:r>
            <a:r>
              <a:rPr sz="1368" spc="-9" dirty="0">
                <a:solidFill>
                  <a:prstClr val="black"/>
                </a:solidFill>
                <a:cs typeface="Calibri"/>
              </a:rPr>
              <a:t>security Minor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0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0161" y="865604"/>
            <a:ext cx="9494269" cy="488943"/>
          </a:xfrm>
          <a:prstGeom prst="rect">
            <a:avLst/>
          </a:prstGeom>
        </p:spPr>
        <p:txBody>
          <a:bodyPr vert="horz" wrap="square" lIns="0" tIns="127915" rIns="0" bIns="0" rtlCol="0">
            <a:spAutoFit/>
          </a:bodyPr>
          <a:lstStyle/>
          <a:p>
            <a:pPr marL="4038815"/>
            <a:r>
              <a:rPr sz="2338" spc="-18" dirty="0"/>
              <a:t>Cybe</a:t>
            </a:r>
            <a:r>
              <a:rPr sz="2338" spc="-53" dirty="0"/>
              <a:t>r</a:t>
            </a:r>
            <a:r>
              <a:rPr sz="2338" spc="-18" dirty="0"/>
              <a:t>s</a:t>
            </a:r>
            <a:r>
              <a:rPr sz="2338" spc="-13" dirty="0"/>
              <a:t>ecurity</a:t>
            </a:r>
            <a:r>
              <a:rPr sz="2338" dirty="0"/>
              <a:t> </a:t>
            </a:r>
            <a:r>
              <a:rPr sz="2338" spc="-26" dirty="0"/>
              <a:t>M</a:t>
            </a:r>
            <a:r>
              <a:rPr sz="2338" spc="-13" dirty="0"/>
              <a:t>S </a:t>
            </a:r>
            <a:r>
              <a:rPr sz="2338" spc="-18" dirty="0"/>
              <a:t>&amp;</a:t>
            </a:r>
            <a:r>
              <a:rPr sz="2338" spc="-13" dirty="0"/>
              <a:t> Certifi</a:t>
            </a:r>
            <a:r>
              <a:rPr sz="2338" spc="-35" dirty="0"/>
              <a:t>ca</a:t>
            </a:r>
            <a:r>
              <a:rPr sz="2338" spc="-40" dirty="0"/>
              <a:t>t</a:t>
            </a:r>
            <a:r>
              <a:rPr sz="2338" spc="-13" dirty="0"/>
              <a:t>es</a:t>
            </a:r>
            <a:endParaRPr sz="2338"/>
          </a:p>
        </p:txBody>
      </p:sp>
      <p:sp>
        <p:nvSpPr>
          <p:cNvPr id="3" name="object 3"/>
          <p:cNvSpPr/>
          <p:nvPr/>
        </p:nvSpPr>
        <p:spPr>
          <a:xfrm>
            <a:off x="1807732" y="3059879"/>
            <a:ext cx="4731684" cy="875179"/>
          </a:xfrm>
          <a:custGeom>
            <a:avLst/>
            <a:gdLst/>
            <a:ahLst/>
            <a:cxnLst/>
            <a:rect l="l" t="t" r="r" b="b"/>
            <a:pathLst>
              <a:path w="5362575" h="991870">
                <a:moveTo>
                  <a:pt x="5362194" y="892300"/>
                </a:moveTo>
                <a:lnTo>
                  <a:pt x="5362192" y="98598"/>
                </a:lnTo>
                <a:lnTo>
                  <a:pt x="5352879" y="56946"/>
                </a:lnTo>
                <a:lnTo>
                  <a:pt x="5328041" y="24117"/>
                </a:lnTo>
                <a:lnTo>
                  <a:pt x="5291724" y="4157"/>
                </a:lnTo>
                <a:lnTo>
                  <a:pt x="98599" y="0"/>
                </a:lnTo>
                <a:lnTo>
                  <a:pt x="83985" y="1129"/>
                </a:lnTo>
                <a:lnTo>
                  <a:pt x="44824" y="16067"/>
                </a:lnTo>
                <a:lnTo>
                  <a:pt x="15835" y="45181"/>
                </a:lnTo>
                <a:lnTo>
                  <a:pt x="1064" y="84425"/>
                </a:lnTo>
                <a:lnTo>
                  <a:pt x="0" y="99058"/>
                </a:lnTo>
                <a:lnTo>
                  <a:pt x="1" y="892761"/>
                </a:lnTo>
                <a:lnTo>
                  <a:pt x="9314" y="934413"/>
                </a:lnTo>
                <a:lnTo>
                  <a:pt x="34152" y="967242"/>
                </a:lnTo>
                <a:lnTo>
                  <a:pt x="70469" y="987202"/>
                </a:lnTo>
                <a:lnTo>
                  <a:pt x="5263594" y="991359"/>
                </a:lnTo>
                <a:lnTo>
                  <a:pt x="5278208" y="990230"/>
                </a:lnTo>
                <a:lnTo>
                  <a:pt x="5317369" y="975292"/>
                </a:lnTo>
                <a:lnTo>
                  <a:pt x="5346358" y="946178"/>
                </a:lnTo>
                <a:lnTo>
                  <a:pt x="5361129" y="906934"/>
                </a:lnTo>
                <a:lnTo>
                  <a:pt x="5362194" y="89230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4958" y="3047776"/>
            <a:ext cx="4756897" cy="899272"/>
          </a:xfrm>
          <a:custGeom>
            <a:avLst/>
            <a:gdLst/>
            <a:ahLst/>
            <a:cxnLst/>
            <a:rect l="l" t="t" r="r" b="b"/>
            <a:pathLst>
              <a:path w="5391150" h="1019175">
                <a:moveTo>
                  <a:pt x="5391150" y="906017"/>
                </a:moveTo>
                <a:lnTo>
                  <a:pt x="5391150" y="112013"/>
                </a:lnTo>
                <a:lnTo>
                  <a:pt x="5390388" y="100583"/>
                </a:lnTo>
                <a:lnTo>
                  <a:pt x="5376519" y="57488"/>
                </a:lnTo>
                <a:lnTo>
                  <a:pt x="5350573" y="26394"/>
                </a:lnTo>
                <a:lnTo>
                  <a:pt x="5315466" y="6019"/>
                </a:lnTo>
                <a:lnTo>
                  <a:pt x="5277612" y="0"/>
                </a:lnTo>
                <a:lnTo>
                  <a:pt x="105115" y="291"/>
                </a:lnTo>
                <a:lnTo>
                  <a:pt x="65664" y="10452"/>
                </a:lnTo>
                <a:lnTo>
                  <a:pt x="32870" y="33422"/>
                </a:lnTo>
                <a:lnTo>
                  <a:pt x="10108" y="66907"/>
                </a:lnTo>
                <a:lnTo>
                  <a:pt x="0" y="112775"/>
                </a:lnTo>
                <a:lnTo>
                  <a:pt x="0" y="906779"/>
                </a:lnTo>
                <a:lnTo>
                  <a:pt x="10928" y="953695"/>
                </a:lnTo>
                <a:lnTo>
                  <a:pt x="28194" y="979993"/>
                </a:lnTo>
                <a:lnTo>
                  <a:pt x="28194" y="112775"/>
                </a:lnTo>
                <a:lnTo>
                  <a:pt x="29718" y="95249"/>
                </a:lnTo>
                <a:lnTo>
                  <a:pt x="50625" y="54824"/>
                </a:lnTo>
                <a:lnTo>
                  <a:pt x="89820" y="30797"/>
                </a:lnTo>
                <a:lnTo>
                  <a:pt x="5278374" y="27489"/>
                </a:lnTo>
                <a:lnTo>
                  <a:pt x="5287518" y="28193"/>
                </a:lnTo>
                <a:lnTo>
                  <a:pt x="5331153" y="46421"/>
                </a:lnTo>
                <a:lnTo>
                  <a:pt x="5355763" y="78280"/>
                </a:lnTo>
                <a:lnTo>
                  <a:pt x="5362956" y="104393"/>
                </a:lnTo>
                <a:lnTo>
                  <a:pt x="5362956" y="979878"/>
                </a:lnTo>
                <a:lnTo>
                  <a:pt x="5364416" y="978327"/>
                </a:lnTo>
                <a:lnTo>
                  <a:pt x="5384525" y="943314"/>
                </a:lnTo>
                <a:lnTo>
                  <a:pt x="5390388" y="916685"/>
                </a:lnTo>
                <a:lnTo>
                  <a:pt x="5391150" y="906017"/>
                </a:lnTo>
                <a:close/>
              </a:path>
              <a:path w="5391150" h="1019175">
                <a:moveTo>
                  <a:pt x="5362956" y="979878"/>
                </a:moveTo>
                <a:lnTo>
                  <a:pt x="5362956" y="906017"/>
                </a:lnTo>
                <a:lnTo>
                  <a:pt x="5362194" y="915161"/>
                </a:lnTo>
                <a:lnTo>
                  <a:pt x="5357439" y="936145"/>
                </a:lnTo>
                <a:lnTo>
                  <a:pt x="5334838" y="969087"/>
                </a:lnTo>
                <a:lnTo>
                  <a:pt x="5299819" y="988103"/>
                </a:lnTo>
                <a:lnTo>
                  <a:pt x="111801" y="990652"/>
                </a:lnTo>
                <a:lnTo>
                  <a:pt x="98445" y="989668"/>
                </a:lnTo>
                <a:lnTo>
                  <a:pt x="61997" y="973715"/>
                </a:lnTo>
                <a:lnTo>
                  <a:pt x="36693" y="942925"/>
                </a:lnTo>
                <a:lnTo>
                  <a:pt x="28194" y="913637"/>
                </a:lnTo>
                <a:lnTo>
                  <a:pt x="28194" y="979993"/>
                </a:lnTo>
                <a:lnTo>
                  <a:pt x="64291" y="1007918"/>
                </a:lnTo>
                <a:lnTo>
                  <a:pt x="113538" y="1018793"/>
                </a:lnTo>
                <a:lnTo>
                  <a:pt x="5278374" y="1018793"/>
                </a:lnTo>
                <a:lnTo>
                  <a:pt x="5321344" y="1010288"/>
                </a:lnTo>
                <a:lnTo>
                  <a:pt x="5355158" y="988158"/>
                </a:lnTo>
                <a:lnTo>
                  <a:pt x="5362956" y="979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2182" y="3324505"/>
            <a:ext cx="4364691" cy="414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691" dirty="0">
                <a:solidFill>
                  <a:srgbClr val="FFFFFF"/>
                </a:solidFill>
                <a:cs typeface="Calibri"/>
              </a:rPr>
              <a:t>Fundame</a:t>
            </a:r>
            <a:r>
              <a:rPr sz="2691" spc="-22" dirty="0">
                <a:solidFill>
                  <a:srgbClr val="FFFFFF"/>
                </a:solidFill>
                <a:cs typeface="Calibri"/>
              </a:rPr>
              <a:t>n</a:t>
            </a:r>
            <a:r>
              <a:rPr sz="2691" spc="-31" dirty="0">
                <a:solidFill>
                  <a:srgbClr val="FFFFFF"/>
                </a:solidFill>
                <a:cs typeface="Calibri"/>
              </a:rPr>
              <a:t>t</a:t>
            </a:r>
            <a:r>
              <a:rPr sz="2691" dirty="0">
                <a:solidFill>
                  <a:srgbClr val="FFFFFF"/>
                </a:solidFill>
                <a:cs typeface="Calibri"/>
              </a:rPr>
              <a:t>als of</a:t>
            </a:r>
            <a:r>
              <a:rPr sz="269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2691" dirty="0">
                <a:solidFill>
                  <a:srgbClr val="FFFFFF"/>
                </a:solidFill>
                <a:cs typeface="Calibri"/>
              </a:rPr>
              <a:t>Cybe</a:t>
            </a:r>
            <a:r>
              <a:rPr sz="2691" spc="-44" dirty="0">
                <a:solidFill>
                  <a:srgbClr val="FFFFFF"/>
                </a:solidFill>
                <a:cs typeface="Calibri"/>
              </a:rPr>
              <a:t>r</a:t>
            </a:r>
            <a:r>
              <a:rPr sz="2691" dirty="0">
                <a:solidFill>
                  <a:srgbClr val="FFFFFF"/>
                </a:solidFill>
                <a:cs typeface="Calibri"/>
              </a:rPr>
              <a:t>security</a:t>
            </a:r>
            <a:endParaRPr sz="2691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07732" y="4058323"/>
            <a:ext cx="1112744" cy="875179"/>
          </a:xfrm>
          <a:custGeom>
            <a:avLst/>
            <a:gdLst/>
            <a:ahLst/>
            <a:cxnLst/>
            <a:rect l="l" t="t" r="r" b="b"/>
            <a:pathLst>
              <a:path w="1261110" h="991870">
                <a:moveTo>
                  <a:pt x="1261110" y="892300"/>
                </a:moveTo>
                <a:lnTo>
                  <a:pt x="1261108" y="98605"/>
                </a:lnTo>
                <a:lnTo>
                  <a:pt x="1251795" y="57277"/>
                </a:lnTo>
                <a:lnTo>
                  <a:pt x="1226957" y="24374"/>
                </a:lnTo>
                <a:lnTo>
                  <a:pt x="1190640" y="4219"/>
                </a:lnTo>
                <a:lnTo>
                  <a:pt x="98599" y="0"/>
                </a:lnTo>
                <a:lnTo>
                  <a:pt x="83985" y="1147"/>
                </a:lnTo>
                <a:lnTo>
                  <a:pt x="44824" y="16261"/>
                </a:lnTo>
                <a:lnTo>
                  <a:pt x="15835" y="45518"/>
                </a:lnTo>
                <a:lnTo>
                  <a:pt x="1064" y="84597"/>
                </a:lnTo>
                <a:lnTo>
                  <a:pt x="0" y="99058"/>
                </a:lnTo>
                <a:lnTo>
                  <a:pt x="1" y="892761"/>
                </a:lnTo>
                <a:lnTo>
                  <a:pt x="9314" y="934413"/>
                </a:lnTo>
                <a:lnTo>
                  <a:pt x="34152" y="967242"/>
                </a:lnTo>
                <a:lnTo>
                  <a:pt x="70469" y="987202"/>
                </a:lnTo>
                <a:lnTo>
                  <a:pt x="1162510" y="991359"/>
                </a:lnTo>
                <a:lnTo>
                  <a:pt x="1177124" y="990230"/>
                </a:lnTo>
                <a:lnTo>
                  <a:pt x="1216285" y="975292"/>
                </a:lnTo>
                <a:lnTo>
                  <a:pt x="1245274" y="946178"/>
                </a:lnTo>
                <a:lnTo>
                  <a:pt x="1260045" y="906933"/>
                </a:lnTo>
                <a:lnTo>
                  <a:pt x="1261110" y="89230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94959" y="4046220"/>
            <a:ext cx="1137957" cy="899272"/>
          </a:xfrm>
          <a:custGeom>
            <a:avLst/>
            <a:gdLst/>
            <a:ahLst/>
            <a:cxnLst/>
            <a:rect l="l" t="t" r="r" b="b"/>
            <a:pathLst>
              <a:path w="1289685" h="1019175">
                <a:moveTo>
                  <a:pt x="1289304" y="906017"/>
                </a:moveTo>
                <a:lnTo>
                  <a:pt x="1289304" y="112013"/>
                </a:lnTo>
                <a:lnTo>
                  <a:pt x="1288542" y="100583"/>
                </a:lnTo>
                <a:lnTo>
                  <a:pt x="1274884" y="57713"/>
                </a:lnTo>
                <a:lnTo>
                  <a:pt x="1248965" y="26359"/>
                </a:lnTo>
                <a:lnTo>
                  <a:pt x="1213894" y="6102"/>
                </a:lnTo>
                <a:lnTo>
                  <a:pt x="1176528" y="0"/>
                </a:lnTo>
                <a:lnTo>
                  <a:pt x="104973" y="257"/>
                </a:lnTo>
                <a:lnTo>
                  <a:pt x="65649" y="10441"/>
                </a:lnTo>
                <a:lnTo>
                  <a:pt x="32986" y="33564"/>
                </a:lnTo>
                <a:lnTo>
                  <a:pt x="10187" y="67015"/>
                </a:lnTo>
                <a:lnTo>
                  <a:pt x="0" y="112775"/>
                </a:lnTo>
                <a:lnTo>
                  <a:pt x="0" y="906780"/>
                </a:lnTo>
                <a:lnTo>
                  <a:pt x="10306" y="953380"/>
                </a:lnTo>
                <a:lnTo>
                  <a:pt x="28194" y="980407"/>
                </a:lnTo>
                <a:lnTo>
                  <a:pt x="28194" y="112775"/>
                </a:lnTo>
                <a:lnTo>
                  <a:pt x="29718" y="95249"/>
                </a:lnTo>
                <a:lnTo>
                  <a:pt x="50587" y="55605"/>
                </a:lnTo>
                <a:lnTo>
                  <a:pt x="88941" y="31318"/>
                </a:lnTo>
                <a:lnTo>
                  <a:pt x="1185672" y="28193"/>
                </a:lnTo>
                <a:lnTo>
                  <a:pt x="1206754" y="33568"/>
                </a:lnTo>
                <a:lnTo>
                  <a:pt x="1239699" y="56223"/>
                </a:lnTo>
                <a:lnTo>
                  <a:pt x="1258599" y="91402"/>
                </a:lnTo>
                <a:lnTo>
                  <a:pt x="1261110" y="105155"/>
                </a:lnTo>
                <a:lnTo>
                  <a:pt x="1261110" y="980592"/>
                </a:lnTo>
                <a:lnTo>
                  <a:pt x="1262941" y="978667"/>
                </a:lnTo>
                <a:lnTo>
                  <a:pt x="1283207" y="943377"/>
                </a:lnTo>
                <a:lnTo>
                  <a:pt x="1288542" y="916685"/>
                </a:lnTo>
                <a:lnTo>
                  <a:pt x="1289304" y="906017"/>
                </a:lnTo>
                <a:close/>
              </a:path>
              <a:path w="1289685" h="1019175">
                <a:moveTo>
                  <a:pt x="1261110" y="980592"/>
                </a:moveTo>
                <a:lnTo>
                  <a:pt x="1261110" y="915161"/>
                </a:lnTo>
                <a:lnTo>
                  <a:pt x="1255924" y="936329"/>
                </a:lnTo>
                <a:lnTo>
                  <a:pt x="1250020" y="948619"/>
                </a:lnTo>
                <a:lnTo>
                  <a:pt x="1222446" y="977578"/>
                </a:lnTo>
                <a:lnTo>
                  <a:pt x="1184148" y="990600"/>
                </a:lnTo>
                <a:lnTo>
                  <a:pt x="112629" y="991369"/>
                </a:lnTo>
                <a:lnTo>
                  <a:pt x="99106" y="990220"/>
                </a:lnTo>
                <a:lnTo>
                  <a:pt x="62199" y="974118"/>
                </a:lnTo>
                <a:lnTo>
                  <a:pt x="36674" y="943129"/>
                </a:lnTo>
                <a:lnTo>
                  <a:pt x="28194" y="914400"/>
                </a:lnTo>
                <a:lnTo>
                  <a:pt x="28194" y="980407"/>
                </a:lnTo>
                <a:lnTo>
                  <a:pt x="64596" y="1007969"/>
                </a:lnTo>
                <a:lnTo>
                  <a:pt x="1188720" y="1018794"/>
                </a:lnTo>
                <a:lnTo>
                  <a:pt x="1206514" y="1014917"/>
                </a:lnTo>
                <a:lnTo>
                  <a:pt x="1219361" y="1010617"/>
                </a:lnTo>
                <a:lnTo>
                  <a:pt x="1231577" y="1004694"/>
                </a:lnTo>
                <a:lnTo>
                  <a:pt x="1243014" y="997296"/>
                </a:lnTo>
                <a:lnTo>
                  <a:pt x="1253518" y="988570"/>
                </a:lnTo>
                <a:lnTo>
                  <a:pt x="1261110" y="9805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37895" y="4308830"/>
            <a:ext cx="65274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77885">
              <a:lnSpc>
                <a:spcPts val="1490"/>
              </a:lnSpc>
            </a:pPr>
            <a:r>
              <a:rPr sz="1368" spc="-13" dirty="0">
                <a:solidFill>
                  <a:srgbClr val="FFFFFF"/>
                </a:solidFill>
                <a:cs typeface="Calibri"/>
              </a:rPr>
              <a:t>Secu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Soft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w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13933" y="4058323"/>
            <a:ext cx="1112744" cy="875179"/>
          </a:xfrm>
          <a:custGeom>
            <a:avLst/>
            <a:gdLst/>
            <a:ahLst/>
            <a:cxnLst/>
            <a:rect l="l" t="t" r="r" b="b"/>
            <a:pathLst>
              <a:path w="1261110" h="991870">
                <a:moveTo>
                  <a:pt x="1261110" y="892300"/>
                </a:moveTo>
                <a:lnTo>
                  <a:pt x="1261108" y="98605"/>
                </a:lnTo>
                <a:lnTo>
                  <a:pt x="1251795" y="57277"/>
                </a:lnTo>
                <a:lnTo>
                  <a:pt x="1226957" y="24374"/>
                </a:lnTo>
                <a:lnTo>
                  <a:pt x="1190640" y="4219"/>
                </a:lnTo>
                <a:lnTo>
                  <a:pt x="98599" y="0"/>
                </a:lnTo>
                <a:lnTo>
                  <a:pt x="83985" y="1147"/>
                </a:lnTo>
                <a:lnTo>
                  <a:pt x="44824" y="16261"/>
                </a:lnTo>
                <a:lnTo>
                  <a:pt x="15835" y="45518"/>
                </a:lnTo>
                <a:lnTo>
                  <a:pt x="1064" y="84597"/>
                </a:lnTo>
                <a:lnTo>
                  <a:pt x="0" y="99058"/>
                </a:lnTo>
                <a:lnTo>
                  <a:pt x="1" y="892761"/>
                </a:lnTo>
                <a:lnTo>
                  <a:pt x="9314" y="934413"/>
                </a:lnTo>
                <a:lnTo>
                  <a:pt x="34152" y="967242"/>
                </a:lnTo>
                <a:lnTo>
                  <a:pt x="70469" y="987202"/>
                </a:lnTo>
                <a:lnTo>
                  <a:pt x="1162510" y="991359"/>
                </a:lnTo>
                <a:lnTo>
                  <a:pt x="1177124" y="990230"/>
                </a:lnTo>
                <a:lnTo>
                  <a:pt x="1216285" y="975292"/>
                </a:lnTo>
                <a:lnTo>
                  <a:pt x="1245274" y="946178"/>
                </a:lnTo>
                <a:lnTo>
                  <a:pt x="1260045" y="906933"/>
                </a:lnTo>
                <a:lnTo>
                  <a:pt x="1261110" y="89230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01159" y="4046220"/>
            <a:ext cx="1137957" cy="899272"/>
          </a:xfrm>
          <a:custGeom>
            <a:avLst/>
            <a:gdLst/>
            <a:ahLst/>
            <a:cxnLst/>
            <a:rect l="l" t="t" r="r" b="b"/>
            <a:pathLst>
              <a:path w="1289685" h="1019175">
                <a:moveTo>
                  <a:pt x="1289304" y="916685"/>
                </a:moveTo>
                <a:lnTo>
                  <a:pt x="1289304" y="112013"/>
                </a:lnTo>
                <a:lnTo>
                  <a:pt x="1288542" y="100583"/>
                </a:lnTo>
                <a:lnTo>
                  <a:pt x="1274886" y="57653"/>
                </a:lnTo>
                <a:lnTo>
                  <a:pt x="1249017" y="26293"/>
                </a:lnTo>
                <a:lnTo>
                  <a:pt x="1213956" y="6072"/>
                </a:lnTo>
                <a:lnTo>
                  <a:pt x="1176528" y="0"/>
                </a:lnTo>
                <a:lnTo>
                  <a:pt x="104973" y="257"/>
                </a:lnTo>
                <a:lnTo>
                  <a:pt x="65649" y="10441"/>
                </a:lnTo>
                <a:lnTo>
                  <a:pt x="32986" y="33564"/>
                </a:lnTo>
                <a:lnTo>
                  <a:pt x="10187" y="67015"/>
                </a:lnTo>
                <a:lnTo>
                  <a:pt x="0" y="112775"/>
                </a:lnTo>
                <a:lnTo>
                  <a:pt x="0" y="906780"/>
                </a:lnTo>
                <a:lnTo>
                  <a:pt x="10879" y="953432"/>
                </a:lnTo>
                <a:lnTo>
                  <a:pt x="28194" y="980098"/>
                </a:lnTo>
                <a:lnTo>
                  <a:pt x="28194" y="112775"/>
                </a:lnTo>
                <a:lnTo>
                  <a:pt x="28956" y="103631"/>
                </a:lnTo>
                <a:lnTo>
                  <a:pt x="42337" y="66266"/>
                </a:lnTo>
                <a:lnTo>
                  <a:pt x="60198" y="47243"/>
                </a:lnTo>
                <a:lnTo>
                  <a:pt x="66294" y="41909"/>
                </a:lnTo>
                <a:lnTo>
                  <a:pt x="102311" y="28614"/>
                </a:lnTo>
                <a:lnTo>
                  <a:pt x="1185672" y="28193"/>
                </a:lnTo>
                <a:lnTo>
                  <a:pt x="1206433" y="33374"/>
                </a:lnTo>
                <a:lnTo>
                  <a:pt x="1239763" y="56289"/>
                </a:lnTo>
                <a:lnTo>
                  <a:pt x="1258993" y="91664"/>
                </a:lnTo>
                <a:lnTo>
                  <a:pt x="1261872" y="113537"/>
                </a:lnTo>
                <a:lnTo>
                  <a:pt x="1261872" y="979876"/>
                </a:lnTo>
                <a:lnTo>
                  <a:pt x="1263142" y="978514"/>
                </a:lnTo>
                <a:lnTo>
                  <a:pt x="1271095" y="967702"/>
                </a:lnTo>
                <a:lnTo>
                  <a:pt x="1277778" y="955990"/>
                </a:lnTo>
                <a:lnTo>
                  <a:pt x="1283099" y="943501"/>
                </a:lnTo>
                <a:lnTo>
                  <a:pt x="1286971" y="930358"/>
                </a:lnTo>
                <a:lnTo>
                  <a:pt x="1289304" y="916685"/>
                </a:lnTo>
                <a:close/>
              </a:path>
              <a:path w="1289685" h="1019175">
                <a:moveTo>
                  <a:pt x="1261872" y="979876"/>
                </a:moveTo>
                <a:lnTo>
                  <a:pt x="1261872" y="906017"/>
                </a:lnTo>
                <a:lnTo>
                  <a:pt x="1261110" y="915161"/>
                </a:lnTo>
                <a:lnTo>
                  <a:pt x="1256401" y="935658"/>
                </a:lnTo>
                <a:lnTo>
                  <a:pt x="1233761" y="969060"/>
                </a:lnTo>
                <a:lnTo>
                  <a:pt x="1198363" y="988359"/>
                </a:lnTo>
                <a:lnTo>
                  <a:pt x="113069" y="991363"/>
                </a:lnTo>
                <a:lnTo>
                  <a:pt x="99445" y="990191"/>
                </a:lnTo>
                <a:lnTo>
                  <a:pt x="62466" y="974184"/>
                </a:lnTo>
                <a:lnTo>
                  <a:pt x="36816" y="943212"/>
                </a:lnTo>
                <a:lnTo>
                  <a:pt x="28194" y="905256"/>
                </a:lnTo>
                <a:lnTo>
                  <a:pt x="28194" y="980098"/>
                </a:lnTo>
                <a:lnTo>
                  <a:pt x="64547" y="1007910"/>
                </a:lnTo>
                <a:lnTo>
                  <a:pt x="113069" y="1018789"/>
                </a:lnTo>
                <a:lnTo>
                  <a:pt x="1188720" y="1018794"/>
                </a:lnTo>
                <a:lnTo>
                  <a:pt x="1207442" y="1014772"/>
                </a:lnTo>
                <a:lnTo>
                  <a:pt x="1220408" y="1010305"/>
                </a:lnTo>
                <a:lnTo>
                  <a:pt x="1232551" y="1004322"/>
                </a:lnTo>
                <a:lnTo>
                  <a:pt x="1243781" y="996947"/>
                </a:lnTo>
                <a:lnTo>
                  <a:pt x="1254007" y="988303"/>
                </a:lnTo>
                <a:lnTo>
                  <a:pt x="1261872" y="9798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75026" y="4308830"/>
            <a:ext cx="58999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47067">
              <a:lnSpc>
                <a:spcPts val="1490"/>
              </a:lnSpc>
            </a:pPr>
            <a:r>
              <a:rPr sz="1368" spc="-13" dirty="0">
                <a:solidFill>
                  <a:srgbClr val="FFFFFF"/>
                </a:solidFill>
                <a:cs typeface="Calibri"/>
              </a:rPr>
              <a:t>Secu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26" dirty="0">
                <a:solidFill>
                  <a:srgbClr val="FFFFFF"/>
                </a:solidFill>
                <a:cs typeface="Calibri"/>
              </a:rPr>
              <a:t>Syst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-18" dirty="0">
                <a:solidFill>
                  <a:srgbClr val="FFFFFF"/>
                </a:solidFill>
                <a:cs typeface="Calibri"/>
              </a:rPr>
              <a:t>m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s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20135" y="4058323"/>
            <a:ext cx="1112744" cy="875179"/>
          </a:xfrm>
          <a:custGeom>
            <a:avLst/>
            <a:gdLst/>
            <a:ahLst/>
            <a:cxnLst/>
            <a:rect l="l" t="t" r="r" b="b"/>
            <a:pathLst>
              <a:path w="1261110" h="991870">
                <a:moveTo>
                  <a:pt x="1261110" y="892300"/>
                </a:moveTo>
                <a:lnTo>
                  <a:pt x="1261108" y="98605"/>
                </a:lnTo>
                <a:lnTo>
                  <a:pt x="1251795" y="57277"/>
                </a:lnTo>
                <a:lnTo>
                  <a:pt x="1226957" y="24374"/>
                </a:lnTo>
                <a:lnTo>
                  <a:pt x="1190640" y="4219"/>
                </a:lnTo>
                <a:lnTo>
                  <a:pt x="98599" y="0"/>
                </a:lnTo>
                <a:lnTo>
                  <a:pt x="83985" y="1147"/>
                </a:lnTo>
                <a:lnTo>
                  <a:pt x="44824" y="16261"/>
                </a:lnTo>
                <a:lnTo>
                  <a:pt x="15835" y="45518"/>
                </a:lnTo>
                <a:lnTo>
                  <a:pt x="1064" y="84597"/>
                </a:lnTo>
                <a:lnTo>
                  <a:pt x="0" y="99058"/>
                </a:lnTo>
                <a:lnTo>
                  <a:pt x="1" y="892761"/>
                </a:lnTo>
                <a:lnTo>
                  <a:pt x="9314" y="934413"/>
                </a:lnTo>
                <a:lnTo>
                  <a:pt x="34152" y="967242"/>
                </a:lnTo>
                <a:lnTo>
                  <a:pt x="70469" y="987202"/>
                </a:lnTo>
                <a:lnTo>
                  <a:pt x="1162510" y="991359"/>
                </a:lnTo>
                <a:lnTo>
                  <a:pt x="1177124" y="990230"/>
                </a:lnTo>
                <a:lnTo>
                  <a:pt x="1216285" y="975292"/>
                </a:lnTo>
                <a:lnTo>
                  <a:pt x="1245274" y="946178"/>
                </a:lnTo>
                <a:lnTo>
                  <a:pt x="1260045" y="906933"/>
                </a:lnTo>
                <a:lnTo>
                  <a:pt x="1261110" y="89230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08034" y="4046220"/>
            <a:ext cx="1137957" cy="899272"/>
          </a:xfrm>
          <a:custGeom>
            <a:avLst/>
            <a:gdLst/>
            <a:ahLst/>
            <a:cxnLst/>
            <a:rect l="l" t="t" r="r" b="b"/>
            <a:pathLst>
              <a:path w="1289685" h="1019175">
                <a:moveTo>
                  <a:pt x="1289304" y="906017"/>
                </a:moveTo>
                <a:lnTo>
                  <a:pt x="1288542" y="100583"/>
                </a:lnTo>
                <a:lnTo>
                  <a:pt x="1274440" y="57726"/>
                </a:lnTo>
                <a:lnTo>
                  <a:pt x="1248410" y="26362"/>
                </a:lnTo>
                <a:lnTo>
                  <a:pt x="1213120" y="6096"/>
                </a:lnTo>
                <a:lnTo>
                  <a:pt x="1175766" y="0"/>
                </a:lnTo>
                <a:lnTo>
                  <a:pt x="104205" y="353"/>
                </a:lnTo>
                <a:lnTo>
                  <a:pt x="64801" y="10613"/>
                </a:lnTo>
                <a:lnTo>
                  <a:pt x="32600" y="33469"/>
                </a:lnTo>
                <a:lnTo>
                  <a:pt x="9744" y="66880"/>
                </a:lnTo>
                <a:lnTo>
                  <a:pt x="0" y="102107"/>
                </a:lnTo>
                <a:lnTo>
                  <a:pt x="0" y="906780"/>
                </a:lnTo>
                <a:lnTo>
                  <a:pt x="9939" y="953017"/>
                </a:lnTo>
                <a:lnTo>
                  <a:pt x="27432" y="979846"/>
                </a:lnTo>
                <a:lnTo>
                  <a:pt x="27432" y="112775"/>
                </a:lnTo>
                <a:lnTo>
                  <a:pt x="28194" y="103631"/>
                </a:lnTo>
                <a:lnTo>
                  <a:pt x="41841" y="65787"/>
                </a:lnTo>
                <a:lnTo>
                  <a:pt x="75953" y="36268"/>
                </a:lnTo>
                <a:lnTo>
                  <a:pt x="1184910" y="28193"/>
                </a:lnTo>
                <a:lnTo>
                  <a:pt x="1205896" y="33362"/>
                </a:lnTo>
                <a:lnTo>
                  <a:pt x="1239122" y="56319"/>
                </a:lnTo>
                <a:lnTo>
                  <a:pt x="1258242" y="91630"/>
                </a:lnTo>
                <a:lnTo>
                  <a:pt x="1261110" y="113537"/>
                </a:lnTo>
                <a:lnTo>
                  <a:pt x="1261110" y="980134"/>
                </a:lnTo>
                <a:lnTo>
                  <a:pt x="1262622" y="978515"/>
                </a:lnTo>
                <a:lnTo>
                  <a:pt x="1282650" y="943346"/>
                </a:lnTo>
                <a:lnTo>
                  <a:pt x="1288542" y="916685"/>
                </a:lnTo>
                <a:lnTo>
                  <a:pt x="1289304" y="906017"/>
                </a:lnTo>
                <a:close/>
              </a:path>
              <a:path w="1289685" h="1019175">
                <a:moveTo>
                  <a:pt x="1261110" y="980134"/>
                </a:moveTo>
                <a:lnTo>
                  <a:pt x="1261110" y="906017"/>
                </a:lnTo>
                <a:lnTo>
                  <a:pt x="1260348" y="915161"/>
                </a:lnTo>
                <a:lnTo>
                  <a:pt x="1255749" y="935678"/>
                </a:lnTo>
                <a:lnTo>
                  <a:pt x="1233164" y="969187"/>
                </a:lnTo>
                <a:lnTo>
                  <a:pt x="1197623" y="988449"/>
                </a:lnTo>
                <a:lnTo>
                  <a:pt x="112550" y="991359"/>
                </a:lnTo>
                <a:lnTo>
                  <a:pt x="98705" y="990098"/>
                </a:lnTo>
                <a:lnTo>
                  <a:pt x="61745" y="974281"/>
                </a:lnTo>
                <a:lnTo>
                  <a:pt x="36205" y="943389"/>
                </a:lnTo>
                <a:lnTo>
                  <a:pt x="27432" y="905256"/>
                </a:lnTo>
                <a:lnTo>
                  <a:pt x="27432" y="979846"/>
                </a:lnTo>
                <a:lnTo>
                  <a:pt x="63785" y="1007910"/>
                </a:lnTo>
                <a:lnTo>
                  <a:pt x="104205" y="1018704"/>
                </a:lnTo>
                <a:lnTo>
                  <a:pt x="1187958" y="1018794"/>
                </a:lnTo>
                <a:lnTo>
                  <a:pt x="1206641" y="1014854"/>
                </a:lnTo>
                <a:lnTo>
                  <a:pt x="1219591" y="1010473"/>
                </a:lnTo>
                <a:lnTo>
                  <a:pt x="1231772" y="1004507"/>
                </a:lnTo>
                <a:lnTo>
                  <a:pt x="1243077" y="997098"/>
                </a:lnTo>
                <a:lnTo>
                  <a:pt x="1253397" y="988387"/>
                </a:lnTo>
                <a:lnTo>
                  <a:pt x="1261110" y="980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50315" y="4308830"/>
            <a:ext cx="65386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32499">
              <a:lnSpc>
                <a:spcPts val="1490"/>
              </a:lnSpc>
            </a:pPr>
            <a:r>
              <a:rPr sz="1368" spc="-13" dirty="0">
                <a:solidFill>
                  <a:srgbClr val="FFFFFF"/>
                </a:solidFill>
                <a:cs typeface="Calibri"/>
              </a:rPr>
              <a:t>Security 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Analytics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26336" y="4058323"/>
            <a:ext cx="1112744" cy="875179"/>
          </a:xfrm>
          <a:custGeom>
            <a:avLst/>
            <a:gdLst/>
            <a:ahLst/>
            <a:cxnLst/>
            <a:rect l="l" t="t" r="r" b="b"/>
            <a:pathLst>
              <a:path w="1261110" h="991870">
                <a:moveTo>
                  <a:pt x="1261110" y="892300"/>
                </a:moveTo>
                <a:lnTo>
                  <a:pt x="1261108" y="98605"/>
                </a:lnTo>
                <a:lnTo>
                  <a:pt x="1251795" y="57277"/>
                </a:lnTo>
                <a:lnTo>
                  <a:pt x="1226957" y="24374"/>
                </a:lnTo>
                <a:lnTo>
                  <a:pt x="1190640" y="4219"/>
                </a:lnTo>
                <a:lnTo>
                  <a:pt x="98599" y="0"/>
                </a:lnTo>
                <a:lnTo>
                  <a:pt x="83985" y="1147"/>
                </a:lnTo>
                <a:lnTo>
                  <a:pt x="44824" y="16261"/>
                </a:lnTo>
                <a:lnTo>
                  <a:pt x="15835" y="45518"/>
                </a:lnTo>
                <a:lnTo>
                  <a:pt x="1064" y="84597"/>
                </a:lnTo>
                <a:lnTo>
                  <a:pt x="0" y="99058"/>
                </a:lnTo>
                <a:lnTo>
                  <a:pt x="1" y="892761"/>
                </a:lnTo>
                <a:lnTo>
                  <a:pt x="9314" y="934413"/>
                </a:lnTo>
                <a:lnTo>
                  <a:pt x="34152" y="967242"/>
                </a:lnTo>
                <a:lnTo>
                  <a:pt x="70469" y="987202"/>
                </a:lnTo>
                <a:lnTo>
                  <a:pt x="1162510" y="991359"/>
                </a:lnTo>
                <a:lnTo>
                  <a:pt x="1177124" y="990230"/>
                </a:lnTo>
                <a:lnTo>
                  <a:pt x="1216285" y="975292"/>
                </a:lnTo>
                <a:lnTo>
                  <a:pt x="1245274" y="946178"/>
                </a:lnTo>
                <a:lnTo>
                  <a:pt x="1260045" y="906933"/>
                </a:lnTo>
                <a:lnTo>
                  <a:pt x="1261110" y="89230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14235" y="4046220"/>
            <a:ext cx="1137957" cy="899272"/>
          </a:xfrm>
          <a:custGeom>
            <a:avLst/>
            <a:gdLst/>
            <a:ahLst/>
            <a:cxnLst/>
            <a:rect l="l" t="t" r="r" b="b"/>
            <a:pathLst>
              <a:path w="1289685" h="1019175">
                <a:moveTo>
                  <a:pt x="1289304" y="906017"/>
                </a:moveTo>
                <a:lnTo>
                  <a:pt x="1289304" y="112013"/>
                </a:lnTo>
                <a:lnTo>
                  <a:pt x="1288542" y="100583"/>
                </a:lnTo>
                <a:lnTo>
                  <a:pt x="1275037" y="58336"/>
                </a:lnTo>
                <a:lnTo>
                  <a:pt x="1249112" y="26742"/>
                </a:lnTo>
                <a:lnTo>
                  <a:pt x="1213785" y="6196"/>
                </a:lnTo>
                <a:lnTo>
                  <a:pt x="1175766" y="0"/>
                </a:lnTo>
                <a:lnTo>
                  <a:pt x="104296" y="323"/>
                </a:lnTo>
                <a:lnTo>
                  <a:pt x="64994" y="10612"/>
                </a:lnTo>
                <a:lnTo>
                  <a:pt x="32574" y="33610"/>
                </a:lnTo>
                <a:lnTo>
                  <a:pt x="9651" y="66983"/>
                </a:lnTo>
                <a:lnTo>
                  <a:pt x="0" y="112775"/>
                </a:lnTo>
                <a:lnTo>
                  <a:pt x="0" y="906780"/>
                </a:lnTo>
                <a:lnTo>
                  <a:pt x="10027" y="953248"/>
                </a:lnTo>
                <a:lnTo>
                  <a:pt x="27432" y="979855"/>
                </a:lnTo>
                <a:lnTo>
                  <a:pt x="27432" y="905256"/>
                </a:lnTo>
                <a:lnTo>
                  <a:pt x="28194" y="103631"/>
                </a:lnTo>
                <a:lnTo>
                  <a:pt x="42671" y="64769"/>
                </a:lnTo>
                <a:lnTo>
                  <a:pt x="76263" y="36307"/>
                </a:lnTo>
                <a:lnTo>
                  <a:pt x="1185672" y="28193"/>
                </a:lnTo>
                <a:lnTo>
                  <a:pt x="1206896" y="33940"/>
                </a:lnTo>
                <a:lnTo>
                  <a:pt x="1239536" y="56353"/>
                </a:lnTo>
                <a:lnTo>
                  <a:pt x="1258308" y="91127"/>
                </a:lnTo>
                <a:lnTo>
                  <a:pt x="1261110" y="105155"/>
                </a:lnTo>
                <a:lnTo>
                  <a:pt x="1261110" y="980134"/>
                </a:lnTo>
                <a:lnTo>
                  <a:pt x="1262622" y="978515"/>
                </a:lnTo>
                <a:lnTo>
                  <a:pt x="1282650" y="943346"/>
                </a:lnTo>
                <a:lnTo>
                  <a:pt x="1288542" y="916685"/>
                </a:lnTo>
                <a:lnTo>
                  <a:pt x="1289304" y="906017"/>
                </a:lnTo>
                <a:close/>
              </a:path>
              <a:path w="1289685" h="1019175">
                <a:moveTo>
                  <a:pt x="1261110" y="980134"/>
                </a:moveTo>
                <a:lnTo>
                  <a:pt x="1261110" y="906017"/>
                </a:lnTo>
                <a:lnTo>
                  <a:pt x="1255856" y="936094"/>
                </a:lnTo>
                <a:lnTo>
                  <a:pt x="1249894" y="948313"/>
                </a:lnTo>
                <a:lnTo>
                  <a:pt x="1222271" y="977637"/>
                </a:lnTo>
                <a:lnTo>
                  <a:pt x="1184148" y="990600"/>
                </a:lnTo>
                <a:lnTo>
                  <a:pt x="112549" y="991360"/>
                </a:lnTo>
                <a:lnTo>
                  <a:pt x="98672" y="990124"/>
                </a:lnTo>
                <a:lnTo>
                  <a:pt x="61927" y="974181"/>
                </a:lnTo>
                <a:lnTo>
                  <a:pt x="36396" y="943275"/>
                </a:lnTo>
                <a:lnTo>
                  <a:pt x="27432" y="905256"/>
                </a:lnTo>
                <a:lnTo>
                  <a:pt x="27432" y="979855"/>
                </a:lnTo>
                <a:lnTo>
                  <a:pt x="63785" y="1007910"/>
                </a:lnTo>
                <a:lnTo>
                  <a:pt x="104296" y="1018705"/>
                </a:lnTo>
                <a:lnTo>
                  <a:pt x="1187958" y="1018794"/>
                </a:lnTo>
                <a:lnTo>
                  <a:pt x="1206641" y="1014854"/>
                </a:lnTo>
                <a:lnTo>
                  <a:pt x="1219591" y="1010473"/>
                </a:lnTo>
                <a:lnTo>
                  <a:pt x="1231772" y="1004507"/>
                </a:lnTo>
                <a:lnTo>
                  <a:pt x="1243077" y="997098"/>
                </a:lnTo>
                <a:lnTo>
                  <a:pt x="1253397" y="988387"/>
                </a:lnTo>
                <a:lnTo>
                  <a:pt x="1261110" y="980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01191" y="4308830"/>
            <a:ext cx="964266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188269">
              <a:lnSpc>
                <a:spcPts val="1490"/>
              </a:lnSpc>
            </a:pPr>
            <a:r>
              <a:rPr sz="1368" spc="-13" dirty="0">
                <a:solidFill>
                  <a:srgbClr val="FFFFFF"/>
                </a:solidFill>
                <a:cs typeface="Calibri"/>
              </a:rPr>
              <a:t>Security Mana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g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eme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n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t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80346" y="1950495"/>
            <a:ext cx="4585447" cy="794448"/>
          </a:xfrm>
          <a:prstGeom prst="rect">
            <a:avLst/>
          </a:prstGeom>
          <a:solidFill>
            <a:srgbClr val="DCE6F2"/>
          </a:solidFill>
        </p:spPr>
        <p:txBody>
          <a:bodyPr vert="horz" wrap="square" lIns="0" tIns="0" rIns="0" bIns="0" rtlCol="0">
            <a:spAutoFit/>
          </a:bodyPr>
          <a:lstStyle/>
          <a:p>
            <a:pPr marL="89092"/>
            <a:r>
              <a:rPr sz="1721" b="1" spc="9" dirty="0">
                <a:solidFill>
                  <a:prstClr val="black"/>
                </a:solidFill>
                <a:cs typeface="Calibri"/>
              </a:rPr>
              <a:t>M</a:t>
            </a:r>
            <a:r>
              <a:rPr sz="1721" b="1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1721" b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721" b="1" spc="4" dirty="0">
                <a:solidFill>
                  <a:prstClr val="black"/>
                </a:solidFill>
                <a:cs typeface="Calibri"/>
              </a:rPr>
              <a:t>Deg</a:t>
            </a:r>
            <a:r>
              <a:rPr sz="1721" b="1" spc="-22" dirty="0">
                <a:solidFill>
                  <a:prstClr val="black"/>
                </a:solidFill>
                <a:cs typeface="Calibri"/>
              </a:rPr>
              <a:t>r</a:t>
            </a:r>
            <a:r>
              <a:rPr sz="1721" b="1" dirty="0">
                <a:solidFill>
                  <a:prstClr val="black"/>
                </a:solidFill>
                <a:cs typeface="Calibri"/>
              </a:rPr>
              <a:t>e</a:t>
            </a:r>
            <a:r>
              <a:rPr sz="1721" b="1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1721" b="1" dirty="0">
                <a:solidFill>
                  <a:prstClr val="black"/>
                </a:solidFill>
                <a:cs typeface="Calibri"/>
              </a:rPr>
              <a:t> </a:t>
            </a:r>
            <a:r>
              <a:rPr sz="1721" b="1" spc="-18" dirty="0">
                <a:solidFill>
                  <a:prstClr val="black"/>
                </a:solidFill>
                <a:cs typeface="Calibri"/>
              </a:rPr>
              <a:t>R</a:t>
            </a:r>
            <a:r>
              <a:rPr sz="1721" b="1" dirty="0">
                <a:solidFill>
                  <a:prstClr val="black"/>
                </a:solidFill>
                <a:cs typeface="Calibri"/>
              </a:rPr>
              <a:t>equi</a:t>
            </a:r>
            <a:r>
              <a:rPr sz="1721" b="1" spc="-22" dirty="0">
                <a:solidFill>
                  <a:prstClr val="black"/>
                </a:solidFill>
                <a:cs typeface="Calibri"/>
              </a:rPr>
              <a:t>r</a:t>
            </a:r>
            <a:r>
              <a:rPr sz="1721" b="1" spc="4" dirty="0">
                <a:solidFill>
                  <a:prstClr val="black"/>
                </a:solidFill>
                <a:cs typeface="Calibri"/>
              </a:rPr>
              <a:t>eme</a:t>
            </a:r>
            <a:r>
              <a:rPr sz="1721" b="1" spc="-13" dirty="0">
                <a:solidFill>
                  <a:prstClr val="black"/>
                </a:solidFill>
                <a:cs typeface="Calibri"/>
              </a:rPr>
              <a:t>n</a:t>
            </a:r>
            <a:r>
              <a:rPr sz="1721" b="1" dirty="0">
                <a:solidFill>
                  <a:prstClr val="black"/>
                </a:solidFill>
                <a:cs typeface="Calibri"/>
              </a:rPr>
              <a:t>ts</a:t>
            </a:r>
            <a:r>
              <a:rPr sz="1721" b="1" spc="4" dirty="0">
                <a:solidFill>
                  <a:prstClr val="black"/>
                </a:solidFill>
                <a:cs typeface="Calibri"/>
              </a:rPr>
              <a:t>: </a:t>
            </a:r>
            <a:r>
              <a:rPr sz="1721" dirty="0">
                <a:solidFill>
                  <a:prstClr val="black"/>
                </a:solidFill>
                <a:cs typeface="Calibri"/>
              </a:rPr>
              <a:t>1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0</a:t>
            </a:r>
            <a:r>
              <a:rPr sz="172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721" spc="-9" dirty="0">
                <a:solidFill>
                  <a:prstClr val="black"/>
                </a:solidFill>
                <a:cs typeface="Calibri"/>
              </a:rPr>
              <a:t>c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ou</a:t>
            </a:r>
            <a:r>
              <a:rPr sz="1721" spc="-31" dirty="0">
                <a:solidFill>
                  <a:prstClr val="black"/>
                </a:solidFill>
                <a:cs typeface="Calibri"/>
              </a:rPr>
              <a:t>r</a:t>
            </a:r>
            <a:r>
              <a:rPr sz="1721" dirty="0">
                <a:solidFill>
                  <a:prstClr val="black"/>
                </a:solidFill>
                <a:cs typeface="Calibri"/>
              </a:rPr>
              <a:t>se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172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721" dirty="0">
                <a:solidFill>
                  <a:prstClr val="black"/>
                </a:solidFill>
                <a:cs typeface="Calibri"/>
              </a:rPr>
              <a:t>(3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0</a:t>
            </a:r>
            <a:r>
              <a:rPr sz="1721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cr)</a:t>
            </a:r>
            <a:endParaRPr sz="1721">
              <a:solidFill>
                <a:prstClr val="black"/>
              </a:solidFill>
              <a:cs typeface="Calibri"/>
            </a:endParaRPr>
          </a:p>
          <a:p>
            <a:pPr marL="367012" indent="-277921">
              <a:spcBef>
                <a:spcPts val="31"/>
              </a:spcBef>
              <a:buFont typeface="Arial"/>
              <a:buChar char="•"/>
              <a:tabLst>
                <a:tab pos="367572" algn="l"/>
              </a:tabLst>
            </a:pPr>
            <a:r>
              <a:rPr sz="1721" spc="4" dirty="0">
                <a:solidFill>
                  <a:prstClr val="black"/>
                </a:solidFill>
                <a:cs typeface="Calibri"/>
              </a:rPr>
              <a:t>5</a:t>
            </a:r>
            <a:r>
              <a:rPr sz="172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Fundame</a:t>
            </a:r>
            <a:r>
              <a:rPr sz="1721" spc="-9" dirty="0">
                <a:solidFill>
                  <a:prstClr val="black"/>
                </a:solidFill>
                <a:cs typeface="Calibri"/>
              </a:rPr>
              <a:t>n</a:t>
            </a:r>
            <a:r>
              <a:rPr sz="1721" spc="-18" dirty="0">
                <a:solidFill>
                  <a:prstClr val="black"/>
                </a:solidFill>
                <a:cs typeface="Calibri"/>
              </a:rPr>
              <a:t>t</a:t>
            </a:r>
            <a:r>
              <a:rPr sz="1721" dirty="0">
                <a:solidFill>
                  <a:prstClr val="black"/>
                </a:solidFill>
                <a:cs typeface="Calibri"/>
              </a:rPr>
              <a:t>al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1721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of</a:t>
            </a:r>
            <a:r>
              <a:rPr sz="172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721" dirty="0">
                <a:solidFill>
                  <a:prstClr val="black"/>
                </a:solidFill>
                <a:cs typeface="Calibri"/>
              </a:rPr>
              <a:t>Cybe</a:t>
            </a:r>
            <a:r>
              <a:rPr sz="1721" spc="-26" dirty="0">
                <a:solidFill>
                  <a:prstClr val="black"/>
                </a:solidFill>
                <a:cs typeface="Calibri"/>
              </a:rPr>
              <a:t>r</a:t>
            </a:r>
            <a:r>
              <a:rPr sz="1721" dirty="0">
                <a:solidFill>
                  <a:prstClr val="black"/>
                </a:solidFill>
                <a:cs typeface="Calibri"/>
              </a:rPr>
              <a:t>s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ecurity†</a:t>
            </a:r>
            <a:r>
              <a:rPr sz="1721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1721" spc="-9" dirty="0">
                <a:solidFill>
                  <a:prstClr val="black"/>
                </a:solidFill>
                <a:cs typeface="Calibri"/>
              </a:rPr>
              <a:t>c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ou</a:t>
            </a:r>
            <a:r>
              <a:rPr sz="1721" spc="-31" dirty="0">
                <a:solidFill>
                  <a:prstClr val="black"/>
                </a:solidFill>
                <a:cs typeface="Calibri"/>
              </a:rPr>
              <a:t>r</a:t>
            </a:r>
            <a:r>
              <a:rPr sz="1721" dirty="0">
                <a:solidFill>
                  <a:prstClr val="black"/>
                </a:solidFill>
                <a:cs typeface="Calibri"/>
              </a:rPr>
              <a:t>se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s</a:t>
            </a:r>
            <a:endParaRPr sz="1721">
              <a:solidFill>
                <a:prstClr val="black"/>
              </a:solidFill>
              <a:cs typeface="Calibri"/>
            </a:endParaRPr>
          </a:p>
          <a:p>
            <a:pPr marL="367012" indent="-277921">
              <a:spcBef>
                <a:spcPts val="31"/>
              </a:spcBef>
              <a:buFont typeface="Arial"/>
              <a:buChar char="•"/>
              <a:tabLst>
                <a:tab pos="367572" algn="l"/>
              </a:tabLst>
            </a:pPr>
            <a:r>
              <a:rPr sz="1721" spc="4" dirty="0">
                <a:solidFill>
                  <a:prstClr val="black"/>
                </a:solidFill>
                <a:cs typeface="Calibri"/>
              </a:rPr>
              <a:t>5</a:t>
            </a:r>
            <a:r>
              <a:rPr sz="172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721" spc="-9" dirty="0">
                <a:solidFill>
                  <a:prstClr val="black"/>
                </a:solidFill>
                <a:cs typeface="Calibri"/>
              </a:rPr>
              <a:t>c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ou</a:t>
            </a:r>
            <a:r>
              <a:rPr sz="1721" spc="-31" dirty="0">
                <a:solidFill>
                  <a:prstClr val="black"/>
                </a:solidFill>
                <a:cs typeface="Calibri"/>
              </a:rPr>
              <a:t>r</a:t>
            </a:r>
            <a:r>
              <a:rPr sz="1721" dirty="0">
                <a:solidFill>
                  <a:prstClr val="black"/>
                </a:solidFill>
                <a:cs typeface="Calibri"/>
              </a:rPr>
              <a:t>se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s</a:t>
            </a:r>
            <a:r>
              <a:rPr sz="172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in</a:t>
            </a:r>
            <a:r>
              <a:rPr sz="172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721" dirty="0">
                <a:solidFill>
                  <a:prstClr val="black"/>
                </a:solidFill>
                <a:cs typeface="Calibri"/>
              </a:rPr>
              <a:t>a</a:t>
            </a:r>
            <a:r>
              <a:rPr sz="1721" spc="9" dirty="0">
                <a:solidFill>
                  <a:prstClr val="black"/>
                </a:solidFill>
                <a:cs typeface="Calibri"/>
              </a:rPr>
              <a:t>n</a:t>
            </a:r>
            <a:r>
              <a:rPr sz="172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721" dirty="0">
                <a:solidFill>
                  <a:prstClr val="black"/>
                </a:solidFill>
                <a:cs typeface="Calibri"/>
              </a:rPr>
              <a:t>a</a:t>
            </a:r>
            <a:r>
              <a:rPr sz="1721" spc="-18" dirty="0">
                <a:solidFill>
                  <a:prstClr val="black"/>
                </a:solidFill>
                <a:cs typeface="Calibri"/>
              </a:rPr>
              <a:t>r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ea</a:t>
            </a:r>
            <a:r>
              <a:rPr sz="1721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of</a:t>
            </a:r>
            <a:r>
              <a:rPr sz="172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Conce</a:t>
            </a:r>
            <a:r>
              <a:rPr sz="1721" spc="-9" dirty="0">
                <a:solidFill>
                  <a:prstClr val="black"/>
                </a:solidFill>
                <a:cs typeface="Calibri"/>
              </a:rPr>
              <a:t>n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t</a:t>
            </a:r>
            <a:r>
              <a:rPr sz="1721" spc="-35" dirty="0">
                <a:solidFill>
                  <a:prstClr val="black"/>
                </a:solidFill>
                <a:cs typeface="Calibri"/>
              </a:rPr>
              <a:t>r</a:t>
            </a:r>
            <a:r>
              <a:rPr sz="1721" spc="-13" dirty="0">
                <a:solidFill>
                  <a:prstClr val="black"/>
                </a:solidFill>
                <a:cs typeface="Calibri"/>
              </a:rPr>
              <a:t>a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t</a:t>
            </a:r>
            <a:r>
              <a:rPr sz="1721" dirty="0">
                <a:solidFill>
                  <a:prstClr val="black"/>
                </a:solidFill>
                <a:cs typeface="Calibri"/>
              </a:rPr>
              <a:t>ion</a:t>
            </a:r>
            <a:endParaRPr sz="1721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806724" y="5056767"/>
            <a:ext cx="0" cy="295835"/>
          </a:xfrm>
          <a:custGeom>
            <a:avLst/>
            <a:gdLst/>
            <a:ahLst/>
            <a:cxnLst/>
            <a:rect l="l" t="t" r="r" b="b"/>
            <a:pathLst>
              <a:path h="335279">
                <a:moveTo>
                  <a:pt x="0" y="0"/>
                </a:moveTo>
                <a:lnTo>
                  <a:pt x="0" y="335279"/>
                </a:lnTo>
              </a:path>
            </a:pathLst>
          </a:custGeom>
          <a:ln w="29464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06387" y="5352602"/>
            <a:ext cx="4733365" cy="0"/>
          </a:xfrm>
          <a:custGeom>
            <a:avLst/>
            <a:gdLst/>
            <a:ahLst/>
            <a:cxnLst/>
            <a:rect l="l" t="t" r="r" b="b"/>
            <a:pathLst>
              <a:path w="5364480">
                <a:moveTo>
                  <a:pt x="0" y="0"/>
                </a:moveTo>
                <a:lnTo>
                  <a:pt x="5364480" y="0"/>
                </a:lnTo>
              </a:path>
            </a:pathLst>
          </a:custGeom>
          <a:ln w="28702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40089" y="5056767"/>
            <a:ext cx="0" cy="295835"/>
          </a:xfrm>
          <a:custGeom>
            <a:avLst/>
            <a:gdLst/>
            <a:ahLst/>
            <a:cxnLst/>
            <a:rect l="l" t="t" r="r" b="b"/>
            <a:pathLst>
              <a:path h="335279">
                <a:moveTo>
                  <a:pt x="0" y="0"/>
                </a:moveTo>
                <a:lnTo>
                  <a:pt x="0" y="335279"/>
                </a:lnTo>
              </a:path>
            </a:pathLst>
          </a:custGeom>
          <a:ln w="29464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06723" y="5056767"/>
            <a:ext cx="4733365" cy="264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7791"/>
            <a:r>
              <a:rPr sz="1721" spc="4" dirty="0">
                <a:solidFill>
                  <a:prstClr val="black"/>
                </a:solidFill>
                <a:cs typeface="Calibri"/>
              </a:rPr>
              <a:t>Conce</a:t>
            </a:r>
            <a:r>
              <a:rPr sz="1721" spc="-9" dirty="0">
                <a:solidFill>
                  <a:prstClr val="black"/>
                </a:solidFill>
                <a:cs typeface="Calibri"/>
              </a:rPr>
              <a:t>n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t</a:t>
            </a:r>
            <a:r>
              <a:rPr sz="1721" spc="-35" dirty="0">
                <a:solidFill>
                  <a:prstClr val="black"/>
                </a:solidFill>
                <a:cs typeface="Calibri"/>
              </a:rPr>
              <a:t>r</a:t>
            </a:r>
            <a:r>
              <a:rPr sz="1721" spc="-13" dirty="0">
                <a:solidFill>
                  <a:prstClr val="black"/>
                </a:solidFill>
                <a:cs typeface="Calibri"/>
              </a:rPr>
              <a:t>a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t</a:t>
            </a:r>
            <a:r>
              <a:rPr sz="1721" dirty="0">
                <a:solidFill>
                  <a:prstClr val="black"/>
                </a:solidFill>
                <a:cs typeface="Calibri"/>
              </a:rPr>
              <a:t>io</a:t>
            </a:r>
            <a:r>
              <a:rPr sz="1721" spc="9" dirty="0">
                <a:solidFill>
                  <a:prstClr val="black"/>
                </a:solidFill>
                <a:cs typeface="Calibri"/>
              </a:rPr>
              <a:t>n</a:t>
            </a:r>
            <a:r>
              <a:rPr sz="1721" spc="22" dirty="0">
                <a:solidFill>
                  <a:prstClr val="black"/>
                </a:solidFill>
                <a:cs typeface="Calibri"/>
              </a:rPr>
              <a:t> </a:t>
            </a:r>
            <a:r>
              <a:rPr sz="1721" spc="9" dirty="0">
                <a:solidFill>
                  <a:prstClr val="black"/>
                </a:solidFill>
                <a:cs typeface="Calibri"/>
              </a:rPr>
              <a:t>A</a:t>
            </a:r>
            <a:r>
              <a:rPr sz="1721" spc="-18" dirty="0">
                <a:solidFill>
                  <a:prstClr val="black"/>
                </a:solidFill>
                <a:cs typeface="Calibri"/>
              </a:rPr>
              <a:t>r</a:t>
            </a:r>
            <a:r>
              <a:rPr sz="1721" spc="4" dirty="0">
                <a:solidFill>
                  <a:prstClr val="black"/>
                </a:solidFill>
                <a:cs typeface="Calibri"/>
              </a:rPr>
              <a:t>eas</a:t>
            </a:r>
            <a:endParaRPr sz="1721">
              <a:solidFill>
                <a:prstClr val="black"/>
              </a:solidFill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70977" y="5736067"/>
            <a:ext cx="1539688" cy="176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147" dirty="0">
                <a:solidFill>
                  <a:prstClr val="black"/>
                </a:solidFill>
                <a:cs typeface="Calibri"/>
              </a:rPr>
              <a:t>†Cou</a:t>
            </a:r>
            <a:r>
              <a:rPr sz="1147" spc="-22" dirty="0">
                <a:solidFill>
                  <a:prstClr val="black"/>
                </a:solidFill>
                <a:cs typeface="Calibri"/>
              </a:rPr>
              <a:t>r</a:t>
            </a:r>
            <a:r>
              <a:rPr sz="1147" dirty="0">
                <a:solidFill>
                  <a:prstClr val="black"/>
                </a:solidFill>
                <a:cs typeface="Calibri"/>
              </a:rPr>
              <a:t>s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es</a:t>
            </a:r>
            <a:r>
              <a:rPr sz="1147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1147" spc="-22" dirty="0">
                <a:solidFill>
                  <a:prstClr val="black"/>
                </a:solidFill>
                <a:cs typeface="Calibri"/>
              </a:rPr>
              <a:t>a</a:t>
            </a:r>
            <a:r>
              <a:rPr sz="1147" spc="-13" dirty="0">
                <a:solidFill>
                  <a:prstClr val="black"/>
                </a:solidFill>
                <a:cs typeface="Calibri"/>
              </a:rPr>
              <a:t>v</a:t>
            </a:r>
            <a:r>
              <a:rPr sz="1147" spc="-4" dirty="0">
                <a:solidFill>
                  <a:prstClr val="black"/>
                </a:solidFill>
                <a:cs typeface="Calibri"/>
              </a:rPr>
              <a:t>ailabl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1147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147" dirty="0">
                <a:solidFill>
                  <a:prstClr val="black"/>
                </a:solidFill>
                <a:cs typeface="Calibri"/>
              </a:rPr>
              <a:t>online</a:t>
            </a:r>
            <a:endParaRPr sz="1147">
              <a:solidFill>
                <a:prstClr val="black"/>
              </a:solidFill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131423" y="1953186"/>
            <a:ext cx="3398744" cy="3585322"/>
          </a:xfrm>
          <a:custGeom>
            <a:avLst/>
            <a:gdLst/>
            <a:ahLst/>
            <a:cxnLst/>
            <a:rect l="l" t="t" r="r" b="b"/>
            <a:pathLst>
              <a:path w="3851909" h="4063365">
                <a:moveTo>
                  <a:pt x="0" y="0"/>
                </a:moveTo>
                <a:lnTo>
                  <a:pt x="0" y="4062984"/>
                </a:lnTo>
                <a:lnTo>
                  <a:pt x="3851910" y="4062984"/>
                </a:lnTo>
                <a:lnTo>
                  <a:pt x="3851910" y="0"/>
                </a:lnTo>
                <a:lnTo>
                  <a:pt x="0" y="0"/>
                </a:lnTo>
                <a:close/>
              </a:path>
            </a:pathLst>
          </a:custGeom>
          <a:solidFill>
            <a:srgbClr val="DCE6F2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sz="half" idx="3"/>
          </p:nvPr>
        </p:nvSpPr>
        <p:spPr>
          <a:xfrm>
            <a:off x="7186110" y="2049056"/>
            <a:ext cx="3344057" cy="34746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93085">
              <a:lnSpc>
                <a:spcPct val="101499"/>
              </a:lnSpc>
            </a:pPr>
            <a:r>
              <a:rPr spc="4" dirty="0"/>
              <a:t>G</a:t>
            </a:r>
            <a:r>
              <a:rPr spc="-35" dirty="0"/>
              <a:t>r</a:t>
            </a:r>
            <a:r>
              <a:rPr spc="4" dirty="0"/>
              <a:t>adu</a:t>
            </a:r>
            <a:r>
              <a:rPr spc="-13" dirty="0"/>
              <a:t>a</a:t>
            </a:r>
            <a:r>
              <a:rPr spc="-22" dirty="0"/>
              <a:t>t</a:t>
            </a:r>
            <a:r>
              <a:rPr spc="4" dirty="0"/>
              <a:t>e</a:t>
            </a:r>
            <a:r>
              <a:rPr dirty="0"/>
              <a:t> Certifi</a:t>
            </a:r>
            <a:r>
              <a:rPr spc="-9" dirty="0"/>
              <a:t>c</a:t>
            </a:r>
            <a:r>
              <a:rPr spc="-13" dirty="0"/>
              <a:t>a</a:t>
            </a:r>
            <a:r>
              <a:rPr spc="-22" dirty="0"/>
              <a:t>t</a:t>
            </a:r>
            <a:r>
              <a:rPr dirty="0"/>
              <a:t>e</a:t>
            </a:r>
            <a:r>
              <a:rPr spc="4" dirty="0"/>
              <a:t>s</a:t>
            </a:r>
            <a:r>
              <a:rPr spc="-13" dirty="0"/>
              <a:t> </a:t>
            </a:r>
            <a:r>
              <a:rPr b="0" spc="-9" dirty="0"/>
              <a:t>c</a:t>
            </a:r>
            <a:r>
              <a:rPr b="0" dirty="0">
                <a:latin typeface="Calibri"/>
                <a:cs typeface="Calibri"/>
              </a:rPr>
              <a:t>a</a:t>
            </a:r>
            <a:r>
              <a:rPr b="0" spc="9" dirty="0"/>
              <a:t>n</a:t>
            </a:r>
            <a:r>
              <a:rPr b="0" spc="13" dirty="0"/>
              <a:t> </a:t>
            </a:r>
            <a:r>
              <a:rPr b="0" spc="4" dirty="0"/>
              <a:t>be</a:t>
            </a:r>
            <a:r>
              <a:rPr b="0" dirty="0">
                <a:latin typeface="Calibri"/>
                <a:cs typeface="Calibri"/>
              </a:rPr>
              <a:t> earne</a:t>
            </a:r>
            <a:r>
              <a:rPr b="0" spc="9" dirty="0"/>
              <a:t>d</a:t>
            </a:r>
            <a:r>
              <a:rPr b="0" spc="26" dirty="0"/>
              <a:t> </a:t>
            </a:r>
            <a:r>
              <a:rPr b="0" dirty="0">
                <a:latin typeface="Calibri"/>
                <a:cs typeface="Calibri"/>
              </a:rPr>
              <a:t>in:</a:t>
            </a:r>
          </a:p>
          <a:p>
            <a:pPr marL="288567" indent="-277360">
              <a:spcBef>
                <a:spcPts val="31"/>
              </a:spcBef>
              <a:buFont typeface="Arial"/>
              <a:buChar char="•"/>
              <a:tabLst>
                <a:tab pos="289127" algn="l"/>
              </a:tabLst>
            </a:pPr>
            <a:r>
              <a:rPr b="0" spc="4" dirty="0"/>
              <a:t>Fundame</a:t>
            </a:r>
            <a:r>
              <a:rPr b="0" spc="-9" dirty="0"/>
              <a:t>n</a:t>
            </a:r>
            <a:r>
              <a:rPr b="0" spc="-18" dirty="0"/>
              <a:t>t</a:t>
            </a:r>
            <a:r>
              <a:rPr b="0" dirty="0">
                <a:latin typeface="Calibri"/>
                <a:cs typeface="Calibri"/>
              </a:rPr>
              <a:t>al</a:t>
            </a:r>
            <a:r>
              <a:rPr b="0" spc="4" dirty="0"/>
              <a:t>s</a:t>
            </a:r>
            <a:r>
              <a:rPr b="0" spc="22" dirty="0"/>
              <a:t> </a:t>
            </a:r>
            <a:r>
              <a:rPr b="0" spc="4" dirty="0"/>
              <a:t>of</a:t>
            </a:r>
            <a:r>
              <a:rPr b="0" spc="13" dirty="0"/>
              <a:t> </a:t>
            </a:r>
            <a:r>
              <a:rPr b="0" dirty="0">
                <a:latin typeface="Calibri"/>
                <a:cs typeface="Calibri"/>
              </a:rPr>
              <a:t>Cybe</a:t>
            </a:r>
            <a:r>
              <a:rPr b="0" spc="-26" dirty="0"/>
              <a:t>r</a:t>
            </a:r>
            <a:r>
              <a:rPr b="0" dirty="0">
                <a:latin typeface="Calibri"/>
                <a:cs typeface="Calibri"/>
              </a:rPr>
              <a:t>s</a:t>
            </a:r>
            <a:r>
              <a:rPr b="0" spc="4" dirty="0"/>
              <a:t>ecurity</a:t>
            </a:r>
          </a:p>
          <a:p>
            <a:pPr marL="288567" indent="-277360">
              <a:spcBef>
                <a:spcPts val="31"/>
              </a:spcBef>
              <a:buFont typeface="Arial"/>
              <a:buChar char="•"/>
              <a:tabLst>
                <a:tab pos="289127" algn="l"/>
              </a:tabLst>
            </a:pPr>
            <a:r>
              <a:rPr b="0" dirty="0">
                <a:latin typeface="Calibri"/>
                <a:cs typeface="Calibri"/>
              </a:rPr>
              <a:t>Secu</a:t>
            </a:r>
            <a:r>
              <a:rPr b="0" spc="-18" dirty="0"/>
              <a:t>r</a:t>
            </a:r>
            <a:r>
              <a:rPr b="0" spc="4" dirty="0"/>
              <a:t>e</a:t>
            </a:r>
            <a:r>
              <a:rPr b="0" spc="18" dirty="0"/>
              <a:t> </a:t>
            </a:r>
            <a:r>
              <a:rPr b="0" spc="4" dirty="0"/>
              <a:t>Soft</a:t>
            </a:r>
            <a:r>
              <a:rPr b="0" spc="-13" dirty="0"/>
              <a:t>w</a:t>
            </a:r>
            <a:r>
              <a:rPr b="0" dirty="0">
                <a:latin typeface="Calibri"/>
                <a:cs typeface="Calibri"/>
              </a:rPr>
              <a:t>a</a:t>
            </a:r>
            <a:r>
              <a:rPr b="0" spc="-18" dirty="0"/>
              <a:t>r</a:t>
            </a:r>
            <a:r>
              <a:rPr b="0" spc="4" dirty="0"/>
              <a:t>e</a:t>
            </a:r>
          </a:p>
          <a:p>
            <a:pPr marL="288567" indent="-277360">
              <a:spcBef>
                <a:spcPts val="31"/>
              </a:spcBef>
              <a:buFont typeface="Arial"/>
              <a:buChar char="•"/>
              <a:tabLst>
                <a:tab pos="289127" algn="l"/>
              </a:tabLst>
            </a:pPr>
            <a:r>
              <a:rPr b="0" dirty="0">
                <a:latin typeface="Calibri"/>
                <a:cs typeface="Calibri"/>
              </a:rPr>
              <a:t>Secu</a:t>
            </a:r>
            <a:r>
              <a:rPr b="0" spc="-18" dirty="0"/>
              <a:t>r</a:t>
            </a:r>
            <a:r>
              <a:rPr b="0" spc="4" dirty="0"/>
              <a:t>e</a:t>
            </a:r>
            <a:r>
              <a:rPr b="0" spc="18" dirty="0"/>
              <a:t> </a:t>
            </a:r>
            <a:r>
              <a:rPr b="0" spc="-18" dirty="0"/>
              <a:t>Syst</a:t>
            </a:r>
            <a:r>
              <a:rPr b="0" spc="9" dirty="0"/>
              <a:t>ems</a:t>
            </a:r>
          </a:p>
          <a:p>
            <a:pPr marL="288567" indent="-277360">
              <a:spcBef>
                <a:spcPts val="31"/>
              </a:spcBef>
              <a:buFont typeface="Arial"/>
              <a:buChar char="•"/>
              <a:tabLst>
                <a:tab pos="289127" algn="l"/>
              </a:tabLst>
            </a:pPr>
            <a:r>
              <a:rPr b="0" spc="4" dirty="0"/>
              <a:t>Security</a:t>
            </a:r>
            <a:r>
              <a:rPr b="0" spc="9" dirty="0"/>
              <a:t> </a:t>
            </a:r>
            <a:r>
              <a:rPr b="0" spc="4" dirty="0"/>
              <a:t>Analytics</a:t>
            </a:r>
          </a:p>
          <a:p>
            <a:pPr marL="288567" indent="-277360">
              <a:spcBef>
                <a:spcPts val="31"/>
              </a:spcBef>
              <a:buFont typeface="Arial"/>
              <a:buChar char="•"/>
              <a:tabLst>
                <a:tab pos="289127" algn="l"/>
              </a:tabLst>
            </a:pPr>
            <a:r>
              <a:rPr b="0" dirty="0">
                <a:latin typeface="Calibri"/>
                <a:cs typeface="Calibri"/>
              </a:rPr>
              <a:t>Secu</a:t>
            </a:r>
            <a:r>
              <a:rPr b="0" spc="-18" dirty="0"/>
              <a:t>r</a:t>
            </a:r>
            <a:r>
              <a:rPr b="0" spc="4" dirty="0"/>
              <a:t>e</a:t>
            </a:r>
            <a:r>
              <a:rPr b="0" spc="18" dirty="0"/>
              <a:t> </a:t>
            </a:r>
            <a:r>
              <a:rPr b="0" spc="4" dirty="0"/>
              <a:t>Business </a:t>
            </a:r>
            <a:r>
              <a:rPr b="0" spc="-18" dirty="0"/>
              <a:t>Syst</a:t>
            </a:r>
            <a:r>
              <a:rPr b="0" spc="9" dirty="0"/>
              <a:t>ems</a:t>
            </a:r>
          </a:p>
          <a:p>
            <a:pPr>
              <a:spcBef>
                <a:spcPts val="17"/>
              </a:spcBef>
            </a:pPr>
            <a:endParaRPr sz="1809" dirty="0">
              <a:latin typeface="Times New Roman"/>
              <a:cs typeface="Times New Roman"/>
            </a:endParaRPr>
          </a:p>
          <a:p>
            <a:pPr marL="11206" marR="34180">
              <a:lnSpc>
                <a:spcPct val="101499"/>
              </a:lnSpc>
            </a:pPr>
            <a:r>
              <a:rPr dirty="0"/>
              <a:t>Certifi</a:t>
            </a:r>
            <a:r>
              <a:rPr spc="-9" dirty="0"/>
              <a:t>c</a:t>
            </a:r>
            <a:r>
              <a:rPr spc="-13" dirty="0"/>
              <a:t>a</a:t>
            </a:r>
            <a:r>
              <a:rPr spc="-22" dirty="0"/>
              <a:t>t</a:t>
            </a:r>
            <a:r>
              <a:rPr spc="4" dirty="0"/>
              <a:t>e</a:t>
            </a:r>
            <a:r>
              <a:rPr spc="-4" dirty="0"/>
              <a:t> </a:t>
            </a:r>
            <a:r>
              <a:rPr spc="-18" dirty="0"/>
              <a:t>R</a:t>
            </a:r>
            <a:r>
              <a:rPr dirty="0"/>
              <a:t>equi</a:t>
            </a:r>
            <a:r>
              <a:rPr spc="-22" dirty="0"/>
              <a:t>r</a:t>
            </a:r>
            <a:r>
              <a:rPr spc="-4" dirty="0"/>
              <a:t>e</a:t>
            </a:r>
            <a:r>
              <a:rPr spc="4" dirty="0"/>
              <a:t>me</a:t>
            </a:r>
            <a:r>
              <a:rPr spc="-9" dirty="0"/>
              <a:t>n</a:t>
            </a:r>
            <a:r>
              <a:rPr dirty="0"/>
              <a:t>ts</a:t>
            </a:r>
            <a:r>
              <a:rPr spc="4" dirty="0"/>
              <a:t>:</a:t>
            </a:r>
            <a:r>
              <a:rPr spc="-4" dirty="0"/>
              <a:t> </a:t>
            </a:r>
            <a:r>
              <a:rPr b="0" spc="4" dirty="0"/>
              <a:t>3 </a:t>
            </a:r>
            <a:r>
              <a:rPr b="0" spc="-9" dirty="0"/>
              <a:t>c</a:t>
            </a:r>
            <a:r>
              <a:rPr b="0" spc="4" dirty="0"/>
              <a:t>ou</a:t>
            </a:r>
            <a:r>
              <a:rPr b="0" spc="-31" dirty="0"/>
              <a:t>r</a:t>
            </a:r>
            <a:r>
              <a:rPr b="0" dirty="0">
                <a:latin typeface="Calibri"/>
                <a:cs typeface="Calibri"/>
              </a:rPr>
              <a:t>se</a:t>
            </a:r>
            <a:r>
              <a:rPr b="0" spc="4" dirty="0"/>
              <a:t>s</a:t>
            </a:r>
            <a:r>
              <a:rPr b="0" spc="18" dirty="0"/>
              <a:t> </a:t>
            </a:r>
            <a:r>
              <a:rPr b="0" spc="4" dirty="0"/>
              <a:t>(9</a:t>
            </a:r>
            <a:r>
              <a:rPr b="0" spc="9" dirty="0"/>
              <a:t> </a:t>
            </a:r>
            <a:r>
              <a:rPr b="0" spc="4" dirty="0"/>
              <a:t>cr)</a:t>
            </a:r>
            <a:r>
              <a:rPr b="0" spc="13" dirty="0"/>
              <a:t> </a:t>
            </a:r>
            <a:r>
              <a:rPr b="0" spc="4" dirty="0"/>
              <a:t>in</a:t>
            </a:r>
            <a:r>
              <a:rPr b="0" spc="13" dirty="0"/>
              <a:t> </a:t>
            </a:r>
            <a:r>
              <a:rPr b="0" spc="4" dirty="0"/>
              <a:t>Certifi</a:t>
            </a:r>
            <a:r>
              <a:rPr b="0" spc="-9" dirty="0"/>
              <a:t>c</a:t>
            </a:r>
            <a:r>
              <a:rPr b="0" spc="-13" dirty="0"/>
              <a:t>a</a:t>
            </a:r>
            <a:r>
              <a:rPr b="0" spc="-18" dirty="0"/>
              <a:t>t</a:t>
            </a:r>
            <a:r>
              <a:rPr b="0" spc="4" dirty="0"/>
              <a:t>e </a:t>
            </a:r>
            <a:r>
              <a:rPr b="0" spc="9" dirty="0"/>
              <a:t>A</a:t>
            </a:r>
            <a:r>
              <a:rPr b="0" spc="-18" dirty="0"/>
              <a:t>r</a:t>
            </a:r>
            <a:r>
              <a:rPr b="0" spc="4" dirty="0"/>
              <a:t>ea.</a:t>
            </a:r>
            <a:r>
              <a:rPr b="0" dirty="0">
                <a:latin typeface="Calibri"/>
                <a:cs typeface="Calibri"/>
              </a:rPr>
              <a:t> </a:t>
            </a:r>
            <a:r>
              <a:rPr b="0" spc="4" dirty="0"/>
              <a:t>Fundame</a:t>
            </a:r>
            <a:r>
              <a:rPr b="0" spc="-9" dirty="0"/>
              <a:t>n</a:t>
            </a:r>
            <a:r>
              <a:rPr b="0" spc="-18" dirty="0"/>
              <a:t>t</a:t>
            </a:r>
            <a:r>
              <a:rPr b="0" dirty="0">
                <a:latin typeface="Calibri"/>
                <a:cs typeface="Calibri"/>
              </a:rPr>
              <a:t>al</a:t>
            </a:r>
            <a:r>
              <a:rPr b="0" spc="4" dirty="0"/>
              <a:t>s</a:t>
            </a:r>
            <a:r>
              <a:rPr b="0" spc="26" dirty="0"/>
              <a:t> </a:t>
            </a:r>
            <a:r>
              <a:rPr b="0" spc="4" dirty="0"/>
              <a:t>of</a:t>
            </a:r>
            <a:r>
              <a:rPr b="0" spc="13" dirty="0"/>
              <a:t> </a:t>
            </a:r>
            <a:r>
              <a:rPr b="0" dirty="0">
                <a:latin typeface="Calibri"/>
                <a:cs typeface="Calibri"/>
              </a:rPr>
              <a:t>Cybe</a:t>
            </a:r>
            <a:r>
              <a:rPr b="0" spc="-26" dirty="0"/>
              <a:t>r</a:t>
            </a:r>
            <a:r>
              <a:rPr b="0" dirty="0">
                <a:latin typeface="Calibri"/>
                <a:cs typeface="Calibri"/>
              </a:rPr>
              <a:t>s</a:t>
            </a:r>
            <a:r>
              <a:rPr b="0" spc="4" dirty="0"/>
              <a:t>ecurity Certifi</a:t>
            </a:r>
            <a:r>
              <a:rPr b="0" spc="-9" dirty="0"/>
              <a:t>c</a:t>
            </a:r>
            <a:r>
              <a:rPr b="0" spc="-13" dirty="0"/>
              <a:t>a</a:t>
            </a:r>
            <a:r>
              <a:rPr b="0" spc="-18" dirty="0"/>
              <a:t>t</a:t>
            </a:r>
            <a:r>
              <a:rPr b="0" spc="4" dirty="0"/>
              <a:t>e </a:t>
            </a:r>
            <a:r>
              <a:rPr b="0" spc="9" dirty="0"/>
              <a:t>mu</a:t>
            </a:r>
            <a:r>
              <a:rPr b="0" spc="-22" dirty="0"/>
              <a:t>s</a:t>
            </a:r>
            <a:r>
              <a:rPr b="0" spc="4" dirty="0"/>
              <a:t>t</a:t>
            </a:r>
            <a:r>
              <a:rPr b="0" spc="9" dirty="0"/>
              <a:t> </a:t>
            </a:r>
            <a:r>
              <a:rPr b="0" spc="4" dirty="0"/>
              <a:t>be</a:t>
            </a:r>
            <a:r>
              <a:rPr b="0" spc="22" dirty="0"/>
              <a:t> </a:t>
            </a:r>
            <a:r>
              <a:rPr b="0" dirty="0">
                <a:latin typeface="Calibri"/>
                <a:cs typeface="Calibri"/>
              </a:rPr>
              <a:t>earne</a:t>
            </a:r>
            <a:r>
              <a:rPr b="0" spc="9" dirty="0"/>
              <a:t>d</a:t>
            </a:r>
            <a:r>
              <a:rPr b="0" spc="26" dirty="0"/>
              <a:t> </a:t>
            </a:r>
            <a:r>
              <a:rPr b="0" spc="4" dirty="0"/>
              <a:t>b</a:t>
            </a:r>
            <a:r>
              <a:rPr b="0" spc="-13" dirty="0"/>
              <a:t>e</a:t>
            </a:r>
            <a:r>
              <a:rPr b="0" spc="-35" dirty="0"/>
              <a:t>f</a:t>
            </a:r>
            <a:r>
              <a:rPr b="0" spc="4" dirty="0"/>
              <a:t>o</a:t>
            </a:r>
            <a:r>
              <a:rPr b="0" spc="-18" dirty="0"/>
              <a:t>r</a:t>
            </a:r>
            <a:r>
              <a:rPr b="0" spc="4" dirty="0"/>
              <a:t>e Conce</a:t>
            </a:r>
            <a:r>
              <a:rPr b="0" spc="-9" dirty="0"/>
              <a:t>n</a:t>
            </a:r>
            <a:r>
              <a:rPr b="0" spc="4" dirty="0"/>
              <a:t>t</a:t>
            </a:r>
            <a:r>
              <a:rPr b="0" spc="-35" dirty="0"/>
              <a:t>r</a:t>
            </a:r>
            <a:r>
              <a:rPr b="0" spc="-13" dirty="0"/>
              <a:t>a</a:t>
            </a:r>
            <a:r>
              <a:rPr b="0" spc="4" dirty="0"/>
              <a:t>t</a:t>
            </a:r>
            <a:r>
              <a:rPr b="0" dirty="0">
                <a:latin typeface="Calibri"/>
                <a:cs typeface="Calibri"/>
              </a:rPr>
              <a:t>io</a:t>
            </a:r>
            <a:r>
              <a:rPr b="0" spc="9" dirty="0"/>
              <a:t>n</a:t>
            </a:r>
            <a:r>
              <a:rPr b="0" spc="22" dirty="0"/>
              <a:t> </a:t>
            </a:r>
            <a:r>
              <a:rPr b="0" spc="9" dirty="0"/>
              <a:t>A</a:t>
            </a:r>
            <a:r>
              <a:rPr b="0" spc="-18" dirty="0"/>
              <a:t>r</a:t>
            </a:r>
            <a:r>
              <a:rPr b="0" spc="4" dirty="0"/>
              <a:t>ea Certifi</a:t>
            </a:r>
            <a:r>
              <a:rPr b="0" spc="-9" dirty="0"/>
              <a:t>c</a:t>
            </a:r>
            <a:r>
              <a:rPr b="0" spc="-13" dirty="0"/>
              <a:t>a</a:t>
            </a:r>
            <a:r>
              <a:rPr b="0" spc="-18" dirty="0"/>
              <a:t>t</a:t>
            </a:r>
            <a:r>
              <a:rPr b="0" spc="4" dirty="0"/>
              <a:t>es.</a:t>
            </a:r>
          </a:p>
        </p:txBody>
      </p:sp>
      <p:sp>
        <p:nvSpPr>
          <p:cNvPr id="26" name="object 26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5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39222" y="933225"/>
            <a:ext cx="6894419" cy="739588"/>
          </a:xfrm>
          <a:custGeom>
            <a:avLst/>
            <a:gdLst/>
            <a:ahLst/>
            <a:cxnLst/>
            <a:rect l="l" t="t" r="r" b="b"/>
            <a:pathLst>
              <a:path w="7813675" h="838200">
                <a:moveTo>
                  <a:pt x="0" y="0"/>
                </a:moveTo>
                <a:lnTo>
                  <a:pt x="0" y="838200"/>
                </a:lnTo>
                <a:lnTo>
                  <a:pt x="7813548" y="838199"/>
                </a:lnTo>
                <a:lnTo>
                  <a:pt x="78135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538A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8806" y="933225"/>
            <a:ext cx="1980416" cy="49922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58807" y="933225"/>
            <a:ext cx="1985122" cy="4992221"/>
          </a:xfrm>
          <a:custGeom>
            <a:avLst/>
            <a:gdLst/>
            <a:ahLst/>
            <a:cxnLst/>
            <a:rect l="l" t="t" r="r" b="b"/>
            <a:pathLst>
              <a:path w="2249805" h="5657850">
                <a:moveTo>
                  <a:pt x="2239137" y="5334"/>
                </a:moveTo>
                <a:lnTo>
                  <a:pt x="2239137" y="0"/>
                </a:lnTo>
                <a:lnTo>
                  <a:pt x="0" y="0"/>
                </a:lnTo>
                <a:lnTo>
                  <a:pt x="0" y="4953"/>
                </a:lnTo>
                <a:lnTo>
                  <a:pt x="4953" y="0"/>
                </a:lnTo>
                <a:lnTo>
                  <a:pt x="4953" y="5334"/>
                </a:lnTo>
                <a:lnTo>
                  <a:pt x="2239137" y="5334"/>
                </a:lnTo>
                <a:close/>
              </a:path>
              <a:path w="2249805" h="5657850">
                <a:moveTo>
                  <a:pt x="4953" y="5334"/>
                </a:moveTo>
                <a:lnTo>
                  <a:pt x="4953" y="0"/>
                </a:lnTo>
                <a:lnTo>
                  <a:pt x="0" y="4953"/>
                </a:lnTo>
                <a:lnTo>
                  <a:pt x="0" y="5334"/>
                </a:lnTo>
                <a:lnTo>
                  <a:pt x="4953" y="5334"/>
                </a:lnTo>
                <a:close/>
              </a:path>
              <a:path w="2249805" h="5657850">
                <a:moveTo>
                  <a:pt x="4953" y="5653278"/>
                </a:moveTo>
                <a:lnTo>
                  <a:pt x="4953" y="5334"/>
                </a:lnTo>
                <a:lnTo>
                  <a:pt x="0" y="5334"/>
                </a:lnTo>
                <a:lnTo>
                  <a:pt x="0" y="5653278"/>
                </a:lnTo>
                <a:lnTo>
                  <a:pt x="4953" y="5653278"/>
                </a:lnTo>
                <a:close/>
              </a:path>
              <a:path w="2249805" h="5657850">
                <a:moveTo>
                  <a:pt x="2239137" y="5657850"/>
                </a:moveTo>
                <a:lnTo>
                  <a:pt x="2239137" y="5653278"/>
                </a:lnTo>
                <a:lnTo>
                  <a:pt x="0" y="5653278"/>
                </a:lnTo>
                <a:lnTo>
                  <a:pt x="0" y="5653605"/>
                </a:lnTo>
                <a:lnTo>
                  <a:pt x="4953" y="5657850"/>
                </a:lnTo>
                <a:lnTo>
                  <a:pt x="2239137" y="5657850"/>
                </a:lnTo>
                <a:close/>
              </a:path>
              <a:path w="2249805" h="5657850">
                <a:moveTo>
                  <a:pt x="4953" y="5657850"/>
                </a:moveTo>
                <a:lnTo>
                  <a:pt x="0" y="5653605"/>
                </a:lnTo>
                <a:lnTo>
                  <a:pt x="0" y="5657850"/>
                </a:lnTo>
                <a:lnTo>
                  <a:pt x="4953" y="5657850"/>
                </a:lnTo>
                <a:close/>
              </a:path>
              <a:path w="2249805" h="5657850">
                <a:moveTo>
                  <a:pt x="2249805" y="5657850"/>
                </a:moveTo>
                <a:lnTo>
                  <a:pt x="2249805" y="0"/>
                </a:lnTo>
                <a:lnTo>
                  <a:pt x="2239137" y="0"/>
                </a:lnTo>
                <a:lnTo>
                  <a:pt x="2244471" y="5334"/>
                </a:lnTo>
                <a:lnTo>
                  <a:pt x="2244471" y="5657850"/>
                </a:lnTo>
                <a:lnTo>
                  <a:pt x="2249805" y="5657850"/>
                </a:lnTo>
                <a:close/>
              </a:path>
              <a:path w="2249805" h="5657850">
                <a:moveTo>
                  <a:pt x="2244471" y="5334"/>
                </a:moveTo>
                <a:lnTo>
                  <a:pt x="2239137" y="0"/>
                </a:lnTo>
                <a:lnTo>
                  <a:pt x="2239137" y="5334"/>
                </a:lnTo>
                <a:lnTo>
                  <a:pt x="2244471" y="5334"/>
                </a:lnTo>
                <a:close/>
              </a:path>
              <a:path w="2249805" h="5657850">
                <a:moveTo>
                  <a:pt x="2244471" y="5653278"/>
                </a:moveTo>
                <a:lnTo>
                  <a:pt x="2244471" y="5334"/>
                </a:lnTo>
                <a:lnTo>
                  <a:pt x="2239137" y="5334"/>
                </a:lnTo>
                <a:lnTo>
                  <a:pt x="2239137" y="5653278"/>
                </a:lnTo>
                <a:lnTo>
                  <a:pt x="2244471" y="5653278"/>
                </a:lnTo>
                <a:close/>
              </a:path>
              <a:path w="2249805" h="5657850">
                <a:moveTo>
                  <a:pt x="2244471" y="5653278"/>
                </a:moveTo>
                <a:lnTo>
                  <a:pt x="2239137" y="5653278"/>
                </a:lnTo>
                <a:lnTo>
                  <a:pt x="2239137" y="5657850"/>
                </a:lnTo>
                <a:lnTo>
                  <a:pt x="2244471" y="5653278"/>
                </a:lnTo>
                <a:close/>
              </a:path>
              <a:path w="2249805" h="5657850">
                <a:moveTo>
                  <a:pt x="2244471" y="5657850"/>
                </a:moveTo>
                <a:lnTo>
                  <a:pt x="2244471" y="5653278"/>
                </a:lnTo>
                <a:lnTo>
                  <a:pt x="2239137" y="5657850"/>
                </a:lnTo>
                <a:lnTo>
                  <a:pt x="2244471" y="565785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58806" y="933225"/>
            <a:ext cx="1980416" cy="49922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58807" y="933225"/>
            <a:ext cx="1985122" cy="4992221"/>
          </a:xfrm>
          <a:custGeom>
            <a:avLst/>
            <a:gdLst/>
            <a:ahLst/>
            <a:cxnLst/>
            <a:rect l="l" t="t" r="r" b="b"/>
            <a:pathLst>
              <a:path w="2249805" h="5657850">
                <a:moveTo>
                  <a:pt x="2239137" y="5334"/>
                </a:moveTo>
                <a:lnTo>
                  <a:pt x="2239137" y="0"/>
                </a:lnTo>
                <a:lnTo>
                  <a:pt x="0" y="0"/>
                </a:lnTo>
                <a:lnTo>
                  <a:pt x="0" y="4953"/>
                </a:lnTo>
                <a:lnTo>
                  <a:pt x="4953" y="0"/>
                </a:lnTo>
                <a:lnTo>
                  <a:pt x="4953" y="5334"/>
                </a:lnTo>
                <a:lnTo>
                  <a:pt x="2239137" y="5334"/>
                </a:lnTo>
                <a:close/>
              </a:path>
              <a:path w="2249805" h="5657850">
                <a:moveTo>
                  <a:pt x="4953" y="5334"/>
                </a:moveTo>
                <a:lnTo>
                  <a:pt x="4953" y="0"/>
                </a:lnTo>
                <a:lnTo>
                  <a:pt x="0" y="4953"/>
                </a:lnTo>
                <a:lnTo>
                  <a:pt x="0" y="5334"/>
                </a:lnTo>
                <a:lnTo>
                  <a:pt x="4953" y="5334"/>
                </a:lnTo>
                <a:close/>
              </a:path>
              <a:path w="2249805" h="5657850">
                <a:moveTo>
                  <a:pt x="4953" y="5653278"/>
                </a:moveTo>
                <a:lnTo>
                  <a:pt x="4953" y="5334"/>
                </a:lnTo>
                <a:lnTo>
                  <a:pt x="0" y="5334"/>
                </a:lnTo>
                <a:lnTo>
                  <a:pt x="0" y="5653278"/>
                </a:lnTo>
                <a:lnTo>
                  <a:pt x="4953" y="5653278"/>
                </a:lnTo>
                <a:close/>
              </a:path>
              <a:path w="2249805" h="5657850">
                <a:moveTo>
                  <a:pt x="2239137" y="5657850"/>
                </a:moveTo>
                <a:lnTo>
                  <a:pt x="2239137" y="5653278"/>
                </a:lnTo>
                <a:lnTo>
                  <a:pt x="0" y="5653278"/>
                </a:lnTo>
                <a:lnTo>
                  <a:pt x="0" y="5653605"/>
                </a:lnTo>
                <a:lnTo>
                  <a:pt x="4953" y="5657850"/>
                </a:lnTo>
                <a:lnTo>
                  <a:pt x="2239137" y="5657850"/>
                </a:lnTo>
                <a:close/>
              </a:path>
              <a:path w="2249805" h="5657850">
                <a:moveTo>
                  <a:pt x="4953" y="5657850"/>
                </a:moveTo>
                <a:lnTo>
                  <a:pt x="0" y="5653605"/>
                </a:lnTo>
                <a:lnTo>
                  <a:pt x="0" y="5657850"/>
                </a:lnTo>
                <a:lnTo>
                  <a:pt x="4953" y="5657850"/>
                </a:lnTo>
                <a:close/>
              </a:path>
              <a:path w="2249805" h="5657850">
                <a:moveTo>
                  <a:pt x="2249805" y="5657850"/>
                </a:moveTo>
                <a:lnTo>
                  <a:pt x="2249805" y="0"/>
                </a:lnTo>
                <a:lnTo>
                  <a:pt x="2239137" y="0"/>
                </a:lnTo>
                <a:lnTo>
                  <a:pt x="2244471" y="5334"/>
                </a:lnTo>
                <a:lnTo>
                  <a:pt x="2244471" y="5657850"/>
                </a:lnTo>
                <a:lnTo>
                  <a:pt x="2249805" y="5657850"/>
                </a:lnTo>
                <a:close/>
              </a:path>
              <a:path w="2249805" h="5657850">
                <a:moveTo>
                  <a:pt x="2244471" y="5334"/>
                </a:moveTo>
                <a:lnTo>
                  <a:pt x="2239137" y="0"/>
                </a:lnTo>
                <a:lnTo>
                  <a:pt x="2239137" y="5334"/>
                </a:lnTo>
                <a:lnTo>
                  <a:pt x="2244471" y="5334"/>
                </a:lnTo>
                <a:close/>
              </a:path>
              <a:path w="2249805" h="5657850">
                <a:moveTo>
                  <a:pt x="2244471" y="5653278"/>
                </a:moveTo>
                <a:lnTo>
                  <a:pt x="2244471" y="5334"/>
                </a:lnTo>
                <a:lnTo>
                  <a:pt x="2239137" y="5334"/>
                </a:lnTo>
                <a:lnTo>
                  <a:pt x="2239137" y="5653278"/>
                </a:lnTo>
                <a:lnTo>
                  <a:pt x="2244471" y="5653278"/>
                </a:lnTo>
                <a:close/>
              </a:path>
              <a:path w="2249805" h="5657850">
                <a:moveTo>
                  <a:pt x="2244471" y="5653278"/>
                </a:moveTo>
                <a:lnTo>
                  <a:pt x="2239137" y="5653278"/>
                </a:lnTo>
                <a:lnTo>
                  <a:pt x="2239137" y="5657850"/>
                </a:lnTo>
                <a:lnTo>
                  <a:pt x="2244471" y="5653278"/>
                </a:lnTo>
                <a:close/>
              </a:path>
              <a:path w="2249805" h="5657850">
                <a:moveTo>
                  <a:pt x="2244471" y="5657850"/>
                </a:moveTo>
                <a:lnTo>
                  <a:pt x="2244471" y="5653278"/>
                </a:lnTo>
                <a:lnTo>
                  <a:pt x="2239137" y="5657850"/>
                </a:lnTo>
                <a:lnTo>
                  <a:pt x="2244471" y="565785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85050" y="1167877"/>
            <a:ext cx="1096608" cy="4639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31817" y="1158184"/>
            <a:ext cx="557493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ts val="1050"/>
              </a:lnSpc>
            </a:pPr>
            <a:r>
              <a:rPr sz="838" spc="9" dirty="0">
                <a:solidFill>
                  <a:srgbClr val="FFFFFF"/>
                </a:solidFill>
                <a:cs typeface="Calibri"/>
              </a:rPr>
              <a:t>Electrical</a:t>
            </a:r>
            <a:r>
              <a:rPr sz="838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838" spc="22" dirty="0">
                <a:solidFill>
                  <a:srgbClr val="FFFFFF"/>
                </a:solidFill>
                <a:cs typeface="Calibri"/>
              </a:rPr>
              <a:t>&amp;</a:t>
            </a:r>
            <a:r>
              <a:rPr sz="838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882" spc="-9" dirty="0">
                <a:solidFill>
                  <a:srgbClr val="FFFFFF"/>
                </a:solidFill>
                <a:cs typeface="Calibri"/>
              </a:rPr>
              <a:t>Computer</a:t>
            </a:r>
            <a:r>
              <a:rPr sz="882" spc="-4" dirty="0">
                <a:solidFill>
                  <a:srgbClr val="FFFFFF"/>
                </a:solidFill>
                <a:cs typeface="Calibri"/>
              </a:rPr>
              <a:t> Engineering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90161" y="865604"/>
            <a:ext cx="9494269" cy="531822"/>
          </a:xfrm>
          <a:prstGeom prst="rect">
            <a:avLst/>
          </a:prstGeom>
        </p:spPr>
        <p:txBody>
          <a:bodyPr vert="horz" wrap="square" lIns="0" tIns="250962" rIns="0" bIns="0" rtlCol="0">
            <a:spAutoFit/>
          </a:bodyPr>
          <a:lstStyle/>
          <a:p>
            <a:pPr marL="1556020"/>
            <a:r>
              <a:rPr sz="1809" spc="4" dirty="0">
                <a:latin typeface="Arial"/>
                <a:cs typeface="Arial"/>
              </a:rPr>
              <a:t>Strategic</a:t>
            </a:r>
            <a:r>
              <a:rPr sz="1809" spc="22" dirty="0">
                <a:latin typeface="Arial"/>
                <a:cs typeface="Arial"/>
              </a:rPr>
              <a:t> </a:t>
            </a:r>
            <a:r>
              <a:rPr sz="1809" spc="4" dirty="0">
                <a:latin typeface="Arial"/>
                <a:cs typeface="Arial"/>
              </a:rPr>
              <a:t>Partnership</a:t>
            </a:r>
            <a:r>
              <a:rPr sz="1809" spc="31" dirty="0">
                <a:latin typeface="Arial"/>
                <a:cs typeface="Arial"/>
              </a:rPr>
              <a:t> </a:t>
            </a:r>
            <a:r>
              <a:rPr sz="1809" spc="-26" dirty="0">
                <a:latin typeface="Arial"/>
                <a:cs typeface="Arial"/>
              </a:rPr>
              <a:t>V</a:t>
            </a:r>
            <a:r>
              <a:rPr sz="1809" spc="4" dirty="0">
                <a:latin typeface="Arial"/>
                <a:cs typeface="Arial"/>
              </a:rPr>
              <a:t>ision</a:t>
            </a:r>
            <a:endParaRPr sz="1809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48593" y="2009662"/>
            <a:ext cx="3078816" cy="3599329"/>
          </a:xfrm>
          <a:custGeom>
            <a:avLst/>
            <a:gdLst/>
            <a:ahLst/>
            <a:cxnLst/>
            <a:rect l="l" t="t" r="r" b="b"/>
            <a:pathLst>
              <a:path w="3489325" h="4079240">
                <a:moveTo>
                  <a:pt x="0" y="0"/>
                </a:moveTo>
                <a:lnTo>
                  <a:pt x="0" y="4078986"/>
                </a:lnTo>
                <a:lnTo>
                  <a:pt x="3489198" y="4078986"/>
                </a:lnTo>
                <a:lnTo>
                  <a:pt x="3489198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36492" y="1997560"/>
            <a:ext cx="3102908" cy="3623422"/>
          </a:xfrm>
          <a:custGeom>
            <a:avLst/>
            <a:gdLst/>
            <a:ahLst/>
            <a:cxnLst/>
            <a:rect l="l" t="t" r="r" b="b"/>
            <a:pathLst>
              <a:path w="3516629" h="4106545">
                <a:moveTo>
                  <a:pt x="3516629" y="4100322"/>
                </a:moveTo>
                <a:lnTo>
                  <a:pt x="3516629" y="6096"/>
                </a:lnTo>
                <a:lnTo>
                  <a:pt x="3510534" y="0"/>
                </a:lnTo>
                <a:lnTo>
                  <a:pt x="6095" y="0"/>
                </a:lnTo>
                <a:lnTo>
                  <a:pt x="0" y="6096"/>
                </a:lnTo>
                <a:lnTo>
                  <a:pt x="0" y="4100322"/>
                </a:lnTo>
                <a:lnTo>
                  <a:pt x="6096" y="4106418"/>
                </a:lnTo>
                <a:lnTo>
                  <a:pt x="13716" y="4106418"/>
                </a:lnTo>
                <a:lnTo>
                  <a:pt x="13716" y="27432"/>
                </a:lnTo>
                <a:lnTo>
                  <a:pt x="27432" y="13716"/>
                </a:lnTo>
                <a:lnTo>
                  <a:pt x="27432" y="27432"/>
                </a:lnTo>
                <a:lnTo>
                  <a:pt x="3488436" y="27432"/>
                </a:lnTo>
                <a:lnTo>
                  <a:pt x="3488436" y="13716"/>
                </a:lnTo>
                <a:lnTo>
                  <a:pt x="3502914" y="27432"/>
                </a:lnTo>
                <a:lnTo>
                  <a:pt x="3502914" y="4106418"/>
                </a:lnTo>
                <a:lnTo>
                  <a:pt x="3510534" y="4106418"/>
                </a:lnTo>
                <a:lnTo>
                  <a:pt x="3516629" y="4100322"/>
                </a:lnTo>
                <a:close/>
              </a:path>
              <a:path w="3516629" h="4106545">
                <a:moveTo>
                  <a:pt x="27432" y="27432"/>
                </a:moveTo>
                <a:lnTo>
                  <a:pt x="27432" y="13716"/>
                </a:lnTo>
                <a:lnTo>
                  <a:pt x="13716" y="27432"/>
                </a:lnTo>
                <a:lnTo>
                  <a:pt x="27432" y="27432"/>
                </a:lnTo>
                <a:close/>
              </a:path>
              <a:path w="3516629" h="4106545">
                <a:moveTo>
                  <a:pt x="27432" y="4078224"/>
                </a:moveTo>
                <a:lnTo>
                  <a:pt x="27432" y="27432"/>
                </a:lnTo>
                <a:lnTo>
                  <a:pt x="13716" y="27432"/>
                </a:lnTo>
                <a:lnTo>
                  <a:pt x="13716" y="4078224"/>
                </a:lnTo>
                <a:lnTo>
                  <a:pt x="27432" y="4078224"/>
                </a:lnTo>
                <a:close/>
              </a:path>
              <a:path w="3516629" h="4106545">
                <a:moveTo>
                  <a:pt x="3502914" y="4078224"/>
                </a:moveTo>
                <a:lnTo>
                  <a:pt x="13716" y="4078224"/>
                </a:lnTo>
                <a:lnTo>
                  <a:pt x="27432" y="4092702"/>
                </a:lnTo>
                <a:lnTo>
                  <a:pt x="27432" y="4106418"/>
                </a:lnTo>
                <a:lnTo>
                  <a:pt x="3488436" y="4106418"/>
                </a:lnTo>
                <a:lnTo>
                  <a:pt x="3488436" y="4092702"/>
                </a:lnTo>
                <a:lnTo>
                  <a:pt x="3502914" y="4078224"/>
                </a:lnTo>
                <a:close/>
              </a:path>
              <a:path w="3516629" h="4106545">
                <a:moveTo>
                  <a:pt x="27432" y="4106418"/>
                </a:moveTo>
                <a:lnTo>
                  <a:pt x="27432" y="4092702"/>
                </a:lnTo>
                <a:lnTo>
                  <a:pt x="13716" y="4078224"/>
                </a:lnTo>
                <a:lnTo>
                  <a:pt x="13716" y="4106418"/>
                </a:lnTo>
                <a:lnTo>
                  <a:pt x="27432" y="4106418"/>
                </a:lnTo>
                <a:close/>
              </a:path>
              <a:path w="3516629" h="4106545">
                <a:moveTo>
                  <a:pt x="3502914" y="27432"/>
                </a:moveTo>
                <a:lnTo>
                  <a:pt x="3488436" y="13716"/>
                </a:lnTo>
                <a:lnTo>
                  <a:pt x="3488436" y="27432"/>
                </a:lnTo>
                <a:lnTo>
                  <a:pt x="3502914" y="27432"/>
                </a:lnTo>
                <a:close/>
              </a:path>
              <a:path w="3516629" h="4106545">
                <a:moveTo>
                  <a:pt x="3502914" y="4078224"/>
                </a:moveTo>
                <a:lnTo>
                  <a:pt x="3502914" y="27432"/>
                </a:lnTo>
                <a:lnTo>
                  <a:pt x="3488436" y="27432"/>
                </a:lnTo>
                <a:lnTo>
                  <a:pt x="3488436" y="4078224"/>
                </a:lnTo>
                <a:lnTo>
                  <a:pt x="3502914" y="4078224"/>
                </a:lnTo>
                <a:close/>
              </a:path>
              <a:path w="3516629" h="4106545">
                <a:moveTo>
                  <a:pt x="3502914" y="4106418"/>
                </a:moveTo>
                <a:lnTo>
                  <a:pt x="3502914" y="4078224"/>
                </a:lnTo>
                <a:lnTo>
                  <a:pt x="3488436" y="4092702"/>
                </a:lnTo>
                <a:lnTo>
                  <a:pt x="3488436" y="4106418"/>
                </a:lnTo>
                <a:lnTo>
                  <a:pt x="3502914" y="4106418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26138" y="2073929"/>
            <a:ext cx="1021976" cy="210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368" spc="-84" dirty="0">
                <a:solidFill>
                  <a:srgbClr val="FFFFFF"/>
                </a:solidFill>
                <a:cs typeface="Calibri"/>
              </a:rPr>
              <a:t>V</a:t>
            </a:r>
            <a:r>
              <a:rPr sz="1368" spc="-13" dirty="0">
                <a:solidFill>
                  <a:srgbClr val="FFFFFF"/>
                </a:solidFill>
                <a:cs typeface="Calibri"/>
              </a:rPr>
              <a:t>alu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1368" spc="-22" dirty="0">
                <a:solidFill>
                  <a:srgbClr val="FFFFFF"/>
                </a:solidFill>
                <a:cs typeface="Calibri"/>
              </a:rPr>
              <a:t>t</a:t>
            </a:r>
            <a:r>
              <a:rPr sz="1368" spc="-9" dirty="0">
                <a:solidFill>
                  <a:srgbClr val="FFFFFF"/>
                </a:solidFill>
                <a:cs typeface="Calibri"/>
              </a:rPr>
              <a:t>o JPMC</a:t>
            </a:r>
            <a:endParaRPr sz="1368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37344" y="2240615"/>
            <a:ext cx="999565" cy="0"/>
          </a:xfrm>
          <a:custGeom>
            <a:avLst/>
            <a:gdLst/>
            <a:ahLst/>
            <a:cxnLst/>
            <a:rect l="l" t="t" r="r" b="b"/>
            <a:pathLst>
              <a:path w="1132840">
                <a:moveTo>
                  <a:pt x="0" y="0"/>
                </a:moveTo>
                <a:lnTo>
                  <a:pt x="1132331" y="0"/>
                </a:lnTo>
              </a:path>
            </a:pathLst>
          </a:custGeom>
          <a:ln w="14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94899" y="2303579"/>
            <a:ext cx="2133040" cy="176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65" indent="-274559">
              <a:buClr>
                <a:srgbClr val="FFFFFF"/>
              </a:buClr>
              <a:buFont typeface="Wingdings"/>
              <a:buChar char=""/>
              <a:tabLst>
                <a:tab pos="286326" algn="l"/>
              </a:tabLst>
            </a:pPr>
            <a:r>
              <a:rPr sz="1147" dirty="0">
                <a:solidFill>
                  <a:srgbClr val="FFFFFF"/>
                </a:solidFill>
                <a:cs typeface="Calibri"/>
              </a:rPr>
              <a:t>En</a:t>
            </a:r>
            <a:r>
              <a:rPr sz="1147" spc="-18" dirty="0">
                <a:solidFill>
                  <a:srgbClr val="FFFFFF"/>
                </a:solidFill>
                <a:cs typeface="Calibri"/>
              </a:rPr>
              <a:t>g</a:t>
            </a:r>
            <a:r>
              <a:rPr sz="1147" dirty="0">
                <a:solidFill>
                  <a:srgbClr val="FFFFFF"/>
                </a:solidFill>
                <a:cs typeface="Calibri"/>
              </a:rPr>
              <a:t>a</a:t>
            </a:r>
            <a:r>
              <a:rPr sz="1147" spc="-4" dirty="0">
                <a:solidFill>
                  <a:srgbClr val="FFFFFF"/>
                </a:solidFill>
                <a:cs typeface="Calibri"/>
              </a:rPr>
              <a:t>g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e</a:t>
            </a:r>
            <a:r>
              <a:rPr sz="1147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&amp; </a:t>
            </a:r>
            <a:r>
              <a:rPr sz="1147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147" dirty="0">
                <a:solidFill>
                  <a:srgbClr val="FFFFFF"/>
                </a:solidFill>
                <a:cs typeface="Calibri"/>
              </a:rPr>
              <a:t>e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cru</a:t>
            </a:r>
            <a:r>
              <a:rPr sz="1147" spc="-4" dirty="0">
                <a:solidFill>
                  <a:srgbClr val="FFFFFF"/>
                </a:solidFill>
                <a:cs typeface="Calibri"/>
              </a:rPr>
              <a:t>i</a:t>
            </a:r>
            <a:r>
              <a:rPr sz="1147" dirty="0">
                <a:solidFill>
                  <a:srgbClr val="FFFFFF"/>
                </a:solidFill>
                <a:cs typeface="Calibri"/>
              </a:rPr>
              <a:t>t </a:t>
            </a:r>
            <a:r>
              <a:rPr sz="1147" spc="-106" dirty="0">
                <a:solidFill>
                  <a:srgbClr val="FFFFFF"/>
                </a:solidFill>
                <a:cs typeface="Calibri"/>
              </a:rPr>
              <a:t>T</a:t>
            </a:r>
            <a:r>
              <a:rPr sz="1147" dirty="0">
                <a:solidFill>
                  <a:srgbClr val="FFFFFF"/>
                </a:solidFill>
                <a:cs typeface="Calibri"/>
              </a:rPr>
              <a:t>o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p</a:t>
            </a:r>
            <a:r>
              <a:rPr sz="1147" spc="18" dirty="0">
                <a:solidFill>
                  <a:srgbClr val="FFFFFF"/>
                </a:solidFill>
                <a:cs typeface="Calibri"/>
              </a:rPr>
              <a:t> </a:t>
            </a:r>
            <a:r>
              <a:rPr sz="1147" dirty="0">
                <a:solidFill>
                  <a:srgbClr val="FFFFFF"/>
                </a:solidFill>
                <a:cs typeface="Calibri"/>
              </a:rPr>
              <a:t>Stude</a:t>
            </a:r>
            <a:r>
              <a:rPr sz="1147" spc="-9" dirty="0">
                <a:solidFill>
                  <a:srgbClr val="FFFFFF"/>
                </a:solidFill>
                <a:cs typeface="Calibri"/>
              </a:rPr>
              <a:t>n</a:t>
            </a:r>
            <a:r>
              <a:rPr sz="1147" spc="-4" dirty="0">
                <a:solidFill>
                  <a:srgbClr val="FFFFFF"/>
                </a:solidFill>
                <a:cs typeface="Calibri"/>
              </a:rPr>
              <a:t>ts</a:t>
            </a:r>
            <a:endParaRPr sz="1147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69890" y="2511676"/>
            <a:ext cx="1894915" cy="329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8567" marR="4483" indent="-277921">
              <a:lnSpc>
                <a:spcPct val="100800"/>
              </a:lnSpc>
              <a:tabLst>
                <a:tab pos="288567" algn="l"/>
              </a:tabLst>
            </a:pPr>
            <a:r>
              <a:rPr sz="1059" dirty="0">
                <a:solidFill>
                  <a:srgbClr val="FFFFFF"/>
                </a:solidFill>
                <a:latin typeface="Arial"/>
                <a:cs typeface="Arial"/>
              </a:rPr>
              <a:t>–	</a:t>
            </a:r>
            <a:r>
              <a:rPr sz="1059" dirty="0">
                <a:solidFill>
                  <a:srgbClr val="FFFFFF"/>
                </a:solidFill>
                <a:cs typeface="Calibri"/>
              </a:rPr>
              <a:t>Average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combine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d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SAT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score percentiles:</a:t>
            </a:r>
            <a:endParaRPr sz="1059">
              <a:solidFill>
                <a:prstClr val="black"/>
              </a:solidFill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13644" y="2865598"/>
            <a:ext cx="2007534" cy="49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095" indent="-221888">
              <a:buClr>
                <a:srgbClr val="FFFFFF"/>
              </a:buClr>
              <a:buFont typeface="Arial"/>
              <a:buChar char="•"/>
              <a:tabLst>
                <a:tab pos="233095" algn="l"/>
              </a:tabLst>
            </a:pPr>
            <a:r>
              <a:rPr sz="971" spc="-13" dirty="0">
                <a:solidFill>
                  <a:srgbClr val="FFFFFF"/>
                </a:solidFill>
                <a:cs typeface="Calibri"/>
              </a:rPr>
              <a:t>U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D 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Freshmen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: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80</a:t>
            </a:r>
            <a:r>
              <a:rPr sz="927" spc="13" baseline="27777" dirty="0">
                <a:solidFill>
                  <a:srgbClr val="FFFFFF"/>
                </a:solidFill>
                <a:cs typeface="Calibri"/>
              </a:rPr>
              <a:t>th</a:t>
            </a:r>
            <a:endParaRPr sz="927" baseline="27777">
              <a:solidFill>
                <a:prstClr val="black"/>
              </a:solidFill>
              <a:cs typeface="Calibri"/>
            </a:endParaRPr>
          </a:p>
          <a:p>
            <a:pPr marL="233095" indent="-221888">
              <a:spcBef>
                <a:spcPts val="229"/>
              </a:spcBef>
              <a:buClr>
                <a:srgbClr val="FFFFFF"/>
              </a:buClr>
              <a:buFont typeface="Arial"/>
              <a:buChar char="•"/>
              <a:tabLst>
                <a:tab pos="233095" algn="l"/>
              </a:tabLst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Engineering</a:t>
            </a:r>
            <a:r>
              <a:rPr sz="971" spc="18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Freshmen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: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89</a:t>
            </a:r>
            <a:r>
              <a:rPr sz="927" spc="13" baseline="27777" dirty="0">
                <a:solidFill>
                  <a:srgbClr val="FFFFFF"/>
                </a:solidFill>
                <a:cs typeface="Calibri"/>
              </a:rPr>
              <a:t>th</a:t>
            </a:r>
            <a:endParaRPr sz="927" baseline="27777">
              <a:solidFill>
                <a:prstClr val="black"/>
              </a:solidFill>
              <a:cs typeface="Calibri"/>
            </a:endParaRPr>
          </a:p>
          <a:p>
            <a:pPr marL="233095" indent="-221888">
              <a:spcBef>
                <a:spcPts val="229"/>
              </a:spcBef>
              <a:buClr>
                <a:srgbClr val="FFFFFF"/>
              </a:buClr>
              <a:buFont typeface="Arial"/>
              <a:buChar char="•"/>
              <a:tabLst>
                <a:tab pos="233095" algn="l"/>
              </a:tabLst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Engineering</a:t>
            </a:r>
            <a:r>
              <a:rPr sz="971" spc="18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Honors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 Freshman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: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97</a:t>
            </a:r>
            <a:r>
              <a:rPr sz="927" spc="13" baseline="27777" dirty="0">
                <a:solidFill>
                  <a:srgbClr val="FFFFFF"/>
                </a:solidFill>
                <a:cs typeface="Calibri"/>
              </a:rPr>
              <a:t>th</a:t>
            </a:r>
            <a:endParaRPr sz="927" baseline="27777">
              <a:solidFill>
                <a:prstClr val="black"/>
              </a:solidFill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92882" y="3406910"/>
            <a:ext cx="2399740" cy="3566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8007" marR="4483" indent="-276800">
              <a:lnSpc>
                <a:spcPct val="101499"/>
              </a:lnSpc>
              <a:buClr>
                <a:srgbClr val="FFFFFF"/>
              </a:buClr>
              <a:buFont typeface="Wingdings"/>
              <a:buChar char=""/>
              <a:tabLst>
                <a:tab pos="288567" algn="l"/>
              </a:tabLst>
            </a:pPr>
            <a:r>
              <a:rPr sz="1147" dirty="0">
                <a:solidFill>
                  <a:srgbClr val="FFFFFF"/>
                </a:solidFill>
                <a:cs typeface="Calibri"/>
              </a:rPr>
              <a:t>St</a:t>
            </a:r>
            <a:r>
              <a:rPr sz="1147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147" spc="-9" dirty="0">
                <a:solidFill>
                  <a:srgbClr val="FFFFFF"/>
                </a:solidFill>
                <a:cs typeface="Calibri"/>
              </a:rPr>
              <a:t>a</a:t>
            </a:r>
            <a:r>
              <a:rPr sz="1147" spc="-13" dirty="0">
                <a:solidFill>
                  <a:srgbClr val="FFFFFF"/>
                </a:solidFill>
                <a:cs typeface="Calibri"/>
              </a:rPr>
              <a:t>t</a:t>
            </a:r>
            <a:r>
              <a:rPr sz="1147" dirty="0">
                <a:solidFill>
                  <a:srgbClr val="FFFFFF"/>
                </a:solidFill>
                <a:cs typeface="Calibri"/>
              </a:rPr>
              <a:t>egi</a:t>
            </a:r>
            <a:r>
              <a:rPr sz="1147" spc="-9" dirty="0">
                <a:solidFill>
                  <a:srgbClr val="FFFFFF"/>
                </a:solidFill>
                <a:cs typeface="Calibri"/>
              </a:rPr>
              <a:t>c</a:t>
            </a:r>
            <a:r>
              <a:rPr sz="1147" spc="-4" dirty="0">
                <a:solidFill>
                  <a:srgbClr val="FFFFFF"/>
                </a:solidFill>
                <a:cs typeface="Calibri"/>
              </a:rPr>
              <a:t>all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y </a:t>
            </a:r>
            <a:r>
              <a:rPr sz="1147" dirty="0">
                <a:solidFill>
                  <a:srgbClr val="FFFFFF"/>
                </a:solidFill>
                <a:cs typeface="Calibri"/>
              </a:rPr>
              <a:t>Aligne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d</a:t>
            </a:r>
            <a:r>
              <a:rPr sz="1147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147" spc="-18" dirty="0">
                <a:solidFill>
                  <a:srgbClr val="FFFFFF"/>
                </a:solidFill>
                <a:cs typeface="Calibri"/>
              </a:rPr>
              <a:t>E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du</a:t>
            </a:r>
            <a:r>
              <a:rPr sz="1147" spc="-9" dirty="0">
                <a:solidFill>
                  <a:srgbClr val="FFFFFF"/>
                </a:solidFill>
                <a:cs typeface="Calibri"/>
              </a:rPr>
              <a:t>ca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tion</a:t>
            </a:r>
            <a:r>
              <a:rPr sz="1147" dirty="0">
                <a:solidFill>
                  <a:srgbClr val="FFFFFF"/>
                </a:solidFill>
                <a:cs typeface="Calibri"/>
              </a:rPr>
              <a:t> 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and</a:t>
            </a:r>
            <a:r>
              <a:rPr sz="1147" dirty="0">
                <a:solidFill>
                  <a:srgbClr val="FFFFFF"/>
                </a:solidFill>
                <a:cs typeface="Calibri"/>
              </a:rPr>
              <a:t> </a:t>
            </a:r>
            <a:r>
              <a:rPr sz="1147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147" dirty="0">
                <a:solidFill>
                  <a:srgbClr val="FFFFFF"/>
                </a:solidFill>
                <a:cs typeface="Calibri"/>
              </a:rPr>
              <a:t>esea</a:t>
            </a:r>
            <a:r>
              <a:rPr sz="1147" spc="-18" dirty="0">
                <a:solidFill>
                  <a:srgbClr val="FFFFFF"/>
                </a:solidFill>
                <a:cs typeface="Calibri"/>
              </a:rPr>
              <a:t>r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ch</a:t>
            </a:r>
            <a:r>
              <a:rPr sz="1147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P</a:t>
            </a:r>
            <a:r>
              <a:rPr sz="1147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og</a:t>
            </a:r>
            <a:r>
              <a:rPr sz="1147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147" dirty="0">
                <a:solidFill>
                  <a:srgbClr val="FFFFFF"/>
                </a:solidFill>
                <a:cs typeface="Calibri"/>
              </a:rPr>
              <a:t>a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ms</a:t>
            </a:r>
            <a:endParaRPr sz="1147">
              <a:solidFill>
                <a:prstClr val="black"/>
              </a:solidFill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26138" y="3792508"/>
            <a:ext cx="2728632" cy="626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4422">
              <a:tabLst>
                <a:tab pos="732343" algn="l"/>
              </a:tabLst>
            </a:pPr>
            <a:r>
              <a:rPr sz="1059" spc="4" dirty="0">
                <a:solidFill>
                  <a:srgbClr val="FFFFFF"/>
                </a:solidFill>
                <a:latin typeface="Arial"/>
                <a:cs typeface="Arial"/>
              </a:rPr>
              <a:t>–	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Program</a:t>
            </a:r>
            <a:r>
              <a:rPr sz="1059" dirty="0">
                <a:solidFill>
                  <a:srgbClr val="FFFFFF"/>
                </a:solidFill>
                <a:cs typeface="Calibri"/>
              </a:rPr>
              <a:t>s</a:t>
            </a:r>
            <a:r>
              <a:rPr sz="1059" spc="-22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aligne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d</a:t>
            </a:r>
            <a:r>
              <a:rPr sz="1059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with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critica</a:t>
            </a:r>
            <a:r>
              <a:rPr sz="1059" dirty="0">
                <a:solidFill>
                  <a:srgbClr val="FFFFFF"/>
                </a:solidFill>
                <a:cs typeface="Calibri"/>
              </a:rPr>
              <a:t>l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needs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300"/>
              </a:spcBef>
            </a:pPr>
            <a:r>
              <a:rPr sz="1368" u="heavy" spc="-84" dirty="0">
                <a:solidFill>
                  <a:srgbClr val="FFFFFF"/>
                </a:solidFill>
                <a:cs typeface="Calibri"/>
              </a:rPr>
              <a:t>Va</a:t>
            </a:r>
            <a:r>
              <a:rPr sz="1368" u="heavy" spc="-2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68" u="heavy" spc="-13" dirty="0">
                <a:solidFill>
                  <a:srgbClr val="FFFFFF"/>
                </a:solidFill>
                <a:cs typeface="Calibri"/>
              </a:rPr>
              <a:t>lu</a:t>
            </a:r>
            <a:r>
              <a:rPr sz="1368" u="heavy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1368" u="heavy" spc="-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68" u="heavy" spc="-22" dirty="0">
                <a:solidFill>
                  <a:srgbClr val="FFFFFF"/>
                </a:solidFill>
                <a:cs typeface="Calibri"/>
              </a:rPr>
              <a:t>to</a:t>
            </a:r>
            <a:r>
              <a:rPr sz="1368" u="heavy" spc="-3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68" u="heavy" spc="-9" dirty="0">
                <a:solidFill>
                  <a:srgbClr val="FFFFFF"/>
                </a:solidFill>
                <a:cs typeface="Calibri"/>
              </a:rPr>
              <a:t>UD</a:t>
            </a:r>
            <a:endParaRPr sz="1368">
              <a:solidFill>
                <a:prstClr val="black"/>
              </a:solidFill>
              <a:cs typeface="Calibri"/>
            </a:endParaRPr>
          </a:p>
          <a:p>
            <a:pPr marL="454983" indent="-275119">
              <a:spcBef>
                <a:spcPts val="309"/>
              </a:spcBef>
              <a:buClr>
                <a:srgbClr val="FFFFFF"/>
              </a:buClr>
              <a:buFont typeface="Wingdings"/>
              <a:buChar char=""/>
              <a:tabLst>
                <a:tab pos="454983" algn="l"/>
              </a:tabLst>
            </a:pPr>
            <a:r>
              <a:rPr sz="1147" dirty="0">
                <a:solidFill>
                  <a:srgbClr val="FFFFFF"/>
                </a:solidFill>
                <a:cs typeface="Calibri"/>
              </a:rPr>
              <a:t>Qualit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y</a:t>
            </a:r>
            <a:r>
              <a:rPr sz="1147" dirty="0">
                <a:solidFill>
                  <a:srgbClr val="FFFFFF"/>
                </a:solidFill>
                <a:cs typeface="Calibri"/>
              </a:rPr>
              <a:t> Placeme</a:t>
            </a:r>
            <a:r>
              <a:rPr sz="1147" spc="-9" dirty="0">
                <a:solidFill>
                  <a:srgbClr val="FFFFFF"/>
                </a:solidFill>
                <a:cs typeface="Calibri"/>
              </a:rPr>
              <a:t>n</a:t>
            </a:r>
            <a:r>
              <a:rPr sz="1147" dirty="0">
                <a:solidFill>
                  <a:srgbClr val="FFFFFF"/>
                </a:solidFill>
                <a:cs typeface="Calibri"/>
              </a:rPr>
              <a:t>t</a:t>
            </a:r>
            <a:r>
              <a:rPr sz="1147" spc="22" dirty="0">
                <a:solidFill>
                  <a:srgbClr val="FFFFFF"/>
                </a:solidFill>
                <a:cs typeface="Calibri"/>
              </a:rPr>
              <a:t> </a:t>
            </a:r>
            <a:r>
              <a:rPr sz="1147" dirty="0">
                <a:solidFill>
                  <a:srgbClr val="FFFFFF"/>
                </a:solidFill>
                <a:cs typeface="Calibri"/>
              </a:rPr>
              <a:t>of</a:t>
            </a:r>
            <a:r>
              <a:rPr sz="1147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1147" dirty="0">
                <a:solidFill>
                  <a:srgbClr val="FFFFFF"/>
                </a:solidFill>
                <a:cs typeface="Calibri"/>
              </a:rPr>
              <a:t>Stude</a:t>
            </a:r>
            <a:r>
              <a:rPr sz="1147" spc="-4" dirty="0">
                <a:solidFill>
                  <a:srgbClr val="FFFFFF"/>
                </a:solidFill>
                <a:cs typeface="Calibri"/>
              </a:rPr>
              <a:t>nts</a:t>
            </a:r>
            <a:endParaRPr sz="1147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94899" y="4449396"/>
            <a:ext cx="2422712" cy="5581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65">
              <a:tabLst>
                <a:tab pos="563686" algn="l"/>
              </a:tabLst>
            </a:pPr>
            <a:r>
              <a:rPr sz="1059" spc="4" dirty="0">
                <a:solidFill>
                  <a:srgbClr val="FFFFFF"/>
                </a:solidFill>
                <a:latin typeface="Arial"/>
                <a:cs typeface="Arial"/>
              </a:rPr>
              <a:t>–	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Interns</a:t>
            </a:r>
            <a:r>
              <a:rPr sz="1059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&amp; </a:t>
            </a:r>
            <a:r>
              <a:rPr sz="1059" dirty="0">
                <a:solidFill>
                  <a:srgbClr val="FFFFFF"/>
                </a:solidFill>
                <a:cs typeface="Calibri"/>
              </a:rPr>
              <a:t>BS,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MS,</a:t>
            </a:r>
            <a:r>
              <a:rPr sz="1059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and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Ph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D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grads</a:t>
            </a:r>
            <a:endParaRPr sz="1059">
              <a:solidFill>
                <a:prstClr val="black"/>
              </a:solidFill>
              <a:cs typeface="Calibri"/>
            </a:endParaRPr>
          </a:p>
          <a:p>
            <a:pPr marL="285765" marR="4483" indent="-274559">
              <a:lnSpc>
                <a:spcPct val="101499"/>
              </a:lnSpc>
              <a:spcBef>
                <a:spcPts val="269"/>
              </a:spcBef>
              <a:buClr>
                <a:srgbClr val="FFFFFF"/>
              </a:buClr>
              <a:buFont typeface="Wingdings"/>
              <a:buChar char=""/>
              <a:tabLst>
                <a:tab pos="286326" algn="l"/>
              </a:tabLst>
            </a:pPr>
            <a:r>
              <a:rPr sz="1147" dirty="0">
                <a:solidFill>
                  <a:srgbClr val="FFFFFF"/>
                </a:solidFill>
                <a:cs typeface="Calibri"/>
              </a:rPr>
              <a:t>St</a:t>
            </a:r>
            <a:r>
              <a:rPr sz="1147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147" spc="-9" dirty="0">
                <a:solidFill>
                  <a:srgbClr val="FFFFFF"/>
                </a:solidFill>
                <a:cs typeface="Calibri"/>
              </a:rPr>
              <a:t>a</a:t>
            </a:r>
            <a:r>
              <a:rPr sz="1147" spc="-13" dirty="0">
                <a:solidFill>
                  <a:srgbClr val="FFFFFF"/>
                </a:solidFill>
                <a:cs typeface="Calibri"/>
              </a:rPr>
              <a:t>t</a:t>
            </a:r>
            <a:r>
              <a:rPr sz="1147" dirty="0">
                <a:solidFill>
                  <a:srgbClr val="FFFFFF"/>
                </a:solidFill>
                <a:cs typeface="Calibri"/>
              </a:rPr>
              <a:t>egic</a:t>
            </a:r>
            <a:r>
              <a:rPr sz="1147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147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147" dirty="0">
                <a:solidFill>
                  <a:srgbClr val="FFFFFF"/>
                </a:solidFill>
                <a:cs typeface="Calibri"/>
              </a:rPr>
              <a:t>esea</a:t>
            </a:r>
            <a:r>
              <a:rPr sz="1147" spc="-18" dirty="0">
                <a:solidFill>
                  <a:srgbClr val="FFFFFF"/>
                </a:solidFill>
                <a:cs typeface="Calibri"/>
              </a:rPr>
              <a:t>r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ch</a:t>
            </a:r>
            <a:r>
              <a:rPr sz="1147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1147" spc="-22" dirty="0">
                <a:solidFill>
                  <a:srgbClr val="FFFFFF"/>
                </a:solidFill>
                <a:cs typeface="Calibri"/>
              </a:rPr>
              <a:t>P</a:t>
            </a:r>
            <a:r>
              <a:rPr sz="1147" dirty="0">
                <a:solidFill>
                  <a:srgbClr val="FFFFFF"/>
                </a:solidFill>
                <a:cs typeface="Calibri"/>
              </a:rPr>
              <a:t>a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rtne</a:t>
            </a:r>
            <a:r>
              <a:rPr sz="1147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147" dirty="0">
                <a:solidFill>
                  <a:srgbClr val="FFFFFF"/>
                </a:solidFill>
                <a:cs typeface="Calibri"/>
              </a:rPr>
              <a:t>shi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p</a:t>
            </a:r>
            <a:r>
              <a:rPr sz="1147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with</a:t>
            </a:r>
            <a:r>
              <a:rPr sz="1147" dirty="0">
                <a:solidFill>
                  <a:srgbClr val="FFFFFF"/>
                </a:solidFill>
                <a:cs typeface="Calibri"/>
              </a:rPr>
              <a:t> </a:t>
            </a:r>
            <a:r>
              <a:rPr sz="1147" spc="-40" dirty="0">
                <a:solidFill>
                  <a:srgbClr val="FFFFFF"/>
                </a:solidFill>
                <a:cs typeface="Calibri"/>
              </a:rPr>
              <a:t>W</a:t>
            </a:r>
            <a:r>
              <a:rPr sz="1147" dirty="0">
                <a:solidFill>
                  <a:srgbClr val="FFFFFF"/>
                </a:solidFill>
                <a:cs typeface="Calibri"/>
              </a:rPr>
              <a:t>or</a:t>
            </a:r>
            <a:r>
              <a:rPr sz="1147" spc="-4" dirty="0">
                <a:solidFill>
                  <a:srgbClr val="FFFFFF"/>
                </a:solidFill>
                <a:cs typeface="Calibri"/>
              </a:rPr>
              <a:t>l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d</a:t>
            </a:r>
            <a:r>
              <a:rPr sz="1147" spc="-9" dirty="0">
                <a:solidFill>
                  <a:srgbClr val="FFFFFF"/>
                </a:solidFill>
                <a:cs typeface="Calibri"/>
              </a:rPr>
              <a:t>‐</a:t>
            </a:r>
            <a:r>
              <a:rPr sz="1147" dirty="0">
                <a:solidFill>
                  <a:srgbClr val="FFFFFF"/>
                </a:solidFill>
                <a:cs typeface="Calibri"/>
              </a:rPr>
              <a:t>Clas</a:t>
            </a:r>
            <a:r>
              <a:rPr sz="1147" spc="4" dirty="0">
                <a:solidFill>
                  <a:srgbClr val="FFFFFF"/>
                </a:solidFill>
                <a:cs typeface="Calibri"/>
              </a:rPr>
              <a:t>s</a:t>
            </a:r>
            <a:r>
              <a:rPr sz="1147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1147" dirty="0">
                <a:solidFill>
                  <a:srgbClr val="FFFFFF"/>
                </a:solidFill>
                <a:cs typeface="Calibri"/>
              </a:rPr>
              <a:t>In</a:t>
            </a:r>
            <a:r>
              <a:rPr sz="1147" spc="-9" dirty="0">
                <a:solidFill>
                  <a:srgbClr val="FFFFFF"/>
                </a:solidFill>
                <a:cs typeface="Calibri"/>
              </a:rPr>
              <a:t>s</a:t>
            </a:r>
            <a:r>
              <a:rPr sz="1147" dirty="0">
                <a:solidFill>
                  <a:srgbClr val="FFFFFF"/>
                </a:solidFill>
                <a:cs typeface="Calibri"/>
              </a:rPr>
              <a:t>titution</a:t>
            </a:r>
            <a:endParaRPr sz="1147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69890" y="5035016"/>
            <a:ext cx="2187388" cy="493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8567" marR="4483" indent="-277921">
              <a:lnSpc>
                <a:spcPct val="100800"/>
              </a:lnSpc>
              <a:tabLst>
                <a:tab pos="288567" algn="l"/>
              </a:tabLst>
            </a:pPr>
            <a:r>
              <a:rPr sz="1059" dirty="0">
                <a:solidFill>
                  <a:srgbClr val="FFFFFF"/>
                </a:solidFill>
                <a:latin typeface="Arial"/>
                <a:cs typeface="Arial"/>
              </a:rPr>
              <a:t>–	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Rea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l</a:t>
            </a:r>
            <a:r>
              <a:rPr sz="1059" dirty="0">
                <a:solidFill>
                  <a:srgbClr val="FFFFFF"/>
                </a:solidFill>
                <a:cs typeface="Calibri"/>
              </a:rPr>
              <a:t>‐worl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d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proble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m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identification,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data</a:t>
            </a:r>
            <a:r>
              <a:rPr sz="1059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collectio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n</a:t>
            </a:r>
            <a:r>
              <a:rPr sz="1059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&amp;</a:t>
            </a:r>
            <a:r>
              <a:rPr sz="105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access</a:t>
            </a:r>
            <a:r>
              <a:rPr sz="1059" dirty="0">
                <a:solidFill>
                  <a:srgbClr val="FFFFFF"/>
                </a:solidFill>
                <a:cs typeface="Calibri"/>
              </a:rPr>
              <a:t>,</a:t>
            </a:r>
            <a:r>
              <a:rPr sz="1059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unique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perspectiv</a:t>
            </a:r>
            <a:r>
              <a:rPr sz="1059" dirty="0">
                <a:solidFill>
                  <a:srgbClr val="FFFFFF"/>
                </a:solidFill>
                <a:cs typeface="Calibri"/>
              </a:rPr>
              <a:t>e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collaborat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o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rs</a:t>
            </a:r>
            <a:endParaRPr sz="1059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88766" y="2962386"/>
            <a:ext cx="1550445" cy="15504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35070" y="3348542"/>
            <a:ext cx="1056715" cy="497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0" algn="ctr"/>
            <a:r>
              <a:rPr sz="1147" spc="4" dirty="0">
                <a:solidFill>
                  <a:prstClr val="black"/>
                </a:solidFill>
                <a:cs typeface="Calibri"/>
              </a:rPr>
              <a:t>Business</a:t>
            </a:r>
            <a:endParaRPr sz="1147">
              <a:solidFill>
                <a:prstClr val="black"/>
              </a:solidFill>
              <a:cs typeface="Calibri"/>
            </a:endParaRPr>
          </a:p>
          <a:p>
            <a:pPr marL="11206" marR="4483" algn="ctr">
              <a:lnSpc>
                <a:spcPts val="962"/>
              </a:lnSpc>
              <a:spcBef>
                <a:spcPts val="534"/>
              </a:spcBef>
            </a:pPr>
            <a:r>
              <a:rPr sz="838" spc="18" dirty="0">
                <a:solidFill>
                  <a:prstClr val="black"/>
                </a:solidFill>
                <a:cs typeface="Calibri"/>
              </a:rPr>
              <a:t>•D</a:t>
            </a:r>
            <a:r>
              <a:rPr sz="838" spc="13" dirty="0">
                <a:solidFill>
                  <a:prstClr val="black"/>
                </a:solidFill>
                <a:cs typeface="Calibri"/>
              </a:rPr>
              <a:t>o</a:t>
            </a:r>
            <a:r>
              <a:rPr sz="838" spc="26" dirty="0">
                <a:solidFill>
                  <a:prstClr val="black"/>
                </a:solidFill>
                <a:cs typeface="Calibri"/>
              </a:rPr>
              <a:t>m</a:t>
            </a:r>
            <a:r>
              <a:rPr sz="838" spc="9" dirty="0">
                <a:solidFill>
                  <a:prstClr val="black"/>
                </a:solidFill>
                <a:cs typeface="Calibri"/>
              </a:rPr>
              <a:t>ain</a:t>
            </a:r>
            <a:r>
              <a:rPr sz="838" dirty="0">
                <a:solidFill>
                  <a:prstClr val="black"/>
                </a:solidFill>
                <a:cs typeface="Calibri"/>
              </a:rPr>
              <a:t> </a:t>
            </a:r>
            <a:r>
              <a:rPr sz="838" spc="13" dirty="0">
                <a:solidFill>
                  <a:prstClr val="black"/>
                </a:solidFill>
                <a:cs typeface="Calibri"/>
              </a:rPr>
              <a:t>Knowledge</a:t>
            </a:r>
            <a:r>
              <a:rPr sz="838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838" spc="22" dirty="0">
                <a:solidFill>
                  <a:prstClr val="black"/>
                </a:solidFill>
                <a:cs typeface="Calibri"/>
              </a:rPr>
              <a:t>&amp;</a:t>
            </a:r>
            <a:r>
              <a:rPr sz="838" spc="13" dirty="0">
                <a:solidFill>
                  <a:prstClr val="black"/>
                </a:solidFill>
                <a:cs typeface="Calibri"/>
              </a:rPr>
              <a:t> Applications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48162" y="3931248"/>
            <a:ext cx="1550446" cy="15511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29792" y="4402790"/>
            <a:ext cx="915521" cy="753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147" spc="-106" dirty="0">
                <a:solidFill>
                  <a:prstClr val="black"/>
                </a:solidFill>
                <a:cs typeface="Calibri"/>
              </a:rPr>
              <a:t>T</a:t>
            </a:r>
            <a:r>
              <a:rPr sz="1147" dirty="0">
                <a:solidFill>
                  <a:prstClr val="black"/>
                </a:solidFill>
                <a:cs typeface="Calibri"/>
              </a:rPr>
              <a:t>e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chnology</a:t>
            </a:r>
            <a:endParaRPr sz="1147">
              <a:solidFill>
                <a:prstClr val="black"/>
              </a:solidFill>
              <a:cs typeface="Calibri"/>
            </a:endParaRPr>
          </a:p>
          <a:p>
            <a:pPr marL="11206" marR="4483" algn="ctr">
              <a:lnSpc>
                <a:spcPts val="962"/>
              </a:lnSpc>
              <a:spcBef>
                <a:spcPts val="534"/>
              </a:spcBef>
            </a:pPr>
            <a:r>
              <a:rPr sz="838" spc="13" dirty="0">
                <a:solidFill>
                  <a:prstClr val="black"/>
                </a:solidFill>
                <a:cs typeface="Calibri"/>
              </a:rPr>
              <a:t>•Distributed</a:t>
            </a:r>
            <a:r>
              <a:rPr sz="838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838" spc="22" dirty="0">
                <a:solidFill>
                  <a:prstClr val="black"/>
                </a:solidFill>
                <a:cs typeface="Calibri"/>
              </a:rPr>
              <a:t>&amp;</a:t>
            </a:r>
            <a:r>
              <a:rPr sz="838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838" spc="13" dirty="0">
                <a:solidFill>
                  <a:prstClr val="black"/>
                </a:solidFill>
                <a:cs typeface="Calibri"/>
              </a:rPr>
              <a:t>High</a:t>
            </a:r>
            <a:r>
              <a:rPr sz="838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882" spc="-9" dirty="0">
                <a:solidFill>
                  <a:prstClr val="black"/>
                </a:solidFill>
                <a:cs typeface="Calibri"/>
              </a:rPr>
              <a:t>Performance</a:t>
            </a:r>
            <a:r>
              <a:rPr sz="882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838" spc="13" dirty="0">
                <a:solidFill>
                  <a:prstClr val="black"/>
                </a:solidFill>
                <a:cs typeface="Calibri"/>
              </a:rPr>
              <a:t>Hardware</a:t>
            </a:r>
            <a:r>
              <a:rPr sz="838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838" spc="13" dirty="0">
                <a:solidFill>
                  <a:prstClr val="black"/>
                </a:solidFill>
                <a:cs typeface="Calibri"/>
              </a:rPr>
              <a:t>and Software</a:t>
            </a:r>
            <a:r>
              <a:rPr sz="838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838" spc="13" dirty="0">
                <a:solidFill>
                  <a:prstClr val="black"/>
                </a:solidFill>
                <a:cs typeface="Calibri"/>
              </a:rPr>
              <a:t>Systems</a:t>
            </a:r>
            <a:endParaRPr sz="838">
              <a:solidFill>
                <a:prstClr val="black"/>
              </a:solidFill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29368" y="3931248"/>
            <a:ext cx="1550445" cy="15511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21217" y="4463302"/>
            <a:ext cx="892549" cy="612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5129" algn="ctr"/>
            <a:r>
              <a:rPr sz="1147" dirty="0">
                <a:solidFill>
                  <a:prstClr val="black"/>
                </a:solidFill>
                <a:cs typeface="Calibri"/>
              </a:rPr>
              <a:t>Qua</a:t>
            </a:r>
            <a:r>
              <a:rPr sz="1147" spc="-9" dirty="0">
                <a:solidFill>
                  <a:prstClr val="black"/>
                </a:solidFill>
                <a:cs typeface="Calibri"/>
              </a:rPr>
              <a:t>n</a:t>
            </a:r>
            <a:r>
              <a:rPr sz="1147" spc="-4" dirty="0">
                <a:solidFill>
                  <a:prstClr val="black"/>
                </a:solidFill>
                <a:cs typeface="Calibri"/>
              </a:rPr>
              <a:t>ti</a:t>
            </a:r>
            <a:r>
              <a:rPr sz="1147" spc="-18" dirty="0">
                <a:solidFill>
                  <a:prstClr val="black"/>
                </a:solidFill>
                <a:cs typeface="Calibri"/>
              </a:rPr>
              <a:t>t</a:t>
            </a:r>
            <a:r>
              <a:rPr sz="1147" spc="-9" dirty="0">
                <a:solidFill>
                  <a:prstClr val="black"/>
                </a:solidFill>
                <a:cs typeface="Calibri"/>
              </a:rPr>
              <a:t>a</a:t>
            </a:r>
            <a:r>
              <a:rPr sz="1147" spc="-4" dirty="0">
                <a:solidFill>
                  <a:prstClr val="black"/>
                </a:solidFill>
                <a:cs typeface="Calibri"/>
              </a:rPr>
              <a:t>ti</a:t>
            </a:r>
            <a:r>
              <a:rPr sz="1147" spc="-9" dirty="0">
                <a:solidFill>
                  <a:prstClr val="black"/>
                </a:solidFill>
                <a:cs typeface="Calibri"/>
              </a:rPr>
              <a:t>v</a:t>
            </a:r>
            <a:r>
              <a:rPr sz="1147" spc="4" dirty="0">
                <a:solidFill>
                  <a:prstClr val="black"/>
                </a:solidFill>
                <a:cs typeface="Calibri"/>
              </a:rPr>
              <a:t>e</a:t>
            </a:r>
            <a:endParaRPr sz="1147">
              <a:solidFill>
                <a:prstClr val="black"/>
              </a:solidFill>
              <a:cs typeface="Calibri"/>
            </a:endParaRPr>
          </a:p>
          <a:p>
            <a:pPr marL="10646" marR="4483" indent="-56032" algn="ctr">
              <a:lnSpc>
                <a:spcPts val="962"/>
              </a:lnSpc>
              <a:spcBef>
                <a:spcPts val="534"/>
              </a:spcBef>
            </a:pPr>
            <a:r>
              <a:rPr sz="882" dirty="0">
                <a:solidFill>
                  <a:prstClr val="black"/>
                </a:solidFill>
                <a:cs typeface="Calibri"/>
              </a:rPr>
              <a:t>•</a:t>
            </a:r>
            <a:r>
              <a:rPr sz="882" spc="-4" dirty="0">
                <a:solidFill>
                  <a:prstClr val="black"/>
                </a:solidFill>
                <a:cs typeface="Calibri"/>
              </a:rPr>
              <a:t>Statistical </a:t>
            </a:r>
            <a:r>
              <a:rPr sz="838" spc="13" dirty="0">
                <a:solidFill>
                  <a:prstClr val="black"/>
                </a:solidFill>
                <a:cs typeface="Calibri"/>
              </a:rPr>
              <a:t>Learning,</a:t>
            </a:r>
            <a:r>
              <a:rPr sz="838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838" spc="13" dirty="0">
                <a:solidFill>
                  <a:prstClr val="black"/>
                </a:solidFill>
                <a:cs typeface="Calibri"/>
              </a:rPr>
              <a:t>Modeling</a:t>
            </a:r>
            <a:endParaRPr sz="838">
              <a:solidFill>
                <a:prstClr val="black"/>
              </a:solidFill>
              <a:cs typeface="Calibri"/>
            </a:endParaRPr>
          </a:p>
          <a:p>
            <a:pPr marL="560" algn="ctr">
              <a:lnSpc>
                <a:spcPts val="944"/>
              </a:lnSpc>
            </a:pPr>
            <a:r>
              <a:rPr sz="882" spc="-9" dirty="0">
                <a:solidFill>
                  <a:prstClr val="black"/>
                </a:solidFill>
                <a:cs typeface="Calibri"/>
              </a:rPr>
              <a:t>&amp;</a:t>
            </a:r>
            <a:r>
              <a:rPr sz="882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882" spc="-9" dirty="0">
                <a:solidFill>
                  <a:prstClr val="black"/>
                </a:solidFill>
                <a:cs typeface="Calibri"/>
              </a:rPr>
              <a:t>Algor</a:t>
            </a:r>
            <a:r>
              <a:rPr sz="882" spc="-4" dirty="0">
                <a:solidFill>
                  <a:prstClr val="black"/>
                </a:solidFill>
                <a:cs typeface="Calibri"/>
              </a:rPr>
              <a:t>ithms</a:t>
            </a:r>
            <a:endParaRPr sz="882">
              <a:solidFill>
                <a:prstClr val="black"/>
              </a:solidFill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43710" y="5588484"/>
            <a:ext cx="2464174" cy="264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721" dirty="0">
                <a:solidFill>
                  <a:srgbClr val="4F82BD"/>
                </a:solidFill>
                <a:cs typeface="Calibri"/>
              </a:rPr>
              <a:t>Financial</a:t>
            </a:r>
            <a:r>
              <a:rPr sz="1721" spc="18" dirty="0">
                <a:solidFill>
                  <a:srgbClr val="4F82BD"/>
                </a:solidFill>
                <a:cs typeface="Calibri"/>
              </a:rPr>
              <a:t> </a:t>
            </a:r>
            <a:r>
              <a:rPr sz="1721" dirty="0">
                <a:solidFill>
                  <a:srgbClr val="4F82BD"/>
                </a:solidFill>
                <a:cs typeface="Calibri"/>
              </a:rPr>
              <a:t>Se</a:t>
            </a:r>
            <a:r>
              <a:rPr sz="1721" spc="22" dirty="0">
                <a:solidFill>
                  <a:srgbClr val="4F82BD"/>
                </a:solidFill>
                <a:cs typeface="Calibri"/>
              </a:rPr>
              <a:t>r</a:t>
            </a:r>
            <a:r>
              <a:rPr sz="1721" spc="4" dirty="0">
                <a:solidFill>
                  <a:srgbClr val="4F82BD"/>
                </a:solidFill>
                <a:cs typeface="Calibri"/>
              </a:rPr>
              <a:t>v</a:t>
            </a:r>
            <a:r>
              <a:rPr sz="1721" dirty="0">
                <a:solidFill>
                  <a:srgbClr val="4F82BD"/>
                </a:solidFill>
                <a:cs typeface="Calibri"/>
              </a:rPr>
              <a:t>ice</a:t>
            </a:r>
            <a:r>
              <a:rPr sz="1721" spc="4" dirty="0">
                <a:solidFill>
                  <a:srgbClr val="4F82BD"/>
                </a:solidFill>
                <a:cs typeface="Calibri"/>
              </a:rPr>
              <a:t>s</a:t>
            </a:r>
            <a:r>
              <a:rPr sz="1721" spc="9" dirty="0">
                <a:solidFill>
                  <a:srgbClr val="4F82BD"/>
                </a:solidFill>
                <a:cs typeface="Calibri"/>
              </a:rPr>
              <a:t> </a:t>
            </a:r>
            <a:r>
              <a:rPr sz="1721" spc="4" dirty="0">
                <a:solidFill>
                  <a:srgbClr val="4F82BD"/>
                </a:solidFill>
                <a:cs typeface="Calibri"/>
              </a:rPr>
              <a:t>Analytics</a:t>
            </a:r>
            <a:endParaRPr sz="1721">
              <a:solidFill>
                <a:prstClr val="black"/>
              </a:solidFill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48237" y="1899966"/>
            <a:ext cx="2753846" cy="643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ct val="81200"/>
              </a:lnSpc>
            </a:pPr>
            <a:r>
              <a:rPr sz="1721" dirty="0">
                <a:solidFill>
                  <a:srgbClr val="1F497C"/>
                </a:solidFill>
                <a:cs typeface="Calibri"/>
              </a:rPr>
              <a:t>Expan</a:t>
            </a:r>
            <a:r>
              <a:rPr sz="1721" spc="9" dirty="0">
                <a:solidFill>
                  <a:srgbClr val="1F497C"/>
                </a:solidFill>
                <a:cs typeface="Calibri"/>
              </a:rPr>
              <a:t>d</a:t>
            </a:r>
            <a:r>
              <a:rPr sz="1721" spc="22" dirty="0">
                <a:solidFill>
                  <a:srgbClr val="1F497C"/>
                </a:solidFill>
                <a:cs typeface="Calibri"/>
              </a:rPr>
              <a:t> </a:t>
            </a:r>
            <a:r>
              <a:rPr sz="1721" spc="4" dirty="0">
                <a:solidFill>
                  <a:srgbClr val="1F497C"/>
                </a:solidFill>
                <a:cs typeface="Calibri"/>
              </a:rPr>
              <a:t>a</a:t>
            </a:r>
            <a:r>
              <a:rPr sz="1721" spc="9" dirty="0">
                <a:solidFill>
                  <a:srgbClr val="1F497C"/>
                </a:solidFill>
                <a:cs typeface="Calibri"/>
              </a:rPr>
              <a:t> </a:t>
            </a:r>
            <a:r>
              <a:rPr sz="1721" spc="-18" dirty="0">
                <a:solidFill>
                  <a:srgbClr val="1F497C"/>
                </a:solidFill>
                <a:cs typeface="Calibri"/>
              </a:rPr>
              <a:t>s</a:t>
            </a:r>
            <a:r>
              <a:rPr sz="1721" spc="4" dirty="0">
                <a:solidFill>
                  <a:srgbClr val="1F497C"/>
                </a:solidFill>
                <a:cs typeface="Calibri"/>
              </a:rPr>
              <a:t>t</a:t>
            </a:r>
            <a:r>
              <a:rPr sz="1721" spc="-35" dirty="0">
                <a:solidFill>
                  <a:srgbClr val="1F497C"/>
                </a:solidFill>
                <a:cs typeface="Calibri"/>
              </a:rPr>
              <a:t>r</a:t>
            </a:r>
            <a:r>
              <a:rPr sz="1721" spc="-13" dirty="0">
                <a:solidFill>
                  <a:srgbClr val="1F497C"/>
                </a:solidFill>
                <a:cs typeface="Calibri"/>
              </a:rPr>
              <a:t>a</a:t>
            </a:r>
            <a:r>
              <a:rPr sz="1721" spc="-18" dirty="0">
                <a:solidFill>
                  <a:srgbClr val="1F497C"/>
                </a:solidFill>
                <a:cs typeface="Calibri"/>
              </a:rPr>
              <a:t>t</a:t>
            </a:r>
            <a:r>
              <a:rPr sz="1721" dirty="0">
                <a:solidFill>
                  <a:srgbClr val="1F497C"/>
                </a:solidFill>
                <a:cs typeface="Calibri"/>
              </a:rPr>
              <a:t>eg</a:t>
            </a:r>
            <a:r>
              <a:rPr sz="1721" spc="4" dirty="0">
                <a:solidFill>
                  <a:srgbClr val="1F497C"/>
                </a:solidFill>
                <a:cs typeface="Calibri"/>
              </a:rPr>
              <a:t>ic</a:t>
            </a:r>
            <a:r>
              <a:rPr sz="1721" dirty="0">
                <a:solidFill>
                  <a:srgbClr val="1F497C"/>
                </a:solidFill>
                <a:cs typeface="Calibri"/>
              </a:rPr>
              <a:t> partne</a:t>
            </a:r>
            <a:r>
              <a:rPr sz="1721" spc="-26" dirty="0">
                <a:solidFill>
                  <a:srgbClr val="1F497C"/>
                </a:solidFill>
                <a:cs typeface="Calibri"/>
              </a:rPr>
              <a:t>r</a:t>
            </a:r>
            <a:r>
              <a:rPr sz="1721" dirty="0">
                <a:solidFill>
                  <a:srgbClr val="1F497C"/>
                </a:solidFill>
                <a:cs typeface="Calibri"/>
              </a:rPr>
              <a:t>ship</a:t>
            </a:r>
            <a:r>
              <a:rPr sz="1721" spc="-4" dirty="0">
                <a:solidFill>
                  <a:srgbClr val="1F497C"/>
                </a:solidFill>
                <a:cs typeface="Calibri"/>
              </a:rPr>
              <a:t> </a:t>
            </a:r>
            <a:r>
              <a:rPr sz="1721" spc="-35" dirty="0">
                <a:solidFill>
                  <a:srgbClr val="1F497C"/>
                </a:solidFill>
                <a:cs typeface="Calibri"/>
              </a:rPr>
              <a:t>f</a:t>
            </a:r>
            <a:r>
              <a:rPr sz="1721" spc="4" dirty="0">
                <a:solidFill>
                  <a:srgbClr val="1F497C"/>
                </a:solidFill>
                <a:cs typeface="Calibri"/>
              </a:rPr>
              <a:t>oc</a:t>
            </a:r>
            <a:r>
              <a:rPr sz="1721" dirty="0">
                <a:solidFill>
                  <a:srgbClr val="1F497C"/>
                </a:solidFill>
                <a:cs typeface="Calibri"/>
              </a:rPr>
              <a:t>use</a:t>
            </a:r>
            <a:r>
              <a:rPr sz="1721" spc="9" dirty="0">
                <a:solidFill>
                  <a:srgbClr val="1F497C"/>
                </a:solidFill>
                <a:cs typeface="Calibri"/>
              </a:rPr>
              <a:t>d</a:t>
            </a:r>
            <a:r>
              <a:rPr sz="1721" spc="22" dirty="0">
                <a:solidFill>
                  <a:srgbClr val="1F497C"/>
                </a:solidFill>
                <a:cs typeface="Calibri"/>
              </a:rPr>
              <a:t> </a:t>
            </a:r>
            <a:r>
              <a:rPr sz="1721" spc="4" dirty="0">
                <a:solidFill>
                  <a:srgbClr val="1F497C"/>
                </a:solidFill>
                <a:cs typeface="Calibri"/>
              </a:rPr>
              <a:t>ac</a:t>
            </a:r>
            <a:r>
              <a:rPr sz="1721" spc="-22" dirty="0">
                <a:solidFill>
                  <a:srgbClr val="1F497C"/>
                </a:solidFill>
                <a:cs typeface="Calibri"/>
              </a:rPr>
              <a:t>r</a:t>
            </a:r>
            <a:r>
              <a:rPr sz="1721" spc="4" dirty="0">
                <a:solidFill>
                  <a:srgbClr val="1F497C"/>
                </a:solidFill>
                <a:cs typeface="Calibri"/>
              </a:rPr>
              <a:t>oss</a:t>
            </a:r>
            <a:r>
              <a:rPr sz="1721" dirty="0">
                <a:solidFill>
                  <a:srgbClr val="1F497C"/>
                </a:solidFill>
                <a:cs typeface="Calibri"/>
              </a:rPr>
              <a:t> </a:t>
            </a:r>
            <a:r>
              <a:rPr sz="1721" spc="4" dirty="0">
                <a:solidFill>
                  <a:srgbClr val="1F497C"/>
                </a:solidFill>
                <a:cs typeface="Calibri"/>
              </a:rPr>
              <a:t>all</a:t>
            </a:r>
            <a:r>
              <a:rPr sz="1721" spc="9" dirty="0">
                <a:solidFill>
                  <a:srgbClr val="1F497C"/>
                </a:solidFill>
                <a:cs typeface="Calibri"/>
              </a:rPr>
              <a:t> </a:t>
            </a:r>
            <a:r>
              <a:rPr sz="1721" spc="4" dirty="0">
                <a:solidFill>
                  <a:srgbClr val="1F497C"/>
                </a:solidFill>
                <a:cs typeface="Calibri"/>
              </a:rPr>
              <a:t>domains</a:t>
            </a:r>
            <a:r>
              <a:rPr sz="1721" spc="22" dirty="0">
                <a:solidFill>
                  <a:srgbClr val="1F497C"/>
                </a:solidFill>
                <a:cs typeface="Calibri"/>
              </a:rPr>
              <a:t> </a:t>
            </a:r>
            <a:r>
              <a:rPr sz="1721" dirty="0">
                <a:solidFill>
                  <a:srgbClr val="1F497C"/>
                </a:solidFill>
                <a:cs typeface="Calibri"/>
              </a:rPr>
              <a:t>of</a:t>
            </a:r>
            <a:r>
              <a:rPr sz="1721" spc="-4" dirty="0">
                <a:solidFill>
                  <a:srgbClr val="1F497C"/>
                </a:solidFill>
                <a:cs typeface="Calibri"/>
              </a:rPr>
              <a:t> </a:t>
            </a:r>
            <a:r>
              <a:rPr sz="1721" i="1" spc="4" dirty="0">
                <a:solidFill>
                  <a:srgbClr val="1F497C"/>
                </a:solidFill>
                <a:cs typeface="Calibri"/>
              </a:rPr>
              <a:t>Financial Se</a:t>
            </a:r>
            <a:r>
              <a:rPr sz="1721" i="1" spc="18" dirty="0">
                <a:solidFill>
                  <a:srgbClr val="1F497C"/>
                </a:solidFill>
                <a:cs typeface="Calibri"/>
              </a:rPr>
              <a:t>r</a:t>
            </a:r>
            <a:r>
              <a:rPr sz="1721" i="1" dirty="0">
                <a:solidFill>
                  <a:srgbClr val="1F497C"/>
                </a:solidFill>
                <a:cs typeface="Calibri"/>
              </a:rPr>
              <a:t>vi</a:t>
            </a:r>
            <a:r>
              <a:rPr sz="1721" i="1" spc="-9" dirty="0">
                <a:solidFill>
                  <a:srgbClr val="1F497C"/>
                </a:solidFill>
                <a:cs typeface="Calibri"/>
              </a:rPr>
              <a:t>c</a:t>
            </a:r>
            <a:r>
              <a:rPr sz="1721" i="1" spc="4" dirty="0">
                <a:solidFill>
                  <a:srgbClr val="1F497C"/>
                </a:solidFill>
                <a:cs typeface="Calibri"/>
              </a:rPr>
              <a:t>e</a:t>
            </a:r>
            <a:r>
              <a:rPr sz="1721" i="1" dirty="0">
                <a:solidFill>
                  <a:srgbClr val="1F497C"/>
                </a:solidFill>
                <a:cs typeface="Calibri"/>
              </a:rPr>
              <a:t> </a:t>
            </a:r>
            <a:r>
              <a:rPr sz="1721" i="1" spc="4" dirty="0">
                <a:solidFill>
                  <a:srgbClr val="1F497C"/>
                </a:solidFill>
                <a:cs typeface="Calibri"/>
              </a:rPr>
              <a:t>Anal</a:t>
            </a:r>
            <a:r>
              <a:rPr sz="1721" i="1" spc="13" dirty="0">
                <a:solidFill>
                  <a:srgbClr val="1F497C"/>
                </a:solidFill>
                <a:cs typeface="Calibri"/>
              </a:rPr>
              <a:t>y</a:t>
            </a:r>
            <a:r>
              <a:rPr sz="1721" i="1" dirty="0">
                <a:solidFill>
                  <a:srgbClr val="1F497C"/>
                </a:solidFill>
                <a:cs typeface="Calibri"/>
              </a:rPr>
              <a:t>tics</a:t>
            </a:r>
            <a:endParaRPr sz="1721">
              <a:solidFill>
                <a:prstClr val="black"/>
              </a:solidFill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58471" y="933225"/>
            <a:ext cx="1981424" cy="14865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658470" y="2687394"/>
            <a:ext cx="1990165" cy="19108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658806" y="4866490"/>
            <a:ext cx="1984898" cy="10589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2387" y="1772323"/>
            <a:ext cx="5928471" cy="4040281"/>
          </a:xfrm>
          <a:custGeom>
            <a:avLst/>
            <a:gdLst/>
            <a:ahLst/>
            <a:cxnLst/>
            <a:rect l="l" t="t" r="r" b="b"/>
            <a:pathLst>
              <a:path w="6718934" h="4578984">
                <a:moveTo>
                  <a:pt x="0" y="0"/>
                </a:moveTo>
                <a:lnTo>
                  <a:pt x="0" y="4578858"/>
                </a:lnTo>
                <a:lnTo>
                  <a:pt x="6718554" y="4578858"/>
                </a:lnTo>
                <a:lnTo>
                  <a:pt x="6718554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80285" y="1759548"/>
            <a:ext cx="5953125" cy="4065494"/>
          </a:xfrm>
          <a:custGeom>
            <a:avLst/>
            <a:gdLst/>
            <a:ahLst/>
            <a:cxnLst/>
            <a:rect l="l" t="t" r="r" b="b"/>
            <a:pathLst>
              <a:path w="6746875" h="4607559">
                <a:moveTo>
                  <a:pt x="6746748" y="4600956"/>
                </a:moveTo>
                <a:lnTo>
                  <a:pt x="6746748" y="6096"/>
                </a:lnTo>
                <a:lnTo>
                  <a:pt x="6739890" y="0"/>
                </a:lnTo>
                <a:lnTo>
                  <a:pt x="6095" y="0"/>
                </a:lnTo>
                <a:lnTo>
                  <a:pt x="0" y="6096"/>
                </a:lnTo>
                <a:lnTo>
                  <a:pt x="0" y="4600956"/>
                </a:lnTo>
                <a:lnTo>
                  <a:pt x="6096" y="4607052"/>
                </a:lnTo>
                <a:lnTo>
                  <a:pt x="13716" y="4607052"/>
                </a:lnTo>
                <a:lnTo>
                  <a:pt x="13716" y="28194"/>
                </a:lnTo>
                <a:lnTo>
                  <a:pt x="28194" y="14478"/>
                </a:lnTo>
                <a:lnTo>
                  <a:pt x="28194" y="28194"/>
                </a:lnTo>
                <a:lnTo>
                  <a:pt x="6718554" y="28194"/>
                </a:lnTo>
                <a:lnTo>
                  <a:pt x="6718554" y="14478"/>
                </a:lnTo>
                <a:lnTo>
                  <a:pt x="6732270" y="28194"/>
                </a:lnTo>
                <a:lnTo>
                  <a:pt x="6732270" y="4607052"/>
                </a:lnTo>
                <a:lnTo>
                  <a:pt x="6739890" y="4607052"/>
                </a:lnTo>
                <a:lnTo>
                  <a:pt x="6746748" y="4600956"/>
                </a:lnTo>
                <a:close/>
              </a:path>
              <a:path w="6746875" h="4607559">
                <a:moveTo>
                  <a:pt x="28194" y="28194"/>
                </a:moveTo>
                <a:lnTo>
                  <a:pt x="28194" y="14478"/>
                </a:lnTo>
                <a:lnTo>
                  <a:pt x="13716" y="28194"/>
                </a:lnTo>
                <a:lnTo>
                  <a:pt x="28194" y="28194"/>
                </a:lnTo>
                <a:close/>
              </a:path>
              <a:path w="6746875" h="4607559">
                <a:moveTo>
                  <a:pt x="28194" y="4578858"/>
                </a:moveTo>
                <a:lnTo>
                  <a:pt x="28194" y="28194"/>
                </a:lnTo>
                <a:lnTo>
                  <a:pt x="13716" y="28194"/>
                </a:lnTo>
                <a:lnTo>
                  <a:pt x="13716" y="4578858"/>
                </a:lnTo>
                <a:lnTo>
                  <a:pt x="28194" y="4578858"/>
                </a:lnTo>
                <a:close/>
              </a:path>
              <a:path w="6746875" h="4607559">
                <a:moveTo>
                  <a:pt x="6732270" y="4578858"/>
                </a:moveTo>
                <a:lnTo>
                  <a:pt x="13716" y="4578858"/>
                </a:lnTo>
                <a:lnTo>
                  <a:pt x="28194" y="4593336"/>
                </a:lnTo>
                <a:lnTo>
                  <a:pt x="28194" y="4607052"/>
                </a:lnTo>
                <a:lnTo>
                  <a:pt x="6718554" y="4607052"/>
                </a:lnTo>
                <a:lnTo>
                  <a:pt x="6718554" y="4593336"/>
                </a:lnTo>
                <a:lnTo>
                  <a:pt x="6732270" y="4578858"/>
                </a:lnTo>
                <a:close/>
              </a:path>
              <a:path w="6746875" h="4607559">
                <a:moveTo>
                  <a:pt x="28194" y="4607052"/>
                </a:moveTo>
                <a:lnTo>
                  <a:pt x="28194" y="4593336"/>
                </a:lnTo>
                <a:lnTo>
                  <a:pt x="13716" y="4578858"/>
                </a:lnTo>
                <a:lnTo>
                  <a:pt x="13716" y="4607052"/>
                </a:lnTo>
                <a:lnTo>
                  <a:pt x="28194" y="4607052"/>
                </a:lnTo>
                <a:close/>
              </a:path>
              <a:path w="6746875" h="4607559">
                <a:moveTo>
                  <a:pt x="6732270" y="28194"/>
                </a:moveTo>
                <a:lnTo>
                  <a:pt x="6718554" y="14478"/>
                </a:lnTo>
                <a:lnTo>
                  <a:pt x="6718554" y="28194"/>
                </a:lnTo>
                <a:lnTo>
                  <a:pt x="6732270" y="28194"/>
                </a:lnTo>
                <a:close/>
              </a:path>
              <a:path w="6746875" h="4607559">
                <a:moveTo>
                  <a:pt x="6732270" y="4578858"/>
                </a:moveTo>
                <a:lnTo>
                  <a:pt x="6732270" y="28194"/>
                </a:lnTo>
                <a:lnTo>
                  <a:pt x="6718554" y="28194"/>
                </a:lnTo>
                <a:lnTo>
                  <a:pt x="6718554" y="4578858"/>
                </a:lnTo>
                <a:lnTo>
                  <a:pt x="6732270" y="4578858"/>
                </a:lnTo>
                <a:close/>
              </a:path>
              <a:path w="6746875" h="4607559">
                <a:moveTo>
                  <a:pt x="6732270" y="4607052"/>
                </a:moveTo>
                <a:lnTo>
                  <a:pt x="6732270" y="4578858"/>
                </a:lnTo>
                <a:lnTo>
                  <a:pt x="6718554" y="4593336"/>
                </a:lnTo>
                <a:lnTo>
                  <a:pt x="6718554" y="4607052"/>
                </a:lnTo>
                <a:lnTo>
                  <a:pt x="6732270" y="4607052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70605" y="1792372"/>
            <a:ext cx="5744696" cy="390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235" u="heavy" dirty="0">
                <a:solidFill>
                  <a:srgbClr val="FFFFFF"/>
                </a:solidFill>
                <a:cs typeface="Calibri"/>
              </a:rPr>
              <a:t>C</a:t>
            </a:r>
            <a:r>
              <a:rPr sz="1235" u="heavy" spc="-18" dirty="0">
                <a:solidFill>
                  <a:srgbClr val="FFFFFF"/>
                </a:solidFill>
                <a:cs typeface="Calibri"/>
              </a:rPr>
              <a:t>r</a:t>
            </a:r>
            <a:r>
              <a:rPr sz="1235" u="heavy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-9" dirty="0">
                <a:solidFill>
                  <a:srgbClr val="FFFFFF"/>
                </a:solidFill>
                <a:cs typeface="Calibri"/>
              </a:rPr>
              <a:t>a</a:t>
            </a:r>
            <a:r>
              <a:rPr sz="1235" u="heavy" spc="-18" dirty="0">
                <a:solidFill>
                  <a:srgbClr val="FFFFFF"/>
                </a:solidFill>
                <a:cs typeface="Calibri"/>
              </a:rPr>
              <a:t>t</a:t>
            </a:r>
            <a:r>
              <a:rPr sz="1235" u="heavy" spc="4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-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-93" dirty="0">
                <a:solidFill>
                  <a:srgbClr val="FFFFFF"/>
                </a:solidFill>
                <a:cs typeface="Calibri"/>
              </a:rPr>
              <a:t>Ta</a:t>
            </a:r>
            <a:r>
              <a:rPr sz="1235" u="heavy" spc="-21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-18" dirty="0">
                <a:solidFill>
                  <a:srgbClr val="FFFFFF"/>
                </a:solidFill>
                <a:cs typeface="Calibri"/>
              </a:rPr>
              <a:t>r</a:t>
            </a:r>
            <a:r>
              <a:rPr sz="1235" u="heavy" spc="-9" dirty="0">
                <a:solidFill>
                  <a:srgbClr val="FFFFFF"/>
                </a:solidFill>
                <a:cs typeface="Calibri"/>
              </a:rPr>
              <a:t>g</a:t>
            </a:r>
            <a:r>
              <a:rPr sz="1235" u="heavy" spc="-4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-18" dirty="0">
                <a:solidFill>
                  <a:srgbClr val="FFFFFF"/>
                </a:solidFill>
                <a:cs typeface="Calibri"/>
              </a:rPr>
              <a:t>t</a:t>
            </a:r>
            <a:r>
              <a:rPr sz="1235" u="heavy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d</a:t>
            </a:r>
            <a:r>
              <a:rPr sz="1235" u="heavy" spc="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Clu</a:t>
            </a:r>
            <a:r>
              <a:rPr sz="1235" u="heavy" spc="-9" dirty="0">
                <a:solidFill>
                  <a:srgbClr val="FFFFFF"/>
                </a:solidFill>
                <a:cs typeface="Calibri"/>
              </a:rPr>
              <a:t>s</a:t>
            </a:r>
            <a:r>
              <a:rPr sz="1235" u="heavy" spc="-18" dirty="0">
                <a:solidFill>
                  <a:srgbClr val="FFFFFF"/>
                </a:solidFill>
                <a:cs typeface="Calibri"/>
              </a:rPr>
              <a:t>t</a:t>
            </a:r>
            <a:r>
              <a:rPr sz="1235" u="heavy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s</a:t>
            </a:r>
            <a:r>
              <a:rPr sz="1235" u="heavy" spc="-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of</a:t>
            </a:r>
            <a:r>
              <a:rPr sz="1235" u="heavy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4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-22" dirty="0">
                <a:solidFill>
                  <a:srgbClr val="FFFFFF"/>
                </a:solidFill>
                <a:cs typeface="Calibri"/>
              </a:rPr>
              <a:t>x</a:t>
            </a:r>
            <a:r>
              <a:rPr sz="1235" u="heavy" spc="4" dirty="0">
                <a:solidFill>
                  <a:srgbClr val="FFFFFF"/>
                </a:solidFill>
                <a:cs typeface="Calibri"/>
              </a:rPr>
              <a:t>cellence</a:t>
            </a:r>
            <a:endParaRPr sz="1235" dirty="0">
              <a:solidFill>
                <a:prstClr val="black"/>
              </a:solidFill>
              <a:cs typeface="Calibri"/>
            </a:endParaRPr>
          </a:p>
          <a:p>
            <a:pPr marL="454983" indent="-277360">
              <a:spcBef>
                <a:spcPts val="18"/>
              </a:spcBef>
              <a:buClr>
                <a:srgbClr val="FFFFFF"/>
              </a:buClr>
              <a:buFont typeface="Wingdings"/>
              <a:buChar char=""/>
              <a:tabLst>
                <a:tab pos="454983" algn="l"/>
              </a:tabLst>
            </a:pPr>
            <a:r>
              <a:rPr sz="1059" dirty="0">
                <a:solidFill>
                  <a:srgbClr val="FFFFFF"/>
                </a:solidFill>
                <a:cs typeface="Calibri"/>
              </a:rPr>
              <a:t>Hig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h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Performance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Computin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g</a:t>
            </a:r>
            <a:r>
              <a:rPr sz="1059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&amp;</a:t>
            </a:r>
            <a:r>
              <a:rPr sz="105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Bi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g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Data</a:t>
            </a:r>
            <a:r>
              <a:rPr sz="1059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Center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898760" lvl="1" indent="-221888">
              <a:spcBef>
                <a:spcPts val="9"/>
              </a:spcBef>
              <a:buClr>
                <a:srgbClr val="FFFFFF"/>
              </a:buClr>
              <a:buFont typeface="Arial"/>
              <a:buChar char="•"/>
              <a:tabLst>
                <a:tab pos="898760" algn="l"/>
              </a:tabLst>
            </a:pPr>
            <a:r>
              <a:rPr sz="971" spc="-13" dirty="0">
                <a:solidFill>
                  <a:srgbClr val="FFFFFF"/>
                </a:solidFill>
                <a:cs typeface="Calibri"/>
              </a:rPr>
              <a:t>Focu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s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Areas:</a:t>
            </a:r>
            <a:r>
              <a:rPr sz="971" spc="-22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optimize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data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flow,</a:t>
            </a:r>
            <a:r>
              <a:rPr sz="971" spc="-18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cloud 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computing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,</a:t>
            </a:r>
            <a:r>
              <a:rPr sz="97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date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warehousing,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 data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mining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898760" lvl="1" indent="-222449">
              <a:buClr>
                <a:srgbClr val="FFFFFF"/>
              </a:buClr>
              <a:buFont typeface="Arial"/>
              <a:buChar char="•"/>
              <a:tabLst>
                <a:tab pos="898760" algn="l"/>
              </a:tabLst>
            </a:pPr>
            <a:r>
              <a:rPr sz="971" spc="-4" dirty="0">
                <a:solidFill>
                  <a:srgbClr val="FFFFFF"/>
                </a:solidFill>
                <a:cs typeface="Calibri"/>
              </a:rPr>
              <a:t>Current</a:t>
            </a:r>
            <a:r>
              <a:rPr sz="97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facult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 (5)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;</a:t>
            </a:r>
            <a:r>
              <a:rPr sz="971" dirty="0">
                <a:solidFill>
                  <a:srgbClr val="FFFFFF"/>
                </a:solidFill>
                <a:cs typeface="Calibri"/>
              </a:rPr>
              <a:t> 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Targeted</a:t>
            </a:r>
            <a:r>
              <a:rPr sz="97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growth: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facult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 (+2)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,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research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&amp;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stipend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collaborative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support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454983" indent="-277360">
              <a:buClr>
                <a:srgbClr val="FFFFFF"/>
              </a:buClr>
              <a:buFont typeface="Wingdings"/>
              <a:buChar char=""/>
              <a:tabLst>
                <a:tab pos="454983" algn="l"/>
              </a:tabLst>
            </a:pPr>
            <a:r>
              <a:rPr sz="1059" dirty="0">
                <a:solidFill>
                  <a:srgbClr val="FFFFFF"/>
                </a:solidFill>
                <a:cs typeface="Calibri"/>
              </a:rPr>
              <a:t>Finan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cia</a:t>
            </a:r>
            <a:r>
              <a:rPr sz="1059" dirty="0">
                <a:solidFill>
                  <a:srgbClr val="FFFFFF"/>
                </a:solidFill>
                <a:cs typeface="Calibri"/>
              </a:rPr>
              <a:t>l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Service</a:t>
            </a:r>
            <a:r>
              <a:rPr sz="1059" dirty="0">
                <a:solidFill>
                  <a:srgbClr val="FFFFFF"/>
                </a:solidFill>
                <a:cs typeface="Calibri"/>
              </a:rPr>
              <a:t>s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Analytics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898760" lvl="1" indent="-221888">
              <a:spcBef>
                <a:spcPts val="9"/>
              </a:spcBef>
              <a:buClr>
                <a:srgbClr val="FFFFFF"/>
              </a:buClr>
              <a:buFont typeface="Arial"/>
              <a:buChar char="•"/>
              <a:tabLst>
                <a:tab pos="898760" algn="l"/>
              </a:tabLst>
            </a:pPr>
            <a:r>
              <a:rPr sz="971" spc="-13" dirty="0">
                <a:solidFill>
                  <a:srgbClr val="FFFFFF"/>
                </a:solidFill>
                <a:cs typeface="Calibri"/>
              </a:rPr>
              <a:t>Focu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s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Areas:</a:t>
            </a:r>
            <a:r>
              <a:rPr sz="971" spc="-22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statistical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modeling,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machin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e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learning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898760" lvl="1" indent="-222449">
              <a:buClr>
                <a:srgbClr val="FFFFFF"/>
              </a:buClr>
              <a:buFont typeface="Arial"/>
              <a:buChar char="•"/>
              <a:tabLst>
                <a:tab pos="898760" algn="l"/>
              </a:tabLst>
            </a:pPr>
            <a:r>
              <a:rPr sz="971" spc="-4" dirty="0">
                <a:solidFill>
                  <a:srgbClr val="FFFFFF"/>
                </a:solidFill>
                <a:cs typeface="Calibri"/>
              </a:rPr>
              <a:t>Current</a:t>
            </a:r>
            <a:r>
              <a:rPr sz="97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facult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 (4)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;</a:t>
            </a:r>
            <a:r>
              <a:rPr sz="971" dirty="0">
                <a:solidFill>
                  <a:srgbClr val="FFFFFF"/>
                </a:solidFill>
                <a:cs typeface="Calibri"/>
              </a:rPr>
              <a:t> 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Targeted</a:t>
            </a:r>
            <a:r>
              <a:rPr sz="97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growth: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facult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 (+3)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,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research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&amp;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stipend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collaborative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support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454983" indent="-277360">
              <a:buClr>
                <a:srgbClr val="FFFFFF"/>
              </a:buClr>
              <a:buFont typeface="Wingdings"/>
              <a:buChar char=""/>
              <a:tabLst>
                <a:tab pos="454983" algn="l"/>
              </a:tabLst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Cybersecurit</a:t>
            </a:r>
            <a:r>
              <a:rPr sz="1059" dirty="0">
                <a:solidFill>
                  <a:srgbClr val="FFFFFF"/>
                </a:solidFill>
                <a:cs typeface="Calibri"/>
              </a:rPr>
              <a:t>y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In</a:t>
            </a:r>
            <a:r>
              <a:rPr lang="en-US" sz="1059" dirty="0">
                <a:solidFill>
                  <a:srgbClr val="FFFFFF"/>
                </a:solidFill>
                <a:cs typeface="Calibri"/>
              </a:rPr>
              <a:t>itiative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898760" lvl="1" indent="-221888">
              <a:spcBef>
                <a:spcPts val="9"/>
              </a:spcBef>
              <a:buClr>
                <a:srgbClr val="FFFFFF"/>
              </a:buClr>
              <a:buFont typeface="Arial"/>
              <a:buChar char="•"/>
              <a:tabLst>
                <a:tab pos="898760" algn="l"/>
              </a:tabLst>
            </a:pPr>
            <a:r>
              <a:rPr sz="971" spc="-13" dirty="0">
                <a:solidFill>
                  <a:srgbClr val="FFFFFF"/>
                </a:solidFill>
                <a:cs typeface="Calibri"/>
              </a:rPr>
              <a:t>Focu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s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Areas:</a:t>
            </a:r>
            <a:r>
              <a:rPr sz="971" spc="-22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Identit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management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,</a:t>
            </a:r>
            <a:r>
              <a:rPr sz="97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risk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asse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ssment, Cyber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defense/offense,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Cybersecurit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range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898760" lvl="1" indent="-222449">
              <a:buClr>
                <a:srgbClr val="FFFFFF"/>
              </a:buClr>
              <a:buFont typeface="Arial"/>
              <a:buChar char="•"/>
              <a:tabLst>
                <a:tab pos="898760" algn="l"/>
              </a:tabLst>
            </a:pPr>
            <a:r>
              <a:rPr sz="971" spc="-4" dirty="0">
                <a:solidFill>
                  <a:srgbClr val="FFFFFF"/>
                </a:solidFill>
                <a:cs typeface="Calibri"/>
              </a:rPr>
              <a:t>Current</a:t>
            </a:r>
            <a:r>
              <a:rPr sz="97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facult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 (3)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;</a:t>
            </a:r>
            <a:r>
              <a:rPr sz="971" dirty="0">
                <a:solidFill>
                  <a:srgbClr val="FFFFFF"/>
                </a:solidFill>
                <a:cs typeface="Calibri"/>
              </a:rPr>
              <a:t> 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Targeted</a:t>
            </a:r>
            <a:r>
              <a:rPr sz="97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growth: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facult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 (+3)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,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research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&amp;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stipend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collaborative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support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454983" indent="-277360">
              <a:buClr>
                <a:srgbClr val="FFFFFF"/>
              </a:buClr>
              <a:buFont typeface="Wingdings"/>
              <a:buChar char=""/>
              <a:tabLst>
                <a:tab pos="454983" algn="l"/>
              </a:tabLst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Softwar</a:t>
            </a:r>
            <a:r>
              <a:rPr sz="1059" dirty="0">
                <a:solidFill>
                  <a:srgbClr val="FFFFFF"/>
                </a:solidFill>
                <a:cs typeface="Calibri"/>
              </a:rPr>
              <a:t>e Engineering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898760" lvl="1" indent="-221888">
              <a:spcBef>
                <a:spcPts val="9"/>
              </a:spcBef>
              <a:buClr>
                <a:srgbClr val="FFFFFF"/>
              </a:buClr>
              <a:buFont typeface="Arial"/>
              <a:buChar char="•"/>
              <a:tabLst>
                <a:tab pos="898760" algn="l"/>
              </a:tabLst>
            </a:pPr>
            <a:r>
              <a:rPr sz="971" spc="-13" dirty="0">
                <a:solidFill>
                  <a:srgbClr val="FFFFFF"/>
                </a:solidFill>
                <a:cs typeface="Calibri"/>
              </a:rPr>
              <a:t>Focu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s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Areas:</a:t>
            </a:r>
            <a:r>
              <a:rPr sz="971" spc="-22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requirements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engineering,</a:t>
            </a:r>
            <a:r>
              <a:rPr sz="97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testing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,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process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management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898760" lvl="1" indent="-221888">
              <a:buClr>
                <a:srgbClr val="FFFFFF"/>
              </a:buClr>
              <a:buFont typeface="Arial"/>
              <a:buChar char="•"/>
              <a:tabLst>
                <a:tab pos="898760" algn="l"/>
              </a:tabLst>
            </a:pPr>
            <a:r>
              <a:rPr sz="971" spc="-4" dirty="0">
                <a:solidFill>
                  <a:srgbClr val="FFFFFF"/>
                </a:solidFill>
                <a:cs typeface="Calibri"/>
              </a:rPr>
              <a:t>Current</a:t>
            </a:r>
            <a:r>
              <a:rPr sz="97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facult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 (3)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;</a:t>
            </a:r>
            <a:r>
              <a:rPr sz="971" dirty="0">
                <a:solidFill>
                  <a:srgbClr val="FFFFFF"/>
                </a:solidFill>
                <a:cs typeface="Calibri"/>
              </a:rPr>
              <a:t> 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Targeted</a:t>
            </a:r>
            <a:r>
              <a:rPr sz="97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growth: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facult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y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 (+2)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,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research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&amp;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stipend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collaborative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support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291"/>
              </a:spcBef>
            </a:pPr>
            <a:r>
              <a:rPr sz="1235" u="heavy" spc="9" dirty="0">
                <a:solidFill>
                  <a:srgbClr val="FFFFFF"/>
                </a:solidFill>
                <a:cs typeface="Calibri"/>
              </a:rPr>
              <a:t>Expanded</a:t>
            </a:r>
            <a:r>
              <a:rPr sz="1235" u="heavy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-93" dirty="0">
                <a:solidFill>
                  <a:srgbClr val="FFFFFF"/>
                </a:solidFill>
                <a:cs typeface="Calibri"/>
              </a:rPr>
              <a:t>Ta</a:t>
            </a:r>
            <a:r>
              <a:rPr sz="1235" u="heavy" spc="-21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-18" dirty="0">
                <a:solidFill>
                  <a:srgbClr val="FFFFFF"/>
                </a:solidFill>
                <a:cs typeface="Calibri"/>
              </a:rPr>
              <a:t>r</a:t>
            </a:r>
            <a:r>
              <a:rPr sz="1235" u="heavy" spc="-9" dirty="0">
                <a:solidFill>
                  <a:srgbClr val="FFFFFF"/>
                </a:solidFill>
                <a:cs typeface="Calibri"/>
              </a:rPr>
              <a:t>g</a:t>
            </a:r>
            <a:r>
              <a:rPr sz="1235" u="heavy" spc="-4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-18" dirty="0">
                <a:solidFill>
                  <a:srgbClr val="FFFFFF"/>
                </a:solidFill>
                <a:cs typeface="Calibri"/>
              </a:rPr>
              <a:t>t</a:t>
            </a:r>
            <a:r>
              <a:rPr sz="1235" u="heavy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d</a:t>
            </a:r>
            <a:r>
              <a:rPr sz="1235" u="heavy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dirty="0">
                <a:solidFill>
                  <a:srgbClr val="FFFFFF"/>
                </a:solidFill>
                <a:cs typeface="Calibri"/>
              </a:rPr>
              <a:t>Deg</a:t>
            </a:r>
            <a:r>
              <a:rPr sz="1235" u="heavy" spc="-18" dirty="0">
                <a:solidFill>
                  <a:srgbClr val="FFFFFF"/>
                </a:solidFill>
                <a:cs typeface="Calibri"/>
              </a:rPr>
              <a:t>r</a:t>
            </a:r>
            <a:r>
              <a:rPr sz="1235" u="heavy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4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-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4" dirty="0">
                <a:solidFill>
                  <a:srgbClr val="FFFFFF"/>
                </a:solidFill>
                <a:cs typeface="Calibri"/>
              </a:rPr>
              <a:t>P</a:t>
            </a:r>
            <a:r>
              <a:rPr sz="1235" u="heavy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235" u="heavy" dirty="0">
                <a:solidFill>
                  <a:srgbClr val="FFFFFF"/>
                </a:solidFill>
                <a:cs typeface="Calibri"/>
              </a:rPr>
              <a:t>og</a:t>
            </a:r>
            <a:r>
              <a:rPr sz="1235" u="heavy" spc="-26" dirty="0">
                <a:solidFill>
                  <a:srgbClr val="FFFFFF"/>
                </a:solidFill>
                <a:cs typeface="Calibri"/>
              </a:rPr>
              <a:t>r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a</a:t>
            </a:r>
            <a:r>
              <a:rPr sz="1235" u="heavy" spc="4" dirty="0">
                <a:solidFill>
                  <a:srgbClr val="FFFFFF"/>
                </a:solidFill>
                <a:cs typeface="Calibri"/>
              </a:rPr>
              <a:t>ms</a:t>
            </a:r>
            <a:endParaRPr sz="1235" dirty="0">
              <a:solidFill>
                <a:prstClr val="black"/>
              </a:solidFill>
              <a:cs typeface="Calibri"/>
            </a:endParaRPr>
          </a:p>
          <a:p>
            <a:pPr marL="454983" indent="-277360">
              <a:spcBef>
                <a:spcPts val="22"/>
              </a:spcBef>
              <a:buClr>
                <a:srgbClr val="FFFFFF"/>
              </a:buClr>
              <a:buFont typeface="Wingdings"/>
              <a:buChar char=""/>
              <a:tabLst>
                <a:tab pos="454983" algn="l"/>
              </a:tabLst>
            </a:pPr>
            <a:r>
              <a:rPr sz="1059" dirty="0">
                <a:solidFill>
                  <a:srgbClr val="FFFFFF"/>
                </a:solidFill>
                <a:cs typeface="Calibri"/>
              </a:rPr>
              <a:t>Finan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cia</a:t>
            </a:r>
            <a:r>
              <a:rPr sz="1059" dirty="0">
                <a:solidFill>
                  <a:srgbClr val="FFFFFF"/>
                </a:solidFill>
                <a:cs typeface="Calibri"/>
              </a:rPr>
              <a:t>l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Service</a:t>
            </a:r>
            <a:r>
              <a:rPr sz="1059" dirty="0">
                <a:solidFill>
                  <a:srgbClr val="FFFFFF"/>
                </a:solidFill>
                <a:cs typeface="Calibri"/>
              </a:rPr>
              <a:t>s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Analytic</a:t>
            </a:r>
            <a:r>
              <a:rPr sz="1059" dirty="0">
                <a:solidFill>
                  <a:srgbClr val="FFFFFF"/>
                </a:solidFill>
                <a:cs typeface="Calibri"/>
              </a:rPr>
              <a:t>s</a:t>
            </a:r>
            <a:r>
              <a:rPr sz="1059" spc="-26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PhD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454983" indent="-277360">
              <a:spcBef>
                <a:spcPts val="9"/>
              </a:spcBef>
              <a:buClr>
                <a:srgbClr val="FFFFFF"/>
              </a:buClr>
              <a:buFont typeface="Wingdings"/>
              <a:buChar char=""/>
              <a:tabLst>
                <a:tab pos="455543" algn="l"/>
              </a:tabLst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Cybersecurit</a:t>
            </a:r>
            <a:r>
              <a:rPr sz="1059" dirty="0">
                <a:solidFill>
                  <a:srgbClr val="FFFFFF"/>
                </a:solidFill>
                <a:cs typeface="Calibri"/>
              </a:rPr>
              <a:t>y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Minor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&amp;</a:t>
            </a:r>
            <a:r>
              <a:rPr sz="105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MS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454983" indent="-277360">
              <a:spcBef>
                <a:spcPts val="9"/>
              </a:spcBef>
              <a:buClr>
                <a:srgbClr val="FFFFFF"/>
              </a:buClr>
              <a:buFont typeface="Wingdings"/>
              <a:buChar char=""/>
              <a:tabLst>
                <a:tab pos="455543" algn="l"/>
              </a:tabLst>
            </a:pPr>
            <a:r>
              <a:rPr sz="1059" dirty="0">
                <a:solidFill>
                  <a:srgbClr val="FFFFFF"/>
                </a:solidFill>
                <a:cs typeface="Calibri"/>
              </a:rPr>
              <a:t>4+1</a:t>
            </a:r>
            <a:r>
              <a:rPr sz="1059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Programs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11206">
              <a:spcBef>
                <a:spcPts val="300"/>
              </a:spcBef>
            </a:pPr>
            <a:r>
              <a:rPr sz="1235" u="heavy" spc="9" dirty="0">
                <a:solidFill>
                  <a:srgbClr val="FFFFFF"/>
                </a:solidFill>
                <a:cs typeface="Calibri"/>
              </a:rPr>
              <a:t>Co</a:t>
            </a:r>
            <a:r>
              <a:rPr sz="1235" u="heavy" spc="4" dirty="0">
                <a:solidFill>
                  <a:srgbClr val="FFFFFF"/>
                </a:solidFill>
                <a:cs typeface="Calibri"/>
              </a:rPr>
              <a:t>‐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Lo</a:t>
            </a:r>
            <a:r>
              <a:rPr sz="1235" u="heavy" dirty="0">
                <a:solidFill>
                  <a:srgbClr val="FFFFFF"/>
                </a:solidFill>
                <a:cs typeface="Calibri"/>
              </a:rPr>
              <a:t>c</a:t>
            </a:r>
            <a:r>
              <a:rPr sz="1235" u="heavy" spc="-4" dirty="0">
                <a:solidFill>
                  <a:srgbClr val="FFFFFF"/>
                </a:solidFill>
                <a:cs typeface="Calibri"/>
              </a:rPr>
              <a:t>a</a:t>
            </a:r>
            <a:r>
              <a:rPr sz="1235" u="heavy" spc="-18" dirty="0">
                <a:solidFill>
                  <a:srgbClr val="FFFFFF"/>
                </a:solidFill>
                <a:cs typeface="Calibri"/>
              </a:rPr>
              <a:t>t</a:t>
            </a:r>
            <a:r>
              <a:rPr sz="1235" u="heavy" spc="4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-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-93" dirty="0">
                <a:solidFill>
                  <a:srgbClr val="FFFFFF"/>
                </a:solidFill>
                <a:cs typeface="Calibri"/>
              </a:rPr>
              <a:t>Ta</a:t>
            </a:r>
            <a:r>
              <a:rPr sz="1235" u="heavy" spc="-21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-18" dirty="0">
                <a:solidFill>
                  <a:srgbClr val="FFFFFF"/>
                </a:solidFill>
                <a:cs typeface="Calibri"/>
              </a:rPr>
              <a:t>r</a:t>
            </a:r>
            <a:r>
              <a:rPr sz="1235" u="heavy" spc="-9" dirty="0">
                <a:solidFill>
                  <a:srgbClr val="FFFFFF"/>
                </a:solidFill>
                <a:cs typeface="Calibri"/>
              </a:rPr>
              <a:t>g</a:t>
            </a:r>
            <a:r>
              <a:rPr sz="1235" u="heavy" spc="-4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-18" dirty="0">
                <a:solidFill>
                  <a:srgbClr val="FFFFFF"/>
                </a:solidFill>
                <a:cs typeface="Calibri"/>
              </a:rPr>
              <a:t>t</a:t>
            </a:r>
            <a:r>
              <a:rPr sz="1235" u="heavy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d</a:t>
            </a:r>
            <a:r>
              <a:rPr sz="1235" u="heavy" spc="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Clu</a:t>
            </a:r>
            <a:r>
              <a:rPr sz="1235" u="heavy" spc="-9" dirty="0">
                <a:solidFill>
                  <a:srgbClr val="FFFFFF"/>
                </a:solidFill>
                <a:cs typeface="Calibri"/>
              </a:rPr>
              <a:t>s</a:t>
            </a:r>
            <a:r>
              <a:rPr sz="1235" u="heavy" spc="-18" dirty="0">
                <a:solidFill>
                  <a:srgbClr val="FFFFFF"/>
                </a:solidFill>
                <a:cs typeface="Calibri"/>
              </a:rPr>
              <a:t>t</a:t>
            </a:r>
            <a:r>
              <a:rPr sz="1235" u="heavy" dirty="0">
                <a:solidFill>
                  <a:srgbClr val="FFFFFF"/>
                </a:solidFill>
                <a:cs typeface="Calibri"/>
              </a:rPr>
              <a:t>e</a:t>
            </a:r>
            <a:r>
              <a:rPr sz="1235" u="heavy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s</a:t>
            </a:r>
            <a:r>
              <a:rPr sz="1235" u="heavy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13" dirty="0">
                <a:solidFill>
                  <a:srgbClr val="FFFFFF"/>
                </a:solidFill>
                <a:cs typeface="Calibri"/>
              </a:rPr>
              <a:t>&amp;</a:t>
            </a:r>
            <a:r>
              <a:rPr sz="1235" u="heavy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Collabo</a:t>
            </a:r>
            <a:r>
              <a:rPr sz="1235" u="heavy" spc="-26" dirty="0">
                <a:solidFill>
                  <a:srgbClr val="FFFFFF"/>
                </a:solidFill>
                <a:cs typeface="Calibri"/>
              </a:rPr>
              <a:t>r</a:t>
            </a:r>
            <a:r>
              <a:rPr sz="1235" u="heavy" spc="-4" dirty="0">
                <a:solidFill>
                  <a:srgbClr val="FFFFFF"/>
                </a:solidFill>
                <a:cs typeface="Calibri"/>
              </a:rPr>
              <a:t>a</a:t>
            </a:r>
            <a:r>
              <a:rPr sz="1235" u="heavy" spc="-13" dirty="0">
                <a:solidFill>
                  <a:srgbClr val="FFFFFF"/>
                </a:solidFill>
                <a:cs typeface="Calibri"/>
              </a:rPr>
              <a:t>t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o</a:t>
            </a:r>
            <a:r>
              <a:rPr sz="1235" u="heavy" spc="-22" dirty="0">
                <a:solidFill>
                  <a:srgbClr val="FFFFFF"/>
                </a:solidFill>
                <a:cs typeface="Calibri"/>
              </a:rPr>
              <a:t>r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s</a:t>
            </a:r>
            <a:r>
              <a:rPr sz="1235" u="heavy" spc="-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22" dirty="0">
                <a:solidFill>
                  <a:srgbClr val="FFFFFF"/>
                </a:solidFill>
                <a:cs typeface="Calibri"/>
              </a:rPr>
              <a:t>—</a:t>
            </a:r>
            <a:r>
              <a:rPr sz="1235" u="heavy" spc="4" dirty="0">
                <a:solidFill>
                  <a:srgbClr val="FFFFFF"/>
                </a:solidFill>
                <a:cs typeface="Calibri"/>
              </a:rPr>
              <a:t>M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o</a:t>
            </a:r>
            <a:r>
              <a:rPr sz="1235" u="heavy" spc="4" dirty="0">
                <a:solidFill>
                  <a:srgbClr val="FFFFFF"/>
                </a:solidFill>
                <a:cs typeface="Calibri"/>
              </a:rPr>
              <a:t>d</a:t>
            </a:r>
            <a:r>
              <a:rPr sz="1235" u="heavy" dirty="0">
                <a:solidFill>
                  <a:srgbClr val="FFFFFF"/>
                </a:solidFill>
                <a:cs typeface="Calibri"/>
              </a:rPr>
              <a:t>er</a:t>
            </a:r>
            <a:r>
              <a:rPr sz="1235" u="heavy" spc="9" dirty="0">
                <a:solidFill>
                  <a:srgbClr val="FFFFFF"/>
                </a:solidFill>
                <a:cs typeface="Calibri"/>
              </a:rPr>
              <a:t>n</a:t>
            </a:r>
            <a:r>
              <a:rPr sz="1235" u="heavy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u="heavy" spc="-26" dirty="0">
                <a:solidFill>
                  <a:srgbClr val="FFFFFF"/>
                </a:solidFill>
                <a:cs typeface="Calibri"/>
              </a:rPr>
              <a:t>F</a:t>
            </a:r>
            <a:r>
              <a:rPr sz="1235" u="heavy" spc="4" dirty="0">
                <a:solidFill>
                  <a:srgbClr val="FFFFFF"/>
                </a:solidFill>
                <a:cs typeface="Calibri"/>
              </a:rPr>
              <a:t>acilities</a:t>
            </a:r>
            <a:endParaRPr sz="1235" dirty="0">
              <a:solidFill>
                <a:prstClr val="black"/>
              </a:solidFill>
              <a:cs typeface="Calibri"/>
            </a:endParaRPr>
          </a:p>
          <a:p>
            <a:pPr marL="454983" indent="-277360">
              <a:spcBef>
                <a:spcPts val="22"/>
              </a:spcBef>
              <a:buClr>
                <a:srgbClr val="FFFFFF"/>
              </a:buClr>
              <a:buFont typeface="Wingdings"/>
              <a:buChar char=""/>
              <a:tabLst>
                <a:tab pos="454983" algn="l"/>
              </a:tabLst>
            </a:pPr>
            <a:r>
              <a:rPr sz="1059" spc="-4" dirty="0">
                <a:solidFill>
                  <a:srgbClr val="FFFFFF"/>
                </a:solidFill>
                <a:cs typeface="Calibri"/>
              </a:rPr>
              <a:t>Critica</a:t>
            </a:r>
            <a:r>
              <a:rPr sz="1059" dirty="0">
                <a:solidFill>
                  <a:srgbClr val="FFFFFF"/>
                </a:solidFill>
                <a:cs typeface="Calibri"/>
              </a:rPr>
              <a:t>l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ECE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&amp; CIS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Centers,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Program</a:t>
            </a:r>
            <a:r>
              <a:rPr sz="1059" dirty="0">
                <a:solidFill>
                  <a:srgbClr val="FFFFFF"/>
                </a:solidFill>
                <a:cs typeface="Calibri"/>
              </a:rPr>
              <a:t>s</a:t>
            </a:r>
            <a:r>
              <a:rPr sz="1059" spc="-22" dirty="0">
                <a:solidFill>
                  <a:srgbClr val="FFFFFF"/>
                </a:solidFill>
                <a:cs typeface="Calibri"/>
              </a:rPr>
              <a:t> 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&amp;</a:t>
            </a:r>
            <a:r>
              <a:rPr sz="1059" dirty="0">
                <a:solidFill>
                  <a:srgbClr val="FFFFFF"/>
                </a:solidFill>
                <a:cs typeface="Calibri"/>
              </a:rPr>
              <a:t> Laborat</a:t>
            </a:r>
            <a:r>
              <a:rPr sz="1059" spc="-4" dirty="0">
                <a:solidFill>
                  <a:srgbClr val="FFFFFF"/>
                </a:solidFill>
                <a:cs typeface="Calibri"/>
              </a:rPr>
              <a:t>o</a:t>
            </a:r>
            <a:r>
              <a:rPr sz="1059" dirty="0">
                <a:solidFill>
                  <a:srgbClr val="FFFFFF"/>
                </a:solidFill>
                <a:cs typeface="Calibri"/>
              </a:rPr>
              <a:t>ries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454983" indent="-277360">
              <a:spcBef>
                <a:spcPts val="9"/>
              </a:spcBef>
              <a:buClr>
                <a:srgbClr val="FFFFFF"/>
              </a:buClr>
              <a:buFont typeface="Wingdings"/>
              <a:buChar char=""/>
              <a:tabLst>
                <a:tab pos="455543" algn="l"/>
              </a:tabLst>
            </a:pPr>
            <a:r>
              <a:rPr sz="1059" dirty="0">
                <a:solidFill>
                  <a:srgbClr val="FFFFFF"/>
                </a:solidFill>
                <a:cs typeface="Calibri"/>
              </a:rPr>
              <a:t>JPMC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Innovat</a:t>
            </a:r>
            <a:r>
              <a:rPr sz="1059" spc="-9" dirty="0">
                <a:solidFill>
                  <a:srgbClr val="FFFFFF"/>
                </a:solidFill>
                <a:cs typeface="Calibri"/>
              </a:rPr>
              <a:t>i</a:t>
            </a:r>
            <a:r>
              <a:rPr sz="1059" dirty="0">
                <a:solidFill>
                  <a:srgbClr val="FFFFFF"/>
                </a:solidFill>
                <a:cs typeface="Calibri"/>
              </a:rPr>
              <a:t>o</a:t>
            </a:r>
            <a:r>
              <a:rPr sz="1059" spc="4" dirty="0">
                <a:solidFill>
                  <a:srgbClr val="FFFFFF"/>
                </a:solidFill>
                <a:cs typeface="Calibri"/>
              </a:rPr>
              <a:t>n</a:t>
            </a:r>
            <a:r>
              <a:rPr sz="1059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1059" dirty="0">
                <a:solidFill>
                  <a:srgbClr val="FFFFFF"/>
                </a:solidFill>
                <a:cs typeface="Calibri"/>
              </a:rPr>
              <a:t>Center</a:t>
            </a:r>
            <a:endParaRPr sz="1059" dirty="0">
              <a:solidFill>
                <a:prstClr val="black"/>
              </a:solidFill>
              <a:cs typeface="Calibri"/>
            </a:endParaRPr>
          </a:p>
          <a:p>
            <a:pPr marL="898760" lvl="1" indent="-221888">
              <a:spcBef>
                <a:spcPts val="4"/>
              </a:spcBef>
              <a:buClr>
                <a:srgbClr val="FFFFFF"/>
              </a:buClr>
              <a:buFont typeface="Arial"/>
              <a:buChar char="•"/>
              <a:tabLst>
                <a:tab pos="898760" algn="l"/>
              </a:tabLst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Visiting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faculty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,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studen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t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interns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,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etc.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898760" lvl="1" indent="-222449">
              <a:buClr>
                <a:srgbClr val="FFFFFF"/>
              </a:buClr>
              <a:buFont typeface="Arial"/>
              <a:buChar char="•"/>
              <a:tabLst>
                <a:tab pos="898760" algn="l"/>
              </a:tabLst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Capstone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project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s</a:t>
            </a:r>
            <a:r>
              <a:rPr sz="971" spc="9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engagement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898760" lvl="1" indent="-222449">
              <a:buClr>
                <a:srgbClr val="FFFFFF"/>
              </a:buClr>
              <a:buFont typeface="Arial"/>
              <a:buChar char="•"/>
              <a:tabLst>
                <a:tab pos="898760" algn="l"/>
              </a:tabLst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Targeted</a:t>
            </a:r>
            <a:r>
              <a:rPr sz="971" spc="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seminars</a:t>
            </a:r>
            <a:endParaRPr sz="971" dirty="0">
              <a:solidFill>
                <a:prstClr val="black"/>
              </a:solidFill>
              <a:cs typeface="Calibri"/>
            </a:endParaRPr>
          </a:p>
          <a:p>
            <a:pPr marL="898199" lvl="1" indent="-221888">
              <a:buClr>
                <a:srgbClr val="FFFFFF"/>
              </a:buClr>
              <a:buFont typeface="Arial"/>
              <a:buChar char="•"/>
              <a:tabLst>
                <a:tab pos="898760" algn="l"/>
              </a:tabLst>
            </a:pPr>
            <a:r>
              <a:rPr sz="971" spc="-9" dirty="0">
                <a:solidFill>
                  <a:srgbClr val="FFFFFF"/>
                </a:solidFill>
                <a:cs typeface="Calibri"/>
              </a:rPr>
              <a:t>Research</a:t>
            </a:r>
            <a:r>
              <a:rPr sz="971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Day,</a:t>
            </a:r>
            <a:r>
              <a:rPr sz="971" spc="-13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Senior Breakfast,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etc.</a:t>
            </a:r>
            <a:r>
              <a:rPr sz="971" spc="-4" dirty="0">
                <a:solidFill>
                  <a:srgbClr val="FFFFFF"/>
                </a:solidFill>
                <a:cs typeface="Calibri"/>
              </a:rPr>
              <a:t>,</a:t>
            </a:r>
            <a:r>
              <a:rPr sz="971" spc="4" dirty="0">
                <a:solidFill>
                  <a:srgbClr val="FFFFFF"/>
                </a:solidFill>
                <a:cs typeface="Calibri"/>
              </a:rPr>
              <a:t> </a:t>
            </a:r>
            <a:r>
              <a:rPr sz="971" spc="-9" dirty="0">
                <a:solidFill>
                  <a:srgbClr val="FFFFFF"/>
                </a:solidFill>
                <a:cs typeface="Calibri"/>
              </a:rPr>
              <a:t>engagement</a:t>
            </a:r>
            <a:endParaRPr sz="97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58806" y="4578724"/>
            <a:ext cx="1989829" cy="1346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58471" y="2433917"/>
            <a:ext cx="1991587" cy="2253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58470" y="1580701"/>
            <a:ext cx="1990165" cy="11342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90161" y="865604"/>
            <a:ext cx="9494269" cy="536523"/>
          </a:xfrm>
          <a:prstGeom prst="rect">
            <a:avLst/>
          </a:prstGeom>
        </p:spPr>
        <p:txBody>
          <a:bodyPr vert="horz" wrap="square" lIns="0" tIns="181703" rIns="0" bIns="0" rtlCol="0">
            <a:spAutoFit/>
          </a:bodyPr>
          <a:lstStyle/>
          <a:p>
            <a:pPr marL="4425999"/>
            <a:r>
              <a:rPr spc="4" dirty="0"/>
              <a:t>B</a:t>
            </a:r>
            <a:r>
              <a:rPr spc="-35" dirty="0"/>
              <a:t>r</a:t>
            </a:r>
            <a:r>
              <a:rPr spc="4" dirty="0"/>
              <a:t>oa</a:t>
            </a:r>
            <a:r>
              <a:rPr spc="9" dirty="0"/>
              <a:t>d</a:t>
            </a:r>
            <a:r>
              <a:rPr dirty="0"/>
              <a:t> </a:t>
            </a:r>
            <a:r>
              <a:rPr spc="-40" dirty="0"/>
              <a:t>P</a:t>
            </a:r>
            <a:r>
              <a:rPr spc="9" dirty="0"/>
              <a:t>artne</a:t>
            </a:r>
            <a:r>
              <a:rPr spc="-44" dirty="0"/>
              <a:t>r</a:t>
            </a:r>
            <a:r>
              <a:rPr spc="4" dirty="0"/>
              <a:t>shi</a:t>
            </a:r>
            <a:r>
              <a:rPr spc="9" dirty="0"/>
              <a:t>p </a:t>
            </a:r>
            <a:r>
              <a:rPr dirty="0"/>
              <a:t>Initi</a:t>
            </a:r>
            <a:r>
              <a:rPr spc="-18" dirty="0"/>
              <a:t>a</a:t>
            </a:r>
            <a:r>
              <a:rPr dirty="0"/>
              <a:t>ti</a:t>
            </a:r>
            <a:r>
              <a:rPr spc="-13" dirty="0"/>
              <a:t>v</a:t>
            </a:r>
            <a:r>
              <a:rPr spc="9" dirty="0"/>
              <a:t>es</a:t>
            </a:r>
          </a:p>
        </p:txBody>
      </p:sp>
      <p:sp>
        <p:nvSpPr>
          <p:cNvPr id="9" name="object 9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8319" y="1549214"/>
            <a:ext cx="2822761" cy="35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90307" y="738927"/>
            <a:ext cx="6211390" cy="543050"/>
          </a:xfrm>
          <a:prstGeom prst="rect">
            <a:avLst/>
          </a:prstGeom>
        </p:spPr>
        <p:txBody>
          <a:bodyPr vert="horz" wrap="square" lIns="0" tIns="120984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74987"/>
            <a:r>
              <a:rPr spc="-4" dirty="0"/>
              <a:t>Th</a:t>
            </a:r>
            <a:r>
              <a:rPr dirty="0"/>
              <a:t>e</a:t>
            </a:r>
            <a:r>
              <a:rPr spc="-4" dirty="0"/>
              <a:t> </a:t>
            </a:r>
            <a:r>
              <a:rPr spc="-17" dirty="0"/>
              <a:t>CYBER</a:t>
            </a:r>
            <a:r>
              <a:rPr spc="-25" dirty="0"/>
              <a:t> </a:t>
            </a:r>
            <a:r>
              <a:rPr spc="-17" dirty="0"/>
              <a:t>time</a:t>
            </a:r>
            <a:r>
              <a:rPr spc="-4" dirty="0"/>
              <a:t> </a:t>
            </a:r>
            <a:r>
              <a:rPr spc="-17" dirty="0"/>
              <a:t>bo</a:t>
            </a:r>
            <a:r>
              <a:rPr spc="-36" dirty="0"/>
              <a:t>m</a:t>
            </a:r>
            <a:r>
              <a:rPr spc="-17" dirty="0"/>
              <a:t>b</a:t>
            </a:r>
          </a:p>
        </p:txBody>
      </p:sp>
      <p:sp>
        <p:nvSpPr>
          <p:cNvPr id="6" name="object 6"/>
          <p:cNvSpPr/>
          <p:nvPr/>
        </p:nvSpPr>
        <p:spPr>
          <a:xfrm>
            <a:off x="2427643" y="2221006"/>
            <a:ext cx="1946350" cy="2329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60229" y="2221006"/>
            <a:ext cx="2104129" cy="2329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63808" y="4653019"/>
            <a:ext cx="2708126" cy="9873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61746" y="2693772"/>
            <a:ext cx="2962226" cy="3374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460" indent="-139188" defTabSz="739599">
              <a:buFont typeface="Arial"/>
              <a:buChar char="•"/>
              <a:tabLst>
                <a:tab pos="149974" algn="l"/>
              </a:tabLst>
            </a:pPr>
            <a:r>
              <a:rPr sz="1765" spc="-11" dirty="0">
                <a:solidFill>
                  <a:prstClr val="black"/>
                </a:solidFill>
                <a:cs typeface="Calibri"/>
              </a:rPr>
              <a:t>A</a:t>
            </a:r>
            <a:r>
              <a:rPr sz="1765" spc="-4" dirty="0">
                <a:solidFill>
                  <a:prstClr val="black"/>
                </a:solidFill>
                <a:cs typeface="Calibri"/>
              </a:rPr>
              <a:t>n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nual</a:t>
            </a:r>
            <a:r>
              <a:rPr sz="1765" spc="-28" dirty="0">
                <a:solidFill>
                  <a:prstClr val="black"/>
                </a:solidFill>
                <a:cs typeface="Calibri"/>
              </a:rPr>
              <a:t> 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co</a:t>
            </a:r>
            <a:r>
              <a:rPr sz="1765" spc="-25" dirty="0">
                <a:solidFill>
                  <a:prstClr val="black"/>
                </a:solidFill>
                <a:cs typeface="Calibri"/>
              </a:rPr>
              <a:t>s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t</a:t>
            </a:r>
            <a:r>
              <a:rPr sz="1765" spc="-11" dirty="0">
                <a:solidFill>
                  <a:prstClr val="black"/>
                </a:solidFill>
                <a:cs typeface="Calibri"/>
              </a:rPr>
              <a:t> </a:t>
            </a:r>
            <a:r>
              <a:rPr sz="1765" dirty="0">
                <a:solidFill>
                  <a:prstClr val="black"/>
                </a:solidFill>
                <a:cs typeface="Calibri"/>
              </a:rPr>
              <a:t>of</a:t>
            </a:r>
            <a:r>
              <a:rPr sz="1765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IP</a:t>
            </a:r>
            <a:r>
              <a:rPr sz="1765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t</a:t>
            </a:r>
            <a:r>
              <a:rPr sz="1765" spc="-4" dirty="0">
                <a:solidFill>
                  <a:prstClr val="black"/>
                </a:solidFill>
                <a:cs typeface="Calibri"/>
              </a:rPr>
              <a:t>h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e</a:t>
            </a:r>
            <a:r>
              <a:rPr sz="1765" spc="-4" dirty="0">
                <a:solidFill>
                  <a:prstClr val="black"/>
                </a:solidFill>
                <a:cs typeface="Calibri"/>
              </a:rPr>
              <a:t>f</a:t>
            </a:r>
            <a:r>
              <a:rPr sz="1765" dirty="0">
                <a:solidFill>
                  <a:prstClr val="black"/>
                </a:solidFill>
                <a:cs typeface="Calibri"/>
              </a:rPr>
              <a:t>t</a:t>
            </a:r>
            <a:r>
              <a:rPr sz="1765" spc="-17" dirty="0">
                <a:solidFill>
                  <a:prstClr val="black"/>
                </a:solidFill>
                <a:cs typeface="Calibri"/>
              </a:rPr>
              <a:t> </a:t>
            </a:r>
            <a:r>
              <a:rPr sz="1765" spc="-20" dirty="0">
                <a:solidFill>
                  <a:prstClr val="black"/>
                </a:solidFill>
                <a:cs typeface="Calibri"/>
              </a:rPr>
              <a:t>t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o</a:t>
            </a:r>
            <a:r>
              <a:rPr sz="1765" dirty="0">
                <a:solidFill>
                  <a:prstClr val="black"/>
                </a:solidFill>
                <a:cs typeface="Calibri"/>
              </a:rPr>
              <a:t> </a:t>
            </a:r>
            <a:r>
              <a:rPr sz="1765" spc="-11" dirty="0">
                <a:solidFill>
                  <a:prstClr val="black"/>
                </a:solidFill>
                <a:cs typeface="Calibri"/>
              </a:rPr>
              <a:t>US</a:t>
            </a:r>
            <a:endParaRPr sz="1765" dirty="0">
              <a:solidFill>
                <a:prstClr val="black"/>
              </a:solidFill>
              <a:cs typeface="Calibri"/>
            </a:endParaRPr>
          </a:p>
          <a:p>
            <a:pPr marL="149460" defTabSz="739599">
              <a:spcBef>
                <a:spcPts val="874"/>
              </a:spcBef>
            </a:pPr>
            <a:r>
              <a:rPr sz="1765" spc="-8" dirty="0">
                <a:solidFill>
                  <a:prstClr val="black"/>
                </a:solidFill>
                <a:cs typeface="Calibri"/>
              </a:rPr>
              <a:t>c</a:t>
            </a:r>
            <a:r>
              <a:rPr sz="1765" dirty="0">
                <a:solidFill>
                  <a:prstClr val="black"/>
                </a:solidFill>
                <a:cs typeface="Calibri"/>
              </a:rPr>
              <a:t>ompani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es</a:t>
            </a:r>
            <a:r>
              <a:rPr sz="1765" dirty="0">
                <a:solidFill>
                  <a:srgbClr val="FF0000"/>
                </a:solidFill>
                <a:cs typeface="Calibri"/>
              </a:rPr>
              <a:t>: </a:t>
            </a:r>
            <a:r>
              <a:rPr sz="1765" spc="-25" dirty="0">
                <a:solidFill>
                  <a:srgbClr val="FF0000"/>
                </a:solidFill>
                <a:cs typeface="Calibri"/>
              </a:rPr>
              <a:t> </a:t>
            </a:r>
            <a:r>
              <a:rPr sz="1765" dirty="0">
                <a:solidFill>
                  <a:srgbClr val="FF0000"/>
                </a:solidFill>
                <a:cs typeface="Calibri"/>
              </a:rPr>
              <a:t>$250 Billion</a:t>
            </a:r>
            <a:endParaRPr sz="1765" dirty="0">
              <a:solidFill>
                <a:prstClr val="black"/>
              </a:solidFill>
              <a:cs typeface="Calibri"/>
            </a:endParaRPr>
          </a:p>
          <a:p>
            <a:pPr defTabSz="739599"/>
            <a:endParaRPr sz="1765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739599">
              <a:spcBef>
                <a:spcPts val="7"/>
              </a:spcBef>
            </a:pPr>
            <a:endParaRPr sz="1765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9460" indent="-139188" defTabSz="739599">
              <a:buFont typeface="Arial"/>
              <a:buChar char="•"/>
              <a:tabLst>
                <a:tab pos="149974" algn="l"/>
              </a:tabLst>
            </a:pPr>
            <a:r>
              <a:rPr sz="1765" spc="-28" dirty="0">
                <a:solidFill>
                  <a:prstClr val="black"/>
                </a:solidFill>
                <a:cs typeface="Calibri"/>
              </a:rPr>
              <a:t>S</a:t>
            </a:r>
            <a:r>
              <a:rPr sz="1765" spc="-11" dirty="0">
                <a:solidFill>
                  <a:prstClr val="black"/>
                </a:solidFill>
                <a:cs typeface="Calibri"/>
              </a:rPr>
              <a:t>yma</a:t>
            </a:r>
            <a:r>
              <a:rPr sz="1765" spc="-17" dirty="0">
                <a:solidFill>
                  <a:prstClr val="black"/>
                </a:solidFill>
                <a:cs typeface="Calibri"/>
              </a:rPr>
              <a:t>n</a:t>
            </a:r>
            <a:r>
              <a:rPr sz="1765" spc="-28" dirty="0">
                <a:solidFill>
                  <a:prstClr val="black"/>
                </a:solidFill>
                <a:cs typeface="Calibri"/>
              </a:rPr>
              <a:t>t</a:t>
            </a:r>
            <a:r>
              <a:rPr sz="1765" dirty="0">
                <a:solidFill>
                  <a:prstClr val="black"/>
                </a:solidFill>
                <a:cs typeface="Calibri"/>
              </a:rPr>
              <a:t>ec</a:t>
            </a:r>
            <a:r>
              <a:rPr sz="1765" spc="-28" dirty="0">
                <a:solidFill>
                  <a:prstClr val="black"/>
                </a:solidFill>
                <a:cs typeface="Calibri"/>
              </a:rPr>
              <a:t> </a:t>
            </a:r>
            <a:r>
              <a:rPr sz="1765" dirty="0">
                <a:solidFill>
                  <a:prstClr val="black"/>
                </a:solidFill>
                <a:cs typeface="Calibri"/>
              </a:rPr>
              <a:t>e</a:t>
            </a:r>
            <a:r>
              <a:rPr sz="1765" spc="-28" dirty="0">
                <a:solidFill>
                  <a:prstClr val="black"/>
                </a:solidFill>
                <a:cs typeface="Calibri"/>
              </a:rPr>
              <a:t>s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tim</a:t>
            </a:r>
            <a:r>
              <a:rPr sz="1765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765" spc="-28" dirty="0">
                <a:solidFill>
                  <a:prstClr val="black"/>
                </a:solidFill>
                <a:cs typeface="Calibri"/>
              </a:rPr>
              <a:t>t</a:t>
            </a:r>
            <a:r>
              <a:rPr sz="1765" dirty="0">
                <a:solidFill>
                  <a:prstClr val="black"/>
                </a:solidFill>
                <a:cs typeface="Calibri"/>
              </a:rPr>
              <a:t>e</a:t>
            </a:r>
            <a:r>
              <a:rPr sz="1765" spc="-17" dirty="0">
                <a:solidFill>
                  <a:prstClr val="black"/>
                </a:solidFill>
                <a:cs typeface="Calibri"/>
              </a:rPr>
              <a:t> </a:t>
            </a:r>
            <a:r>
              <a:rPr sz="1765" dirty="0">
                <a:solidFill>
                  <a:prstClr val="black"/>
                </a:solidFill>
                <a:cs typeface="Calibri"/>
              </a:rPr>
              <a:t>of</a:t>
            </a:r>
            <a:r>
              <a:rPr sz="1765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co</a:t>
            </a:r>
            <a:r>
              <a:rPr sz="1765" spc="-25" dirty="0">
                <a:solidFill>
                  <a:prstClr val="black"/>
                </a:solidFill>
                <a:cs typeface="Calibri"/>
              </a:rPr>
              <a:t>s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ts du</a:t>
            </a:r>
            <a:r>
              <a:rPr sz="1765" dirty="0">
                <a:solidFill>
                  <a:prstClr val="black"/>
                </a:solidFill>
                <a:cs typeface="Calibri"/>
              </a:rPr>
              <a:t>e</a:t>
            </a:r>
            <a:r>
              <a:rPr sz="1765" spc="-25" dirty="0">
                <a:solidFill>
                  <a:prstClr val="black"/>
                </a:solidFill>
                <a:cs typeface="Calibri"/>
              </a:rPr>
              <a:t> </a:t>
            </a:r>
            <a:r>
              <a:rPr sz="1765" spc="-20" dirty="0">
                <a:solidFill>
                  <a:prstClr val="black"/>
                </a:solidFill>
                <a:cs typeface="Calibri"/>
              </a:rPr>
              <a:t>t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o</a:t>
            </a:r>
            <a:r>
              <a:rPr lang="en-US" sz="1765" spc="-8" dirty="0">
                <a:solidFill>
                  <a:prstClr val="black"/>
                </a:solidFill>
                <a:cs typeface="Calibri"/>
              </a:rPr>
              <a:t> </a:t>
            </a:r>
            <a:r>
              <a:rPr sz="1765" spc="-4" dirty="0">
                <a:solidFill>
                  <a:prstClr val="black"/>
                </a:solidFill>
                <a:cs typeface="Calibri"/>
              </a:rPr>
              <a:t>globa</a:t>
            </a:r>
            <a:r>
              <a:rPr sz="1765" dirty="0">
                <a:solidFill>
                  <a:prstClr val="black"/>
                </a:solidFill>
                <a:cs typeface="Calibri"/>
              </a:rPr>
              <a:t>l</a:t>
            </a:r>
            <a:r>
              <a:rPr sz="1765" spc="-25" dirty="0">
                <a:solidFill>
                  <a:prstClr val="black"/>
                </a:solidFill>
                <a:cs typeface="Calibri"/>
              </a:rPr>
              <a:t> </a:t>
            </a:r>
            <a:r>
              <a:rPr sz="1765" spc="-4" dirty="0">
                <a:solidFill>
                  <a:prstClr val="black"/>
                </a:solidFill>
                <a:cs typeface="Calibri"/>
              </a:rPr>
              <a:t>cyb</a:t>
            </a:r>
            <a:r>
              <a:rPr sz="1765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1765" dirty="0">
                <a:solidFill>
                  <a:prstClr val="black"/>
                </a:solidFill>
                <a:cs typeface="Calibri"/>
              </a:rPr>
              <a:t>r</a:t>
            </a:r>
            <a:r>
              <a:rPr sz="1765" spc="-11" dirty="0">
                <a:solidFill>
                  <a:prstClr val="black"/>
                </a:solidFill>
                <a:cs typeface="Calibri"/>
              </a:rPr>
              <a:t> </a:t>
            </a:r>
            <a:r>
              <a:rPr sz="1765" spc="-4" dirty="0">
                <a:solidFill>
                  <a:prstClr val="black"/>
                </a:solidFill>
                <a:cs typeface="Calibri"/>
              </a:rPr>
              <a:t>crim</a:t>
            </a:r>
            <a:r>
              <a:rPr sz="1765" spc="4" dirty="0">
                <a:solidFill>
                  <a:prstClr val="black"/>
                </a:solidFill>
                <a:cs typeface="Calibri"/>
              </a:rPr>
              <a:t>e</a:t>
            </a:r>
            <a:r>
              <a:rPr sz="1765" dirty="0">
                <a:solidFill>
                  <a:srgbClr val="FF0000"/>
                </a:solidFill>
                <a:cs typeface="Calibri"/>
              </a:rPr>
              <a:t>:</a:t>
            </a:r>
            <a:r>
              <a:rPr sz="1765" spc="-17" dirty="0">
                <a:solidFill>
                  <a:srgbClr val="FF0000"/>
                </a:solidFill>
                <a:cs typeface="Calibri"/>
              </a:rPr>
              <a:t> </a:t>
            </a:r>
            <a:r>
              <a:rPr sz="1765" dirty="0">
                <a:solidFill>
                  <a:srgbClr val="FF0000"/>
                </a:solidFill>
                <a:cs typeface="Calibri"/>
              </a:rPr>
              <a:t>$3</a:t>
            </a:r>
            <a:r>
              <a:rPr sz="1765" spc="-8" dirty="0">
                <a:solidFill>
                  <a:srgbClr val="FF0000"/>
                </a:solidFill>
                <a:cs typeface="Calibri"/>
              </a:rPr>
              <a:t>8</a:t>
            </a:r>
            <a:r>
              <a:rPr sz="1765" dirty="0">
                <a:solidFill>
                  <a:srgbClr val="FF0000"/>
                </a:solidFill>
                <a:cs typeface="Calibri"/>
              </a:rPr>
              <a:t>8 Billion</a:t>
            </a:r>
            <a:endParaRPr sz="1765" dirty="0">
              <a:solidFill>
                <a:prstClr val="black"/>
              </a:solidFill>
              <a:cs typeface="Calibri"/>
            </a:endParaRPr>
          </a:p>
          <a:p>
            <a:pPr defTabSz="739599"/>
            <a:endParaRPr sz="1765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739599">
              <a:spcBef>
                <a:spcPts val="8"/>
              </a:spcBef>
            </a:pPr>
            <a:endParaRPr sz="1765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9460" indent="-139188" defTabSz="739599">
              <a:buFont typeface="Arial"/>
              <a:buChar char="•"/>
              <a:tabLst>
                <a:tab pos="149974" algn="l"/>
              </a:tabLst>
            </a:pPr>
            <a:r>
              <a:rPr sz="1765" dirty="0">
                <a:solidFill>
                  <a:prstClr val="black"/>
                </a:solidFill>
                <a:cs typeface="Calibri"/>
              </a:rPr>
              <a:t>Amo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u</a:t>
            </a:r>
            <a:r>
              <a:rPr sz="1765" spc="-17" dirty="0">
                <a:solidFill>
                  <a:prstClr val="black"/>
                </a:solidFill>
                <a:cs typeface="Calibri"/>
              </a:rPr>
              <a:t>n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t</a:t>
            </a:r>
            <a:r>
              <a:rPr sz="1765" spc="-32" dirty="0">
                <a:solidFill>
                  <a:prstClr val="black"/>
                </a:solidFill>
                <a:cs typeface="Calibri"/>
              </a:rPr>
              <a:t> </a:t>
            </a:r>
            <a:r>
              <a:rPr sz="1765" dirty="0">
                <a:solidFill>
                  <a:prstClr val="black"/>
                </a:solidFill>
                <a:cs typeface="Calibri"/>
              </a:rPr>
              <a:t>McA</a:t>
            </a:r>
            <a:r>
              <a:rPr sz="1765" spc="-32" dirty="0">
                <a:solidFill>
                  <a:prstClr val="black"/>
                </a:solidFill>
                <a:cs typeface="Calibri"/>
              </a:rPr>
              <a:t>f</a:t>
            </a:r>
            <a:r>
              <a:rPr sz="1765" dirty="0">
                <a:solidFill>
                  <a:prstClr val="black"/>
                </a:solidFill>
                <a:cs typeface="Calibri"/>
              </a:rPr>
              <a:t>ee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 </a:t>
            </a:r>
            <a:r>
              <a:rPr sz="1765" dirty="0">
                <a:solidFill>
                  <a:prstClr val="black"/>
                </a:solidFill>
                <a:cs typeface="Calibri"/>
              </a:rPr>
              <a:t>e</a:t>
            </a:r>
            <a:r>
              <a:rPr sz="1765" spc="-28" dirty="0">
                <a:solidFill>
                  <a:prstClr val="black"/>
                </a:solidFill>
                <a:cs typeface="Calibri"/>
              </a:rPr>
              <a:t>s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tim</a:t>
            </a:r>
            <a:r>
              <a:rPr sz="1765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765" spc="-28" dirty="0">
                <a:solidFill>
                  <a:prstClr val="black"/>
                </a:solidFill>
                <a:cs typeface="Calibri"/>
              </a:rPr>
              <a:t>t</a:t>
            </a:r>
            <a:r>
              <a:rPr sz="1765" dirty="0">
                <a:solidFill>
                  <a:prstClr val="black"/>
                </a:solidFill>
                <a:cs typeface="Calibri"/>
              </a:rPr>
              <a:t>e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s</a:t>
            </a:r>
            <a:r>
              <a:rPr sz="1765" spc="-28" dirty="0">
                <a:solidFill>
                  <a:prstClr val="black"/>
                </a:solidFill>
                <a:cs typeface="Calibri"/>
              </a:rPr>
              <a:t> </a:t>
            </a:r>
            <a:r>
              <a:rPr sz="1765" spc="-20" dirty="0">
                <a:solidFill>
                  <a:prstClr val="black"/>
                </a:solidFill>
                <a:cs typeface="Calibri"/>
              </a:rPr>
              <a:t>w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as</a:t>
            </a:r>
            <a:r>
              <a:rPr sz="1765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s</a:t>
            </a:r>
            <a:r>
              <a:rPr sz="1765" spc="-4" dirty="0">
                <a:solidFill>
                  <a:prstClr val="black"/>
                </a:solidFill>
                <a:cs typeface="Calibri"/>
              </a:rPr>
              <a:t>p</a:t>
            </a:r>
            <a:r>
              <a:rPr sz="1765" dirty="0">
                <a:solidFill>
                  <a:prstClr val="black"/>
                </a:solidFill>
                <a:cs typeface="Calibri"/>
              </a:rPr>
              <a:t>e</a:t>
            </a:r>
            <a:r>
              <a:rPr sz="1765" spc="-25" dirty="0">
                <a:solidFill>
                  <a:prstClr val="black"/>
                </a:solidFill>
                <a:cs typeface="Calibri"/>
              </a:rPr>
              <a:t>n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t</a:t>
            </a:r>
            <a:r>
              <a:rPr lang="en-US" sz="1765" spc="-8" dirty="0">
                <a:solidFill>
                  <a:prstClr val="black"/>
                </a:solidFill>
                <a:cs typeface="Calibri"/>
              </a:rPr>
              <a:t> </a:t>
            </a:r>
            <a:r>
              <a:rPr sz="1765" spc="-4" dirty="0">
                <a:solidFill>
                  <a:prstClr val="black"/>
                </a:solidFill>
                <a:cs typeface="Calibri"/>
              </a:rPr>
              <a:t>globall</a:t>
            </a:r>
            <a:r>
              <a:rPr sz="1765" dirty="0">
                <a:solidFill>
                  <a:prstClr val="black"/>
                </a:solidFill>
                <a:cs typeface="Calibri"/>
              </a:rPr>
              <a:t>y</a:t>
            </a:r>
            <a:r>
              <a:rPr sz="1765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1765" dirty="0">
                <a:solidFill>
                  <a:prstClr val="black"/>
                </a:solidFill>
                <a:cs typeface="Calibri"/>
              </a:rPr>
              <a:t>on </a:t>
            </a:r>
            <a:r>
              <a:rPr sz="1765" spc="-28" dirty="0">
                <a:solidFill>
                  <a:prstClr val="black"/>
                </a:solidFill>
                <a:cs typeface="Calibri"/>
              </a:rPr>
              <a:t>r</a:t>
            </a:r>
            <a:r>
              <a:rPr sz="1765" spc="-4" dirty="0">
                <a:solidFill>
                  <a:prstClr val="black"/>
                </a:solidFill>
                <a:cs typeface="Calibri"/>
              </a:rPr>
              <a:t>eme</a:t>
            </a:r>
            <a:r>
              <a:rPr sz="1765" spc="-11" dirty="0">
                <a:solidFill>
                  <a:prstClr val="black"/>
                </a:solidFill>
                <a:cs typeface="Calibri"/>
              </a:rPr>
              <a:t>d</a:t>
            </a:r>
            <a:r>
              <a:rPr sz="1765" dirty="0">
                <a:solidFill>
                  <a:prstClr val="black"/>
                </a:solidFill>
                <a:cs typeface="Calibri"/>
              </a:rPr>
              <a:t>i</a:t>
            </a:r>
            <a:r>
              <a:rPr sz="1765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765" dirty="0">
                <a:solidFill>
                  <a:prstClr val="black"/>
                </a:solidFill>
                <a:cs typeface="Calibri"/>
              </a:rPr>
              <a:t>ti</a:t>
            </a:r>
            <a:r>
              <a:rPr sz="1765" spc="-8" dirty="0">
                <a:solidFill>
                  <a:prstClr val="black"/>
                </a:solidFill>
                <a:cs typeface="Calibri"/>
              </a:rPr>
              <a:t>on</a:t>
            </a:r>
            <a:r>
              <a:rPr sz="1765" dirty="0">
                <a:solidFill>
                  <a:prstClr val="black"/>
                </a:solidFill>
                <a:cs typeface="Calibri"/>
              </a:rPr>
              <a:t>:</a:t>
            </a:r>
            <a:r>
              <a:rPr sz="1765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765" dirty="0">
                <a:solidFill>
                  <a:srgbClr val="FF0000"/>
                </a:solidFill>
                <a:cs typeface="Calibri"/>
              </a:rPr>
              <a:t>$1</a:t>
            </a:r>
            <a:r>
              <a:rPr sz="1765" spc="4" dirty="0">
                <a:solidFill>
                  <a:srgbClr val="FF0000"/>
                </a:solidFill>
                <a:cs typeface="Calibri"/>
              </a:rPr>
              <a:t> </a:t>
            </a:r>
            <a:r>
              <a:rPr sz="1765" spc="-85" dirty="0">
                <a:solidFill>
                  <a:srgbClr val="FF0000"/>
                </a:solidFill>
                <a:cs typeface="Calibri"/>
              </a:rPr>
              <a:t>T</a:t>
            </a:r>
            <a:r>
              <a:rPr sz="1765" spc="-4" dirty="0">
                <a:solidFill>
                  <a:srgbClr val="FF0000"/>
                </a:solidFill>
                <a:cs typeface="Calibri"/>
              </a:rPr>
              <a:t>rillion</a:t>
            </a:r>
            <a:endParaRPr sz="1765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08464" y="2677747"/>
            <a:ext cx="2863584" cy="3679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460" indent="-139188" defTabSz="739599">
              <a:buFont typeface="Arial"/>
              <a:buChar char="•"/>
              <a:tabLst>
                <a:tab pos="149974" algn="l"/>
              </a:tabLst>
            </a:pPr>
            <a:r>
              <a:rPr sz="2427" b="1" dirty="0">
                <a:solidFill>
                  <a:prstClr val="black"/>
                </a:solidFill>
                <a:cs typeface="Calibri"/>
              </a:rPr>
              <a:t>D</a:t>
            </a:r>
            <a:r>
              <a:rPr sz="2427" b="1" spc="-8" dirty="0">
                <a:solidFill>
                  <a:prstClr val="black"/>
                </a:solidFill>
                <a:cs typeface="Calibri"/>
              </a:rPr>
              <a:t>e</a:t>
            </a:r>
            <a:r>
              <a:rPr sz="2427" b="1" spc="-36" dirty="0">
                <a:solidFill>
                  <a:prstClr val="black"/>
                </a:solidFill>
                <a:cs typeface="Calibri"/>
              </a:rPr>
              <a:t>f</a:t>
            </a:r>
            <a:r>
              <a:rPr sz="2427" b="1" dirty="0">
                <a:solidFill>
                  <a:prstClr val="black"/>
                </a:solidFill>
                <a:cs typeface="Calibri"/>
              </a:rPr>
              <a:t>e</a:t>
            </a:r>
            <a:r>
              <a:rPr sz="2427" b="1" spc="-8" dirty="0">
                <a:solidFill>
                  <a:prstClr val="black"/>
                </a:solidFill>
                <a:cs typeface="Calibri"/>
              </a:rPr>
              <a:t>n</a:t>
            </a:r>
            <a:r>
              <a:rPr sz="2427" b="1" dirty="0">
                <a:solidFill>
                  <a:prstClr val="black"/>
                </a:solidFill>
                <a:cs typeface="Calibri"/>
              </a:rPr>
              <a:t>se</a:t>
            </a:r>
            <a:r>
              <a:rPr sz="2427" b="1" spc="-25" dirty="0">
                <a:solidFill>
                  <a:prstClr val="black"/>
                </a:solidFill>
                <a:cs typeface="Calibri"/>
              </a:rPr>
              <a:t> </a:t>
            </a:r>
            <a:r>
              <a:rPr sz="2427" b="1" spc="-8" dirty="0">
                <a:solidFill>
                  <a:prstClr val="black"/>
                </a:solidFill>
                <a:cs typeface="Calibri"/>
              </a:rPr>
              <a:t>In</a:t>
            </a:r>
            <a:r>
              <a:rPr sz="2427" b="1" spc="-4" dirty="0">
                <a:solidFill>
                  <a:prstClr val="black"/>
                </a:solidFill>
                <a:cs typeface="Calibri"/>
              </a:rPr>
              <a:t>d</a:t>
            </a:r>
            <a:r>
              <a:rPr sz="2427" b="1" spc="-8" dirty="0">
                <a:solidFill>
                  <a:prstClr val="black"/>
                </a:solidFill>
                <a:cs typeface="Calibri"/>
              </a:rPr>
              <a:t>u</a:t>
            </a:r>
            <a:r>
              <a:rPr sz="2427" b="1" spc="-28" dirty="0">
                <a:solidFill>
                  <a:prstClr val="black"/>
                </a:solidFill>
                <a:cs typeface="Calibri"/>
              </a:rPr>
              <a:t>s</a:t>
            </a:r>
            <a:r>
              <a:rPr sz="2427" b="1" dirty="0">
                <a:solidFill>
                  <a:prstClr val="black"/>
                </a:solidFill>
                <a:cs typeface="Calibri"/>
              </a:rPr>
              <a:t>t</a:t>
            </a:r>
            <a:r>
              <a:rPr sz="2427" b="1" spc="4" dirty="0">
                <a:solidFill>
                  <a:prstClr val="black"/>
                </a:solidFill>
                <a:cs typeface="Calibri"/>
              </a:rPr>
              <a:t>r</a:t>
            </a:r>
            <a:r>
              <a:rPr sz="2427" b="1" spc="-8" dirty="0">
                <a:solidFill>
                  <a:prstClr val="black"/>
                </a:solidFill>
                <a:cs typeface="Calibri"/>
              </a:rPr>
              <a:t>y:</a:t>
            </a:r>
            <a:r>
              <a:rPr sz="2427" b="1" spc="-17" dirty="0">
                <a:solidFill>
                  <a:prstClr val="black"/>
                </a:solidFill>
                <a:cs typeface="Calibri"/>
              </a:rPr>
              <a:t> </a:t>
            </a:r>
            <a:r>
              <a:rPr sz="2427" b="1" spc="-11" dirty="0">
                <a:solidFill>
                  <a:srgbClr val="FF0000"/>
                </a:solidFill>
                <a:cs typeface="Calibri"/>
              </a:rPr>
              <a:t>97</a:t>
            </a:r>
            <a:endParaRPr sz="2427" dirty="0">
              <a:solidFill>
                <a:prstClr val="black"/>
              </a:solidFill>
              <a:cs typeface="Calibri"/>
            </a:endParaRPr>
          </a:p>
          <a:p>
            <a:pPr defTabSz="739599">
              <a:spcBef>
                <a:spcPts val="27"/>
              </a:spcBef>
              <a:buFont typeface="Arial"/>
              <a:buChar char="•"/>
            </a:pPr>
            <a:endParaRPr sz="1497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9460" indent="-139188" defTabSz="739599">
              <a:buFont typeface="Arial"/>
              <a:buChar char="•"/>
              <a:tabLst>
                <a:tab pos="149974" algn="l"/>
              </a:tabLst>
            </a:pPr>
            <a:r>
              <a:rPr sz="2427" b="1" spc="-17" dirty="0">
                <a:solidFill>
                  <a:prstClr val="black"/>
                </a:solidFill>
                <a:cs typeface="Calibri"/>
              </a:rPr>
              <a:t>G</a:t>
            </a:r>
            <a:r>
              <a:rPr sz="2427" b="1" spc="-4" dirty="0">
                <a:solidFill>
                  <a:prstClr val="black"/>
                </a:solidFill>
                <a:cs typeface="Calibri"/>
              </a:rPr>
              <a:t>o</a:t>
            </a:r>
            <a:r>
              <a:rPr sz="2427" b="1" spc="-11" dirty="0">
                <a:solidFill>
                  <a:prstClr val="black"/>
                </a:solidFill>
                <a:cs typeface="Calibri"/>
              </a:rPr>
              <a:t>v</a:t>
            </a:r>
            <a:r>
              <a:rPr sz="2427" b="1" dirty="0">
                <a:solidFill>
                  <a:prstClr val="black"/>
                </a:solidFill>
                <a:cs typeface="Calibri"/>
              </a:rPr>
              <a:t>e</a:t>
            </a:r>
            <a:r>
              <a:rPr sz="2427" b="1" spc="-4" dirty="0">
                <a:solidFill>
                  <a:prstClr val="black"/>
                </a:solidFill>
                <a:cs typeface="Calibri"/>
              </a:rPr>
              <a:t>r</a:t>
            </a:r>
            <a:r>
              <a:rPr sz="2427" b="1" spc="-8" dirty="0">
                <a:solidFill>
                  <a:prstClr val="black"/>
                </a:solidFill>
                <a:cs typeface="Calibri"/>
              </a:rPr>
              <a:t>n</a:t>
            </a:r>
            <a:r>
              <a:rPr sz="2427" b="1" spc="-4" dirty="0">
                <a:solidFill>
                  <a:prstClr val="black"/>
                </a:solidFill>
                <a:cs typeface="Calibri"/>
              </a:rPr>
              <a:t>me</a:t>
            </a:r>
            <a:r>
              <a:rPr sz="2427" b="1" spc="-20" dirty="0">
                <a:solidFill>
                  <a:prstClr val="black"/>
                </a:solidFill>
                <a:cs typeface="Calibri"/>
              </a:rPr>
              <a:t>n</a:t>
            </a:r>
            <a:r>
              <a:rPr sz="2427" b="1" spc="-8" dirty="0">
                <a:solidFill>
                  <a:prstClr val="black"/>
                </a:solidFill>
                <a:cs typeface="Calibri"/>
              </a:rPr>
              <a:t>t</a:t>
            </a:r>
            <a:r>
              <a:rPr sz="2427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2427" b="1" spc="-4" dirty="0">
                <a:solidFill>
                  <a:prstClr val="black"/>
                </a:solidFill>
                <a:cs typeface="Calibri"/>
              </a:rPr>
              <a:t>O</a:t>
            </a:r>
            <a:r>
              <a:rPr sz="2427" b="1" spc="-28" dirty="0">
                <a:solidFill>
                  <a:prstClr val="black"/>
                </a:solidFill>
                <a:cs typeface="Calibri"/>
              </a:rPr>
              <a:t>r</a:t>
            </a:r>
            <a:r>
              <a:rPr sz="2427" b="1" spc="-32" dirty="0">
                <a:solidFill>
                  <a:prstClr val="black"/>
                </a:solidFill>
                <a:cs typeface="Calibri"/>
              </a:rPr>
              <a:t>g</a:t>
            </a:r>
            <a:r>
              <a:rPr sz="2427" b="1" spc="-8" dirty="0">
                <a:solidFill>
                  <a:prstClr val="black"/>
                </a:solidFill>
                <a:cs typeface="Calibri"/>
              </a:rPr>
              <a:t>ani</a:t>
            </a:r>
            <a:r>
              <a:rPr sz="2427" b="1" spc="-20" dirty="0">
                <a:solidFill>
                  <a:prstClr val="black"/>
                </a:solidFill>
                <a:cs typeface="Calibri"/>
              </a:rPr>
              <a:t>za</a:t>
            </a:r>
            <a:r>
              <a:rPr sz="2427" b="1" spc="-8" dirty="0">
                <a:solidFill>
                  <a:prstClr val="black"/>
                </a:solidFill>
                <a:cs typeface="Calibri"/>
              </a:rPr>
              <a:t>tion</a:t>
            </a:r>
            <a:r>
              <a:rPr sz="2427" b="1" spc="-20" dirty="0">
                <a:solidFill>
                  <a:prstClr val="black"/>
                </a:solidFill>
                <a:cs typeface="Calibri"/>
              </a:rPr>
              <a:t>s</a:t>
            </a:r>
            <a:r>
              <a:rPr sz="2427" b="1" spc="-4" dirty="0">
                <a:solidFill>
                  <a:prstClr val="black"/>
                </a:solidFill>
                <a:cs typeface="Calibri"/>
              </a:rPr>
              <a:t>:</a:t>
            </a:r>
            <a:r>
              <a:rPr sz="2427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2427" b="1" spc="-11" dirty="0">
                <a:solidFill>
                  <a:srgbClr val="FF0000"/>
                </a:solidFill>
                <a:cs typeface="Calibri"/>
              </a:rPr>
              <a:t>98</a:t>
            </a:r>
            <a:endParaRPr sz="2427" dirty="0">
              <a:solidFill>
                <a:prstClr val="black"/>
              </a:solidFill>
              <a:cs typeface="Calibri"/>
            </a:endParaRPr>
          </a:p>
          <a:p>
            <a:pPr defTabSz="739599">
              <a:spcBef>
                <a:spcPts val="26"/>
              </a:spcBef>
              <a:buFont typeface="Arial"/>
              <a:buChar char="•"/>
            </a:pPr>
            <a:endParaRPr sz="1497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9460" indent="-139188" defTabSz="739599">
              <a:buFont typeface="Arial"/>
              <a:buChar char="•"/>
              <a:tabLst>
                <a:tab pos="149974" algn="l"/>
              </a:tabLst>
            </a:pPr>
            <a:r>
              <a:rPr sz="2427" b="1" spc="-8" dirty="0">
                <a:solidFill>
                  <a:prstClr val="black"/>
                </a:solidFill>
                <a:cs typeface="Calibri"/>
              </a:rPr>
              <a:t>Uni</a:t>
            </a:r>
            <a:r>
              <a:rPr sz="2427" b="1" spc="-20" dirty="0">
                <a:solidFill>
                  <a:prstClr val="black"/>
                </a:solidFill>
                <a:cs typeface="Calibri"/>
              </a:rPr>
              <a:t>v</a:t>
            </a:r>
            <a:r>
              <a:rPr sz="2427" b="1" dirty="0">
                <a:solidFill>
                  <a:prstClr val="black"/>
                </a:solidFill>
                <a:cs typeface="Calibri"/>
              </a:rPr>
              <a:t>e</a:t>
            </a:r>
            <a:r>
              <a:rPr sz="2427" b="1" spc="-25" dirty="0">
                <a:solidFill>
                  <a:prstClr val="black"/>
                </a:solidFill>
                <a:cs typeface="Calibri"/>
              </a:rPr>
              <a:t>r</a:t>
            </a:r>
            <a:r>
              <a:rPr sz="2427" b="1" spc="-8" dirty="0">
                <a:solidFill>
                  <a:prstClr val="black"/>
                </a:solidFill>
                <a:cs typeface="Calibri"/>
              </a:rPr>
              <a:t>s</a:t>
            </a:r>
            <a:r>
              <a:rPr sz="2427" b="1" spc="-11" dirty="0">
                <a:solidFill>
                  <a:prstClr val="black"/>
                </a:solidFill>
                <a:cs typeface="Calibri"/>
              </a:rPr>
              <a:t>i</a:t>
            </a:r>
            <a:r>
              <a:rPr sz="2427" b="1" spc="-8" dirty="0">
                <a:solidFill>
                  <a:prstClr val="black"/>
                </a:solidFill>
                <a:cs typeface="Calibri"/>
              </a:rPr>
              <a:t>ties</a:t>
            </a:r>
            <a:r>
              <a:rPr sz="2427" b="1" spc="-41" dirty="0">
                <a:solidFill>
                  <a:prstClr val="black"/>
                </a:solidFill>
                <a:cs typeface="Calibri"/>
              </a:rPr>
              <a:t> </a:t>
            </a:r>
            <a:r>
              <a:rPr sz="2427" b="1" spc="-11" dirty="0">
                <a:solidFill>
                  <a:prstClr val="black"/>
                </a:solidFill>
                <a:cs typeface="Calibri"/>
              </a:rPr>
              <a:t>&amp;</a:t>
            </a:r>
            <a:r>
              <a:rPr sz="2427" b="1" dirty="0">
                <a:solidFill>
                  <a:prstClr val="black"/>
                </a:solidFill>
                <a:cs typeface="Calibri"/>
              </a:rPr>
              <a:t> </a:t>
            </a:r>
            <a:r>
              <a:rPr sz="2427" b="1" spc="-4" dirty="0">
                <a:solidFill>
                  <a:prstClr val="black"/>
                </a:solidFill>
                <a:cs typeface="Calibri"/>
              </a:rPr>
              <a:t>In</a:t>
            </a:r>
            <a:r>
              <a:rPr sz="2427" b="1" spc="-28" dirty="0">
                <a:solidFill>
                  <a:prstClr val="black"/>
                </a:solidFill>
                <a:cs typeface="Calibri"/>
              </a:rPr>
              <a:t>s</a:t>
            </a:r>
            <a:r>
              <a:rPr sz="2427" b="1" spc="-8" dirty="0">
                <a:solidFill>
                  <a:prstClr val="black"/>
                </a:solidFill>
                <a:cs typeface="Calibri"/>
              </a:rPr>
              <a:t>titu</a:t>
            </a:r>
            <a:r>
              <a:rPr sz="2427" b="1" spc="-28" dirty="0">
                <a:solidFill>
                  <a:prstClr val="black"/>
                </a:solidFill>
                <a:cs typeface="Calibri"/>
              </a:rPr>
              <a:t>t</a:t>
            </a:r>
            <a:r>
              <a:rPr sz="2427" b="1" dirty="0">
                <a:solidFill>
                  <a:prstClr val="black"/>
                </a:solidFill>
                <a:cs typeface="Calibri"/>
              </a:rPr>
              <a:t>e</a:t>
            </a:r>
            <a:r>
              <a:rPr sz="2427" b="1" spc="-20" dirty="0">
                <a:solidFill>
                  <a:prstClr val="black"/>
                </a:solidFill>
                <a:cs typeface="Calibri"/>
              </a:rPr>
              <a:t>s</a:t>
            </a:r>
            <a:r>
              <a:rPr sz="2427" b="1" spc="-4" dirty="0">
                <a:solidFill>
                  <a:prstClr val="black"/>
                </a:solidFill>
                <a:cs typeface="Calibri"/>
              </a:rPr>
              <a:t>:</a:t>
            </a:r>
            <a:r>
              <a:rPr sz="2427" b="1" spc="-17" dirty="0">
                <a:solidFill>
                  <a:prstClr val="black"/>
                </a:solidFill>
                <a:cs typeface="Calibri"/>
              </a:rPr>
              <a:t> </a:t>
            </a:r>
            <a:r>
              <a:rPr sz="2427" b="1" spc="-11" dirty="0">
                <a:solidFill>
                  <a:srgbClr val="FF0000"/>
                </a:solidFill>
                <a:cs typeface="Calibri"/>
              </a:rPr>
              <a:t>576</a:t>
            </a:r>
            <a:endParaRPr sz="2427" dirty="0">
              <a:solidFill>
                <a:prstClr val="black"/>
              </a:solidFill>
              <a:cs typeface="Calibri"/>
            </a:endParaRPr>
          </a:p>
          <a:p>
            <a:pPr defTabSz="739599">
              <a:spcBef>
                <a:spcPts val="26"/>
              </a:spcBef>
              <a:buFont typeface="Arial"/>
              <a:buChar char="•"/>
            </a:pPr>
            <a:endParaRPr sz="1497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9460" indent="-139188" defTabSz="739599">
              <a:buFont typeface="Arial"/>
              <a:buChar char="•"/>
              <a:tabLst>
                <a:tab pos="149974" algn="l"/>
              </a:tabLst>
            </a:pPr>
            <a:r>
              <a:rPr sz="2427" b="1" dirty="0">
                <a:solidFill>
                  <a:prstClr val="black"/>
                </a:solidFill>
                <a:cs typeface="Calibri"/>
              </a:rPr>
              <a:t>No</a:t>
            </a:r>
            <a:r>
              <a:rPr sz="2427" b="1" spc="4" dirty="0">
                <a:solidFill>
                  <a:prstClr val="black"/>
                </a:solidFill>
                <a:cs typeface="Calibri"/>
              </a:rPr>
              <a:t>n</a:t>
            </a:r>
            <a:r>
              <a:rPr sz="2427" b="1" dirty="0">
                <a:solidFill>
                  <a:prstClr val="black"/>
                </a:solidFill>
                <a:cs typeface="Calibri"/>
              </a:rPr>
              <a:t>-</a:t>
            </a:r>
            <a:r>
              <a:rPr sz="2427" b="1" spc="-4" dirty="0">
                <a:solidFill>
                  <a:prstClr val="black"/>
                </a:solidFill>
                <a:cs typeface="Calibri"/>
              </a:rPr>
              <a:t>De</a:t>
            </a:r>
            <a:r>
              <a:rPr sz="2427" b="1" spc="-36" dirty="0">
                <a:solidFill>
                  <a:prstClr val="black"/>
                </a:solidFill>
                <a:cs typeface="Calibri"/>
              </a:rPr>
              <a:t>f</a:t>
            </a:r>
            <a:r>
              <a:rPr sz="2427" b="1" spc="-4" dirty="0">
                <a:solidFill>
                  <a:prstClr val="black"/>
                </a:solidFill>
                <a:cs typeface="Calibri"/>
              </a:rPr>
              <a:t>ens</a:t>
            </a:r>
            <a:r>
              <a:rPr sz="2427" b="1" dirty="0">
                <a:solidFill>
                  <a:prstClr val="black"/>
                </a:solidFill>
                <a:cs typeface="Calibri"/>
              </a:rPr>
              <a:t>e</a:t>
            </a:r>
            <a:r>
              <a:rPr sz="2427" b="1" spc="-36" dirty="0">
                <a:solidFill>
                  <a:prstClr val="black"/>
                </a:solidFill>
                <a:cs typeface="Calibri"/>
              </a:rPr>
              <a:t> </a:t>
            </a:r>
            <a:r>
              <a:rPr sz="2427" b="1" dirty="0">
                <a:solidFill>
                  <a:prstClr val="black"/>
                </a:solidFill>
                <a:cs typeface="Calibri"/>
              </a:rPr>
              <a:t>Ad</a:t>
            </a:r>
            <a:r>
              <a:rPr sz="2427" b="1" spc="-17" dirty="0">
                <a:solidFill>
                  <a:prstClr val="black"/>
                </a:solidFill>
                <a:cs typeface="Calibri"/>
              </a:rPr>
              <a:t>v</a:t>
            </a:r>
            <a:r>
              <a:rPr sz="2427" b="1" dirty="0">
                <a:solidFill>
                  <a:prstClr val="black"/>
                </a:solidFill>
                <a:cs typeface="Calibri"/>
              </a:rPr>
              <a:t>anced</a:t>
            </a:r>
            <a:r>
              <a:rPr sz="2427" b="1" spc="-32" dirty="0">
                <a:solidFill>
                  <a:prstClr val="black"/>
                </a:solidFill>
                <a:cs typeface="Calibri"/>
              </a:rPr>
              <a:t> </a:t>
            </a:r>
            <a:r>
              <a:rPr sz="2427" b="1" spc="-133" dirty="0">
                <a:solidFill>
                  <a:prstClr val="black"/>
                </a:solidFill>
                <a:cs typeface="Calibri"/>
              </a:rPr>
              <a:t>T</a:t>
            </a:r>
            <a:r>
              <a:rPr sz="2427" b="1" spc="-4" dirty="0">
                <a:solidFill>
                  <a:prstClr val="black"/>
                </a:solidFill>
                <a:cs typeface="Calibri"/>
              </a:rPr>
              <a:t>e</a:t>
            </a:r>
            <a:r>
              <a:rPr sz="2427" b="1" dirty="0">
                <a:solidFill>
                  <a:prstClr val="black"/>
                </a:solidFill>
                <a:cs typeface="Calibri"/>
              </a:rPr>
              <a:t>ch</a:t>
            </a:r>
            <a:endParaRPr sz="2427" dirty="0">
              <a:solidFill>
                <a:prstClr val="black"/>
              </a:solidFill>
              <a:cs typeface="Calibri"/>
            </a:endParaRPr>
          </a:p>
          <a:p>
            <a:pPr marL="149460" defTabSz="739599"/>
            <a:r>
              <a:rPr sz="2427" b="1" dirty="0">
                <a:solidFill>
                  <a:prstClr val="black"/>
                </a:solidFill>
                <a:cs typeface="Calibri"/>
              </a:rPr>
              <a:t>Se</a:t>
            </a:r>
            <a:r>
              <a:rPr sz="2427" b="1" spc="-4" dirty="0">
                <a:solidFill>
                  <a:prstClr val="black"/>
                </a:solidFill>
                <a:cs typeface="Calibri"/>
              </a:rPr>
              <a:t>c</a:t>
            </a:r>
            <a:r>
              <a:rPr sz="2427" b="1" spc="-8" dirty="0">
                <a:solidFill>
                  <a:prstClr val="black"/>
                </a:solidFill>
                <a:cs typeface="Calibri"/>
              </a:rPr>
              <a:t>tor:</a:t>
            </a:r>
            <a:r>
              <a:rPr sz="2427" b="1" dirty="0">
                <a:solidFill>
                  <a:prstClr val="black"/>
                </a:solidFill>
                <a:cs typeface="Calibri"/>
              </a:rPr>
              <a:t> </a:t>
            </a:r>
            <a:r>
              <a:rPr sz="2427" b="1" spc="-11" dirty="0">
                <a:solidFill>
                  <a:prstClr val="black"/>
                </a:solidFill>
                <a:cs typeface="Calibri"/>
              </a:rPr>
              <a:t> </a:t>
            </a:r>
            <a:r>
              <a:rPr sz="2427" b="1" spc="-11" dirty="0">
                <a:solidFill>
                  <a:srgbClr val="FF0000"/>
                </a:solidFill>
                <a:cs typeface="Calibri"/>
              </a:rPr>
              <a:t>1230</a:t>
            </a:r>
            <a:endParaRPr sz="2427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88341" y="7190815"/>
            <a:ext cx="839741" cy="124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808" spc="-8" dirty="0">
                <a:solidFill>
                  <a:prstClr val="black"/>
                </a:solidFill>
                <a:cs typeface="Calibri"/>
              </a:rPr>
              <a:t>1/28/20</a:t>
            </a:r>
            <a:r>
              <a:rPr sz="808" dirty="0">
                <a:solidFill>
                  <a:prstClr val="black"/>
                </a:solidFill>
                <a:cs typeface="Calibri"/>
              </a:rPr>
              <a:t>1</a:t>
            </a:r>
            <a:r>
              <a:rPr sz="808" spc="-4" dirty="0">
                <a:solidFill>
                  <a:prstClr val="black"/>
                </a:solidFill>
                <a:cs typeface="Calibri"/>
              </a:rPr>
              <a:t>3</a:t>
            </a:r>
            <a:r>
              <a:rPr sz="808" spc="36" dirty="0">
                <a:solidFill>
                  <a:prstClr val="black"/>
                </a:solidFill>
                <a:cs typeface="Calibri"/>
              </a:rPr>
              <a:t> </a:t>
            </a:r>
            <a:r>
              <a:rPr sz="808" spc="-8" dirty="0">
                <a:solidFill>
                  <a:prstClr val="black"/>
                </a:solidFill>
                <a:cs typeface="Calibri"/>
              </a:rPr>
              <a:t>4:3</a:t>
            </a:r>
            <a:r>
              <a:rPr sz="808" spc="-4" dirty="0">
                <a:solidFill>
                  <a:prstClr val="black"/>
                </a:solidFill>
                <a:cs typeface="Calibri"/>
              </a:rPr>
              <a:t>7</a:t>
            </a:r>
            <a:r>
              <a:rPr sz="808" spc="17" dirty="0">
                <a:solidFill>
                  <a:prstClr val="black"/>
                </a:solidFill>
                <a:cs typeface="Calibri"/>
              </a:rPr>
              <a:t> </a:t>
            </a:r>
            <a:r>
              <a:rPr sz="808" spc="-11" dirty="0">
                <a:solidFill>
                  <a:prstClr val="black"/>
                </a:solidFill>
                <a:cs typeface="Calibri"/>
              </a:rPr>
              <a:t>PM</a:t>
            </a:r>
            <a:endParaRPr sz="808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98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4100" y="2492376"/>
            <a:ext cx="7543800" cy="533217"/>
          </a:xfrm>
        </p:spPr>
        <p:txBody>
          <a:bodyPr>
            <a:normAutofit/>
          </a:bodyPr>
          <a:lstStyle/>
          <a:p>
            <a:r>
              <a:rPr lang="en-US" sz="2471" dirty="0"/>
              <a:t>UDCSI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989730" y="3798794"/>
            <a:ext cx="7026088" cy="1417544"/>
          </a:xfrm>
        </p:spPr>
        <p:txBody>
          <a:bodyPr/>
          <a:lstStyle/>
          <a:p>
            <a:pPr marL="332832" indent="-332832" algn="l">
              <a:buFont typeface="Arial"/>
              <a:buChar char="•"/>
            </a:pPr>
            <a:r>
              <a:rPr lang="en-US" dirty="0"/>
              <a:t>K</a:t>
            </a:r>
            <a:r>
              <a:rPr lang="en-US" dirty="0" smtClean="0"/>
              <a:t>ey initiatives </a:t>
            </a:r>
            <a:r>
              <a:rPr lang="en-US" dirty="0"/>
              <a:t>and programs </a:t>
            </a:r>
            <a:r>
              <a:rPr lang="en-US" dirty="0" smtClean="0"/>
              <a:t>spanning all 7 UD Colleges </a:t>
            </a:r>
            <a:endParaRPr lang="en-US" dirty="0"/>
          </a:p>
          <a:p>
            <a:pPr marL="332832" indent="-332832" algn="l">
              <a:buFont typeface="Arial"/>
              <a:buChar char="•"/>
            </a:pPr>
            <a:r>
              <a:rPr lang="en-US" dirty="0" smtClean="0"/>
              <a:t>Focus on training, education, and research addressing capability gaps for industry, small business &amp; Government/Military UD partners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719982" y="5844988"/>
            <a:ext cx="813547" cy="29583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46F64A-3650-A14B-849D-996B944EBD4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Partnerships</a:t>
            </a:r>
            <a:endParaRPr lang="en-US" dirty="0"/>
          </a:p>
        </p:txBody>
      </p:sp>
      <p:sp>
        <p:nvSpPr>
          <p:cNvPr id="5" name="Content Placeholder 11"/>
          <p:cNvSpPr>
            <a:spLocks noGrp="1"/>
          </p:cNvSpPr>
          <p:nvPr>
            <p:ph idx="1"/>
          </p:nvPr>
        </p:nvSpPr>
        <p:spPr>
          <a:xfrm>
            <a:off x="2102224" y="1746782"/>
            <a:ext cx="6978991" cy="4667433"/>
          </a:xfrm>
        </p:spPr>
        <p:txBody>
          <a:bodyPr>
            <a:noAutofit/>
          </a:bodyPr>
          <a:lstStyle/>
          <a:p>
            <a:r>
              <a:rPr lang="en-US" sz="1235" dirty="0" smtClean="0"/>
              <a:t>Aberdeen Proving Ground (</a:t>
            </a:r>
            <a:r>
              <a:rPr lang="en-US" sz="1235" dirty="0" err="1" smtClean="0"/>
              <a:t>APG</a:t>
            </a:r>
            <a:r>
              <a:rPr lang="en-US" sz="1235" dirty="0" smtClean="0"/>
              <a:t>)/Cyber Security</a:t>
            </a:r>
          </a:p>
          <a:p>
            <a:r>
              <a:rPr lang="en-US" sz="1235" dirty="0" err="1" smtClean="0"/>
              <a:t>NIST</a:t>
            </a:r>
            <a:r>
              <a:rPr lang="en-US" sz="1235" dirty="0" smtClean="0"/>
              <a:t> Cyber Security </a:t>
            </a:r>
            <a:r>
              <a:rPr lang="en-US" sz="1235" dirty="0" err="1" smtClean="0"/>
              <a:t>FFRDC</a:t>
            </a:r>
            <a:r>
              <a:rPr lang="en-US" sz="1235" dirty="0" smtClean="0"/>
              <a:t>       </a:t>
            </a:r>
          </a:p>
          <a:p>
            <a:pPr lvl="1"/>
            <a:r>
              <a:rPr lang="en-US" sz="1235" dirty="0" smtClean="0"/>
              <a:t>Awarded to MITRE led team--</a:t>
            </a:r>
            <a:r>
              <a:rPr lang="en-US" sz="1235" dirty="0" err="1" smtClean="0"/>
              <a:t>UMD</a:t>
            </a:r>
            <a:r>
              <a:rPr lang="en-US" sz="1235" dirty="0" smtClean="0"/>
              <a:t>/UD/UT-Dallas, San Antonio/UC-San Diego, Berkeley/MIT</a:t>
            </a:r>
          </a:p>
          <a:p>
            <a:r>
              <a:rPr lang="en-US" sz="1235" dirty="0" smtClean="0"/>
              <a:t>JPMorgan Chase, DuPont, IBM, General Electric, Raytheon, The Chertoff Group, Bank of America, Morgan Stanley, Battelle, U.S. Army</a:t>
            </a:r>
          </a:p>
          <a:p>
            <a:r>
              <a:rPr lang="en-US" sz="1235" dirty="0" smtClean="0"/>
              <a:t>U.S. Universities</a:t>
            </a:r>
          </a:p>
          <a:p>
            <a:pPr lvl="1"/>
            <a:r>
              <a:rPr lang="en-US" sz="1235" dirty="0" err="1" smtClean="0"/>
              <a:t>UofTX</a:t>
            </a:r>
            <a:r>
              <a:rPr lang="en-US" sz="1235" dirty="0" smtClean="0"/>
              <a:t> System, Carnegie Mellon-</a:t>
            </a:r>
            <a:r>
              <a:rPr lang="en-US" sz="1235" dirty="0" err="1" smtClean="0"/>
              <a:t>SEI</a:t>
            </a:r>
            <a:r>
              <a:rPr lang="en-US" sz="1235" dirty="0" smtClean="0"/>
              <a:t>, Purdue-DHS Visual Analytics Center of Excellence </a:t>
            </a:r>
          </a:p>
          <a:p>
            <a:r>
              <a:rPr lang="en-US" sz="1235" dirty="0" smtClean="0"/>
              <a:t>Department of Defense (</a:t>
            </a:r>
            <a:r>
              <a:rPr lang="en-US" sz="1235" dirty="0" err="1" smtClean="0"/>
              <a:t>ARL</a:t>
            </a:r>
            <a:r>
              <a:rPr lang="en-US" sz="1235" dirty="0" smtClean="0"/>
              <a:t>, </a:t>
            </a:r>
            <a:r>
              <a:rPr lang="en-US" sz="1235" dirty="0" err="1" smtClean="0"/>
              <a:t>ARO</a:t>
            </a:r>
            <a:r>
              <a:rPr lang="en-US" sz="1235" dirty="0" smtClean="0"/>
              <a:t>, </a:t>
            </a:r>
            <a:r>
              <a:rPr lang="en-US" sz="1235" dirty="0" err="1" smtClean="0"/>
              <a:t>ONR</a:t>
            </a:r>
            <a:r>
              <a:rPr lang="en-US" sz="1235" dirty="0" smtClean="0"/>
              <a:t>)</a:t>
            </a:r>
          </a:p>
          <a:p>
            <a:pPr lvl="1"/>
            <a:r>
              <a:rPr lang="en-US" sz="1235" dirty="0" smtClean="0"/>
              <a:t>Center for Composite Materials Centers of Excellence</a:t>
            </a:r>
          </a:p>
          <a:p>
            <a:r>
              <a:rPr lang="en-US" sz="1235" dirty="0" smtClean="0"/>
              <a:t>Department of Energy (DOE)</a:t>
            </a:r>
          </a:p>
          <a:p>
            <a:pPr lvl="1"/>
            <a:r>
              <a:rPr lang="da-DK" sz="1235" dirty="0" smtClean="0"/>
              <a:t>PNNL, NREL, INL, Catalysis Center for Energy Innovation</a:t>
            </a:r>
            <a:endParaRPr lang="en-US" sz="1235" dirty="0" smtClean="0"/>
          </a:p>
          <a:p>
            <a:r>
              <a:rPr lang="en-US" sz="1235" dirty="0" smtClean="0"/>
              <a:t>National Institute of Standards and Technology (</a:t>
            </a:r>
            <a:r>
              <a:rPr lang="en-US" sz="1235" dirty="0" err="1" smtClean="0"/>
              <a:t>NIST</a:t>
            </a:r>
            <a:r>
              <a:rPr lang="en-US" sz="1235" dirty="0" smtClean="0"/>
              <a:t>)</a:t>
            </a:r>
          </a:p>
          <a:p>
            <a:pPr lvl="1"/>
            <a:r>
              <a:rPr lang="en-US" sz="1235" dirty="0" smtClean="0"/>
              <a:t>National Center for Neutron Research</a:t>
            </a:r>
          </a:p>
          <a:p>
            <a:r>
              <a:rPr lang="en-US" sz="1235" dirty="0" smtClean="0"/>
              <a:t>UD Institutes and Centers</a:t>
            </a:r>
          </a:p>
          <a:p>
            <a:pPr lvl="1"/>
            <a:r>
              <a:rPr lang="en-US" sz="1235" dirty="0" err="1" smtClean="0"/>
              <a:t>CB</a:t>
            </a:r>
            <a:r>
              <a:rPr lang="en-US" sz="1235" baseline="30000" dirty="0" err="1" smtClean="0"/>
              <a:t>2</a:t>
            </a:r>
            <a:r>
              <a:rPr lang="en-US" sz="1235" dirty="0" smtClean="0"/>
              <a:t>, </a:t>
            </a:r>
            <a:r>
              <a:rPr lang="en-US" sz="1235" dirty="0" err="1" smtClean="0"/>
              <a:t>CCM</a:t>
            </a:r>
            <a:r>
              <a:rPr lang="en-US" sz="1235" dirty="0" smtClean="0"/>
              <a:t>, </a:t>
            </a:r>
            <a:r>
              <a:rPr lang="en-US" sz="1235" dirty="0" err="1" smtClean="0"/>
              <a:t>CEEP</a:t>
            </a:r>
            <a:r>
              <a:rPr lang="en-US" sz="1235" dirty="0" smtClean="0"/>
              <a:t>, </a:t>
            </a:r>
            <a:r>
              <a:rPr lang="en-US" sz="1235" dirty="0" err="1" smtClean="0"/>
              <a:t>DBI</a:t>
            </a:r>
            <a:r>
              <a:rPr lang="en-US" sz="1235" dirty="0" smtClean="0"/>
              <a:t>, </a:t>
            </a:r>
            <a:r>
              <a:rPr lang="en-US" sz="1235" dirty="0" err="1" smtClean="0"/>
              <a:t>DENIN</a:t>
            </a:r>
            <a:r>
              <a:rPr lang="en-US" sz="1235" dirty="0" smtClean="0"/>
              <a:t>, </a:t>
            </a:r>
            <a:r>
              <a:rPr lang="en-US" sz="1235" dirty="0" err="1" smtClean="0"/>
              <a:t>DRI</a:t>
            </a:r>
            <a:r>
              <a:rPr lang="en-US" sz="1235" dirty="0" smtClean="0"/>
              <a:t>, DRC, and </a:t>
            </a:r>
            <a:r>
              <a:rPr lang="en-US" sz="1235" dirty="0" err="1" smtClean="0"/>
              <a:t>UDEI</a:t>
            </a:r>
            <a:endParaRPr lang="en-US" sz="1235" dirty="0" smtClean="0"/>
          </a:p>
          <a:p>
            <a:r>
              <a:rPr lang="en-US" sz="1235" dirty="0" smtClean="0"/>
              <a:t>International Universities</a:t>
            </a:r>
          </a:p>
          <a:p>
            <a:pPr lvl="1"/>
            <a:r>
              <a:rPr lang="en-US" sz="1235" dirty="0" smtClean="0"/>
              <a:t>Peking, Tsinghua, </a:t>
            </a:r>
            <a:r>
              <a:rPr lang="en-US" sz="1235" dirty="0" err="1" smtClean="0"/>
              <a:t>SWUFE</a:t>
            </a:r>
            <a:r>
              <a:rPr lang="en-US" sz="1235" dirty="0" smtClean="0"/>
              <a:t>, Xiamen, National Taiwan University, National University of Singapore, National University of Colombia, and the </a:t>
            </a:r>
            <a:r>
              <a:rPr lang="en-US" sz="1235" dirty="0" err="1" smtClean="0"/>
              <a:t>Technion</a:t>
            </a:r>
            <a:endParaRPr lang="en-US" sz="1235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1215" y="2014539"/>
            <a:ext cx="1452315" cy="156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55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9883" y="838200"/>
            <a:ext cx="8269894" cy="551815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819882" y="1580030"/>
          <a:ext cx="4437529" cy="4345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00459702"/>
              </p:ext>
            </p:extLst>
          </p:nvPr>
        </p:nvGraphicFramePr>
        <p:xfrm>
          <a:off x="6096000" y="1734689"/>
          <a:ext cx="3993776" cy="4103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027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6391835" y="999915"/>
            <a:ext cx="3697941" cy="801991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30">
                <a:solidFill>
                  <a:prstClr val="white"/>
                </a:solidFill>
              </a:rPr>
              <a:t>Cybersecurity Initiative</a:t>
            </a:r>
            <a:endParaRPr lang="en-US" sz="2330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581400" y="1656363"/>
          <a:ext cx="6878171" cy="2438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ttp://fc00.deviantart.net/fs71/f/2010/205/a/0/Cyber_Seven_by_lieggi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8" t="-276" r="41075" b="6527"/>
          <a:stretch/>
        </p:blipFill>
        <p:spPr bwMode="auto">
          <a:xfrm>
            <a:off x="1658470" y="1641361"/>
            <a:ext cx="1775012" cy="430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/>
          </p:nvPr>
        </p:nvGraphicFramePr>
        <p:xfrm>
          <a:off x="4320988" y="4316506"/>
          <a:ext cx="5325035" cy="1503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92644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UDCSI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UDCSI spans Colleges at UD/Engineering, Business &amp; Economics (financial analytics), Arts &amp; Sciences, Earth/Ocean/Environment, &amp; Health Sciences</a:t>
            </a:r>
          </a:p>
          <a:p>
            <a:r>
              <a:rPr lang="en-US" dirty="0" smtClean="0"/>
              <a:t>Advancing undergraduate/graduate education and cutting-edge research</a:t>
            </a:r>
          </a:p>
          <a:p>
            <a:r>
              <a:rPr lang="en-US" dirty="0" smtClean="0"/>
              <a:t>Building on quality and stature to address work force training &amp; education</a:t>
            </a:r>
          </a:p>
          <a:p>
            <a:r>
              <a:rPr lang="en-US" dirty="0" smtClean="0"/>
              <a:t>Historically strong bond between UD &amp; Corporate America, Government &amp; Military </a:t>
            </a:r>
          </a:p>
          <a:p>
            <a:r>
              <a:rPr lang="en-US" dirty="0" smtClean="0"/>
              <a:t>Expanding strategic partnerships with University of Texas System, Purdue University’s DHS Visual Analytics Center, Carnegie Melon-Software Engineering Institute, &amp; Intelligence &amp; National Security Alliance</a:t>
            </a:r>
          </a:p>
          <a:p>
            <a:r>
              <a:rPr lang="en-US" dirty="0" smtClean="0"/>
              <a:t>Establishing senior advisory board-industry executives, former Government/Military senior leadership, &amp; academia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8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0441" y="2103933"/>
            <a:ext cx="7677710" cy="2865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4039" marR="4483" indent="-332832">
              <a:lnSpc>
                <a:spcPts val="2330"/>
              </a:lnSpc>
              <a:buClr>
                <a:srgbClr val="1F497C"/>
              </a:buClr>
              <a:buFont typeface="Arial"/>
              <a:buChar char="•"/>
              <a:tabLst>
                <a:tab pos="344039" algn="l"/>
              </a:tabLst>
            </a:pPr>
            <a:r>
              <a:rPr sz="2427" spc="-13" dirty="0">
                <a:solidFill>
                  <a:srgbClr val="1F497C"/>
                </a:solidFill>
                <a:cs typeface="Calibri"/>
              </a:rPr>
              <a:t>Goal</a:t>
            </a:r>
            <a:r>
              <a:rPr sz="2427" spc="-4" dirty="0">
                <a:solidFill>
                  <a:srgbClr val="1F497C"/>
                </a:solidFill>
                <a:cs typeface="Calibri"/>
              </a:rPr>
              <a:t> </a:t>
            </a:r>
            <a:r>
              <a:rPr sz="2427" spc="-22" dirty="0">
                <a:solidFill>
                  <a:prstClr val="black"/>
                </a:solidFill>
                <a:cs typeface="Calibri"/>
              </a:rPr>
              <a:t>—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spc="-44" dirty="0">
                <a:solidFill>
                  <a:prstClr val="black"/>
                </a:solidFill>
                <a:cs typeface="Calibri"/>
              </a:rPr>
              <a:t>st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ablis</a:t>
            </a:r>
            <a:r>
              <a:rPr sz="2427" dirty="0">
                <a:solidFill>
                  <a:prstClr val="black"/>
                </a:solidFill>
                <a:cs typeface="Calibri"/>
              </a:rPr>
              <a:t>h</a:t>
            </a:r>
            <a:r>
              <a:rPr sz="2427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a</a:t>
            </a:r>
            <a:r>
              <a:rPr sz="2427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eg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o</a:t>
            </a:r>
            <a:r>
              <a:rPr sz="2427" dirty="0">
                <a:solidFill>
                  <a:prstClr val="black"/>
                </a:solidFill>
                <a:cs typeface="Calibri"/>
              </a:rPr>
              <a:t>n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a</a:t>
            </a:r>
            <a:r>
              <a:rPr sz="2427" dirty="0">
                <a:solidFill>
                  <a:prstClr val="black"/>
                </a:solidFill>
                <a:cs typeface="Calibri"/>
              </a:rPr>
              <a:t>l 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Cybe</a:t>
            </a:r>
            <a:r>
              <a:rPr sz="2427" spc="-49" dirty="0">
                <a:solidFill>
                  <a:prstClr val="black"/>
                </a:solidFill>
                <a:cs typeface="Calibri"/>
              </a:rPr>
              <a:t>r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s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ecurity</a:t>
            </a:r>
            <a:r>
              <a:rPr sz="2427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35" dirty="0">
                <a:solidFill>
                  <a:prstClr val="black"/>
                </a:solidFill>
                <a:cs typeface="Calibri"/>
              </a:rPr>
              <a:t>c</a:t>
            </a:r>
            <a:r>
              <a:rPr sz="2427" dirty="0">
                <a:solidFill>
                  <a:prstClr val="black"/>
                </a:solidFill>
                <a:cs typeface="Calibri"/>
              </a:rPr>
              <a:t>oalition</a:t>
            </a:r>
            <a:r>
              <a:rPr sz="2427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and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UD</a:t>
            </a:r>
            <a:r>
              <a:rPr sz="2427" i="1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Cybersecurit</a:t>
            </a:r>
            <a:r>
              <a:rPr sz="2427" i="1" spc="-13" dirty="0">
                <a:solidFill>
                  <a:prstClr val="black"/>
                </a:solidFill>
                <a:cs typeface="Calibri"/>
              </a:rPr>
              <a:t>y</a:t>
            </a:r>
            <a:r>
              <a:rPr sz="2427" i="1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2427" i="1" spc="-18" dirty="0">
                <a:solidFill>
                  <a:prstClr val="black"/>
                </a:solidFill>
                <a:cs typeface="Calibri"/>
              </a:rPr>
              <a:t>In</a:t>
            </a:r>
            <a:r>
              <a:rPr lang="en-US" sz="2427" i="1" spc="-18" dirty="0">
                <a:solidFill>
                  <a:prstClr val="black"/>
                </a:solidFill>
                <a:cs typeface="Calibri"/>
              </a:rPr>
              <a:t>itiative</a:t>
            </a:r>
            <a:r>
              <a:rPr sz="2427" i="1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th</a:t>
            </a:r>
            <a:r>
              <a:rPr sz="2427" spc="-40" dirty="0">
                <a:solidFill>
                  <a:prstClr val="black"/>
                </a:solidFill>
                <a:cs typeface="Calibri"/>
              </a:rPr>
              <a:t>a</a:t>
            </a:r>
            <a:r>
              <a:rPr sz="2427" spc="-9" dirty="0">
                <a:solidFill>
                  <a:prstClr val="black"/>
                </a:solidFill>
                <a:cs typeface="Calibri"/>
              </a:rPr>
              <a:t>t</a:t>
            </a:r>
            <a:r>
              <a:rPr sz="2427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35" dirty="0">
                <a:solidFill>
                  <a:prstClr val="black"/>
                </a:solidFill>
                <a:cs typeface="Calibri"/>
              </a:rPr>
              <a:t>c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a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pi</a:t>
            </a:r>
            <a:r>
              <a:rPr sz="2427" spc="-35" dirty="0">
                <a:solidFill>
                  <a:prstClr val="black"/>
                </a:solidFill>
                <a:cs typeface="Calibri"/>
              </a:rPr>
              <a:t>t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a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li</a:t>
            </a:r>
            <a:r>
              <a:rPr sz="2427" spc="-53" dirty="0">
                <a:solidFill>
                  <a:prstClr val="black"/>
                </a:solidFill>
                <a:cs typeface="Calibri"/>
              </a:rPr>
              <a:t>z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spc="31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on </a:t>
            </a:r>
            <a:r>
              <a:rPr sz="2427" spc="-44" dirty="0">
                <a:solidFill>
                  <a:prstClr val="black"/>
                </a:solidFill>
                <a:cs typeface="Calibri"/>
              </a:rPr>
              <a:t>s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t</a:t>
            </a:r>
            <a:r>
              <a:rPr sz="2427" spc="-57" dirty="0">
                <a:solidFill>
                  <a:prstClr val="black"/>
                </a:solidFill>
                <a:cs typeface="Calibri"/>
              </a:rPr>
              <a:t>r</a:t>
            </a:r>
            <a:r>
              <a:rPr sz="2427" spc="-40" dirty="0">
                <a:solidFill>
                  <a:prstClr val="black"/>
                </a:solidFill>
                <a:cs typeface="Calibri"/>
              </a:rPr>
              <a:t>at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eg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c</a:t>
            </a:r>
            <a:r>
              <a:rPr sz="2427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ad</a:t>
            </a:r>
            <a:r>
              <a:rPr sz="2427" spc="-53" dirty="0">
                <a:solidFill>
                  <a:prstClr val="black"/>
                </a:solidFill>
                <a:cs typeface="Calibri"/>
              </a:rPr>
              <a:t>v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a</a:t>
            </a:r>
            <a:r>
              <a:rPr sz="2427" spc="-22" dirty="0">
                <a:solidFill>
                  <a:prstClr val="black"/>
                </a:solidFill>
                <a:cs typeface="Calibri"/>
              </a:rPr>
              <a:t>n</a:t>
            </a:r>
            <a:r>
              <a:rPr sz="2427" spc="-44" dirty="0">
                <a:solidFill>
                  <a:prstClr val="black"/>
                </a:solidFill>
                <a:cs typeface="Calibri"/>
              </a:rPr>
              <a:t>t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a</a:t>
            </a:r>
            <a:r>
              <a:rPr sz="2427" spc="-35" dirty="0">
                <a:solidFill>
                  <a:prstClr val="black"/>
                </a:solidFill>
                <a:cs typeface="Calibri"/>
              </a:rPr>
              <a:t>g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es</a:t>
            </a:r>
            <a:endParaRPr sz="2427" dirty="0">
              <a:solidFill>
                <a:prstClr val="black"/>
              </a:solidFill>
              <a:cs typeface="Calibri"/>
            </a:endParaRPr>
          </a:p>
          <a:p>
            <a:pPr marL="732343" lvl="1" indent="-277360">
              <a:spcBef>
                <a:spcPts val="44"/>
              </a:spcBef>
              <a:buFont typeface="Arial"/>
              <a:buChar char="–"/>
              <a:tabLst>
                <a:tab pos="732904" algn="l"/>
              </a:tabLst>
            </a:pPr>
            <a:r>
              <a:rPr sz="2118" dirty="0">
                <a:solidFill>
                  <a:prstClr val="black"/>
                </a:solidFill>
                <a:cs typeface="Calibri"/>
              </a:rPr>
              <a:t>Geog</a:t>
            </a:r>
            <a:r>
              <a:rPr sz="2118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2118" spc="-4" dirty="0">
                <a:solidFill>
                  <a:prstClr val="black"/>
                </a:solidFill>
                <a:cs typeface="Calibri"/>
              </a:rPr>
              <a:t>a</a:t>
            </a:r>
            <a:r>
              <a:rPr sz="2118" dirty="0">
                <a:solidFill>
                  <a:prstClr val="black"/>
                </a:solidFill>
                <a:cs typeface="Calibri"/>
              </a:rPr>
              <a:t>phic</a:t>
            </a:r>
            <a:r>
              <a:rPr sz="2118" spc="-4" dirty="0">
                <a:solidFill>
                  <a:prstClr val="black"/>
                </a:solidFill>
                <a:cs typeface="Calibri"/>
              </a:rPr>
              <a:t> lo</a:t>
            </a:r>
            <a:r>
              <a:rPr sz="2118" spc="-18" dirty="0">
                <a:solidFill>
                  <a:prstClr val="black"/>
                </a:solidFill>
                <a:cs typeface="Calibri"/>
              </a:rPr>
              <a:t>c</a:t>
            </a:r>
            <a:r>
              <a:rPr sz="2118" spc="-22" dirty="0">
                <a:solidFill>
                  <a:prstClr val="black"/>
                </a:solidFill>
                <a:cs typeface="Calibri"/>
              </a:rPr>
              <a:t>a</a:t>
            </a:r>
            <a:r>
              <a:rPr sz="2118" dirty="0">
                <a:solidFill>
                  <a:prstClr val="black"/>
                </a:solidFill>
                <a:cs typeface="Calibri"/>
              </a:rPr>
              <a:t>tion</a:t>
            </a:r>
          </a:p>
          <a:p>
            <a:pPr marL="732343" lvl="1" indent="-277360">
              <a:lnSpc>
                <a:spcPts val="2537"/>
              </a:lnSpc>
              <a:spcBef>
                <a:spcPts val="22"/>
              </a:spcBef>
              <a:buFont typeface="Arial"/>
              <a:buChar char="–"/>
              <a:tabLst>
                <a:tab pos="732904" algn="l"/>
                <a:tab pos="1652395" algn="l"/>
              </a:tabLst>
            </a:pPr>
            <a:r>
              <a:rPr sz="2118" dirty="0">
                <a:solidFill>
                  <a:prstClr val="black"/>
                </a:solidFill>
                <a:cs typeface="Calibri"/>
              </a:rPr>
              <a:t>Unique	</a:t>
            </a:r>
            <a:r>
              <a:rPr sz="2118" spc="-4" dirty="0">
                <a:solidFill>
                  <a:prstClr val="black"/>
                </a:solidFill>
                <a:cs typeface="Calibri"/>
              </a:rPr>
              <a:t>a</a:t>
            </a:r>
            <a:r>
              <a:rPr sz="2118" spc="-22" dirty="0">
                <a:solidFill>
                  <a:prstClr val="black"/>
                </a:solidFill>
                <a:cs typeface="Calibri"/>
              </a:rPr>
              <a:t>c</a:t>
            </a:r>
            <a:r>
              <a:rPr sz="2118" spc="-4" dirty="0">
                <a:solidFill>
                  <a:prstClr val="black"/>
                </a:solidFill>
                <a:cs typeface="Calibri"/>
              </a:rPr>
              <a:t>ademic</a:t>
            </a:r>
            <a:r>
              <a:rPr sz="2118" dirty="0">
                <a:solidFill>
                  <a:prstClr val="black"/>
                </a:solidFill>
                <a:cs typeface="Calibri"/>
              </a:rPr>
              <a:t>, </a:t>
            </a:r>
            <a:r>
              <a:rPr sz="2118" spc="-18" dirty="0">
                <a:solidFill>
                  <a:prstClr val="black"/>
                </a:solidFill>
                <a:cs typeface="Calibri"/>
              </a:rPr>
              <a:t>g</a:t>
            </a:r>
            <a:r>
              <a:rPr sz="2118" spc="-9" dirty="0">
                <a:solidFill>
                  <a:prstClr val="black"/>
                </a:solidFill>
                <a:cs typeface="Calibri"/>
              </a:rPr>
              <a:t>o</a:t>
            </a:r>
            <a:r>
              <a:rPr sz="2118" spc="-22" dirty="0">
                <a:solidFill>
                  <a:prstClr val="black"/>
                </a:solidFill>
                <a:cs typeface="Calibri"/>
              </a:rPr>
              <a:t>v</a:t>
            </a:r>
            <a:r>
              <a:rPr sz="2118" dirty="0">
                <a:solidFill>
                  <a:prstClr val="black"/>
                </a:solidFill>
                <a:cs typeface="Calibri"/>
              </a:rPr>
              <a:t>ernme</a:t>
            </a:r>
            <a:r>
              <a:rPr sz="2118" spc="-26" dirty="0">
                <a:solidFill>
                  <a:prstClr val="black"/>
                </a:solidFill>
                <a:cs typeface="Calibri"/>
              </a:rPr>
              <a:t>n</a:t>
            </a:r>
            <a:r>
              <a:rPr sz="2118" dirty="0">
                <a:solidFill>
                  <a:prstClr val="black"/>
                </a:solidFill>
                <a:cs typeface="Calibri"/>
              </a:rPr>
              <a:t>t and</a:t>
            </a:r>
            <a:r>
              <a:rPr sz="2118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2118" spc="-4" dirty="0">
                <a:solidFill>
                  <a:prstClr val="black"/>
                </a:solidFill>
                <a:cs typeface="Calibri"/>
              </a:rPr>
              <a:t>pri</a:t>
            </a:r>
            <a:r>
              <a:rPr sz="2118" spc="-35" dirty="0">
                <a:solidFill>
                  <a:prstClr val="black"/>
                </a:solidFill>
                <a:cs typeface="Calibri"/>
              </a:rPr>
              <a:t>v</a:t>
            </a:r>
            <a:r>
              <a:rPr sz="2118" spc="-22" dirty="0">
                <a:solidFill>
                  <a:prstClr val="black"/>
                </a:solidFill>
                <a:cs typeface="Calibri"/>
              </a:rPr>
              <a:t>at</a:t>
            </a:r>
            <a:r>
              <a:rPr sz="2118" dirty="0">
                <a:solidFill>
                  <a:prstClr val="black"/>
                </a:solidFill>
                <a:cs typeface="Calibri"/>
              </a:rPr>
              <a:t>e</a:t>
            </a:r>
            <a:r>
              <a:rPr sz="2118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2118" dirty="0">
                <a:solidFill>
                  <a:prstClr val="black"/>
                </a:solidFill>
                <a:cs typeface="Calibri"/>
              </a:rPr>
              <a:t>sec</a:t>
            </a:r>
            <a:r>
              <a:rPr sz="2118" spc="-22" dirty="0">
                <a:solidFill>
                  <a:prstClr val="black"/>
                </a:solidFill>
                <a:cs typeface="Calibri"/>
              </a:rPr>
              <a:t>t</a:t>
            </a:r>
            <a:r>
              <a:rPr sz="2118" dirty="0">
                <a:solidFill>
                  <a:prstClr val="black"/>
                </a:solidFill>
                <a:cs typeface="Calibri"/>
              </a:rPr>
              <a:t>or</a:t>
            </a:r>
            <a:r>
              <a:rPr sz="2118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118" spc="-9" dirty="0">
                <a:solidFill>
                  <a:prstClr val="black"/>
                </a:solidFill>
                <a:cs typeface="Calibri"/>
              </a:rPr>
              <a:t>partne</a:t>
            </a:r>
            <a:r>
              <a:rPr sz="2118" spc="-31" dirty="0">
                <a:solidFill>
                  <a:prstClr val="black"/>
                </a:solidFill>
                <a:cs typeface="Calibri"/>
              </a:rPr>
              <a:t>r</a:t>
            </a:r>
            <a:r>
              <a:rPr sz="2118" dirty="0">
                <a:solidFill>
                  <a:prstClr val="black"/>
                </a:solidFill>
                <a:cs typeface="Calibri"/>
              </a:rPr>
              <a:t>s</a:t>
            </a:r>
            <a:r>
              <a:rPr sz="2118" spc="-9" dirty="0">
                <a:solidFill>
                  <a:prstClr val="black"/>
                </a:solidFill>
                <a:cs typeface="Calibri"/>
              </a:rPr>
              <a:t>hips</a:t>
            </a:r>
            <a:endParaRPr sz="2118" dirty="0">
              <a:solidFill>
                <a:prstClr val="black"/>
              </a:solidFill>
              <a:cs typeface="Calibri"/>
            </a:endParaRPr>
          </a:p>
          <a:p>
            <a:pPr marL="344039" marR="152408" indent="-332832">
              <a:lnSpc>
                <a:spcPts val="2330"/>
              </a:lnSpc>
              <a:spcBef>
                <a:spcPts val="556"/>
              </a:spcBef>
              <a:buClr>
                <a:srgbClr val="1F497C"/>
              </a:buClr>
              <a:buFont typeface="Arial"/>
              <a:buChar char="•"/>
              <a:tabLst>
                <a:tab pos="344039" algn="l"/>
              </a:tabLst>
            </a:pPr>
            <a:r>
              <a:rPr sz="2427" spc="-18" dirty="0">
                <a:solidFill>
                  <a:srgbClr val="1F497C"/>
                </a:solidFill>
                <a:cs typeface="Calibri"/>
              </a:rPr>
              <a:t>St</a:t>
            </a:r>
            <a:r>
              <a:rPr sz="2427" spc="-53" dirty="0">
                <a:solidFill>
                  <a:srgbClr val="1F497C"/>
                </a:solidFill>
                <a:cs typeface="Calibri"/>
              </a:rPr>
              <a:t>r</a:t>
            </a:r>
            <a:r>
              <a:rPr sz="2427" spc="-40" dirty="0">
                <a:solidFill>
                  <a:srgbClr val="1F497C"/>
                </a:solidFill>
                <a:cs typeface="Calibri"/>
              </a:rPr>
              <a:t>at</a:t>
            </a:r>
            <a:r>
              <a:rPr sz="2427" spc="-13" dirty="0">
                <a:solidFill>
                  <a:srgbClr val="1F497C"/>
                </a:solidFill>
                <a:cs typeface="Calibri"/>
              </a:rPr>
              <a:t>egy</a:t>
            </a:r>
            <a:r>
              <a:rPr sz="2427" spc="18" dirty="0">
                <a:solidFill>
                  <a:srgbClr val="1F497C"/>
                </a:solidFill>
                <a:cs typeface="Calibri"/>
              </a:rPr>
              <a:t> </a:t>
            </a:r>
            <a:r>
              <a:rPr sz="2427" spc="-22" dirty="0">
                <a:solidFill>
                  <a:prstClr val="black"/>
                </a:solidFill>
                <a:cs typeface="Calibri"/>
              </a:rPr>
              <a:t>—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D</a:t>
            </a:r>
            <a:r>
              <a:rPr sz="2427" spc="-22" dirty="0">
                <a:solidFill>
                  <a:prstClr val="black"/>
                </a:solidFill>
                <a:cs typeface="Calibri"/>
              </a:rPr>
              <a:t>e</a:t>
            </a:r>
            <a:r>
              <a:rPr sz="2427" spc="-35" dirty="0">
                <a:solidFill>
                  <a:prstClr val="black"/>
                </a:solidFill>
                <a:cs typeface="Calibri"/>
              </a:rPr>
              <a:t>v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l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o</a:t>
            </a:r>
            <a:r>
              <a:rPr sz="2427" dirty="0">
                <a:solidFill>
                  <a:prstClr val="black"/>
                </a:solidFill>
                <a:cs typeface="Calibri"/>
              </a:rPr>
              <a:t>p</a:t>
            </a:r>
            <a:r>
              <a:rPr sz="2427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high</a:t>
            </a:r>
            <a:r>
              <a:rPr sz="2427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9" dirty="0">
                <a:solidFill>
                  <a:prstClr val="black"/>
                </a:solidFill>
                <a:cs typeface="Calibri"/>
              </a:rPr>
              <a:t>visibility</a:t>
            </a:r>
            <a:r>
              <a:rPr sz="2427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s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a</a:t>
            </a:r>
            <a:r>
              <a:rPr sz="2427" spc="-44" dirty="0">
                <a:solidFill>
                  <a:prstClr val="black"/>
                </a:solidFill>
                <a:cs typeface="Calibri"/>
              </a:rPr>
              <a:t>r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c</a:t>
            </a:r>
            <a:r>
              <a:rPr sz="2427" dirty="0">
                <a:solidFill>
                  <a:prstClr val="black"/>
                </a:solidFill>
                <a:cs typeface="Calibri"/>
              </a:rPr>
              <a:t>h</a:t>
            </a:r>
            <a:r>
              <a:rPr sz="2427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and</a:t>
            </a:r>
            <a:r>
              <a:rPr sz="2427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edu</a:t>
            </a:r>
            <a:r>
              <a:rPr sz="2427" spc="-40" dirty="0">
                <a:solidFill>
                  <a:prstClr val="black"/>
                </a:solidFill>
                <a:cs typeface="Calibri"/>
              </a:rPr>
              <a:t>ca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t</a:t>
            </a:r>
            <a:r>
              <a:rPr sz="2427" dirty="0">
                <a:solidFill>
                  <a:prstClr val="black"/>
                </a:solidFill>
                <a:cs typeface="Calibri"/>
              </a:rPr>
              <a:t>ion 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p</a:t>
            </a:r>
            <a:r>
              <a:rPr sz="2427" spc="-44" dirty="0">
                <a:solidFill>
                  <a:prstClr val="black"/>
                </a:solidFill>
                <a:cs typeface="Calibri"/>
              </a:rPr>
              <a:t>r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og</a:t>
            </a:r>
            <a:r>
              <a:rPr sz="2427" spc="-53" dirty="0">
                <a:solidFill>
                  <a:prstClr val="black"/>
                </a:solidFill>
                <a:cs typeface="Calibri"/>
              </a:rPr>
              <a:t>r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ams</a:t>
            </a:r>
            <a:endParaRPr sz="2427" dirty="0">
              <a:solidFill>
                <a:prstClr val="black"/>
              </a:solidFill>
              <a:cs typeface="Calibri"/>
            </a:endParaRPr>
          </a:p>
          <a:p>
            <a:pPr marL="344039" marR="324988" indent="-332832">
              <a:lnSpc>
                <a:spcPts val="2330"/>
              </a:lnSpc>
              <a:spcBef>
                <a:spcPts val="582"/>
              </a:spcBef>
              <a:buClr>
                <a:srgbClr val="1F497C"/>
              </a:buClr>
              <a:buFont typeface="Arial"/>
              <a:buChar char="•"/>
              <a:tabLst>
                <a:tab pos="344599" algn="l"/>
              </a:tabLst>
            </a:pPr>
            <a:r>
              <a:rPr sz="2427" spc="-234" dirty="0">
                <a:solidFill>
                  <a:srgbClr val="1F497C"/>
                </a:solidFill>
                <a:cs typeface="Calibri"/>
              </a:rPr>
              <a:t>T</a:t>
            </a:r>
            <a:r>
              <a:rPr sz="2427" spc="-13" dirty="0">
                <a:solidFill>
                  <a:srgbClr val="1F497C"/>
                </a:solidFill>
                <a:cs typeface="Calibri"/>
              </a:rPr>
              <a:t>o</a:t>
            </a:r>
            <a:r>
              <a:rPr sz="2427" dirty="0">
                <a:solidFill>
                  <a:srgbClr val="1F497C"/>
                </a:solidFill>
                <a:cs typeface="Calibri"/>
              </a:rPr>
              <a:t>d</a:t>
            </a:r>
            <a:r>
              <a:rPr sz="2427" spc="-66" dirty="0">
                <a:solidFill>
                  <a:srgbClr val="1F497C"/>
                </a:solidFill>
                <a:cs typeface="Calibri"/>
              </a:rPr>
              <a:t>a</a:t>
            </a:r>
            <a:r>
              <a:rPr sz="2427" spc="57" dirty="0">
                <a:solidFill>
                  <a:srgbClr val="1F497C"/>
                </a:solidFill>
                <a:cs typeface="Calibri"/>
              </a:rPr>
              <a:t>y</a:t>
            </a:r>
            <a:r>
              <a:rPr sz="2427" spc="-159" dirty="0">
                <a:solidFill>
                  <a:srgbClr val="1F497C"/>
                </a:solidFill>
                <a:cs typeface="Calibri"/>
              </a:rPr>
              <a:t>’</a:t>
            </a:r>
            <a:r>
              <a:rPr sz="2427" spc="-13" dirty="0">
                <a:solidFill>
                  <a:srgbClr val="1F497C"/>
                </a:solidFill>
                <a:cs typeface="Calibri"/>
              </a:rPr>
              <a:t>s</a:t>
            </a:r>
            <a:r>
              <a:rPr sz="2427" dirty="0">
                <a:solidFill>
                  <a:srgbClr val="1F497C"/>
                </a:solidFill>
                <a:cs typeface="Calibri"/>
              </a:rPr>
              <a:t> </a:t>
            </a:r>
            <a:r>
              <a:rPr sz="2427" spc="-13" dirty="0">
                <a:solidFill>
                  <a:srgbClr val="1F497C"/>
                </a:solidFill>
                <a:cs typeface="Calibri"/>
              </a:rPr>
              <a:t>Objecti</a:t>
            </a:r>
            <a:r>
              <a:rPr sz="2427" spc="-35" dirty="0">
                <a:solidFill>
                  <a:srgbClr val="1F497C"/>
                </a:solidFill>
                <a:cs typeface="Calibri"/>
              </a:rPr>
              <a:t>v</a:t>
            </a:r>
            <a:r>
              <a:rPr sz="2427" spc="-13" dirty="0">
                <a:solidFill>
                  <a:srgbClr val="1F497C"/>
                </a:solidFill>
                <a:cs typeface="Calibri"/>
              </a:rPr>
              <a:t>e</a:t>
            </a:r>
            <a:r>
              <a:rPr sz="2427" spc="9" dirty="0">
                <a:solidFill>
                  <a:srgbClr val="1F497C"/>
                </a:solidFill>
                <a:cs typeface="Calibri"/>
              </a:rPr>
              <a:t> </a:t>
            </a:r>
            <a:r>
              <a:rPr sz="2427" spc="-22" dirty="0">
                <a:solidFill>
                  <a:prstClr val="black"/>
                </a:solidFill>
                <a:cs typeface="Calibri"/>
              </a:rPr>
              <a:t>—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B</a:t>
            </a:r>
            <a:r>
              <a:rPr sz="2427" spc="-9" dirty="0">
                <a:solidFill>
                  <a:prstClr val="black"/>
                </a:solidFill>
                <a:cs typeface="Calibri"/>
              </a:rPr>
              <a:t>r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i</a:t>
            </a:r>
            <a:r>
              <a:rPr sz="2427" dirty="0">
                <a:solidFill>
                  <a:prstClr val="black"/>
                </a:solidFill>
                <a:cs typeface="Calibri"/>
              </a:rPr>
              <a:t>n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g</a:t>
            </a:r>
            <a:r>
              <a:rPr sz="2427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35" dirty="0">
                <a:solidFill>
                  <a:prstClr val="black"/>
                </a:solidFill>
                <a:cs typeface="Calibri"/>
              </a:rPr>
              <a:t>c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o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alitio</a:t>
            </a:r>
            <a:r>
              <a:rPr sz="2427" dirty="0">
                <a:solidFill>
                  <a:prstClr val="black"/>
                </a:solidFill>
                <a:cs typeface="Calibri"/>
              </a:rPr>
              <a:t>n 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partne</a:t>
            </a:r>
            <a:r>
              <a:rPr sz="2427" spc="-44" dirty="0">
                <a:solidFill>
                  <a:prstClr val="black"/>
                </a:solidFill>
                <a:cs typeface="Calibri"/>
              </a:rPr>
              <a:t>r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s</a:t>
            </a:r>
            <a:r>
              <a:rPr sz="2427" spc="9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31" dirty="0">
                <a:solidFill>
                  <a:prstClr val="black"/>
                </a:solidFill>
                <a:cs typeface="Calibri"/>
              </a:rPr>
              <a:t>t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o</a:t>
            </a:r>
            <a:r>
              <a:rPr sz="2427" spc="-35" dirty="0">
                <a:solidFill>
                  <a:prstClr val="black"/>
                </a:solidFill>
                <a:cs typeface="Calibri"/>
              </a:rPr>
              <a:t>g</a:t>
            </a:r>
            <a:r>
              <a:rPr sz="2427" spc="-22" dirty="0">
                <a:solidFill>
                  <a:prstClr val="black"/>
                </a:solidFill>
                <a:cs typeface="Calibri"/>
              </a:rPr>
              <a:t>e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t</a:t>
            </a:r>
            <a:r>
              <a:rPr sz="2427" dirty="0">
                <a:solidFill>
                  <a:prstClr val="black"/>
                </a:solidFill>
                <a:cs typeface="Calibri"/>
              </a:rPr>
              <a:t>h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er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40" dirty="0">
                <a:solidFill>
                  <a:prstClr val="black"/>
                </a:solidFill>
                <a:cs typeface="Calibri"/>
              </a:rPr>
              <a:t>to</a:t>
            </a:r>
            <a:r>
              <a:rPr sz="2427" spc="-35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guide</a:t>
            </a:r>
            <a:r>
              <a:rPr sz="2427" spc="-9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p</a:t>
            </a:r>
            <a:r>
              <a:rPr sz="2427" spc="-44" dirty="0">
                <a:solidFill>
                  <a:prstClr val="black"/>
                </a:solidFill>
                <a:cs typeface="Calibri"/>
              </a:rPr>
              <a:t>r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og</a:t>
            </a:r>
            <a:r>
              <a:rPr sz="2427" spc="-53" dirty="0">
                <a:solidFill>
                  <a:prstClr val="black"/>
                </a:solidFill>
                <a:cs typeface="Calibri"/>
              </a:rPr>
              <a:t>r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a</a:t>
            </a:r>
            <a:r>
              <a:rPr sz="2427" spc="-22" dirty="0">
                <a:solidFill>
                  <a:prstClr val="black"/>
                </a:solidFill>
                <a:cs typeface="Calibri"/>
              </a:rPr>
              <a:t>m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de</a:t>
            </a:r>
            <a:r>
              <a:rPr sz="2427" spc="-31" dirty="0">
                <a:solidFill>
                  <a:prstClr val="black"/>
                </a:solidFill>
                <a:cs typeface="Calibri"/>
              </a:rPr>
              <a:t>v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2427" spc="-18" dirty="0">
                <a:solidFill>
                  <a:prstClr val="black"/>
                </a:solidFill>
                <a:cs typeface="Calibri"/>
              </a:rPr>
              <a:t>lopme</a:t>
            </a:r>
            <a:r>
              <a:rPr sz="2427" spc="-31" dirty="0">
                <a:solidFill>
                  <a:prstClr val="black"/>
                </a:solidFill>
                <a:cs typeface="Calibri"/>
              </a:rPr>
              <a:t>n</a:t>
            </a:r>
            <a:r>
              <a:rPr sz="2427" spc="-9" dirty="0">
                <a:solidFill>
                  <a:prstClr val="black"/>
                </a:solidFill>
                <a:cs typeface="Calibri"/>
              </a:rPr>
              <a:t>t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and</a:t>
            </a:r>
            <a:r>
              <a:rPr sz="2427" spc="-4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n</a:t>
            </a:r>
            <a:r>
              <a:rPr sz="2427" spc="-49" dirty="0">
                <a:solidFill>
                  <a:prstClr val="black"/>
                </a:solidFill>
                <a:cs typeface="Calibri"/>
              </a:rPr>
              <a:t>e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xt</a:t>
            </a:r>
            <a:r>
              <a:rPr sz="2427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2427" spc="-40" dirty="0">
                <a:solidFill>
                  <a:prstClr val="black"/>
                </a:solidFill>
                <a:cs typeface="Calibri"/>
              </a:rPr>
              <a:t>st</a:t>
            </a:r>
            <a:r>
              <a:rPr sz="2427" spc="-13" dirty="0">
                <a:solidFill>
                  <a:prstClr val="black"/>
                </a:solidFill>
                <a:cs typeface="Calibri"/>
              </a:rPr>
              <a:t>eps</a:t>
            </a:r>
            <a:endParaRPr sz="2427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90161" y="865605"/>
            <a:ext cx="9494269" cy="499805"/>
          </a:xfrm>
          <a:prstGeom prst="rect">
            <a:avLst/>
          </a:prstGeom>
        </p:spPr>
        <p:txBody>
          <a:bodyPr vert="horz" wrap="square" lIns="0" tIns="138672" rIns="0" bIns="0" rtlCol="0">
            <a:spAutoFit/>
          </a:bodyPr>
          <a:lstStyle/>
          <a:p>
            <a:pPr marL="5065329"/>
            <a:r>
              <a:rPr sz="2338" spc="-18" dirty="0"/>
              <a:t>Cybe</a:t>
            </a:r>
            <a:r>
              <a:rPr sz="2338" spc="-53" dirty="0"/>
              <a:t>r</a:t>
            </a:r>
            <a:r>
              <a:rPr sz="2338" spc="-18" dirty="0"/>
              <a:t>s</a:t>
            </a:r>
            <a:r>
              <a:rPr sz="2338" spc="-13" dirty="0"/>
              <a:t>ecurity</a:t>
            </a:r>
            <a:r>
              <a:rPr sz="2338" dirty="0"/>
              <a:t> </a:t>
            </a:r>
            <a:r>
              <a:rPr sz="2338" spc="-9" dirty="0"/>
              <a:t>I</a:t>
            </a:r>
            <a:r>
              <a:rPr sz="2338" spc="-13" dirty="0"/>
              <a:t>niti</a:t>
            </a:r>
            <a:r>
              <a:rPr sz="2338" spc="-35" dirty="0"/>
              <a:t>a</a:t>
            </a:r>
            <a:r>
              <a:rPr sz="2338" spc="-13" dirty="0"/>
              <a:t>ti</a:t>
            </a:r>
            <a:r>
              <a:rPr sz="2338" spc="-35" dirty="0"/>
              <a:t>v</a:t>
            </a:r>
            <a:r>
              <a:rPr sz="2338" spc="-13" dirty="0"/>
              <a:t>e</a:t>
            </a:r>
            <a:endParaRPr sz="2338"/>
          </a:p>
        </p:txBody>
      </p:sp>
      <p:sp>
        <p:nvSpPr>
          <p:cNvPr id="4" name="object 4"/>
          <p:cNvSpPr/>
          <p:nvPr/>
        </p:nvSpPr>
        <p:spPr>
          <a:xfrm>
            <a:off x="1663849" y="938605"/>
            <a:ext cx="8863853" cy="4981015"/>
          </a:xfrm>
          <a:custGeom>
            <a:avLst/>
            <a:gdLst/>
            <a:ahLst/>
            <a:cxnLst/>
            <a:rect l="l" t="t" r="r" b="b"/>
            <a:pathLst>
              <a:path w="10045700" h="5645150">
                <a:moveTo>
                  <a:pt x="10045446" y="5644896"/>
                </a:moveTo>
                <a:lnTo>
                  <a:pt x="10045446" y="0"/>
                </a:lnTo>
                <a:lnTo>
                  <a:pt x="0" y="0"/>
                </a:lnTo>
                <a:lnTo>
                  <a:pt x="0" y="5644896"/>
                </a:lnTo>
                <a:lnTo>
                  <a:pt x="10045446" y="56448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2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224" y="609600"/>
            <a:ext cx="7987553" cy="398956"/>
          </a:xfrm>
        </p:spPr>
        <p:txBody>
          <a:bodyPr>
            <a:normAutofit/>
          </a:bodyPr>
          <a:lstStyle/>
          <a:p>
            <a:r>
              <a:rPr lang="en-US" sz="1765" dirty="0"/>
              <a:t>University of Delaware Cyber Security Initiative Advisory Council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165A-5D46-4D07-8908-0EC625AF4D75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02184" y="1089237"/>
            <a:ext cx="7987553" cy="5324977"/>
          </a:xfrm>
        </p:spPr>
        <p:txBody>
          <a:bodyPr/>
          <a:lstStyle/>
          <a:p>
            <a:r>
              <a:rPr lang="en-US" sz="1235" dirty="0"/>
              <a:t>RADM-Ret Jay M. Cohen, Principal-Chertoff Group (former Chief of Naval Research &amp; DHS Under Secretary-S&amp;T)</a:t>
            </a:r>
          </a:p>
          <a:p>
            <a:r>
              <a:rPr lang="en-US" sz="1235" dirty="0"/>
              <a:t>RADM-Ret Bill Leigher, Director-Advanced Solutions-Raytheon, (former Director-Information Dominance N2/N6 (Intelligence &amp; Operations) of the OPNAV Staff supporting the Chief of Naval Operations &amp; founding Deputy Commander U.S. Fleet Cyber Command/U.S. 10th Fleet)</a:t>
            </a:r>
          </a:p>
          <a:p>
            <a:r>
              <a:rPr lang="en-US" sz="1235" dirty="0"/>
              <a:t>Dr. Dale Klein, Associate Vice Chancellor for Research-The University of Texas System (former Assistant to the Secretary of Defense-Nuclear, Chemical, &amp; Biological/directly reporting to the Secretary of Defense &amp; Chairman-Nuclear Regulatory Commission)</a:t>
            </a:r>
          </a:p>
          <a:p>
            <a:r>
              <a:rPr lang="en-US" sz="1235" dirty="0"/>
              <a:t>Dr. Arden Bement, former Chief Global Affairs Officer &amp; David A. Ross Distinguished Professor of Nuclear Engineering-Purdue University and former Director-National Science Foundation &amp; Director-NIST</a:t>
            </a:r>
          </a:p>
          <a:p>
            <a:r>
              <a:rPr lang="en-US" sz="1235" dirty="0"/>
              <a:t>Stephen Kelly, Senior Vice President &amp; President-Battelle National Security, Battelle Memorial Institute</a:t>
            </a:r>
          </a:p>
          <a:p>
            <a:r>
              <a:rPr lang="en-US" sz="1235" dirty="0"/>
              <a:t>Charles Palmer, CTO Security &amp; Privacy &amp; Member IBM Academy of Technology, IBM</a:t>
            </a:r>
          </a:p>
          <a:p>
            <a:r>
              <a:rPr lang="en-US" sz="1235" dirty="0"/>
              <a:t>Dr. Lane Arthur, Vice President-Information Protection &amp; CIO, DuPont Pioneer</a:t>
            </a:r>
          </a:p>
          <a:p>
            <a:r>
              <a:rPr lang="en-US" sz="1235" dirty="0"/>
              <a:t>Cynthia Frick, Senior Vice President &amp; Senior Architect Manager-Global Information Security, Bank of America</a:t>
            </a:r>
          </a:p>
          <a:p>
            <a:r>
              <a:rPr lang="en-US" sz="1235" dirty="0"/>
              <a:t>LTG-ret Guy Swan, Vice President-Association of U.S. Army, former Commander-Army North, Ft Sam Houston and Director-Operations/J3 U.S. Northern Command &amp; NORAD</a:t>
            </a:r>
          </a:p>
          <a:p>
            <a:r>
              <a:rPr lang="en-US" sz="1235" dirty="0"/>
              <a:t>Maj Gen Tom Thomas (USAF-R), Commander-DE Air National Guard &amp; Assistant to the Commander-U.S. Cyber Command &amp; Director-NSA, (also Senior Vice President-Bank of America) </a:t>
            </a:r>
          </a:p>
          <a:p>
            <a:r>
              <a:rPr lang="en-US" sz="1235" dirty="0"/>
              <a:t>(Maj Gen-ret) Dr. Paul Nielson (former Commander-Air Force Research Laboratory), Director-Software Engineering Institute, Carnegie-Mellon University</a:t>
            </a:r>
          </a:p>
          <a:p>
            <a:r>
              <a:rPr lang="en-US" sz="1235" dirty="0"/>
              <a:t>David DeWalt, Chairman &amp; CEO, </a:t>
            </a:r>
            <a:r>
              <a:rPr lang="en-US" sz="1235" dirty="0" err="1"/>
              <a:t>FireEye</a:t>
            </a:r>
            <a:r>
              <a:rPr lang="en-US" sz="1235" dirty="0"/>
              <a:t>, Inc.</a:t>
            </a:r>
          </a:p>
          <a:p>
            <a:r>
              <a:rPr lang="en-US" sz="1235" dirty="0"/>
              <a:t>Joseph Hammer, Managing Director-Information Technology &amp; Services, Morgan Stanley</a:t>
            </a:r>
          </a:p>
          <a:p>
            <a:r>
              <a:rPr lang="en-US" sz="1235" dirty="0"/>
              <a:t>Thomas Quinn, Technology Controls Officer, JPMorgan Chase </a:t>
            </a:r>
          </a:p>
        </p:txBody>
      </p:sp>
    </p:spTree>
    <p:extLst>
      <p:ext uri="{BB962C8B-B14F-4D97-AF65-F5344CB8AC3E}">
        <p14:creationId xmlns:p14="http://schemas.microsoft.com/office/powerpoint/2010/main" val="36839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165A-5D46-4D07-8908-0EC625AF4D75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321" y="491314"/>
            <a:ext cx="4063358" cy="627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90307" y="725326"/>
            <a:ext cx="6211390" cy="570301"/>
          </a:xfrm>
          <a:prstGeom prst="rect">
            <a:avLst/>
          </a:prstGeom>
        </p:spPr>
        <p:txBody>
          <a:bodyPr vert="horz" wrap="square" lIns="0" tIns="120984" rIns="0" bIns="0" rtlCol="0">
            <a:spAutoFit/>
          </a:bodyPr>
          <a:lstStyle/>
          <a:p>
            <a:pPr marL="74987"/>
            <a:r>
              <a:rPr i="0" spc="-4" dirty="0"/>
              <a:t>Th</a:t>
            </a:r>
            <a:r>
              <a:rPr i="0" dirty="0">
                <a:latin typeface="Calibri"/>
                <a:cs typeface="Calibri"/>
              </a:rPr>
              <a:t>e </a:t>
            </a:r>
            <a:r>
              <a:rPr i="0" spc="4" dirty="0"/>
              <a:t>C</a:t>
            </a:r>
            <a:r>
              <a:rPr i="0" dirty="0">
                <a:latin typeface="Calibri"/>
                <a:cs typeface="Calibri"/>
              </a:rPr>
              <a:t>yber</a:t>
            </a:r>
            <a:r>
              <a:rPr i="0" spc="-8" dirty="0"/>
              <a:t> </a:t>
            </a:r>
            <a:r>
              <a:rPr i="0" spc="-25" dirty="0"/>
              <a:t>E</a:t>
            </a:r>
            <a:r>
              <a:rPr i="0" spc="-56" dirty="0"/>
              <a:t>n</a:t>
            </a:r>
            <a:r>
              <a:rPr i="0" spc="-4" dirty="0"/>
              <a:t>vi</a:t>
            </a:r>
            <a:r>
              <a:rPr i="0" spc="-32" dirty="0"/>
              <a:t>r</a:t>
            </a:r>
            <a:r>
              <a:rPr i="0" spc="-20" dirty="0"/>
              <a:t>onme</a:t>
            </a:r>
            <a:r>
              <a:rPr i="0" spc="-52" dirty="0"/>
              <a:t>n</a:t>
            </a:r>
            <a:r>
              <a:rPr i="0" spc="-11" dirty="0"/>
              <a:t>t</a:t>
            </a:r>
          </a:p>
        </p:txBody>
      </p:sp>
      <p:sp>
        <p:nvSpPr>
          <p:cNvPr id="4" name="object 4"/>
          <p:cNvSpPr/>
          <p:nvPr/>
        </p:nvSpPr>
        <p:spPr>
          <a:xfrm>
            <a:off x="2841812" y="721321"/>
            <a:ext cx="4041850" cy="804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16824" y="2627780"/>
            <a:ext cx="5090832" cy="3161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13125" y="2624081"/>
            <a:ext cx="5098537" cy="3169444"/>
          </a:xfrm>
          <a:custGeom>
            <a:avLst/>
            <a:gdLst/>
            <a:ahLst/>
            <a:cxnLst/>
            <a:rect l="l" t="t" r="r" b="b"/>
            <a:pathLst>
              <a:path w="6303645" h="3918585">
                <a:moveTo>
                  <a:pt x="0" y="3918204"/>
                </a:moveTo>
                <a:lnTo>
                  <a:pt x="6303264" y="3918204"/>
                </a:lnTo>
                <a:lnTo>
                  <a:pt x="6303264" y="0"/>
                </a:lnTo>
                <a:lnTo>
                  <a:pt x="0" y="0"/>
                </a:lnTo>
                <a:lnTo>
                  <a:pt x="0" y="391820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16438" y="1722936"/>
            <a:ext cx="5889998" cy="696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2264" spc="-17" dirty="0">
                <a:solidFill>
                  <a:prstClr val="black"/>
                </a:solidFill>
                <a:cs typeface="Calibri"/>
              </a:rPr>
              <a:t>Cy</a:t>
            </a:r>
            <a:r>
              <a:rPr sz="2264" spc="-20" dirty="0">
                <a:solidFill>
                  <a:prstClr val="black"/>
                </a:solidFill>
                <a:cs typeface="Calibri"/>
              </a:rPr>
              <a:t>b</a:t>
            </a:r>
            <a:r>
              <a:rPr sz="2264" spc="-11" dirty="0">
                <a:solidFill>
                  <a:prstClr val="black"/>
                </a:solidFill>
                <a:cs typeface="Calibri"/>
              </a:rPr>
              <a:t>e</a:t>
            </a:r>
            <a:r>
              <a:rPr sz="2264" spc="-49" dirty="0">
                <a:solidFill>
                  <a:prstClr val="black"/>
                </a:solidFill>
                <a:cs typeface="Calibri"/>
              </a:rPr>
              <a:t>r</a:t>
            </a:r>
            <a:r>
              <a:rPr sz="2264" spc="-17" dirty="0">
                <a:solidFill>
                  <a:prstClr val="black"/>
                </a:solidFill>
                <a:cs typeface="Calibri"/>
              </a:rPr>
              <a:t>spa</a:t>
            </a:r>
            <a:r>
              <a:rPr sz="2264" spc="-8" dirty="0">
                <a:solidFill>
                  <a:prstClr val="black"/>
                </a:solidFill>
                <a:cs typeface="Calibri"/>
              </a:rPr>
              <a:t>c</a:t>
            </a:r>
            <a:r>
              <a:rPr sz="2264" spc="-11" dirty="0">
                <a:solidFill>
                  <a:prstClr val="black"/>
                </a:solidFill>
                <a:cs typeface="Calibri"/>
              </a:rPr>
              <a:t>e</a:t>
            </a:r>
            <a:r>
              <a:rPr sz="2264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2264" dirty="0">
                <a:solidFill>
                  <a:prstClr val="black"/>
                </a:solidFill>
                <a:cs typeface="Calibri"/>
              </a:rPr>
              <a:t>is</a:t>
            </a:r>
            <a:r>
              <a:rPr sz="2264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264" spc="-17" dirty="0">
                <a:solidFill>
                  <a:prstClr val="black"/>
                </a:solidFill>
                <a:cs typeface="Calibri"/>
              </a:rPr>
              <a:t>whe</a:t>
            </a:r>
            <a:r>
              <a:rPr sz="2264" spc="-36" dirty="0">
                <a:solidFill>
                  <a:prstClr val="black"/>
                </a:solidFill>
                <a:cs typeface="Calibri"/>
              </a:rPr>
              <a:t>r</a:t>
            </a:r>
            <a:r>
              <a:rPr sz="2264" spc="-11" dirty="0">
                <a:solidFill>
                  <a:prstClr val="black"/>
                </a:solidFill>
                <a:cs typeface="Calibri"/>
              </a:rPr>
              <a:t>e</a:t>
            </a:r>
            <a:r>
              <a:rPr sz="2264" dirty="0">
                <a:solidFill>
                  <a:prstClr val="black"/>
                </a:solidFill>
                <a:cs typeface="Calibri"/>
              </a:rPr>
              <a:t> </a:t>
            </a:r>
            <a:r>
              <a:rPr sz="2264" spc="-11" dirty="0">
                <a:solidFill>
                  <a:prstClr val="black"/>
                </a:solidFill>
                <a:cs typeface="Calibri"/>
              </a:rPr>
              <a:t>the</a:t>
            </a:r>
            <a:r>
              <a:rPr sz="2264" spc="11" dirty="0">
                <a:solidFill>
                  <a:prstClr val="black"/>
                </a:solidFill>
                <a:cs typeface="Calibri"/>
              </a:rPr>
              <a:t> </a:t>
            </a:r>
            <a:r>
              <a:rPr sz="2264" spc="-17" dirty="0">
                <a:solidFill>
                  <a:prstClr val="black"/>
                </a:solidFill>
                <a:cs typeface="Calibri"/>
              </a:rPr>
              <a:t>N</a:t>
            </a:r>
            <a:r>
              <a:rPr sz="2264" spc="-32" dirty="0">
                <a:solidFill>
                  <a:prstClr val="black"/>
                </a:solidFill>
                <a:cs typeface="Calibri"/>
              </a:rPr>
              <a:t>a</a:t>
            </a:r>
            <a:r>
              <a:rPr sz="2264" dirty="0">
                <a:solidFill>
                  <a:prstClr val="black"/>
                </a:solidFill>
                <a:cs typeface="Calibri"/>
              </a:rPr>
              <a:t>tion</a:t>
            </a:r>
            <a:r>
              <a:rPr sz="2264" spc="4" dirty="0">
                <a:solidFill>
                  <a:prstClr val="black"/>
                </a:solidFill>
                <a:cs typeface="Calibri"/>
              </a:rPr>
              <a:t> </a:t>
            </a:r>
            <a:r>
              <a:rPr sz="2264" spc="-45" dirty="0">
                <a:solidFill>
                  <a:prstClr val="black"/>
                </a:solidFill>
                <a:cs typeface="Calibri"/>
              </a:rPr>
              <a:t>s</a:t>
            </a:r>
            <a:r>
              <a:rPr sz="2264" spc="-28" dirty="0">
                <a:solidFill>
                  <a:prstClr val="black"/>
                </a:solidFill>
                <a:cs typeface="Calibri"/>
              </a:rPr>
              <a:t>t</a:t>
            </a:r>
            <a:r>
              <a:rPr sz="2264" spc="-17" dirty="0">
                <a:solidFill>
                  <a:prstClr val="black"/>
                </a:solidFill>
                <a:cs typeface="Calibri"/>
              </a:rPr>
              <a:t>o</a:t>
            </a:r>
            <a:r>
              <a:rPr sz="2264" spc="-36" dirty="0">
                <a:solidFill>
                  <a:prstClr val="black"/>
                </a:solidFill>
                <a:cs typeface="Calibri"/>
              </a:rPr>
              <a:t>r</a:t>
            </a:r>
            <a:r>
              <a:rPr sz="2264" spc="-11" dirty="0">
                <a:solidFill>
                  <a:prstClr val="black"/>
                </a:solidFill>
                <a:cs typeface="Calibri"/>
              </a:rPr>
              <a:t>es</a:t>
            </a:r>
            <a:r>
              <a:rPr sz="2264" spc="8" dirty="0">
                <a:solidFill>
                  <a:prstClr val="black"/>
                </a:solidFill>
                <a:cs typeface="Calibri"/>
              </a:rPr>
              <a:t> </a:t>
            </a:r>
            <a:r>
              <a:rPr sz="2264" dirty="0">
                <a:solidFill>
                  <a:prstClr val="black"/>
                </a:solidFill>
                <a:cs typeface="Calibri"/>
              </a:rPr>
              <a:t>its</a:t>
            </a:r>
            <a:r>
              <a:rPr sz="2264" spc="11" dirty="0">
                <a:solidFill>
                  <a:prstClr val="black"/>
                </a:solidFill>
                <a:cs typeface="Calibri"/>
              </a:rPr>
              <a:t> </a:t>
            </a:r>
            <a:r>
              <a:rPr sz="2264" spc="-8" dirty="0">
                <a:solidFill>
                  <a:prstClr val="black"/>
                </a:solidFill>
                <a:cs typeface="Calibri"/>
              </a:rPr>
              <a:t>t</a:t>
            </a:r>
            <a:r>
              <a:rPr sz="2264" spc="-41" dirty="0">
                <a:solidFill>
                  <a:prstClr val="black"/>
                </a:solidFill>
                <a:cs typeface="Calibri"/>
              </a:rPr>
              <a:t>r</a:t>
            </a:r>
            <a:r>
              <a:rPr sz="2264" spc="-11" dirty="0">
                <a:solidFill>
                  <a:prstClr val="black"/>
                </a:solidFill>
                <a:cs typeface="Calibri"/>
              </a:rPr>
              <a:t>easu</a:t>
            </a:r>
            <a:r>
              <a:rPr sz="2264" spc="-41" dirty="0">
                <a:solidFill>
                  <a:prstClr val="black"/>
                </a:solidFill>
                <a:cs typeface="Calibri"/>
              </a:rPr>
              <a:t>r</a:t>
            </a:r>
            <a:r>
              <a:rPr sz="2264" spc="-11" dirty="0">
                <a:solidFill>
                  <a:prstClr val="black"/>
                </a:solidFill>
                <a:cs typeface="Calibri"/>
              </a:rPr>
              <a:t>e</a:t>
            </a:r>
            <a:endParaRPr lang="en-US" sz="2264" spc="-11" dirty="0">
              <a:solidFill>
                <a:prstClr val="black"/>
              </a:solidFill>
              <a:cs typeface="Calibri"/>
            </a:endParaRPr>
          </a:p>
          <a:p>
            <a:pPr marL="10272" defTabSz="739599"/>
            <a:r>
              <a:rPr lang="en-US" sz="2264" spc="-11" dirty="0">
                <a:solidFill>
                  <a:prstClr val="black"/>
                </a:solidFill>
                <a:cs typeface="Calibri"/>
              </a:rPr>
              <a:t>(intellectual property) and its wealth (money)</a:t>
            </a:r>
            <a:endParaRPr sz="2264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18549" y="2561217"/>
            <a:ext cx="1254834" cy="5781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28408" y="2932243"/>
            <a:ext cx="417867" cy="5398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05908" y="2918686"/>
            <a:ext cx="1272092" cy="5781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07142" y="3214519"/>
            <a:ext cx="1157456" cy="5781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27176" y="3585546"/>
            <a:ext cx="417867" cy="5398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04676" y="3571988"/>
            <a:ext cx="1392891" cy="5781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99747" y="3867823"/>
            <a:ext cx="1877321" cy="5781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24709" y="4238848"/>
            <a:ext cx="416635" cy="5398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02212" y="4225290"/>
            <a:ext cx="1633257" cy="5781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22244" y="4596317"/>
            <a:ext cx="416635" cy="5398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899747" y="4582758"/>
            <a:ext cx="1938954" cy="57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907143" y="4878593"/>
            <a:ext cx="1081031" cy="5781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91939" y="2627780"/>
            <a:ext cx="1885129" cy="26458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941" spc="-11" dirty="0">
                <a:solidFill>
                  <a:prstClr val="black"/>
                </a:solidFill>
                <a:cs typeface="Calibri"/>
              </a:rPr>
              <a:t>B</a:t>
            </a:r>
            <a:r>
              <a:rPr sz="1941" spc="-8" dirty="0">
                <a:solidFill>
                  <a:prstClr val="black"/>
                </a:solidFill>
                <a:cs typeface="Calibri"/>
              </a:rPr>
              <a:t>e</a:t>
            </a:r>
            <a:r>
              <a:rPr sz="1941" spc="-17" dirty="0">
                <a:solidFill>
                  <a:prstClr val="black"/>
                </a:solidFill>
                <a:cs typeface="Calibri"/>
              </a:rPr>
              <a:t>n</a:t>
            </a:r>
            <a:r>
              <a:rPr sz="1941" spc="-28" dirty="0">
                <a:solidFill>
                  <a:prstClr val="black"/>
                </a:solidFill>
                <a:cs typeface="Calibri"/>
              </a:rPr>
              <a:t>e</a:t>
            </a:r>
            <a:r>
              <a:rPr sz="1941" spc="-4" dirty="0">
                <a:solidFill>
                  <a:prstClr val="black"/>
                </a:solidFill>
                <a:cs typeface="Calibri"/>
              </a:rPr>
              <a:t>fits:</a:t>
            </a:r>
            <a:endParaRPr sz="1941" dirty="0">
              <a:solidFill>
                <a:prstClr val="black"/>
              </a:solidFill>
              <a:cs typeface="Calibri"/>
            </a:endParaRPr>
          </a:p>
          <a:p>
            <a:pPr marL="195172" marR="655880" indent="-184899" defTabSz="739599">
              <a:spcBef>
                <a:spcPts val="485"/>
              </a:spcBef>
              <a:buFont typeface="Arial"/>
              <a:buChar char="•"/>
              <a:tabLst>
                <a:tab pos="195685" algn="l"/>
              </a:tabLst>
            </a:pPr>
            <a:r>
              <a:rPr sz="1941" i="1" spc="-17" dirty="0">
                <a:solidFill>
                  <a:prstClr val="black"/>
                </a:solidFill>
                <a:cs typeface="Calibri"/>
              </a:rPr>
              <a:t>N</a:t>
            </a:r>
            <a:r>
              <a:rPr sz="1941" i="1" spc="-32" dirty="0">
                <a:solidFill>
                  <a:prstClr val="black"/>
                </a:solidFill>
                <a:cs typeface="Calibri"/>
              </a:rPr>
              <a:t>a</a:t>
            </a:r>
            <a:r>
              <a:rPr sz="1941" i="1" dirty="0">
                <a:solidFill>
                  <a:prstClr val="black"/>
                </a:solidFill>
                <a:cs typeface="Calibri"/>
              </a:rPr>
              <a:t>tional </a:t>
            </a:r>
            <a:r>
              <a:rPr sz="1941" i="1" spc="-17" dirty="0">
                <a:solidFill>
                  <a:prstClr val="black"/>
                </a:solidFill>
                <a:cs typeface="Calibri"/>
              </a:rPr>
              <a:t>secu</a:t>
            </a:r>
            <a:r>
              <a:rPr sz="1941" i="1" spc="-4" dirty="0">
                <a:solidFill>
                  <a:prstClr val="black"/>
                </a:solidFill>
                <a:cs typeface="Calibri"/>
              </a:rPr>
              <a:t>r</a:t>
            </a:r>
            <a:r>
              <a:rPr sz="1941" i="1" dirty="0">
                <a:solidFill>
                  <a:prstClr val="black"/>
                </a:solidFill>
                <a:cs typeface="Calibri"/>
              </a:rPr>
              <a:t>ity</a:t>
            </a:r>
          </a:p>
          <a:p>
            <a:pPr marL="195172" indent="-184899" defTabSz="739599">
              <a:spcBef>
                <a:spcPts val="485"/>
              </a:spcBef>
              <a:buFont typeface="Arial"/>
              <a:buChar char="•"/>
              <a:tabLst>
                <a:tab pos="195685" algn="l"/>
              </a:tabLst>
            </a:pPr>
            <a:r>
              <a:rPr sz="1941" spc="-28" dirty="0">
                <a:solidFill>
                  <a:prstClr val="black"/>
                </a:solidFill>
                <a:cs typeface="Calibri"/>
              </a:rPr>
              <a:t>Ec</a:t>
            </a:r>
            <a:r>
              <a:rPr sz="1941" spc="-4" dirty="0">
                <a:solidFill>
                  <a:prstClr val="black"/>
                </a:solidFill>
                <a:cs typeface="Calibri"/>
              </a:rPr>
              <a:t>on</a:t>
            </a:r>
            <a:r>
              <a:rPr sz="1941" spc="-11" dirty="0">
                <a:solidFill>
                  <a:prstClr val="black"/>
                </a:solidFill>
                <a:cs typeface="Calibri"/>
              </a:rPr>
              <a:t>o</a:t>
            </a:r>
            <a:r>
              <a:rPr sz="1941" dirty="0">
                <a:solidFill>
                  <a:prstClr val="black"/>
                </a:solidFill>
                <a:cs typeface="Calibri"/>
              </a:rPr>
              <a:t>mic</a:t>
            </a:r>
          </a:p>
          <a:p>
            <a:pPr marL="195172" defTabSz="739599"/>
            <a:r>
              <a:rPr sz="1941" spc="-17" dirty="0">
                <a:solidFill>
                  <a:prstClr val="black"/>
                </a:solidFill>
                <a:cs typeface="Calibri"/>
              </a:rPr>
              <a:t>c</a:t>
            </a:r>
            <a:r>
              <a:rPr sz="1941" spc="-4" dirty="0">
                <a:solidFill>
                  <a:prstClr val="black"/>
                </a:solidFill>
                <a:cs typeface="Calibri"/>
              </a:rPr>
              <a:t>omp</a:t>
            </a:r>
            <a:r>
              <a:rPr sz="1941" spc="-11" dirty="0">
                <a:solidFill>
                  <a:prstClr val="black"/>
                </a:solidFill>
                <a:cs typeface="Calibri"/>
              </a:rPr>
              <a:t>e</a:t>
            </a:r>
            <a:r>
              <a:rPr sz="1941" dirty="0">
                <a:solidFill>
                  <a:prstClr val="black"/>
                </a:solidFill>
                <a:cs typeface="Calibri"/>
              </a:rPr>
              <a:t>ti</a:t>
            </a:r>
            <a:r>
              <a:rPr sz="1941" spc="-25" dirty="0">
                <a:solidFill>
                  <a:prstClr val="black"/>
                </a:solidFill>
                <a:cs typeface="Calibri"/>
              </a:rPr>
              <a:t>v</a:t>
            </a:r>
            <a:r>
              <a:rPr sz="1941" dirty="0">
                <a:solidFill>
                  <a:prstClr val="black"/>
                </a:solidFill>
                <a:cs typeface="Calibri"/>
              </a:rPr>
              <a:t>eness</a:t>
            </a:r>
          </a:p>
          <a:p>
            <a:pPr marL="195172" indent="-184899" defTabSz="739599">
              <a:spcBef>
                <a:spcPts val="485"/>
              </a:spcBef>
              <a:buFont typeface="Arial"/>
              <a:buChar char="•"/>
              <a:tabLst>
                <a:tab pos="195685" algn="l"/>
              </a:tabLst>
            </a:pPr>
            <a:r>
              <a:rPr sz="1941" dirty="0">
                <a:solidFill>
                  <a:prstClr val="black"/>
                </a:solidFill>
                <a:cs typeface="Calibri"/>
              </a:rPr>
              <a:t>Public</a:t>
            </a:r>
            <a:r>
              <a:rPr sz="194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941" spc="-4" dirty="0">
                <a:solidFill>
                  <a:prstClr val="black"/>
                </a:solidFill>
                <a:cs typeface="Calibri"/>
              </a:rPr>
              <a:t>s</a:t>
            </a:r>
            <a:r>
              <a:rPr sz="1941" spc="-11" dirty="0">
                <a:solidFill>
                  <a:prstClr val="black"/>
                </a:solidFill>
                <a:cs typeface="Calibri"/>
              </a:rPr>
              <a:t>a</a:t>
            </a:r>
            <a:r>
              <a:rPr sz="1941" spc="-52" dirty="0">
                <a:solidFill>
                  <a:prstClr val="black"/>
                </a:solidFill>
                <a:cs typeface="Calibri"/>
              </a:rPr>
              <a:t>f</a:t>
            </a:r>
            <a:r>
              <a:rPr sz="1941" spc="-11" dirty="0">
                <a:solidFill>
                  <a:prstClr val="black"/>
                </a:solidFill>
                <a:cs typeface="Calibri"/>
              </a:rPr>
              <a:t>ety</a:t>
            </a:r>
            <a:endParaRPr sz="1941" dirty="0">
              <a:solidFill>
                <a:prstClr val="black"/>
              </a:solidFill>
              <a:cs typeface="Calibri"/>
            </a:endParaRPr>
          </a:p>
          <a:p>
            <a:pPr marL="195172" indent="-184899" defTabSz="739599">
              <a:spcBef>
                <a:spcPts val="485"/>
              </a:spcBef>
              <a:buFont typeface="Arial"/>
              <a:buChar char="•"/>
              <a:tabLst>
                <a:tab pos="195685" algn="l"/>
              </a:tabLst>
            </a:pPr>
            <a:r>
              <a:rPr sz="1941" spc="-4" dirty="0">
                <a:solidFill>
                  <a:prstClr val="black"/>
                </a:solidFill>
                <a:cs typeface="Calibri"/>
              </a:rPr>
              <a:t>Civi</a:t>
            </a:r>
            <a:r>
              <a:rPr sz="1941" dirty="0">
                <a:solidFill>
                  <a:prstClr val="black"/>
                </a:solidFill>
                <a:cs typeface="Calibri"/>
              </a:rPr>
              <a:t>l</a:t>
            </a:r>
            <a:r>
              <a:rPr sz="1941" spc="-8" dirty="0">
                <a:solidFill>
                  <a:prstClr val="black"/>
                </a:solidFill>
                <a:cs typeface="Calibri"/>
              </a:rPr>
              <a:t> </a:t>
            </a:r>
            <a:r>
              <a:rPr sz="1941" dirty="0">
                <a:solidFill>
                  <a:prstClr val="black"/>
                </a:solidFill>
                <a:cs typeface="Calibri"/>
              </a:rPr>
              <a:t>liberties</a:t>
            </a:r>
            <a:r>
              <a:rPr sz="1941" spc="-11" dirty="0">
                <a:solidFill>
                  <a:prstClr val="black"/>
                </a:solidFill>
                <a:cs typeface="Calibri"/>
              </a:rPr>
              <a:t> </a:t>
            </a:r>
            <a:r>
              <a:rPr sz="1941" dirty="0">
                <a:solidFill>
                  <a:prstClr val="black"/>
                </a:solidFill>
                <a:cs typeface="Calibri"/>
              </a:rPr>
              <a:t>&amp;</a:t>
            </a:r>
          </a:p>
          <a:p>
            <a:pPr marL="195172" defTabSz="739599"/>
            <a:r>
              <a:rPr sz="1941" spc="-4" dirty="0">
                <a:solidFill>
                  <a:prstClr val="black"/>
                </a:solidFill>
                <a:cs typeface="Calibri"/>
              </a:rPr>
              <a:t>pri</a:t>
            </a:r>
            <a:r>
              <a:rPr sz="1941" spc="-32" dirty="0">
                <a:solidFill>
                  <a:prstClr val="black"/>
                </a:solidFill>
                <a:cs typeface="Calibri"/>
              </a:rPr>
              <a:t>v</a:t>
            </a:r>
            <a:r>
              <a:rPr sz="1941" dirty="0">
                <a:solidFill>
                  <a:prstClr val="black"/>
                </a:solidFill>
                <a:cs typeface="Calibri"/>
              </a:rPr>
              <a:t>acy</a:t>
            </a:r>
          </a:p>
        </p:txBody>
      </p:sp>
      <p:sp>
        <p:nvSpPr>
          <p:cNvPr id="23" name="object 23"/>
          <p:cNvSpPr/>
          <p:nvPr/>
        </p:nvSpPr>
        <p:spPr>
          <a:xfrm>
            <a:off x="4863354" y="5079514"/>
            <a:ext cx="1809936" cy="369794"/>
          </a:xfrm>
          <a:custGeom>
            <a:avLst/>
            <a:gdLst/>
            <a:ahLst/>
            <a:cxnLst/>
            <a:rect l="l" t="t" r="r" b="b"/>
            <a:pathLst>
              <a:path w="2237740" h="457200">
                <a:moveTo>
                  <a:pt x="2161032" y="0"/>
                </a:moveTo>
                <a:lnTo>
                  <a:pt x="69069" y="330"/>
                </a:lnTo>
                <a:lnTo>
                  <a:pt x="30207" y="15469"/>
                </a:lnTo>
                <a:lnTo>
                  <a:pt x="5349" y="48131"/>
                </a:lnTo>
                <a:lnTo>
                  <a:pt x="0" y="76200"/>
                </a:lnTo>
                <a:lnTo>
                  <a:pt x="330" y="388137"/>
                </a:lnTo>
                <a:lnTo>
                  <a:pt x="15469" y="427014"/>
                </a:lnTo>
                <a:lnTo>
                  <a:pt x="48131" y="451856"/>
                </a:lnTo>
                <a:lnTo>
                  <a:pt x="76200" y="457200"/>
                </a:lnTo>
                <a:lnTo>
                  <a:pt x="2168162" y="456870"/>
                </a:lnTo>
                <a:lnTo>
                  <a:pt x="2207024" y="441745"/>
                </a:lnTo>
                <a:lnTo>
                  <a:pt x="2231882" y="409089"/>
                </a:lnTo>
                <a:lnTo>
                  <a:pt x="2237232" y="381000"/>
                </a:lnTo>
                <a:lnTo>
                  <a:pt x="2236901" y="69069"/>
                </a:lnTo>
                <a:lnTo>
                  <a:pt x="2221762" y="30207"/>
                </a:lnTo>
                <a:lnTo>
                  <a:pt x="2189100" y="5349"/>
                </a:lnTo>
                <a:lnTo>
                  <a:pt x="2161032" y="0"/>
                </a:lnTo>
                <a:close/>
              </a:path>
            </a:pathLst>
          </a:custGeom>
          <a:solidFill>
            <a:srgbClr val="285F9F"/>
          </a:solid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63353" y="4516194"/>
            <a:ext cx="2218765" cy="369794"/>
          </a:xfrm>
          <a:custGeom>
            <a:avLst/>
            <a:gdLst/>
            <a:ahLst/>
            <a:cxnLst/>
            <a:rect l="l" t="t" r="r" b="b"/>
            <a:pathLst>
              <a:path w="2743200" h="457200">
                <a:moveTo>
                  <a:pt x="2667000" y="0"/>
                </a:moveTo>
                <a:lnTo>
                  <a:pt x="69069" y="330"/>
                </a:lnTo>
                <a:lnTo>
                  <a:pt x="30207" y="15469"/>
                </a:lnTo>
                <a:lnTo>
                  <a:pt x="5349" y="48131"/>
                </a:lnTo>
                <a:lnTo>
                  <a:pt x="0" y="76199"/>
                </a:lnTo>
                <a:lnTo>
                  <a:pt x="330" y="388130"/>
                </a:lnTo>
                <a:lnTo>
                  <a:pt x="15469" y="426992"/>
                </a:lnTo>
                <a:lnTo>
                  <a:pt x="48131" y="451850"/>
                </a:lnTo>
                <a:lnTo>
                  <a:pt x="76200" y="457199"/>
                </a:lnTo>
                <a:lnTo>
                  <a:pt x="2674130" y="456869"/>
                </a:lnTo>
                <a:lnTo>
                  <a:pt x="2712992" y="441730"/>
                </a:lnTo>
                <a:lnTo>
                  <a:pt x="2737850" y="409068"/>
                </a:lnTo>
                <a:lnTo>
                  <a:pt x="2743200" y="380999"/>
                </a:lnTo>
                <a:lnTo>
                  <a:pt x="2742869" y="69069"/>
                </a:lnTo>
                <a:lnTo>
                  <a:pt x="2727730" y="30207"/>
                </a:lnTo>
                <a:lnTo>
                  <a:pt x="2695068" y="5349"/>
                </a:lnTo>
                <a:lnTo>
                  <a:pt x="2667000" y="0"/>
                </a:lnTo>
                <a:close/>
              </a:path>
            </a:pathLst>
          </a:custGeom>
          <a:solidFill>
            <a:srgbClr val="285F9F"/>
          </a:solid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63354" y="3970131"/>
            <a:ext cx="1809936" cy="369794"/>
          </a:xfrm>
          <a:custGeom>
            <a:avLst/>
            <a:gdLst/>
            <a:ahLst/>
            <a:cxnLst/>
            <a:rect l="l" t="t" r="r" b="b"/>
            <a:pathLst>
              <a:path w="2237740" h="457200">
                <a:moveTo>
                  <a:pt x="2161032" y="0"/>
                </a:moveTo>
                <a:lnTo>
                  <a:pt x="69069" y="330"/>
                </a:lnTo>
                <a:lnTo>
                  <a:pt x="30207" y="15469"/>
                </a:lnTo>
                <a:lnTo>
                  <a:pt x="5349" y="48131"/>
                </a:lnTo>
                <a:lnTo>
                  <a:pt x="0" y="76200"/>
                </a:lnTo>
                <a:lnTo>
                  <a:pt x="330" y="388130"/>
                </a:lnTo>
                <a:lnTo>
                  <a:pt x="15469" y="426992"/>
                </a:lnTo>
                <a:lnTo>
                  <a:pt x="48131" y="451850"/>
                </a:lnTo>
                <a:lnTo>
                  <a:pt x="76200" y="457200"/>
                </a:lnTo>
                <a:lnTo>
                  <a:pt x="2168162" y="456869"/>
                </a:lnTo>
                <a:lnTo>
                  <a:pt x="2207024" y="441730"/>
                </a:lnTo>
                <a:lnTo>
                  <a:pt x="2231882" y="409068"/>
                </a:lnTo>
                <a:lnTo>
                  <a:pt x="2237232" y="381000"/>
                </a:lnTo>
                <a:lnTo>
                  <a:pt x="2236901" y="69069"/>
                </a:lnTo>
                <a:lnTo>
                  <a:pt x="2221762" y="30207"/>
                </a:lnTo>
                <a:lnTo>
                  <a:pt x="2189100" y="5349"/>
                </a:lnTo>
                <a:lnTo>
                  <a:pt x="2161032" y="0"/>
                </a:lnTo>
                <a:close/>
              </a:path>
            </a:pathLst>
          </a:custGeom>
          <a:solidFill>
            <a:srgbClr val="285F9F"/>
          </a:solid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63354" y="2860749"/>
            <a:ext cx="1051858" cy="369794"/>
          </a:xfrm>
          <a:custGeom>
            <a:avLst/>
            <a:gdLst/>
            <a:ahLst/>
            <a:cxnLst/>
            <a:rect l="l" t="t" r="r" b="b"/>
            <a:pathLst>
              <a:path w="1300479" h="457200">
                <a:moveTo>
                  <a:pt x="1223772" y="0"/>
                </a:moveTo>
                <a:lnTo>
                  <a:pt x="69069" y="330"/>
                </a:lnTo>
                <a:lnTo>
                  <a:pt x="30207" y="15469"/>
                </a:lnTo>
                <a:lnTo>
                  <a:pt x="5349" y="48131"/>
                </a:lnTo>
                <a:lnTo>
                  <a:pt x="0" y="76200"/>
                </a:lnTo>
                <a:lnTo>
                  <a:pt x="330" y="388130"/>
                </a:lnTo>
                <a:lnTo>
                  <a:pt x="15469" y="426992"/>
                </a:lnTo>
                <a:lnTo>
                  <a:pt x="48131" y="451850"/>
                </a:lnTo>
                <a:lnTo>
                  <a:pt x="76200" y="457200"/>
                </a:lnTo>
                <a:lnTo>
                  <a:pt x="1230902" y="456869"/>
                </a:lnTo>
                <a:lnTo>
                  <a:pt x="1269764" y="441730"/>
                </a:lnTo>
                <a:lnTo>
                  <a:pt x="1294622" y="409068"/>
                </a:lnTo>
                <a:lnTo>
                  <a:pt x="1299972" y="381000"/>
                </a:lnTo>
                <a:lnTo>
                  <a:pt x="1299641" y="69069"/>
                </a:lnTo>
                <a:lnTo>
                  <a:pt x="1284502" y="30207"/>
                </a:lnTo>
                <a:lnTo>
                  <a:pt x="1251840" y="5349"/>
                </a:lnTo>
                <a:lnTo>
                  <a:pt x="1223772" y="0"/>
                </a:lnTo>
                <a:close/>
              </a:path>
            </a:pathLst>
          </a:custGeom>
          <a:solidFill>
            <a:srgbClr val="285F9F"/>
          </a:solid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63354" y="3398184"/>
            <a:ext cx="1518724" cy="369794"/>
          </a:xfrm>
          <a:custGeom>
            <a:avLst/>
            <a:gdLst/>
            <a:ahLst/>
            <a:cxnLst/>
            <a:rect l="l" t="t" r="r" b="b"/>
            <a:pathLst>
              <a:path w="1877695" h="457200">
                <a:moveTo>
                  <a:pt x="1801367" y="0"/>
                </a:moveTo>
                <a:lnTo>
                  <a:pt x="69069" y="330"/>
                </a:lnTo>
                <a:lnTo>
                  <a:pt x="30207" y="15469"/>
                </a:lnTo>
                <a:lnTo>
                  <a:pt x="5349" y="48131"/>
                </a:lnTo>
                <a:lnTo>
                  <a:pt x="0" y="76200"/>
                </a:lnTo>
                <a:lnTo>
                  <a:pt x="330" y="388130"/>
                </a:lnTo>
                <a:lnTo>
                  <a:pt x="15469" y="426992"/>
                </a:lnTo>
                <a:lnTo>
                  <a:pt x="48131" y="451850"/>
                </a:lnTo>
                <a:lnTo>
                  <a:pt x="76200" y="457200"/>
                </a:lnTo>
                <a:lnTo>
                  <a:pt x="1808498" y="456869"/>
                </a:lnTo>
                <a:lnTo>
                  <a:pt x="1847360" y="441730"/>
                </a:lnTo>
                <a:lnTo>
                  <a:pt x="1872218" y="409068"/>
                </a:lnTo>
                <a:lnTo>
                  <a:pt x="1877567" y="381000"/>
                </a:lnTo>
                <a:lnTo>
                  <a:pt x="1877237" y="69069"/>
                </a:lnTo>
                <a:lnTo>
                  <a:pt x="1862098" y="30207"/>
                </a:lnTo>
                <a:lnTo>
                  <a:pt x="1829436" y="5349"/>
                </a:lnTo>
                <a:lnTo>
                  <a:pt x="1801367" y="0"/>
                </a:lnTo>
                <a:close/>
              </a:path>
            </a:pathLst>
          </a:custGeom>
          <a:solidFill>
            <a:srgbClr val="285F9F"/>
          </a:solid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70749" y="3940550"/>
            <a:ext cx="1794734" cy="4585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89187" y="4035977"/>
            <a:ext cx="1542350" cy="248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618" b="1" dirty="0">
                <a:solidFill>
                  <a:srgbClr val="FFFFFF"/>
                </a:solidFill>
                <a:cs typeface="Calibri"/>
              </a:rPr>
              <a:t>In</a:t>
            </a:r>
            <a:r>
              <a:rPr sz="1618" b="1" spc="-32" dirty="0">
                <a:solidFill>
                  <a:srgbClr val="FFFFFF"/>
                </a:solidFill>
                <a:cs typeface="Calibri"/>
              </a:rPr>
              <a:t>f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orm</a:t>
            </a:r>
            <a:r>
              <a:rPr sz="1618" b="1" spc="-28" dirty="0">
                <a:solidFill>
                  <a:srgbClr val="FFFFFF"/>
                </a:solidFill>
                <a:cs typeface="Calibri"/>
              </a:rPr>
              <a:t>a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tion</a:t>
            </a:r>
            <a:r>
              <a:rPr sz="1618" b="1" spc="-17" dirty="0">
                <a:solidFill>
                  <a:srgbClr val="FFFFFF"/>
                </a:solidFill>
                <a:cs typeface="Calibri"/>
              </a:rPr>
              <a:t> 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L</a:t>
            </a:r>
            <a:r>
              <a:rPr sz="1618" b="1" spc="-32" dirty="0">
                <a:solidFill>
                  <a:srgbClr val="FFFFFF"/>
                </a:solidFill>
                <a:cs typeface="Calibri"/>
              </a:rPr>
              <a:t>a</a:t>
            </a:r>
            <a:r>
              <a:rPr sz="1618" b="1" spc="-25" dirty="0">
                <a:solidFill>
                  <a:srgbClr val="FFFFFF"/>
                </a:solidFill>
                <a:cs typeface="Calibri"/>
              </a:rPr>
              <a:t>y</a:t>
            </a:r>
            <a:r>
              <a:rPr sz="1618" b="1" spc="-4" dirty="0">
                <a:solidFill>
                  <a:srgbClr val="FFFFFF"/>
                </a:solidFill>
                <a:cs typeface="Calibri"/>
              </a:rPr>
              <a:t>er</a:t>
            </a:r>
            <a:endParaRPr sz="1618">
              <a:solidFill>
                <a:prstClr val="black"/>
              </a:solidFill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870751" y="4495241"/>
            <a:ext cx="1000909" cy="458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598010" y="4495241"/>
            <a:ext cx="1450826" cy="4585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89186" y="4590668"/>
            <a:ext cx="1928066" cy="248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618" b="1" spc="-4" dirty="0">
                <a:solidFill>
                  <a:srgbClr val="FFFFFF"/>
                </a:solidFill>
                <a:cs typeface="Calibri"/>
              </a:rPr>
              <a:t>P</a:t>
            </a:r>
            <a:r>
              <a:rPr sz="1618" b="1" spc="-25" dirty="0">
                <a:solidFill>
                  <a:srgbClr val="FFFFFF"/>
                </a:solidFill>
                <a:cs typeface="Calibri"/>
              </a:rPr>
              <a:t>h</a:t>
            </a:r>
            <a:r>
              <a:rPr sz="1618" b="1" spc="-11" dirty="0">
                <a:solidFill>
                  <a:srgbClr val="FFFFFF"/>
                </a:solidFill>
                <a:cs typeface="Calibri"/>
              </a:rPr>
              <a:t>y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si</a:t>
            </a:r>
            <a:r>
              <a:rPr sz="1618" b="1" spc="-8" dirty="0">
                <a:solidFill>
                  <a:srgbClr val="FFFFFF"/>
                </a:solidFill>
                <a:cs typeface="Calibri"/>
              </a:rPr>
              <a:t>c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al</a:t>
            </a:r>
            <a:r>
              <a:rPr sz="1618" b="1" spc="-25" dirty="0">
                <a:solidFill>
                  <a:srgbClr val="FFFFFF"/>
                </a:solidFill>
                <a:cs typeface="Calibri"/>
              </a:rPr>
              <a:t> </a:t>
            </a:r>
            <a:r>
              <a:rPr sz="1618" b="1" spc="4" dirty="0">
                <a:solidFill>
                  <a:srgbClr val="FFFFFF"/>
                </a:solidFill>
                <a:cs typeface="Calibri"/>
              </a:rPr>
              <a:t>I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nf</a:t>
            </a:r>
            <a:r>
              <a:rPr sz="1618" b="1" spc="-45" dirty="0">
                <a:solidFill>
                  <a:srgbClr val="FFFFFF"/>
                </a:solidFill>
                <a:cs typeface="Calibri"/>
              </a:rPr>
              <a:t>r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a</a:t>
            </a:r>
            <a:r>
              <a:rPr sz="1618" b="1" spc="-17" dirty="0">
                <a:solidFill>
                  <a:srgbClr val="FFFFFF"/>
                </a:solidFill>
                <a:cs typeface="Calibri"/>
              </a:rPr>
              <a:t>s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tr</a:t>
            </a:r>
            <a:r>
              <a:rPr sz="1618" b="1" spc="4" dirty="0">
                <a:solidFill>
                  <a:srgbClr val="FFFFFF"/>
                </a:solidFill>
                <a:cs typeface="Calibri"/>
              </a:rPr>
              <a:t>u</a:t>
            </a:r>
            <a:r>
              <a:rPr sz="1618" b="1" spc="-4" dirty="0">
                <a:solidFill>
                  <a:srgbClr val="FFFFFF"/>
                </a:solidFill>
                <a:cs typeface="Calibri"/>
              </a:rPr>
              <a:t>c</a:t>
            </a:r>
            <a:r>
              <a:rPr sz="1618" b="1" spc="4" dirty="0">
                <a:solidFill>
                  <a:srgbClr val="FFFFFF"/>
                </a:solidFill>
                <a:cs typeface="Calibri"/>
              </a:rPr>
              <a:t>t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u</a:t>
            </a:r>
            <a:r>
              <a:rPr sz="1618" b="1" spc="-20" dirty="0">
                <a:solidFill>
                  <a:srgbClr val="FFFFFF"/>
                </a:solidFill>
                <a:cs typeface="Calibri"/>
              </a:rPr>
              <a:t>r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e</a:t>
            </a:r>
            <a:endParaRPr sz="1618">
              <a:solidFill>
                <a:prstClr val="black"/>
              </a:solidFill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870749" y="5049930"/>
            <a:ext cx="1745428" cy="4585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89187" y="5145606"/>
            <a:ext cx="1493044" cy="248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618" b="1" spc="-4" dirty="0">
                <a:solidFill>
                  <a:srgbClr val="FFFFFF"/>
                </a:solidFill>
                <a:cs typeface="Calibri"/>
              </a:rPr>
              <a:t>Geog</a:t>
            </a:r>
            <a:r>
              <a:rPr sz="1618" b="1" spc="-49" dirty="0">
                <a:solidFill>
                  <a:srgbClr val="FFFFFF"/>
                </a:solidFill>
                <a:cs typeface="Calibri"/>
              </a:rPr>
              <a:t>r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aphic</a:t>
            </a:r>
            <a:r>
              <a:rPr sz="1618" b="1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L</a:t>
            </a:r>
            <a:r>
              <a:rPr sz="1618" b="1" spc="-36" dirty="0">
                <a:solidFill>
                  <a:srgbClr val="FFFFFF"/>
                </a:solidFill>
                <a:cs typeface="Calibri"/>
              </a:rPr>
              <a:t>a</a:t>
            </a:r>
            <a:r>
              <a:rPr sz="1618" b="1" spc="-25" dirty="0">
                <a:solidFill>
                  <a:srgbClr val="FFFFFF"/>
                </a:solidFill>
                <a:cs typeface="Calibri"/>
              </a:rPr>
              <a:t>y</a:t>
            </a:r>
            <a:r>
              <a:rPr sz="1618" b="1" spc="-4" dirty="0">
                <a:solidFill>
                  <a:srgbClr val="FFFFFF"/>
                </a:solidFill>
                <a:cs typeface="Calibri"/>
              </a:rPr>
              <a:t>er</a:t>
            </a:r>
            <a:endParaRPr sz="1618">
              <a:solidFill>
                <a:prstClr val="black"/>
              </a:solidFill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870749" y="2844727"/>
            <a:ext cx="859155" cy="45854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89187" y="2939250"/>
            <a:ext cx="606052" cy="248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618" b="1" spc="-32" dirty="0">
                <a:solidFill>
                  <a:srgbClr val="FFFFFF"/>
                </a:solidFill>
                <a:cs typeface="Calibri"/>
              </a:rPr>
              <a:t>P</a:t>
            </a:r>
            <a:r>
              <a:rPr sz="1618" b="1" spc="-4" dirty="0">
                <a:solidFill>
                  <a:srgbClr val="FFFFFF"/>
                </a:solidFill>
                <a:cs typeface="Calibri"/>
              </a:rPr>
              <a:t>eople</a:t>
            </a:r>
            <a:endParaRPr sz="1618">
              <a:solidFill>
                <a:prstClr val="black"/>
              </a:solidFill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870751" y="3385859"/>
            <a:ext cx="814779" cy="45854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411880" y="3385859"/>
            <a:ext cx="942975" cy="4585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174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89186" y="3481081"/>
            <a:ext cx="1231106" cy="248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72" defTabSz="739599"/>
            <a:r>
              <a:rPr sz="1618" b="1" spc="-4" dirty="0">
                <a:solidFill>
                  <a:srgbClr val="FFFFFF"/>
                </a:solidFill>
                <a:cs typeface="Calibri"/>
              </a:rPr>
              <a:t>C</a:t>
            </a:r>
            <a:r>
              <a:rPr sz="1618" b="1" spc="-8" dirty="0">
                <a:solidFill>
                  <a:srgbClr val="FFFFFF"/>
                </a:solidFill>
                <a:cs typeface="Calibri"/>
              </a:rPr>
              <a:t>y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ber</a:t>
            </a:r>
            <a:r>
              <a:rPr sz="1618" b="1" spc="8" dirty="0">
                <a:solidFill>
                  <a:srgbClr val="FFFFFF"/>
                </a:solidFill>
                <a:cs typeface="Calibri"/>
              </a:rPr>
              <a:t> 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I</a:t>
            </a:r>
            <a:r>
              <a:rPr sz="1618" b="1" spc="4" dirty="0">
                <a:solidFill>
                  <a:srgbClr val="FFFFFF"/>
                </a:solidFill>
                <a:cs typeface="Calibri"/>
              </a:rPr>
              <a:t>d</a:t>
            </a:r>
            <a:r>
              <a:rPr sz="1618" b="1" spc="-4" dirty="0">
                <a:solidFill>
                  <a:srgbClr val="FFFFFF"/>
                </a:solidFill>
                <a:cs typeface="Calibri"/>
              </a:rPr>
              <a:t>e</a:t>
            </a:r>
            <a:r>
              <a:rPr sz="1618" b="1" spc="-17" dirty="0">
                <a:solidFill>
                  <a:srgbClr val="FFFFFF"/>
                </a:solidFill>
                <a:cs typeface="Calibri"/>
              </a:rPr>
              <a:t>n</a:t>
            </a:r>
            <a:r>
              <a:rPr sz="1618" b="1" dirty="0">
                <a:solidFill>
                  <a:srgbClr val="FFFFFF"/>
                </a:solidFill>
                <a:cs typeface="Calibri"/>
              </a:rPr>
              <a:t>tity</a:t>
            </a:r>
            <a:endParaRPr sz="1618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93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8059" y="658175"/>
            <a:ext cx="7395882" cy="641201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74987">
              <a:lnSpc>
                <a:spcPts val="3268"/>
              </a:lnSpc>
            </a:pPr>
            <a:r>
              <a:rPr spc="-20" dirty="0">
                <a:latin typeface="Calibri"/>
                <a:cs typeface="Calibri"/>
              </a:rPr>
              <a:t>A Di</a:t>
            </a:r>
            <a:r>
              <a:rPr spc="-32" dirty="0">
                <a:latin typeface="Calibri"/>
                <a:cs typeface="Calibri"/>
              </a:rPr>
              <a:t>s</a:t>
            </a:r>
            <a:r>
              <a:rPr spc="-17" dirty="0">
                <a:latin typeface="Calibri"/>
                <a:cs typeface="Calibri"/>
              </a:rPr>
              <a:t>turbing</a:t>
            </a:r>
            <a:r>
              <a:rPr i="0" dirty="0">
                <a:latin typeface="Calibri"/>
                <a:cs typeface="Calibri"/>
              </a:rPr>
              <a:t> </a:t>
            </a:r>
            <a:r>
              <a:rPr spc="-142" dirty="0">
                <a:latin typeface="Calibri"/>
                <a:cs typeface="Calibri"/>
              </a:rPr>
              <a:t>T</a:t>
            </a:r>
            <a:r>
              <a:rPr spc="-28" dirty="0">
                <a:latin typeface="Calibri"/>
                <a:cs typeface="Calibri"/>
              </a:rPr>
              <a:t>r</a:t>
            </a:r>
            <a:r>
              <a:rPr spc="-20" dirty="0">
                <a:latin typeface="Calibri"/>
                <a:cs typeface="Calibri"/>
              </a:rPr>
              <a:t>end</a:t>
            </a:r>
          </a:p>
          <a:p>
            <a:pPr marL="74987">
              <a:lnSpc>
                <a:spcPts val="1715"/>
              </a:lnSpc>
            </a:pPr>
            <a:r>
              <a:rPr sz="1618" spc="-4" dirty="0"/>
              <a:t>Th</a:t>
            </a:r>
            <a:r>
              <a:rPr sz="1618" dirty="0"/>
              <a:t>e </a:t>
            </a:r>
            <a:r>
              <a:rPr sz="1618" spc="-4" dirty="0"/>
              <a:t>Threa</a:t>
            </a:r>
            <a:r>
              <a:rPr sz="1618" dirty="0"/>
              <a:t>t</a:t>
            </a:r>
            <a:r>
              <a:rPr sz="1618" spc="-36" dirty="0"/>
              <a:t> </a:t>
            </a:r>
            <a:r>
              <a:rPr sz="1618" dirty="0"/>
              <a:t>is</a:t>
            </a:r>
            <a:r>
              <a:rPr sz="1618" spc="-8" dirty="0"/>
              <a:t> </a:t>
            </a:r>
            <a:r>
              <a:rPr sz="1618" spc="-45" dirty="0"/>
              <a:t>E</a:t>
            </a:r>
            <a:r>
              <a:rPr sz="1618" spc="-17" dirty="0"/>
              <a:t>v</a:t>
            </a:r>
            <a:r>
              <a:rPr sz="1618" spc="-4" dirty="0"/>
              <a:t>olvin</a:t>
            </a:r>
            <a:r>
              <a:rPr sz="1618" dirty="0"/>
              <a:t>g</a:t>
            </a:r>
            <a:endParaRPr sz="1618"/>
          </a:p>
        </p:txBody>
      </p:sp>
      <p:sp>
        <p:nvSpPr>
          <p:cNvPr id="4" name="object 4"/>
          <p:cNvSpPr/>
          <p:nvPr/>
        </p:nvSpPr>
        <p:spPr>
          <a:xfrm>
            <a:off x="2940425" y="1021639"/>
            <a:ext cx="2102895" cy="4338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78456" y="2627780"/>
            <a:ext cx="2711824" cy="16024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24986" y="2997573"/>
            <a:ext cx="2185894" cy="801221"/>
          </a:xfrm>
          <a:custGeom>
            <a:avLst/>
            <a:gdLst/>
            <a:ahLst/>
            <a:cxnLst/>
            <a:rect l="l" t="t" r="r" b="b"/>
            <a:pathLst>
              <a:path w="2702560" h="990600">
                <a:moveTo>
                  <a:pt x="2536952" y="0"/>
                </a:moveTo>
                <a:lnTo>
                  <a:pt x="159397" y="96"/>
                </a:lnTo>
                <a:lnTo>
                  <a:pt x="116845" y="7162"/>
                </a:lnTo>
                <a:lnTo>
                  <a:pt x="78718" y="24371"/>
                </a:lnTo>
                <a:lnTo>
                  <a:pt x="46494" y="50246"/>
                </a:lnTo>
                <a:lnTo>
                  <a:pt x="21648" y="83310"/>
                </a:lnTo>
                <a:lnTo>
                  <a:pt x="5658" y="122087"/>
                </a:lnTo>
                <a:lnTo>
                  <a:pt x="0" y="165100"/>
                </a:lnTo>
                <a:lnTo>
                  <a:pt x="96" y="831202"/>
                </a:lnTo>
                <a:lnTo>
                  <a:pt x="7162" y="873754"/>
                </a:lnTo>
                <a:lnTo>
                  <a:pt x="24371" y="911881"/>
                </a:lnTo>
                <a:lnTo>
                  <a:pt x="50246" y="944105"/>
                </a:lnTo>
                <a:lnTo>
                  <a:pt x="83310" y="968951"/>
                </a:lnTo>
                <a:lnTo>
                  <a:pt x="122087" y="984941"/>
                </a:lnTo>
                <a:lnTo>
                  <a:pt x="165100" y="990600"/>
                </a:lnTo>
                <a:lnTo>
                  <a:pt x="2542654" y="990503"/>
                </a:lnTo>
                <a:lnTo>
                  <a:pt x="2585206" y="983437"/>
                </a:lnTo>
                <a:lnTo>
                  <a:pt x="2623333" y="966228"/>
                </a:lnTo>
                <a:lnTo>
                  <a:pt x="2655557" y="940353"/>
                </a:lnTo>
                <a:lnTo>
                  <a:pt x="2680403" y="907289"/>
                </a:lnTo>
                <a:lnTo>
                  <a:pt x="2696393" y="868512"/>
                </a:lnTo>
                <a:lnTo>
                  <a:pt x="2702052" y="825500"/>
                </a:lnTo>
                <a:lnTo>
                  <a:pt x="2701955" y="159397"/>
                </a:lnTo>
                <a:lnTo>
                  <a:pt x="2694889" y="116845"/>
                </a:lnTo>
                <a:lnTo>
                  <a:pt x="2677680" y="78718"/>
                </a:lnTo>
                <a:lnTo>
                  <a:pt x="2651805" y="46494"/>
                </a:lnTo>
                <a:lnTo>
                  <a:pt x="2618741" y="21648"/>
                </a:lnTo>
                <a:lnTo>
                  <a:pt x="2579964" y="5658"/>
                </a:lnTo>
                <a:lnTo>
                  <a:pt x="25369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39155" y="3070302"/>
            <a:ext cx="1260998" cy="3648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97712" y="3435163"/>
            <a:ext cx="2040031" cy="2983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10159" y="2997574"/>
            <a:ext cx="2317376" cy="16024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34811" y="4476750"/>
            <a:ext cx="2317376" cy="16024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77797" y="3129468"/>
            <a:ext cx="1978399" cy="1280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74100" y="3125768"/>
            <a:ext cx="1986103" cy="1288116"/>
          </a:xfrm>
          <a:custGeom>
            <a:avLst/>
            <a:gdLst/>
            <a:ahLst/>
            <a:cxnLst/>
            <a:rect l="l" t="t" r="r" b="b"/>
            <a:pathLst>
              <a:path w="2455545" h="1592579">
                <a:moveTo>
                  <a:pt x="0" y="1592579"/>
                </a:moveTo>
                <a:lnTo>
                  <a:pt x="2455164" y="1592579"/>
                </a:lnTo>
                <a:lnTo>
                  <a:pt x="2455164" y="0"/>
                </a:lnTo>
                <a:lnTo>
                  <a:pt x="0" y="0"/>
                </a:lnTo>
                <a:lnTo>
                  <a:pt x="0" y="159257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04918" y="4641924"/>
            <a:ext cx="1977165" cy="12215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01217" y="4638227"/>
            <a:ext cx="1984562" cy="1229052"/>
          </a:xfrm>
          <a:custGeom>
            <a:avLst/>
            <a:gdLst/>
            <a:ahLst/>
            <a:cxnLst/>
            <a:rect l="l" t="t" r="r" b="b"/>
            <a:pathLst>
              <a:path w="2453640" h="1519554">
                <a:moveTo>
                  <a:pt x="0" y="1519427"/>
                </a:moveTo>
                <a:lnTo>
                  <a:pt x="2453640" y="1519427"/>
                </a:lnTo>
                <a:lnTo>
                  <a:pt x="2453640" y="0"/>
                </a:lnTo>
                <a:lnTo>
                  <a:pt x="0" y="0"/>
                </a:lnTo>
                <a:lnTo>
                  <a:pt x="0" y="151942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58063" y="4662880"/>
            <a:ext cx="1188477" cy="491004"/>
          </a:xfrm>
          <a:custGeom>
            <a:avLst/>
            <a:gdLst/>
            <a:ahLst/>
            <a:cxnLst/>
            <a:rect l="l" t="t" r="r" b="b"/>
            <a:pathLst>
              <a:path w="1469390" h="607060">
                <a:moveTo>
                  <a:pt x="0" y="606551"/>
                </a:moveTo>
                <a:lnTo>
                  <a:pt x="1469136" y="606551"/>
                </a:lnTo>
                <a:lnTo>
                  <a:pt x="1469136" y="0"/>
                </a:lnTo>
                <a:lnTo>
                  <a:pt x="0" y="0"/>
                </a:lnTo>
                <a:lnTo>
                  <a:pt x="0" y="6065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291037" y="4662880"/>
            <a:ext cx="1155299" cy="4796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53133" y="4657949"/>
            <a:ext cx="1198236" cy="500764"/>
          </a:xfrm>
          <a:custGeom>
            <a:avLst/>
            <a:gdLst/>
            <a:ahLst/>
            <a:cxnLst/>
            <a:rect l="l" t="t" r="r" b="b"/>
            <a:pathLst>
              <a:path w="1481454" h="619125">
                <a:moveTo>
                  <a:pt x="0" y="618744"/>
                </a:moveTo>
                <a:lnTo>
                  <a:pt x="1481327" y="618744"/>
                </a:lnTo>
                <a:lnTo>
                  <a:pt x="1481327" y="0"/>
                </a:lnTo>
                <a:lnTo>
                  <a:pt x="0" y="0"/>
                </a:lnTo>
                <a:lnTo>
                  <a:pt x="0" y="618744"/>
                </a:lnTo>
                <a:close/>
              </a:path>
            </a:pathLst>
          </a:custGeom>
          <a:ln w="12192">
            <a:solidFill>
              <a:srgbClr val="375F92"/>
            </a:solidFill>
          </a:ln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247029" y="1889424"/>
            <a:ext cx="4992221" cy="21411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047664" y="2170467"/>
            <a:ext cx="1426173" cy="5731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047777" y="2180530"/>
            <a:ext cx="1383944" cy="5307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35769" y="2391111"/>
            <a:ext cx="1254834" cy="4018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37823" y="2398839"/>
            <a:ext cx="1212368" cy="3601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706237" y="3059206"/>
            <a:ext cx="554691" cy="739588"/>
          </a:xfrm>
          <a:custGeom>
            <a:avLst/>
            <a:gdLst/>
            <a:ahLst/>
            <a:cxnLst/>
            <a:rect l="l" t="t" r="r" b="b"/>
            <a:pathLst>
              <a:path w="685800" h="914400">
                <a:moveTo>
                  <a:pt x="513606" y="0"/>
                </a:moveTo>
                <a:lnTo>
                  <a:pt x="169561" y="19"/>
                </a:lnTo>
                <a:lnTo>
                  <a:pt x="126675" y="6071"/>
                </a:lnTo>
                <a:lnTo>
                  <a:pt x="87868" y="22009"/>
                </a:lnTo>
                <a:lnTo>
                  <a:pt x="54500" y="46477"/>
                </a:lnTo>
                <a:lnTo>
                  <a:pt x="27927" y="78117"/>
                </a:lnTo>
                <a:lnTo>
                  <a:pt x="9508" y="115571"/>
                </a:lnTo>
                <a:lnTo>
                  <a:pt x="601" y="157484"/>
                </a:lnTo>
                <a:lnTo>
                  <a:pt x="0" y="744782"/>
                </a:lnTo>
                <a:lnTo>
                  <a:pt x="835" y="759452"/>
                </a:lnTo>
                <a:lnTo>
                  <a:pt x="10333" y="801143"/>
                </a:lnTo>
                <a:lnTo>
                  <a:pt x="29263" y="838297"/>
                </a:lnTo>
                <a:lnTo>
                  <a:pt x="56269" y="869556"/>
                </a:lnTo>
                <a:lnTo>
                  <a:pt x="89991" y="893564"/>
                </a:lnTo>
                <a:lnTo>
                  <a:pt x="129072" y="908965"/>
                </a:lnTo>
                <a:lnTo>
                  <a:pt x="172154" y="914400"/>
                </a:lnTo>
                <a:lnTo>
                  <a:pt x="516200" y="914380"/>
                </a:lnTo>
                <a:lnTo>
                  <a:pt x="559086" y="908328"/>
                </a:lnTo>
                <a:lnTo>
                  <a:pt x="597893" y="892390"/>
                </a:lnTo>
                <a:lnTo>
                  <a:pt x="631261" y="867922"/>
                </a:lnTo>
                <a:lnTo>
                  <a:pt x="657834" y="836282"/>
                </a:lnTo>
                <a:lnTo>
                  <a:pt x="676253" y="798828"/>
                </a:lnTo>
                <a:lnTo>
                  <a:pt x="685160" y="756915"/>
                </a:lnTo>
                <a:lnTo>
                  <a:pt x="685761" y="169617"/>
                </a:lnTo>
                <a:lnTo>
                  <a:pt x="684926" y="154947"/>
                </a:lnTo>
                <a:lnTo>
                  <a:pt x="675428" y="113256"/>
                </a:lnTo>
                <a:lnTo>
                  <a:pt x="656497" y="76102"/>
                </a:lnTo>
                <a:lnTo>
                  <a:pt x="629492" y="44843"/>
                </a:lnTo>
                <a:lnTo>
                  <a:pt x="595770" y="20835"/>
                </a:lnTo>
                <a:lnTo>
                  <a:pt x="556689" y="5434"/>
                </a:lnTo>
                <a:lnTo>
                  <a:pt x="513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644588" y="4476750"/>
            <a:ext cx="2085639" cy="160244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778947" y="4670275"/>
            <a:ext cx="1756522" cy="115375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775249" y="4666578"/>
            <a:ext cx="1764227" cy="1161257"/>
          </a:xfrm>
          <a:custGeom>
            <a:avLst/>
            <a:gdLst/>
            <a:ahLst/>
            <a:cxnLst/>
            <a:rect l="l" t="t" r="r" b="b"/>
            <a:pathLst>
              <a:path w="2181225" h="1435735">
                <a:moveTo>
                  <a:pt x="0" y="1435608"/>
                </a:moveTo>
                <a:lnTo>
                  <a:pt x="2180844" y="1435608"/>
                </a:lnTo>
                <a:lnTo>
                  <a:pt x="2180844" y="0"/>
                </a:lnTo>
                <a:lnTo>
                  <a:pt x="0" y="0"/>
                </a:lnTo>
                <a:lnTo>
                  <a:pt x="0" y="143560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644588" y="2997574"/>
            <a:ext cx="2085639" cy="160244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132716" y="3113442"/>
            <a:ext cx="1114313" cy="123881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129018" y="3109744"/>
            <a:ext cx="1121709" cy="1246515"/>
          </a:xfrm>
          <a:custGeom>
            <a:avLst/>
            <a:gdLst/>
            <a:ahLst/>
            <a:cxnLst/>
            <a:rect l="l" t="t" r="r" b="b"/>
            <a:pathLst>
              <a:path w="1386839" h="1541145">
                <a:moveTo>
                  <a:pt x="0" y="1540764"/>
                </a:moveTo>
                <a:lnTo>
                  <a:pt x="1386840" y="1540764"/>
                </a:lnTo>
                <a:lnTo>
                  <a:pt x="1386840" y="0"/>
                </a:lnTo>
                <a:lnTo>
                  <a:pt x="0" y="0"/>
                </a:lnTo>
                <a:lnTo>
                  <a:pt x="0" y="15407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810673" y="3853030"/>
            <a:ext cx="732192" cy="56208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701290" y="3421603"/>
            <a:ext cx="774102" cy="43142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082118" y="2442882"/>
            <a:ext cx="2465294" cy="172570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564085" y="2709134"/>
            <a:ext cx="1395356" cy="46224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565009" y="2716693"/>
            <a:ext cx="1354063" cy="42119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678456" y="4106956"/>
            <a:ext cx="2711824" cy="16024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852260" y="4224057"/>
            <a:ext cx="2338331" cy="130044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848561" y="4220360"/>
            <a:ext cx="2346138" cy="1308147"/>
          </a:xfrm>
          <a:custGeom>
            <a:avLst/>
            <a:gdLst/>
            <a:ahLst/>
            <a:cxnLst/>
            <a:rect l="l" t="t" r="r" b="b"/>
            <a:pathLst>
              <a:path w="2900679" h="1617345">
                <a:moveTo>
                  <a:pt x="0" y="1616963"/>
                </a:moveTo>
                <a:lnTo>
                  <a:pt x="2900172" y="1616963"/>
                </a:lnTo>
                <a:lnTo>
                  <a:pt x="2900172" y="0"/>
                </a:lnTo>
                <a:lnTo>
                  <a:pt x="0" y="0"/>
                </a:lnTo>
                <a:lnTo>
                  <a:pt x="0" y="16169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sz="2427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5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8059" y="1395132"/>
            <a:ext cx="7395882" cy="4006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8456" y="2073088"/>
            <a:ext cx="2403662" cy="24036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01723" y="2812677"/>
            <a:ext cx="2203972" cy="369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24985" y="3305735"/>
            <a:ext cx="2280397" cy="5177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16559" y="1652139"/>
            <a:ext cx="2231276" cy="1209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37756" y="1826559"/>
            <a:ext cx="1565143" cy="937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990307" y="738927"/>
            <a:ext cx="6211390" cy="543050"/>
          </a:xfrm>
          <a:prstGeom prst="rect">
            <a:avLst/>
          </a:prstGeom>
        </p:spPr>
        <p:txBody>
          <a:bodyPr vert="horz" wrap="square" lIns="0" tIns="120984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74987"/>
            <a:r>
              <a:rPr spc="-20" dirty="0">
                <a:solidFill>
                  <a:srgbClr val="1A2F48"/>
                </a:solidFill>
              </a:rPr>
              <a:t>N</a:t>
            </a:r>
            <a:r>
              <a:rPr spc="-45" dirty="0">
                <a:solidFill>
                  <a:srgbClr val="1A2F48"/>
                </a:solidFill>
              </a:rPr>
              <a:t>a</a:t>
            </a:r>
            <a:r>
              <a:rPr spc="-17" dirty="0">
                <a:solidFill>
                  <a:srgbClr val="1A2F48"/>
                </a:solidFill>
              </a:rPr>
              <a:t>tu</a:t>
            </a:r>
            <a:r>
              <a:rPr spc="-41" dirty="0">
                <a:solidFill>
                  <a:srgbClr val="1A2F48"/>
                </a:solidFill>
              </a:rPr>
              <a:t>r</a:t>
            </a:r>
            <a:r>
              <a:rPr i="0" dirty="0">
                <a:solidFill>
                  <a:srgbClr val="1A2F48"/>
                </a:solidFill>
                <a:latin typeface="Calibri"/>
                <a:cs typeface="Calibri"/>
              </a:rPr>
              <a:t>e</a:t>
            </a:r>
            <a:r>
              <a:rPr spc="-4" dirty="0">
                <a:solidFill>
                  <a:srgbClr val="1A2F48"/>
                </a:solidFill>
              </a:rPr>
              <a:t> </a:t>
            </a:r>
            <a:r>
              <a:rPr spc="-28" dirty="0">
                <a:solidFill>
                  <a:srgbClr val="1A2F48"/>
                </a:solidFill>
              </a:rPr>
              <a:t>o</a:t>
            </a:r>
            <a:r>
              <a:rPr i="0" dirty="0">
                <a:solidFill>
                  <a:srgbClr val="1A2F48"/>
                </a:solidFill>
                <a:latin typeface="Calibri"/>
                <a:cs typeface="Calibri"/>
              </a:rPr>
              <a:t>f</a:t>
            </a:r>
            <a:r>
              <a:rPr spc="-4" dirty="0">
                <a:solidFill>
                  <a:srgbClr val="1A2F48"/>
                </a:solidFill>
              </a:rPr>
              <a:t> Cybe</a:t>
            </a:r>
            <a:r>
              <a:rPr spc="-28" dirty="0">
                <a:solidFill>
                  <a:srgbClr val="1A2F48"/>
                </a:solidFill>
              </a:rPr>
              <a:t>r</a:t>
            </a:r>
            <a:r>
              <a:rPr i="0" dirty="0">
                <a:solidFill>
                  <a:srgbClr val="1A2F48"/>
                </a:solidFill>
                <a:latin typeface="Calibri"/>
                <a:cs typeface="Calibri"/>
              </a:rPr>
              <a:t>space</a:t>
            </a:r>
          </a:p>
        </p:txBody>
      </p:sp>
      <p:sp>
        <p:nvSpPr>
          <p:cNvPr id="11" name="object 11"/>
          <p:cNvSpPr/>
          <p:nvPr/>
        </p:nvSpPr>
        <p:spPr>
          <a:xfrm>
            <a:off x="2750277" y="2560600"/>
            <a:ext cx="1720991" cy="1209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96915" y="2765528"/>
            <a:ext cx="257169" cy="919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04203" y="2738102"/>
            <a:ext cx="1492951" cy="1210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12066" y="2915603"/>
            <a:ext cx="1773994" cy="12100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700271" y="3970748"/>
            <a:ext cx="1880498" cy="1210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50826" y="4806485"/>
            <a:ext cx="1193921" cy="14534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94670" y="4833909"/>
            <a:ext cx="257213" cy="919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02012" y="4806484"/>
            <a:ext cx="1012208" cy="12100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45788" y="4983984"/>
            <a:ext cx="758077" cy="1209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60199" y="5011411"/>
            <a:ext cx="139453" cy="9193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45464" y="4983985"/>
            <a:ext cx="764773" cy="12100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08795" y="3138095"/>
            <a:ext cx="2597186" cy="168502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75105" y="3181516"/>
            <a:ext cx="2510245" cy="159846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98778" y="1351990"/>
            <a:ext cx="1486571" cy="176268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64576" y="1395133"/>
            <a:ext cx="1400276" cy="16765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111069" y="4218820"/>
            <a:ext cx="745855" cy="11782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52181" y="1539969"/>
            <a:ext cx="1844759" cy="12100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38355" y="1717469"/>
            <a:ext cx="865524" cy="12100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617818" y="2491572"/>
            <a:ext cx="1610544" cy="12100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556378" y="3265675"/>
            <a:ext cx="1910809" cy="12100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805004" y="3470601"/>
            <a:ext cx="257171" cy="9193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106960" y="3443176"/>
            <a:ext cx="1082882" cy="12100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912659" y="1660152"/>
            <a:ext cx="1720775" cy="20720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678435" y="1703212"/>
            <a:ext cx="1634305" cy="19856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330204" y="2214843"/>
            <a:ext cx="1761452" cy="160120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096021" y="2257934"/>
            <a:ext cx="1674633" cy="151457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666131" y="2831167"/>
            <a:ext cx="1765150" cy="155436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431927" y="2874360"/>
            <a:ext cx="1678270" cy="146864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467351" y="2831166"/>
            <a:ext cx="1146361" cy="197839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233136" y="2874339"/>
            <a:ext cx="1059881" cy="189228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604499" y="2153210"/>
            <a:ext cx="1828015" cy="153587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370336" y="2196354"/>
            <a:ext cx="1742306" cy="144943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898775" y="2892799"/>
            <a:ext cx="1925395" cy="101446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664574" y="2935892"/>
            <a:ext cx="1839146" cy="92802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398059" y="5339603"/>
            <a:ext cx="7395882" cy="58427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865231" y="5335905"/>
            <a:ext cx="6747510" cy="36239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940701" y="5396653"/>
            <a:ext cx="6597466" cy="21240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482464" y="5587364"/>
            <a:ext cx="3515509" cy="36239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557966" y="5648957"/>
            <a:ext cx="3364819" cy="21142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9599"/>
            <a:endParaRPr sz="2427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34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University of Delaware Cyber Security Initiative/UDCSI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Cybersecurity Initiative&amp;quot;&quot;/&gt;&lt;property id=&quot;20307&quot; value=&quot;257&quot;/&gt;&lt;/object&gt;&lt;object type=&quot;3&quot; unique_id=&quot;10006&quot;&gt;&lt;property id=&quot;20148&quot; value=&quot;5&quot;/&gt;&lt;property id=&quot;20300&quot; value=&quot;Slide 3 - &amp;quot;UDCSI Overview&amp;quot;&quot;/&gt;&lt;property id=&quot;20307&quot; value=&quot;258&quot;/&gt;&lt;/object&gt;&lt;object type=&quot;3&quot; unique_id=&quot;10007&quot;&gt;&lt;property id=&quot;20148&quot; value=&quot;5&quot;/&gt;&lt;property id=&quot;20300&quot; value=&quot;Slide 4 - &amp;quot;Cybersecurity Initiative&amp;quot;&quot;/&gt;&lt;property id=&quot;20307&quot; value=&quot;259&quot;/&gt;&lt;/object&gt;&lt;object type=&quot;3&quot; unique_id=&quot;10008&quot;&gt;&lt;property id=&quot;20148&quot; value=&quot;5&quot;/&gt;&lt;property id=&quot;20300&quot; value=&quot;Slide 5 - &amp;quot;University of Delaware Cyber Security Initiative Advisory Council&amp;quot;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 - &amp;quot;The Cyber Environment&amp;quot;&quot;/&gt;&lt;property id=&quot;20307&quot; value=&quot;262&quot;/&gt;&lt;/object&gt;&lt;object type=&quot;3&quot; unique_id=&quot;10011&quot;&gt;&lt;property id=&quot;20148&quot; value=&quot;5&quot;/&gt;&lt;property id=&quot;20300&quot; value=&quot;Slide 8 - &amp;quot;A Disturbing Trend&amp;#x0D;The Threat is Evolving&amp;quot;&quot;/&gt;&lt;property id=&quot;20307&quot; value=&quot;263&quot;/&gt;&lt;/object&gt;&lt;object type=&quot;3&quot; unique_id=&quot;10012&quot;&gt;&lt;property id=&quot;20148&quot; value=&quot;5&quot;/&gt;&lt;property id=&quot;20300&quot; value=&quot;Slide 9 - &amp;quot;Nature of Cyberspace&amp;quot;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object type=&quot;3&quot; unique_id=&quot;10014&quot;&gt;&lt;property id=&quot;20148&quot; value=&quot;5&quot;/&gt;&lt;property id=&quot;20300&quot; value=&quot;Slide 11 - &amp;quot;Convergence Opportunities&amp;#x0D;&amp;amp; Vulnerabilities&amp;quot;&quot;/&gt;&lt;property id=&quot;20307&quot; value=&quot;266&quot;/&gt;&lt;/object&gt;&lt;object type=&quot;3&quot; unique_id=&quot;10015&quot;&gt;&lt;property id=&quot;20148&quot; value=&quot;5&quot;/&gt;&lt;property id=&quot;20300&quot; value=&quot;Slide 12 - &amp;quot;THREAT ACTORS&amp;quot;&quot;/&gt;&lt;property id=&quot;20307&quot; value=&quot;267&quot;/&gt;&lt;/object&gt;&lt;object type=&quot;3&quot; unique_id=&quot;10016&quot;&gt;&lt;property id=&quot;20148&quot; value=&quot;5&quot;/&gt;&lt;property id=&quot;20300&quot; value=&quot;Slide 13 - &amp;quot;Cybersecurity Initiative&amp;quot;&quot;/&gt;&lt;property id=&quot;20307&quot; value=&quot;268&quot;/&gt;&lt;/object&gt;&lt;object type=&quot;3&quot; unique_id=&quot;10017&quot;&gt;&lt;property id=&quot;20148&quot; value=&quot;5&quot;/&gt;&lt;property id=&quot;20300&quot; value=&quot;Slide 14 - &amp;quot;Cybersecurity Initiative&amp;quot;&quot;/&gt;&lt;property id=&quot;20307&quot; value=&quot;269&quot;/&gt;&lt;/object&gt;&lt;object type=&quot;3&quot; unique_id=&quot;10018&quot;&gt;&lt;property id=&quot;20148&quot; value=&quot;5&quot;/&gt;&lt;property id=&quot;20300&quot; value=&quot;Slide 15 - &amp;quot;Cybersecurity Initiative&amp;quot;&quot;/&gt;&lt;property id=&quot;20307&quot; value=&quot;270&quot;/&gt;&lt;/object&gt;&lt;object type=&quot;3&quot; unique_id=&quot;10019&quot;&gt;&lt;property id=&quot;20148&quot; value=&quot;5&quot;/&gt;&lt;property id=&quot;20300&quot; value=&quot;Slide 16 - &amp;quot;Cybersecurity Initiative&amp;quot;&quot;/&gt;&lt;property id=&quot;20307&quot; value=&quot;271&quot;/&gt;&lt;/object&gt;&lt;object type=&quot;3&quot; unique_id=&quot;10020&quot;&gt;&lt;property id=&quot;20148&quot; value=&quot;5&quot;/&gt;&lt;property id=&quot;20300&quot; value=&quot;Slide 17 - &amp;quot;Cybersecurity Initiative&amp;quot;&quot;/&gt;&lt;property id=&quot;20307&quot; value=&quot;272&quot;/&gt;&lt;/object&gt;&lt;object type=&quot;3&quot; unique_id=&quot;10021&quot;&gt;&lt;property id=&quot;20148&quot; value=&quot;5&quot;/&gt;&lt;property id=&quot;20300&quot; value=&quot;Slide 18 - &amp;quot;APG‐UD Partnership&amp;quot;&quot;/&gt;&lt;property id=&quot;20307&quot; value=&quot;273&quot;/&gt;&lt;/object&gt;&lt;object type=&quot;3&quot; unique_id=&quot;10022&quot;&gt;&lt;property id=&quot;20148&quot; value=&quot;5&quot;/&gt;&lt;property id=&quot;20300&quot; value=&quot;Slide 19 - &amp;quot;On‐Post Courses&amp;quot;&quot;/&gt;&lt;property id=&quot;20307&quot; value=&quot;274&quot;/&gt;&lt;/object&gt;&lt;object type=&quot;3&quot; unique_id=&quot;10023&quot;&gt;&lt;property id=&quot;20148&quot; value=&quot;5&quot;/&gt;&lt;property id=&quot;20300&quot; value=&quot;Slide 20&quot;/&gt;&lt;property id=&quot;20307&quot; value=&quot;275&quot;/&gt;&lt;/object&gt;&lt;object type=&quot;3&quot; unique_id=&quot;10024&quot;&gt;&lt;property id=&quot;20148&quot; value=&quot;5&quot;/&gt;&lt;property id=&quot;20300&quot; value=&quot;Slide 21 - &amp;quot;Cybersecurity Initiative&amp;quot;&quot;/&gt;&lt;property id=&quot;20307&quot; value=&quot;276&quot;/&gt;&lt;/object&gt;&lt;object type=&quot;3&quot; unique_id=&quot;10025&quot;&gt;&lt;property id=&quot;20148&quot; value=&quot;5&quot;/&gt;&lt;property id=&quot;20300&quot; value=&quot;Slide 22 - &amp;quot;Cybersecurity Initiative&amp;quot;&quot;/&gt;&lt;property id=&quot;20307&quot; value=&quot;277&quot;/&gt;&lt;/object&gt;&lt;object type=&quot;3&quot; unique_id=&quot;10026&quot;&gt;&lt;property id=&quot;20148&quot; value=&quot;5&quot;/&gt;&lt;property id=&quot;20300&quot; value=&quot;Slide 23 - &amp;quot;Cybersecurity Initiative&amp;quot;&quot;/&gt;&lt;property id=&quot;20307&quot; value=&quot;278&quot;/&gt;&lt;/object&gt;&lt;object type=&quot;3&quot; unique_id=&quot;10027&quot;&gt;&lt;property id=&quot;20148&quot; value=&quot;5&quot;/&gt;&lt;property id=&quot;20300&quot; value=&quot;Slide 24 - &amp;quot;Cybersecurity Initiative&amp;quot;&quot;/&gt;&lt;property id=&quot;20307&quot; value=&quot;279&quot;/&gt;&lt;/object&gt;&lt;object type=&quot;3&quot; unique_id=&quot;10028&quot;&gt;&lt;property id=&quot;20148&quot; value=&quot;5&quot;/&gt;&lt;property id=&quot;20300&quot; value=&quot;Slide 25 - &amp;quot;Cybersecurity Education Portfolio&amp;quot;&quot;/&gt;&lt;property id=&quot;20307&quot; value=&quot;280&quot;/&gt;&lt;/object&gt;&lt;object type=&quot;3&quot; unique_id=&quot;10029&quot;&gt;&lt;property id=&quot;20148&quot; value=&quot;5&quot;/&gt;&lt;property id=&quot;20300&quot; value=&quot;Slide 26 - &amp;quot;Cybersecurity MS &amp;amp; Certificates&amp;quot;&quot;/&gt;&lt;property id=&quot;20307&quot; value=&quot;281&quot;/&gt;&lt;/object&gt;&lt;object type=&quot;3&quot; unique_id=&quot;10030&quot;&gt;&lt;property id=&quot;20148&quot; value=&quot;5&quot;/&gt;&lt;property id=&quot;20300&quot; value=&quot;Slide 27 - &amp;quot;Strategic Partnership Vision&amp;quot;&quot;/&gt;&lt;property id=&quot;20307&quot; value=&quot;282&quot;/&gt;&lt;/object&gt;&lt;object type=&quot;3&quot; unique_id=&quot;10031&quot;&gt;&lt;property id=&quot;20148&quot; value=&quot;5&quot;/&gt;&lt;property id=&quot;20300&quot; value=&quot;Slide 28 - &amp;quot;Broad Partnership Initiatives&amp;quot;&quot;/&gt;&lt;property id=&quot;20307&quot; value=&quot;283&quot;/&gt;&lt;/object&gt;&lt;object type=&quot;3&quot; unique_id=&quot;10032&quot;&gt;&lt;property id=&quot;20148&quot; value=&quot;5&quot;/&gt;&lt;property id=&quot;20300&quot; value=&quot;Slide 29 - &amp;quot;The CYBER time bomb&amp;quot;&quot;/&gt;&lt;property id=&quot;20307&quot; value=&quot;284&quot;/&gt;&lt;/object&gt;&lt;object type=&quot;3&quot; unique_id=&quot;10033&quot;&gt;&lt;property id=&quot;20148&quot; value=&quot;5&quot;/&gt;&lt;property id=&quot;20300&quot; value=&quot;Slide 30 - &amp;quot;Major Partnerships&amp;quot;&quot;/&gt;&lt;property id=&quot;20307&quot; value=&quot;285&quot;/&gt;&lt;/object&gt;&lt;object type=&quot;3&quot; unique_id=&quot;10034&quot;&gt;&lt;property id=&quot;20148&quot; value=&quot;5&quot;/&gt;&lt;property id=&quot;20300&quot; value=&quot;Slide 31&quot;/&gt;&lt;property id=&quot;20307&quot; value=&quot;286&quot;/&gt;&lt;/object&gt;&lt;object type=&quot;3&quot; unique_id=&quot;10035&quot;&gt;&lt;property id=&quot;20148&quot; value=&quot;5&quot;/&gt;&lt;property id=&quot;20300&quot; value=&quot;Slide 32&quot;/&gt;&lt;property id=&quot;20307&quot; value=&quot;287&quot;/&gt;&lt;/object&gt;&lt;object type=&quot;3&quot; unique_id=&quot;10036&quot;&gt;&lt;property id=&quot;20148&quot; value=&quot;5&quot;/&gt;&lt;property id=&quot;20300&quot; value=&quot;Slide 33 - &amp;quot;UDCSI SUMMARY&amp;quot;&quot;/&gt;&lt;property id=&quot;20307&quot; value=&quot;28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UD Approved OCM-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2970</Words>
  <Application>Microsoft Office PowerPoint</Application>
  <PresentationFormat>Custom</PresentationFormat>
  <Paragraphs>589</Paragraphs>
  <Slides>33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Office Theme</vt:lpstr>
      <vt:lpstr>1_Office Theme</vt:lpstr>
      <vt:lpstr>3_Office Theme</vt:lpstr>
      <vt:lpstr>UD Approved OCM-CH</vt:lpstr>
      <vt:lpstr>13_Office Theme</vt:lpstr>
      <vt:lpstr>University of Delaware Cyber Security Initiative/UDCSI</vt:lpstr>
      <vt:lpstr>Cybersecurity Initiative</vt:lpstr>
      <vt:lpstr>UDCSI Overview</vt:lpstr>
      <vt:lpstr>Cybersecurity Initiative</vt:lpstr>
      <vt:lpstr>University of Delaware Cyber Security Initiative Advisory Council</vt:lpstr>
      <vt:lpstr>PowerPoint Presentation</vt:lpstr>
      <vt:lpstr>The Cyber Environment</vt:lpstr>
      <vt:lpstr>A Disturbing Trend The Threat is Evolving</vt:lpstr>
      <vt:lpstr>Nature of Cyberspace</vt:lpstr>
      <vt:lpstr>PowerPoint Presentation</vt:lpstr>
      <vt:lpstr>Convergence Opportunities &amp; Vulnerabilities</vt:lpstr>
      <vt:lpstr>THREAT ACTORS</vt:lpstr>
      <vt:lpstr>Cybersecurity Initiative</vt:lpstr>
      <vt:lpstr>Cybersecurity Initiative</vt:lpstr>
      <vt:lpstr>Cybersecurity Initiative</vt:lpstr>
      <vt:lpstr>Cybersecurity Initiative</vt:lpstr>
      <vt:lpstr>Cybersecurity Initiative</vt:lpstr>
      <vt:lpstr>APG‐UD Partnership</vt:lpstr>
      <vt:lpstr>On‐Post Courses</vt:lpstr>
      <vt:lpstr>PowerPoint Presentation</vt:lpstr>
      <vt:lpstr>Cybersecurity Initiative</vt:lpstr>
      <vt:lpstr>Cybersecurity Initiative</vt:lpstr>
      <vt:lpstr>Cybersecurity Initiative</vt:lpstr>
      <vt:lpstr>Cybersecurity Initiative</vt:lpstr>
      <vt:lpstr>Cybersecurity Education Portfolio</vt:lpstr>
      <vt:lpstr>Cybersecurity MS &amp; Certificates</vt:lpstr>
      <vt:lpstr>Strategic Partnership Vision</vt:lpstr>
      <vt:lpstr>Broad Partnership Initiatives</vt:lpstr>
      <vt:lpstr>The CYBER time bomb</vt:lpstr>
      <vt:lpstr>Major Partnerships</vt:lpstr>
      <vt:lpstr>PowerPoint Presentation</vt:lpstr>
      <vt:lpstr>PowerPoint Presentation</vt:lpstr>
      <vt:lpstr>UDCSI 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kragjek</dc:creator>
  <cp:lastModifiedBy>Fred Hofstetter</cp:lastModifiedBy>
  <cp:revision>12</cp:revision>
  <dcterms:created xsi:type="dcterms:W3CDTF">2015-04-06T15:38:59Z</dcterms:created>
  <dcterms:modified xsi:type="dcterms:W3CDTF">2015-04-06T16:30:50Z</dcterms:modified>
</cp:coreProperties>
</file>