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361" r:id="rId2"/>
    <p:sldId id="369" r:id="rId3"/>
    <p:sldId id="490" r:id="rId4"/>
    <p:sldId id="502" r:id="rId5"/>
    <p:sldId id="505" r:id="rId6"/>
    <p:sldId id="504" r:id="rId7"/>
    <p:sldId id="511" r:id="rId8"/>
    <p:sldId id="512" r:id="rId9"/>
    <p:sldId id="513" r:id="rId10"/>
    <p:sldId id="514" r:id="rId11"/>
    <p:sldId id="507" r:id="rId12"/>
    <p:sldId id="506" r:id="rId13"/>
    <p:sldId id="508" r:id="rId14"/>
    <p:sldId id="491" r:id="rId15"/>
    <p:sldId id="492" r:id="rId16"/>
    <p:sldId id="493" r:id="rId17"/>
    <p:sldId id="494" r:id="rId18"/>
    <p:sldId id="495" r:id="rId19"/>
    <p:sldId id="515" r:id="rId20"/>
    <p:sldId id="516" r:id="rId21"/>
    <p:sldId id="517" r:id="rId22"/>
    <p:sldId id="518" r:id="rId23"/>
    <p:sldId id="510" r:id="rId24"/>
    <p:sldId id="496" r:id="rId25"/>
    <p:sldId id="497" r:id="rId26"/>
    <p:sldId id="498" r:id="rId27"/>
    <p:sldId id="499" r:id="rId28"/>
    <p:sldId id="550" r:id="rId29"/>
    <p:sldId id="551" r:id="rId30"/>
    <p:sldId id="522" r:id="rId31"/>
    <p:sldId id="564" r:id="rId32"/>
    <p:sldId id="565" r:id="rId33"/>
    <p:sldId id="567" r:id="rId34"/>
    <p:sldId id="563" r:id="rId35"/>
    <p:sldId id="568" r:id="rId36"/>
    <p:sldId id="566" r:id="rId37"/>
    <p:sldId id="552" r:id="rId38"/>
    <p:sldId id="519" r:id="rId39"/>
    <p:sldId id="546" r:id="rId40"/>
    <p:sldId id="545" r:id="rId41"/>
    <p:sldId id="547" r:id="rId42"/>
    <p:sldId id="544" r:id="rId43"/>
    <p:sldId id="548" r:id="rId44"/>
    <p:sldId id="549" r:id="rId45"/>
    <p:sldId id="569" r:id="rId46"/>
    <p:sldId id="562" r:id="rId47"/>
    <p:sldId id="520" r:id="rId48"/>
    <p:sldId id="561" r:id="rId49"/>
    <p:sldId id="560" r:id="rId50"/>
    <p:sldId id="559" r:id="rId51"/>
    <p:sldId id="558" r:id="rId52"/>
    <p:sldId id="557" r:id="rId53"/>
    <p:sldId id="556" r:id="rId54"/>
    <p:sldId id="555" r:id="rId55"/>
    <p:sldId id="554" r:id="rId56"/>
    <p:sldId id="553" r:id="rId57"/>
    <p:sldId id="523" r:id="rId58"/>
    <p:sldId id="526" r:id="rId59"/>
    <p:sldId id="527" r:id="rId60"/>
    <p:sldId id="528" r:id="rId61"/>
    <p:sldId id="529" r:id="rId62"/>
    <p:sldId id="530" r:id="rId63"/>
    <p:sldId id="531" r:id="rId64"/>
    <p:sldId id="533" r:id="rId65"/>
    <p:sldId id="534" r:id="rId66"/>
    <p:sldId id="535" r:id="rId67"/>
    <p:sldId id="536" r:id="rId68"/>
    <p:sldId id="537" r:id="rId69"/>
    <p:sldId id="538" r:id="rId70"/>
    <p:sldId id="539" r:id="rId71"/>
    <p:sldId id="540" r:id="rId72"/>
    <p:sldId id="541" r:id="rId73"/>
    <p:sldId id="542" r:id="rId74"/>
    <p:sldId id="543" r:id="rId75"/>
  </p:sldIdLst>
  <p:sldSz cx="9144000" cy="6858000" type="screen4x3"/>
  <p:notesSz cx="6934200" cy="9234488"/>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92" autoAdjust="0"/>
    <p:restoredTop sz="79754" autoAdjust="0"/>
  </p:normalViewPr>
  <p:slideViewPr>
    <p:cSldViewPr>
      <p:cViewPr varScale="1">
        <p:scale>
          <a:sx n="166" d="100"/>
          <a:sy n="166" d="100"/>
        </p:scale>
        <p:origin x="-131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4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85C0A11F-51C2-4162-BFAC-F24BB845752C}" type="datetimeFigureOut">
              <a:rPr lang="en-US" smtClean="0"/>
              <a:pPr/>
              <a:t>11/3/2011</a:t>
            </a:fld>
            <a:endParaRPr lang="en-US"/>
          </a:p>
        </p:txBody>
      </p:sp>
      <p:sp>
        <p:nvSpPr>
          <p:cNvPr id="4" name="Footer Placeholder 3"/>
          <p:cNvSpPr>
            <a:spLocks noGrp="1"/>
          </p:cNvSpPr>
          <p:nvPr>
            <p:ph type="ftr" sz="quarter" idx="2"/>
          </p:nvPr>
        </p:nvSpPr>
        <p:spPr>
          <a:xfrm>
            <a:off x="0" y="87709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70938"/>
            <a:ext cx="3005138" cy="461962"/>
          </a:xfrm>
          <a:prstGeom prst="rect">
            <a:avLst/>
          </a:prstGeom>
        </p:spPr>
        <p:txBody>
          <a:bodyPr vert="horz" lIns="91440" tIns="45720" rIns="91440" bIns="45720" rtlCol="0" anchor="b"/>
          <a:lstStyle>
            <a:lvl1pPr algn="r">
              <a:defRPr sz="1200"/>
            </a:lvl1pPr>
          </a:lstStyle>
          <a:p>
            <a:fld id="{8E212C9C-F5F9-4C65-987B-C7CF40BEE7F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724"/>
          </a:xfrm>
          <a:prstGeom prst="rect">
            <a:avLst/>
          </a:prstGeom>
        </p:spPr>
        <p:txBody>
          <a:bodyPr vert="horz" lIns="92391" tIns="46195" rIns="92391" bIns="46195" rtlCol="0"/>
          <a:lstStyle>
            <a:lvl1pPr algn="l">
              <a:defRPr sz="1200"/>
            </a:lvl1pPr>
          </a:lstStyle>
          <a:p>
            <a:endParaRPr lang="en-US"/>
          </a:p>
        </p:txBody>
      </p:sp>
      <p:sp>
        <p:nvSpPr>
          <p:cNvPr id="3" name="Date Placeholder 2"/>
          <p:cNvSpPr>
            <a:spLocks noGrp="1"/>
          </p:cNvSpPr>
          <p:nvPr>
            <p:ph type="dt" idx="1"/>
          </p:nvPr>
        </p:nvSpPr>
        <p:spPr>
          <a:xfrm>
            <a:off x="3927775" y="0"/>
            <a:ext cx="3004820" cy="461724"/>
          </a:xfrm>
          <a:prstGeom prst="rect">
            <a:avLst/>
          </a:prstGeom>
        </p:spPr>
        <p:txBody>
          <a:bodyPr vert="horz" lIns="92391" tIns="46195" rIns="92391" bIns="46195" rtlCol="0"/>
          <a:lstStyle>
            <a:lvl1pPr algn="r">
              <a:defRPr sz="1200"/>
            </a:lvl1pPr>
          </a:lstStyle>
          <a:p>
            <a:fld id="{1AEF1033-DF06-47C1-9ADC-18799CC1C18E}" type="datetimeFigureOut">
              <a:rPr lang="en-US" smtClean="0"/>
              <a:pPr/>
              <a:t>11/3/2011</a:t>
            </a:fld>
            <a:endParaRPr lang="en-US"/>
          </a:p>
        </p:txBody>
      </p:sp>
      <p:sp>
        <p:nvSpPr>
          <p:cNvPr id="4" name="Slide Image Placeholder 3"/>
          <p:cNvSpPr>
            <a:spLocks noGrp="1" noRot="1" noChangeAspect="1"/>
          </p:cNvSpPr>
          <p:nvPr>
            <p:ph type="sldImg" idx="2"/>
          </p:nvPr>
        </p:nvSpPr>
        <p:spPr>
          <a:xfrm>
            <a:off x="1157288" y="692150"/>
            <a:ext cx="4619625" cy="3463925"/>
          </a:xfrm>
          <a:prstGeom prst="rect">
            <a:avLst/>
          </a:prstGeom>
          <a:noFill/>
          <a:ln w="12700">
            <a:solidFill>
              <a:prstClr val="black"/>
            </a:solidFill>
          </a:ln>
        </p:spPr>
        <p:txBody>
          <a:bodyPr vert="horz" lIns="92391" tIns="46195" rIns="92391" bIns="46195" rtlCol="0" anchor="ctr"/>
          <a:lstStyle/>
          <a:p>
            <a:endParaRPr lang="en-US"/>
          </a:p>
        </p:txBody>
      </p:sp>
      <p:sp>
        <p:nvSpPr>
          <p:cNvPr id="5" name="Notes Placeholder 4"/>
          <p:cNvSpPr>
            <a:spLocks noGrp="1"/>
          </p:cNvSpPr>
          <p:nvPr>
            <p:ph type="body" sz="quarter" idx="3"/>
          </p:nvPr>
        </p:nvSpPr>
        <p:spPr>
          <a:xfrm>
            <a:off x="693420" y="4386382"/>
            <a:ext cx="5547360" cy="4155520"/>
          </a:xfrm>
          <a:prstGeom prst="rect">
            <a:avLst/>
          </a:prstGeom>
        </p:spPr>
        <p:txBody>
          <a:bodyPr vert="horz" lIns="92391" tIns="46195" rIns="92391" bIns="461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1161"/>
            <a:ext cx="3004820" cy="461724"/>
          </a:xfrm>
          <a:prstGeom prst="rect">
            <a:avLst/>
          </a:prstGeom>
        </p:spPr>
        <p:txBody>
          <a:bodyPr vert="horz" lIns="92391" tIns="46195" rIns="92391" bIns="46195"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71161"/>
            <a:ext cx="3004820" cy="461724"/>
          </a:xfrm>
          <a:prstGeom prst="rect">
            <a:avLst/>
          </a:prstGeom>
        </p:spPr>
        <p:txBody>
          <a:bodyPr vert="horz" lIns="92391" tIns="46195" rIns="92391" bIns="46195" rtlCol="0" anchor="b"/>
          <a:lstStyle>
            <a:lvl1pPr algn="r">
              <a:defRPr sz="1200"/>
            </a:lvl1pPr>
          </a:lstStyle>
          <a:p>
            <a:fld id="{8AADD87A-55E4-4BD0-858C-E151786F1A4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Same Side Corner Rectangle 6"/>
          <p:cNvSpPr/>
          <p:nvPr/>
        </p:nvSpPr>
        <p:spPr>
          <a:xfrm flipV="1">
            <a:off x="228600" y="4724400"/>
            <a:ext cx="8686800" cy="1828800"/>
          </a:xfrm>
          <a:prstGeom prst="round2SameRect">
            <a:avLst>
              <a:gd name="adj1" fmla="val 10784"/>
              <a:gd name="adj2" fmla="val 0"/>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a:off x="228600" y="228600"/>
            <a:ext cx="8686800" cy="4419600"/>
          </a:xfrm>
          <a:prstGeom prst="round2SameRect">
            <a:avLst>
              <a:gd name="adj1" fmla="val 2821"/>
              <a:gd name="adj2" fmla="val 0"/>
            </a:avLst>
          </a:prstGeom>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ctrTitle"/>
          </p:nvPr>
        </p:nvSpPr>
        <p:spPr>
          <a:xfrm>
            <a:off x="609600" y="533400"/>
            <a:ext cx="7924800" cy="3886201"/>
          </a:xfrm>
        </p:spPr>
        <p:txBody>
          <a:bodyPr>
            <a:normAutofit/>
          </a:bodyPr>
          <a:lstStyle>
            <a:lvl1pPr algn="ctr">
              <a:defRPr sz="4800">
                <a:effectLst/>
              </a:defRPr>
            </a:lvl1pPr>
          </a:lstStyle>
          <a:p>
            <a:r>
              <a:rPr lang="en-US" smtClean="0"/>
              <a:t>Click to edit Master title style</a:t>
            </a:r>
            <a:endParaRPr lang="en-US" dirty="0"/>
          </a:p>
        </p:txBody>
      </p:sp>
      <p:sp>
        <p:nvSpPr>
          <p:cNvPr id="3" name="Rectangle 2"/>
          <p:cNvSpPr>
            <a:spLocks noGrp="1"/>
          </p:cNvSpPr>
          <p:nvPr>
            <p:ph type="subTitle" idx="1"/>
          </p:nvPr>
        </p:nvSpPr>
        <p:spPr>
          <a:xfrm>
            <a:off x="304800" y="4800600"/>
            <a:ext cx="8534400" cy="1600200"/>
          </a:xfrm>
        </p:spPr>
        <p:txBody>
          <a:bodyPr anchor="ct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Rectangle 3"/>
          <p:cNvSpPr>
            <a:spLocks noGrp="1"/>
          </p:cNvSpPr>
          <p:nvPr>
            <p:ph type="dt" sz="half" idx="10"/>
          </p:nvPr>
        </p:nvSpPr>
        <p:spPr>
          <a:xfrm>
            <a:off x="228600" y="6553200"/>
            <a:ext cx="2133600" cy="287782"/>
          </a:xfrm>
        </p:spPr>
        <p:txBody>
          <a:bodyPr/>
          <a:lstStyle/>
          <a:p>
            <a:fld id="{9E9B5C5A-AD18-4283-A9E3-065CCA9A3656}" type="datetimeFigureOut">
              <a:rPr lang="en-US" smtClean="0"/>
              <a:pPr/>
              <a:t>11/3/2011</a:t>
            </a:fld>
            <a:endParaRPr lang="en-US"/>
          </a:p>
        </p:txBody>
      </p:sp>
      <p:sp>
        <p:nvSpPr>
          <p:cNvPr id="5" name="Rectangle 4"/>
          <p:cNvSpPr>
            <a:spLocks noGrp="1"/>
          </p:cNvSpPr>
          <p:nvPr>
            <p:ph type="ftr" sz="quarter" idx="11"/>
          </p:nvPr>
        </p:nvSpPr>
        <p:spPr>
          <a:xfrm>
            <a:off x="2895600" y="6553200"/>
            <a:ext cx="3429000" cy="287782"/>
          </a:xfrm>
        </p:spPr>
        <p:txBody>
          <a:bodyPr/>
          <a:lstStyle/>
          <a:p>
            <a:endParaRPr lang="en-US"/>
          </a:p>
        </p:txBody>
      </p:sp>
      <p:sp>
        <p:nvSpPr>
          <p:cNvPr id="6" name="Rectangle 5"/>
          <p:cNvSpPr>
            <a:spLocks noGrp="1"/>
          </p:cNvSpPr>
          <p:nvPr>
            <p:ph type="sldNum" sz="quarter" idx="12"/>
          </p:nvPr>
        </p:nvSpPr>
        <p:spPr>
          <a:xfrm>
            <a:off x="6858000" y="6553200"/>
            <a:ext cx="2057400" cy="287782"/>
          </a:xfrm>
        </p:spPr>
        <p:txBody>
          <a:bodyPr/>
          <a:lstStyle/>
          <a:p>
            <a:fld id="{4A37BD08-E3FC-410D-A4DE-25DA91E490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dt" sz="half" idx="10"/>
          </p:nvPr>
        </p:nvSpPr>
        <p:spPr/>
        <p:txBody>
          <a:bodyPr/>
          <a:lstStyle/>
          <a:p>
            <a:fld id="{9E9B5C5A-AD18-4283-A9E3-065CCA9A3656}" type="datetimeFigureOut">
              <a:rPr lang="en-US" smtClean="0"/>
              <a:pPr/>
              <a:t>11/3/2011</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Rectangle 2"/>
          <p:cNvSpPr>
            <a:spLocks noGrp="1"/>
          </p:cNvSpPr>
          <p:nvPr>
            <p:ph type="body" orient="vert" idx="1"/>
          </p:nvPr>
        </p:nvSpPr>
        <p:spPr>
          <a:xfrm>
            <a:off x="457200" y="274638"/>
            <a:ext cx="6400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type="dt" sz="half" idx="10"/>
          </p:nvPr>
        </p:nvSpPr>
        <p:spPr/>
        <p:txBody>
          <a:bodyPr/>
          <a:lstStyle/>
          <a:p>
            <a:fld id="{9E9B5C5A-AD18-4283-A9E3-065CCA9A3656}" type="datetimeFigureOut">
              <a:rPr lang="en-US" smtClean="0"/>
              <a:pPr/>
              <a:t>11/3/2011</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
        <p:nvSpPr>
          <p:cNvPr id="7" name="Round Same Side Corner Rectangle 6"/>
          <p:cNvSpPr/>
          <p:nvPr/>
        </p:nvSpPr>
        <p:spPr>
          <a:xfrm rot="5400000">
            <a:off x="4862513" y="2300287"/>
            <a:ext cx="6096000" cy="1952625"/>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orient="vert"/>
          </p:nvPr>
        </p:nvSpPr>
        <p:spPr>
          <a:xfrm>
            <a:off x="7029450" y="274638"/>
            <a:ext cx="1752600" cy="5973762"/>
          </a:xfrm>
        </p:spPr>
        <p:txBody>
          <a:bodyPr vert="eaVert"/>
          <a:lstStyle>
            <a:lvl1pPr>
              <a:defRPr>
                <a:solidFill>
                  <a:srgbClr val="FFFFFF"/>
                </a:solidFill>
              </a:defRPr>
            </a:lvl1pPr>
          </a:lstStyle>
          <a:p>
            <a:r>
              <a:rPr lang="en-US" smtClean="0"/>
              <a:t>Click to edit Master title style</a:t>
            </a:r>
            <a:endParaRPr lang="en-US" dirty="0"/>
          </a:p>
        </p:txBody>
      </p:sp>
      <p:cxnSp>
        <p:nvCxnSpPr>
          <p:cNvPr id="8" name="Straight Connector 7"/>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dt" sz="half" idx="10"/>
          </p:nvPr>
        </p:nvSpPr>
        <p:spPr/>
        <p:txBody>
          <a:bodyPr/>
          <a:lstStyle/>
          <a:p>
            <a:fld id="{9E9B5C5A-AD18-4283-A9E3-065CCA9A3656}" type="datetimeFigureOut">
              <a:rPr lang="en-US" smtClean="0"/>
              <a:pPr/>
              <a:t>11/3/2011</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ound Same Side Corner Rectangle 7"/>
          <p:cNvSpPr/>
          <p:nvPr/>
        </p:nvSpPr>
        <p:spPr>
          <a:xfrm>
            <a:off x="228600" y="228600"/>
            <a:ext cx="8686800" cy="4953000"/>
          </a:xfrm>
          <a:prstGeom prst="round2SameRect">
            <a:avLst>
              <a:gd name="adj1" fmla="val 2821"/>
              <a:gd name="adj2" fmla="val 0"/>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p:cNvSpPr/>
          <p:nvPr/>
        </p:nvSpPr>
        <p:spPr>
          <a:xfrm flipV="1">
            <a:off x="228600" y="5257800"/>
            <a:ext cx="8686800" cy="1295400"/>
          </a:xfrm>
          <a:prstGeom prst="round2SameRect">
            <a:avLst>
              <a:gd name="adj1" fmla="val 10784"/>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685800" y="838200"/>
            <a:ext cx="7772400" cy="4191000"/>
          </a:xfrm>
        </p:spPr>
        <p:txBody>
          <a:bodyPr anchor="ctr"/>
          <a:lstStyle>
            <a:lvl1pPr algn="ctr">
              <a:defRPr sz="4800" b="0" cap="none" baseline="0">
                <a:solidFill>
                  <a:schemeClr val="bg2"/>
                </a:solidFill>
                <a:effectLst/>
              </a:defRPr>
            </a:lvl1pPr>
          </a:lstStyle>
          <a:p>
            <a:r>
              <a:rPr lang="en-US" smtClean="0"/>
              <a:t>Click to edit Master title style</a:t>
            </a:r>
            <a:endParaRPr lang="en-US" dirty="0"/>
          </a:p>
        </p:txBody>
      </p:sp>
      <p:sp>
        <p:nvSpPr>
          <p:cNvPr id="3" name="Rectangle 2"/>
          <p:cNvSpPr>
            <a:spLocks noGrp="1"/>
          </p:cNvSpPr>
          <p:nvPr>
            <p:ph type="body" idx="1"/>
          </p:nvPr>
        </p:nvSpPr>
        <p:spPr>
          <a:xfrm>
            <a:off x="722313" y="5410200"/>
            <a:ext cx="7772400" cy="1042987"/>
          </a:xfrm>
        </p:spPr>
        <p:txBody>
          <a:bodyPr anchor="ctr">
            <a:normAutofit/>
          </a:bodyPr>
          <a:lstStyle>
            <a:lvl1pPr marL="0" indent="0" algn="ctr">
              <a:buNone/>
              <a:defRPr sz="28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Rectangle 3"/>
          <p:cNvSpPr>
            <a:spLocks noGrp="1"/>
          </p:cNvSpPr>
          <p:nvPr>
            <p:ph type="dt" sz="half" idx="10"/>
          </p:nvPr>
        </p:nvSpPr>
        <p:spPr/>
        <p:txBody>
          <a:bodyPr/>
          <a:lstStyle/>
          <a:p>
            <a:fld id="{9E9B5C5A-AD18-4283-A9E3-065CCA9A3656}" type="datetimeFigureOut">
              <a:rPr lang="en-US" smtClean="0"/>
              <a:pPr/>
              <a:t>11/3/2011</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301752"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sz="half" idx="2"/>
          </p:nvPr>
        </p:nvSpPr>
        <p:spPr>
          <a:xfrm>
            <a:off x="4648200"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dt" sz="half" idx="10"/>
          </p:nvPr>
        </p:nvSpPr>
        <p:spPr/>
        <p:txBody>
          <a:bodyPr/>
          <a:lstStyle/>
          <a:p>
            <a:fld id="{9E9B5C5A-AD18-4283-A9E3-065CCA9A3656}" type="datetimeFigureOut">
              <a:rPr lang="en-US" smtClean="0"/>
              <a:pPr/>
              <a:t>11/3/2011</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smtClean="0"/>
              <a:t>Click to edit Master title style</a:t>
            </a:r>
            <a:endParaRPr lang="en-US"/>
          </a:p>
        </p:txBody>
      </p:sp>
      <p:sp>
        <p:nvSpPr>
          <p:cNvPr id="3" name="Rectangle 2"/>
          <p:cNvSpPr>
            <a:spLocks noGrp="1"/>
          </p:cNvSpPr>
          <p:nvPr>
            <p:ph type="body" idx="1"/>
          </p:nvPr>
        </p:nvSpPr>
        <p:spPr>
          <a:xfrm>
            <a:off x="301752" y="1535112"/>
            <a:ext cx="4160520" cy="827087"/>
          </a:xfrm>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tx2"/>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301752" y="2373312"/>
            <a:ext cx="41605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body" sz="quarter" idx="3"/>
          </p:nvPr>
        </p:nvSpPr>
        <p:spPr>
          <a:xfrm>
            <a:off x="4645024" y="1535112"/>
            <a:ext cx="4160520" cy="827087"/>
          </a:xfrm>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tx2"/>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4" y="2373312"/>
            <a:ext cx="41605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p:cNvSpPr>
          <p:nvPr>
            <p:ph type="dt" sz="half" idx="10"/>
          </p:nvPr>
        </p:nvSpPr>
        <p:spPr/>
        <p:txBody>
          <a:bodyPr/>
          <a:lstStyle/>
          <a:p>
            <a:fld id="{9E9B5C5A-AD18-4283-A9E3-065CCA9A3656}" type="datetimeFigureOut">
              <a:rPr lang="en-US" smtClean="0"/>
              <a:pPr/>
              <a:t>11/3/2011</a:t>
            </a:fld>
            <a:endParaRPr lang="en-US"/>
          </a:p>
        </p:txBody>
      </p:sp>
      <p:sp>
        <p:nvSpPr>
          <p:cNvPr id="8" name="Rectangle 7"/>
          <p:cNvSpPr>
            <a:spLocks noGrp="1"/>
          </p:cNvSpPr>
          <p:nvPr>
            <p:ph type="ftr" sz="quarter" idx="11"/>
          </p:nvPr>
        </p:nvSpPr>
        <p:spPr/>
        <p:txBody>
          <a:bodyPr/>
          <a:lstStyle/>
          <a:p>
            <a:endParaRPr lang="en-US"/>
          </a:p>
        </p:txBody>
      </p:sp>
      <p:sp>
        <p:nvSpPr>
          <p:cNvPr id="9" name="Rectangle 8"/>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dt" sz="half" idx="10"/>
          </p:nvPr>
        </p:nvSpPr>
        <p:spPr/>
        <p:txBody>
          <a:bodyPr/>
          <a:lstStyle/>
          <a:p>
            <a:fld id="{9E9B5C5A-AD18-4283-A9E3-065CCA9A3656}" type="datetimeFigureOut">
              <a:rPr lang="en-US" smtClean="0"/>
              <a:pPr/>
              <a:t>11/3/2011</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p:cNvSpPr>
          <p:nvPr>
            <p:ph type="dt" sz="half" idx="10"/>
          </p:nvPr>
        </p:nvSpPr>
        <p:spPr/>
        <p:txBody>
          <a:bodyPr/>
          <a:lstStyle/>
          <a:p>
            <a:fld id="{9E9B5C5A-AD18-4283-A9E3-065CCA9A3656}" type="datetimeFigureOut">
              <a:rPr lang="en-US" smtClean="0"/>
              <a:pPr/>
              <a:t>11/3/2011</a:t>
            </a:fld>
            <a:endParaRPr lang="en-US"/>
          </a:p>
        </p:txBody>
      </p:sp>
      <p:sp>
        <p:nvSpPr>
          <p:cNvPr id="3" name="Rectangle 2"/>
          <p:cNvSpPr>
            <a:spLocks noGrp="1"/>
          </p:cNvSpPr>
          <p:nvPr>
            <p:ph type="ftr" sz="quarter" idx="11"/>
          </p:nvPr>
        </p:nvSpPr>
        <p:spPr/>
        <p:txBody>
          <a:bodyPr/>
          <a:lstStyle/>
          <a:p>
            <a:endParaRPr lang="en-US"/>
          </a:p>
        </p:txBody>
      </p:sp>
      <p:sp>
        <p:nvSpPr>
          <p:cNvPr id="4" name="Rectangle 3"/>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ound Same Side Corner Rectangle 7"/>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304800" y="228600"/>
            <a:ext cx="4495800" cy="1143000"/>
          </a:xfrm>
        </p:spPr>
        <p:txBody>
          <a:bodyPr anchor="ctr"/>
          <a:lstStyle>
            <a:lvl1pPr algn="l">
              <a:defRPr sz="2800" b="0"/>
            </a:lvl1pPr>
          </a:lstStyle>
          <a:p>
            <a:r>
              <a:rPr lang="en-US" smtClean="0"/>
              <a:t>Click to edit Master title style</a:t>
            </a:r>
            <a:endParaRPr lang="en-US" dirty="0"/>
          </a:p>
        </p:txBody>
      </p:sp>
      <p:sp>
        <p:nvSpPr>
          <p:cNvPr id="3" name="Rectangle 2"/>
          <p:cNvSpPr>
            <a:spLocks noGrp="1"/>
          </p:cNvSpPr>
          <p:nvPr>
            <p:ph idx="1"/>
          </p:nvPr>
        </p:nvSpPr>
        <p:spPr>
          <a:xfrm>
            <a:off x="228600" y="1600200"/>
            <a:ext cx="8686800"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dt" sz="half" idx="10"/>
          </p:nvPr>
        </p:nvSpPr>
        <p:spPr/>
        <p:txBody>
          <a:bodyPr/>
          <a:lstStyle/>
          <a:p>
            <a:fld id="{9E9B5C5A-AD18-4283-A9E3-065CCA9A3656}" type="datetimeFigureOut">
              <a:rPr lang="en-US" smtClean="0"/>
              <a:pPr/>
              <a:t>11/3/2011</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cxnSp>
        <p:nvCxnSpPr>
          <p:cNvPr id="9" name="Straight Connector 8"/>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 useBgFill="1">
        <p:nvSpPr>
          <p:cNvPr id="10" name="Rectangle 9"/>
          <p:cNvSpPr/>
          <p:nvPr/>
        </p:nvSpPr>
        <p:spPr>
          <a:xfrm>
            <a:off x="4876800" y="152400"/>
            <a:ext cx="3581400" cy="1295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67288" y="152400"/>
            <a:ext cx="3400425"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p:cNvSpPr>
          <p:nvPr>
            <p:ph type="body" sz="half" idx="2"/>
          </p:nvPr>
        </p:nvSpPr>
        <p:spPr>
          <a:xfrm>
            <a:off x="5105400" y="228600"/>
            <a:ext cx="3200400" cy="1143000"/>
          </a:xfrm>
        </p:spPr>
        <p:txBody>
          <a:bodyPr anchor="ctr">
            <a:normAutofit/>
          </a:bodyPr>
          <a:lstStyle>
            <a:lvl1pPr marL="0" indent="0" algn="l">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ound Same Side Corner Rectangle 7"/>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p:cNvSpPr>
          <p:nvPr>
            <p:ph type="pic" idx="1"/>
          </p:nvPr>
        </p:nvSpPr>
        <p:spPr>
          <a:xfrm>
            <a:off x="228600" y="1524000"/>
            <a:ext cx="8686800" cy="49103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Rectangle 4"/>
          <p:cNvSpPr>
            <a:spLocks noGrp="1"/>
          </p:cNvSpPr>
          <p:nvPr>
            <p:ph type="dt" sz="half" idx="10"/>
          </p:nvPr>
        </p:nvSpPr>
        <p:spPr/>
        <p:txBody>
          <a:bodyPr/>
          <a:lstStyle/>
          <a:p>
            <a:fld id="{9E9B5C5A-AD18-4283-A9E3-065CCA9A3656}" type="datetimeFigureOut">
              <a:rPr lang="en-US" smtClean="0"/>
              <a:pPr/>
              <a:t>11/3/2011</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sp useBgFill="1">
        <p:nvSpPr>
          <p:cNvPr id="9" name="Rectangle 8"/>
          <p:cNvSpPr/>
          <p:nvPr/>
        </p:nvSpPr>
        <p:spPr>
          <a:xfrm>
            <a:off x="4876800" y="152400"/>
            <a:ext cx="3581400" cy="1295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67288" y="152400"/>
            <a:ext cx="3400425"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304800" y="228600"/>
            <a:ext cx="4495800" cy="1143000"/>
          </a:xfrm>
        </p:spPr>
        <p:txBody>
          <a:bodyPr anchor="ctr"/>
          <a:lstStyle>
            <a:lvl1pPr algn="l">
              <a:defRPr sz="2800" b="0"/>
            </a:lvl1pPr>
          </a:lstStyle>
          <a:p>
            <a:r>
              <a:rPr lang="en-US" smtClean="0"/>
              <a:t>Click to edit Master title style</a:t>
            </a:r>
            <a:endParaRPr lang="en-US" dirty="0"/>
          </a:p>
        </p:txBody>
      </p:sp>
      <p:sp>
        <p:nvSpPr>
          <p:cNvPr id="4" name="Rectangle 3"/>
          <p:cNvSpPr>
            <a:spLocks noGrp="1"/>
          </p:cNvSpPr>
          <p:nvPr>
            <p:ph type="body" sz="half" idx="2"/>
          </p:nvPr>
        </p:nvSpPr>
        <p:spPr>
          <a:xfrm>
            <a:off x="5105400" y="228600"/>
            <a:ext cx="3200400" cy="1143000"/>
          </a:xfrm>
        </p:spPr>
        <p:txBody>
          <a:bodyPr anchor="ctr">
            <a:normAutofit/>
          </a:bodyPr>
          <a:lstStyle>
            <a:lvl1pPr marL="0" indent="0">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1" name="Straight Connector 10"/>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Same Side Corner Rectangle 6"/>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274638"/>
            <a:ext cx="85344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04800" y="1600200"/>
            <a:ext cx="85344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 y="6520942"/>
            <a:ext cx="2133600" cy="320040"/>
          </a:xfrm>
          <a:prstGeom prst="rect">
            <a:avLst/>
          </a:prstGeom>
        </p:spPr>
        <p:txBody>
          <a:bodyPr vert="horz" lIns="91440" tIns="45720" rIns="91440" bIns="45720" rtlCol="0" anchor="ctr"/>
          <a:lstStyle>
            <a:lvl1pPr algn="l">
              <a:defRPr sz="1200">
                <a:solidFill>
                  <a:schemeClr val="tx2"/>
                </a:solidFill>
              </a:defRPr>
            </a:lvl1pPr>
          </a:lstStyle>
          <a:p>
            <a:fld id="{9E9B5C5A-AD18-4283-A9E3-065CCA9A3656}" type="datetimeFigureOut">
              <a:rPr lang="en-US" smtClean="0"/>
              <a:pPr/>
              <a:t>11/3/2011</a:t>
            </a:fld>
            <a:endParaRPr lang="en-US"/>
          </a:p>
        </p:txBody>
      </p:sp>
      <p:sp>
        <p:nvSpPr>
          <p:cNvPr id="5" name="Footer Placeholder 4"/>
          <p:cNvSpPr>
            <a:spLocks noGrp="1"/>
          </p:cNvSpPr>
          <p:nvPr>
            <p:ph type="ftr" sz="quarter" idx="3"/>
          </p:nvPr>
        </p:nvSpPr>
        <p:spPr>
          <a:xfrm>
            <a:off x="2895600" y="6520942"/>
            <a:ext cx="3429000" cy="320040"/>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781800" y="6520942"/>
            <a:ext cx="2133600" cy="320040"/>
          </a:xfrm>
          <a:prstGeom prst="rect">
            <a:avLst/>
          </a:prstGeom>
        </p:spPr>
        <p:txBody>
          <a:bodyPr vert="horz" lIns="91440" tIns="45720" rIns="91440" bIns="45720" rtlCol="0" anchor="ctr"/>
          <a:lstStyle>
            <a:lvl1pPr algn="r">
              <a:defRPr sz="1200">
                <a:solidFill>
                  <a:schemeClr val="tx2"/>
                </a:solidFill>
              </a:defRPr>
            </a:lvl1pPr>
          </a:lstStyle>
          <a:p>
            <a:fld id="{4A37BD08-E3FC-410D-A4DE-25DA91E4900B}" type="slidenum">
              <a:rPr lang="en-US" smtClean="0"/>
              <a:pPr/>
              <a:t>‹#›</a:t>
            </a:fld>
            <a:endParaRPr lang="en-US"/>
          </a:p>
        </p:txBody>
      </p:sp>
      <p:cxnSp>
        <p:nvCxnSpPr>
          <p:cNvPr id="8" name="Straight Connector 7"/>
          <p:cNvCxnSpPr/>
          <p:nvPr/>
        </p:nvCxnSpPr>
        <p:spPr>
          <a:xfrm>
            <a:off x="228600" y="6524625"/>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a:solidFill>
            <a:srgbClr val="FFFFFF"/>
          </a:solidFill>
          <a:effectLst/>
          <a:latin typeface="+mj-lt"/>
          <a:ea typeface="+mj-ea"/>
          <a:cs typeface="+mj-cs"/>
        </a:defRPr>
      </a:lvl1pPr>
    </p:titleStyle>
    <p:bodyStyle>
      <a:lvl1pPr marL="274320" indent="-274320" algn="l" defTabSz="914400" rtl="0" eaLnBrk="1" latinLnBrk="0" hangingPunct="1">
        <a:spcBef>
          <a:spcPct val="20000"/>
        </a:spcBef>
        <a:buClr>
          <a:schemeClr val="accent2"/>
        </a:buClr>
        <a:buSzPct val="85000"/>
        <a:buFont typeface="Wingdings 2" pitchFamily="18" charset="2"/>
        <a:buChar char=""/>
        <a:defRPr sz="2800" kern="1200">
          <a:solidFill>
            <a:schemeClr val="tx1"/>
          </a:solidFill>
          <a:latin typeface="+mn-lt"/>
          <a:ea typeface="+mn-ea"/>
          <a:cs typeface="+mn-cs"/>
        </a:defRPr>
      </a:lvl1pPr>
      <a:lvl2pPr marL="548640" indent="-228600" algn="l" defTabSz="914400" rtl="0" eaLnBrk="1" latinLnBrk="0" hangingPunct="1">
        <a:spcBef>
          <a:spcPct val="20000"/>
        </a:spcBef>
        <a:buClr>
          <a:schemeClr val="accent2"/>
        </a:buClr>
        <a:buSzPct val="85000"/>
        <a:buFont typeface="Wingdings 2" pitchFamily="18" charset="2"/>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2"/>
        </a:buClr>
        <a:buSzPct val="100000"/>
        <a:buFont typeface="Arial" pitchFamily="34" charset="0"/>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amazon.com/IPEVO-Point-View-USB-Camera/dp/B002UBPBTC"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nap.edu/openbook.php?isbn=030907036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www.udel.edu/fth/cours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eLearning</a:t>
            </a:r>
            <a:br>
              <a:rPr lang="en-US" dirty="0" smtClean="0"/>
            </a:br>
            <a:r>
              <a:rPr lang="en-US" dirty="0" smtClean="0"/>
              <a:t>Face to Face</a:t>
            </a:r>
            <a:endParaRPr lang="en-US" dirty="0"/>
          </a:p>
        </p:txBody>
      </p:sp>
      <p:sp>
        <p:nvSpPr>
          <p:cNvPr id="3" name="Subtitle 2"/>
          <p:cNvSpPr>
            <a:spLocks noGrp="1"/>
          </p:cNvSpPr>
          <p:nvPr>
            <p:ph type="subTitle" idx="1"/>
          </p:nvPr>
        </p:nvSpPr>
        <p:spPr/>
        <p:txBody>
          <a:bodyPr/>
          <a:lstStyle/>
          <a:p>
            <a:r>
              <a:rPr lang="en-US" dirty="0" smtClean="0"/>
              <a:t>Using Web-based Videoconferencing to Extend the </a:t>
            </a:r>
            <a:r>
              <a:rPr lang="en-US" dirty="0" err="1" smtClean="0"/>
              <a:t>F2F</a:t>
            </a:r>
            <a:r>
              <a:rPr lang="en-US" dirty="0" smtClean="0"/>
              <a:t> Experience to Distance Learners</a:t>
            </a:r>
            <a:endParaRPr lang="en-US" dirty="0"/>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sf\Home\Desktop\Screen Shot 2011-11-02 at 1.24.31 PM.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temp\Screen Shot 2011-11-01 at 12.16.44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temp\Screen Shot 2011-11-01 at 12.25.01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temp\Screen Shot 2011-11-01 at 12.26.02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r>
              <a:rPr lang="en-US" dirty="0" smtClean="0"/>
              <a:t>To gauge the effectiveness of this project, students have been journaling in an online discussion forum about their experiences with </a:t>
            </a:r>
            <a:r>
              <a:rPr lang="en-US" dirty="0" err="1" smtClean="0"/>
              <a:t>Dimdim</a:t>
            </a:r>
            <a:r>
              <a:rPr lang="en-US" dirty="0" smtClean="0"/>
              <a:t> and Adobe Connect.</a:t>
            </a:r>
          </a:p>
          <a:p>
            <a:r>
              <a:rPr lang="en-US" dirty="0" smtClean="0"/>
              <a:t>We are conducting a thematic analysis of these journal entries, which are overwhelmingly positive.</a:t>
            </a:r>
          </a:p>
          <a:p>
            <a:r>
              <a:rPr lang="en-US" dirty="0" smtClean="0"/>
              <a:t>We have also administered a survey to collect more sharply focused data regarding themes identified in the journals.</a:t>
            </a:r>
            <a:endParaRPr 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addition to the obvious advantages of saving gas and commuting time, Web-based videoconferencing opens up a new channel of communication that adds an innovative layer of interaction to the course. </a:t>
            </a:r>
          </a:p>
          <a:p>
            <a:r>
              <a:rPr lang="en-US" dirty="0" smtClean="0"/>
              <a:t>Multiple students can ask questions at once, and students like how the </a:t>
            </a:r>
            <a:r>
              <a:rPr lang="en-US" dirty="0" err="1" smtClean="0"/>
              <a:t>chatroom</a:t>
            </a:r>
            <a:r>
              <a:rPr lang="en-US" dirty="0" smtClean="0"/>
              <a:t> queues their questions.</a:t>
            </a:r>
          </a:p>
          <a:p>
            <a:r>
              <a:rPr lang="en-US" dirty="0" smtClean="0"/>
              <a:t>As one student put it, "Since we can chat, Fred has answered every single one of my questions even though he's on campus and I'm at home in my study.  Chatting also makes me feel like I've gotten to know some of my classmates, even though we're not physically interacting." </a:t>
            </a:r>
            <a:endParaRPr 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Managing the chat enables the professor to decide when and how to work the student questions into the presentation, and the result is a classroom session that is more coherent and responsive to student needs.</a:t>
            </a:r>
          </a:p>
          <a:p>
            <a:r>
              <a:rPr lang="en-US" dirty="0" smtClean="0"/>
              <a:t>In the meantime, students can </a:t>
            </a:r>
            <a:br>
              <a:rPr lang="en-US" dirty="0" smtClean="0"/>
            </a:br>
            <a:r>
              <a:rPr lang="en-US" dirty="0" smtClean="0"/>
              <a:t>carry on side conversations. The </a:t>
            </a:r>
            <a:br>
              <a:rPr lang="en-US" dirty="0" smtClean="0"/>
            </a:br>
            <a:r>
              <a:rPr lang="en-US" dirty="0" smtClean="0"/>
              <a:t>students perceive this as forming </a:t>
            </a:r>
            <a:br>
              <a:rPr lang="en-US" dirty="0" smtClean="0"/>
            </a:br>
            <a:r>
              <a:rPr lang="en-US" dirty="0" smtClean="0"/>
              <a:t>subgroups. </a:t>
            </a:r>
          </a:p>
          <a:p>
            <a:r>
              <a:rPr lang="en-US" dirty="0" smtClean="0"/>
              <a:t>As one student said, "Having subgroups can ... differentiate learning ... because everyone is on a different part of the technology spectrum.“</a:t>
            </a:r>
          </a:p>
          <a:p>
            <a:r>
              <a:rPr lang="en-US" dirty="0" smtClean="0"/>
              <a:t>As another student put it, "One added benefit is that, through chat, students can carry on side conversations without taking up class time."</a:t>
            </a:r>
          </a:p>
          <a:p>
            <a:endParaRPr lang="en-US" dirty="0"/>
          </a:p>
        </p:txBody>
      </p:sp>
      <p:pic>
        <p:nvPicPr>
          <p:cNvPr id="12291" name="Picture 3"/>
          <p:cNvPicPr>
            <a:picLocks noChangeAspect="1" noChangeArrowheads="1"/>
          </p:cNvPicPr>
          <p:nvPr/>
        </p:nvPicPr>
        <p:blipFill>
          <a:blip r:embed="rId2" cstate="print"/>
          <a:srcRect/>
          <a:stretch>
            <a:fillRect/>
          </a:stretch>
        </p:blipFill>
        <p:spPr bwMode="auto">
          <a:xfrm>
            <a:off x="5562600" y="3118602"/>
            <a:ext cx="3182937" cy="91999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291"/>
                                        </p:tgtEl>
                                        <p:attrNameLst>
                                          <p:attrName>style.visibility</p:attrName>
                                        </p:attrNameLst>
                                      </p:cBhvr>
                                      <p:to>
                                        <p:strVal val="visible"/>
                                      </p:to>
                                    </p:set>
                                    <p:animEffect transition="in" filter="wipe(left)">
                                      <p:cBhvr>
                                        <p:cTn id="16" dur="500"/>
                                        <p:tgtEl>
                                          <p:spTgt spid="1229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On Camera?</a:t>
            </a:r>
            <a:endParaRPr lang="en-US" dirty="0"/>
          </a:p>
        </p:txBody>
      </p:sp>
      <p:sp>
        <p:nvSpPr>
          <p:cNvPr id="3" name="Content Placeholder 2"/>
          <p:cNvSpPr>
            <a:spLocks noGrp="1"/>
          </p:cNvSpPr>
          <p:nvPr>
            <p:ph idx="1"/>
          </p:nvPr>
        </p:nvSpPr>
        <p:spPr/>
        <p:txBody>
          <a:bodyPr>
            <a:normAutofit lnSpcReduction="10000"/>
          </a:bodyPr>
          <a:lstStyle/>
          <a:p>
            <a:r>
              <a:rPr lang="en-US" dirty="0" smtClean="0"/>
              <a:t>An interesting multimedia question arose </a:t>
            </a:r>
            <a:br>
              <a:rPr lang="en-US" dirty="0" smtClean="0"/>
            </a:br>
            <a:r>
              <a:rPr lang="en-US" dirty="0" smtClean="0"/>
              <a:t>regarding campus use of videoconferencing, namely, what should be on camera? </a:t>
            </a:r>
          </a:p>
          <a:p>
            <a:r>
              <a:rPr lang="en-US" dirty="0" smtClean="0"/>
              <a:t>Many students maintain that it is the view of the instructor that makes them feel most present.</a:t>
            </a:r>
          </a:p>
          <a:p>
            <a:r>
              <a:rPr lang="en-US" dirty="0" smtClean="0"/>
              <a:t>Others like a camera placement that provides a view of the class including both the professor and the students.</a:t>
            </a:r>
          </a:p>
          <a:p>
            <a:r>
              <a:rPr lang="en-US" dirty="0" smtClean="0"/>
              <a:t>As one student said, "…that will really give remote users a feeling that they actually belong to the class." </a:t>
            </a:r>
            <a:endParaRPr lang="en-US" dirty="0"/>
          </a:p>
        </p:txBody>
      </p:sp>
      <p:pic>
        <p:nvPicPr>
          <p:cNvPr id="13315" name="Picture 3" descr="\\psf\Home\Desktop\Screen Shot 2011-11-02 at 3.10.57 PM.png"/>
          <p:cNvPicPr>
            <a:picLocks noChangeAspect="1" noChangeArrowheads="1"/>
          </p:cNvPicPr>
          <p:nvPr/>
        </p:nvPicPr>
        <p:blipFill>
          <a:blip r:embed="rId2" cstate="print"/>
          <a:srcRect/>
          <a:stretch>
            <a:fillRect/>
          </a:stretch>
        </p:blipFill>
        <p:spPr bwMode="auto">
          <a:xfrm>
            <a:off x="7696200" y="1524000"/>
            <a:ext cx="984080" cy="1267861"/>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wipe(left)">
                                      <p:cBhvr>
                                        <p:cTn id="11" dur="1000"/>
                                        <p:tgtEl>
                                          <p:spTgt spid="133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Mirror of </a:t>
            </a:r>
            <a:r>
              <a:rPr lang="en-US" dirty="0" err="1" smtClean="0"/>
              <a:t>Dimdim</a:t>
            </a:r>
            <a:endParaRPr lang="en-US" dirty="0"/>
          </a:p>
        </p:txBody>
      </p:sp>
      <p:sp>
        <p:nvSpPr>
          <p:cNvPr id="3" name="Content Placeholder 2"/>
          <p:cNvSpPr>
            <a:spLocks noGrp="1"/>
          </p:cNvSpPr>
          <p:nvPr>
            <p:ph idx="1"/>
          </p:nvPr>
        </p:nvSpPr>
        <p:spPr/>
        <p:txBody>
          <a:bodyPr>
            <a:normAutofit fontScale="92500"/>
          </a:bodyPr>
          <a:lstStyle/>
          <a:p>
            <a:r>
              <a:rPr lang="en-US" dirty="0" smtClean="0"/>
              <a:t>We discovered an interesting multimedia solution when I brought a handheld mirror to class and held it </a:t>
            </a:r>
            <a:br>
              <a:rPr lang="en-US" dirty="0" smtClean="0"/>
            </a:br>
            <a:r>
              <a:rPr lang="en-US" dirty="0" smtClean="0"/>
              <a:t>in front of the laptop's built-in camera, which </a:t>
            </a:r>
            <a:br>
              <a:rPr lang="en-US" dirty="0" smtClean="0"/>
            </a:br>
            <a:r>
              <a:rPr lang="en-US" dirty="0" smtClean="0"/>
              <a:t>normally shows a head-shot of the professor.</a:t>
            </a:r>
          </a:p>
          <a:p>
            <a:r>
              <a:rPr lang="en-US" dirty="0" smtClean="0"/>
              <a:t>When held up to the laptop's camera, the mirror makes the camera view the students attending class on campus.</a:t>
            </a:r>
          </a:p>
          <a:p>
            <a:r>
              <a:rPr lang="en-US" dirty="0" smtClean="0"/>
              <a:t>Of course, a more advanced solution would be to use an external, repositionable camera to capture the classroom participants. </a:t>
            </a:r>
          </a:p>
          <a:p>
            <a:r>
              <a:rPr lang="en-US" dirty="0" smtClean="0"/>
              <a:t>We got that working with a </a:t>
            </a:r>
            <a:r>
              <a:rPr lang="en-US" dirty="0" smtClean="0">
                <a:hlinkClick r:id="rId2"/>
              </a:rPr>
              <a:t>Point 2 View</a:t>
            </a:r>
            <a:r>
              <a:rPr lang="en-US" dirty="0" smtClean="0"/>
              <a:t> USB Camera.</a:t>
            </a:r>
            <a:endParaRPr lang="en-US" dirty="0"/>
          </a:p>
        </p:txBody>
      </p:sp>
      <p:pic>
        <p:nvPicPr>
          <p:cNvPr id="14338" name="Picture 2" descr="\\psf\Home\Desktop\Screen Shot 2011-11-02 at 3.16.58 PM.png"/>
          <p:cNvPicPr>
            <a:picLocks noChangeAspect="1" noChangeArrowheads="1"/>
          </p:cNvPicPr>
          <p:nvPr/>
        </p:nvPicPr>
        <p:blipFill>
          <a:blip r:embed="rId3" cstate="print"/>
          <a:srcRect/>
          <a:stretch>
            <a:fillRect/>
          </a:stretch>
        </p:blipFill>
        <p:spPr bwMode="auto">
          <a:xfrm>
            <a:off x="7645539" y="2133600"/>
            <a:ext cx="888861" cy="898962"/>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wipe(left)">
                                      <p:cBhvr>
                                        <p:cTn id="11" dur="1000"/>
                                        <p:tgtEl>
                                          <p:spTgt spid="143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IPEVO</a:t>
            </a:r>
            <a:r>
              <a:rPr lang="en-US" dirty="0" smtClean="0"/>
              <a:t> Point 2 View</a:t>
            </a:r>
            <a:endParaRPr lang="en-US" dirty="0"/>
          </a:p>
        </p:txBody>
      </p:sp>
      <p:pic>
        <p:nvPicPr>
          <p:cNvPr id="6146" name="Picture 2" descr="\\psf\Home\Desktop\Screen Shot 2011-11-02 at 1.32.39 PM.png"/>
          <p:cNvPicPr>
            <a:picLocks noChangeAspect="1" noChangeArrowheads="1"/>
          </p:cNvPicPr>
          <p:nvPr/>
        </p:nvPicPr>
        <p:blipFill>
          <a:blip r:embed="rId2" cstate="print"/>
          <a:srcRect/>
          <a:stretch>
            <a:fillRect/>
          </a:stretch>
        </p:blipFill>
        <p:spPr bwMode="auto">
          <a:xfrm>
            <a:off x="1143000" y="1676399"/>
            <a:ext cx="6858000" cy="4647947"/>
          </a:xfrm>
          <a:prstGeom prst="rect">
            <a:avLst/>
          </a:prstGeom>
          <a:noFill/>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Delaware Logistics</a:t>
            </a:r>
            <a:endParaRPr lang="en-US" dirty="0"/>
          </a:p>
        </p:txBody>
      </p:sp>
      <p:sp>
        <p:nvSpPr>
          <p:cNvPr id="3" name="Content Placeholder 2"/>
          <p:cNvSpPr>
            <a:spLocks noGrp="1"/>
          </p:cNvSpPr>
          <p:nvPr>
            <p:ph idx="1"/>
          </p:nvPr>
        </p:nvSpPr>
        <p:spPr>
          <a:xfrm>
            <a:off x="304800" y="1524000"/>
            <a:ext cx="5943600" cy="5105400"/>
          </a:xfrm>
        </p:spPr>
        <p:txBody>
          <a:bodyPr>
            <a:normAutofit/>
          </a:bodyPr>
          <a:lstStyle/>
          <a:p>
            <a:r>
              <a:rPr lang="en-US" dirty="0" smtClean="0"/>
              <a:t>Delaware is a long and narrow state that creates logistical issues for downstate students to attend classes on the University of Delaware's main campus located in northern Delaware.</a:t>
            </a:r>
          </a:p>
          <a:p>
            <a:r>
              <a:rPr lang="en-US" dirty="0" smtClean="0"/>
              <a:t>To solve this problem, we are investigating the use of Web-based videoconferencing to extend the face-to-face experience to distance learners. </a:t>
            </a:r>
          </a:p>
        </p:txBody>
      </p:sp>
      <p:pic>
        <p:nvPicPr>
          <p:cNvPr id="9218" name="Picture 2"/>
          <p:cNvPicPr>
            <a:picLocks noChangeAspect="1" noChangeArrowheads="1"/>
          </p:cNvPicPr>
          <p:nvPr/>
        </p:nvPicPr>
        <p:blipFill>
          <a:blip r:embed="rId2" cstate="print"/>
          <a:srcRect/>
          <a:stretch>
            <a:fillRect/>
          </a:stretch>
        </p:blipFill>
        <p:spPr bwMode="auto">
          <a:xfrm>
            <a:off x="6064250" y="1676400"/>
            <a:ext cx="2622550" cy="44958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IPEVO</a:t>
            </a:r>
            <a:r>
              <a:rPr lang="en-US" dirty="0" smtClean="0"/>
              <a:t> Point 2 View</a:t>
            </a:r>
            <a:endParaRPr lang="en-US" dirty="0"/>
          </a:p>
        </p:txBody>
      </p:sp>
      <p:pic>
        <p:nvPicPr>
          <p:cNvPr id="7170" name="Picture 2" descr="\\psf\Home\Desktop\Screen Shot 2011-11-02 at 1.33.28 PM.png"/>
          <p:cNvPicPr>
            <a:picLocks noChangeAspect="1" noChangeArrowheads="1"/>
          </p:cNvPicPr>
          <p:nvPr/>
        </p:nvPicPr>
        <p:blipFill>
          <a:blip r:embed="rId2" cstate="print"/>
          <a:srcRect/>
          <a:stretch>
            <a:fillRect/>
          </a:stretch>
        </p:blipFill>
        <p:spPr bwMode="auto">
          <a:xfrm>
            <a:off x="1145063" y="1676400"/>
            <a:ext cx="6853875" cy="4645152"/>
          </a:xfrm>
          <a:prstGeom prst="rect">
            <a:avLst/>
          </a:prstGeom>
          <a:noFill/>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IPEVO</a:t>
            </a:r>
            <a:r>
              <a:rPr lang="en-US" dirty="0" smtClean="0"/>
              <a:t> Point 2 View</a:t>
            </a:r>
            <a:endParaRPr lang="en-US" dirty="0"/>
          </a:p>
        </p:txBody>
      </p:sp>
      <p:pic>
        <p:nvPicPr>
          <p:cNvPr id="8194" name="Picture 2" descr="\\psf\Home\Desktop\Screen Shot 2011-11-02 at 1.34.20 PM.png"/>
          <p:cNvPicPr>
            <a:picLocks noChangeAspect="1" noChangeArrowheads="1"/>
          </p:cNvPicPr>
          <p:nvPr/>
        </p:nvPicPr>
        <p:blipFill>
          <a:blip r:embed="rId2" cstate="print"/>
          <a:srcRect/>
          <a:stretch>
            <a:fillRect/>
          </a:stretch>
        </p:blipFill>
        <p:spPr bwMode="auto">
          <a:xfrm>
            <a:off x="1145062" y="1676400"/>
            <a:ext cx="6853876" cy="4645152"/>
          </a:xfrm>
          <a:prstGeom prst="rect">
            <a:avLst/>
          </a:prstGeom>
          <a:noFill/>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IPEVO</a:t>
            </a:r>
            <a:r>
              <a:rPr lang="en-US" dirty="0" smtClean="0"/>
              <a:t> Point 2 View</a:t>
            </a:r>
            <a:endParaRPr lang="en-US" dirty="0"/>
          </a:p>
        </p:txBody>
      </p:sp>
      <p:pic>
        <p:nvPicPr>
          <p:cNvPr id="9218" name="Picture 2" descr="\\psf\Home\Desktop\Screen Shot 2011-11-02 at 1.36.42 PM.png"/>
          <p:cNvPicPr>
            <a:picLocks noChangeAspect="1" noChangeArrowheads="1"/>
          </p:cNvPicPr>
          <p:nvPr/>
        </p:nvPicPr>
        <p:blipFill>
          <a:blip r:embed="rId2" cstate="print"/>
          <a:srcRect/>
          <a:stretch>
            <a:fillRect/>
          </a:stretch>
        </p:blipFill>
        <p:spPr bwMode="auto">
          <a:xfrm>
            <a:off x="1145062" y="1676400"/>
            <a:ext cx="6853876" cy="4645152"/>
          </a:xfrm>
          <a:prstGeom prst="rect">
            <a:avLst/>
          </a:prstGeom>
          <a:noFill/>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temp\Screen Shot 2011-11-01 at 12.14.36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2" cstate="print"/>
          <a:srcRect/>
          <a:stretch>
            <a:fillRect/>
          </a:stretch>
        </p:blipFill>
        <p:spPr bwMode="auto">
          <a:xfrm>
            <a:off x="6871058" y="4594225"/>
            <a:ext cx="1587142" cy="16541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Student Microphones</a:t>
            </a:r>
            <a:endParaRPr lang="en-US" dirty="0"/>
          </a:p>
        </p:txBody>
      </p:sp>
      <p:sp>
        <p:nvSpPr>
          <p:cNvPr id="3" name="Content Placeholder 2"/>
          <p:cNvSpPr>
            <a:spLocks noGrp="1"/>
          </p:cNvSpPr>
          <p:nvPr>
            <p:ph idx="1"/>
          </p:nvPr>
        </p:nvSpPr>
        <p:spPr>
          <a:xfrm>
            <a:off x="304800" y="1600200"/>
            <a:ext cx="8458200" cy="4800600"/>
          </a:xfrm>
        </p:spPr>
        <p:txBody>
          <a:bodyPr>
            <a:normAutofit/>
          </a:bodyPr>
          <a:lstStyle/>
          <a:p>
            <a:r>
              <a:rPr lang="en-US" dirty="0" smtClean="0"/>
              <a:t>Students like how </a:t>
            </a:r>
            <a:r>
              <a:rPr lang="en-US" dirty="0" err="1" smtClean="0"/>
              <a:t>Dimdim</a:t>
            </a:r>
            <a:r>
              <a:rPr lang="en-US" dirty="0" smtClean="0"/>
              <a:t> and Adobe Connect give the professor virtual microphones and a camera that can be assigned to different students during the class.</a:t>
            </a:r>
            <a:br>
              <a:rPr lang="en-US" dirty="0" smtClean="0"/>
            </a:br>
            <a:r>
              <a:rPr lang="en-US" dirty="0" smtClean="0"/>
              <a:t/>
            </a:r>
            <a:br>
              <a:rPr lang="en-US" dirty="0" smtClean="0"/>
            </a:br>
            <a:r>
              <a:rPr lang="en-US" sz="1200" dirty="0" smtClean="0"/>
              <a:t/>
            </a:r>
            <a:br>
              <a:rPr lang="en-US" sz="1200" dirty="0" smtClean="0"/>
            </a:br>
            <a:endParaRPr lang="en-US" sz="1200" dirty="0" smtClean="0"/>
          </a:p>
          <a:p>
            <a:r>
              <a:rPr lang="en-US" dirty="0" smtClean="0"/>
              <a:t>The students use game-style headset mikes that enable us to avoid the audio feedback </a:t>
            </a:r>
            <a:br>
              <a:rPr lang="en-US" dirty="0" smtClean="0"/>
            </a:br>
            <a:r>
              <a:rPr lang="en-US" dirty="0" smtClean="0"/>
              <a:t>than can otherwise occur if students </a:t>
            </a:r>
            <a:br>
              <a:rPr lang="en-US" dirty="0" smtClean="0"/>
            </a:br>
            <a:r>
              <a:rPr lang="en-US" dirty="0" smtClean="0"/>
              <a:t>use loudspeakers instead of headsets.</a:t>
            </a:r>
          </a:p>
          <a:p>
            <a:endParaRPr lang="en-US" dirty="0"/>
          </a:p>
        </p:txBody>
      </p:sp>
      <p:pic>
        <p:nvPicPr>
          <p:cNvPr id="10242" name="Picture 2" descr="\\psf\Home\Desktop\Screen Shot 2011-11-02 at 1.52.01 PM.png"/>
          <p:cNvPicPr>
            <a:picLocks noChangeAspect="1" noChangeArrowheads="1"/>
          </p:cNvPicPr>
          <p:nvPr/>
        </p:nvPicPr>
        <p:blipFill>
          <a:blip r:embed="rId3" cstate="print"/>
          <a:srcRect/>
          <a:stretch>
            <a:fillRect/>
          </a:stretch>
        </p:blipFill>
        <p:spPr bwMode="auto">
          <a:xfrm>
            <a:off x="616444" y="3530654"/>
            <a:ext cx="7911112" cy="431746"/>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wipe(left)">
                                      <p:cBhvr>
                                        <p:cTn id="11" dur="500"/>
                                        <p:tgtEl>
                                          <p:spTgt spid="102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245"/>
                                        </p:tgtEl>
                                        <p:attrNameLst>
                                          <p:attrName>style.visibility</p:attrName>
                                        </p:attrNameLst>
                                      </p:cBhvr>
                                      <p:to>
                                        <p:strVal val="visible"/>
                                      </p:to>
                                    </p:set>
                                    <p:animEffect transition="in" filter="wipe(left)">
                                      <p:cBhvr>
                                        <p:cTn id="20"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and Pan</a:t>
            </a:r>
            <a:endParaRPr lang="en-US" dirty="0"/>
          </a:p>
        </p:txBody>
      </p:sp>
      <p:sp>
        <p:nvSpPr>
          <p:cNvPr id="3" name="Content Placeholder 2"/>
          <p:cNvSpPr>
            <a:spLocks noGrp="1"/>
          </p:cNvSpPr>
          <p:nvPr>
            <p:ph idx="1"/>
          </p:nvPr>
        </p:nvSpPr>
        <p:spPr/>
        <p:txBody>
          <a:bodyPr>
            <a:normAutofit lnSpcReduction="10000"/>
          </a:bodyPr>
          <a:lstStyle/>
          <a:p>
            <a:r>
              <a:rPr lang="en-US" dirty="0" smtClean="0"/>
              <a:t>Students especially like how they can adjust the zoom to make the shared screen larger or smaller.</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As one student reported: "Just sat in on my first lecture from home.  I could hear Dr. Hofstetter perfectly and it was also visually clear. If there was something I couldn't quite read in small print, I would simply adjust my zoom and then zoom back in if I wanted to write something on the chat wall."</a:t>
            </a:r>
            <a:endParaRPr lang="en-US" dirty="0"/>
          </a:p>
        </p:txBody>
      </p:sp>
      <p:pic>
        <p:nvPicPr>
          <p:cNvPr id="11269" name="Picture 5"/>
          <p:cNvPicPr>
            <a:picLocks noChangeAspect="1" noChangeArrowheads="1"/>
          </p:cNvPicPr>
          <p:nvPr/>
        </p:nvPicPr>
        <p:blipFill>
          <a:blip r:embed="rId2" cstate="print"/>
          <a:srcRect/>
          <a:stretch>
            <a:fillRect/>
          </a:stretch>
        </p:blipFill>
        <p:spPr bwMode="auto">
          <a:xfrm>
            <a:off x="1295400" y="2547937"/>
            <a:ext cx="6132513" cy="1414463"/>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wipe(left)">
                                      <p:cBhvr>
                                        <p:cTn id="10" dur="1000"/>
                                        <p:tgtEl>
                                          <p:spTgt spid="112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fontScale="92500"/>
          </a:bodyPr>
          <a:lstStyle/>
          <a:p>
            <a:r>
              <a:rPr lang="en-US" dirty="0" smtClean="0"/>
              <a:t>Informed by this analysis, we are compiling best-practice guidelines for professors to use videoconferencing.</a:t>
            </a:r>
          </a:p>
          <a:p>
            <a:r>
              <a:rPr lang="en-US" dirty="0" smtClean="0"/>
              <a:t>Still to be determined is whether using </a:t>
            </a:r>
            <a:r>
              <a:rPr lang="en-US" dirty="0" err="1" smtClean="0"/>
              <a:t>Dimdim</a:t>
            </a:r>
            <a:r>
              <a:rPr lang="en-US" dirty="0" smtClean="0"/>
              <a:t> or Adobe Connect successfully requires that the instructor have the technological skills of this particular professor, who is an educational technologist.</a:t>
            </a:r>
          </a:p>
          <a:p>
            <a:r>
              <a:rPr lang="en-US" dirty="0" smtClean="0"/>
              <a:t>Our hope is that by identifying the specific skills instructors need, our best practice guidelines will enable most faculty to become facile with Web-based videoconferencing. </a:t>
            </a:r>
            <a:endParaRPr 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a:t>
            </a:r>
            <a:endParaRPr lang="en-US" dirty="0"/>
          </a:p>
        </p:txBody>
      </p:sp>
      <p:sp>
        <p:nvSpPr>
          <p:cNvPr id="3" name="Content Placeholder 2"/>
          <p:cNvSpPr>
            <a:spLocks noGrp="1"/>
          </p:cNvSpPr>
          <p:nvPr>
            <p:ph idx="1"/>
          </p:nvPr>
        </p:nvSpPr>
        <p:spPr/>
        <p:txBody>
          <a:bodyPr>
            <a:noAutofit/>
          </a:bodyPr>
          <a:lstStyle/>
          <a:p>
            <a:pPr lvl="0"/>
            <a:r>
              <a:rPr lang="en-US" sz="2200" dirty="0" smtClean="0"/>
              <a:t>When sharing the instructor’s desktop, keep the </a:t>
            </a:r>
            <a:r>
              <a:rPr lang="en-US" sz="2200" dirty="0" err="1" smtClean="0"/>
              <a:t>chatroom</a:t>
            </a:r>
            <a:r>
              <a:rPr lang="en-US" sz="2200" dirty="0" smtClean="0"/>
              <a:t> visible so the instructor can see the conversations happening in chat.</a:t>
            </a:r>
          </a:p>
          <a:p>
            <a:pPr lvl="0"/>
            <a:r>
              <a:rPr lang="en-US" sz="2200" dirty="0" smtClean="0"/>
              <a:t>If a wired Internet connection is available, turn off wireless to avoid connection issues that can occur if there is a weak wireless signal.</a:t>
            </a:r>
          </a:p>
          <a:p>
            <a:pPr lvl="0"/>
            <a:r>
              <a:rPr lang="en-US" sz="2200" dirty="0" smtClean="0"/>
              <a:t>If you are using a microphone, you must plug in a headphone, turn off your speakers, and listen through your headphone in order to avoid echo caused by audio feeding back through the speakers.</a:t>
            </a:r>
          </a:p>
          <a:p>
            <a:pPr lvl="0"/>
            <a:r>
              <a:rPr lang="en-US" sz="2200" dirty="0" smtClean="0"/>
              <a:t>Ask some of the students who are attending class locally to log on to the videoconference so they can alert the professor if any problems occur that the instructor is not aware of.</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Adobe Connect Mobile</a:t>
            </a:r>
            <a:endParaRPr lang="en-US" dirty="0"/>
          </a:p>
        </p:txBody>
      </p:sp>
      <p:sp>
        <p:nvSpPr>
          <p:cNvPr id="3" name="Text Placeholder 2"/>
          <p:cNvSpPr>
            <a:spLocks noGrp="1"/>
          </p:cNvSpPr>
          <p:nvPr>
            <p:ph type="body" idx="1"/>
          </p:nvPr>
        </p:nvSpPr>
        <p:spPr/>
        <p:txBody>
          <a:bodyPr/>
          <a:lstStyle/>
          <a:p>
            <a:r>
              <a:rPr lang="en-US" dirty="0" smtClean="0"/>
              <a:t>Using Adobe Connect on </a:t>
            </a:r>
            <a:r>
              <a:rPr lang="en-US" dirty="0" err="1" smtClean="0"/>
              <a:t>iPad</a:t>
            </a:r>
            <a:r>
              <a:rPr lang="en-US" dirty="0" smtClean="0"/>
              <a:t>, </a:t>
            </a:r>
            <a:r>
              <a:rPr lang="en-US" dirty="0" err="1" smtClean="0"/>
              <a:t>iPhone</a:t>
            </a:r>
            <a:r>
              <a:rPr lang="en-US" dirty="0" smtClean="0"/>
              <a:t>, </a:t>
            </a:r>
            <a:br>
              <a:rPr lang="en-US" dirty="0" smtClean="0"/>
            </a:br>
            <a:r>
              <a:rPr lang="en-US" dirty="0" smtClean="0"/>
              <a:t>Android, and Blackberry Mobile Devices</a:t>
            </a:r>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Adobe Connect Mobile</a:t>
            </a:r>
            <a:endParaRPr lang="en-US" dirty="0"/>
          </a:p>
        </p:txBody>
      </p:sp>
      <p:pic>
        <p:nvPicPr>
          <p:cNvPr id="1027" name="Picture 3"/>
          <p:cNvPicPr>
            <a:picLocks noChangeAspect="1" noChangeArrowheads="1"/>
          </p:cNvPicPr>
          <p:nvPr/>
        </p:nvPicPr>
        <p:blipFill>
          <a:blip r:embed="rId2" cstate="print"/>
          <a:srcRect l="2851" r="2851"/>
          <a:stretch>
            <a:fillRect/>
          </a:stretch>
        </p:blipFill>
        <p:spPr bwMode="auto">
          <a:xfrm>
            <a:off x="137614" y="1638300"/>
            <a:ext cx="8964020" cy="51435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Conferencing Solutions</a:t>
            </a:r>
            <a:endParaRPr lang="en-US" dirty="0"/>
          </a:p>
        </p:txBody>
      </p:sp>
      <p:sp>
        <p:nvSpPr>
          <p:cNvPr id="3" name="Content Placeholder 2"/>
          <p:cNvSpPr>
            <a:spLocks noGrp="1"/>
          </p:cNvSpPr>
          <p:nvPr>
            <p:ph idx="1"/>
          </p:nvPr>
        </p:nvSpPr>
        <p:spPr>
          <a:xfrm>
            <a:off x="304800" y="1600200"/>
            <a:ext cx="6781800" cy="4800600"/>
          </a:xfrm>
        </p:spPr>
        <p:txBody>
          <a:bodyPr/>
          <a:lstStyle/>
          <a:p>
            <a:r>
              <a:rPr lang="en-US" dirty="0" smtClean="0"/>
              <a:t>We began with a cloud-based collaboration service called </a:t>
            </a:r>
            <a:r>
              <a:rPr lang="en-US" dirty="0" err="1" smtClean="0"/>
              <a:t>Dimdim</a:t>
            </a:r>
            <a:r>
              <a:rPr lang="en-US" dirty="0" smtClean="0"/>
              <a:t> that provided real-time videoconferencing, </a:t>
            </a:r>
            <a:r>
              <a:rPr lang="en-US" dirty="0" err="1" smtClean="0"/>
              <a:t>chatroom</a:t>
            </a:r>
            <a:r>
              <a:rPr lang="en-US" dirty="0" smtClean="0"/>
              <a:t>, and screen sharing.</a:t>
            </a:r>
          </a:p>
          <a:p>
            <a:r>
              <a:rPr lang="en-US" dirty="0" smtClean="0"/>
              <a:t>When </a:t>
            </a:r>
            <a:r>
              <a:rPr lang="en-US" dirty="0" err="1" smtClean="0"/>
              <a:t>Salesforce.com</a:t>
            </a:r>
            <a:r>
              <a:rPr lang="en-US" dirty="0" smtClean="0"/>
              <a:t> acquired </a:t>
            </a:r>
            <a:r>
              <a:rPr lang="en-US" dirty="0" err="1" smtClean="0"/>
              <a:t>Dimdim</a:t>
            </a:r>
            <a:r>
              <a:rPr lang="en-US" dirty="0" smtClean="0"/>
              <a:t> in January 2011, we switched to Adobe Connect, which currently hosts the videoconferencing, </a:t>
            </a:r>
            <a:r>
              <a:rPr lang="en-US" dirty="0" err="1" smtClean="0"/>
              <a:t>chatroom</a:t>
            </a:r>
            <a:r>
              <a:rPr lang="en-US" dirty="0" smtClean="0"/>
              <a:t>, and screen sharing aspects of the project reported here. </a:t>
            </a:r>
            <a:endParaRPr lang="en-US" dirty="0"/>
          </a:p>
        </p:txBody>
      </p:sp>
      <p:pic>
        <p:nvPicPr>
          <p:cNvPr id="30722" name="Picture 2" descr="http://2.bp.blogspot.com/_ExpI4qFQmhc/S-V-dwPDFQI/AAAAAAAAAEI/DvauAksxX9o/s1600/dimdim_logo-blacktext.png"/>
          <p:cNvPicPr>
            <a:picLocks noChangeAspect="1" noChangeArrowheads="1"/>
          </p:cNvPicPr>
          <p:nvPr/>
        </p:nvPicPr>
        <p:blipFill>
          <a:blip r:embed="rId2" cstate="print"/>
          <a:srcRect/>
          <a:stretch>
            <a:fillRect/>
          </a:stretch>
        </p:blipFill>
        <p:spPr bwMode="auto">
          <a:xfrm>
            <a:off x="7010400" y="2542664"/>
            <a:ext cx="1776233" cy="810136"/>
          </a:xfrm>
          <a:prstGeom prst="rect">
            <a:avLst/>
          </a:prstGeom>
          <a:noFill/>
        </p:spPr>
      </p:pic>
      <p:pic>
        <p:nvPicPr>
          <p:cNvPr id="30725" name="Picture 5"/>
          <p:cNvPicPr>
            <a:picLocks noChangeAspect="1" noChangeArrowheads="1"/>
          </p:cNvPicPr>
          <p:nvPr/>
        </p:nvPicPr>
        <p:blipFill>
          <a:blip r:embed="rId3" cstate="print"/>
          <a:srcRect/>
          <a:stretch>
            <a:fillRect/>
          </a:stretch>
        </p:blipFill>
        <p:spPr bwMode="auto">
          <a:xfrm>
            <a:off x="7114082" y="4648200"/>
            <a:ext cx="1648918" cy="13970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0722"/>
                                        </p:tgtEl>
                                        <p:attrNameLst>
                                          <p:attrName>style.visibility</p:attrName>
                                        </p:attrNameLst>
                                      </p:cBhvr>
                                      <p:to>
                                        <p:strVal val="visible"/>
                                      </p:to>
                                    </p:set>
                                    <p:animEffect transition="in" filter="wipe(left)">
                                      <p:cBhvr>
                                        <p:cTn id="11" dur="500"/>
                                        <p:tgtEl>
                                          <p:spTgt spid="307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0725"/>
                                        </p:tgtEl>
                                        <p:attrNameLst>
                                          <p:attrName>style.visibility</p:attrName>
                                        </p:attrNameLst>
                                      </p:cBhvr>
                                      <p:to>
                                        <p:strVal val="visible"/>
                                      </p:to>
                                    </p:set>
                                    <p:animEffect transition="in" filter="wipe(left)">
                                      <p:cBhvr>
                                        <p:cTn id="20"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 y="0"/>
            <a:ext cx="9144000" cy="2306111"/>
          </a:xfrm>
          <a:prstGeom prst="rect">
            <a:avLst/>
          </a:prstGeom>
          <a:noFill/>
          <a:ln w="9525">
            <a:noFill/>
            <a:miter lim="800000"/>
            <a:headEnd/>
            <a:tailEnd/>
          </a:ln>
        </p:spPr>
      </p:pic>
      <p:pic>
        <p:nvPicPr>
          <p:cNvPr id="17416" name="Picture 8"/>
          <p:cNvPicPr>
            <a:picLocks noChangeAspect="1" noChangeArrowheads="1"/>
          </p:cNvPicPr>
          <p:nvPr/>
        </p:nvPicPr>
        <p:blipFill>
          <a:blip r:embed="rId3" cstate="print"/>
          <a:srcRect/>
          <a:stretch>
            <a:fillRect/>
          </a:stretch>
        </p:blipFill>
        <p:spPr bwMode="auto">
          <a:xfrm>
            <a:off x="0" y="2362200"/>
            <a:ext cx="9163050" cy="2476500"/>
          </a:xfrm>
          <a:prstGeom prst="rect">
            <a:avLst/>
          </a:prstGeom>
          <a:noFill/>
          <a:ln w="9525">
            <a:noFill/>
            <a:miter lim="800000"/>
            <a:headEnd/>
            <a:tailEnd/>
          </a:ln>
        </p:spPr>
      </p:pic>
      <p:pic>
        <p:nvPicPr>
          <p:cNvPr id="17417" name="Picture 9"/>
          <p:cNvPicPr>
            <a:picLocks noChangeAspect="1" noChangeArrowheads="1"/>
          </p:cNvPicPr>
          <p:nvPr/>
        </p:nvPicPr>
        <p:blipFill>
          <a:blip r:embed="rId4" cstate="print"/>
          <a:srcRect/>
          <a:stretch>
            <a:fillRect/>
          </a:stretch>
        </p:blipFill>
        <p:spPr bwMode="auto">
          <a:xfrm>
            <a:off x="-19050" y="4953000"/>
            <a:ext cx="9163050"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out)">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wipe(up)">
                                      <p:cBhvr>
                                        <p:cTn id="12" dur="1000"/>
                                        <p:tgtEl>
                                          <p:spTgt spid="174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417"/>
                                        </p:tgtEl>
                                        <p:attrNameLst>
                                          <p:attrName>style.visibility</p:attrName>
                                        </p:attrNameLst>
                                      </p:cBhvr>
                                      <p:to>
                                        <p:strVal val="visible"/>
                                      </p:to>
                                    </p:set>
                                    <p:animEffect transition="in" filter="wipe(up)">
                                      <p:cBhvr>
                                        <p:cTn id="17" dur="1000"/>
                                        <p:tgtEl>
                                          <p:spTgt spid="1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Chats</a:t>
            </a:r>
            <a:endParaRPr lang="en-US" dirty="0"/>
          </a:p>
        </p:txBody>
      </p:sp>
      <p:sp>
        <p:nvSpPr>
          <p:cNvPr id="3" name="Content Placeholder 2"/>
          <p:cNvSpPr>
            <a:spLocks noGrp="1"/>
          </p:cNvSpPr>
          <p:nvPr>
            <p:ph idx="1"/>
          </p:nvPr>
        </p:nvSpPr>
        <p:spPr>
          <a:xfrm>
            <a:off x="304800" y="1600200"/>
            <a:ext cx="4191000" cy="4800600"/>
          </a:xfrm>
        </p:spPr>
        <p:txBody>
          <a:bodyPr/>
          <a:lstStyle/>
          <a:p>
            <a:r>
              <a:rPr lang="en-US" dirty="0" smtClean="0"/>
              <a:t>Private chats appear on tabs.</a:t>
            </a:r>
          </a:p>
          <a:p>
            <a:r>
              <a:rPr lang="en-US" dirty="0" smtClean="0"/>
              <a:t>The instructor taps the tab of the chat in which you want to participate.</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4787900" y="1761421"/>
            <a:ext cx="3670300" cy="4486979"/>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Content Placeholder 2"/>
          <p:cNvSpPr>
            <a:spLocks noGrp="1"/>
          </p:cNvSpPr>
          <p:nvPr>
            <p:ph idx="1"/>
          </p:nvPr>
        </p:nvSpPr>
        <p:spPr/>
        <p:txBody>
          <a:bodyPr/>
          <a:lstStyle/>
          <a:p>
            <a:r>
              <a:rPr lang="en-US" dirty="0" smtClean="0"/>
              <a:t>Adobe Connect has had a profound impact on the learning environment.</a:t>
            </a:r>
          </a:p>
          <a:p>
            <a:r>
              <a:rPr lang="en-US" dirty="0" smtClean="0"/>
              <a:t>Instead of preparing lectures to deliver </a:t>
            </a:r>
            <a:r>
              <a:rPr lang="en-US" dirty="0" err="1" smtClean="0"/>
              <a:t>F2F</a:t>
            </a:r>
            <a:r>
              <a:rPr lang="en-US" dirty="0" smtClean="0"/>
              <a:t> as I did back in the 20</a:t>
            </a:r>
            <a:r>
              <a:rPr lang="en-US" baseline="30000" dirty="0" smtClean="0"/>
              <a:t>th</a:t>
            </a:r>
            <a:r>
              <a:rPr lang="en-US" dirty="0" smtClean="0"/>
              <a:t> century, I use multimedia and the Internet to make all my teaching materials available 24/7 online.</a:t>
            </a:r>
          </a:p>
          <a:p>
            <a:r>
              <a:rPr lang="en-US" dirty="0" smtClean="0"/>
              <a:t>Adobe Connect becomes the place where students interact with me and each other to get help learning what they cannot master on their own.</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People Learn</a:t>
            </a:r>
            <a:endParaRPr lang="en-US" dirty="0"/>
          </a:p>
        </p:txBody>
      </p:sp>
      <p:sp>
        <p:nvSpPr>
          <p:cNvPr id="3" name="Text Placeholder 2"/>
          <p:cNvSpPr>
            <a:spLocks noGrp="1"/>
          </p:cNvSpPr>
          <p:nvPr>
            <p:ph type="body" idx="1"/>
          </p:nvPr>
        </p:nvSpPr>
        <p:spPr/>
        <p:txBody>
          <a:bodyPr/>
          <a:lstStyle/>
          <a:p>
            <a:r>
              <a:rPr lang="en-US" dirty="0" smtClean="0"/>
              <a:t>Reflecting on how Adobe Connect aligns with the Principles of How People Learn</a:t>
            </a:r>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0"/>
            <a:ext cx="9137667"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People Learn</a:t>
            </a:r>
            <a:endParaRPr lang="en-US" dirty="0"/>
          </a:p>
        </p:txBody>
      </p:sp>
      <p:sp>
        <p:nvSpPr>
          <p:cNvPr id="3" name="Content Placeholder 2"/>
          <p:cNvSpPr>
            <a:spLocks noGrp="1"/>
          </p:cNvSpPr>
          <p:nvPr>
            <p:ph idx="1"/>
          </p:nvPr>
        </p:nvSpPr>
        <p:spPr/>
        <p:txBody>
          <a:bodyPr>
            <a:normAutofit/>
          </a:bodyPr>
          <a:lstStyle/>
          <a:p>
            <a:r>
              <a:rPr lang="en-US" dirty="0" smtClean="0"/>
              <a:t>How do you decide how to use Adobe Connect?</a:t>
            </a:r>
          </a:p>
          <a:p>
            <a:r>
              <a:rPr lang="en-US" dirty="0" smtClean="0"/>
              <a:t>You decide based on how people learn.</a:t>
            </a:r>
          </a:p>
          <a:p>
            <a:r>
              <a:rPr lang="en-US" dirty="0" smtClean="0"/>
              <a:t>A landmark book from the National Research Council, </a:t>
            </a:r>
            <a:r>
              <a:rPr lang="en-US" i="1" dirty="0" smtClean="0"/>
              <a:t>How People Learn </a:t>
            </a:r>
            <a:r>
              <a:rPr lang="en-US" dirty="0" smtClean="0"/>
              <a:t>is freely available at </a:t>
            </a:r>
            <a:r>
              <a:rPr lang="en-US" dirty="0" smtClean="0">
                <a:hlinkClick r:id="rId3"/>
              </a:rPr>
              <a:t>www.nap.edu/openbook.php?isbn=0309070368</a:t>
            </a:r>
            <a:r>
              <a:rPr lang="en-US" dirty="0" smtClean="0"/>
              <a:t>.</a:t>
            </a:r>
          </a:p>
          <a:p>
            <a:r>
              <a:rPr lang="en-US" dirty="0" smtClean="0"/>
              <a:t>It describes how effective learning environments are learner-centered, knowledge-centered, assessment-centered, and community-centered.</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 of Learning</a:t>
            </a:r>
            <a:endParaRPr lang="en-US" dirty="0"/>
          </a:p>
        </p:txBody>
      </p:sp>
      <p:sp>
        <p:nvSpPr>
          <p:cNvPr id="4" name="TextBox 3"/>
          <p:cNvSpPr txBox="1"/>
          <p:nvPr/>
        </p:nvSpPr>
        <p:spPr>
          <a:xfrm>
            <a:off x="304801" y="1629519"/>
            <a:ext cx="8610599" cy="4847481"/>
          </a:xfrm>
          <a:prstGeom prst="rect">
            <a:avLst/>
          </a:prstGeom>
          <a:noFill/>
        </p:spPr>
        <p:txBody>
          <a:bodyPr wrap="square" rtlCol="0">
            <a:spAutoFit/>
          </a:bodyPr>
          <a:lstStyle/>
          <a:p>
            <a:pPr indent="-514350"/>
            <a:r>
              <a:rPr lang="en-US" dirty="0" smtClean="0"/>
              <a:t>According to </a:t>
            </a:r>
            <a:r>
              <a:rPr lang="en-US" i="1" dirty="0" smtClean="0"/>
              <a:t>How People Learn</a:t>
            </a:r>
            <a:r>
              <a:rPr lang="en-US" dirty="0" smtClean="0"/>
              <a:t> (pp. 14-23), three guiding principles have emerged  from the science of learning:</a:t>
            </a:r>
          </a:p>
          <a:p>
            <a:pPr indent="-514350"/>
            <a:endParaRPr lang="en-US" sz="300" dirty="0" smtClean="0"/>
          </a:p>
          <a:p>
            <a:pPr lvl="2" indent="-274320">
              <a:buFont typeface="+mj-lt"/>
              <a:buAutoNum type="arabicParenR"/>
            </a:pPr>
            <a:r>
              <a:rPr lang="en-US" sz="1600" dirty="0" smtClean="0"/>
              <a:t>People learn by connecting new information to concepts already learned.</a:t>
            </a:r>
          </a:p>
          <a:p>
            <a:pPr lvl="2" indent="-274320">
              <a:buFont typeface="+mj-lt"/>
              <a:buAutoNum type="arabicParenR"/>
            </a:pPr>
            <a:r>
              <a:rPr lang="en-US" sz="1600" dirty="0" smtClean="0"/>
              <a:t>To learn how to reason, solve problems, and augment knowledge in a field of inquiry, people need to understand facts and ideas in the context of a conceptual framework that facilitates application to real-world problem solving.</a:t>
            </a:r>
          </a:p>
          <a:p>
            <a:pPr lvl="2" indent="-274320">
              <a:buFont typeface="+mj-lt"/>
              <a:buAutoNum type="arabicParenR"/>
            </a:pPr>
            <a:r>
              <a:rPr lang="en-US" sz="1600" dirty="0" smtClean="0"/>
              <a:t>People are motivated to learn when they can set their own goals, reflect on their progress, and feel in control of their learning.</a:t>
            </a:r>
            <a:endParaRPr lang="en-US" dirty="0" smtClean="0"/>
          </a:p>
          <a:p>
            <a:endParaRPr lang="en-US" sz="500" dirty="0" smtClean="0"/>
          </a:p>
          <a:p>
            <a:r>
              <a:rPr lang="en-US" dirty="0" smtClean="0"/>
              <a:t>From these principles, it follows that eLearning environments will be effective when instructional designs:</a:t>
            </a:r>
          </a:p>
          <a:p>
            <a:endParaRPr lang="en-US" sz="300" dirty="0" smtClean="0"/>
          </a:p>
          <a:p>
            <a:pPr marL="914400" indent="-274320">
              <a:buFont typeface="+mj-lt"/>
              <a:buAutoNum type="arabicParenR"/>
            </a:pPr>
            <a:r>
              <a:rPr lang="en-US" sz="1600" dirty="0" smtClean="0"/>
              <a:t>take into account the learner’s preexisting understandings and correct any faulty preconceptions in order to prevent future misunderstandings;</a:t>
            </a:r>
          </a:p>
          <a:p>
            <a:pPr marL="914400" indent="-274320">
              <a:buFont typeface="+mj-lt"/>
              <a:buAutoNum type="arabicParenR"/>
            </a:pPr>
            <a:r>
              <a:rPr lang="en-US" sz="1600" dirty="0" smtClean="0"/>
              <a:t>enable students to study multiple examples of the concept at work in order to learn it in depth in authentic contexts; and</a:t>
            </a:r>
          </a:p>
          <a:p>
            <a:pPr marL="914400" indent="-274320">
              <a:buFont typeface="+mj-lt"/>
              <a:buAutoNum type="arabicParenR"/>
            </a:pPr>
            <a:r>
              <a:rPr lang="en-US" sz="1600" dirty="0" smtClean="0"/>
              <a:t>include </a:t>
            </a:r>
            <a:r>
              <a:rPr lang="en-US" sz="1600" dirty="0" err="1" smtClean="0"/>
              <a:t>metacognitive</a:t>
            </a:r>
            <a:r>
              <a:rPr lang="en-US" sz="1600" dirty="0" smtClean="0"/>
              <a:t> supports that make visible the learner’s reflections and enable an instructor to provide scaffolding and guide revisions to improve student learning and reasoning.</a:t>
            </a:r>
          </a:p>
          <a:p>
            <a:endParaRPr lang="en-US" dirty="0"/>
          </a:p>
        </p:txBody>
      </p:sp>
    </p:spTree>
  </p:cSld>
  <p:clrMapOvr>
    <a:masterClrMapping/>
  </p:clrMapOvr>
  <p:transition>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Thinking Visible</a:t>
            </a:r>
            <a:endParaRPr lang="en-US" dirty="0"/>
          </a:p>
        </p:txBody>
      </p:sp>
      <p:sp>
        <p:nvSpPr>
          <p:cNvPr id="3" name="Content Placeholder 2"/>
          <p:cNvSpPr>
            <a:spLocks noGrp="1"/>
          </p:cNvSpPr>
          <p:nvPr>
            <p:ph idx="1"/>
          </p:nvPr>
        </p:nvSpPr>
        <p:spPr/>
        <p:txBody>
          <a:bodyPr/>
          <a:lstStyle/>
          <a:p>
            <a:r>
              <a:rPr lang="en-US" dirty="0" smtClean="0"/>
              <a:t>The chat window in Adobe Connect makes </a:t>
            </a:r>
            <a:br>
              <a:rPr lang="en-US" dirty="0" smtClean="0"/>
            </a:br>
            <a:r>
              <a:rPr lang="en-US" dirty="0" smtClean="0"/>
              <a:t>thinking visible.</a:t>
            </a:r>
          </a:p>
          <a:p>
            <a:r>
              <a:rPr lang="en-US" dirty="0" smtClean="0"/>
              <a:t>When you record an Adobe Connect session, the chat window gets recorded along with it.</a:t>
            </a:r>
          </a:p>
          <a:p>
            <a:r>
              <a:rPr lang="en-US" dirty="0" smtClean="0"/>
              <a:t>While viewing the recording, you can scroll the chat window independently from the video.</a:t>
            </a:r>
          </a:p>
          <a:p>
            <a:r>
              <a:rPr lang="en-US" dirty="0" smtClean="0"/>
              <a:t>Studying this transcript enables you to reflect on the course and provide a better quality of scaffolding to your students.</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a:t>
            </a:r>
            <a:endParaRPr lang="en-US" dirty="0"/>
          </a:p>
        </p:txBody>
      </p:sp>
      <p:sp>
        <p:nvSpPr>
          <p:cNvPr id="3" name="Content Placeholder 2"/>
          <p:cNvSpPr>
            <a:spLocks noGrp="1"/>
          </p:cNvSpPr>
          <p:nvPr>
            <p:ph idx="1"/>
          </p:nvPr>
        </p:nvSpPr>
        <p:spPr/>
        <p:txBody>
          <a:bodyPr>
            <a:normAutofit/>
          </a:bodyPr>
          <a:lstStyle/>
          <a:p>
            <a:r>
              <a:rPr lang="en-US" sz="2400" dirty="0" smtClean="0"/>
              <a:t>Let me conclude with a word about engagement.</a:t>
            </a:r>
          </a:p>
          <a:p>
            <a:r>
              <a:rPr lang="en-US" sz="2400" dirty="0" smtClean="0"/>
              <a:t>In addition to all the features demonstrated here today, Adobe Connect also enables the instructor to pass control to any participant.</a:t>
            </a:r>
          </a:p>
          <a:p>
            <a:r>
              <a:rPr lang="en-US" sz="2400" dirty="0" smtClean="0"/>
              <a:t>This enables participants to become the presenter and demonstrate what they are working on for all of the </a:t>
            </a:r>
            <a:r>
              <a:rPr lang="en-US" sz="2600" dirty="0" smtClean="0"/>
              <a:t>participants</a:t>
            </a:r>
            <a:r>
              <a:rPr lang="en-US" sz="2400" dirty="0" smtClean="0"/>
              <a:t> to see.</a:t>
            </a:r>
          </a:p>
        </p:txBody>
      </p:sp>
      <p:pic>
        <p:nvPicPr>
          <p:cNvPr id="18437" name="Picture 5"/>
          <p:cNvPicPr>
            <a:picLocks noChangeAspect="1" noChangeArrowheads="1"/>
          </p:cNvPicPr>
          <p:nvPr/>
        </p:nvPicPr>
        <p:blipFill>
          <a:blip r:embed="rId2" cstate="print"/>
          <a:srcRect/>
          <a:stretch>
            <a:fillRect/>
          </a:stretch>
        </p:blipFill>
        <p:spPr bwMode="auto">
          <a:xfrm>
            <a:off x="3657600" y="4230687"/>
            <a:ext cx="4962525" cy="19415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8437"/>
                                        </p:tgtEl>
                                        <p:attrNameLst>
                                          <p:attrName>style.visibility</p:attrName>
                                        </p:attrNameLst>
                                      </p:cBhvr>
                                      <p:to>
                                        <p:strVal val="visible"/>
                                      </p:to>
                                    </p:set>
                                    <p:animEffect transition="in" filter="wipe(left)">
                                      <p:cBhvr>
                                        <p:cTn id="21"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Requesting Control</a:t>
            </a:r>
            <a:endParaRPr lang="en-US" dirty="0"/>
          </a:p>
        </p:txBody>
      </p:sp>
      <p:sp>
        <p:nvSpPr>
          <p:cNvPr id="3" name="Content Placeholder 2"/>
          <p:cNvSpPr>
            <a:spLocks noGrp="1"/>
          </p:cNvSpPr>
          <p:nvPr>
            <p:ph idx="1"/>
          </p:nvPr>
        </p:nvSpPr>
        <p:spPr/>
        <p:txBody>
          <a:bodyPr/>
          <a:lstStyle/>
          <a:p>
            <a:r>
              <a:rPr lang="en-US" dirty="0" smtClean="0"/>
              <a:t>The instructor can even </a:t>
            </a:r>
            <a:br>
              <a:rPr lang="en-US" dirty="0" smtClean="0"/>
            </a:br>
            <a:r>
              <a:rPr lang="en-US" dirty="0" smtClean="0"/>
              <a:t>request control of the </a:t>
            </a:r>
            <a:br>
              <a:rPr lang="en-US" dirty="0" smtClean="0"/>
            </a:br>
            <a:r>
              <a:rPr lang="en-US" dirty="0" smtClean="0"/>
              <a:t>participant’s screen to </a:t>
            </a:r>
            <a:br>
              <a:rPr lang="en-US" dirty="0" smtClean="0"/>
            </a:br>
            <a:r>
              <a:rPr lang="en-US" dirty="0" smtClean="0"/>
              <a:t>help the participant solve </a:t>
            </a:r>
            <a:br>
              <a:rPr lang="en-US" dirty="0" smtClean="0"/>
            </a:br>
            <a:r>
              <a:rPr lang="en-US" dirty="0" smtClean="0"/>
              <a:t>a troublesome problem.</a:t>
            </a:r>
          </a:p>
          <a:p>
            <a:r>
              <a:rPr lang="en-US" dirty="0" smtClean="0"/>
              <a:t>When this happens</a:t>
            </a:r>
            <a:r>
              <a:rPr lang="en-US" dirty="0" smtClean="0"/>
              <a:t>, </a:t>
            </a:r>
            <a:r>
              <a:rPr lang="en-US" dirty="0" smtClean="0"/>
              <a:t>the participant sees everything the instructor is doing on the participant’s computer.</a:t>
            </a:r>
          </a:p>
          <a:p>
            <a:r>
              <a:rPr lang="en-US" dirty="0" smtClean="0"/>
              <a:t>At any time, the participant can revoke the instructor’s remote control.</a:t>
            </a:r>
          </a:p>
        </p:txBody>
      </p:sp>
      <p:pic>
        <p:nvPicPr>
          <p:cNvPr id="19459" name="Picture 3"/>
          <p:cNvPicPr>
            <a:picLocks noChangeAspect="1" noChangeArrowheads="1"/>
          </p:cNvPicPr>
          <p:nvPr/>
        </p:nvPicPr>
        <p:blipFill>
          <a:blip r:embed="rId2" cstate="print"/>
          <a:srcRect/>
          <a:stretch>
            <a:fillRect/>
          </a:stretch>
        </p:blipFill>
        <p:spPr bwMode="auto">
          <a:xfrm>
            <a:off x="5181600" y="1816100"/>
            <a:ext cx="3381375" cy="20701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wipe(left)">
                                      <p:cBhvr>
                                        <p:cTn id="11" dur="1000"/>
                                        <p:tgtEl>
                                          <p:spTgt spid="194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temp\Screen Shot 2011-11-01 at 12.25.01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Technology Portal</a:t>
            </a:r>
            <a:endParaRPr lang="en-US" dirty="0"/>
          </a:p>
        </p:txBody>
      </p:sp>
      <p:sp>
        <p:nvSpPr>
          <p:cNvPr id="3" name="Text Placeholder 2"/>
          <p:cNvSpPr>
            <a:spLocks noGrp="1"/>
          </p:cNvSpPr>
          <p:nvPr>
            <p:ph type="body" idx="1"/>
          </p:nvPr>
        </p:nvSpPr>
        <p:spPr/>
        <p:txBody>
          <a:bodyPr/>
          <a:lstStyle/>
          <a:p>
            <a:r>
              <a:rPr lang="en-US" dirty="0" smtClean="0"/>
              <a:t>Using Ajax to Differentiate Instruction 24/7</a:t>
            </a:r>
            <a:endParaRPr lang="en-US" dirty="0"/>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Technology Portal</a:t>
            </a:r>
            <a:endParaRPr lang="en-US" dirty="0"/>
          </a:p>
        </p:txBody>
      </p:sp>
      <p:sp>
        <p:nvSpPr>
          <p:cNvPr id="3" name="Content Placeholder 2"/>
          <p:cNvSpPr>
            <a:spLocks noGrp="1"/>
          </p:cNvSpPr>
          <p:nvPr>
            <p:ph idx="1"/>
          </p:nvPr>
        </p:nvSpPr>
        <p:spPr/>
        <p:txBody>
          <a:bodyPr/>
          <a:lstStyle/>
          <a:p>
            <a:r>
              <a:rPr lang="en-US" dirty="0" smtClean="0"/>
              <a:t>All the non-confidential parts of these courses are at the Educational Technology portal at </a:t>
            </a:r>
            <a:r>
              <a:rPr lang="en-US" dirty="0" smtClean="0">
                <a:hlinkClick r:id="rId2"/>
              </a:rPr>
              <a:t>www.udel.edu/fth/courses</a:t>
            </a:r>
            <a:r>
              <a:rPr lang="en-US" dirty="0" smtClean="0"/>
              <a:t>.</a:t>
            </a:r>
          </a:p>
          <a:p>
            <a:r>
              <a:rPr lang="en-US" dirty="0" smtClean="0"/>
              <a:t>Here students find all my course descriptions, syllabi, resources, and videos.</a:t>
            </a:r>
          </a:p>
          <a:p>
            <a:r>
              <a:rPr lang="en-US" dirty="0" smtClean="0"/>
              <a:t>I use Ajax to create sliding menus from which the students can find any resource at any time.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sf\Home\Desktop\Screen Shot 2011-11-01 at 11.51.00 AM.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Multimedia Learning</a:t>
            </a:r>
            <a:endParaRPr lang="en-US" dirty="0"/>
          </a:p>
        </p:txBody>
      </p:sp>
      <p:sp>
        <p:nvSpPr>
          <p:cNvPr id="7" name="Text Placeholder 6"/>
          <p:cNvSpPr>
            <a:spLocks noGrp="1"/>
          </p:cNvSpPr>
          <p:nvPr>
            <p:ph type="body" idx="1"/>
          </p:nvPr>
        </p:nvSpPr>
        <p:spPr/>
        <p:txBody>
          <a:bodyPr>
            <a:normAutofit fontScale="92500" lnSpcReduction="20000"/>
          </a:bodyPr>
          <a:lstStyle/>
          <a:p>
            <a:r>
              <a:rPr lang="en-US" dirty="0" smtClean="0"/>
              <a:t/>
            </a:r>
            <a:br>
              <a:rPr lang="en-US" dirty="0" smtClean="0"/>
            </a:br>
            <a:r>
              <a:rPr lang="en-US" dirty="0" smtClean="0"/>
              <a:t>How the Principles of Multimedia Learning </a:t>
            </a:r>
            <a:br>
              <a:rPr lang="en-US" dirty="0" smtClean="0"/>
            </a:br>
            <a:r>
              <a:rPr lang="en-US" dirty="0" smtClean="0"/>
              <a:t>Inform the Design of Course Content</a:t>
            </a:r>
            <a:endParaRPr lang="en-US" dirty="0"/>
          </a:p>
        </p:txBody>
      </p:sp>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Multimedia Learning Theory</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295400" y="1533525"/>
            <a:ext cx="6172200" cy="4826200"/>
          </a:xfrm>
          <a:prstGeom prst="rect">
            <a:avLst/>
          </a:prstGeom>
          <a:noFill/>
          <a:ln w="9525">
            <a:noFill/>
            <a:miter lim="800000"/>
            <a:headEnd/>
            <a:tailEnd/>
          </a:ln>
          <a:effectLst/>
        </p:spPr>
      </p:pic>
      <p:sp>
        <p:nvSpPr>
          <p:cNvPr id="6" name="TextBox 5"/>
          <p:cNvSpPr txBox="1"/>
          <p:nvPr/>
        </p:nvSpPr>
        <p:spPr>
          <a:xfrm>
            <a:off x="914400" y="6488668"/>
            <a:ext cx="7391400" cy="369332"/>
          </a:xfrm>
          <a:prstGeom prst="rect">
            <a:avLst/>
          </a:prstGeom>
          <a:noFill/>
        </p:spPr>
        <p:txBody>
          <a:bodyPr wrap="square" rtlCol="0">
            <a:spAutoFit/>
          </a:bodyPr>
          <a:lstStyle/>
          <a:p>
            <a:r>
              <a:rPr lang="en-US" dirty="0" smtClean="0">
                <a:solidFill>
                  <a:schemeClr val="bg1">
                    <a:lumMod val="50000"/>
                  </a:schemeClr>
                </a:solidFill>
              </a:rPr>
              <a:t>Richard Mayer’s (2001, p. 44) Cognitive Theory of Multimedia Learning</a:t>
            </a:r>
          </a:p>
        </p:txBody>
      </p:sp>
    </p:spTree>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sf\Home\Desktop\Screen Shot 2011-11-01 at 11.52.10 AM.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Multimedia Learning Principles</a:t>
            </a:r>
            <a:endParaRPr lang="en-US" dirty="0"/>
          </a:p>
        </p:txBody>
      </p:sp>
      <p:graphicFrame>
        <p:nvGraphicFramePr>
          <p:cNvPr id="4" name="Table 3"/>
          <p:cNvGraphicFramePr>
            <a:graphicFrameLocks noGrp="1"/>
          </p:cNvGraphicFramePr>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gridCol w="6629400"/>
              </a:tblGrid>
              <a:tr h="370840">
                <a:tc>
                  <a:txBody>
                    <a:bodyPr/>
                    <a:lstStyle/>
                    <a:p>
                      <a:r>
                        <a:rPr lang="en-US" dirty="0" smtClean="0"/>
                        <a:t>Principle</a:t>
                      </a:r>
                      <a:endParaRPr lang="en-US" dirty="0"/>
                    </a:p>
                  </a:txBody>
                  <a:tcPr/>
                </a:tc>
                <a:tc>
                  <a:txBody>
                    <a:bodyPr/>
                    <a:lstStyle/>
                    <a:p>
                      <a:r>
                        <a:rPr lang="en-US" dirty="0" smtClean="0"/>
                        <a:t>Effect on Learning</a:t>
                      </a:r>
                      <a:endParaRPr lang="en-US" dirty="0"/>
                    </a:p>
                  </a:txBody>
                  <a:tcPr/>
                </a:tc>
              </a:tr>
              <a:tr h="370840">
                <a:tc>
                  <a:txBody>
                    <a:bodyPr/>
                    <a:lstStyle/>
                    <a:p>
                      <a:r>
                        <a:rPr lang="en-US" dirty="0" smtClean="0"/>
                        <a:t>1. Multimedia </a:t>
                      </a:r>
                      <a:endParaRPr lang="en-US" dirty="0"/>
                    </a:p>
                  </a:txBody>
                  <a:tcPr/>
                </a:tc>
                <a:tc>
                  <a:txBody>
                    <a:bodyPr/>
                    <a:lstStyle/>
                    <a:p>
                      <a:r>
                        <a:rPr lang="en-US" dirty="0" smtClean="0"/>
                        <a:t>Deeper learning from</a:t>
                      </a:r>
                      <a:r>
                        <a:rPr lang="en-US" baseline="0" dirty="0" smtClean="0"/>
                        <a:t> </a:t>
                      </a:r>
                      <a:r>
                        <a:rPr lang="en-US" dirty="0" smtClean="0"/>
                        <a:t>words and pictures than words alone </a:t>
                      </a:r>
                      <a:endParaRPr lang="en-US" dirty="0"/>
                    </a:p>
                  </a:txBody>
                  <a:tcPr/>
                </a:tc>
              </a:tr>
              <a:tr h="370840">
                <a:tc>
                  <a:txBody>
                    <a:bodyPr/>
                    <a:lstStyle/>
                    <a:p>
                      <a:r>
                        <a:rPr lang="en-US" dirty="0" smtClean="0"/>
                        <a:t>2. Contiguity</a:t>
                      </a:r>
                      <a:endParaRPr lang="en-US" dirty="0"/>
                    </a:p>
                  </a:txBody>
                  <a:tcPr/>
                </a:tc>
                <a:tc>
                  <a:txBody>
                    <a:bodyPr/>
                    <a:lstStyle/>
                    <a:p>
                      <a:r>
                        <a:rPr lang="en-US" dirty="0" smtClean="0"/>
                        <a:t>Deeper learning from</a:t>
                      </a:r>
                      <a:r>
                        <a:rPr lang="en-US" baseline="0" dirty="0" smtClean="0"/>
                        <a:t> </a:t>
                      </a:r>
                      <a:r>
                        <a:rPr lang="en-US" dirty="0" smtClean="0"/>
                        <a:t>presenting words and pictures</a:t>
                      </a:r>
                      <a:r>
                        <a:rPr lang="en-US" baseline="0" dirty="0" smtClean="0"/>
                        <a:t> </a:t>
                      </a:r>
                      <a:r>
                        <a:rPr lang="en-US" dirty="0" smtClean="0"/>
                        <a:t>simultaneously rather</a:t>
                      </a:r>
                      <a:r>
                        <a:rPr lang="en-US" baseline="0" dirty="0" smtClean="0"/>
                        <a:t> </a:t>
                      </a:r>
                      <a:r>
                        <a:rPr lang="en-US" dirty="0" smtClean="0"/>
                        <a:t>than successively </a:t>
                      </a:r>
                      <a:endParaRPr lang="en-US" dirty="0"/>
                    </a:p>
                  </a:txBody>
                  <a:tcPr/>
                </a:tc>
              </a:tr>
              <a:tr h="370840">
                <a:tc>
                  <a:txBody>
                    <a:bodyPr/>
                    <a:lstStyle/>
                    <a:p>
                      <a:r>
                        <a:rPr lang="en-US" dirty="0" smtClean="0"/>
                        <a:t>3. Coherence </a:t>
                      </a:r>
                      <a:endParaRPr lang="en-US" dirty="0"/>
                    </a:p>
                  </a:txBody>
                  <a:tcPr/>
                </a:tc>
                <a:tc>
                  <a:txBody>
                    <a:bodyPr/>
                    <a:lstStyle/>
                    <a:p>
                      <a:r>
                        <a:rPr lang="en-US" dirty="0" smtClean="0"/>
                        <a:t>Deeper learning when</a:t>
                      </a:r>
                      <a:r>
                        <a:rPr lang="en-US" baseline="0" dirty="0" smtClean="0"/>
                        <a:t> </a:t>
                      </a:r>
                      <a:r>
                        <a:rPr lang="en-US" dirty="0" smtClean="0"/>
                        <a:t>extraneous words, sounds, or pictures are excluded</a:t>
                      </a:r>
                      <a:r>
                        <a:rPr lang="en-US" baseline="0" dirty="0" smtClean="0"/>
                        <a:t> </a:t>
                      </a:r>
                      <a:r>
                        <a:rPr lang="en-US" dirty="0" smtClean="0"/>
                        <a:t>rather than included </a:t>
                      </a:r>
                      <a:endParaRPr lang="en-US" dirty="0"/>
                    </a:p>
                  </a:txBody>
                  <a:tcPr/>
                </a:tc>
              </a:tr>
              <a:tr h="370840">
                <a:tc>
                  <a:txBody>
                    <a:bodyPr/>
                    <a:lstStyle/>
                    <a:p>
                      <a:r>
                        <a:rPr lang="en-US" dirty="0" smtClean="0"/>
                        <a:t>4. Modality </a:t>
                      </a:r>
                      <a:endParaRPr lang="en-US" dirty="0"/>
                    </a:p>
                  </a:txBody>
                  <a:tcPr/>
                </a:tc>
                <a:tc>
                  <a:txBody>
                    <a:bodyPr/>
                    <a:lstStyle/>
                    <a:p>
                      <a:r>
                        <a:rPr lang="en-US" dirty="0" smtClean="0"/>
                        <a:t>Deeper learning when words</a:t>
                      </a:r>
                      <a:r>
                        <a:rPr lang="en-US" baseline="0" dirty="0" smtClean="0"/>
                        <a:t> </a:t>
                      </a:r>
                      <a:r>
                        <a:rPr lang="en-US" dirty="0" smtClean="0"/>
                        <a:t>are presented as narration rather than as on-screen</a:t>
                      </a:r>
                      <a:r>
                        <a:rPr lang="en-US" baseline="0" dirty="0" smtClean="0"/>
                        <a:t> </a:t>
                      </a:r>
                      <a:r>
                        <a:rPr lang="en-US" dirty="0" smtClean="0"/>
                        <a:t>text</a:t>
                      </a:r>
                      <a:endParaRPr lang="en-US" dirty="0"/>
                    </a:p>
                  </a:txBody>
                  <a:tcPr/>
                </a:tc>
              </a:tr>
              <a:tr h="370840">
                <a:tc>
                  <a:txBody>
                    <a:bodyPr/>
                    <a:lstStyle/>
                    <a:p>
                      <a:r>
                        <a:rPr lang="en-US" dirty="0" smtClean="0"/>
                        <a:t>5. Redundancy </a:t>
                      </a:r>
                      <a:endParaRPr lang="en-US" dirty="0"/>
                    </a:p>
                  </a:txBody>
                  <a:tcPr/>
                </a:tc>
                <a:tc>
                  <a:txBody>
                    <a:bodyPr/>
                    <a:lstStyle/>
                    <a:p>
                      <a:r>
                        <a:rPr lang="en-US" dirty="0" smtClean="0"/>
                        <a:t>Deeper learning when</a:t>
                      </a:r>
                      <a:r>
                        <a:rPr lang="en-US" baseline="0" dirty="0" smtClean="0"/>
                        <a:t> </a:t>
                      </a:r>
                      <a:r>
                        <a:rPr lang="en-US" dirty="0" smtClean="0"/>
                        <a:t>words are presented as narration rather than as both</a:t>
                      </a:r>
                      <a:r>
                        <a:rPr lang="en-US" baseline="0" dirty="0" smtClean="0"/>
                        <a:t> </a:t>
                      </a:r>
                      <a:r>
                        <a:rPr lang="en-US" dirty="0" smtClean="0"/>
                        <a:t>narration and on-screen text </a:t>
                      </a:r>
                      <a:endParaRPr lang="en-US" dirty="0"/>
                    </a:p>
                  </a:txBody>
                  <a:tcPr/>
                </a:tc>
              </a:tr>
              <a:tr h="370840">
                <a:tc>
                  <a:txBody>
                    <a:bodyPr/>
                    <a:lstStyle/>
                    <a:p>
                      <a:r>
                        <a:rPr lang="en-US" dirty="0" smtClean="0"/>
                        <a:t>6. Personalization </a:t>
                      </a:r>
                      <a:endParaRPr lang="en-US" dirty="0"/>
                    </a:p>
                  </a:txBody>
                  <a:tcPr/>
                </a:tc>
                <a:tc>
                  <a:txBody>
                    <a:bodyPr/>
                    <a:lstStyle/>
                    <a:p>
                      <a:r>
                        <a:rPr lang="en-US" dirty="0" smtClean="0"/>
                        <a:t>Deeper learning when</a:t>
                      </a:r>
                      <a:r>
                        <a:rPr lang="en-US" baseline="0" dirty="0" smtClean="0"/>
                        <a:t> </a:t>
                      </a:r>
                      <a:r>
                        <a:rPr lang="en-US" dirty="0" smtClean="0"/>
                        <a:t>words are presented in conversational style rather</a:t>
                      </a:r>
                      <a:r>
                        <a:rPr lang="en-US" baseline="0" dirty="0" smtClean="0"/>
                        <a:t> </a:t>
                      </a:r>
                      <a:r>
                        <a:rPr lang="en-US" dirty="0" smtClean="0"/>
                        <a:t>than formal style </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Deeper learning when complex lessons are presented in smaller parts</a:t>
                      </a:r>
                    </a:p>
                  </a:txBody>
                  <a:tcPr/>
                </a:tc>
              </a:tr>
              <a:tr h="370840">
                <a:tc>
                  <a:txBody>
                    <a:bodyPr/>
                    <a:lstStyle/>
                    <a:p>
                      <a:r>
                        <a:rPr lang="en-US" dirty="0" smtClean="0"/>
                        <a:t>8. </a:t>
                      </a:r>
                      <a:r>
                        <a:rPr lang="en-US" dirty="0" err="1" smtClean="0"/>
                        <a:t>Pretraining</a:t>
                      </a:r>
                      <a:endParaRPr lang="en-US" dirty="0"/>
                    </a:p>
                  </a:txBody>
                  <a:tcPr/>
                </a:tc>
                <a:tc>
                  <a:txBody>
                    <a:bodyPr/>
                    <a:lstStyle/>
                    <a:p>
                      <a:r>
                        <a:rPr lang="en-US" dirty="0" smtClean="0"/>
                        <a:t>Deeper learning when key terms are explained in advance</a:t>
                      </a:r>
                      <a:endParaRPr lang="en-US" dirty="0"/>
                    </a:p>
                  </a:txBody>
                  <a:tcPr/>
                </a:tc>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smtClean="0">
                <a:solidFill>
                  <a:schemeClr val="bg1">
                    <a:lumMod val="50000"/>
                  </a:schemeClr>
                </a:solidFill>
              </a:rPr>
              <a:t>Source: Clark &amp; Mayer (2006, p. 386), summarized.</a:t>
            </a:r>
          </a:p>
        </p:txBody>
      </p:sp>
    </p:spTree>
  </p:cSld>
  <p:clrMapOvr>
    <a:masterClrMapping/>
  </p:clrMapOvr>
  <p:transition>
    <p:pull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Multimedia Research Results</a:t>
            </a:r>
            <a:endParaRPr lang="en-US" dirty="0"/>
          </a:p>
        </p:txBody>
      </p:sp>
      <p:graphicFrame>
        <p:nvGraphicFramePr>
          <p:cNvPr id="4" name="Table 3"/>
          <p:cNvGraphicFramePr>
            <a:graphicFrameLocks noGrp="1"/>
          </p:cNvGraphicFramePr>
          <p:nvPr/>
        </p:nvGraphicFramePr>
        <p:xfrm>
          <a:off x="1447800" y="1844040"/>
          <a:ext cx="6019800" cy="3606800"/>
        </p:xfrm>
        <a:graphic>
          <a:graphicData uri="http://schemas.openxmlformats.org/drawingml/2006/table">
            <a:tbl>
              <a:tblPr firstRow="1" bandRow="1">
                <a:tableStyleId>{5C22544A-7EE6-4342-B048-85BDC9FD1C3A}</a:tableStyleId>
              </a:tblPr>
              <a:tblGrid>
                <a:gridCol w="2286000"/>
                <a:gridCol w="1600200"/>
                <a:gridCol w="2133600"/>
              </a:tblGrid>
              <a:tr h="370840">
                <a:tc>
                  <a:txBody>
                    <a:bodyPr/>
                    <a:lstStyle/>
                    <a:p>
                      <a:r>
                        <a:rPr lang="en-US" dirty="0" smtClean="0"/>
                        <a:t>Cognitive</a:t>
                      </a:r>
                      <a:br>
                        <a:rPr lang="en-US" dirty="0" smtClean="0"/>
                      </a:br>
                      <a:r>
                        <a:rPr lang="en-US" dirty="0" smtClean="0"/>
                        <a:t>Principle</a:t>
                      </a:r>
                      <a:endParaRPr lang="en-US" dirty="0"/>
                    </a:p>
                  </a:txBody>
                  <a:tcPr/>
                </a:tc>
                <a:tc>
                  <a:txBody>
                    <a:bodyPr/>
                    <a:lstStyle/>
                    <a:p>
                      <a:r>
                        <a:rPr lang="en-US" dirty="0" smtClean="0"/>
                        <a:t>Effect </a:t>
                      </a:r>
                      <a:br>
                        <a:rPr lang="en-US" dirty="0" smtClean="0"/>
                      </a:br>
                      <a:r>
                        <a:rPr lang="en-US" dirty="0" smtClean="0"/>
                        <a:t>Size</a:t>
                      </a:r>
                      <a:endParaRPr lang="en-US" dirty="0"/>
                    </a:p>
                  </a:txBody>
                  <a:tcPr/>
                </a:tc>
                <a:tc>
                  <a:txBody>
                    <a:bodyPr/>
                    <a:lstStyle/>
                    <a:p>
                      <a:r>
                        <a:rPr lang="en-US" dirty="0" smtClean="0"/>
                        <a:t>Studies Showing This Effect</a:t>
                      </a:r>
                      <a:endParaRPr lang="en-US" dirty="0"/>
                    </a:p>
                  </a:txBody>
                  <a:tcPr/>
                </a:tc>
              </a:tr>
              <a:tr h="370840">
                <a:tc>
                  <a:txBody>
                    <a:bodyPr/>
                    <a:lstStyle/>
                    <a:p>
                      <a:r>
                        <a:rPr lang="en-US" dirty="0" smtClean="0"/>
                        <a:t>1. Multimedia </a:t>
                      </a:r>
                      <a:endParaRPr lang="en-US" dirty="0"/>
                    </a:p>
                  </a:txBody>
                  <a:tcPr/>
                </a:tc>
                <a:tc>
                  <a:txBody>
                    <a:bodyPr/>
                    <a:lstStyle/>
                    <a:p>
                      <a:r>
                        <a:rPr lang="en-US" dirty="0" smtClean="0"/>
                        <a:t>1.50</a:t>
                      </a:r>
                      <a:endParaRPr lang="en-US" dirty="0"/>
                    </a:p>
                  </a:txBody>
                  <a:tcPr/>
                </a:tc>
                <a:tc>
                  <a:txBody>
                    <a:bodyPr/>
                    <a:lstStyle/>
                    <a:p>
                      <a:r>
                        <a:rPr lang="en-US" dirty="0" smtClean="0"/>
                        <a:t>9 of 9</a:t>
                      </a:r>
                      <a:endParaRPr lang="en-US" dirty="0"/>
                    </a:p>
                  </a:txBody>
                  <a:tcPr/>
                </a:tc>
              </a:tr>
              <a:tr h="370840">
                <a:tc>
                  <a:txBody>
                    <a:bodyPr/>
                    <a:lstStyle/>
                    <a:p>
                      <a:r>
                        <a:rPr lang="en-US" dirty="0" smtClean="0"/>
                        <a:t>2. Contiguity</a:t>
                      </a:r>
                      <a:endParaRPr lang="en-US" dirty="0"/>
                    </a:p>
                  </a:txBody>
                  <a:tcPr/>
                </a:tc>
                <a:tc>
                  <a:txBody>
                    <a:bodyPr/>
                    <a:lstStyle/>
                    <a:p>
                      <a:r>
                        <a:rPr lang="en-US" dirty="0" smtClean="0"/>
                        <a:t>1.11</a:t>
                      </a:r>
                      <a:endParaRPr lang="en-US" dirty="0"/>
                    </a:p>
                  </a:txBody>
                  <a:tcPr/>
                </a:tc>
                <a:tc>
                  <a:txBody>
                    <a:bodyPr/>
                    <a:lstStyle/>
                    <a:p>
                      <a:r>
                        <a:rPr lang="en-US" dirty="0" smtClean="0"/>
                        <a:t>8 of 8</a:t>
                      </a:r>
                      <a:endParaRPr lang="en-US" dirty="0"/>
                    </a:p>
                  </a:txBody>
                  <a:tcPr/>
                </a:tc>
              </a:tr>
              <a:tr h="370840">
                <a:tc>
                  <a:txBody>
                    <a:bodyPr/>
                    <a:lstStyle/>
                    <a:p>
                      <a:r>
                        <a:rPr lang="en-US" dirty="0" smtClean="0"/>
                        <a:t>3. Coherence </a:t>
                      </a:r>
                      <a:endParaRPr lang="en-US" dirty="0"/>
                    </a:p>
                  </a:txBody>
                  <a:tcPr/>
                </a:tc>
                <a:tc>
                  <a:txBody>
                    <a:bodyPr/>
                    <a:lstStyle/>
                    <a:p>
                      <a:r>
                        <a:rPr lang="en-US" dirty="0" smtClean="0"/>
                        <a:t>1.32</a:t>
                      </a:r>
                      <a:endParaRPr lang="en-US" dirty="0"/>
                    </a:p>
                  </a:txBody>
                  <a:tcPr/>
                </a:tc>
                <a:tc>
                  <a:txBody>
                    <a:bodyPr/>
                    <a:lstStyle/>
                    <a:p>
                      <a:r>
                        <a:rPr lang="en-US" dirty="0" smtClean="0"/>
                        <a:t>11 of 12</a:t>
                      </a:r>
                      <a:endParaRPr lang="en-US" dirty="0"/>
                    </a:p>
                  </a:txBody>
                  <a:tcPr/>
                </a:tc>
              </a:tr>
              <a:tr h="370840">
                <a:tc>
                  <a:txBody>
                    <a:bodyPr/>
                    <a:lstStyle/>
                    <a:p>
                      <a:r>
                        <a:rPr lang="en-US" dirty="0" smtClean="0"/>
                        <a:t>4. Modality </a:t>
                      </a:r>
                      <a:endParaRPr lang="en-US" dirty="0"/>
                    </a:p>
                  </a:txBody>
                  <a:tcPr/>
                </a:tc>
                <a:tc>
                  <a:txBody>
                    <a:bodyPr/>
                    <a:lstStyle/>
                    <a:p>
                      <a:r>
                        <a:rPr lang="en-US" dirty="0" smtClean="0"/>
                        <a:t>0.97</a:t>
                      </a:r>
                      <a:endParaRPr lang="en-US" dirty="0"/>
                    </a:p>
                  </a:txBody>
                  <a:tcPr/>
                </a:tc>
                <a:tc>
                  <a:txBody>
                    <a:bodyPr/>
                    <a:lstStyle/>
                    <a:p>
                      <a:r>
                        <a:rPr lang="en-US" dirty="0" smtClean="0"/>
                        <a:t>21 of 21</a:t>
                      </a:r>
                      <a:endParaRPr lang="en-US" dirty="0"/>
                    </a:p>
                  </a:txBody>
                  <a:tcPr/>
                </a:tc>
              </a:tr>
              <a:tr h="370840">
                <a:tc>
                  <a:txBody>
                    <a:bodyPr/>
                    <a:lstStyle/>
                    <a:p>
                      <a:r>
                        <a:rPr lang="en-US" dirty="0" smtClean="0"/>
                        <a:t>5. Redundancy </a:t>
                      </a:r>
                      <a:endParaRPr lang="en-US" dirty="0"/>
                    </a:p>
                  </a:txBody>
                  <a:tcPr/>
                </a:tc>
                <a:tc>
                  <a:txBody>
                    <a:bodyPr/>
                    <a:lstStyle/>
                    <a:p>
                      <a:r>
                        <a:rPr lang="en-US" dirty="0" smtClean="0"/>
                        <a:t>0.69</a:t>
                      </a:r>
                      <a:endParaRPr lang="en-US" dirty="0"/>
                    </a:p>
                  </a:txBody>
                  <a:tcPr/>
                </a:tc>
                <a:tc>
                  <a:txBody>
                    <a:bodyPr/>
                    <a:lstStyle/>
                    <a:p>
                      <a:r>
                        <a:rPr lang="en-US" dirty="0" smtClean="0"/>
                        <a:t>10 of 10</a:t>
                      </a:r>
                      <a:endParaRPr lang="en-US" dirty="0"/>
                    </a:p>
                  </a:txBody>
                  <a:tcPr/>
                </a:tc>
              </a:tr>
              <a:tr h="370840">
                <a:tc>
                  <a:txBody>
                    <a:bodyPr/>
                    <a:lstStyle/>
                    <a:p>
                      <a:r>
                        <a:rPr lang="en-US" dirty="0" smtClean="0"/>
                        <a:t>6. Personalization </a:t>
                      </a:r>
                      <a:endParaRPr lang="en-US" dirty="0"/>
                    </a:p>
                  </a:txBody>
                  <a:tcPr/>
                </a:tc>
                <a:tc>
                  <a:txBody>
                    <a:bodyPr/>
                    <a:lstStyle/>
                    <a:p>
                      <a:r>
                        <a:rPr lang="en-US" dirty="0" smtClean="0"/>
                        <a:t>1.30</a:t>
                      </a:r>
                      <a:endParaRPr lang="en-US" dirty="0"/>
                    </a:p>
                  </a:txBody>
                  <a:tcPr/>
                </a:tc>
                <a:tc>
                  <a:txBody>
                    <a:bodyPr/>
                    <a:lstStyle/>
                    <a:p>
                      <a:r>
                        <a:rPr lang="en-US" dirty="0" smtClean="0"/>
                        <a:t>10 of 10</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Segmentation</a:t>
                      </a:r>
                    </a:p>
                  </a:txBody>
                  <a:tcPr/>
                </a:tc>
                <a:tc>
                  <a:txBody>
                    <a:bodyPr/>
                    <a:lstStyle/>
                    <a:p>
                      <a:r>
                        <a:rPr lang="en-US" dirty="0" smtClean="0"/>
                        <a:t>0.98</a:t>
                      </a:r>
                      <a:endParaRPr lang="en-US" dirty="0"/>
                    </a:p>
                  </a:txBody>
                  <a:tcPr/>
                </a:tc>
                <a:tc>
                  <a:txBody>
                    <a:bodyPr/>
                    <a:lstStyle/>
                    <a:p>
                      <a:r>
                        <a:rPr lang="en-US" dirty="0" smtClean="0"/>
                        <a:t>3 of 3</a:t>
                      </a:r>
                      <a:endParaRPr lang="en-US" dirty="0"/>
                    </a:p>
                  </a:txBody>
                  <a:tcPr/>
                </a:tc>
              </a:tr>
              <a:tr h="370840">
                <a:tc>
                  <a:txBody>
                    <a:bodyPr/>
                    <a:lstStyle/>
                    <a:p>
                      <a:r>
                        <a:rPr lang="en-US" dirty="0" smtClean="0"/>
                        <a:t>8. </a:t>
                      </a:r>
                      <a:r>
                        <a:rPr lang="en-US" dirty="0" err="1" smtClean="0"/>
                        <a:t>Pretraining</a:t>
                      </a:r>
                      <a:endParaRPr lang="en-US" dirty="0"/>
                    </a:p>
                  </a:txBody>
                  <a:tcPr/>
                </a:tc>
                <a:tc>
                  <a:txBody>
                    <a:bodyPr/>
                    <a:lstStyle/>
                    <a:p>
                      <a:r>
                        <a:rPr lang="en-US" dirty="0" smtClean="0"/>
                        <a:t>1.30</a:t>
                      </a:r>
                      <a:endParaRPr lang="en-US" dirty="0"/>
                    </a:p>
                  </a:txBody>
                  <a:tcPr/>
                </a:tc>
                <a:tc>
                  <a:txBody>
                    <a:bodyPr/>
                    <a:lstStyle/>
                    <a:p>
                      <a:r>
                        <a:rPr lang="en-US" dirty="0" smtClean="0"/>
                        <a:t>7 of 7</a:t>
                      </a:r>
                      <a:endParaRPr lang="en-US" dirty="0"/>
                    </a:p>
                  </a:txBody>
                  <a:tcPr/>
                </a:tc>
              </a:tr>
            </a:tbl>
          </a:graphicData>
        </a:graphic>
      </p:graphicFrame>
      <p:sp>
        <p:nvSpPr>
          <p:cNvPr id="5" name="TextBox 4"/>
          <p:cNvSpPr txBox="1"/>
          <p:nvPr/>
        </p:nvSpPr>
        <p:spPr>
          <a:xfrm>
            <a:off x="2743200" y="6488668"/>
            <a:ext cx="3200400" cy="369332"/>
          </a:xfrm>
          <a:prstGeom prst="rect">
            <a:avLst/>
          </a:prstGeom>
          <a:noFill/>
        </p:spPr>
        <p:txBody>
          <a:bodyPr wrap="square" rtlCol="0">
            <a:spAutoFit/>
          </a:bodyPr>
          <a:lstStyle/>
          <a:p>
            <a:r>
              <a:rPr lang="en-US" dirty="0" smtClean="0">
                <a:solidFill>
                  <a:schemeClr val="bg1">
                    <a:lumMod val="50000"/>
                  </a:schemeClr>
                </a:solidFill>
              </a:rPr>
              <a:t>Clark &amp; Mayer (2008, p. 383)</a:t>
            </a:r>
          </a:p>
        </p:txBody>
      </p:sp>
    </p:spTree>
  </p:cSld>
  <p:clrMapOvr>
    <a:masterClrMapping/>
  </p:clrMapOvr>
  <p:transition>
    <p:pull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Video</a:t>
            </a:r>
            <a:endParaRPr lang="en-US" dirty="0"/>
          </a:p>
        </p:txBody>
      </p:sp>
      <p:sp>
        <p:nvSpPr>
          <p:cNvPr id="3" name="Content Placeholder 2"/>
          <p:cNvSpPr>
            <a:spLocks noGrp="1"/>
          </p:cNvSpPr>
          <p:nvPr>
            <p:ph idx="1"/>
          </p:nvPr>
        </p:nvSpPr>
        <p:spPr/>
        <p:txBody>
          <a:bodyPr>
            <a:normAutofit/>
          </a:bodyPr>
          <a:lstStyle/>
          <a:p>
            <a:r>
              <a:rPr lang="en-US" dirty="0" smtClean="0"/>
              <a:t>Key to my instructional strategy is just-in-time video that students can view to have my lectures onscreen just when you need them.</a:t>
            </a:r>
          </a:p>
          <a:p>
            <a:r>
              <a:rPr lang="en-US" dirty="0" smtClean="0"/>
              <a:t>I create these videos with </a:t>
            </a:r>
            <a:r>
              <a:rPr lang="en-US" dirty="0" err="1" smtClean="0"/>
              <a:t>Camtasia</a:t>
            </a:r>
            <a:r>
              <a:rPr lang="en-US" dirty="0" smtClean="0"/>
              <a:t> Studio and follow Mayer’s principles to make them effective.</a:t>
            </a:r>
          </a:p>
          <a:p>
            <a:r>
              <a:rPr lang="en-US" dirty="0" smtClean="0"/>
              <a:t>By balancing content across visual and auditory channels, I  observe Mayer’s (2001) modality principle, and by organizing the videos into small clips, I follow the segmenting principle (Clark &amp; Mayer, 2008, p. 183).</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rtlCol="0">
            <a:normAutofit/>
          </a:bodyPr>
          <a:lstStyle/>
          <a:p>
            <a:pPr eaLnBrk="1" fontAlgn="auto" hangingPunct="1">
              <a:spcAft>
                <a:spcPts val="0"/>
              </a:spcAft>
              <a:defRPr/>
            </a:pPr>
            <a:r>
              <a:rPr lang="en-US" dirty="0" err="1" smtClean="0"/>
              <a:t>Camtasia</a:t>
            </a:r>
            <a:r>
              <a:rPr lang="en-US" dirty="0" smtClean="0"/>
              <a:t> Workflow</a:t>
            </a:r>
          </a:p>
        </p:txBody>
      </p:sp>
      <p:sp>
        <p:nvSpPr>
          <p:cNvPr id="8195" name="Rectangle 3"/>
          <p:cNvSpPr>
            <a:spLocks noGrp="1" noChangeArrowheads="1"/>
          </p:cNvSpPr>
          <p:nvPr>
            <p:ph type="body" idx="1"/>
          </p:nvPr>
        </p:nvSpPr>
        <p:spPr/>
        <p:txBody>
          <a:bodyPr/>
          <a:lstStyle/>
          <a:p>
            <a:pPr eaLnBrk="1" hangingPunct="1"/>
            <a:r>
              <a:rPr lang="en-US" dirty="0" smtClean="0"/>
              <a:t>Creating Just-In-Time Videos with</a:t>
            </a:r>
            <a:br>
              <a:rPr lang="en-US" dirty="0" smtClean="0"/>
            </a:br>
            <a:r>
              <a:rPr lang="en-US" dirty="0" err="1" smtClean="0"/>
              <a:t>Camtasia</a:t>
            </a:r>
            <a:r>
              <a:rPr lang="en-US" dirty="0" smtClean="0"/>
              <a:t> Studio</a:t>
            </a:r>
          </a:p>
        </p:txBody>
      </p:sp>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Storyboard</a:t>
            </a:r>
          </a:p>
        </p:txBody>
      </p:sp>
      <p:sp>
        <p:nvSpPr>
          <p:cNvPr id="10243" name="Content Placeholder 2"/>
          <p:cNvSpPr>
            <a:spLocks noGrp="1"/>
          </p:cNvSpPr>
          <p:nvPr>
            <p:ph idx="1"/>
          </p:nvPr>
        </p:nvSpPr>
        <p:spPr/>
        <p:txBody>
          <a:bodyPr/>
          <a:lstStyle/>
          <a:p>
            <a:pPr eaLnBrk="1" hangingPunct="1"/>
            <a:r>
              <a:rPr lang="en-US" dirty="0" smtClean="0"/>
              <a:t>You begin by planning your video sequence. Video professionals call this storyboarding.</a:t>
            </a:r>
          </a:p>
          <a:p>
            <a:pPr eaLnBrk="1" hangingPunct="1"/>
            <a:r>
              <a:rPr lang="en-US" dirty="0" smtClean="0"/>
              <a:t>I create my storyboards with PowerPoint.</a:t>
            </a:r>
          </a:p>
          <a:p>
            <a:pPr eaLnBrk="1" hangingPunct="1"/>
            <a:r>
              <a:rPr lang="en-US" dirty="0" smtClean="0"/>
              <a:t>Because the </a:t>
            </a:r>
            <a:r>
              <a:rPr lang="en-US" dirty="0" err="1" smtClean="0"/>
              <a:t>Camtasia</a:t>
            </a:r>
            <a:r>
              <a:rPr lang="en-US" dirty="0" smtClean="0"/>
              <a:t> player has a green skin, I created a PowerPoint theme based on that same shade of green.</a:t>
            </a:r>
          </a:p>
          <a:p>
            <a:pPr eaLnBrk="1" hangingPunct="1">
              <a:buNone/>
            </a:pPr>
            <a:endParaRPr lang="en-US" dirty="0" smtClean="0"/>
          </a:p>
        </p:txBody>
      </p:sp>
      <p:pic>
        <p:nvPicPr>
          <p:cNvPr id="1026" name="Picture 2"/>
          <p:cNvPicPr>
            <a:picLocks noChangeAspect="1" noChangeArrowheads="1"/>
          </p:cNvPicPr>
          <p:nvPr/>
        </p:nvPicPr>
        <p:blipFill>
          <a:blip r:embed="rId2" cstate="print"/>
          <a:srcRect/>
          <a:stretch>
            <a:fillRect/>
          </a:stretch>
        </p:blipFill>
        <p:spPr bwMode="auto">
          <a:xfrm>
            <a:off x="576059" y="4876800"/>
            <a:ext cx="7882141" cy="38100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Record a Slide with Narration</a:t>
            </a:r>
          </a:p>
        </p:txBody>
      </p:sp>
      <p:sp>
        <p:nvSpPr>
          <p:cNvPr id="11267" name="Content Placeholder 2"/>
          <p:cNvSpPr>
            <a:spLocks noGrp="1"/>
          </p:cNvSpPr>
          <p:nvPr>
            <p:ph idx="1"/>
          </p:nvPr>
        </p:nvSpPr>
        <p:spPr/>
        <p:txBody>
          <a:bodyPr/>
          <a:lstStyle/>
          <a:p>
            <a:pPr eaLnBrk="1" hangingPunct="1"/>
            <a:r>
              <a:rPr lang="en-US" dirty="0" smtClean="0"/>
              <a:t>Use </a:t>
            </a:r>
            <a:r>
              <a:rPr lang="en-US" dirty="0" err="1" smtClean="0"/>
              <a:t>Camtasia</a:t>
            </a:r>
            <a:r>
              <a:rPr lang="en-US" dirty="0" smtClean="0"/>
              <a:t> to make the PowerPoint window be what gets recorded.</a:t>
            </a:r>
          </a:p>
          <a:p>
            <a:pPr eaLnBrk="1" hangingPunct="1"/>
            <a:r>
              <a:rPr lang="en-US" dirty="0" smtClean="0"/>
              <a:t>It works best if you set the window to 1024 by 768.</a:t>
            </a:r>
          </a:p>
          <a:p>
            <a:pPr eaLnBrk="1" hangingPunct="1"/>
            <a:r>
              <a:rPr lang="en-US" dirty="0" smtClean="0"/>
              <a:t>Use the </a:t>
            </a:r>
            <a:r>
              <a:rPr lang="en-US" dirty="0" err="1" smtClean="0"/>
              <a:t>Camtasia</a:t>
            </a:r>
            <a:r>
              <a:rPr lang="en-US" dirty="0" smtClean="0"/>
              <a:t> Recorder to record the slide with your narration.</a:t>
            </a:r>
          </a:p>
          <a:p>
            <a:pPr eaLnBrk="1" hangingPunct="1"/>
            <a:r>
              <a:rPr lang="en-US" dirty="0" smtClean="0"/>
              <a:t>Make sure your microphone gain is turned way up, but not so high as to distort.</a:t>
            </a:r>
          </a:p>
        </p:txBody>
      </p:sp>
      <p:pic>
        <p:nvPicPr>
          <p:cNvPr id="11268" name="Picture 3"/>
          <p:cNvPicPr>
            <a:picLocks noChangeAspect="1" noChangeArrowheads="1"/>
          </p:cNvPicPr>
          <p:nvPr/>
        </p:nvPicPr>
        <p:blipFill>
          <a:blip r:embed="rId3" cstate="print"/>
          <a:srcRect/>
          <a:stretch>
            <a:fillRect/>
          </a:stretch>
        </p:blipFill>
        <p:spPr bwMode="auto">
          <a:xfrm>
            <a:off x="5715000" y="4657725"/>
            <a:ext cx="2520950" cy="17430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Review the Recorded Slide</a:t>
            </a:r>
          </a:p>
        </p:txBody>
      </p:sp>
      <p:sp>
        <p:nvSpPr>
          <p:cNvPr id="12291" name="Content Placeholder 2"/>
          <p:cNvSpPr>
            <a:spLocks noGrp="1"/>
          </p:cNvSpPr>
          <p:nvPr>
            <p:ph idx="1"/>
          </p:nvPr>
        </p:nvSpPr>
        <p:spPr/>
        <p:txBody>
          <a:bodyPr/>
          <a:lstStyle/>
          <a:p>
            <a:pPr eaLnBrk="1" hangingPunct="1"/>
            <a:r>
              <a:rPr lang="en-US" smtClean="0"/>
              <a:t>After you record something, Camtasia provides a playback window that lets you review it.</a:t>
            </a:r>
          </a:p>
          <a:p>
            <a:pPr eaLnBrk="1" hangingPunct="1"/>
            <a:r>
              <a:rPr lang="en-US" smtClean="0"/>
              <a:t>You can delete the recording if you do not like it, or you can save it for future use.</a:t>
            </a:r>
          </a:p>
          <a:p>
            <a:pPr eaLnBrk="1" hangingPunct="1"/>
            <a:r>
              <a:rPr lang="en-US" smtClean="0"/>
              <a:t>When I save a clip, I </a:t>
            </a:r>
            <a:br>
              <a:rPr lang="en-US" smtClean="0"/>
            </a:br>
            <a:r>
              <a:rPr lang="en-US" smtClean="0"/>
              <a:t>begin the filename with </a:t>
            </a:r>
            <a:br>
              <a:rPr lang="en-US" smtClean="0"/>
            </a:br>
            <a:r>
              <a:rPr lang="en-US" smtClean="0"/>
              <a:t>a number, so the file </a:t>
            </a:r>
            <a:br>
              <a:rPr lang="en-US" smtClean="0"/>
            </a:br>
            <a:r>
              <a:rPr lang="en-US" smtClean="0"/>
              <a:t>manager will display </a:t>
            </a:r>
            <a:br>
              <a:rPr lang="en-US" smtClean="0"/>
            </a:br>
            <a:r>
              <a:rPr lang="en-US" smtClean="0"/>
              <a:t>my clips in sequence.</a:t>
            </a:r>
          </a:p>
        </p:txBody>
      </p:sp>
      <p:pic>
        <p:nvPicPr>
          <p:cNvPr id="12292" name="Picture 3"/>
          <p:cNvPicPr>
            <a:picLocks noChangeAspect="1" noChangeArrowheads="1"/>
          </p:cNvPicPr>
          <p:nvPr/>
        </p:nvPicPr>
        <p:blipFill>
          <a:blip r:embed="rId2" cstate="print"/>
          <a:srcRect/>
          <a:stretch>
            <a:fillRect/>
          </a:stretch>
        </p:blipFill>
        <p:spPr bwMode="auto">
          <a:xfrm>
            <a:off x="5029200" y="3563938"/>
            <a:ext cx="3914775" cy="2913062"/>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Record a Demo with Narration</a:t>
            </a:r>
          </a:p>
        </p:txBody>
      </p:sp>
      <p:sp>
        <p:nvSpPr>
          <p:cNvPr id="13315" name="Content Placeholder 2"/>
          <p:cNvSpPr>
            <a:spLocks noGrp="1"/>
          </p:cNvSpPr>
          <p:nvPr>
            <p:ph idx="1"/>
          </p:nvPr>
        </p:nvSpPr>
        <p:spPr/>
        <p:txBody>
          <a:bodyPr/>
          <a:lstStyle/>
          <a:p>
            <a:pPr eaLnBrk="1" hangingPunct="1"/>
            <a:r>
              <a:rPr lang="en-US" smtClean="0"/>
              <a:t>Use Camtasia to make the demonstration window be what gets recorded.</a:t>
            </a:r>
          </a:p>
          <a:p>
            <a:pPr eaLnBrk="1" hangingPunct="1"/>
            <a:r>
              <a:rPr lang="en-US" smtClean="0"/>
              <a:t>It works best if you set the window to 1024 by 768.</a:t>
            </a:r>
          </a:p>
          <a:p>
            <a:pPr eaLnBrk="1" hangingPunct="1"/>
            <a:r>
              <a:rPr lang="en-US" smtClean="0"/>
              <a:t>Record the slide with your narration.</a:t>
            </a:r>
          </a:p>
          <a:p>
            <a:pPr eaLnBrk="1" hangingPunct="1"/>
            <a:r>
              <a:rPr lang="en-US" smtClean="0"/>
              <a:t>Save it.</a:t>
            </a:r>
          </a:p>
          <a:p>
            <a:pPr eaLnBrk="1" hangingPunct="1"/>
            <a:r>
              <a:rPr lang="en-US" smtClean="0"/>
              <a:t>Edit out any unwanted audio pauses or glitches.</a:t>
            </a:r>
          </a:p>
          <a:p>
            <a:pPr eaLnBrk="1" hangingPunct="1"/>
            <a:r>
              <a:rPr lang="en-US" smtClean="0"/>
              <a:t>Save it.</a:t>
            </a:r>
          </a:p>
          <a:p>
            <a:pPr eaLnBrk="1" hangingPunct="1"/>
            <a:endParaRPr lang="en-US" smtClean="0"/>
          </a:p>
        </p:txBody>
      </p:sp>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Insert Slides into Camtasia</a:t>
            </a:r>
          </a:p>
        </p:txBody>
      </p:sp>
      <p:sp>
        <p:nvSpPr>
          <p:cNvPr id="14339" name="Content Placeholder 2"/>
          <p:cNvSpPr>
            <a:spLocks noGrp="1"/>
          </p:cNvSpPr>
          <p:nvPr>
            <p:ph idx="1"/>
          </p:nvPr>
        </p:nvSpPr>
        <p:spPr>
          <a:xfrm>
            <a:off x="304800" y="1600200"/>
            <a:ext cx="5257800" cy="4800600"/>
          </a:xfrm>
        </p:spPr>
        <p:txBody>
          <a:bodyPr/>
          <a:lstStyle/>
          <a:p>
            <a:pPr eaLnBrk="1" hangingPunct="1"/>
            <a:r>
              <a:rPr lang="en-US" smtClean="0"/>
              <a:t>When you begin editing your production, Camtasia will ask about your settings.</a:t>
            </a:r>
          </a:p>
          <a:p>
            <a:pPr eaLnBrk="1" hangingPunct="1"/>
            <a:r>
              <a:rPr lang="en-US" smtClean="0"/>
              <a:t>If you are producing for the Web, I recommend 640 x 480.</a:t>
            </a:r>
          </a:p>
          <a:p>
            <a:pPr eaLnBrk="1" hangingPunct="1"/>
            <a:r>
              <a:rPr lang="en-US" smtClean="0"/>
              <a:t>I do not recommend automatic Smart Focus because I find it more efficient creating the zooms by hand.</a:t>
            </a:r>
          </a:p>
        </p:txBody>
      </p:sp>
      <p:pic>
        <p:nvPicPr>
          <p:cNvPr id="14340" name="Picture 2"/>
          <p:cNvPicPr>
            <a:picLocks noChangeAspect="1" noChangeArrowheads="1"/>
          </p:cNvPicPr>
          <p:nvPr/>
        </p:nvPicPr>
        <p:blipFill>
          <a:blip r:embed="rId2" cstate="print"/>
          <a:srcRect/>
          <a:stretch>
            <a:fillRect/>
          </a:stretch>
        </p:blipFill>
        <p:spPr bwMode="auto">
          <a:xfrm>
            <a:off x="5600700" y="1752600"/>
            <a:ext cx="3314700" cy="4114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t>Using the Clip Bin</a:t>
            </a:r>
          </a:p>
        </p:txBody>
      </p:sp>
      <p:sp>
        <p:nvSpPr>
          <p:cNvPr id="15363" name="Content Placeholder 2"/>
          <p:cNvSpPr>
            <a:spLocks noGrp="1"/>
          </p:cNvSpPr>
          <p:nvPr>
            <p:ph idx="1"/>
          </p:nvPr>
        </p:nvSpPr>
        <p:spPr>
          <a:xfrm>
            <a:off x="304800" y="1600200"/>
            <a:ext cx="3048000" cy="4800600"/>
          </a:xfrm>
        </p:spPr>
        <p:txBody>
          <a:bodyPr/>
          <a:lstStyle/>
          <a:p>
            <a:pPr eaLnBrk="1" hangingPunct="1"/>
            <a:r>
              <a:rPr lang="en-US" smtClean="0"/>
              <a:t>If you right-click the Clip Bin and choose Import Media, you can import all of the clips you created for use in this production.</a:t>
            </a:r>
          </a:p>
        </p:txBody>
      </p:sp>
      <p:pic>
        <p:nvPicPr>
          <p:cNvPr id="15364" name="Picture 2"/>
          <p:cNvPicPr>
            <a:picLocks noChangeAspect="1" noChangeArrowheads="1"/>
          </p:cNvPicPr>
          <p:nvPr/>
        </p:nvPicPr>
        <p:blipFill>
          <a:blip r:embed="rId2" cstate="print"/>
          <a:srcRect/>
          <a:stretch>
            <a:fillRect/>
          </a:stretch>
        </p:blipFill>
        <p:spPr bwMode="auto">
          <a:xfrm>
            <a:off x="3429000" y="1693863"/>
            <a:ext cx="5486400" cy="3563937"/>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sf\Home\Desktop\Screen Shot 2011-11-02 at 1.18.05 PM.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Delete Pauses and Glitches</a:t>
            </a:r>
          </a:p>
        </p:txBody>
      </p:sp>
      <p:sp>
        <p:nvSpPr>
          <p:cNvPr id="16387" name="Content Placeholder 2"/>
          <p:cNvSpPr>
            <a:spLocks noGrp="1"/>
          </p:cNvSpPr>
          <p:nvPr>
            <p:ph idx="1"/>
          </p:nvPr>
        </p:nvSpPr>
        <p:spPr/>
        <p:txBody>
          <a:bodyPr/>
          <a:lstStyle/>
          <a:p>
            <a:pPr eaLnBrk="1" hangingPunct="1"/>
            <a:r>
              <a:rPr lang="en-US" smtClean="0"/>
              <a:t>On the timeline, you can delete all the pauses and glitches in your production. The timeline’s “zoom in” and “zoom out” features are very helpful here.</a:t>
            </a:r>
          </a:p>
        </p:txBody>
      </p:sp>
      <p:pic>
        <p:nvPicPr>
          <p:cNvPr id="16388" name="Picture 2"/>
          <p:cNvPicPr>
            <a:picLocks noChangeAspect="1" noChangeArrowheads="1"/>
          </p:cNvPicPr>
          <p:nvPr/>
        </p:nvPicPr>
        <p:blipFill>
          <a:blip r:embed="rId2" cstate="print"/>
          <a:srcRect/>
          <a:stretch>
            <a:fillRect/>
          </a:stretch>
        </p:blipFill>
        <p:spPr bwMode="auto">
          <a:xfrm>
            <a:off x="185738" y="3371850"/>
            <a:ext cx="8770937" cy="32575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Add Transitions</a:t>
            </a:r>
          </a:p>
        </p:txBody>
      </p:sp>
      <p:sp>
        <p:nvSpPr>
          <p:cNvPr id="17411" name="Content Placeholder 2"/>
          <p:cNvSpPr>
            <a:spLocks noGrp="1"/>
          </p:cNvSpPr>
          <p:nvPr>
            <p:ph idx="1"/>
          </p:nvPr>
        </p:nvSpPr>
        <p:spPr/>
        <p:txBody>
          <a:bodyPr/>
          <a:lstStyle/>
          <a:p>
            <a:pPr eaLnBrk="1" hangingPunct="1"/>
            <a:r>
              <a:rPr lang="en-US" smtClean="0"/>
              <a:t>The transitions I found to work best are:</a:t>
            </a:r>
          </a:p>
          <a:p>
            <a:pPr marL="788988" lvl="1" indent="-514350" eaLnBrk="1" hangingPunct="1">
              <a:buFont typeface="Arial Black" pitchFamily="34" charset="0"/>
              <a:buAutoNum type="arabicPeriod"/>
            </a:pPr>
            <a:r>
              <a:rPr lang="en-US" smtClean="0"/>
              <a:t>The gradient wipe, which I put before each slide.</a:t>
            </a:r>
          </a:p>
          <a:p>
            <a:pPr marL="788988" lvl="1" indent="-514350" eaLnBrk="1" hangingPunct="1">
              <a:buFont typeface="Arial Black" pitchFamily="34" charset="0"/>
              <a:buAutoNum type="arabicPeriod"/>
            </a:pPr>
            <a:r>
              <a:rPr lang="en-US" smtClean="0"/>
              <a:t>The wheel, which I put before each demonstration.</a:t>
            </a:r>
          </a:p>
        </p:txBody>
      </p:sp>
      <p:pic>
        <p:nvPicPr>
          <p:cNvPr id="17412" name="Picture 2"/>
          <p:cNvPicPr>
            <a:picLocks noChangeAspect="1" noChangeArrowheads="1"/>
          </p:cNvPicPr>
          <p:nvPr/>
        </p:nvPicPr>
        <p:blipFill>
          <a:blip r:embed="rId2" cstate="print"/>
          <a:srcRect/>
          <a:stretch>
            <a:fillRect/>
          </a:stretch>
        </p:blipFill>
        <p:spPr bwMode="auto">
          <a:xfrm>
            <a:off x="385763" y="3257550"/>
            <a:ext cx="8370887" cy="16192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Create Markers</a:t>
            </a:r>
          </a:p>
        </p:txBody>
      </p:sp>
      <p:sp>
        <p:nvSpPr>
          <p:cNvPr id="18435" name="Content Placeholder 2"/>
          <p:cNvSpPr>
            <a:spLocks noGrp="1"/>
          </p:cNvSpPr>
          <p:nvPr>
            <p:ph idx="1"/>
          </p:nvPr>
        </p:nvSpPr>
        <p:spPr>
          <a:xfrm>
            <a:off x="228600" y="1600200"/>
            <a:ext cx="8763000" cy="4800600"/>
          </a:xfrm>
        </p:spPr>
        <p:txBody>
          <a:bodyPr/>
          <a:lstStyle/>
          <a:p>
            <a:pPr eaLnBrk="1" hangingPunct="1"/>
            <a:r>
              <a:rPr lang="en-US" sz="2400" smtClean="0"/>
              <a:t>Markers create a sidebar that users can click to jump to different parts of your video.</a:t>
            </a:r>
          </a:p>
          <a:p>
            <a:pPr eaLnBrk="1" hangingPunct="1"/>
            <a:r>
              <a:rPr lang="en-US" sz="2400" smtClean="0"/>
              <a:t>Use markers when you have a complex, multi-part video.</a:t>
            </a:r>
          </a:p>
          <a:p>
            <a:pPr eaLnBrk="1" hangingPunct="1"/>
            <a:r>
              <a:rPr lang="en-US" sz="2400" smtClean="0"/>
              <a:t>If you are creating a simple screen recording, on the other hand, you will not need markers.</a:t>
            </a:r>
          </a:p>
        </p:txBody>
      </p:sp>
      <p:pic>
        <p:nvPicPr>
          <p:cNvPr id="18436" name="Picture 2"/>
          <p:cNvPicPr>
            <a:picLocks noChangeAspect="1" noChangeArrowheads="1"/>
          </p:cNvPicPr>
          <p:nvPr/>
        </p:nvPicPr>
        <p:blipFill>
          <a:blip r:embed="rId2" cstate="print"/>
          <a:srcRect/>
          <a:stretch>
            <a:fillRect/>
          </a:stretch>
        </p:blipFill>
        <p:spPr bwMode="auto">
          <a:xfrm>
            <a:off x="228600" y="3657600"/>
            <a:ext cx="8763000" cy="32004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Create Pans and Zooms</a:t>
            </a:r>
          </a:p>
        </p:txBody>
      </p:sp>
      <p:sp>
        <p:nvSpPr>
          <p:cNvPr id="19459" name="Content Placeholder 2"/>
          <p:cNvSpPr>
            <a:spLocks noGrp="1"/>
          </p:cNvSpPr>
          <p:nvPr>
            <p:ph idx="1"/>
          </p:nvPr>
        </p:nvSpPr>
        <p:spPr/>
        <p:txBody>
          <a:bodyPr/>
          <a:lstStyle/>
          <a:p>
            <a:pPr eaLnBrk="1" hangingPunct="1"/>
            <a:r>
              <a:rPr lang="en-US" smtClean="0"/>
              <a:t>Pans and Zooms enable you to focus on the part of the screen to which you want to draw the viewer’s attention.</a:t>
            </a:r>
          </a:p>
          <a:p>
            <a:pPr eaLnBrk="1" hangingPunct="1"/>
            <a:r>
              <a:rPr lang="en-US" smtClean="0"/>
              <a:t>Zooms are especially helpful when the text is small and you want to make it more readable.</a:t>
            </a:r>
          </a:p>
          <a:p>
            <a:pPr eaLnBrk="1" hangingPunct="1"/>
            <a:r>
              <a:rPr lang="en-US" smtClean="0"/>
              <a:t>It helps to pre-arrange the window positions to make any popout windows appear within the frame of the zoom you have onscreen.</a:t>
            </a:r>
          </a:p>
        </p:txBody>
      </p:sp>
      <p:pic>
        <p:nvPicPr>
          <p:cNvPr id="19460" name="Picture 2"/>
          <p:cNvPicPr>
            <a:picLocks noChangeAspect="1" noChangeArrowheads="1"/>
          </p:cNvPicPr>
          <p:nvPr/>
        </p:nvPicPr>
        <p:blipFill>
          <a:blip r:embed="rId2" cstate="print"/>
          <a:srcRect/>
          <a:stretch>
            <a:fillRect/>
          </a:stretch>
        </p:blipFill>
        <p:spPr bwMode="auto">
          <a:xfrm>
            <a:off x="609600" y="5400675"/>
            <a:ext cx="3905250" cy="1000125"/>
          </a:xfrm>
          <a:prstGeom prst="rect">
            <a:avLst/>
          </a:prstGeom>
          <a:noFill/>
          <a:ln w="9525">
            <a:noFill/>
            <a:miter lim="800000"/>
            <a:headEnd/>
            <a:tailEnd/>
          </a:ln>
        </p:spPr>
      </p:pic>
      <p:pic>
        <p:nvPicPr>
          <p:cNvPr id="19461" name="Picture 3"/>
          <p:cNvPicPr>
            <a:picLocks noChangeAspect="1" noChangeArrowheads="1"/>
          </p:cNvPicPr>
          <p:nvPr/>
        </p:nvPicPr>
        <p:blipFill>
          <a:blip r:embed="rId3" cstate="print"/>
          <a:srcRect/>
          <a:stretch>
            <a:fillRect/>
          </a:stretch>
        </p:blipFill>
        <p:spPr bwMode="auto">
          <a:xfrm>
            <a:off x="6553200" y="4805363"/>
            <a:ext cx="2362200" cy="1900237"/>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Camtasia</a:t>
            </a:r>
            <a:r>
              <a:rPr lang="en-US" dirty="0" smtClean="0"/>
              <a:t> Zoom</a:t>
            </a:r>
            <a:endParaRPr lang="en-US" dirty="0"/>
          </a:p>
        </p:txBody>
      </p:sp>
      <p:sp>
        <p:nvSpPr>
          <p:cNvPr id="3" name="Content Placeholder 2"/>
          <p:cNvSpPr>
            <a:spLocks noGrp="1"/>
          </p:cNvSpPr>
          <p:nvPr>
            <p:ph idx="1"/>
          </p:nvPr>
        </p:nvSpPr>
        <p:spPr/>
        <p:txBody>
          <a:bodyPr/>
          <a:lstStyle/>
          <a:p>
            <a:r>
              <a:rPr lang="en-US" dirty="0" smtClean="0"/>
              <a:t>As noted by Clark &amp; Mayer (2008, p. 38), “our cognitive systems have limited capacity. Since there are too many sources of information competing for this limited capacity, the learner must select those that best match his or her goals.”</a:t>
            </a:r>
          </a:p>
          <a:p>
            <a:r>
              <a:rPr lang="en-US" dirty="0" smtClean="0"/>
              <a:t>Through judicious use of </a:t>
            </a:r>
            <a:r>
              <a:rPr lang="en-US" dirty="0" err="1" smtClean="0"/>
              <a:t>Camtasia’s</a:t>
            </a:r>
            <a:r>
              <a:rPr lang="en-US" dirty="0" smtClean="0"/>
              <a:t> zoom feature, you can help learners attend to important parts of the lesson.</a:t>
            </a:r>
            <a:endParaRPr lang="en-US" dirty="0"/>
          </a:p>
        </p:txBody>
      </p:sp>
    </p:spTree>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sf\Home\Desktop\Screen Shot 2011-11-02 at 1.18.12 PM.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sf\Home\Desktop\Screen Shot 2011-11-02 at 1.18.19 PM.pn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eLearning&amp;#x0D;&amp;#x0A;Face to Face&amp;quot;&quot;/&gt;&lt;property id=&quot;20307&quot; value=&quot;361&quot;/&gt;&lt;/object&gt;&lt;object type=&quot;3&quot; unique_id=&quot;10005&quot;&gt;&lt;property id=&quot;20148&quot; value=&quot;5&quot;/&gt;&lt;property id=&quot;20300&quot; value=&quot;Slide 2 - &amp;quot;Delaware Logistics&amp;quot;&quot;/&gt;&lt;property id=&quot;20307&quot; value=&quot;369&quot;/&gt;&lt;/object&gt;&lt;object type=&quot;3&quot; unique_id=&quot;11235&quot;&gt;&lt;property id=&quot;20148&quot; value=&quot;5&quot;/&gt;&lt;property id=&quot;20300&quot; value=&quot;Slide 3 - &amp;quot;Web Conferencing Solutions&amp;quot;&quot;/&gt;&lt;property id=&quot;20307&quot; value=&quot;490&quot;/&gt;&lt;/object&gt;&lt;object type=&quot;3&quot; unique_id=&quot;11236&quot;&gt;&lt;property id=&quot;20148&quot; value=&quot;5&quot;/&gt;&lt;property id=&quot;20300&quot; value=&quot;Slide 14 - &amp;quot;Methods&amp;quot;&quot;/&gt;&lt;property id=&quot;20307&quot; value=&quot;491&quot;/&gt;&lt;/object&gt;&lt;object type=&quot;3&quot; unique_id=&quot;11237&quot;&gt;&lt;property id=&quot;20148&quot; value=&quot;5&quot;/&gt;&lt;property id=&quot;20300&quot; value=&quot;Slide 15 - &amp;quot;Channeling&amp;quot;&quot;/&gt;&lt;property id=&quot;20307&quot; value=&quot;492&quot;/&gt;&lt;/object&gt;&lt;object type=&quot;3&quot; unique_id=&quot;11238&quot;&gt;&lt;property id=&quot;20148&quot; value=&quot;5&quot;/&gt;&lt;property id=&quot;20300&quot; value=&quot;Slide 16 - &amp;quot;Managing&amp;quot;&quot;/&gt;&lt;property id=&quot;20307&quot; value=&quot;493&quot;/&gt;&lt;/object&gt;&lt;object type=&quot;3&quot; unique_id=&quot;11239&quot;&gt;&lt;property id=&quot;20148&quot; value=&quot;5&quot;/&gt;&lt;property id=&quot;20300&quot; value=&quot;Slide 17 - &amp;quot;Who’s On Camera?&amp;quot;&quot;/&gt;&lt;property id=&quot;20307&quot; value=&quot;494&quot;/&gt;&lt;/object&gt;&lt;object type=&quot;3&quot; unique_id=&quot;11240&quot;&gt;&lt;property id=&quot;20148&quot; value=&quot;5&quot;/&gt;&lt;property id=&quot;20300&quot; value=&quot;Slide 18 - &amp;quot;The Mirror of Dimdim&amp;quot;&quot;/&gt;&lt;property id=&quot;20307&quot; value=&quot;495&quot;/&gt;&lt;/object&gt;&lt;object type=&quot;3&quot; unique_id=&quot;11813&quot;&gt;&lt;property id=&quot;20148&quot; value=&quot;5&quot;/&gt;&lt;property id=&quot;20300&quot; value=&quot;Slide 24 - &amp;quot;Student Microphones&amp;quot;&quot;/&gt;&lt;property id=&quot;20307&quot; value=&quot;496&quot;/&gt;&lt;/object&gt;&lt;object type=&quot;3&quot; unique_id=&quot;11814&quot;&gt;&lt;property id=&quot;20148&quot; value=&quot;5&quot;/&gt;&lt;property id=&quot;20300&quot; value=&quot;Slide 25 - &amp;quot;Zoom and Pan&amp;quot;&quot;/&gt;&lt;property id=&quot;20307&quot; value=&quot;497&quot;/&gt;&lt;/object&gt;&lt;object type=&quot;3&quot; unique_id=&quot;11815&quot;&gt;&lt;property id=&quot;20148&quot; value=&quot;5&quot;/&gt;&lt;property id=&quot;20300&quot; value=&quot;Slide 26 - &amp;quot;Best Practices&amp;quot;&quot;/&gt;&lt;property id=&quot;20307&quot; value=&quot;498&quot;/&gt;&lt;/object&gt;&lt;object type=&quot;3&quot; unique_id=&quot;11816&quot;&gt;&lt;property id=&quot;20148&quot; value=&quot;5&quot;/&gt;&lt;property id=&quot;20300&quot; value=&quot;Slide 27 - &amp;quot;Guidelines&amp;quot;&quot;/&gt;&lt;property id=&quot;20307&quot; value=&quot;499&quot;/&gt;&lt;/object&gt;&lt;object type=&quot;3&quot; unique_id=&quot;12985&quot;&gt;&lt;property id=&quot;20148&quot; value=&quot;5&quot;/&gt;&lt;property id=&quot;20300&quot; value=&quot;Slide 4&quot;/&gt;&lt;property id=&quot;20307&quot; value=&quot;502&quot;/&gt;&lt;/object&gt;&lt;object type=&quot;3&quot; unique_id=&quot;12987&quot;&gt;&lt;property id=&quot;20148&quot; value=&quot;5&quot;/&gt;&lt;property id=&quot;20300&quot; value=&quot;Slide 5&quot;/&gt;&lt;property id=&quot;20307&quot; value=&quot;505&quot;/&gt;&lt;/object&gt;&lt;object type=&quot;3&quot; unique_id=&quot;12988&quot;&gt;&lt;property id=&quot;20148&quot; value=&quot;5&quot;/&gt;&lt;property id=&quot;20300&quot; value=&quot;Slide 6&quot;/&gt;&lt;property id=&quot;20307&quot; value=&quot;504&quot;/&gt;&lt;/object&gt;&lt;object type=&quot;3&quot; unique_id=&quot;13323&quot;&gt;&lt;property id=&quot;20148&quot; value=&quot;5&quot;/&gt;&lt;property id=&quot;20300&quot; value=&quot;Slide 12&quot;/&gt;&lt;property id=&quot;20307&quot; value=&quot;506&quot;/&gt;&lt;/object&gt;&lt;object type=&quot;3&quot; unique_id=&quot;13324&quot;&gt;&lt;property id=&quot;20148&quot; value=&quot;5&quot;/&gt;&lt;property id=&quot;20300&quot; value=&quot;Slide 11&quot;/&gt;&lt;property id=&quot;20307&quot; value=&quot;507&quot;/&gt;&lt;/object&gt;&lt;object type=&quot;3&quot; unique_id=&quot;13325&quot;&gt;&lt;property id=&quot;20148&quot; value=&quot;5&quot;/&gt;&lt;property id=&quot;20300&quot; value=&quot;Slide 13&quot;/&gt;&lt;property id=&quot;20307&quot; value=&quot;508&quot;/&gt;&lt;/object&gt;&lt;object type=&quot;3&quot; unique_id=&quot;13326&quot;&gt;&lt;property id=&quot;20148&quot; value=&quot;5&quot;/&gt;&lt;property id=&quot;20300&quot; value=&quot;Slide 23&quot;/&gt;&lt;property id=&quot;20307&quot; value=&quot;510&quot;/&gt;&lt;/object&gt;&lt;object type=&quot;3&quot; unique_id=&quot;13392&quot;&gt;&lt;property id=&quot;20148&quot; value=&quot;5&quot;/&gt;&lt;property id=&quot;20300&quot; value=&quot;Slide 7&quot;/&gt;&lt;property id=&quot;20307&quot; value=&quot;511&quot;/&gt;&lt;/object&gt;&lt;object type=&quot;3&quot; unique_id=&quot;13393&quot;&gt;&lt;property id=&quot;20148&quot; value=&quot;5&quot;/&gt;&lt;property id=&quot;20300&quot; value=&quot;Slide 8&quot;/&gt;&lt;property id=&quot;20307&quot; value=&quot;512&quot;/&gt;&lt;/object&gt;&lt;object type=&quot;3&quot; unique_id=&quot;13394&quot;&gt;&lt;property id=&quot;20148&quot; value=&quot;5&quot;/&gt;&lt;property id=&quot;20300&quot; value=&quot;Slide 9&quot;/&gt;&lt;property id=&quot;20307&quot; value=&quot;513&quot;/&gt;&lt;/object&gt;&lt;object type=&quot;3&quot; unique_id=&quot;13395&quot;&gt;&lt;property id=&quot;20148&quot; value=&quot;5&quot;/&gt;&lt;property id=&quot;20300&quot; value=&quot;Slide 10&quot;/&gt;&lt;property id=&quot;20307&quot; value=&quot;514&quot;/&gt;&lt;/object&gt;&lt;object type=&quot;3&quot; unique_id=&quot;13396&quot;&gt;&lt;property id=&quot;20148&quot; value=&quot;5&quot;/&gt;&lt;property id=&quot;20300&quot; value=&quot;Slide 19 - &amp;quot;IPEVO Point 2 View&amp;quot;&quot;/&gt;&lt;property id=&quot;20307&quot; value=&quot;515&quot;/&gt;&lt;/object&gt;&lt;object type=&quot;3&quot; unique_id=&quot;13397&quot;&gt;&lt;property id=&quot;20148&quot; value=&quot;5&quot;/&gt;&lt;property id=&quot;20300&quot; value=&quot;Slide 20 - &amp;quot;IPEVO Point 2 View&amp;quot;&quot;/&gt;&lt;property id=&quot;20307&quot; value=&quot;516&quot;/&gt;&lt;/object&gt;&lt;object type=&quot;3&quot; unique_id=&quot;13398&quot;&gt;&lt;property id=&quot;20148&quot; value=&quot;5&quot;/&gt;&lt;property id=&quot;20300&quot; value=&quot;Slide 21 - &amp;quot;IPEVO Point 2 View&amp;quot;&quot;/&gt;&lt;property id=&quot;20307&quot; value=&quot;517&quot;/&gt;&lt;/object&gt;&lt;object type=&quot;3&quot; unique_id=&quot;13399&quot;&gt;&lt;property id=&quot;20148&quot; value=&quot;5&quot;/&gt;&lt;property id=&quot;20300&quot; value=&quot;Slide 22 - &amp;quot;IPEVO Point 2 View&amp;quot;&quot;/&gt;&lt;property id=&quot;20307&quot; value=&quot;518&quot;/&gt;&lt;/object&gt;&lt;object type=&quot;3&quot; unique_id=&quot;13400&quot;&gt;&lt;property id=&quot;20148&quot; value=&quot;5&quot;/&gt;&lt;property id=&quot;20300&quot; value=&quot;Slide 38 - &amp;quot;Impact&amp;quot;&quot;/&gt;&lt;property id=&quot;20307&quot; value=&quot;519&quot;/&gt;&lt;/object&gt;&lt;object type=&quot;3&quot; unique_id=&quot;13401&quot;&gt;&lt;property id=&quot;20148&quot; value=&quot;5&quot;/&gt;&lt;property id=&quot;20300&quot; value=&quot;Slide 47 - &amp;quot;Educational Technology Portal&amp;quot;&quot;/&gt;&lt;property id=&quot;20307&quot; value=&quot;520&quot;/&gt;&lt;/object&gt;&lt;object type=&quot;3&quot; unique_id=&quot;13402&quot;&gt;&lt;property id=&quot;20148&quot; value=&quot;5&quot;/&gt;&lt;property id=&quot;20300&quot; value=&quot;Slide 30&quot;/&gt;&lt;property id=&quot;20307&quot; value=&quot;522&quot;/&gt;&lt;/object&gt;&lt;object type=&quot;3&quot; unique_id=&quot;13403&quot;&gt;&lt;property id=&quot;20148&quot; value=&quot;5&quot;/&gt;&lt;property id=&quot;20300&quot; value=&quot;Slide 57&quot;/&gt;&lt;property id=&quot;20307&quot; value=&quot;523&quot;/&gt;&lt;/object&gt;&lt;object type=&quot;3&quot; unique_id=&quot;13406&quot;&gt;&lt;property id=&quot;20148&quot; value=&quot;5&quot;/&gt;&lt;property id=&quot;20300&quot; value=&quot;Slide 58 - &amp;quot;Multimedia Learning&amp;quot;&quot;/&gt;&lt;property id=&quot;20307&quot; value=&quot;526&quot;/&gt;&lt;/object&gt;&lt;object type=&quot;3&quot; unique_id=&quot;13407&quot;&gt;&lt;property id=&quot;20148&quot; value=&quot;5&quot;/&gt;&lt;property id=&quot;20300&quot; value=&quot;Slide 59 - &amp;quot;Multimedia Learning Theory&amp;quot;&quot;/&gt;&lt;property id=&quot;20307&quot; value=&quot;527&quot;/&gt;&lt;/object&gt;&lt;object type=&quot;3&quot; unique_id=&quot;13408&quot;&gt;&lt;property id=&quot;20148&quot; value=&quot;5&quot;/&gt;&lt;property id=&quot;20300&quot; value=&quot;Slide 60 - &amp;quot;Multimedia Learning Principles&amp;quot;&quot;/&gt;&lt;property id=&quot;20307&quot; value=&quot;528&quot;/&gt;&lt;/object&gt;&lt;object type=&quot;3&quot; unique_id=&quot;13409&quot;&gt;&lt;property id=&quot;20148&quot; value=&quot;5&quot;/&gt;&lt;property id=&quot;20300&quot; value=&quot;Slide 61 - &amp;quot;Multimedia Research Results&amp;quot;&quot;/&gt;&lt;property id=&quot;20307&quot; value=&quot;529&quot;/&gt;&lt;/object&gt;&lt;object type=&quot;3&quot; unique_id=&quot;13410&quot;&gt;&lt;property id=&quot;20148&quot; value=&quot;5&quot;/&gt;&lt;property id=&quot;20300&quot; value=&quot;Slide 62 - &amp;quot;Just-In-Time Video&amp;quot;&quot;/&gt;&lt;property id=&quot;20307&quot; value=&quot;530&quot;/&gt;&lt;/object&gt;&lt;object type=&quot;3&quot; unique_id=&quot;13411&quot;&gt;&lt;property id=&quot;20148&quot; value=&quot;5&quot;/&gt;&lt;property id=&quot;20300&quot; value=&quot;Slide 63 - &amp;quot;Camtasia Workflow&amp;quot;&quot;/&gt;&lt;property id=&quot;20307&quot; value=&quot;531&quot;/&gt;&lt;/object&gt;&lt;object type=&quot;3&quot; unique_id=&quot;13413&quot;&gt;&lt;property id=&quot;20148&quot; value=&quot;5&quot;/&gt;&lt;property id=&quot;20300&quot; value=&quot;Slide 64 - &amp;quot;Storyboard&amp;quot;&quot;/&gt;&lt;property id=&quot;20307&quot; value=&quot;533&quot;/&gt;&lt;/object&gt;&lt;object type=&quot;3&quot; unique_id=&quot;13414&quot;&gt;&lt;property id=&quot;20148&quot; value=&quot;5&quot;/&gt;&lt;property id=&quot;20300&quot; value=&quot;Slide 65 - &amp;quot;Record a Slide with Narration&amp;quot;&quot;/&gt;&lt;property id=&quot;20307&quot; value=&quot;534&quot;/&gt;&lt;/object&gt;&lt;object type=&quot;3&quot; unique_id=&quot;13415&quot;&gt;&lt;property id=&quot;20148&quot; value=&quot;5&quot;/&gt;&lt;property id=&quot;20300&quot; value=&quot;Slide 66 - &amp;quot;Review the Recorded Slide&amp;quot;&quot;/&gt;&lt;property id=&quot;20307&quot; value=&quot;535&quot;/&gt;&lt;/object&gt;&lt;object type=&quot;3&quot; unique_id=&quot;13416&quot;&gt;&lt;property id=&quot;20148&quot; value=&quot;5&quot;/&gt;&lt;property id=&quot;20300&quot; value=&quot;Slide 67 - &amp;quot;Record a Demo with Narration&amp;quot;&quot;/&gt;&lt;property id=&quot;20307&quot; value=&quot;536&quot;/&gt;&lt;/object&gt;&lt;object type=&quot;3&quot; unique_id=&quot;13417&quot;&gt;&lt;property id=&quot;20148&quot; value=&quot;5&quot;/&gt;&lt;property id=&quot;20300&quot; value=&quot;Slide 68 - &amp;quot;Insert Slides into Camtasia&amp;quot;&quot;/&gt;&lt;property id=&quot;20307&quot; value=&quot;537&quot;/&gt;&lt;/object&gt;&lt;object type=&quot;3&quot; unique_id=&quot;13418&quot;&gt;&lt;property id=&quot;20148&quot; value=&quot;5&quot;/&gt;&lt;property id=&quot;20300&quot; value=&quot;Slide 69 - &amp;quot;Using the Clip Bin&amp;quot;&quot;/&gt;&lt;property id=&quot;20307&quot; value=&quot;538&quot;/&gt;&lt;/object&gt;&lt;object type=&quot;3&quot; unique_id=&quot;13419&quot;&gt;&lt;property id=&quot;20148&quot; value=&quot;5&quot;/&gt;&lt;property id=&quot;20300&quot; value=&quot;Slide 70 - &amp;quot;Delete Pauses and Glitches&amp;quot;&quot;/&gt;&lt;property id=&quot;20307&quot; value=&quot;539&quot;/&gt;&lt;/object&gt;&lt;object type=&quot;3&quot; unique_id=&quot;13420&quot;&gt;&lt;property id=&quot;20148&quot; value=&quot;5&quot;/&gt;&lt;property id=&quot;20300&quot; value=&quot;Slide 71 - &amp;quot;Add Transitions&amp;quot;&quot;/&gt;&lt;property id=&quot;20307&quot; value=&quot;540&quot;/&gt;&lt;/object&gt;&lt;object type=&quot;3&quot; unique_id=&quot;13421&quot;&gt;&lt;property id=&quot;20148&quot; value=&quot;5&quot;/&gt;&lt;property id=&quot;20300&quot; value=&quot;Slide 72 - &amp;quot;Create Markers&amp;quot;&quot;/&gt;&lt;property id=&quot;20307&quot; value=&quot;541&quot;/&gt;&lt;/object&gt;&lt;object type=&quot;3&quot; unique_id=&quot;13422&quot;&gt;&lt;property id=&quot;20148&quot; value=&quot;5&quot;/&gt;&lt;property id=&quot;20300&quot; value=&quot;Slide 73 - &amp;quot;Create Pans and Zooms&amp;quot;&quot;/&gt;&lt;property id=&quot;20307&quot; value=&quot;542&quot;/&gt;&lt;/object&gt;&lt;object type=&quot;3&quot; unique_id=&quot;13423&quot;&gt;&lt;property id=&quot;20148&quot; value=&quot;5&quot;/&gt;&lt;property id=&quot;20300&quot; value=&quot;Slide 74 - &amp;quot;Camtasia Zoom&amp;quot;&quot;/&gt;&lt;property id=&quot;20307&quot; value=&quot;543&quot;/&gt;&lt;/object&gt;&lt;object type=&quot;3&quot; unique_id=&quot;13424&quot;&gt;&lt;property id=&quot;20148&quot; value=&quot;5&quot;/&gt;&lt;property id=&quot;20300&quot; value=&quot;Slide 39 - &amp;quot;How People Learn&amp;quot;&quot;/&gt;&lt;property id=&quot;20307&quot; value=&quot;546&quot;/&gt;&lt;/object&gt;&lt;object type=&quot;3&quot; unique_id=&quot;13425&quot;&gt;&lt;property id=&quot;20148&quot; value=&quot;5&quot;/&gt;&lt;property id=&quot;20300&quot; value=&quot;Slide 40 - &amp;quot;How People Learn&amp;quot;&quot;/&gt;&lt;property id=&quot;20307&quot; value=&quot;545&quot;/&gt;&lt;/object&gt;&lt;object type=&quot;3&quot; unique_id=&quot;13426&quot;&gt;&lt;property id=&quot;20148&quot; value=&quot;5&quot;/&gt;&lt;property id=&quot;20300&quot; value=&quot;Slide 41 - &amp;quot;The Science of Learning&amp;quot;&quot;/&gt;&lt;property id=&quot;20307&quot; value=&quot;547&quot;/&gt;&lt;/object&gt;&lt;object type=&quot;3&quot; unique_id=&quot;13427&quot;&gt;&lt;property id=&quot;20148&quot; value=&quot;5&quot;/&gt;&lt;property id=&quot;20300&quot; value=&quot;Slide 42 - &amp;quot;Making Thinking Visible&amp;quot;&quot;/&gt;&lt;property id=&quot;20307&quot; value=&quot;544&quot;/&gt;&lt;/object&gt;&lt;object type=&quot;3&quot; unique_id=&quot;13941&quot;&gt;&lt;property id=&quot;20148&quot; value=&quot;5&quot;/&gt;&lt;property id=&quot;20300&quot; value=&quot;Slide 43 - &amp;quot;Engagement&amp;quot;&quot;/&gt;&lt;property id=&quot;20307&quot; value=&quot;548&quot;/&gt;&lt;/object&gt;&lt;object type=&quot;3&quot; unique_id=&quot;13942&quot;&gt;&lt;property id=&quot;20148&quot; value=&quot;5&quot;/&gt;&lt;property id=&quot;20300&quot; value=&quot;Slide 44 - &amp;quot;Requesting Control&amp;quot;&quot;/&gt;&lt;property id=&quot;20307&quot; value=&quot;549&quot;/&gt;&lt;/object&gt;&lt;object type=&quot;3&quot; unique_id=&quot;14061&quot;&gt;&lt;property id=&quot;20148&quot; value=&quot;5&quot;/&gt;&lt;property id=&quot;20300&quot; value=&quot;Slide 28 - &amp;quot;Adobe Connect Mobile&amp;quot;&quot;/&gt;&lt;property id=&quot;20307&quot; value=&quot;550&quot;/&gt;&lt;/object&gt;&lt;object type=&quot;3&quot; unique_id=&quot;14062&quot;&gt;&lt;property id=&quot;20148&quot; value=&quot;5&quot;/&gt;&lt;property id=&quot;20300&quot; value=&quot;Slide 29 - &amp;quot;Adobe Connect Mobile&amp;quot;&quot;/&gt;&lt;property id=&quot;20307&quot; value=&quot;551&quot;/&gt;&lt;/object&gt;&lt;object type=&quot;3&quot; unique_id=&quot;14063&quot;&gt;&lt;property id=&quot;20148&quot; value=&quot;5&quot;/&gt;&lt;property id=&quot;20300&quot; value=&quot;Slide 37 - &amp;quot;Private Chats&amp;quot;&quot;/&gt;&lt;property id=&quot;20307&quot; value=&quot;552&quot;/&gt;&lt;/object&gt;&lt;object type=&quot;3&quot; unique_id=&quot;14498&quot;&gt;&lt;property id=&quot;20148&quot; value=&quot;5&quot;/&gt;&lt;property id=&quot;20300&quot; value=&quot;Slide 46 - &amp;quot;Educational Technology Portal&amp;quot;&quot;/&gt;&lt;property id=&quot;20307&quot; value=&quot;562&quot;/&gt;&lt;/object&gt;&lt;object type=&quot;3&quot; unique_id=&quot;14499&quot;&gt;&lt;property id=&quot;20148&quot; value=&quot;5&quot;/&gt;&lt;property id=&quot;20300&quot; value=&quot;Slide 48&quot;/&gt;&lt;property id=&quot;20307&quot; value=&quot;561&quot;/&gt;&lt;/object&gt;&lt;object type=&quot;3&quot; unique_id=&quot;14500&quot;&gt;&lt;property id=&quot;20148&quot; value=&quot;5&quot;/&gt;&lt;property id=&quot;20300&quot; value=&quot;Slide 49&quot;/&gt;&lt;property id=&quot;20307&quot; value=&quot;560&quot;/&gt;&lt;/object&gt;&lt;object type=&quot;3&quot; unique_id=&quot;14501&quot;&gt;&lt;property id=&quot;20148&quot; value=&quot;5&quot;/&gt;&lt;property id=&quot;20300&quot; value=&quot;Slide 50&quot;/&gt;&lt;property id=&quot;20307&quot; value=&quot;559&quot;/&gt;&lt;/object&gt;&lt;object type=&quot;3&quot; unique_id=&quot;14502&quot;&gt;&lt;property id=&quot;20148&quot; value=&quot;5&quot;/&gt;&lt;property id=&quot;20300&quot; value=&quot;Slide 51&quot;/&gt;&lt;property id=&quot;20307&quot; value=&quot;558&quot;/&gt;&lt;/object&gt;&lt;object type=&quot;3&quot; unique_id=&quot;14503&quot;&gt;&lt;property id=&quot;20148&quot; value=&quot;5&quot;/&gt;&lt;property id=&quot;20300&quot; value=&quot;Slide 52&quot;/&gt;&lt;property id=&quot;20307&quot; value=&quot;557&quot;/&gt;&lt;/object&gt;&lt;object type=&quot;3&quot; unique_id=&quot;14504&quot;&gt;&lt;property id=&quot;20148&quot; value=&quot;5&quot;/&gt;&lt;property id=&quot;20300&quot; value=&quot;Slide 53&quot;/&gt;&lt;property id=&quot;20307&quot; value=&quot;556&quot;/&gt;&lt;/object&gt;&lt;object type=&quot;3&quot; unique_id=&quot;14505&quot;&gt;&lt;property id=&quot;20148&quot; value=&quot;5&quot;/&gt;&lt;property id=&quot;20300&quot; value=&quot;Slide 54&quot;/&gt;&lt;property id=&quot;20307&quot; value=&quot;555&quot;/&gt;&lt;/object&gt;&lt;object type=&quot;3&quot; unique_id=&quot;14506&quot;&gt;&lt;property id=&quot;20148&quot; value=&quot;5&quot;/&gt;&lt;property id=&quot;20300&quot; value=&quot;Slide 55&quot;/&gt;&lt;property id=&quot;20307&quot; value=&quot;554&quot;/&gt;&lt;/object&gt;&lt;object type=&quot;3&quot; unique_id=&quot;14507&quot;&gt;&lt;property id=&quot;20148&quot; value=&quot;5&quot;/&gt;&lt;property id=&quot;20300&quot; value=&quot;Slide 56&quot;/&gt;&lt;property id=&quot;20307&quot; value=&quot;553&quot;/&gt;&lt;/object&gt;&lt;object type=&quot;3&quot; unique_id=&quot;14652&quot;&gt;&lt;property id=&quot;20148&quot; value=&quot;5&quot;/&gt;&lt;property id=&quot;20300&quot; value=&quot;Slide 31&quot;/&gt;&lt;property id=&quot;20307&quot; value=&quot;564&quot;/&gt;&lt;/object&gt;&lt;object type=&quot;3&quot; unique_id=&quot;14653&quot;&gt;&lt;property id=&quot;20148&quot; value=&quot;5&quot;/&gt;&lt;property id=&quot;20300&quot; value=&quot;Slide 32&quot;/&gt;&lt;property id=&quot;20307&quot; value=&quot;565&quot;/&gt;&lt;/object&gt;&lt;object type=&quot;3&quot; unique_id=&quot;14654&quot;&gt;&lt;property id=&quot;20148&quot; value=&quot;5&quot;/&gt;&lt;property id=&quot;20300&quot; value=&quot;Slide 34&quot;/&gt;&lt;property id=&quot;20307&quot; value=&quot;563&quot;/&gt;&lt;/object&gt;&lt;object type=&quot;3&quot; unique_id=&quot;14655&quot;&gt;&lt;property id=&quot;20148&quot; value=&quot;5&quot;/&gt;&lt;property id=&quot;20300&quot; value=&quot;Slide 36&quot;/&gt;&lt;property id=&quot;20307&quot; value=&quot;566&quot;/&gt;&lt;/object&gt;&lt;object type=&quot;3&quot; unique_id=&quot;14808&quot;&gt;&lt;property id=&quot;20148&quot; value=&quot;5&quot;/&gt;&lt;property id=&quot;20300&quot; value=&quot;Slide 33&quot;/&gt;&lt;property id=&quot;20307&quot; value=&quot;567&quot;/&gt;&lt;/object&gt;&lt;object type=&quot;3&quot; unique_id=&quot;14809&quot;&gt;&lt;property id=&quot;20148&quot; value=&quot;5&quot;/&gt;&lt;property id=&quot;20300&quot; value=&quot;Slide 35&quot;/&gt;&lt;property id=&quot;20307&quot; value=&quot;568&quot;/&gt;&lt;/object&gt;&lt;object type=&quot;3&quot; unique_id=&quot;14810&quot;&gt;&lt;property id=&quot;20148&quot; value=&quot;5&quot;/&gt;&lt;property id=&quot;20300&quot; value=&quot;Slide 45&quot;/&gt;&lt;property id=&quot;20307&quot; value=&quot;569&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mtasia">
  <a:themeElements>
    <a:clrScheme name="Custom 1">
      <a:dk1>
        <a:sysClr val="windowText" lastClr="000000"/>
      </a:dk1>
      <a:lt1>
        <a:sysClr val="window" lastClr="FFFFFF"/>
      </a:lt1>
      <a:dk2>
        <a:srgbClr val="6B7F3A"/>
      </a:dk2>
      <a:lt2>
        <a:srgbClr val="EAEBDE"/>
      </a:lt2>
      <a:accent1>
        <a:srgbClr val="A2C946"/>
      </a:accent1>
      <a:accent2>
        <a:srgbClr val="6B7F3A"/>
      </a:accent2>
      <a:accent3>
        <a:srgbClr val="A8CDD7"/>
      </a:accent3>
      <a:accent4>
        <a:srgbClr val="C0BEAF"/>
      </a:accent4>
      <a:accent5>
        <a:srgbClr val="CEC597"/>
      </a:accent5>
      <a:accent6>
        <a:srgbClr val="E8B7B7"/>
      </a:accent6>
      <a:hlink>
        <a:srgbClr val="6B7F3A"/>
      </a:hlink>
      <a:folHlink>
        <a:srgbClr val="6B7F3A"/>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Camtasia</Template>
  <TotalTime>4214</TotalTime>
  <Words>1995</Words>
  <Application>Microsoft Office PowerPoint</Application>
  <PresentationFormat>On-screen Show (4:3)</PresentationFormat>
  <Paragraphs>206</Paragraphs>
  <Slides>74</Slides>
  <Notes>6</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Camtasia</vt:lpstr>
      <vt:lpstr>eLearning Face to Face</vt:lpstr>
      <vt:lpstr>Delaware Logistics</vt:lpstr>
      <vt:lpstr>Web Conferencing Solutions</vt:lpstr>
      <vt:lpstr>Slide 4</vt:lpstr>
      <vt:lpstr>Slide 5</vt:lpstr>
      <vt:lpstr>Slide 6</vt:lpstr>
      <vt:lpstr>Slide 7</vt:lpstr>
      <vt:lpstr>Slide 8</vt:lpstr>
      <vt:lpstr>Slide 9</vt:lpstr>
      <vt:lpstr>Slide 10</vt:lpstr>
      <vt:lpstr>Slide 11</vt:lpstr>
      <vt:lpstr>Slide 12</vt:lpstr>
      <vt:lpstr>Slide 13</vt:lpstr>
      <vt:lpstr>Methods</vt:lpstr>
      <vt:lpstr>Channeling</vt:lpstr>
      <vt:lpstr>Managing</vt:lpstr>
      <vt:lpstr>Who’s On Camera?</vt:lpstr>
      <vt:lpstr>The Mirror of Dimdim</vt:lpstr>
      <vt:lpstr>IPEVO Point 2 View</vt:lpstr>
      <vt:lpstr>IPEVO Point 2 View</vt:lpstr>
      <vt:lpstr>IPEVO Point 2 View</vt:lpstr>
      <vt:lpstr>IPEVO Point 2 View</vt:lpstr>
      <vt:lpstr>Slide 23</vt:lpstr>
      <vt:lpstr>Student Microphones</vt:lpstr>
      <vt:lpstr>Zoom and Pan</vt:lpstr>
      <vt:lpstr>Best Practices</vt:lpstr>
      <vt:lpstr>Guidelines</vt:lpstr>
      <vt:lpstr>Adobe Connect Mobile</vt:lpstr>
      <vt:lpstr>Adobe Connect Mobile</vt:lpstr>
      <vt:lpstr>Slide 30</vt:lpstr>
      <vt:lpstr>Slide 31</vt:lpstr>
      <vt:lpstr>Slide 32</vt:lpstr>
      <vt:lpstr>Slide 33</vt:lpstr>
      <vt:lpstr>Slide 34</vt:lpstr>
      <vt:lpstr>Slide 35</vt:lpstr>
      <vt:lpstr>Slide 36</vt:lpstr>
      <vt:lpstr>Private Chats</vt:lpstr>
      <vt:lpstr>Impact</vt:lpstr>
      <vt:lpstr>How People Learn</vt:lpstr>
      <vt:lpstr>How People Learn</vt:lpstr>
      <vt:lpstr>The Science of Learning</vt:lpstr>
      <vt:lpstr>Making Thinking Visible</vt:lpstr>
      <vt:lpstr>Engagement</vt:lpstr>
      <vt:lpstr>Requesting Control</vt:lpstr>
      <vt:lpstr>Slide 45</vt:lpstr>
      <vt:lpstr>Educational Technology Portal</vt:lpstr>
      <vt:lpstr>Educational Technology Portal</vt:lpstr>
      <vt:lpstr>Slide 48</vt:lpstr>
      <vt:lpstr>Slide 49</vt:lpstr>
      <vt:lpstr>Slide 50</vt:lpstr>
      <vt:lpstr>Slide 51</vt:lpstr>
      <vt:lpstr>Slide 52</vt:lpstr>
      <vt:lpstr>Slide 53</vt:lpstr>
      <vt:lpstr>Slide 54</vt:lpstr>
      <vt:lpstr>Slide 55</vt:lpstr>
      <vt:lpstr>Slide 56</vt:lpstr>
      <vt:lpstr>Slide 57</vt:lpstr>
      <vt:lpstr>Multimedia Learning</vt:lpstr>
      <vt:lpstr>Multimedia Learning Theory</vt:lpstr>
      <vt:lpstr>Multimedia Learning Principles</vt:lpstr>
      <vt:lpstr>Multimedia Research Results</vt:lpstr>
      <vt:lpstr>Just-In-Time Video</vt:lpstr>
      <vt:lpstr>Camtasia Workflow</vt:lpstr>
      <vt:lpstr>Storyboard</vt:lpstr>
      <vt:lpstr>Record a Slide with Narration</vt:lpstr>
      <vt:lpstr>Review the Recorded Slide</vt:lpstr>
      <vt:lpstr>Record a Demo with Narration</vt:lpstr>
      <vt:lpstr>Insert Slides into Camtasia</vt:lpstr>
      <vt:lpstr>Using the Clip Bin</vt:lpstr>
      <vt:lpstr>Delete Pauses and Glitches</vt:lpstr>
      <vt:lpstr>Add Transitions</vt:lpstr>
      <vt:lpstr>Create Markers</vt:lpstr>
      <vt:lpstr>Create Pans and Zooms</vt:lpstr>
      <vt:lpstr>Camtasia Zoom</vt:lpstr>
    </vt:vector>
  </TitlesOfParts>
  <Company>University of Delaware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Sakai Web Design</dc:title>
  <dc:creator>Fred T. Hofstetter</dc:creator>
  <cp:lastModifiedBy>Fred Hofstetter</cp:lastModifiedBy>
  <cp:revision>507</cp:revision>
  <dcterms:created xsi:type="dcterms:W3CDTF">2008-01-09T20:11:44Z</dcterms:created>
  <dcterms:modified xsi:type="dcterms:W3CDTF">2011-11-03T23:55:06Z</dcterms:modified>
</cp:coreProperties>
</file>