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361" r:id="rId2"/>
    <p:sldId id="458" r:id="rId3"/>
    <p:sldId id="507" r:id="rId4"/>
    <p:sldId id="509" r:id="rId5"/>
    <p:sldId id="310" r:id="rId6"/>
    <p:sldId id="332" r:id="rId7"/>
    <p:sldId id="524" r:id="rId8"/>
    <p:sldId id="510" r:id="rId9"/>
    <p:sldId id="333" r:id="rId10"/>
    <p:sldId id="263" r:id="rId11"/>
    <p:sldId id="474" r:id="rId12"/>
    <p:sldId id="411" r:id="rId13"/>
    <p:sldId id="412" r:id="rId14"/>
    <p:sldId id="413" r:id="rId15"/>
    <p:sldId id="525" r:id="rId16"/>
    <p:sldId id="526" r:id="rId17"/>
    <p:sldId id="527" r:id="rId18"/>
    <p:sldId id="528" r:id="rId19"/>
    <p:sldId id="529" r:id="rId20"/>
    <p:sldId id="530" r:id="rId21"/>
    <p:sldId id="531" r:id="rId22"/>
    <p:sldId id="414" r:id="rId23"/>
    <p:sldId id="466" r:id="rId24"/>
    <p:sldId id="460" r:id="rId25"/>
    <p:sldId id="505" r:id="rId26"/>
    <p:sldId id="470" r:id="rId27"/>
    <p:sldId id="491" r:id="rId28"/>
    <p:sldId id="493" r:id="rId29"/>
    <p:sldId id="492" r:id="rId30"/>
    <p:sldId id="501" r:id="rId31"/>
    <p:sldId id="502" r:id="rId32"/>
    <p:sldId id="500" r:id="rId33"/>
    <p:sldId id="506" r:id="rId34"/>
    <p:sldId id="467" r:id="rId35"/>
    <p:sldId id="463" r:id="rId36"/>
    <p:sldId id="476" r:id="rId37"/>
    <p:sldId id="473" r:id="rId38"/>
    <p:sldId id="479" r:id="rId39"/>
    <p:sldId id="513" r:id="rId40"/>
    <p:sldId id="511" r:id="rId41"/>
    <p:sldId id="456" r:id="rId42"/>
    <p:sldId id="516" r:id="rId43"/>
    <p:sldId id="468" r:id="rId44"/>
    <p:sldId id="475" r:id="rId45"/>
    <p:sldId id="517" r:id="rId46"/>
    <p:sldId id="488" r:id="rId47"/>
    <p:sldId id="485" r:id="rId48"/>
    <p:sldId id="518" r:id="rId49"/>
    <p:sldId id="496" r:id="rId50"/>
    <p:sldId id="453" r:id="rId51"/>
    <p:sldId id="519" r:id="rId52"/>
    <p:sldId id="523" r:id="rId53"/>
    <p:sldId id="520" r:id="rId54"/>
    <p:sldId id="445" r:id="rId55"/>
    <p:sldId id="447" r:id="rId56"/>
    <p:sldId id="449" r:id="rId57"/>
    <p:sldId id="498" r:id="rId58"/>
    <p:sldId id="532" r:id="rId59"/>
    <p:sldId id="533" r:id="rId60"/>
    <p:sldId id="534" r:id="rId61"/>
    <p:sldId id="535" r:id="rId62"/>
    <p:sldId id="536" r:id="rId63"/>
    <p:sldId id="537" r:id="rId64"/>
    <p:sldId id="538" r:id="rId65"/>
    <p:sldId id="539" r:id="rId66"/>
    <p:sldId id="437" r:id="rId67"/>
    <p:sldId id="438" r:id="rId68"/>
    <p:sldId id="360" r:id="rId69"/>
    <p:sldId id="401" r:id="rId70"/>
  </p:sldIdLst>
  <p:sldSz cx="9144000" cy="6858000" type="screen4x3"/>
  <p:notesSz cx="6934200" cy="9234488"/>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5E9"/>
    <a:srgbClr val="E0E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992" autoAdjust="0"/>
    <p:restoredTop sz="79754" autoAdjust="0"/>
  </p:normalViewPr>
  <p:slideViewPr>
    <p:cSldViewPr>
      <p:cViewPr varScale="1">
        <p:scale>
          <a:sx n="160" d="100"/>
          <a:sy n="160" d="100"/>
        </p:scale>
        <p:origin x="-12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5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85C0A11F-51C2-4162-BFAC-F24BB845752C}" type="datetimeFigureOut">
              <a:rPr lang="en-US" smtClean="0"/>
              <a:pPr/>
              <a:t>11/5/2014</a:t>
            </a:fld>
            <a:endParaRPr lang="en-US"/>
          </a:p>
        </p:txBody>
      </p:sp>
      <p:sp>
        <p:nvSpPr>
          <p:cNvPr id="4" name="Footer Placeholder 3"/>
          <p:cNvSpPr>
            <a:spLocks noGrp="1"/>
          </p:cNvSpPr>
          <p:nvPr>
            <p:ph type="ftr" sz="quarter" idx="2"/>
          </p:nvPr>
        </p:nvSpPr>
        <p:spPr>
          <a:xfrm>
            <a:off x="0" y="8770938"/>
            <a:ext cx="3005138"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70938"/>
            <a:ext cx="3005138" cy="461962"/>
          </a:xfrm>
          <a:prstGeom prst="rect">
            <a:avLst/>
          </a:prstGeom>
        </p:spPr>
        <p:txBody>
          <a:bodyPr vert="horz" lIns="91440" tIns="45720" rIns="91440" bIns="45720" rtlCol="0" anchor="b"/>
          <a:lstStyle>
            <a:lvl1pPr algn="r">
              <a:defRPr sz="1200"/>
            </a:lvl1pPr>
          </a:lstStyle>
          <a:p>
            <a:fld id="{8E212C9C-F5F9-4C65-987B-C7CF40BEE7FC}" type="slidenum">
              <a:rPr lang="en-US" smtClean="0"/>
              <a:pPr/>
              <a:t>‹#›</a:t>
            </a:fld>
            <a:endParaRPr lang="en-US"/>
          </a:p>
        </p:txBody>
      </p:sp>
    </p:spTree>
    <p:extLst>
      <p:ext uri="{BB962C8B-B14F-4D97-AF65-F5344CB8AC3E}">
        <p14:creationId xmlns:p14="http://schemas.microsoft.com/office/powerpoint/2010/main" val="3628232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724"/>
          </a:xfrm>
          <a:prstGeom prst="rect">
            <a:avLst/>
          </a:prstGeom>
        </p:spPr>
        <p:txBody>
          <a:bodyPr vert="horz" lIns="92391" tIns="46195" rIns="92391" bIns="46195" rtlCol="0"/>
          <a:lstStyle>
            <a:lvl1pPr algn="l">
              <a:defRPr sz="1200"/>
            </a:lvl1pPr>
          </a:lstStyle>
          <a:p>
            <a:endParaRPr lang="en-US"/>
          </a:p>
        </p:txBody>
      </p:sp>
      <p:sp>
        <p:nvSpPr>
          <p:cNvPr id="3" name="Date Placeholder 2"/>
          <p:cNvSpPr>
            <a:spLocks noGrp="1"/>
          </p:cNvSpPr>
          <p:nvPr>
            <p:ph type="dt" idx="1"/>
          </p:nvPr>
        </p:nvSpPr>
        <p:spPr>
          <a:xfrm>
            <a:off x="3927775" y="0"/>
            <a:ext cx="3004820" cy="461724"/>
          </a:xfrm>
          <a:prstGeom prst="rect">
            <a:avLst/>
          </a:prstGeom>
        </p:spPr>
        <p:txBody>
          <a:bodyPr vert="horz" lIns="92391" tIns="46195" rIns="92391" bIns="46195" rtlCol="0"/>
          <a:lstStyle>
            <a:lvl1pPr algn="r">
              <a:defRPr sz="1200"/>
            </a:lvl1pPr>
          </a:lstStyle>
          <a:p>
            <a:fld id="{1AEF1033-DF06-47C1-9ADC-18799CC1C18E}" type="datetimeFigureOut">
              <a:rPr lang="en-US" smtClean="0"/>
              <a:pPr/>
              <a:t>11/5/2014</a:t>
            </a:fld>
            <a:endParaRPr lang="en-US"/>
          </a:p>
        </p:txBody>
      </p:sp>
      <p:sp>
        <p:nvSpPr>
          <p:cNvPr id="4" name="Slide Image Placeholder 3"/>
          <p:cNvSpPr>
            <a:spLocks noGrp="1" noRot="1" noChangeAspect="1"/>
          </p:cNvSpPr>
          <p:nvPr>
            <p:ph type="sldImg" idx="2"/>
          </p:nvPr>
        </p:nvSpPr>
        <p:spPr>
          <a:xfrm>
            <a:off x="1157288" y="692150"/>
            <a:ext cx="4619625" cy="3463925"/>
          </a:xfrm>
          <a:prstGeom prst="rect">
            <a:avLst/>
          </a:prstGeom>
          <a:noFill/>
          <a:ln w="12700">
            <a:solidFill>
              <a:prstClr val="black"/>
            </a:solidFill>
          </a:ln>
        </p:spPr>
        <p:txBody>
          <a:bodyPr vert="horz" lIns="92391" tIns="46195" rIns="92391" bIns="46195" rtlCol="0" anchor="ctr"/>
          <a:lstStyle/>
          <a:p>
            <a:endParaRPr lang="en-US"/>
          </a:p>
        </p:txBody>
      </p:sp>
      <p:sp>
        <p:nvSpPr>
          <p:cNvPr id="5" name="Notes Placeholder 4"/>
          <p:cNvSpPr>
            <a:spLocks noGrp="1"/>
          </p:cNvSpPr>
          <p:nvPr>
            <p:ph type="body" sz="quarter" idx="3"/>
          </p:nvPr>
        </p:nvSpPr>
        <p:spPr>
          <a:xfrm>
            <a:off x="693420" y="4386382"/>
            <a:ext cx="5547360" cy="4155520"/>
          </a:xfrm>
          <a:prstGeom prst="rect">
            <a:avLst/>
          </a:prstGeom>
        </p:spPr>
        <p:txBody>
          <a:bodyPr vert="horz" lIns="92391" tIns="46195" rIns="92391" bIns="461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1161"/>
            <a:ext cx="3004820" cy="461724"/>
          </a:xfrm>
          <a:prstGeom prst="rect">
            <a:avLst/>
          </a:prstGeom>
        </p:spPr>
        <p:txBody>
          <a:bodyPr vert="horz" lIns="92391" tIns="46195" rIns="92391" bIns="46195"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71161"/>
            <a:ext cx="3004820" cy="461724"/>
          </a:xfrm>
          <a:prstGeom prst="rect">
            <a:avLst/>
          </a:prstGeom>
        </p:spPr>
        <p:txBody>
          <a:bodyPr vert="horz" lIns="92391" tIns="46195" rIns="92391" bIns="46195" rtlCol="0" anchor="b"/>
          <a:lstStyle>
            <a:lvl1pPr algn="r">
              <a:defRPr sz="1200"/>
            </a:lvl1pPr>
          </a:lstStyle>
          <a:p>
            <a:fld id="{8AADD87A-55E4-4BD0-858C-E151786F1A49}" type="slidenum">
              <a:rPr lang="en-US" smtClean="0"/>
              <a:pPr/>
              <a:t>‹#›</a:t>
            </a:fld>
            <a:endParaRPr lang="en-US"/>
          </a:p>
        </p:txBody>
      </p:sp>
    </p:spTree>
    <p:extLst>
      <p:ext uri="{BB962C8B-B14F-4D97-AF65-F5344CB8AC3E}">
        <p14:creationId xmlns:p14="http://schemas.microsoft.com/office/powerpoint/2010/main" val="313330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66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ADD87A-55E4-4BD0-858C-E151786F1A4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en-US" smtClean="0"/>
              <a:t>Click to edit Master title style</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Rectangle 3"/>
          <p:cNvSpPr>
            <a:spLocks noGrp="1"/>
          </p:cNvSpPr>
          <p:nvPr>
            <p:ph type="dt" sz="half" idx="10"/>
          </p:nvPr>
        </p:nvSpPr>
        <p:spPr>
          <a:xfrm>
            <a:off x="228600" y="6553200"/>
            <a:ext cx="2133600" cy="287782"/>
          </a:xfrm>
        </p:spPr>
        <p:txBody>
          <a:bodyPr/>
          <a:lstStyle/>
          <a:p>
            <a:fld id="{9E9B5C5A-AD18-4283-A9E3-065CCA9A3656}" type="datetimeFigureOut">
              <a:rPr lang="en-US" smtClean="0"/>
              <a:pPr/>
              <a:t>11/5/2014</a:t>
            </a:fld>
            <a:endParaRPr lang="en-US"/>
          </a:p>
        </p:txBody>
      </p:sp>
      <p:sp>
        <p:nvSpPr>
          <p:cNvPr id="5" name="Rectangle 4"/>
          <p:cNvSpPr>
            <a:spLocks noGrp="1"/>
          </p:cNvSpPr>
          <p:nvPr>
            <p:ph type="ftr" sz="quarter" idx="11"/>
          </p:nvPr>
        </p:nvSpPr>
        <p:spPr>
          <a:xfrm>
            <a:off x="2895600" y="6553200"/>
            <a:ext cx="3429000" cy="287782"/>
          </a:xfrm>
        </p:spPr>
        <p:txBody>
          <a:bodyPr/>
          <a:lstStyle/>
          <a:p>
            <a:endParaRPr lang="en-US"/>
          </a:p>
        </p:txBody>
      </p:sp>
      <p:sp>
        <p:nvSpPr>
          <p:cNvPr id="6" name="Rectangle 5"/>
          <p:cNvSpPr>
            <a:spLocks noGrp="1"/>
          </p:cNvSpPr>
          <p:nvPr>
            <p:ph type="sldNum" sz="quarter" idx="12"/>
          </p:nvPr>
        </p:nvSpPr>
        <p:spPr>
          <a:xfrm>
            <a:off x="6858000" y="6553200"/>
            <a:ext cx="2057400" cy="287782"/>
          </a:xfrm>
        </p:spPr>
        <p:txBody>
          <a:bodyPr/>
          <a:lstStyle/>
          <a:p>
            <a:fld id="{4A37BD08-E3FC-410D-A4DE-25DA91E490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9E9B5C5A-AD18-4283-A9E3-065CCA9A3656}" type="datetimeFigureOut">
              <a:rPr lang="en-US" smtClean="0"/>
              <a:pPr/>
              <a:t>11/5/2014</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dt" sz="half" idx="10"/>
          </p:nvPr>
        </p:nvSpPr>
        <p:spPr/>
        <p:txBody>
          <a:bodyPr/>
          <a:lstStyle/>
          <a:p>
            <a:fld id="{9E9B5C5A-AD18-4283-A9E3-065CCA9A3656}" type="datetimeFigureOut">
              <a:rPr lang="en-US" smtClean="0"/>
              <a:pPr/>
              <a:t>11/5/2014</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n-US" smtClean="0"/>
              <a:t>Click to edit Master title style</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dirty="0"/>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9E9B5C5A-AD18-4283-A9E3-065CCA9A3656}" type="datetimeFigureOut">
              <a:rPr lang="en-US" smtClean="0"/>
              <a:pPr/>
              <a:t>11/5/2014</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n-US" smtClean="0"/>
              <a:t>Click to edit Master title style</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9E9B5C5A-AD18-4283-A9E3-065CCA9A3656}" type="datetimeFigureOut">
              <a:rPr lang="en-US" smtClean="0"/>
              <a:pPr/>
              <a:t>11/5/2014</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9E9B5C5A-AD18-4283-A9E3-065CCA9A3656}" type="datetimeFigureOut">
              <a:rPr lang="en-US" smtClean="0"/>
              <a:pPr/>
              <a:t>11/5/2014</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fld id="{9E9B5C5A-AD18-4283-A9E3-065CCA9A3656}" type="datetimeFigureOut">
              <a:rPr lang="en-US" smtClean="0"/>
              <a:pPr/>
              <a:t>11/5/2014</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9E9B5C5A-AD18-4283-A9E3-065CCA9A3656}" type="datetimeFigureOut">
              <a:rPr lang="en-US" smtClean="0"/>
              <a:pPr/>
              <a:t>11/5/2014</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9E9B5C5A-AD18-4283-A9E3-065CCA9A3656}" type="datetimeFigureOut">
              <a:rPr lang="en-US" smtClean="0"/>
              <a:pPr/>
              <a:t>11/5/2014</a:t>
            </a:fld>
            <a:endParaRPr lang="en-US"/>
          </a:p>
        </p:txBody>
      </p:sp>
      <p:sp>
        <p:nvSpPr>
          <p:cNvPr id="3" name="Rectangle 2"/>
          <p:cNvSpPr>
            <a:spLocks noGrp="1"/>
          </p:cNvSpPr>
          <p:nvPr>
            <p:ph type="ftr" sz="quarter" idx="11"/>
          </p:nvPr>
        </p:nvSpPr>
        <p:spPr/>
        <p:txBody>
          <a:bodyPr/>
          <a:lstStyle/>
          <a:p>
            <a:endParaRPr lang="en-US"/>
          </a:p>
        </p:txBody>
      </p:sp>
      <p:sp>
        <p:nvSpPr>
          <p:cNvPr id="4" name="Rectangle 3"/>
          <p:cNvSpPr>
            <a:spLocks noGrp="1"/>
          </p:cNvSpPr>
          <p:nvPr>
            <p:ph type="sldNum" sz="quarter" idx="12"/>
          </p:nvPr>
        </p:nvSpPr>
        <p:spPr/>
        <p:txBody>
          <a:bodyPr/>
          <a:lstStyle/>
          <a:p>
            <a:fld id="{4A37BD08-E3FC-410D-A4DE-25DA91E490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fld id="{9E9B5C5A-AD18-4283-A9E3-065CCA9A3656}" type="datetimeFigureOut">
              <a:rPr lang="en-US" smtClean="0"/>
              <a:pPr/>
              <a:t>11/5/2014</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Rectangle 4"/>
          <p:cNvSpPr>
            <a:spLocks noGrp="1"/>
          </p:cNvSpPr>
          <p:nvPr>
            <p:ph type="dt" sz="half" idx="10"/>
          </p:nvPr>
        </p:nvSpPr>
        <p:spPr/>
        <p:txBody>
          <a:bodyPr/>
          <a:lstStyle/>
          <a:p>
            <a:fld id="{9E9B5C5A-AD18-4283-A9E3-065CCA9A3656}" type="datetimeFigureOut">
              <a:rPr lang="en-US" smtClean="0"/>
              <a:pPr/>
              <a:t>11/5/2014</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4A37BD08-E3FC-410D-A4DE-25DA91E4900B}" type="slidenum">
              <a:rPr lang="en-US" smtClean="0"/>
              <a:pPr/>
              <a:t>‹#›</a:t>
            </a:fld>
            <a:endParaRPr lang="en-US"/>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n-US" smtClean="0"/>
              <a:t>Click to edit Master title style</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9E9B5C5A-AD18-4283-A9E3-065CCA9A3656}" type="datetimeFigureOut">
              <a:rPr lang="en-US" smtClean="0"/>
              <a:pPr/>
              <a:t>11/5/2014</a:t>
            </a:fld>
            <a:endParaRPr lang="en-US"/>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4A37BD08-E3FC-410D-A4DE-25DA91E4900B}" type="slidenum">
              <a:rPr lang="en-US" smtClean="0"/>
              <a:pPr/>
              <a:t>‹#›</a:t>
            </a:fld>
            <a:endParaRPr lang="en-US"/>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nap.edu/openbook.php?isbn=030907036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Engaging Students for Optimum Learning Online</a:t>
            </a:r>
          </a:p>
        </p:txBody>
      </p:sp>
      <p:sp>
        <p:nvSpPr>
          <p:cNvPr id="3" name="Subtitle 2"/>
          <p:cNvSpPr>
            <a:spLocks noGrp="1"/>
          </p:cNvSpPr>
          <p:nvPr>
            <p:ph type="subTitle" idx="1"/>
          </p:nvPr>
        </p:nvSpPr>
        <p:spPr/>
        <p:txBody>
          <a:bodyPr/>
          <a:lstStyle/>
          <a:p>
            <a:r>
              <a:rPr lang="en-US" dirty="0" smtClean="0"/>
              <a:t>Informing the Design of Online Learning</a:t>
            </a:r>
            <a:br>
              <a:rPr lang="en-US" dirty="0" smtClean="0"/>
            </a:br>
            <a:r>
              <a:rPr lang="en-US" dirty="0" smtClean="0"/>
              <a:t>By the Principles of How People Learn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Zone</a:t>
            </a:r>
            <a:endParaRPr lang="en-US" dirty="0"/>
          </a:p>
        </p:txBody>
      </p:sp>
      <p:sp>
        <p:nvSpPr>
          <p:cNvPr id="3" name="Content Placeholder 2"/>
          <p:cNvSpPr>
            <a:spLocks noGrp="1"/>
          </p:cNvSpPr>
          <p:nvPr>
            <p:ph idx="1"/>
          </p:nvPr>
        </p:nvSpPr>
        <p:spPr>
          <a:xfrm>
            <a:off x="304800" y="1600200"/>
            <a:ext cx="8686800" cy="4800600"/>
          </a:xfrm>
        </p:spPr>
        <p:txBody>
          <a:bodyPr>
            <a:normAutofit lnSpcReduction="10000"/>
          </a:bodyPr>
          <a:lstStyle/>
          <a:p>
            <a:r>
              <a:rPr lang="en-US" dirty="0" smtClean="0"/>
              <a:t>When students begin encountering difficulty, they enter an educational space that the great Russian psychologist Vygotsky (1978, p. 86) called the Zone of Proximal Development; I simply call it the Zone.</a:t>
            </a:r>
          </a:p>
          <a:p>
            <a:r>
              <a:rPr lang="en-US" dirty="0" smtClean="0"/>
              <a:t>It is in the Zone that you can use the coaching protocol  in your </a:t>
            </a:r>
            <a:r>
              <a:rPr lang="en-US" dirty="0" err="1" smtClean="0"/>
              <a:t>LMS</a:t>
            </a:r>
            <a:r>
              <a:rPr lang="en-US" dirty="0" smtClean="0"/>
              <a:t> to help students when they encounter difficulty.</a:t>
            </a:r>
          </a:p>
          <a:p>
            <a:r>
              <a:rPr lang="en-US" dirty="0" smtClean="0"/>
              <a:t>Coaching students in their Zone is the most important principle of e-learning, and I believe it is the most important feature of a Learning Management System.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sf\Home\Desktop\Screen Shot 2014-10-18 at 10.53.33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66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838200"/>
            <a:ext cx="8077200" cy="4191000"/>
          </a:xfrm>
        </p:spPr>
        <p:txBody>
          <a:bodyPr/>
          <a:lstStyle/>
          <a:p>
            <a:r>
              <a:rPr lang="en-US" dirty="0" smtClean="0"/>
              <a:t>Follow the Principles of Multimedia Learning</a:t>
            </a:r>
            <a:endParaRPr lang="en-US" dirty="0"/>
          </a:p>
        </p:txBody>
      </p:sp>
      <p:sp>
        <p:nvSpPr>
          <p:cNvPr id="7" name="Text Placeholder 6"/>
          <p:cNvSpPr>
            <a:spLocks noGrp="1"/>
          </p:cNvSpPr>
          <p:nvPr>
            <p:ph type="body" idx="1"/>
          </p:nvPr>
        </p:nvSpPr>
        <p:spPr/>
        <p:txBody>
          <a:bodyPr>
            <a:normAutofit/>
          </a:bodyPr>
          <a:lstStyle/>
          <a:p>
            <a:r>
              <a:rPr lang="en-US" dirty="0" smtClean="0"/>
              <a:t>How the Principles of Multimedia Learning </a:t>
            </a:r>
            <a:br>
              <a:rPr lang="en-US" dirty="0" smtClean="0"/>
            </a:br>
            <a:r>
              <a:rPr lang="en-US" dirty="0" smtClean="0"/>
              <a:t>Inform the Design of Engaging Course Content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Theory</a:t>
            </a:r>
            <a:endParaRPr lang="en-US" dirty="0"/>
          </a:p>
        </p:txBody>
      </p:sp>
      <p:pic>
        <p:nvPicPr>
          <p:cNvPr id="1026" name="Picture 2"/>
          <p:cNvPicPr>
            <a:picLocks noChangeAspect="1" noChangeArrowheads="1"/>
          </p:cNvPicPr>
          <p:nvPr/>
        </p:nvPicPr>
        <p:blipFill>
          <a:blip r:embed="rId2"/>
          <a:srcRect/>
          <a:stretch>
            <a:fillRect/>
          </a:stretch>
        </p:blipFill>
        <p:spPr bwMode="auto">
          <a:xfrm>
            <a:off x="1295400" y="1533525"/>
            <a:ext cx="6172200" cy="4826200"/>
          </a:xfrm>
          <a:prstGeom prst="rect">
            <a:avLst/>
          </a:prstGeom>
          <a:noFill/>
          <a:ln w="9525">
            <a:noFill/>
            <a:miter lim="800000"/>
            <a:headEnd/>
            <a:tailEnd/>
          </a:ln>
          <a:effectLst/>
        </p:spPr>
      </p:pic>
      <p:sp>
        <p:nvSpPr>
          <p:cNvPr id="6" name="TextBox 5"/>
          <p:cNvSpPr txBox="1"/>
          <p:nvPr/>
        </p:nvSpPr>
        <p:spPr>
          <a:xfrm>
            <a:off x="914400" y="6488668"/>
            <a:ext cx="7391400" cy="369332"/>
          </a:xfrm>
          <a:prstGeom prst="rect">
            <a:avLst/>
          </a:prstGeom>
          <a:noFill/>
        </p:spPr>
        <p:txBody>
          <a:bodyPr wrap="square" rtlCol="0">
            <a:spAutoFit/>
          </a:bodyPr>
          <a:lstStyle/>
          <a:p>
            <a:r>
              <a:rPr lang="en-US" dirty="0" smtClean="0">
                <a:solidFill>
                  <a:schemeClr val="bg1">
                    <a:lumMod val="50000"/>
                  </a:schemeClr>
                </a:solidFill>
              </a:rPr>
              <a:t>Richard Mayer’s (2001, p. 44) Cognitive Theory of Multimedia Learning</a:t>
            </a: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Principles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66923843"/>
              </p:ext>
            </p:extLst>
          </p:nvPr>
        </p:nvGraphicFramePr>
        <p:xfrm>
          <a:off x="228600" y="1524000"/>
          <a:ext cx="8686800" cy="4953000"/>
        </p:xfrm>
        <a:graphic>
          <a:graphicData uri="http://schemas.openxmlformats.org/drawingml/2006/table">
            <a:tbl>
              <a:tblPr firstRow="1" bandRow="1">
                <a:tableStyleId>{5C22544A-7EE6-4342-B048-85BDC9FD1C3A}</a:tableStyleId>
              </a:tblPr>
              <a:tblGrid>
                <a:gridCol w="2057400"/>
                <a:gridCol w="6629400"/>
              </a:tblGrid>
              <a:tr h="370840">
                <a:tc>
                  <a:txBody>
                    <a:bodyPr/>
                    <a:lstStyle/>
                    <a:p>
                      <a:r>
                        <a:rPr lang="en-US" dirty="0" smtClean="0"/>
                        <a:t>Principle</a:t>
                      </a:r>
                      <a:endParaRPr lang="en-US" dirty="0"/>
                    </a:p>
                  </a:txBody>
                  <a:tcPr/>
                </a:tc>
                <a:tc>
                  <a:txBody>
                    <a:bodyPr/>
                    <a:lstStyle/>
                    <a:p>
                      <a:r>
                        <a:rPr lang="en-US" dirty="0" smtClean="0"/>
                        <a:t>Effect on Learning</a:t>
                      </a:r>
                      <a:endParaRPr lang="en-US" dirty="0"/>
                    </a:p>
                  </a:txBody>
                  <a:tcPr/>
                </a:tc>
              </a:tr>
              <a:tr h="370840">
                <a:tc>
                  <a:txBody>
                    <a:bodyPr/>
                    <a:lstStyle/>
                    <a:p>
                      <a:r>
                        <a:rPr lang="en-US" dirty="0" smtClean="0"/>
                        <a:t>1. Multimedia </a:t>
                      </a:r>
                      <a:endParaRPr lang="en-US" dirty="0"/>
                    </a:p>
                  </a:txBody>
                  <a:tcPr/>
                </a:tc>
                <a:tc>
                  <a:txBody>
                    <a:bodyPr/>
                    <a:lstStyle/>
                    <a:p>
                      <a:r>
                        <a:rPr lang="en-US" dirty="0" smtClean="0"/>
                        <a:t>Deeper learning from</a:t>
                      </a:r>
                      <a:r>
                        <a:rPr lang="en-US" baseline="0" dirty="0" smtClean="0"/>
                        <a:t> </a:t>
                      </a:r>
                      <a:r>
                        <a:rPr lang="en-US" dirty="0" smtClean="0"/>
                        <a:t>words and pictures than words alone </a:t>
                      </a:r>
                      <a:endParaRPr lang="en-US" dirty="0"/>
                    </a:p>
                  </a:txBody>
                  <a:tcPr/>
                </a:tc>
              </a:tr>
              <a:tr h="370840">
                <a:tc>
                  <a:txBody>
                    <a:bodyPr/>
                    <a:lstStyle/>
                    <a:p>
                      <a:r>
                        <a:rPr lang="en-US" dirty="0" smtClean="0">
                          <a:solidFill>
                            <a:srgbClr val="F0F5E9"/>
                          </a:solidFill>
                        </a:rPr>
                        <a:t>2. Contiguity</a:t>
                      </a:r>
                      <a:endParaRPr lang="en-US" dirty="0">
                        <a:solidFill>
                          <a:srgbClr val="F0F5E9"/>
                        </a:solidFill>
                      </a:endParaRPr>
                    </a:p>
                  </a:txBody>
                  <a:tcPr/>
                </a:tc>
                <a:tc>
                  <a:txBody>
                    <a:bodyPr/>
                    <a:lstStyle/>
                    <a:p>
                      <a:r>
                        <a:rPr lang="en-US" dirty="0" smtClean="0">
                          <a:solidFill>
                            <a:srgbClr val="F0F5E9"/>
                          </a:solidFill>
                        </a:rPr>
                        <a:t>Deeper learning from</a:t>
                      </a:r>
                      <a:r>
                        <a:rPr lang="en-US" baseline="0" dirty="0" smtClean="0">
                          <a:solidFill>
                            <a:srgbClr val="F0F5E9"/>
                          </a:solidFill>
                        </a:rPr>
                        <a:t> </a:t>
                      </a:r>
                      <a:r>
                        <a:rPr lang="en-US" dirty="0" smtClean="0">
                          <a:solidFill>
                            <a:srgbClr val="F0F5E9"/>
                          </a:solidFill>
                        </a:rPr>
                        <a:t>presenting words and pictures</a:t>
                      </a:r>
                      <a:r>
                        <a:rPr lang="en-US" baseline="0" dirty="0" smtClean="0">
                          <a:solidFill>
                            <a:srgbClr val="F0F5E9"/>
                          </a:solidFill>
                        </a:rPr>
                        <a:t> </a:t>
                      </a:r>
                      <a:r>
                        <a:rPr lang="en-US" dirty="0" smtClean="0">
                          <a:solidFill>
                            <a:srgbClr val="F0F5E9"/>
                          </a:solidFill>
                        </a:rPr>
                        <a:t>simultaneously rather</a:t>
                      </a:r>
                      <a:r>
                        <a:rPr lang="en-US" baseline="0" dirty="0" smtClean="0">
                          <a:solidFill>
                            <a:srgbClr val="F0F5E9"/>
                          </a:solidFill>
                        </a:rPr>
                        <a:t> </a:t>
                      </a:r>
                      <a:r>
                        <a:rPr lang="en-US" dirty="0" smtClean="0">
                          <a:solidFill>
                            <a:srgbClr val="F0F5E9"/>
                          </a:solidFill>
                        </a:rPr>
                        <a:t>than successively </a:t>
                      </a:r>
                      <a:endParaRPr lang="en-US" dirty="0">
                        <a:solidFill>
                          <a:srgbClr val="F0F5E9"/>
                        </a:solidFill>
                      </a:endParaRPr>
                    </a:p>
                  </a:txBody>
                  <a:tcPr/>
                </a:tc>
              </a:tr>
              <a:tr h="370840">
                <a:tc>
                  <a:txBody>
                    <a:bodyPr/>
                    <a:lstStyle/>
                    <a:p>
                      <a:r>
                        <a:rPr lang="en-US" dirty="0" smtClean="0">
                          <a:solidFill>
                            <a:srgbClr val="E0EBCF"/>
                          </a:solidFill>
                        </a:rPr>
                        <a:t>3. Coherence </a:t>
                      </a:r>
                      <a:endParaRPr lang="en-US" dirty="0">
                        <a:solidFill>
                          <a:srgbClr val="E0EBCF"/>
                        </a:solidFill>
                      </a:endParaRPr>
                    </a:p>
                  </a:txBody>
                  <a:tcPr/>
                </a:tc>
                <a:tc>
                  <a:txBody>
                    <a:bodyPr/>
                    <a:lstStyle/>
                    <a:p>
                      <a:r>
                        <a:rPr lang="en-US" dirty="0" smtClean="0">
                          <a:solidFill>
                            <a:srgbClr val="E0EBCF"/>
                          </a:solidFill>
                        </a:rPr>
                        <a:t>Deeper learning when</a:t>
                      </a:r>
                      <a:r>
                        <a:rPr lang="en-US" baseline="0" dirty="0" smtClean="0">
                          <a:solidFill>
                            <a:srgbClr val="E0EBCF"/>
                          </a:solidFill>
                        </a:rPr>
                        <a:t> </a:t>
                      </a:r>
                      <a:r>
                        <a:rPr lang="en-US" dirty="0" smtClean="0">
                          <a:solidFill>
                            <a:srgbClr val="E0EBCF"/>
                          </a:solidFill>
                        </a:rPr>
                        <a:t>extraneous words, sounds, or pictures are excluded</a:t>
                      </a:r>
                      <a:r>
                        <a:rPr lang="en-US" baseline="0" dirty="0" smtClean="0">
                          <a:solidFill>
                            <a:srgbClr val="E0EBCF"/>
                          </a:solidFill>
                        </a:rPr>
                        <a:t> </a:t>
                      </a:r>
                      <a:r>
                        <a:rPr lang="en-US" dirty="0" smtClean="0">
                          <a:solidFill>
                            <a:srgbClr val="E0EBCF"/>
                          </a:solidFill>
                        </a:rPr>
                        <a:t>rather than included </a:t>
                      </a:r>
                      <a:endParaRPr lang="en-US" dirty="0">
                        <a:solidFill>
                          <a:srgbClr val="E0EBCF"/>
                        </a:solidFill>
                      </a:endParaRPr>
                    </a:p>
                  </a:txBody>
                  <a:tcPr/>
                </a:tc>
              </a:tr>
              <a:tr h="370840">
                <a:tc>
                  <a:txBody>
                    <a:bodyPr/>
                    <a:lstStyle/>
                    <a:p>
                      <a:r>
                        <a:rPr lang="en-US" dirty="0" smtClean="0">
                          <a:solidFill>
                            <a:srgbClr val="F0F5E9"/>
                          </a:solidFill>
                        </a:rPr>
                        <a:t>4. Modality </a:t>
                      </a:r>
                      <a:endParaRPr lang="en-US" dirty="0">
                        <a:solidFill>
                          <a:srgbClr val="F0F5E9"/>
                        </a:solidFill>
                      </a:endParaRPr>
                    </a:p>
                  </a:txBody>
                  <a:tcPr/>
                </a:tc>
                <a:tc>
                  <a:txBody>
                    <a:bodyPr/>
                    <a:lstStyle/>
                    <a:p>
                      <a:r>
                        <a:rPr lang="en-US" dirty="0" smtClean="0">
                          <a:solidFill>
                            <a:srgbClr val="F0F5E9"/>
                          </a:solidFill>
                        </a:rPr>
                        <a:t>Deeper learning when words</a:t>
                      </a:r>
                      <a:r>
                        <a:rPr lang="en-US" baseline="0" dirty="0" smtClean="0">
                          <a:solidFill>
                            <a:srgbClr val="F0F5E9"/>
                          </a:solidFill>
                        </a:rPr>
                        <a:t> </a:t>
                      </a:r>
                      <a:r>
                        <a:rPr lang="en-US" dirty="0" smtClean="0">
                          <a:solidFill>
                            <a:srgbClr val="F0F5E9"/>
                          </a:solidFill>
                        </a:rPr>
                        <a:t>are presented as narration rather than as on-screen</a:t>
                      </a:r>
                      <a:r>
                        <a:rPr lang="en-US" baseline="0" dirty="0" smtClean="0">
                          <a:solidFill>
                            <a:srgbClr val="F0F5E9"/>
                          </a:solidFill>
                        </a:rPr>
                        <a:t> </a:t>
                      </a:r>
                      <a:r>
                        <a:rPr lang="en-US" dirty="0" smtClean="0">
                          <a:solidFill>
                            <a:srgbClr val="F0F5E9"/>
                          </a:solidFill>
                        </a:rPr>
                        <a:t>text</a:t>
                      </a:r>
                      <a:endParaRPr lang="en-US" dirty="0">
                        <a:solidFill>
                          <a:srgbClr val="F0F5E9"/>
                        </a:solidFill>
                      </a:endParaRPr>
                    </a:p>
                  </a:txBody>
                  <a:tcPr/>
                </a:tc>
              </a:tr>
              <a:tr h="370840">
                <a:tc>
                  <a:txBody>
                    <a:bodyPr/>
                    <a:lstStyle/>
                    <a:p>
                      <a:r>
                        <a:rPr lang="en-US" dirty="0" smtClean="0">
                          <a:solidFill>
                            <a:srgbClr val="E0EBCF"/>
                          </a:solidFill>
                        </a:rPr>
                        <a:t>5. Redundancy </a:t>
                      </a:r>
                      <a:endParaRPr lang="en-US" dirty="0">
                        <a:solidFill>
                          <a:srgbClr val="E0EBCF"/>
                        </a:solidFill>
                      </a:endParaRPr>
                    </a:p>
                  </a:txBody>
                  <a:tcPr/>
                </a:tc>
                <a:tc>
                  <a:txBody>
                    <a:bodyPr/>
                    <a:lstStyle/>
                    <a:p>
                      <a:r>
                        <a:rPr lang="en-US" dirty="0" smtClean="0">
                          <a:solidFill>
                            <a:srgbClr val="E0EBCF"/>
                          </a:solidFill>
                        </a:rPr>
                        <a:t>Deeper learning when</a:t>
                      </a:r>
                      <a:r>
                        <a:rPr lang="en-US" baseline="0" dirty="0" smtClean="0">
                          <a:solidFill>
                            <a:srgbClr val="E0EBCF"/>
                          </a:solidFill>
                        </a:rPr>
                        <a:t> </a:t>
                      </a:r>
                      <a:r>
                        <a:rPr lang="en-US" dirty="0" smtClean="0">
                          <a:solidFill>
                            <a:srgbClr val="E0EBCF"/>
                          </a:solidFill>
                        </a:rPr>
                        <a:t>words are presented as narration rather than as both</a:t>
                      </a:r>
                      <a:r>
                        <a:rPr lang="en-US" baseline="0" dirty="0" smtClean="0">
                          <a:solidFill>
                            <a:srgbClr val="E0EBCF"/>
                          </a:solidFill>
                        </a:rPr>
                        <a:t> </a:t>
                      </a:r>
                      <a:r>
                        <a:rPr lang="en-US" dirty="0" smtClean="0">
                          <a:solidFill>
                            <a:srgbClr val="E0EBCF"/>
                          </a:solidFill>
                        </a:rPr>
                        <a:t>narration and on-screen text </a:t>
                      </a:r>
                      <a:endParaRPr lang="en-US" dirty="0">
                        <a:solidFill>
                          <a:srgbClr val="E0EBCF"/>
                        </a:solidFill>
                      </a:endParaRPr>
                    </a:p>
                  </a:txBody>
                  <a:tcPr/>
                </a:tc>
              </a:tr>
              <a:tr h="370840">
                <a:tc>
                  <a:txBody>
                    <a:bodyPr/>
                    <a:lstStyle/>
                    <a:p>
                      <a:r>
                        <a:rPr lang="en-US" dirty="0" smtClean="0">
                          <a:solidFill>
                            <a:srgbClr val="F0F5E9"/>
                          </a:solidFill>
                        </a:rPr>
                        <a:t>6. Personalization </a:t>
                      </a:r>
                      <a:endParaRPr lang="en-US" dirty="0">
                        <a:solidFill>
                          <a:srgbClr val="F0F5E9"/>
                        </a:solidFill>
                      </a:endParaRPr>
                    </a:p>
                  </a:txBody>
                  <a:tcPr/>
                </a:tc>
                <a:tc>
                  <a:txBody>
                    <a:bodyPr/>
                    <a:lstStyle/>
                    <a:p>
                      <a:r>
                        <a:rPr lang="en-US" dirty="0" smtClean="0">
                          <a:solidFill>
                            <a:srgbClr val="F0F5E9"/>
                          </a:solidFill>
                        </a:rPr>
                        <a:t>Deeper learning when</a:t>
                      </a:r>
                      <a:r>
                        <a:rPr lang="en-US" baseline="0" dirty="0" smtClean="0">
                          <a:solidFill>
                            <a:srgbClr val="F0F5E9"/>
                          </a:solidFill>
                        </a:rPr>
                        <a:t> </a:t>
                      </a:r>
                      <a:r>
                        <a:rPr lang="en-US" dirty="0" smtClean="0">
                          <a:solidFill>
                            <a:srgbClr val="F0F5E9"/>
                          </a:solidFill>
                        </a:rPr>
                        <a:t>words are presented in conversational style rather</a:t>
                      </a:r>
                      <a:r>
                        <a:rPr lang="en-US" baseline="0" dirty="0" smtClean="0">
                          <a:solidFill>
                            <a:srgbClr val="F0F5E9"/>
                          </a:solidFill>
                        </a:rPr>
                        <a:t> </a:t>
                      </a:r>
                      <a:r>
                        <a:rPr lang="en-US" dirty="0" smtClean="0">
                          <a:solidFill>
                            <a:srgbClr val="F0F5E9"/>
                          </a:solidFill>
                        </a:rPr>
                        <a:t>than formal style </a:t>
                      </a:r>
                      <a:endParaRPr lang="en-US" dirty="0">
                        <a:solidFill>
                          <a:srgbClr val="F0F5E9"/>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7. Segmentation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Deeper learning when complex lessons are presented in smaller parts</a:t>
                      </a:r>
                    </a:p>
                  </a:txBody>
                  <a:tcPr/>
                </a:tc>
              </a:tr>
              <a:tr h="370840">
                <a:tc>
                  <a:txBody>
                    <a:bodyPr/>
                    <a:lstStyle/>
                    <a:p>
                      <a:r>
                        <a:rPr lang="en-US" dirty="0" smtClean="0">
                          <a:solidFill>
                            <a:srgbClr val="F0F5E9"/>
                          </a:solidFill>
                        </a:rPr>
                        <a:t>8. </a:t>
                      </a:r>
                      <a:r>
                        <a:rPr lang="en-US" dirty="0" err="1" smtClean="0">
                          <a:solidFill>
                            <a:srgbClr val="F0F5E9"/>
                          </a:solidFill>
                        </a:rPr>
                        <a:t>Pretraining</a:t>
                      </a:r>
                      <a:endParaRPr lang="en-US" dirty="0">
                        <a:solidFill>
                          <a:srgbClr val="F0F5E9"/>
                        </a:solidFill>
                      </a:endParaRPr>
                    </a:p>
                  </a:txBody>
                  <a:tcPr/>
                </a:tc>
                <a:tc>
                  <a:txBody>
                    <a:bodyPr/>
                    <a:lstStyle/>
                    <a:p>
                      <a:r>
                        <a:rPr lang="en-US" dirty="0" smtClean="0">
                          <a:solidFill>
                            <a:srgbClr val="F0F5E9"/>
                          </a:solidFill>
                        </a:rPr>
                        <a:t>Deeper learning when key terms are explained in advance</a:t>
                      </a:r>
                      <a:endParaRPr lang="en-US" dirty="0">
                        <a:solidFill>
                          <a:srgbClr val="F0F5E9"/>
                        </a:solidFill>
                      </a:endParaRPr>
                    </a:p>
                  </a:txBody>
                  <a:tcPr/>
                </a:tc>
              </a:tr>
            </a:tbl>
          </a:graphicData>
        </a:graphic>
      </p:graphicFrame>
      <p:sp>
        <p:nvSpPr>
          <p:cNvPr id="5" name="TextBox 4"/>
          <p:cNvSpPr txBox="1"/>
          <p:nvPr/>
        </p:nvSpPr>
        <p:spPr>
          <a:xfrm>
            <a:off x="1905000" y="6488668"/>
            <a:ext cx="5410200" cy="369332"/>
          </a:xfrm>
          <a:prstGeom prst="rect">
            <a:avLst/>
          </a:prstGeom>
          <a:noFill/>
        </p:spPr>
        <p:txBody>
          <a:bodyPr wrap="square" rtlCol="0">
            <a:spAutoFit/>
          </a:bodyPr>
          <a:lstStyle/>
          <a:p>
            <a:r>
              <a:rPr lang="en-US" dirty="0" smtClean="0">
                <a:solidFill>
                  <a:schemeClr val="bg1">
                    <a:lumMod val="50000"/>
                  </a:schemeClr>
                </a:solidFill>
              </a:rPr>
              <a:t>Source: Clark &amp; Mayer (2006, p. 386), summarized.</a:t>
            </a: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Principles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56076427"/>
              </p:ext>
            </p:extLst>
          </p:nvPr>
        </p:nvGraphicFramePr>
        <p:xfrm>
          <a:off x="228600" y="1524000"/>
          <a:ext cx="8686800" cy="4953000"/>
        </p:xfrm>
        <a:graphic>
          <a:graphicData uri="http://schemas.openxmlformats.org/drawingml/2006/table">
            <a:tbl>
              <a:tblPr firstRow="1" bandRow="1">
                <a:tableStyleId>{5C22544A-7EE6-4342-B048-85BDC9FD1C3A}</a:tableStyleId>
              </a:tblPr>
              <a:tblGrid>
                <a:gridCol w="2057400"/>
                <a:gridCol w="6629400"/>
              </a:tblGrid>
              <a:tr h="370840">
                <a:tc>
                  <a:txBody>
                    <a:bodyPr/>
                    <a:lstStyle/>
                    <a:p>
                      <a:r>
                        <a:rPr lang="en-US" dirty="0" smtClean="0"/>
                        <a:t>Principle</a:t>
                      </a:r>
                      <a:endParaRPr lang="en-US" dirty="0"/>
                    </a:p>
                  </a:txBody>
                  <a:tcPr/>
                </a:tc>
                <a:tc>
                  <a:txBody>
                    <a:bodyPr/>
                    <a:lstStyle/>
                    <a:p>
                      <a:r>
                        <a:rPr lang="en-US" dirty="0" smtClean="0"/>
                        <a:t>Effect on Learning</a:t>
                      </a:r>
                      <a:endParaRPr lang="en-US" dirty="0"/>
                    </a:p>
                  </a:txBody>
                  <a:tcPr/>
                </a:tc>
              </a:tr>
              <a:tr h="370840">
                <a:tc>
                  <a:txBody>
                    <a:bodyPr/>
                    <a:lstStyle/>
                    <a:p>
                      <a:r>
                        <a:rPr lang="en-US" dirty="0" smtClean="0"/>
                        <a:t>1. Multimedia </a:t>
                      </a:r>
                      <a:endParaRPr lang="en-US" dirty="0"/>
                    </a:p>
                  </a:txBody>
                  <a:tcPr/>
                </a:tc>
                <a:tc>
                  <a:txBody>
                    <a:bodyPr/>
                    <a:lstStyle/>
                    <a:p>
                      <a:r>
                        <a:rPr lang="en-US" dirty="0" smtClean="0"/>
                        <a:t>Deeper learning from</a:t>
                      </a:r>
                      <a:r>
                        <a:rPr lang="en-US" baseline="0" dirty="0" smtClean="0"/>
                        <a:t> </a:t>
                      </a:r>
                      <a:r>
                        <a:rPr lang="en-US" dirty="0" smtClean="0"/>
                        <a:t>words and pictures than words alone </a:t>
                      </a:r>
                      <a:endParaRPr lang="en-US" dirty="0"/>
                    </a:p>
                  </a:txBody>
                  <a:tcPr/>
                </a:tc>
              </a:tr>
              <a:tr h="370840">
                <a:tc>
                  <a:txBody>
                    <a:bodyPr/>
                    <a:lstStyle/>
                    <a:p>
                      <a:r>
                        <a:rPr lang="en-US" dirty="0" smtClean="0">
                          <a:solidFill>
                            <a:schemeClr val="tx1"/>
                          </a:solidFill>
                        </a:rPr>
                        <a:t>2. Contiguity</a:t>
                      </a:r>
                      <a:endParaRPr lang="en-US" dirty="0">
                        <a:solidFill>
                          <a:schemeClr val="tx1"/>
                        </a:solidFill>
                      </a:endParaRPr>
                    </a:p>
                  </a:txBody>
                  <a:tcPr anchor="ctr"/>
                </a:tc>
                <a:tc>
                  <a:txBody>
                    <a:bodyPr/>
                    <a:lstStyle/>
                    <a:p>
                      <a:r>
                        <a:rPr lang="en-US" dirty="0" smtClean="0">
                          <a:solidFill>
                            <a:schemeClr val="tx1"/>
                          </a:solidFill>
                        </a:rPr>
                        <a:t>Deeper learning from</a:t>
                      </a:r>
                      <a:r>
                        <a:rPr lang="en-US" baseline="0" dirty="0" smtClean="0">
                          <a:solidFill>
                            <a:schemeClr val="tx1"/>
                          </a:solidFill>
                        </a:rPr>
                        <a:t> </a:t>
                      </a:r>
                      <a:r>
                        <a:rPr lang="en-US" dirty="0" smtClean="0">
                          <a:solidFill>
                            <a:schemeClr val="tx1"/>
                          </a:solidFill>
                        </a:rPr>
                        <a:t>presenting words and pictures</a:t>
                      </a:r>
                      <a:r>
                        <a:rPr lang="en-US" baseline="0" dirty="0" smtClean="0">
                          <a:solidFill>
                            <a:schemeClr val="tx1"/>
                          </a:solidFill>
                        </a:rPr>
                        <a:t> </a:t>
                      </a:r>
                      <a:r>
                        <a:rPr lang="en-US" dirty="0" smtClean="0">
                          <a:solidFill>
                            <a:schemeClr val="tx1"/>
                          </a:solidFill>
                        </a:rPr>
                        <a:t>simultaneously rather</a:t>
                      </a:r>
                      <a:r>
                        <a:rPr lang="en-US" baseline="0" dirty="0" smtClean="0">
                          <a:solidFill>
                            <a:schemeClr val="tx1"/>
                          </a:solidFill>
                        </a:rPr>
                        <a:t> </a:t>
                      </a:r>
                      <a:r>
                        <a:rPr lang="en-US" dirty="0" smtClean="0">
                          <a:solidFill>
                            <a:schemeClr val="tx1"/>
                          </a:solidFill>
                        </a:rPr>
                        <a:t>than successively </a:t>
                      </a:r>
                      <a:endParaRPr lang="en-US" dirty="0">
                        <a:solidFill>
                          <a:schemeClr val="tx1"/>
                        </a:solidFill>
                      </a:endParaRPr>
                    </a:p>
                  </a:txBody>
                  <a:tcPr/>
                </a:tc>
              </a:tr>
              <a:tr h="370840">
                <a:tc>
                  <a:txBody>
                    <a:bodyPr/>
                    <a:lstStyle/>
                    <a:p>
                      <a:r>
                        <a:rPr lang="en-US" dirty="0" smtClean="0">
                          <a:solidFill>
                            <a:srgbClr val="E0EBCF"/>
                          </a:solidFill>
                        </a:rPr>
                        <a:t>3. Coherence </a:t>
                      </a:r>
                      <a:endParaRPr lang="en-US" dirty="0">
                        <a:solidFill>
                          <a:srgbClr val="E0EBCF"/>
                        </a:solidFill>
                      </a:endParaRPr>
                    </a:p>
                  </a:txBody>
                  <a:tcPr/>
                </a:tc>
                <a:tc>
                  <a:txBody>
                    <a:bodyPr/>
                    <a:lstStyle/>
                    <a:p>
                      <a:r>
                        <a:rPr lang="en-US" dirty="0" smtClean="0">
                          <a:solidFill>
                            <a:srgbClr val="E0EBCF"/>
                          </a:solidFill>
                        </a:rPr>
                        <a:t>Deeper learning when</a:t>
                      </a:r>
                      <a:r>
                        <a:rPr lang="en-US" baseline="0" dirty="0" smtClean="0">
                          <a:solidFill>
                            <a:srgbClr val="E0EBCF"/>
                          </a:solidFill>
                        </a:rPr>
                        <a:t> </a:t>
                      </a:r>
                      <a:r>
                        <a:rPr lang="en-US" dirty="0" smtClean="0">
                          <a:solidFill>
                            <a:srgbClr val="E0EBCF"/>
                          </a:solidFill>
                        </a:rPr>
                        <a:t>extraneous words, sounds, or pictures are excluded</a:t>
                      </a:r>
                      <a:r>
                        <a:rPr lang="en-US" baseline="0" dirty="0" smtClean="0">
                          <a:solidFill>
                            <a:srgbClr val="E0EBCF"/>
                          </a:solidFill>
                        </a:rPr>
                        <a:t> </a:t>
                      </a:r>
                      <a:r>
                        <a:rPr lang="en-US" dirty="0" smtClean="0">
                          <a:solidFill>
                            <a:srgbClr val="E0EBCF"/>
                          </a:solidFill>
                        </a:rPr>
                        <a:t>rather than included </a:t>
                      </a:r>
                      <a:endParaRPr lang="en-US" dirty="0">
                        <a:solidFill>
                          <a:srgbClr val="E0EBCF"/>
                        </a:solidFill>
                      </a:endParaRPr>
                    </a:p>
                  </a:txBody>
                  <a:tcPr/>
                </a:tc>
              </a:tr>
              <a:tr h="370840">
                <a:tc>
                  <a:txBody>
                    <a:bodyPr/>
                    <a:lstStyle/>
                    <a:p>
                      <a:r>
                        <a:rPr lang="en-US" dirty="0" smtClean="0">
                          <a:solidFill>
                            <a:srgbClr val="F0F5E9"/>
                          </a:solidFill>
                        </a:rPr>
                        <a:t>4. Modality </a:t>
                      </a:r>
                      <a:endParaRPr lang="en-US" dirty="0">
                        <a:solidFill>
                          <a:srgbClr val="F0F5E9"/>
                        </a:solidFill>
                      </a:endParaRPr>
                    </a:p>
                  </a:txBody>
                  <a:tcPr/>
                </a:tc>
                <a:tc>
                  <a:txBody>
                    <a:bodyPr/>
                    <a:lstStyle/>
                    <a:p>
                      <a:r>
                        <a:rPr lang="en-US" dirty="0" smtClean="0">
                          <a:solidFill>
                            <a:srgbClr val="F0F5E9"/>
                          </a:solidFill>
                        </a:rPr>
                        <a:t>Deeper learning when words</a:t>
                      </a:r>
                      <a:r>
                        <a:rPr lang="en-US" baseline="0" dirty="0" smtClean="0">
                          <a:solidFill>
                            <a:srgbClr val="F0F5E9"/>
                          </a:solidFill>
                        </a:rPr>
                        <a:t> </a:t>
                      </a:r>
                      <a:r>
                        <a:rPr lang="en-US" dirty="0" smtClean="0">
                          <a:solidFill>
                            <a:srgbClr val="F0F5E9"/>
                          </a:solidFill>
                        </a:rPr>
                        <a:t>are presented as narration rather than as on-screen</a:t>
                      </a:r>
                      <a:r>
                        <a:rPr lang="en-US" baseline="0" dirty="0" smtClean="0">
                          <a:solidFill>
                            <a:srgbClr val="F0F5E9"/>
                          </a:solidFill>
                        </a:rPr>
                        <a:t> </a:t>
                      </a:r>
                      <a:r>
                        <a:rPr lang="en-US" dirty="0" smtClean="0">
                          <a:solidFill>
                            <a:srgbClr val="F0F5E9"/>
                          </a:solidFill>
                        </a:rPr>
                        <a:t>text</a:t>
                      </a:r>
                      <a:endParaRPr lang="en-US" dirty="0">
                        <a:solidFill>
                          <a:srgbClr val="F0F5E9"/>
                        </a:solidFill>
                      </a:endParaRPr>
                    </a:p>
                  </a:txBody>
                  <a:tcPr/>
                </a:tc>
              </a:tr>
              <a:tr h="370840">
                <a:tc>
                  <a:txBody>
                    <a:bodyPr/>
                    <a:lstStyle/>
                    <a:p>
                      <a:r>
                        <a:rPr lang="en-US" dirty="0" smtClean="0">
                          <a:solidFill>
                            <a:srgbClr val="E0EBCF"/>
                          </a:solidFill>
                        </a:rPr>
                        <a:t>5. Redundancy </a:t>
                      </a:r>
                      <a:endParaRPr lang="en-US" dirty="0">
                        <a:solidFill>
                          <a:srgbClr val="E0EBCF"/>
                        </a:solidFill>
                      </a:endParaRPr>
                    </a:p>
                  </a:txBody>
                  <a:tcPr/>
                </a:tc>
                <a:tc>
                  <a:txBody>
                    <a:bodyPr/>
                    <a:lstStyle/>
                    <a:p>
                      <a:r>
                        <a:rPr lang="en-US" dirty="0" smtClean="0">
                          <a:solidFill>
                            <a:srgbClr val="E0EBCF"/>
                          </a:solidFill>
                        </a:rPr>
                        <a:t>Deeper learning when</a:t>
                      </a:r>
                      <a:r>
                        <a:rPr lang="en-US" baseline="0" dirty="0" smtClean="0">
                          <a:solidFill>
                            <a:srgbClr val="E0EBCF"/>
                          </a:solidFill>
                        </a:rPr>
                        <a:t> </a:t>
                      </a:r>
                      <a:r>
                        <a:rPr lang="en-US" dirty="0" smtClean="0">
                          <a:solidFill>
                            <a:srgbClr val="E0EBCF"/>
                          </a:solidFill>
                        </a:rPr>
                        <a:t>words are presented as narration rather than as both</a:t>
                      </a:r>
                      <a:r>
                        <a:rPr lang="en-US" baseline="0" dirty="0" smtClean="0">
                          <a:solidFill>
                            <a:srgbClr val="E0EBCF"/>
                          </a:solidFill>
                        </a:rPr>
                        <a:t> </a:t>
                      </a:r>
                      <a:r>
                        <a:rPr lang="en-US" dirty="0" smtClean="0">
                          <a:solidFill>
                            <a:srgbClr val="E0EBCF"/>
                          </a:solidFill>
                        </a:rPr>
                        <a:t>narration and on-screen text </a:t>
                      </a:r>
                      <a:endParaRPr lang="en-US" dirty="0">
                        <a:solidFill>
                          <a:srgbClr val="E0EBCF"/>
                        </a:solidFill>
                      </a:endParaRPr>
                    </a:p>
                  </a:txBody>
                  <a:tcPr/>
                </a:tc>
              </a:tr>
              <a:tr h="370840">
                <a:tc>
                  <a:txBody>
                    <a:bodyPr/>
                    <a:lstStyle/>
                    <a:p>
                      <a:r>
                        <a:rPr lang="en-US" dirty="0" smtClean="0">
                          <a:solidFill>
                            <a:srgbClr val="F0F5E9"/>
                          </a:solidFill>
                        </a:rPr>
                        <a:t>6. Personalization </a:t>
                      </a:r>
                      <a:endParaRPr lang="en-US" dirty="0">
                        <a:solidFill>
                          <a:srgbClr val="F0F5E9"/>
                        </a:solidFill>
                      </a:endParaRPr>
                    </a:p>
                  </a:txBody>
                  <a:tcPr/>
                </a:tc>
                <a:tc>
                  <a:txBody>
                    <a:bodyPr/>
                    <a:lstStyle/>
                    <a:p>
                      <a:r>
                        <a:rPr lang="en-US" dirty="0" smtClean="0">
                          <a:solidFill>
                            <a:srgbClr val="F0F5E9"/>
                          </a:solidFill>
                        </a:rPr>
                        <a:t>Deeper learning when</a:t>
                      </a:r>
                      <a:r>
                        <a:rPr lang="en-US" baseline="0" dirty="0" smtClean="0">
                          <a:solidFill>
                            <a:srgbClr val="F0F5E9"/>
                          </a:solidFill>
                        </a:rPr>
                        <a:t> </a:t>
                      </a:r>
                      <a:r>
                        <a:rPr lang="en-US" dirty="0" smtClean="0">
                          <a:solidFill>
                            <a:srgbClr val="F0F5E9"/>
                          </a:solidFill>
                        </a:rPr>
                        <a:t>words are presented in conversational style rather</a:t>
                      </a:r>
                      <a:r>
                        <a:rPr lang="en-US" baseline="0" dirty="0" smtClean="0">
                          <a:solidFill>
                            <a:srgbClr val="F0F5E9"/>
                          </a:solidFill>
                        </a:rPr>
                        <a:t> </a:t>
                      </a:r>
                      <a:r>
                        <a:rPr lang="en-US" dirty="0" smtClean="0">
                          <a:solidFill>
                            <a:srgbClr val="F0F5E9"/>
                          </a:solidFill>
                        </a:rPr>
                        <a:t>than formal style </a:t>
                      </a:r>
                      <a:endParaRPr lang="en-US" dirty="0">
                        <a:solidFill>
                          <a:srgbClr val="F0F5E9"/>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7. Segmentation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Deeper learning when complex lessons are presented in smaller parts</a:t>
                      </a:r>
                    </a:p>
                  </a:txBody>
                  <a:tcPr/>
                </a:tc>
              </a:tr>
              <a:tr h="370840">
                <a:tc>
                  <a:txBody>
                    <a:bodyPr/>
                    <a:lstStyle/>
                    <a:p>
                      <a:r>
                        <a:rPr lang="en-US" dirty="0" smtClean="0">
                          <a:solidFill>
                            <a:srgbClr val="F0F5E9"/>
                          </a:solidFill>
                        </a:rPr>
                        <a:t>8. </a:t>
                      </a:r>
                      <a:r>
                        <a:rPr lang="en-US" dirty="0" err="1" smtClean="0">
                          <a:solidFill>
                            <a:srgbClr val="F0F5E9"/>
                          </a:solidFill>
                        </a:rPr>
                        <a:t>Pretraining</a:t>
                      </a:r>
                      <a:endParaRPr lang="en-US" dirty="0">
                        <a:solidFill>
                          <a:srgbClr val="F0F5E9"/>
                        </a:solidFill>
                      </a:endParaRPr>
                    </a:p>
                  </a:txBody>
                  <a:tcPr/>
                </a:tc>
                <a:tc>
                  <a:txBody>
                    <a:bodyPr/>
                    <a:lstStyle/>
                    <a:p>
                      <a:r>
                        <a:rPr lang="en-US" dirty="0" smtClean="0">
                          <a:solidFill>
                            <a:srgbClr val="F0F5E9"/>
                          </a:solidFill>
                        </a:rPr>
                        <a:t>Deeper learning when key terms are explained in advance</a:t>
                      </a:r>
                      <a:endParaRPr lang="en-US" dirty="0">
                        <a:solidFill>
                          <a:srgbClr val="F0F5E9"/>
                        </a:solidFill>
                      </a:endParaRPr>
                    </a:p>
                  </a:txBody>
                  <a:tcPr/>
                </a:tc>
              </a:tr>
            </a:tbl>
          </a:graphicData>
        </a:graphic>
      </p:graphicFrame>
      <p:sp>
        <p:nvSpPr>
          <p:cNvPr id="5" name="TextBox 4"/>
          <p:cNvSpPr txBox="1"/>
          <p:nvPr/>
        </p:nvSpPr>
        <p:spPr>
          <a:xfrm>
            <a:off x="1905000" y="6488668"/>
            <a:ext cx="5410200" cy="369332"/>
          </a:xfrm>
          <a:prstGeom prst="rect">
            <a:avLst/>
          </a:prstGeom>
          <a:noFill/>
        </p:spPr>
        <p:txBody>
          <a:bodyPr wrap="square" rtlCol="0">
            <a:spAutoFit/>
          </a:bodyPr>
          <a:lstStyle/>
          <a:p>
            <a:r>
              <a:rPr lang="en-US" dirty="0" smtClean="0">
                <a:solidFill>
                  <a:schemeClr val="bg1">
                    <a:lumMod val="50000"/>
                  </a:schemeClr>
                </a:solidFill>
              </a:rPr>
              <a:t>Source: Clark &amp; Mayer (2006, p. 386), summarized.</a:t>
            </a:r>
          </a:p>
        </p:txBody>
      </p:sp>
    </p:spTree>
    <p:extLst>
      <p:ext uri="{BB962C8B-B14F-4D97-AF65-F5344CB8AC3E}">
        <p14:creationId xmlns:p14="http://schemas.microsoft.com/office/powerpoint/2010/main" val="753918572"/>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Principles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35521117"/>
              </p:ext>
            </p:extLst>
          </p:nvPr>
        </p:nvGraphicFramePr>
        <p:xfrm>
          <a:off x="228600" y="1524000"/>
          <a:ext cx="8686800" cy="4953000"/>
        </p:xfrm>
        <a:graphic>
          <a:graphicData uri="http://schemas.openxmlformats.org/drawingml/2006/table">
            <a:tbl>
              <a:tblPr firstRow="1" bandRow="1">
                <a:tableStyleId>{5C22544A-7EE6-4342-B048-85BDC9FD1C3A}</a:tableStyleId>
              </a:tblPr>
              <a:tblGrid>
                <a:gridCol w="2057400"/>
                <a:gridCol w="6629400"/>
              </a:tblGrid>
              <a:tr h="370840">
                <a:tc>
                  <a:txBody>
                    <a:bodyPr/>
                    <a:lstStyle/>
                    <a:p>
                      <a:r>
                        <a:rPr lang="en-US" dirty="0" smtClean="0"/>
                        <a:t>Principle</a:t>
                      </a:r>
                      <a:endParaRPr lang="en-US" dirty="0"/>
                    </a:p>
                  </a:txBody>
                  <a:tcPr/>
                </a:tc>
                <a:tc>
                  <a:txBody>
                    <a:bodyPr/>
                    <a:lstStyle/>
                    <a:p>
                      <a:r>
                        <a:rPr lang="en-US" dirty="0" smtClean="0"/>
                        <a:t>Effect on Learning</a:t>
                      </a:r>
                      <a:endParaRPr lang="en-US" dirty="0"/>
                    </a:p>
                  </a:txBody>
                  <a:tcPr/>
                </a:tc>
              </a:tr>
              <a:tr h="370840">
                <a:tc>
                  <a:txBody>
                    <a:bodyPr/>
                    <a:lstStyle/>
                    <a:p>
                      <a:r>
                        <a:rPr lang="en-US" dirty="0" smtClean="0"/>
                        <a:t>1. Multimedia </a:t>
                      </a:r>
                      <a:endParaRPr lang="en-US" dirty="0"/>
                    </a:p>
                  </a:txBody>
                  <a:tcPr/>
                </a:tc>
                <a:tc>
                  <a:txBody>
                    <a:bodyPr/>
                    <a:lstStyle/>
                    <a:p>
                      <a:r>
                        <a:rPr lang="en-US" dirty="0" smtClean="0"/>
                        <a:t>Deeper learning from</a:t>
                      </a:r>
                      <a:r>
                        <a:rPr lang="en-US" baseline="0" dirty="0" smtClean="0"/>
                        <a:t> </a:t>
                      </a:r>
                      <a:r>
                        <a:rPr lang="en-US" dirty="0" smtClean="0"/>
                        <a:t>words and pictures than words alone </a:t>
                      </a:r>
                      <a:endParaRPr lang="en-US" dirty="0"/>
                    </a:p>
                  </a:txBody>
                  <a:tcPr/>
                </a:tc>
              </a:tr>
              <a:tr h="370840">
                <a:tc>
                  <a:txBody>
                    <a:bodyPr/>
                    <a:lstStyle/>
                    <a:p>
                      <a:r>
                        <a:rPr lang="en-US" dirty="0" smtClean="0">
                          <a:solidFill>
                            <a:schemeClr val="tx1"/>
                          </a:solidFill>
                        </a:rPr>
                        <a:t>2. Contiguity</a:t>
                      </a:r>
                      <a:endParaRPr lang="en-US" dirty="0">
                        <a:solidFill>
                          <a:schemeClr val="tx1"/>
                        </a:solidFill>
                      </a:endParaRPr>
                    </a:p>
                  </a:txBody>
                  <a:tcPr anchor="ctr"/>
                </a:tc>
                <a:tc>
                  <a:txBody>
                    <a:bodyPr/>
                    <a:lstStyle/>
                    <a:p>
                      <a:r>
                        <a:rPr lang="en-US" dirty="0" smtClean="0">
                          <a:solidFill>
                            <a:schemeClr val="tx1"/>
                          </a:solidFill>
                        </a:rPr>
                        <a:t>Deeper learning from</a:t>
                      </a:r>
                      <a:r>
                        <a:rPr lang="en-US" baseline="0" dirty="0" smtClean="0">
                          <a:solidFill>
                            <a:schemeClr val="tx1"/>
                          </a:solidFill>
                        </a:rPr>
                        <a:t> </a:t>
                      </a:r>
                      <a:r>
                        <a:rPr lang="en-US" dirty="0" smtClean="0">
                          <a:solidFill>
                            <a:schemeClr val="tx1"/>
                          </a:solidFill>
                        </a:rPr>
                        <a:t>presenting words and pictures</a:t>
                      </a:r>
                      <a:r>
                        <a:rPr lang="en-US" baseline="0" dirty="0" smtClean="0">
                          <a:solidFill>
                            <a:schemeClr val="tx1"/>
                          </a:solidFill>
                        </a:rPr>
                        <a:t> </a:t>
                      </a:r>
                      <a:r>
                        <a:rPr lang="en-US" dirty="0" smtClean="0">
                          <a:solidFill>
                            <a:schemeClr val="tx1"/>
                          </a:solidFill>
                        </a:rPr>
                        <a:t>simultaneously rather</a:t>
                      </a:r>
                      <a:r>
                        <a:rPr lang="en-US" baseline="0" dirty="0" smtClean="0">
                          <a:solidFill>
                            <a:schemeClr val="tx1"/>
                          </a:solidFill>
                        </a:rPr>
                        <a:t> </a:t>
                      </a:r>
                      <a:r>
                        <a:rPr lang="en-US" dirty="0" smtClean="0">
                          <a:solidFill>
                            <a:schemeClr val="tx1"/>
                          </a:solidFill>
                        </a:rPr>
                        <a:t>than successively </a:t>
                      </a:r>
                      <a:endParaRPr lang="en-US" dirty="0">
                        <a:solidFill>
                          <a:schemeClr val="tx1"/>
                        </a:solidFill>
                      </a:endParaRPr>
                    </a:p>
                  </a:txBody>
                  <a:tcPr/>
                </a:tc>
              </a:tr>
              <a:tr h="370840">
                <a:tc>
                  <a:txBody>
                    <a:bodyPr/>
                    <a:lstStyle/>
                    <a:p>
                      <a:r>
                        <a:rPr lang="en-US" dirty="0" smtClean="0">
                          <a:solidFill>
                            <a:schemeClr val="tx1"/>
                          </a:solidFill>
                        </a:rPr>
                        <a:t>3. Coherence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extraneous words, sounds, or pictures are excluded</a:t>
                      </a:r>
                      <a:r>
                        <a:rPr lang="en-US" baseline="0" dirty="0" smtClean="0">
                          <a:solidFill>
                            <a:schemeClr val="tx1"/>
                          </a:solidFill>
                        </a:rPr>
                        <a:t> </a:t>
                      </a:r>
                      <a:r>
                        <a:rPr lang="en-US" dirty="0" smtClean="0">
                          <a:solidFill>
                            <a:schemeClr val="tx1"/>
                          </a:solidFill>
                        </a:rPr>
                        <a:t>rather than included </a:t>
                      </a:r>
                      <a:endParaRPr lang="en-US" dirty="0">
                        <a:solidFill>
                          <a:schemeClr val="tx1"/>
                        </a:solidFill>
                      </a:endParaRPr>
                    </a:p>
                  </a:txBody>
                  <a:tcPr/>
                </a:tc>
              </a:tr>
              <a:tr h="370840">
                <a:tc>
                  <a:txBody>
                    <a:bodyPr/>
                    <a:lstStyle/>
                    <a:p>
                      <a:r>
                        <a:rPr lang="en-US" dirty="0" smtClean="0">
                          <a:solidFill>
                            <a:srgbClr val="F0F5E9"/>
                          </a:solidFill>
                        </a:rPr>
                        <a:t>4. Modality </a:t>
                      </a:r>
                      <a:endParaRPr lang="en-US" dirty="0">
                        <a:solidFill>
                          <a:srgbClr val="F0F5E9"/>
                        </a:solidFill>
                      </a:endParaRPr>
                    </a:p>
                  </a:txBody>
                  <a:tcPr/>
                </a:tc>
                <a:tc>
                  <a:txBody>
                    <a:bodyPr/>
                    <a:lstStyle/>
                    <a:p>
                      <a:r>
                        <a:rPr lang="en-US" dirty="0" smtClean="0">
                          <a:solidFill>
                            <a:srgbClr val="F0F5E9"/>
                          </a:solidFill>
                        </a:rPr>
                        <a:t>Deeper learning when words</a:t>
                      </a:r>
                      <a:r>
                        <a:rPr lang="en-US" baseline="0" dirty="0" smtClean="0">
                          <a:solidFill>
                            <a:srgbClr val="F0F5E9"/>
                          </a:solidFill>
                        </a:rPr>
                        <a:t> </a:t>
                      </a:r>
                      <a:r>
                        <a:rPr lang="en-US" dirty="0" smtClean="0">
                          <a:solidFill>
                            <a:srgbClr val="F0F5E9"/>
                          </a:solidFill>
                        </a:rPr>
                        <a:t>are presented as narration rather than as on-screen</a:t>
                      </a:r>
                      <a:r>
                        <a:rPr lang="en-US" baseline="0" dirty="0" smtClean="0">
                          <a:solidFill>
                            <a:srgbClr val="F0F5E9"/>
                          </a:solidFill>
                        </a:rPr>
                        <a:t> </a:t>
                      </a:r>
                      <a:r>
                        <a:rPr lang="en-US" dirty="0" smtClean="0">
                          <a:solidFill>
                            <a:srgbClr val="F0F5E9"/>
                          </a:solidFill>
                        </a:rPr>
                        <a:t>text</a:t>
                      </a:r>
                      <a:endParaRPr lang="en-US" dirty="0">
                        <a:solidFill>
                          <a:srgbClr val="F0F5E9"/>
                        </a:solidFill>
                      </a:endParaRPr>
                    </a:p>
                  </a:txBody>
                  <a:tcPr/>
                </a:tc>
              </a:tr>
              <a:tr h="370840">
                <a:tc>
                  <a:txBody>
                    <a:bodyPr/>
                    <a:lstStyle/>
                    <a:p>
                      <a:r>
                        <a:rPr lang="en-US" dirty="0" smtClean="0">
                          <a:solidFill>
                            <a:srgbClr val="E0EBCF"/>
                          </a:solidFill>
                        </a:rPr>
                        <a:t>5. Redundancy </a:t>
                      </a:r>
                      <a:endParaRPr lang="en-US" dirty="0">
                        <a:solidFill>
                          <a:srgbClr val="E0EBCF"/>
                        </a:solidFill>
                      </a:endParaRPr>
                    </a:p>
                  </a:txBody>
                  <a:tcPr/>
                </a:tc>
                <a:tc>
                  <a:txBody>
                    <a:bodyPr/>
                    <a:lstStyle/>
                    <a:p>
                      <a:r>
                        <a:rPr lang="en-US" dirty="0" smtClean="0">
                          <a:solidFill>
                            <a:srgbClr val="E0EBCF"/>
                          </a:solidFill>
                        </a:rPr>
                        <a:t>Deeper learning when</a:t>
                      </a:r>
                      <a:r>
                        <a:rPr lang="en-US" baseline="0" dirty="0" smtClean="0">
                          <a:solidFill>
                            <a:srgbClr val="E0EBCF"/>
                          </a:solidFill>
                        </a:rPr>
                        <a:t> </a:t>
                      </a:r>
                      <a:r>
                        <a:rPr lang="en-US" dirty="0" smtClean="0">
                          <a:solidFill>
                            <a:srgbClr val="E0EBCF"/>
                          </a:solidFill>
                        </a:rPr>
                        <a:t>words are presented as narration rather than as both</a:t>
                      </a:r>
                      <a:r>
                        <a:rPr lang="en-US" baseline="0" dirty="0" smtClean="0">
                          <a:solidFill>
                            <a:srgbClr val="E0EBCF"/>
                          </a:solidFill>
                        </a:rPr>
                        <a:t> </a:t>
                      </a:r>
                      <a:r>
                        <a:rPr lang="en-US" dirty="0" smtClean="0">
                          <a:solidFill>
                            <a:srgbClr val="E0EBCF"/>
                          </a:solidFill>
                        </a:rPr>
                        <a:t>narration and on-screen text </a:t>
                      </a:r>
                      <a:endParaRPr lang="en-US" dirty="0">
                        <a:solidFill>
                          <a:srgbClr val="E0EBCF"/>
                        </a:solidFill>
                      </a:endParaRPr>
                    </a:p>
                  </a:txBody>
                  <a:tcPr/>
                </a:tc>
              </a:tr>
              <a:tr h="370840">
                <a:tc>
                  <a:txBody>
                    <a:bodyPr/>
                    <a:lstStyle/>
                    <a:p>
                      <a:r>
                        <a:rPr lang="en-US" dirty="0" smtClean="0">
                          <a:solidFill>
                            <a:srgbClr val="F0F5E9"/>
                          </a:solidFill>
                        </a:rPr>
                        <a:t>6. Personalization </a:t>
                      </a:r>
                      <a:endParaRPr lang="en-US" dirty="0">
                        <a:solidFill>
                          <a:srgbClr val="F0F5E9"/>
                        </a:solidFill>
                      </a:endParaRPr>
                    </a:p>
                  </a:txBody>
                  <a:tcPr/>
                </a:tc>
                <a:tc>
                  <a:txBody>
                    <a:bodyPr/>
                    <a:lstStyle/>
                    <a:p>
                      <a:r>
                        <a:rPr lang="en-US" dirty="0" smtClean="0">
                          <a:solidFill>
                            <a:srgbClr val="F0F5E9"/>
                          </a:solidFill>
                        </a:rPr>
                        <a:t>Deeper learning when</a:t>
                      </a:r>
                      <a:r>
                        <a:rPr lang="en-US" baseline="0" dirty="0" smtClean="0">
                          <a:solidFill>
                            <a:srgbClr val="F0F5E9"/>
                          </a:solidFill>
                        </a:rPr>
                        <a:t> </a:t>
                      </a:r>
                      <a:r>
                        <a:rPr lang="en-US" dirty="0" smtClean="0">
                          <a:solidFill>
                            <a:srgbClr val="F0F5E9"/>
                          </a:solidFill>
                        </a:rPr>
                        <a:t>words are presented in conversational style rather</a:t>
                      </a:r>
                      <a:r>
                        <a:rPr lang="en-US" baseline="0" dirty="0" smtClean="0">
                          <a:solidFill>
                            <a:srgbClr val="F0F5E9"/>
                          </a:solidFill>
                        </a:rPr>
                        <a:t> </a:t>
                      </a:r>
                      <a:r>
                        <a:rPr lang="en-US" dirty="0" smtClean="0">
                          <a:solidFill>
                            <a:srgbClr val="F0F5E9"/>
                          </a:solidFill>
                        </a:rPr>
                        <a:t>than formal style </a:t>
                      </a:r>
                      <a:endParaRPr lang="en-US" dirty="0">
                        <a:solidFill>
                          <a:srgbClr val="F0F5E9"/>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7. Segmentation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Deeper learning when complex lessons are presented in smaller parts</a:t>
                      </a:r>
                    </a:p>
                  </a:txBody>
                  <a:tcPr/>
                </a:tc>
              </a:tr>
              <a:tr h="370840">
                <a:tc>
                  <a:txBody>
                    <a:bodyPr/>
                    <a:lstStyle/>
                    <a:p>
                      <a:r>
                        <a:rPr lang="en-US" dirty="0" smtClean="0">
                          <a:solidFill>
                            <a:srgbClr val="F0F5E9"/>
                          </a:solidFill>
                        </a:rPr>
                        <a:t>8. </a:t>
                      </a:r>
                      <a:r>
                        <a:rPr lang="en-US" dirty="0" err="1" smtClean="0">
                          <a:solidFill>
                            <a:srgbClr val="F0F5E9"/>
                          </a:solidFill>
                        </a:rPr>
                        <a:t>Pretraining</a:t>
                      </a:r>
                      <a:endParaRPr lang="en-US" dirty="0">
                        <a:solidFill>
                          <a:srgbClr val="F0F5E9"/>
                        </a:solidFill>
                      </a:endParaRPr>
                    </a:p>
                  </a:txBody>
                  <a:tcPr/>
                </a:tc>
                <a:tc>
                  <a:txBody>
                    <a:bodyPr/>
                    <a:lstStyle/>
                    <a:p>
                      <a:r>
                        <a:rPr lang="en-US" dirty="0" smtClean="0">
                          <a:solidFill>
                            <a:srgbClr val="F0F5E9"/>
                          </a:solidFill>
                        </a:rPr>
                        <a:t>Deeper learning when key terms are explained in advance</a:t>
                      </a:r>
                      <a:endParaRPr lang="en-US" dirty="0">
                        <a:solidFill>
                          <a:srgbClr val="F0F5E9"/>
                        </a:solidFill>
                      </a:endParaRPr>
                    </a:p>
                  </a:txBody>
                  <a:tcPr/>
                </a:tc>
              </a:tr>
            </a:tbl>
          </a:graphicData>
        </a:graphic>
      </p:graphicFrame>
      <p:sp>
        <p:nvSpPr>
          <p:cNvPr id="5" name="TextBox 4"/>
          <p:cNvSpPr txBox="1"/>
          <p:nvPr/>
        </p:nvSpPr>
        <p:spPr>
          <a:xfrm>
            <a:off x="1905000" y="6488668"/>
            <a:ext cx="5410200" cy="369332"/>
          </a:xfrm>
          <a:prstGeom prst="rect">
            <a:avLst/>
          </a:prstGeom>
          <a:noFill/>
        </p:spPr>
        <p:txBody>
          <a:bodyPr wrap="square" rtlCol="0">
            <a:spAutoFit/>
          </a:bodyPr>
          <a:lstStyle/>
          <a:p>
            <a:r>
              <a:rPr lang="en-US" dirty="0" smtClean="0">
                <a:solidFill>
                  <a:schemeClr val="bg1">
                    <a:lumMod val="50000"/>
                  </a:schemeClr>
                </a:solidFill>
              </a:rPr>
              <a:t>Source: Clark &amp; Mayer (2006, p. 386), summarized.</a:t>
            </a:r>
          </a:p>
        </p:txBody>
      </p:sp>
    </p:spTree>
    <p:extLst>
      <p:ext uri="{BB962C8B-B14F-4D97-AF65-F5344CB8AC3E}">
        <p14:creationId xmlns:p14="http://schemas.microsoft.com/office/powerpoint/2010/main" val="52451106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Principles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3923453"/>
              </p:ext>
            </p:extLst>
          </p:nvPr>
        </p:nvGraphicFramePr>
        <p:xfrm>
          <a:off x="228600" y="1524000"/>
          <a:ext cx="8686800" cy="4953000"/>
        </p:xfrm>
        <a:graphic>
          <a:graphicData uri="http://schemas.openxmlformats.org/drawingml/2006/table">
            <a:tbl>
              <a:tblPr firstRow="1" bandRow="1">
                <a:tableStyleId>{5C22544A-7EE6-4342-B048-85BDC9FD1C3A}</a:tableStyleId>
              </a:tblPr>
              <a:tblGrid>
                <a:gridCol w="2057400"/>
                <a:gridCol w="6629400"/>
              </a:tblGrid>
              <a:tr h="370840">
                <a:tc>
                  <a:txBody>
                    <a:bodyPr/>
                    <a:lstStyle/>
                    <a:p>
                      <a:r>
                        <a:rPr lang="en-US" dirty="0" smtClean="0"/>
                        <a:t>Principle</a:t>
                      </a:r>
                      <a:endParaRPr lang="en-US" dirty="0"/>
                    </a:p>
                  </a:txBody>
                  <a:tcPr/>
                </a:tc>
                <a:tc>
                  <a:txBody>
                    <a:bodyPr/>
                    <a:lstStyle/>
                    <a:p>
                      <a:r>
                        <a:rPr lang="en-US" dirty="0" smtClean="0"/>
                        <a:t>Effect on Learning</a:t>
                      </a:r>
                      <a:endParaRPr lang="en-US" dirty="0"/>
                    </a:p>
                  </a:txBody>
                  <a:tcPr/>
                </a:tc>
              </a:tr>
              <a:tr h="370840">
                <a:tc>
                  <a:txBody>
                    <a:bodyPr/>
                    <a:lstStyle/>
                    <a:p>
                      <a:r>
                        <a:rPr lang="en-US" dirty="0" smtClean="0"/>
                        <a:t>1. Multimedia </a:t>
                      </a:r>
                      <a:endParaRPr lang="en-US" dirty="0"/>
                    </a:p>
                  </a:txBody>
                  <a:tcPr/>
                </a:tc>
                <a:tc>
                  <a:txBody>
                    <a:bodyPr/>
                    <a:lstStyle/>
                    <a:p>
                      <a:r>
                        <a:rPr lang="en-US" dirty="0" smtClean="0"/>
                        <a:t>Deeper learning from</a:t>
                      </a:r>
                      <a:r>
                        <a:rPr lang="en-US" baseline="0" dirty="0" smtClean="0"/>
                        <a:t> </a:t>
                      </a:r>
                      <a:r>
                        <a:rPr lang="en-US" dirty="0" smtClean="0"/>
                        <a:t>words and pictures than words alone </a:t>
                      </a:r>
                      <a:endParaRPr lang="en-US" dirty="0"/>
                    </a:p>
                  </a:txBody>
                  <a:tcPr/>
                </a:tc>
              </a:tr>
              <a:tr h="370840">
                <a:tc>
                  <a:txBody>
                    <a:bodyPr/>
                    <a:lstStyle/>
                    <a:p>
                      <a:r>
                        <a:rPr lang="en-US" dirty="0" smtClean="0">
                          <a:solidFill>
                            <a:schemeClr val="tx1"/>
                          </a:solidFill>
                        </a:rPr>
                        <a:t>2. Contiguity</a:t>
                      </a:r>
                      <a:endParaRPr lang="en-US" dirty="0">
                        <a:solidFill>
                          <a:schemeClr val="tx1"/>
                        </a:solidFill>
                      </a:endParaRPr>
                    </a:p>
                  </a:txBody>
                  <a:tcPr anchor="ctr"/>
                </a:tc>
                <a:tc>
                  <a:txBody>
                    <a:bodyPr/>
                    <a:lstStyle/>
                    <a:p>
                      <a:r>
                        <a:rPr lang="en-US" dirty="0" smtClean="0">
                          <a:solidFill>
                            <a:schemeClr val="tx1"/>
                          </a:solidFill>
                        </a:rPr>
                        <a:t>Deeper learning from</a:t>
                      </a:r>
                      <a:r>
                        <a:rPr lang="en-US" baseline="0" dirty="0" smtClean="0">
                          <a:solidFill>
                            <a:schemeClr val="tx1"/>
                          </a:solidFill>
                        </a:rPr>
                        <a:t> </a:t>
                      </a:r>
                      <a:r>
                        <a:rPr lang="en-US" dirty="0" smtClean="0">
                          <a:solidFill>
                            <a:schemeClr val="tx1"/>
                          </a:solidFill>
                        </a:rPr>
                        <a:t>presenting words and pictures</a:t>
                      </a:r>
                      <a:r>
                        <a:rPr lang="en-US" baseline="0" dirty="0" smtClean="0">
                          <a:solidFill>
                            <a:schemeClr val="tx1"/>
                          </a:solidFill>
                        </a:rPr>
                        <a:t> </a:t>
                      </a:r>
                      <a:r>
                        <a:rPr lang="en-US" dirty="0" smtClean="0">
                          <a:solidFill>
                            <a:schemeClr val="tx1"/>
                          </a:solidFill>
                        </a:rPr>
                        <a:t>simultaneously rather</a:t>
                      </a:r>
                      <a:r>
                        <a:rPr lang="en-US" baseline="0" dirty="0" smtClean="0">
                          <a:solidFill>
                            <a:schemeClr val="tx1"/>
                          </a:solidFill>
                        </a:rPr>
                        <a:t> </a:t>
                      </a:r>
                      <a:r>
                        <a:rPr lang="en-US" dirty="0" smtClean="0">
                          <a:solidFill>
                            <a:schemeClr val="tx1"/>
                          </a:solidFill>
                        </a:rPr>
                        <a:t>than successively </a:t>
                      </a:r>
                      <a:endParaRPr lang="en-US" dirty="0">
                        <a:solidFill>
                          <a:schemeClr val="tx1"/>
                        </a:solidFill>
                      </a:endParaRPr>
                    </a:p>
                  </a:txBody>
                  <a:tcPr/>
                </a:tc>
              </a:tr>
              <a:tr h="370840">
                <a:tc>
                  <a:txBody>
                    <a:bodyPr/>
                    <a:lstStyle/>
                    <a:p>
                      <a:r>
                        <a:rPr lang="en-US" dirty="0" smtClean="0">
                          <a:solidFill>
                            <a:schemeClr val="tx1"/>
                          </a:solidFill>
                        </a:rPr>
                        <a:t>3. Coherence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extraneous words, sounds, or pictures are excluded</a:t>
                      </a:r>
                      <a:r>
                        <a:rPr lang="en-US" baseline="0" dirty="0" smtClean="0">
                          <a:solidFill>
                            <a:schemeClr val="tx1"/>
                          </a:solidFill>
                        </a:rPr>
                        <a:t> </a:t>
                      </a:r>
                      <a:r>
                        <a:rPr lang="en-US" dirty="0" smtClean="0">
                          <a:solidFill>
                            <a:schemeClr val="tx1"/>
                          </a:solidFill>
                        </a:rPr>
                        <a:t>rather than included </a:t>
                      </a:r>
                      <a:endParaRPr lang="en-US" dirty="0">
                        <a:solidFill>
                          <a:schemeClr val="tx1"/>
                        </a:solidFill>
                      </a:endParaRPr>
                    </a:p>
                  </a:txBody>
                  <a:tcPr/>
                </a:tc>
              </a:tr>
              <a:tr h="370840">
                <a:tc>
                  <a:txBody>
                    <a:bodyPr/>
                    <a:lstStyle/>
                    <a:p>
                      <a:r>
                        <a:rPr lang="en-US" dirty="0" smtClean="0">
                          <a:solidFill>
                            <a:schemeClr val="tx1"/>
                          </a:solidFill>
                        </a:rPr>
                        <a:t>4. Modality </a:t>
                      </a:r>
                      <a:endParaRPr lang="en-US" dirty="0">
                        <a:solidFill>
                          <a:schemeClr val="tx1"/>
                        </a:solidFill>
                      </a:endParaRPr>
                    </a:p>
                  </a:txBody>
                  <a:tcPr anchor="ctr"/>
                </a:tc>
                <a:tc>
                  <a:txBody>
                    <a:bodyPr/>
                    <a:lstStyle/>
                    <a:p>
                      <a:r>
                        <a:rPr lang="en-US" dirty="0" smtClean="0">
                          <a:solidFill>
                            <a:schemeClr val="tx1"/>
                          </a:solidFill>
                        </a:rPr>
                        <a:t>Deeper learning when words</a:t>
                      </a:r>
                      <a:r>
                        <a:rPr lang="en-US" baseline="0" dirty="0" smtClean="0">
                          <a:solidFill>
                            <a:schemeClr val="tx1"/>
                          </a:solidFill>
                        </a:rPr>
                        <a:t> </a:t>
                      </a:r>
                      <a:r>
                        <a:rPr lang="en-US" dirty="0" smtClean="0">
                          <a:solidFill>
                            <a:schemeClr val="tx1"/>
                          </a:solidFill>
                        </a:rPr>
                        <a:t>are presented as narration rather than as on-screen</a:t>
                      </a:r>
                      <a:r>
                        <a:rPr lang="en-US" baseline="0" dirty="0" smtClean="0">
                          <a:solidFill>
                            <a:schemeClr val="tx1"/>
                          </a:solidFill>
                        </a:rPr>
                        <a:t> </a:t>
                      </a:r>
                      <a:r>
                        <a:rPr lang="en-US" dirty="0" smtClean="0">
                          <a:solidFill>
                            <a:schemeClr val="tx1"/>
                          </a:solidFill>
                        </a:rPr>
                        <a:t>text</a:t>
                      </a:r>
                      <a:endParaRPr lang="en-US" dirty="0">
                        <a:solidFill>
                          <a:schemeClr val="tx1"/>
                        </a:solidFill>
                      </a:endParaRPr>
                    </a:p>
                  </a:txBody>
                  <a:tcPr/>
                </a:tc>
              </a:tr>
              <a:tr h="370840">
                <a:tc>
                  <a:txBody>
                    <a:bodyPr/>
                    <a:lstStyle/>
                    <a:p>
                      <a:r>
                        <a:rPr lang="en-US" dirty="0" smtClean="0">
                          <a:solidFill>
                            <a:srgbClr val="E0EBCF"/>
                          </a:solidFill>
                        </a:rPr>
                        <a:t>5. Redundancy </a:t>
                      </a:r>
                      <a:endParaRPr lang="en-US" dirty="0">
                        <a:solidFill>
                          <a:srgbClr val="E0EBCF"/>
                        </a:solidFill>
                      </a:endParaRPr>
                    </a:p>
                  </a:txBody>
                  <a:tcPr/>
                </a:tc>
                <a:tc>
                  <a:txBody>
                    <a:bodyPr/>
                    <a:lstStyle/>
                    <a:p>
                      <a:r>
                        <a:rPr lang="en-US" dirty="0" smtClean="0">
                          <a:solidFill>
                            <a:srgbClr val="E0EBCF"/>
                          </a:solidFill>
                        </a:rPr>
                        <a:t>Deeper learning when</a:t>
                      </a:r>
                      <a:r>
                        <a:rPr lang="en-US" baseline="0" dirty="0" smtClean="0">
                          <a:solidFill>
                            <a:srgbClr val="E0EBCF"/>
                          </a:solidFill>
                        </a:rPr>
                        <a:t> </a:t>
                      </a:r>
                      <a:r>
                        <a:rPr lang="en-US" dirty="0" smtClean="0">
                          <a:solidFill>
                            <a:srgbClr val="E0EBCF"/>
                          </a:solidFill>
                        </a:rPr>
                        <a:t>words are presented as narration rather than as both</a:t>
                      </a:r>
                      <a:r>
                        <a:rPr lang="en-US" baseline="0" dirty="0" smtClean="0">
                          <a:solidFill>
                            <a:srgbClr val="E0EBCF"/>
                          </a:solidFill>
                        </a:rPr>
                        <a:t> </a:t>
                      </a:r>
                      <a:r>
                        <a:rPr lang="en-US" dirty="0" smtClean="0">
                          <a:solidFill>
                            <a:srgbClr val="E0EBCF"/>
                          </a:solidFill>
                        </a:rPr>
                        <a:t>narration and on-screen text </a:t>
                      </a:r>
                      <a:endParaRPr lang="en-US" dirty="0">
                        <a:solidFill>
                          <a:srgbClr val="E0EBCF"/>
                        </a:solidFill>
                      </a:endParaRPr>
                    </a:p>
                  </a:txBody>
                  <a:tcPr/>
                </a:tc>
              </a:tr>
              <a:tr h="370840">
                <a:tc>
                  <a:txBody>
                    <a:bodyPr/>
                    <a:lstStyle/>
                    <a:p>
                      <a:r>
                        <a:rPr lang="en-US" dirty="0" smtClean="0">
                          <a:solidFill>
                            <a:srgbClr val="F0F5E9"/>
                          </a:solidFill>
                        </a:rPr>
                        <a:t>6. Personalization </a:t>
                      </a:r>
                      <a:endParaRPr lang="en-US" dirty="0">
                        <a:solidFill>
                          <a:srgbClr val="F0F5E9"/>
                        </a:solidFill>
                      </a:endParaRPr>
                    </a:p>
                  </a:txBody>
                  <a:tcPr/>
                </a:tc>
                <a:tc>
                  <a:txBody>
                    <a:bodyPr/>
                    <a:lstStyle/>
                    <a:p>
                      <a:r>
                        <a:rPr lang="en-US" dirty="0" smtClean="0">
                          <a:solidFill>
                            <a:srgbClr val="F0F5E9"/>
                          </a:solidFill>
                        </a:rPr>
                        <a:t>Deeper learning when</a:t>
                      </a:r>
                      <a:r>
                        <a:rPr lang="en-US" baseline="0" dirty="0" smtClean="0">
                          <a:solidFill>
                            <a:srgbClr val="F0F5E9"/>
                          </a:solidFill>
                        </a:rPr>
                        <a:t> </a:t>
                      </a:r>
                      <a:r>
                        <a:rPr lang="en-US" dirty="0" smtClean="0">
                          <a:solidFill>
                            <a:srgbClr val="F0F5E9"/>
                          </a:solidFill>
                        </a:rPr>
                        <a:t>words are presented in conversational style rather</a:t>
                      </a:r>
                      <a:r>
                        <a:rPr lang="en-US" baseline="0" dirty="0" smtClean="0">
                          <a:solidFill>
                            <a:srgbClr val="F0F5E9"/>
                          </a:solidFill>
                        </a:rPr>
                        <a:t> </a:t>
                      </a:r>
                      <a:r>
                        <a:rPr lang="en-US" dirty="0" smtClean="0">
                          <a:solidFill>
                            <a:srgbClr val="F0F5E9"/>
                          </a:solidFill>
                        </a:rPr>
                        <a:t>than formal style </a:t>
                      </a:r>
                      <a:endParaRPr lang="en-US" dirty="0">
                        <a:solidFill>
                          <a:srgbClr val="F0F5E9"/>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7. Segmentation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Deeper learning when complex lessons are presented in smaller parts</a:t>
                      </a:r>
                    </a:p>
                  </a:txBody>
                  <a:tcPr/>
                </a:tc>
              </a:tr>
              <a:tr h="370840">
                <a:tc>
                  <a:txBody>
                    <a:bodyPr/>
                    <a:lstStyle/>
                    <a:p>
                      <a:r>
                        <a:rPr lang="en-US" dirty="0" smtClean="0">
                          <a:solidFill>
                            <a:srgbClr val="F0F5E9"/>
                          </a:solidFill>
                        </a:rPr>
                        <a:t>8. </a:t>
                      </a:r>
                      <a:r>
                        <a:rPr lang="en-US" dirty="0" err="1" smtClean="0">
                          <a:solidFill>
                            <a:srgbClr val="F0F5E9"/>
                          </a:solidFill>
                        </a:rPr>
                        <a:t>Pretraining</a:t>
                      </a:r>
                      <a:endParaRPr lang="en-US" dirty="0">
                        <a:solidFill>
                          <a:srgbClr val="F0F5E9"/>
                        </a:solidFill>
                      </a:endParaRPr>
                    </a:p>
                  </a:txBody>
                  <a:tcPr/>
                </a:tc>
                <a:tc>
                  <a:txBody>
                    <a:bodyPr/>
                    <a:lstStyle/>
                    <a:p>
                      <a:r>
                        <a:rPr lang="en-US" dirty="0" smtClean="0">
                          <a:solidFill>
                            <a:srgbClr val="F0F5E9"/>
                          </a:solidFill>
                        </a:rPr>
                        <a:t>Deeper learning when key terms are explained in advance</a:t>
                      </a:r>
                      <a:endParaRPr lang="en-US" dirty="0">
                        <a:solidFill>
                          <a:srgbClr val="F0F5E9"/>
                        </a:solidFill>
                      </a:endParaRPr>
                    </a:p>
                  </a:txBody>
                  <a:tcPr/>
                </a:tc>
              </a:tr>
            </a:tbl>
          </a:graphicData>
        </a:graphic>
      </p:graphicFrame>
      <p:sp>
        <p:nvSpPr>
          <p:cNvPr id="5" name="TextBox 4"/>
          <p:cNvSpPr txBox="1"/>
          <p:nvPr/>
        </p:nvSpPr>
        <p:spPr>
          <a:xfrm>
            <a:off x="1905000" y="6488668"/>
            <a:ext cx="5410200" cy="369332"/>
          </a:xfrm>
          <a:prstGeom prst="rect">
            <a:avLst/>
          </a:prstGeom>
          <a:noFill/>
        </p:spPr>
        <p:txBody>
          <a:bodyPr wrap="square" rtlCol="0">
            <a:spAutoFit/>
          </a:bodyPr>
          <a:lstStyle/>
          <a:p>
            <a:r>
              <a:rPr lang="en-US" dirty="0" smtClean="0">
                <a:solidFill>
                  <a:schemeClr val="bg1">
                    <a:lumMod val="50000"/>
                  </a:schemeClr>
                </a:solidFill>
              </a:rPr>
              <a:t>Source: Clark &amp; Mayer (2006, p. 386), summarized.</a:t>
            </a:r>
          </a:p>
        </p:txBody>
      </p:sp>
    </p:spTree>
    <p:extLst>
      <p:ext uri="{BB962C8B-B14F-4D97-AF65-F5344CB8AC3E}">
        <p14:creationId xmlns:p14="http://schemas.microsoft.com/office/powerpoint/2010/main" val="1116998725"/>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Principles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53318187"/>
              </p:ext>
            </p:extLst>
          </p:nvPr>
        </p:nvGraphicFramePr>
        <p:xfrm>
          <a:off x="228600" y="1524000"/>
          <a:ext cx="8686800" cy="4953000"/>
        </p:xfrm>
        <a:graphic>
          <a:graphicData uri="http://schemas.openxmlformats.org/drawingml/2006/table">
            <a:tbl>
              <a:tblPr firstRow="1" bandRow="1">
                <a:tableStyleId>{5C22544A-7EE6-4342-B048-85BDC9FD1C3A}</a:tableStyleId>
              </a:tblPr>
              <a:tblGrid>
                <a:gridCol w="2057400"/>
                <a:gridCol w="6629400"/>
              </a:tblGrid>
              <a:tr h="370840">
                <a:tc>
                  <a:txBody>
                    <a:bodyPr/>
                    <a:lstStyle/>
                    <a:p>
                      <a:r>
                        <a:rPr lang="en-US" dirty="0" smtClean="0"/>
                        <a:t>Principle</a:t>
                      </a:r>
                      <a:endParaRPr lang="en-US" dirty="0"/>
                    </a:p>
                  </a:txBody>
                  <a:tcPr/>
                </a:tc>
                <a:tc>
                  <a:txBody>
                    <a:bodyPr/>
                    <a:lstStyle/>
                    <a:p>
                      <a:r>
                        <a:rPr lang="en-US" dirty="0" smtClean="0"/>
                        <a:t>Effect on Learning</a:t>
                      </a:r>
                      <a:endParaRPr lang="en-US" dirty="0"/>
                    </a:p>
                  </a:txBody>
                  <a:tcPr/>
                </a:tc>
              </a:tr>
              <a:tr h="370840">
                <a:tc>
                  <a:txBody>
                    <a:bodyPr/>
                    <a:lstStyle/>
                    <a:p>
                      <a:r>
                        <a:rPr lang="en-US" dirty="0" smtClean="0"/>
                        <a:t>1. Multimedia </a:t>
                      </a:r>
                      <a:endParaRPr lang="en-US" dirty="0"/>
                    </a:p>
                  </a:txBody>
                  <a:tcPr/>
                </a:tc>
                <a:tc>
                  <a:txBody>
                    <a:bodyPr/>
                    <a:lstStyle/>
                    <a:p>
                      <a:r>
                        <a:rPr lang="en-US" dirty="0" smtClean="0"/>
                        <a:t>Deeper learning from</a:t>
                      </a:r>
                      <a:r>
                        <a:rPr lang="en-US" baseline="0" dirty="0" smtClean="0"/>
                        <a:t> </a:t>
                      </a:r>
                      <a:r>
                        <a:rPr lang="en-US" dirty="0" smtClean="0"/>
                        <a:t>words and pictures than words alone </a:t>
                      </a:r>
                      <a:endParaRPr lang="en-US" dirty="0"/>
                    </a:p>
                  </a:txBody>
                  <a:tcPr/>
                </a:tc>
              </a:tr>
              <a:tr h="370840">
                <a:tc>
                  <a:txBody>
                    <a:bodyPr/>
                    <a:lstStyle/>
                    <a:p>
                      <a:r>
                        <a:rPr lang="en-US" dirty="0" smtClean="0">
                          <a:solidFill>
                            <a:schemeClr val="tx1"/>
                          </a:solidFill>
                        </a:rPr>
                        <a:t>2. Contiguity</a:t>
                      </a:r>
                      <a:endParaRPr lang="en-US" dirty="0">
                        <a:solidFill>
                          <a:schemeClr val="tx1"/>
                        </a:solidFill>
                      </a:endParaRPr>
                    </a:p>
                  </a:txBody>
                  <a:tcPr anchor="ctr"/>
                </a:tc>
                <a:tc>
                  <a:txBody>
                    <a:bodyPr/>
                    <a:lstStyle/>
                    <a:p>
                      <a:r>
                        <a:rPr lang="en-US" dirty="0" smtClean="0">
                          <a:solidFill>
                            <a:schemeClr val="tx1"/>
                          </a:solidFill>
                        </a:rPr>
                        <a:t>Deeper learning from</a:t>
                      </a:r>
                      <a:r>
                        <a:rPr lang="en-US" baseline="0" dirty="0" smtClean="0">
                          <a:solidFill>
                            <a:schemeClr val="tx1"/>
                          </a:solidFill>
                        </a:rPr>
                        <a:t> </a:t>
                      </a:r>
                      <a:r>
                        <a:rPr lang="en-US" dirty="0" smtClean="0">
                          <a:solidFill>
                            <a:schemeClr val="tx1"/>
                          </a:solidFill>
                        </a:rPr>
                        <a:t>presenting words and pictures</a:t>
                      </a:r>
                      <a:r>
                        <a:rPr lang="en-US" baseline="0" dirty="0" smtClean="0">
                          <a:solidFill>
                            <a:schemeClr val="tx1"/>
                          </a:solidFill>
                        </a:rPr>
                        <a:t> </a:t>
                      </a:r>
                      <a:r>
                        <a:rPr lang="en-US" dirty="0" smtClean="0">
                          <a:solidFill>
                            <a:schemeClr val="tx1"/>
                          </a:solidFill>
                        </a:rPr>
                        <a:t>simultaneously rather</a:t>
                      </a:r>
                      <a:r>
                        <a:rPr lang="en-US" baseline="0" dirty="0" smtClean="0">
                          <a:solidFill>
                            <a:schemeClr val="tx1"/>
                          </a:solidFill>
                        </a:rPr>
                        <a:t> </a:t>
                      </a:r>
                      <a:r>
                        <a:rPr lang="en-US" dirty="0" smtClean="0">
                          <a:solidFill>
                            <a:schemeClr val="tx1"/>
                          </a:solidFill>
                        </a:rPr>
                        <a:t>than successively </a:t>
                      </a:r>
                      <a:endParaRPr lang="en-US" dirty="0">
                        <a:solidFill>
                          <a:schemeClr val="tx1"/>
                        </a:solidFill>
                      </a:endParaRPr>
                    </a:p>
                  </a:txBody>
                  <a:tcPr/>
                </a:tc>
              </a:tr>
              <a:tr h="370840">
                <a:tc>
                  <a:txBody>
                    <a:bodyPr/>
                    <a:lstStyle/>
                    <a:p>
                      <a:r>
                        <a:rPr lang="en-US" dirty="0" smtClean="0">
                          <a:solidFill>
                            <a:schemeClr val="tx1"/>
                          </a:solidFill>
                        </a:rPr>
                        <a:t>3. Coherence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extraneous words, sounds, or pictures are excluded</a:t>
                      </a:r>
                      <a:r>
                        <a:rPr lang="en-US" baseline="0" dirty="0" smtClean="0">
                          <a:solidFill>
                            <a:schemeClr val="tx1"/>
                          </a:solidFill>
                        </a:rPr>
                        <a:t> </a:t>
                      </a:r>
                      <a:r>
                        <a:rPr lang="en-US" dirty="0" smtClean="0">
                          <a:solidFill>
                            <a:schemeClr val="tx1"/>
                          </a:solidFill>
                        </a:rPr>
                        <a:t>rather than included </a:t>
                      </a:r>
                      <a:endParaRPr lang="en-US" dirty="0">
                        <a:solidFill>
                          <a:schemeClr val="tx1"/>
                        </a:solidFill>
                      </a:endParaRPr>
                    </a:p>
                  </a:txBody>
                  <a:tcPr/>
                </a:tc>
              </a:tr>
              <a:tr h="370840">
                <a:tc>
                  <a:txBody>
                    <a:bodyPr/>
                    <a:lstStyle/>
                    <a:p>
                      <a:r>
                        <a:rPr lang="en-US" dirty="0" smtClean="0">
                          <a:solidFill>
                            <a:schemeClr val="tx1"/>
                          </a:solidFill>
                        </a:rPr>
                        <a:t>4. Modality </a:t>
                      </a:r>
                      <a:endParaRPr lang="en-US" dirty="0">
                        <a:solidFill>
                          <a:schemeClr val="tx1"/>
                        </a:solidFill>
                      </a:endParaRPr>
                    </a:p>
                  </a:txBody>
                  <a:tcPr anchor="ctr"/>
                </a:tc>
                <a:tc>
                  <a:txBody>
                    <a:bodyPr/>
                    <a:lstStyle/>
                    <a:p>
                      <a:r>
                        <a:rPr lang="en-US" dirty="0" smtClean="0">
                          <a:solidFill>
                            <a:schemeClr val="tx1"/>
                          </a:solidFill>
                        </a:rPr>
                        <a:t>Deeper learning when words</a:t>
                      </a:r>
                      <a:r>
                        <a:rPr lang="en-US" baseline="0" dirty="0" smtClean="0">
                          <a:solidFill>
                            <a:schemeClr val="tx1"/>
                          </a:solidFill>
                        </a:rPr>
                        <a:t> </a:t>
                      </a:r>
                      <a:r>
                        <a:rPr lang="en-US" dirty="0" smtClean="0">
                          <a:solidFill>
                            <a:schemeClr val="tx1"/>
                          </a:solidFill>
                        </a:rPr>
                        <a:t>are presented as narration rather than as on-screen</a:t>
                      </a:r>
                      <a:r>
                        <a:rPr lang="en-US" baseline="0" dirty="0" smtClean="0">
                          <a:solidFill>
                            <a:schemeClr val="tx1"/>
                          </a:solidFill>
                        </a:rPr>
                        <a:t> </a:t>
                      </a:r>
                      <a:r>
                        <a:rPr lang="en-US" dirty="0" smtClean="0">
                          <a:solidFill>
                            <a:schemeClr val="tx1"/>
                          </a:solidFill>
                        </a:rPr>
                        <a:t>text</a:t>
                      </a:r>
                      <a:endParaRPr lang="en-US" dirty="0">
                        <a:solidFill>
                          <a:schemeClr val="tx1"/>
                        </a:solidFill>
                      </a:endParaRPr>
                    </a:p>
                  </a:txBody>
                  <a:tcPr/>
                </a:tc>
              </a:tr>
              <a:tr h="370840">
                <a:tc>
                  <a:txBody>
                    <a:bodyPr/>
                    <a:lstStyle/>
                    <a:p>
                      <a:r>
                        <a:rPr lang="en-US" dirty="0" smtClean="0">
                          <a:solidFill>
                            <a:schemeClr val="tx1"/>
                          </a:solidFill>
                        </a:rPr>
                        <a:t>5. Redundancy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words are presented as narration rather than as both</a:t>
                      </a:r>
                      <a:r>
                        <a:rPr lang="en-US" baseline="0" dirty="0" smtClean="0">
                          <a:solidFill>
                            <a:schemeClr val="tx1"/>
                          </a:solidFill>
                        </a:rPr>
                        <a:t> </a:t>
                      </a:r>
                      <a:r>
                        <a:rPr lang="en-US" dirty="0" smtClean="0">
                          <a:solidFill>
                            <a:schemeClr val="tx1"/>
                          </a:solidFill>
                        </a:rPr>
                        <a:t>narration and on-screen text </a:t>
                      </a:r>
                      <a:endParaRPr lang="en-US" dirty="0">
                        <a:solidFill>
                          <a:schemeClr val="tx1"/>
                        </a:solidFill>
                      </a:endParaRPr>
                    </a:p>
                  </a:txBody>
                  <a:tcPr/>
                </a:tc>
              </a:tr>
              <a:tr h="370840">
                <a:tc>
                  <a:txBody>
                    <a:bodyPr/>
                    <a:lstStyle/>
                    <a:p>
                      <a:r>
                        <a:rPr lang="en-US" dirty="0" smtClean="0">
                          <a:solidFill>
                            <a:srgbClr val="F0F5E9"/>
                          </a:solidFill>
                        </a:rPr>
                        <a:t>6. Personalization </a:t>
                      </a:r>
                      <a:endParaRPr lang="en-US" dirty="0">
                        <a:solidFill>
                          <a:srgbClr val="F0F5E9"/>
                        </a:solidFill>
                      </a:endParaRPr>
                    </a:p>
                  </a:txBody>
                  <a:tcPr/>
                </a:tc>
                <a:tc>
                  <a:txBody>
                    <a:bodyPr/>
                    <a:lstStyle/>
                    <a:p>
                      <a:r>
                        <a:rPr lang="en-US" dirty="0" smtClean="0">
                          <a:solidFill>
                            <a:srgbClr val="F0F5E9"/>
                          </a:solidFill>
                        </a:rPr>
                        <a:t>Deeper learning when</a:t>
                      </a:r>
                      <a:r>
                        <a:rPr lang="en-US" baseline="0" dirty="0" smtClean="0">
                          <a:solidFill>
                            <a:srgbClr val="F0F5E9"/>
                          </a:solidFill>
                        </a:rPr>
                        <a:t> </a:t>
                      </a:r>
                      <a:r>
                        <a:rPr lang="en-US" dirty="0" smtClean="0">
                          <a:solidFill>
                            <a:srgbClr val="F0F5E9"/>
                          </a:solidFill>
                        </a:rPr>
                        <a:t>words are presented in conversational style rather</a:t>
                      </a:r>
                      <a:r>
                        <a:rPr lang="en-US" baseline="0" dirty="0" smtClean="0">
                          <a:solidFill>
                            <a:srgbClr val="F0F5E9"/>
                          </a:solidFill>
                        </a:rPr>
                        <a:t> </a:t>
                      </a:r>
                      <a:r>
                        <a:rPr lang="en-US" dirty="0" smtClean="0">
                          <a:solidFill>
                            <a:srgbClr val="F0F5E9"/>
                          </a:solidFill>
                        </a:rPr>
                        <a:t>than formal style </a:t>
                      </a:r>
                      <a:endParaRPr lang="en-US" dirty="0">
                        <a:solidFill>
                          <a:srgbClr val="F0F5E9"/>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7. Segmentation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Deeper learning when complex lessons are presented in smaller parts</a:t>
                      </a:r>
                    </a:p>
                  </a:txBody>
                  <a:tcPr/>
                </a:tc>
              </a:tr>
              <a:tr h="370840">
                <a:tc>
                  <a:txBody>
                    <a:bodyPr/>
                    <a:lstStyle/>
                    <a:p>
                      <a:r>
                        <a:rPr lang="en-US" dirty="0" smtClean="0">
                          <a:solidFill>
                            <a:srgbClr val="F0F5E9"/>
                          </a:solidFill>
                        </a:rPr>
                        <a:t>8. </a:t>
                      </a:r>
                      <a:r>
                        <a:rPr lang="en-US" dirty="0" err="1" smtClean="0">
                          <a:solidFill>
                            <a:srgbClr val="F0F5E9"/>
                          </a:solidFill>
                        </a:rPr>
                        <a:t>Pretraining</a:t>
                      </a:r>
                      <a:endParaRPr lang="en-US" dirty="0">
                        <a:solidFill>
                          <a:srgbClr val="F0F5E9"/>
                        </a:solidFill>
                      </a:endParaRPr>
                    </a:p>
                  </a:txBody>
                  <a:tcPr/>
                </a:tc>
                <a:tc>
                  <a:txBody>
                    <a:bodyPr/>
                    <a:lstStyle/>
                    <a:p>
                      <a:r>
                        <a:rPr lang="en-US" dirty="0" smtClean="0">
                          <a:solidFill>
                            <a:srgbClr val="F0F5E9"/>
                          </a:solidFill>
                        </a:rPr>
                        <a:t>Deeper learning when key terms are explained in advance</a:t>
                      </a:r>
                      <a:endParaRPr lang="en-US" dirty="0">
                        <a:solidFill>
                          <a:srgbClr val="F0F5E9"/>
                        </a:solidFill>
                      </a:endParaRPr>
                    </a:p>
                  </a:txBody>
                  <a:tcPr/>
                </a:tc>
              </a:tr>
            </a:tbl>
          </a:graphicData>
        </a:graphic>
      </p:graphicFrame>
      <p:sp>
        <p:nvSpPr>
          <p:cNvPr id="5" name="TextBox 4"/>
          <p:cNvSpPr txBox="1"/>
          <p:nvPr/>
        </p:nvSpPr>
        <p:spPr>
          <a:xfrm>
            <a:off x="1905000" y="6488668"/>
            <a:ext cx="5410200" cy="369332"/>
          </a:xfrm>
          <a:prstGeom prst="rect">
            <a:avLst/>
          </a:prstGeom>
          <a:noFill/>
        </p:spPr>
        <p:txBody>
          <a:bodyPr wrap="square" rtlCol="0">
            <a:spAutoFit/>
          </a:bodyPr>
          <a:lstStyle/>
          <a:p>
            <a:r>
              <a:rPr lang="en-US" dirty="0" smtClean="0">
                <a:solidFill>
                  <a:schemeClr val="bg1">
                    <a:lumMod val="50000"/>
                  </a:schemeClr>
                </a:solidFill>
              </a:rPr>
              <a:t>Source: Clark &amp; Mayer (2006, p. 386), summarized.</a:t>
            </a:r>
          </a:p>
        </p:txBody>
      </p:sp>
    </p:spTree>
    <p:extLst>
      <p:ext uri="{BB962C8B-B14F-4D97-AF65-F5344CB8AC3E}">
        <p14:creationId xmlns:p14="http://schemas.microsoft.com/office/powerpoint/2010/main" val="94868573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Principles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37949855"/>
              </p:ext>
            </p:extLst>
          </p:nvPr>
        </p:nvGraphicFramePr>
        <p:xfrm>
          <a:off x="228600" y="1524000"/>
          <a:ext cx="8686800" cy="4953000"/>
        </p:xfrm>
        <a:graphic>
          <a:graphicData uri="http://schemas.openxmlformats.org/drawingml/2006/table">
            <a:tbl>
              <a:tblPr firstRow="1" bandRow="1">
                <a:tableStyleId>{5C22544A-7EE6-4342-B048-85BDC9FD1C3A}</a:tableStyleId>
              </a:tblPr>
              <a:tblGrid>
                <a:gridCol w="2057400"/>
                <a:gridCol w="6629400"/>
              </a:tblGrid>
              <a:tr h="370840">
                <a:tc>
                  <a:txBody>
                    <a:bodyPr/>
                    <a:lstStyle/>
                    <a:p>
                      <a:r>
                        <a:rPr lang="en-US" dirty="0" smtClean="0"/>
                        <a:t>Principle</a:t>
                      </a:r>
                      <a:endParaRPr lang="en-US" dirty="0"/>
                    </a:p>
                  </a:txBody>
                  <a:tcPr/>
                </a:tc>
                <a:tc>
                  <a:txBody>
                    <a:bodyPr/>
                    <a:lstStyle/>
                    <a:p>
                      <a:r>
                        <a:rPr lang="en-US" dirty="0" smtClean="0"/>
                        <a:t>Effect on Learning</a:t>
                      </a:r>
                      <a:endParaRPr lang="en-US" dirty="0"/>
                    </a:p>
                  </a:txBody>
                  <a:tcPr/>
                </a:tc>
              </a:tr>
              <a:tr h="370840">
                <a:tc>
                  <a:txBody>
                    <a:bodyPr/>
                    <a:lstStyle/>
                    <a:p>
                      <a:r>
                        <a:rPr lang="en-US" dirty="0" smtClean="0"/>
                        <a:t>1. Multimedia </a:t>
                      </a:r>
                      <a:endParaRPr lang="en-US" dirty="0"/>
                    </a:p>
                  </a:txBody>
                  <a:tcPr/>
                </a:tc>
                <a:tc>
                  <a:txBody>
                    <a:bodyPr/>
                    <a:lstStyle/>
                    <a:p>
                      <a:r>
                        <a:rPr lang="en-US" dirty="0" smtClean="0"/>
                        <a:t>Deeper learning from</a:t>
                      </a:r>
                      <a:r>
                        <a:rPr lang="en-US" baseline="0" dirty="0" smtClean="0"/>
                        <a:t> </a:t>
                      </a:r>
                      <a:r>
                        <a:rPr lang="en-US" dirty="0" smtClean="0"/>
                        <a:t>words and pictures than words alone </a:t>
                      </a:r>
                      <a:endParaRPr lang="en-US" dirty="0"/>
                    </a:p>
                  </a:txBody>
                  <a:tcPr/>
                </a:tc>
              </a:tr>
              <a:tr h="370840">
                <a:tc>
                  <a:txBody>
                    <a:bodyPr/>
                    <a:lstStyle/>
                    <a:p>
                      <a:r>
                        <a:rPr lang="en-US" dirty="0" smtClean="0">
                          <a:solidFill>
                            <a:schemeClr val="tx1"/>
                          </a:solidFill>
                        </a:rPr>
                        <a:t>2. Contiguity</a:t>
                      </a:r>
                      <a:endParaRPr lang="en-US" dirty="0">
                        <a:solidFill>
                          <a:schemeClr val="tx1"/>
                        </a:solidFill>
                      </a:endParaRPr>
                    </a:p>
                  </a:txBody>
                  <a:tcPr anchor="ctr"/>
                </a:tc>
                <a:tc>
                  <a:txBody>
                    <a:bodyPr/>
                    <a:lstStyle/>
                    <a:p>
                      <a:r>
                        <a:rPr lang="en-US" dirty="0" smtClean="0">
                          <a:solidFill>
                            <a:schemeClr val="tx1"/>
                          </a:solidFill>
                        </a:rPr>
                        <a:t>Deeper learning from</a:t>
                      </a:r>
                      <a:r>
                        <a:rPr lang="en-US" baseline="0" dirty="0" smtClean="0">
                          <a:solidFill>
                            <a:schemeClr val="tx1"/>
                          </a:solidFill>
                        </a:rPr>
                        <a:t> </a:t>
                      </a:r>
                      <a:r>
                        <a:rPr lang="en-US" dirty="0" smtClean="0">
                          <a:solidFill>
                            <a:schemeClr val="tx1"/>
                          </a:solidFill>
                        </a:rPr>
                        <a:t>presenting words and pictures</a:t>
                      </a:r>
                      <a:r>
                        <a:rPr lang="en-US" baseline="0" dirty="0" smtClean="0">
                          <a:solidFill>
                            <a:schemeClr val="tx1"/>
                          </a:solidFill>
                        </a:rPr>
                        <a:t> </a:t>
                      </a:r>
                      <a:r>
                        <a:rPr lang="en-US" dirty="0" smtClean="0">
                          <a:solidFill>
                            <a:schemeClr val="tx1"/>
                          </a:solidFill>
                        </a:rPr>
                        <a:t>simultaneously rather</a:t>
                      </a:r>
                      <a:r>
                        <a:rPr lang="en-US" baseline="0" dirty="0" smtClean="0">
                          <a:solidFill>
                            <a:schemeClr val="tx1"/>
                          </a:solidFill>
                        </a:rPr>
                        <a:t> </a:t>
                      </a:r>
                      <a:r>
                        <a:rPr lang="en-US" dirty="0" smtClean="0">
                          <a:solidFill>
                            <a:schemeClr val="tx1"/>
                          </a:solidFill>
                        </a:rPr>
                        <a:t>than successively </a:t>
                      </a:r>
                      <a:endParaRPr lang="en-US" dirty="0">
                        <a:solidFill>
                          <a:schemeClr val="tx1"/>
                        </a:solidFill>
                      </a:endParaRPr>
                    </a:p>
                  </a:txBody>
                  <a:tcPr/>
                </a:tc>
              </a:tr>
              <a:tr h="370840">
                <a:tc>
                  <a:txBody>
                    <a:bodyPr/>
                    <a:lstStyle/>
                    <a:p>
                      <a:r>
                        <a:rPr lang="en-US" dirty="0" smtClean="0">
                          <a:solidFill>
                            <a:schemeClr val="tx1"/>
                          </a:solidFill>
                        </a:rPr>
                        <a:t>3. Coherence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extraneous words, sounds, or pictures are excluded</a:t>
                      </a:r>
                      <a:r>
                        <a:rPr lang="en-US" baseline="0" dirty="0" smtClean="0">
                          <a:solidFill>
                            <a:schemeClr val="tx1"/>
                          </a:solidFill>
                        </a:rPr>
                        <a:t> </a:t>
                      </a:r>
                      <a:r>
                        <a:rPr lang="en-US" dirty="0" smtClean="0">
                          <a:solidFill>
                            <a:schemeClr val="tx1"/>
                          </a:solidFill>
                        </a:rPr>
                        <a:t>rather than included </a:t>
                      </a:r>
                      <a:endParaRPr lang="en-US" dirty="0">
                        <a:solidFill>
                          <a:schemeClr val="tx1"/>
                        </a:solidFill>
                      </a:endParaRPr>
                    </a:p>
                  </a:txBody>
                  <a:tcPr/>
                </a:tc>
              </a:tr>
              <a:tr h="370840">
                <a:tc>
                  <a:txBody>
                    <a:bodyPr/>
                    <a:lstStyle/>
                    <a:p>
                      <a:r>
                        <a:rPr lang="en-US" dirty="0" smtClean="0">
                          <a:solidFill>
                            <a:schemeClr val="tx1"/>
                          </a:solidFill>
                        </a:rPr>
                        <a:t>4. Modality </a:t>
                      </a:r>
                      <a:endParaRPr lang="en-US" dirty="0">
                        <a:solidFill>
                          <a:schemeClr val="tx1"/>
                        </a:solidFill>
                      </a:endParaRPr>
                    </a:p>
                  </a:txBody>
                  <a:tcPr anchor="ctr"/>
                </a:tc>
                <a:tc>
                  <a:txBody>
                    <a:bodyPr/>
                    <a:lstStyle/>
                    <a:p>
                      <a:r>
                        <a:rPr lang="en-US" dirty="0" smtClean="0">
                          <a:solidFill>
                            <a:schemeClr val="tx1"/>
                          </a:solidFill>
                        </a:rPr>
                        <a:t>Deeper learning when words</a:t>
                      </a:r>
                      <a:r>
                        <a:rPr lang="en-US" baseline="0" dirty="0" smtClean="0">
                          <a:solidFill>
                            <a:schemeClr val="tx1"/>
                          </a:solidFill>
                        </a:rPr>
                        <a:t> </a:t>
                      </a:r>
                      <a:r>
                        <a:rPr lang="en-US" dirty="0" smtClean="0">
                          <a:solidFill>
                            <a:schemeClr val="tx1"/>
                          </a:solidFill>
                        </a:rPr>
                        <a:t>are presented as narration rather than as on-screen</a:t>
                      </a:r>
                      <a:r>
                        <a:rPr lang="en-US" baseline="0" dirty="0" smtClean="0">
                          <a:solidFill>
                            <a:schemeClr val="tx1"/>
                          </a:solidFill>
                        </a:rPr>
                        <a:t> </a:t>
                      </a:r>
                      <a:r>
                        <a:rPr lang="en-US" dirty="0" smtClean="0">
                          <a:solidFill>
                            <a:schemeClr val="tx1"/>
                          </a:solidFill>
                        </a:rPr>
                        <a:t>text</a:t>
                      </a:r>
                      <a:endParaRPr lang="en-US" dirty="0">
                        <a:solidFill>
                          <a:schemeClr val="tx1"/>
                        </a:solidFill>
                      </a:endParaRPr>
                    </a:p>
                  </a:txBody>
                  <a:tcPr/>
                </a:tc>
              </a:tr>
              <a:tr h="370840">
                <a:tc>
                  <a:txBody>
                    <a:bodyPr/>
                    <a:lstStyle/>
                    <a:p>
                      <a:r>
                        <a:rPr lang="en-US" dirty="0" smtClean="0">
                          <a:solidFill>
                            <a:schemeClr val="tx1"/>
                          </a:solidFill>
                        </a:rPr>
                        <a:t>5. Redundancy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words are presented as narration rather than as both</a:t>
                      </a:r>
                      <a:r>
                        <a:rPr lang="en-US" baseline="0" dirty="0" smtClean="0">
                          <a:solidFill>
                            <a:schemeClr val="tx1"/>
                          </a:solidFill>
                        </a:rPr>
                        <a:t> </a:t>
                      </a:r>
                      <a:r>
                        <a:rPr lang="en-US" dirty="0" smtClean="0">
                          <a:solidFill>
                            <a:schemeClr val="tx1"/>
                          </a:solidFill>
                        </a:rPr>
                        <a:t>narration and on-screen text </a:t>
                      </a:r>
                      <a:endParaRPr lang="en-US" dirty="0">
                        <a:solidFill>
                          <a:schemeClr val="tx1"/>
                        </a:solidFill>
                      </a:endParaRPr>
                    </a:p>
                  </a:txBody>
                  <a:tcPr/>
                </a:tc>
              </a:tr>
              <a:tr h="370840">
                <a:tc>
                  <a:txBody>
                    <a:bodyPr/>
                    <a:lstStyle/>
                    <a:p>
                      <a:r>
                        <a:rPr lang="en-US" dirty="0" smtClean="0">
                          <a:solidFill>
                            <a:schemeClr val="tx1"/>
                          </a:solidFill>
                        </a:rPr>
                        <a:t>6. Personalization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words are presented in conversational style rather</a:t>
                      </a:r>
                      <a:r>
                        <a:rPr lang="en-US" baseline="0" dirty="0" smtClean="0">
                          <a:solidFill>
                            <a:schemeClr val="tx1"/>
                          </a:solidFill>
                        </a:rPr>
                        <a:t> </a:t>
                      </a:r>
                      <a:r>
                        <a:rPr lang="en-US" dirty="0" smtClean="0">
                          <a:solidFill>
                            <a:schemeClr val="tx1"/>
                          </a:solidFill>
                        </a:rPr>
                        <a:t>than formal style </a:t>
                      </a:r>
                      <a:endParaRPr lang="en-US"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7. Segmentation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E0EBCF"/>
                          </a:solidFill>
                        </a:rPr>
                        <a:t>Deeper learning when complex lessons are presented in smaller parts</a:t>
                      </a:r>
                    </a:p>
                  </a:txBody>
                  <a:tcPr/>
                </a:tc>
              </a:tr>
              <a:tr h="370840">
                <a:tc>
                  <a:txBody>
                    <a:bodyPr/>
                    <a:lstStyle/>
                    <a:p>
                      <a:r>
                        <a:rPr lang="en-US" dirty="0" smtClean="0">
                          <a:solidFill>
                            <a:srgbClr val="F0F5E9"/>
                          </a:solidFill>
                        </a:rPr>
                        <a:t>8. </a:t>
                      </a:r>
                      <a:r>
                        <a:rPr lang="en-US" dirty="0" err="1" smtClean="0">
                          <a:solidFill>
                            <a:srgbClr val="F0F5E9"/>
                          </a:solidFill>
                        </a:rPr>
                        <a:t>Pretraining</a:t>
                      </a:r>
                      <a:endParaRPr lang="en-US" dirty="0">
                        <a:solidFill>
                          <a:srgbClr val="F0F5E9"/>
                        </a:solidFill>
                      </a:endParaRPr>
                    </a:p>
                  </a:txBody>
                  <a:tcPr/>
                </a:tc>
                <a:tc>
                  <a:txBody>
                    <a:bodyPr/>
                    <a:lstStyle/>
                    <a:p>
                      <a:r>
                        <a:rPr lang="en-US" dirty="0" smtClean="0">
                          <a:solidFill>
                            <a:srgbClr val="F0F5E9"/>
                          </a:solidFill>
                        </a:rPr>
                        <a:t>Deeper learning when key terms are explained in advance</a:t>
                      </a:r>
                      <a:endParaRPr lang="en-US" dirty="0">
                        <a:solidFill>
                          <a:srgbClr val="F0F5E9"/>
                        </a:solidFill>
                      </a:endParaRPr>
                    </a:p>
                  </a:txBody>
                  <a:tcPr/>
                </a:tc>
              </a:tr>
            </a:tbl>
          </a:graphicData>
        </a:graphic>
      </p:graphicFrame>
      <p:sp>
        <p:nvSpPr>
          <p:cNvPr id="5" name="TextBox 4"/>
          <p:cNvSpPr txBox="1"/>
          <p:nvPr/>
        </p:nvSpPr>
        <p:spPr>
          <a:xfrm>
            <a:off x="1905000" y="6488668"/>
            <a:ext cx="5410200" cy="369332"/>
          </a:xfrm>
          <a:prstGeom prst="rect">
            <a:avLst/>
          </a:prstGeom>
          <a:noFill/>
        </p:spPr>
        <p:txBody>
          <a:bodyPr wrap="square" rtlCol="0">
            <a:spAutoFit/>
          </a:bodyPr>
          <a:lstStyle/>
          <a:p>
            <a:r>
              <a:rPr lang="en-US" dirty="0" smtClean="0">
                <a:solidFill>
                  <a:schemeClr val="bg1">
                    <a:lumMod val="50000"/>
                  </a:schemeClr>
                </a:solidFill>
              </a:rPr>
              <a:t>Source: Clark &amp; Mayer (2006, p. 386), summarized.</a:t>
            </a:r>
          </a:p>
        </p:txBody>
      </p:sp>
    </p:spTree>
    <p:extLst>
      <p:ext uri="{BB962C8B-B14F-4D97-AF65-F5344CB8AC3E}">
        <p14:creationId xmlns:p14="http://schemas.microsoft.com/office/powerpoint/2010/main" val="296165783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Engagement?</a:t>
            </a:r>
            <a:endParaRPr lang="en-US" dirty="0"/>
          </a:p>
        </p:txBody>
      </p:sp>
      <p:sp>
        <p:nvSpPr>
          <p:cNvPr id="3" name="Content Placeholder 2"/>
          <p:cNvSpPr>
            <a:spLocks noGrp="1"/>
          </p:cNvSpPr>
          <p:nvPr>
            <p:ph idx="1"/>
          </p:nvPr>
        </p:nvSpPr>
        <p:spPr/>
        <p:txBody>
          <a:bodyPr>
            <a:normAutofit/>
          </a:bodyPr>
          <a:lstStyle/>
          <a:p>
            <a:pPr lvl="0"/>
            <a:r>
              <a:rPr lang="en-US" dirty="0" smtClean="0"/>
              <a:t>As early as 1995, student engagement was </a:t>
            </a:r>
            <a:br>
              <a:rPr lang="en-US" dirty="0" smtClean="0"/>
            </a:br>
            <a:r>
              <a:rPr lang="en-US" dirty="0" smtClean="0"/>
              <a:t>"the </a:t>
            </a:r>
            <a:r>
              <a:rPr lang="en-US" dirty="0"/>
              <a:t>latest buzzword in education circles." </a:t>
            </a:r>
            <a:r>
              <a:rPr lang="en-US" dirty="0" smtClean="0"/>
              <a:t/>
            </a:r>
            <a:br>
              <a:rPr lang="en-US" dirty="0" smtClean="0"/>
            </a:br>
            <a:r>
              <a:rPr lang="en-US" dirty="0" smtClean="0"/>
              <a:t>(Kenny et al., 1995, p</a:t>
            </a:r>
            <a:r>
              <a:rPr lang="en-US" dirty="0"/>
              <a:t>. </a:t>
            </a:r>
            <a:r>
              <a:rPr lang="en-US" dirty="0" smtClean="0"/>
              <a:t>37)</a:t>
            </a:r>
          </a:p>
          <a:p>
            <a:pPr lvl="0"/>
            <a:r>
              <a:rPr lang="en-US" dirty="0"/>
              <a:t>In an interview study of faculty perceptions of student engagement, </a:t>
            </a:r>
            <a:r>
              <a:rPr lang="en-US" dirty="0" err="1"/>
              <a:t>Berardi</a:t>
            </a:r>
            <a:r>
              <a:rPr lang="en-US" dirty="0"/>
              <a:t> (2002) suggested that faculty need to share a definition </a:t>
            </a:r>
            <a:r>
              <a:rPr lang="en-US" dirty="0" smtClean="0"/>
              <a:t>of student </a:t>
            </a:r>
            <a:r>
              <a:rPr lang="en-US" dirty="0"/>
              <a:t>engagement.</a:t>
            </a:r>
          </a:p>
          <a:p>
            <a:pPr lvl="0"/>
            <a:r>
              <a:rPr lang="en-US" dirty="0" smtClean="0"/>
              <a:t>How can we construct such a definition?</a:t>
            </a:r>
          </a:p>
          <a:p>
            <a:pPr lvl="0"/>
            <a:r>
              <a:rPr lang="en-US" dirty="0" smtClean="0"/>
              <a:t>By studying the principles of </a:t>
            </a:r>
            <a:r>
              <a:rPr lang="en-US" i="1" dirty="0" smtClean="0"/>
              <a:t>How People Learn</a:t>
            </a:r>
            <a:r>
              <a:rPr lang="en-US" dirty="0" smtClean="0"/>
              <a:t>.</a:t>
            </a:r>
          </a:p>
        </p:txBody>
      </p:sp>
    </p:spTree>
    <p:extLst>
      <p:ext uri="{BB962C8B-B14F-4D97-AF65-F5344CB8AC3E}">
        <p14:creationId xmlns:p14="http://schemas.microsoft.com/office/powerpoint/2010/main" val="3725708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Principles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24330108"/>
              </p:ext>
            </p:extLst>
          </p:nvPr>
        </p:nvGraphicFramePr>
        <p:xfrm>
          <a:off x="228600" y="1524000"/>
          <a:ext cx="8686800" cy="4953000"/>
        </p:xfrm>
        <a:graphic>
          <a:graphicData uri="http://schemas.openxmlformats.org/drawingml/2006/table">
            <a:tbl>
              <a:tblPr firstRow="1" bandRow="1">
                <a:tableStyleId>{5C22544A-7EE6-4342-B048-85BDC9FD1C3A}</a:tableStyleId>
              </a:tblPr>
              <a:tblGrid>
                <a:gridCol w="2057400"/>
                <a:gridCol w="6629400"/>
              </a:tblGrid>
              <a:tr h="370840">
                <a:tc>
                  <a:txBody>
                    <a:bodyPr/>
                    <a:lstStyle/>
                    <a:p>
                      <a:r>
                        <a:rPr lang="en-US" dirty="0" smtClean="0"/>
                        <a:t>Principle</a:t>
                      </a:r>
                      <a:endParaRPr lang="en-US" dirty="0"/>
                    </a:p>
                  </a:txBody>
                  <a:tcPr/>
                </a:tc>
                <a:tc>
                  <a:txBody>
                    <a:bodyPr/>
                    <a:lstStyle/>
                    <a:p>
                      <a:r>
                        <a:rPr lang="en-US" dirty="0" smtClean="0"/>
                        <a:t>Effect on Learning</a:t>
                      </a:r>
                      <a:endParaRPr lang="en-US" dirty="0"/>
                    </a:p>
                  </a:txBody>
                  <a:tcPr/>
                </a:tc>
              </a:tr>
              <a:tr h="370840">
                <a:tc>
                  <a:txBody>
                    <a:bodyPr/>
                    <a:lstStyle/>
                    <a:p>
                      <a:r>
                        <a:rPr lang="en-US" dirty="0" smtClean="0"/>
                        <a:t>1. Multimedia </a:t>
                      </a:r>
                      <a:endParaRPr lang="en-US" dirty="0"/>
                    </a:p>
                  </a:txBody>
                  <a:tcPr/>
                </a:tc>
                <a:tc>
                  <a:txBody>
                    <a:bodyPr/>
                    <a:lstStyle/>
                    <a:p>
                      <a:r>
                        <a:rPr lang="en-US" dirty="0" smtClean="0"/>
                        <a:t>Deeper learning from</a:t>
                      </a:r>
                      <a:r>
                        <a:rPr lang="en-US" baseline="0" dirty="0" smtClean="0"/>
                        <a:t> </a:t>
                      </a:r>
                      <a:r>
                        <a:rPr lang="en-US" dirty="0" smtClean="0"/>
                        <a:t>words and pictures than words alone </a:t>
                      </a:r>
                      <a:endParaRPr lang="en-US" dirty="0"/>
                    </a:p>
                  </a:txBody>
                  <a:tcPr/>
                </a:tc>
              </a:tr>
              <a:tr h="370840">
                <a:tc>
                  <a:txBody>
                    <a:bodyPr/>
                    <a:lstStyle/>
                    <a:p>
                      <a:r>
                        <a:rPr lang="en-US" dirty="0" smtClean="0">
                          <a:solidFill>
                            <a:schemeClr val="tx1"/>
                          </a:solidFill>
                        </a:rPr>
                        <a:t>2. Contiguity</a:t>
                      </a:r>
                      <a:endParaRPr lang="en-US" dirty="0">
                        <a:solidFill>
                          <a:schemeClr val="tx1"/>
                        </a:solidFill>
                      </a:endParaRPr>
                    </a:p>
                  </a:txBody>
                  <a:tcPr anchor="ctr"/>
                </a:tc>
                <a:tc>
                  <a:txBody>
                    <a:bodyPr/>
                    <a:lstStyle/>
                    <a:p>
                      <a:r>
                        <a:rPr lang="en-US" dirty="0" smtClean="0">
                          <a:solidFill>
                            <a:schemeClr val="tx1"/>
                          </a:solidFill>
                        </a:rPr>
                        <a:t>Deeper learning from</a:t>
                      </a:r>
                      <a:r>
                        <a:rPr lang="en-US" baseline="0" dirty="0" smtClean="0">
                          <a:solidFill>
                            <a:schemeClr val="tx1"/>
                          </a:solidFill>
                        </a:rPr>
                        <a:t> </a:t>
                      </a:r>
                      <a:r>
                        <a:rPr lang="en-US" dirty="0" smtClean="0">
                          <a:solidFill>
                            <a:schemeClr val="tx1"/>
                          </a:solidFill>
                        </a:rPr>
                        <a:t>presenting words and pictures</a:t>
                      </a:r>
                      <a:r>
                        <a:rPr lang="en-US" baseline="0" dirty="0" smtClean="0">
                          <a:solidFill>
                            <a:schemeClr val="tx1"/>
                          </a:solidFill>
                        </a:rPr>
                        <a:t> </a:t>
                      </a:r>
                      <a:r>
                        <a:rPr lang="en-US" dirty="0" smtClean="0">
                          <a:solidFill>
                            <a:schemeClr val="tx1"/>
                          </a:solidFill>
                        </a:rPr>
                        <a:t>simultaneously rather</a:t>
                      </a:r>
                      <a:r>
                        <a:rPr lang="en-US" baseline="0" dirty="0" smtClean="0">
                          <a:solidFill>
                            <a:schemeClr val="tx1"/>
                          </a:solidFill>
                        </a:rPr>
                        <a:t> </a:t>
                      </a:r>
                      <a:r>
                        <a:rPr lang="en-US" dirty="0" smtClean="0">
                          <a:solidFill>
                            <a:schemeClr val="tx1"/>
                          </a:solidFill>
                        </a:rPr>
                        <a:t>than successively </a:t>
                      </a:r>
                      <a:endParaRPr lang="en-US" dirty="0">
                        <a:solidFill>
                          <a:schemeClr val="tx1"/>
                        </a:solidFill>
                      </a:endParaRPr>
                    </a:p>
                  </a:txBody>
                  <a:tcPr/>
                </a:tc>
              </a:tr>
              <a:tr h="370840">
                <a:tc>
                  <a:txBody>
                    <a:bodyPr/>
                    <a:lstStyle/>
                    <a:p>
                      <a:r>
                        <a:rPr lang="en-US" dirty="0" smtClean="0">
                          <a:solidFill>
                            <a:schemeClr val="tx1"/>
                          </a:solidFill>
                        </a:rPr>
                        <a:t>3. Coherence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extraneous words, sounds, or pictures are excluded</a:t>
                      </a:r>
                      <a:r>
                        <a:rPr lang="en-US" baseline="0" dirty="0" smtClean="0">
                          <a:solidFill>
                            <a:schemeClr val="tx1"/>
                          </a:solidFill>
                        </a:rPr>
                        <a:t> </a:t>
                      </a:r>
                      <a:r>
                        <a:rPr lang="en-US" dirty="0" smtClean="0">
                          <a:solidFill>
                            <a:schemeClr val="tx1"/>
                          </a:solidFill>
                        </a:rPr>
                        <a:t>rather than included </a:t>
                      </a:r>
                      <a:endParaRPr lang="en-US" dirty="0">
                        <a:solidFill>
                          <a:schemeClr val="tx1"/>
                        </a:solidFill>
                      </a:endParaRPr>
                    </a:p>
                  </a:txBody>
                  <a:tcPr/>
                </a:tc>
              </a:tr>
              <a:tr h="370840">
                <a:tc>
                  <a:txBody>
                    <a:bodyPr/>
                    <a:lstStyle/>
                    <a:p>
                      <a:r>
                        <a:rPr lang="en-US" dirty="0" smtClean="0">
                          <a:solidFill>
                            <a:schemeClr val="tx1"/>
                          </a:solidFill>
                        </a:rPr>
                        <a:t>4. Modality </a:t>
                      </a:r>
                      <a:endParaRPr lang="en-US" dirty="0">
                        <a:solidFill>
                          <a:schemeClr val="tx1"/>
                        </a:solidFill>
                      </a:endParaRPr>
                    </a:p>
                  </a:txBody>
                  <a:tcPr anchor="ctr"/>
                </a:tc>
                <a:tc>
                  <a:txBody>
                    <a:bodyPr/>
                    <a:lstStyle/>
                    <a:p>
                      <a:r>
                        <a:rPr lang="en-US" dirty="0" smtClean="0">
                          <a:solidFill>
                            <a:schemeClr val="tx1"/>
                          </a:solidFill>
                        </a:rPr>
                        <a:t>Deeper learning when words</a:t>
                      </a:r>
                      <a:r>
                        <a:rPr lang="en-US" baseline="0" dirty="0" smtClean="0">
                          <a:solidFill>
                            <a:schemeClr val="tx1"/>
                          </a:solidFill>
                        </a:rPr>
                        <a:t> </a:t>
                      </a:r>
                      <a:r>
                        <a:rPr lang="en-US" dirty="0" smtClean="0">
                          <a:solidFill>
                            <a:schemeClr val="tx1"/>
                          </a:solidFill>
                        </a:rPr>
                        <a:t>are presented as narration rather than as on-screen</a:t>
                      </a:r>
                      <a:r>
                        <a:rPr lang="en-US" baseline="0" dirty="0" smtClean="0">
                          <a:solidFill>
                            <a:schemeClr val="tx1"/>
                          </a:solidFill>
                        </a:rPr>
                        <a:t> </a:t>
                      </a:r>
                      <a:r>
                        <a:rPr lang="en-US" dirty="0" smtClean="0">
                          <a:solidFill>
                            <a:schemeClr val="tx1"/>
                          </a:solidFill>
                        </a:rPr>
                        <a:t>text</a:t>
                      </a:r>
                      <a:endParaRPr lang="en-US" dirty="0">
                        <a:solidFill>
                          <a:schemeClr val="tx1"/>
                        </a:solidFill>
                      </a:endParaRPr>
                    </a:p>
                  </a:txBody>
                  <a:tcPr/>
                </a:tc>
              </a:tr>
              <a:tr h="370840">
                <a:tc>
                  <a:txBody>
                    <a:bodyPr/>
                    <a:lstStyle/>
                    <a:p>
                      <a:r>
                        <a:rPr lang="en-US" dirty="0" smtClean="0">
                          <a:solidFill>
                            <a:schemeClr val="tx1"/>
                          </a:solidFill>
                        </a:rPr>
                        <a:t>5. Redundancy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words are presented as narration rather than as both</a:t>
                      </a:r>
                      <a:r>
                        <a:rPr lang="en-US" baseline="0" dirty="0" smtClean="0">
                          <a:solidFill>
                            <a:schemeClr val="tx1"/>
                          </a:solidFill>
                        </a:rPr>
                        <a:t> </a:t>
                      </a:r>
                      <a:r>
                        <a:rPr lang="en-US" dirty="0" smtClean="0">
                          <a:solidFill>
                            <a:schemeClr val="tx1"/>
                          </a:solidFill>
                        </a:rPr>
                        <a:t>narration and on-screen text </a:t>
                      </a:r>
                      <a:endParaRPr lang="en-US" dirty="0">
                        <a:solidFill>
                          <a:schemeClr val="tx1"/>
                        </a:solidFill>
                      </a:endParaRPr>
                    </a:p>
                  </a:txBody>
                  <a:tcPr/>
                </a:tc>
              </a:tr>
              <a:tr h="370840">
                <a:tc>
                  <a:txBody>
                    <a:bodyPr/>
                    <a:lstStyle/>
                    <a:p>
                      <a:r>
                        <a:rPr lang="en-US" dirty="0" smtClean="0">
                          <a:solidFill>
                            <a:schemeClr val="tx1"/>
                          </a:solidFill>
                        </a:rPr>
                        <a:t>6. Personalization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words are presented in conversational style rather</a:t>
                      </a:r>
                      <a:r>
                        <a:rPr lang="en-US" baseline="0" dirty="0" smtClean="0">
                          <a:solidFill>
                            <a:schemeClr val="tx1"/>
                          </a:solidFill>
                        </a:rPr>
                        <a:t> </a:t>
                      </a:r>
                      <a:r>
                        <a:rPr lang="en-US" dirty="0" smtClean="0">
                          <a:solidFill>
                            <a:schemeClr val="tx1"/>
                          </a:solidFill>
                        </a:rPr>
                        <a:t>than formal style </a:t>
                      </a:r>
                      <a:endParaRPr lang="en-US"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7. Segmentation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Deeper learning when complex lessons are presented in smaller parts</a:t>
                      </a:r>
                    </a:p>
                  </a:txBody>
                  <a:tcPr/>
                </a:tc>
              </a:tr>
              <a:tr h="370840">
                <a:tc>
                  <a:txBody>
                    <a:bodyPr/>
                    <a:lstStyle/>
                    <a:p>
                      <a:r>
                        <a:rPr lang="en-US" dirty="0" smtClean="0">
                          <a:solidFill>
                            <a:srgbClr val="F0F5E9"/>
                          </a:solidFill>
                        </a:rPr>
                        <a:t>8. </a:t>
                      </a:r>
                      <a:r>
                        <a:rPr lang="en-US" dirty="0" err="1" smtClean="0">
                          <a:solidFill>
                            <a:srgbClr val="F0F5E9"/>
                          </a:solidFill>
                        </a:rPr>
                        <a:t>Pretraining</a:t>
                      </a:r>
                      <a:endParaRPr lang="en-US" dirty="0">
                        <a:solidFill>
                          <a:srgbClr val="F0F5E9"/>
                        </a:solidFill>
                      </a:endParaRPr>
                    </a:p>
                  </a:txBody>
                  <a:tcPr/>
                </a:tc>
                <a:tc>
                  <a:txBody>
                    <a:bodyPr/>
                    <a:lstStyle/>
                    <a:p>
                      <a:r>
                        <a:rPr lang="en-US" dirty="0" smtClean="0">
                          <a:solidFill>
                            <a:srgbClr val="F0F5E9"/>
                          </a:solidFill>
                        </a:rPr>
                        <a:t>Deeper learning when key terms are explained in advance</a:t>
                      </a:r>
                      <a:endParaRPr lang="en-US" dirty="0">
                        <a:solidFill>
                          <a:srgbClr val="F0F5E9"/>
                        </a:solidFill>
                      </a:endParaRPr>
                    </a:p>
                  </a:txBody>
                  <a:tcPr/>
                </a:tc>
              </a:tr>
            </a:tbl>
          </a:graphicData>
        </a:graphic>
      </p:graphicFrame>
      <p:sp>
        <p:nvSpPr>
          <p:cNvPr id="5" name="TextBox 4"/>
          <p:cNvSpPr txBox="1"/>
          <p:nvPr/>
        </p:nvSpPr>
        <p:spPr>
          <a:xfrm>
            <a:off x="1905000" y="6488668"/>
            <a:ext cx="5410200" cy="369332"/>
          </a:xfrm>
          <a:prstGeom prst="rect">
            <a:avLst/>
          </a:prstGeom>
          <a:noFill/>
        </p:spPr>
        <p:txBody>
          <a:bodyPr wrap="square" rtlCol="0">
            <a:spAutoFit/>
          </a:bodyPr>
          <a:lstStyle/>
          <a:p>
            <a:r>
              <a:rPr lang="en-US" dirty="0" smtClean="0">
                <a:solidFill>
                  <a:schemeClr val="bg1">
                    <a:lumMod val="50000"/>
                  </a:schemeClr>
                </a:solidFill>
              </a:rPr>
              <a:t>Source: Clark &amp; Mayer (2006, p. 386), summarized.</a:t>
            </a:r>
          </a:p>
        </p:txBody>
      </p:sp>
    </p:spTree>
    <p:extLst>
      <p:ext uri="{BB962C8B-B14F-4D97-AF65-F5344CB8AC3E}">
        <p14:creationId xmlns:p14="http://schemas.microsoft.com/office/powerpoint/2010/main" val="2352947537"/>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Learning Principles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69856894"/>
              </p:ext>
            </p:extLst>
          </p:nvPr>
        </p:nvGraphicFramePr>
        <p:xfrm>
          <a:off x="228600" y="1524000"/>
          <a:ext cx="8686800" cy="4953000"/>
        </p:xfrm>
        <a:graphic>
          <a:graphicData uri="http://schemas.openxmlformats.org/drawingml/2006/table">
            <a:tbl>
              <a:tblPr firstRow="1" bandRow="1">
                <a:tableStyleId>{5C22544A-7EE6-4342-B048-85BDC9FD1C3A}</a:tableStyleId>
              </a:tblPr>
              <a:tblGrid>
                <a:gridCol w="2057400"/>
                <a:gridCol w="6629400"/>
              </a:tblGrid>
              <a:tr h="370840">
                <a:tc>
                  <a:txBody>
                    <a:bodyPr/>
                    <a:lstStyle/>
                    <a:p>
                      <a:r>
                        <a:rPr lang="en-US" dirty="0" smtClean="0"/>
                        <a:t>Principle</a:t>
                      </a:r>
                      <a:endParaRPr lang="en-US" dirty="0"/>
                    </a:p>
                  </a:txBody>
                  <a:tcPr/>
                </a:tc>
                <a:tc>
                  <a:txBody>
                    <a:bodyPr/>
                    <a:lstStyle/>
                    <a:p>
                      <a:r>
                        <a:rPr lang="en-US" dirty="0" smtClean="0"/>
                        <a:t>Effect on Learning</a:t>
                      </a:r>
                      <a:endParaRPr lang="en-US" dirty="0"/>
                    </a:p>
                  </a:txBody>
                  <a:tcPr/>
                </a:tc>
              </a:tr>
              <a:tr h="370840">
                <a:tc>
                  <a:txBody>
                    <a:bodyPr/>
                    <a:lstStyle/>
                    <a:p>
                      <a:r>
                        <a:rPr lang="en-US" dirty="0" smtClean="0"/>
                        <a:t>1. Multimedia </a:t>
                      </a:r>
                      <a:endParaRPr lang="en-US" dirty="0"/>
                    </a:p>
                  </a:txBody>
                  <a:tcPr/>
                </a:tc>
                <a:tc>
                  <a:txBody>
                    <a:bodyPr/>
                    <a:lstStyle/>
                    <a:p>
                      <a:r>
                        <a:rPr lang="en-US" dirty="0" smtClean="0"/>
                        <a:t>Deeper learning from</a:t>
                      </a:r>
                      <a:r>
                        <a:rPr lang="en-US" baseline="0" dirty="0" smtClean="0"/>
                        <a:t> </a:t>
                      </a:r>
                      <a:r>
                        <a:rPr lang="en-US" dirty="0" smtClean="0"/>
                        <a:t>words and pictures than words alone </a:t>
                      </a:r>
                      <a:endParaRPr lang="en-US" dirty="0"/>
                    </a:p>
                  </a:txBody>
                  <a:tcPr/>
                </a:tc>
              </a:tr>
              <a:tr h="370840">
                <a:tc>
                  <a:txBody>
                    <a:bodyPr/>
                    <a:lstStyle/>
                    <a:p>
                      <a:r>
                        <a:rPr lang="en-US" dirty="0" smtClean="0">
                          <a:solidFill>
                            <a:schemeClr val="tx1"/>
                          </a:solidFill>
                        </a:rPr>
                        <a:t>2. Contiguity</a:t>
                      </a:r>
                      <a:endParaRPr lang="en-US" dirty="0">
                        <a:solidFill>
                          <a:schemeClr val="tx1"/>
                        </a:solidFill>
                      </a:endParaRPr>
                    </a:p>
                  </a:txBody>
                  <a:tcPr anchor="ctr"/>
                </a:tc>
                <a:tc>
                  <a:txBody>
                    <a:bodyPr/>
                    <a:lstStyle/>
                    <a:p>
                      <a:r>
                        <a:rPr lang="en-US" dirty="0" smtClean="0">
                          <a:solidFill>
                            <a:schemeClr val="tx1"/>
                          </a:solidFill>
                        </a:rPr>
                        <a:t>Deeper learning from</a:t>
                      </a:r>
                      <a:r>
                        <a:rPr lang="en-US" baseline="0" dirty="0" smtClean="0">
                          <a:solidFill>
                            <a:schemeClr val="tx1"/>
                          </a:solidFill>
                        </a:rPr>
                        <a:t> </a:t>
                      </a:r>
                      <a:r>
                        <a:rPr lang="en-US" dirty="0" smtClean="0">
                          <a:solidFill>
                            <a:schemeClr val="tx1"/>
                          </a:solidFill>
                        </a:rPr>
                        <a:t>presenting words and pictures</a:t>
                      </a:r>
                      <a:r>
                        <a:rPr lang="en-US" baseline="0" dirty="0" smtClean="0">
                          <a:solidFill>
                            <a:schemeClr val="tx1"/>
                          </a:solidFill>
                        </a:rPr>
                        <a:t> </a:t>
                      </a:r>
                      <a:r>
                        <a:rPr lang="en-US" dirty="0" smtClean="0">
                          <a:solidFill>
                            <a:schemeClr val="tx1"/>
                          </a:solidFill>
                        </a:rPr>
                        <a:t>simultaneously rather</a:t>
                      </a:r>
                      <a:r>
                        <a:rPr lang="en-US" baseline="0" dirty="0" smtClean="0">
                          <a:solidFill>
                            <a:schemeClr val="tx1"/>
                          </a:solidFill>
                        </a:rPr>
                        <a:t> </a:t>
                      </a:r>
                      <a:r>
                        <a:rPr lang="en-US" dirty="0" smtClean="0">
                          <a:solidFill>
                            <a:schemeClr val="tx1"/>
                          </a:solidFill>
                        </a:rPr>
                        <a:t>than successively </a:t>
                      </a:r>
                      <a:endParaRPr lang="en-US" dirty="0">
                        <a:solidFill>
                          <a:schemeClr val="tx1"/>
                        </a:solidFill>
                      </a:endParaRPr>
                    </a:p>
                  </a:txBody>
                  <a:tcPr/>
                </a:tc>
              </a:tr>
              <a:tr h="370840">
                <a:tc>
                  <a:txBody>
                    <a:bodyPr/>
                    <a:lstStyle/>
                    <a:p>
                      <a:r>
                        <a:rPr lang="en-US" dirty="0" smtClean="0">
                          <a:solidFill>
                            <a:schemeClr val="tx1"/>
                          </a:solidFill>
                        </a:rPr>
                        <a:t>3. Coherence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extraneous words, sounds, or pictures are excluded</a:t>
                      </a:r>
                      <a:r>
                        <a:rPr lang="en-US" baseline="0" dirty="0" smtClean="0">
                          <a:solidFill>
                            <a:schemeClr val="tx1"/>
                          </a:solidFill>
                        </a:rPr>
                        <a:t> </a:t>
                      </a:r>
                      <a:r>
                        <a:rPr lang="en-US" dirty="0" smtClean="0">
                          <a:solidFill>
                            <a:schemeClr val="tx1"/>
                          </a:solidFill>
                        </a:rPr>
                        <a:t>rather than included </a:t>
                      </a:r>
                      <a:endParaRPr lang="en-US" dirty="0">
                        <a:solidFill>
                          <a:schemeClr val="tx1"/>
                        </a:solidFill>
                      </a:endParaRPr>
                    </a:p>
                  </a:txBody>
                  <a:tcPr/>
                </a:tc>
              </a:tr>
              <a:tr h="370840">
                <a:tc>
                  <a:txBody>
                    <a:bodyPr/>
                    <a:lstStyle/>
                    <a:p>
                      <a:r>
                        <a:rPr lang="en-US" dirty="0" smtClean="0">
                          <a:solidFill>
                            <a:schemeClr val="tx1"/>
                          </a:solidFill>
                        </a:rPr>
                        <a:t>4. Modality </a:t>
                      </a:r>
                      <a:endParaRPr lang="en-US" dirty="0">
                        <a:solidFill>
                          <a:schemeClr val="tx1"/>
                        </a:solidFill>
                      </a:endParaRPr>
                    </a:p>
                  </a:txBody>
                  <a:tcPr anchor="ctr"/>
                </a:tc>
                <a:tc>
                  <a:txBody>
                    <a:bodyPr/>
                    <a:lstStyle/>
                    <a:p>
                      <a:r>
                        <a:rPr lang="en-US" dirty="0" smtClean="0">
                          <a:solidFill>
                            <a:schemeClr val="tx1"/>
                          </a:solidFill>
                        </a:rPr>
                        <a:t>Deeper learning when words</a:t>
                      </a:r>
                      <a:r>
                        <a:rPr lang="en-US" baseline="0" dirty="0" smtClean="0">
                          <a:solidFill>
                            <a:schemeClr val="tx1"/>
                          </a:solidFill>
                        </a:rPr>
                        <a:t> </a:t>
                      </a:r>
                      <a:r>
                        <a:rPr lang="en-US" dirty="0" smtClean="0">
                          <a:solidFill>
                            <a:schemeClr val="tx1"/>
                          </a:solidFill>
                        </a:rPr>
                        <a:t>are presented as narration rather than as on-screen</a:t>
                      </a:r>
                      <a:r>
                        <a:rPr lang="en-US" baseline="0" dirty="0" smtClean="0">
                          <a:solidFill>
                            <a:schemeClr val="tx1"/>
                          </a:solidFill>
                        </a:rPr>
                        <a:t> </a:t>
                      </a:r>
                      <a:r>
                        <a:rPr lang="en-US" dirty="0" smtClean="0">
                          <a:solidFill>
                            <a:schemeClr val="tx1"/>
                          </a:solidFill>
                        </a:rPr>
                        <a:t>text</a:t>
                      </a:r>
                      <a:endParaRPr lang="en-US" dirty="0">
                        <a:solidFill>
                          <a:schemeClr val="tx1"/>
                        </a:solidFill>
                      </a:endParaRPr>
                    </a:p>
                  </a:txBody>
                  <a:tcPr/>
                </a:tc>
              </a:tr>
              <a:tr h="370840">
                <a:tc>
                  <a:txBody>
                    <a:bodyPr/>
                    <a:lstStyle/>
                    <a:p>
                      <a:r>
                        <a:rPr lang="en-US" dirty="0" smtClean="0">
                          <a:solidFill>
                            <a:schemeClr val="tx1"/>
                          </a:solidFill>
                        </a:rPr>
                        <a:t>5. Redundancy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words are presented as narration rather than as both</a:t>
                      </a:r>
                      <a:r>
                        <a:rPr lang="en-US" baseline="0" dirty="0" smtClean="0">
                          <a:solidFill>
                            <a:schemeClr val="tx1"/>
                          </a:solidFill>
                        </a:rPr>
                        <a:t> </a:t>
                      </a:r>
                      <a:r>
                        <a:rPr lang="en-US" dirty="0" smtClean="0">
                          <a:solidFill>
                            <a:schemeClr val="tx1"/>
                          </a:solidFill>
                        </a:rPr>
                        <a:t>narration and on-screen text </a:t>
                      </a:r>
                      <a:endParaRPr lang="en-US" dirty="0">
                        <a:solidFill>
                          <a:schemeClr val="tx1"/>
                        </a:solidFill>
                      </a:endParaRPr>
                    </a:p>
                  </a:txBody>
                  <a:tcPr/>
                </a:tc>
              </a:tr>
              <a:tr h="370840">
                <a:tc>
                  <a:txBody>
                    <a:bodyPr/>
                    <a:lstStyle/>
                    <a:p>
                      <a:r>
                        <a:rPr lang="en-US" dirty="0" smtClean="0">
                          <a:solidFill>
                            <a:schemeClr val="tx1"/>
                          </a:solidFill>
                        </a:rPr>
                        <a:t>6. Personalization </a:t>
                      </a:r>
                      <a:endParaRPr lang="en-US" dirty="0">
                        <a:solidFill>
                          <a:schemeClr val="tx1"/>
                        </a:solidFill>
                      </a:endParaRPr>
                    </a:p>
                  </a:txBody>
                  <a:tcPr anchor="ctr"/>
                </a:tc>
                <a:tc>
                  <a:txBody>
                    <a:bodyPr/>
                    <a:lstStyle/>
                    <a:p>
                      <a:r>
                        <a:rPr lang="en-US" dirty="0" smtClean="0">
                          <a:solidFill>
                            <a:schemeClr val="tx1"/>
                          </a:solidFill>
                        </a:rPr>
                        <a:t>Deeper learning when</a:t>
                      </a:r>
                      <a:r>
                        <a:rPr lang="en-US" baseline="0" dirty="0" smtClean="0">
                          <a:solidFill>
                            <a:schemeClr val="tx1"/>
                          </a:solidFill>
                        </a:rPr>
                        <a:t> </a:t>
                      </a:r>
                      <a:r>
                        <a:rPr lang="en-US" dirty="0" smtClean="0">
                          <a:solidFill>
                            <a:schemeClr val="tx1"/>
                          </a:solidFill>
                        </a:rPr>
                        <a:t>words are presented in conversational style rather</a:t>
                      </a:r>
                      <a:r>
                        <a:rPr lang="en-US" baseline="0" dirty="0" smtClean="0">
                          <a:solidFill>
                            <a:schemeClr val="tx1"/>
                          </a:solidFill>
                        </a:rPr>
                        <a:t> </a:t>
                      </a:r>
                      <a:r>
                        <a:rPr lang="en-US" dirty="0" smtClean="0">
                          <a:solidFill>
                            <a:schemeClr val="tx1"/>
                          </a:solidFill>
                        </a:rPr>
                        <a:t>than formal style </a:t>
                      </a:r>
                      <a:endParaRPr lang="en-US"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7. Segmentation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Deeper learning when complex lessons are presented in smaller parts</a:t>
                      </a:r>
                    </a:p>
                  </a:txBody>
                  <a:tcPr/>
                </a:tc>
              </a:tr>
              <a:tr h="370840">
                <a:tc>
                  <a:txBody>
                    <a:bodyPr/>
                    <a:lstStyle/>
                    <a:p>
                      <a:r>
                        <a:rPr lang="en-US" dirty="0" smtClean="0">
                          <a:solidFill>
                            <a:schemeClr val="tx1"/>
                          </a:solidFill>
                        </a:rPr>
                        <a:t>8. </a:t>
                      </a:r>
                      <a:r>
                        <a:rPr lang="en-US" dirty="0" err="1" smtClean="0">
                          <a:solidFill>
                            <a:schemeClr val="tx1"/>
                          </a:solidFill>
                        </a:rPr>
                        <a:t>Pretraining</a:t>
                      </a:r>
                      <a:endParaRPr lang="en-US" dirty="0">
                        <a:solidFill>
                          <a:schemeClr val="tx1"/>
                        </a:solidFill>
                      </a:endParaRPr>
                    </a:p>
                  </a:txBody>
                  <a:tcPr/>
                </a:tc>
                <a:tc>
                  <a:txBody>
                    <a:bodyPr/>
                    <a:lstStyle/>
                    <a:p>
                      <a:r>
                        <a:rPr lang="en-US" dirty="0" smtClean="0">
                          <a:solidFill>
                            <a:schemeClr val="tx1"/>
                          </a:solidFill>
                        </a:rPr>
                        <a:t>Deeper learning when key terms are explained in advance</a:t>
                      </a:r>
                      <a:endParaRPr lang="en-US" dirty="0">
                        <a:solidFill>
                          <a:schemeClr val="tx1"/>
                        </a:solidFill>
                      </a:endParaRPr>
                    </a:p>
                  </a:txBody>
                  <a:tcPr/>
                </a:tc>
              </a:tr>
            </a:tbl>
          </a:graphicData>
        </a:graphic>
      </p:graphicFrame>
      <p:sp>
        <p:nvSpPr>
          <p:cNvPr id="5" name="TextBox 4"/>
          <p:cNvSpPr txBox="1"/>
          <p:nvPr/>
        </p:nvSpPr>
        <p:spPr>
          <a:xfrm>
            <a:off x="1905000" y="6488668"/>
            <a:ext cx="5410200" cy="369332"/>
          </a:xfrm>
          <a:prstGeom prst="rect">
            <a:avLst/>
          </a:prstGeom>
          <a:noFill/>
        </p:spPr>
        <p:txBody>
          <a:bodyPr wrap="square" rtlCol="0">
            <a:spAutoFit/>
          </a:bodyPr>
          <a:lstStyle/>
          <a:p>
            <a:r>
              <a:rPr lang="en-US" dirty="0" smtClean="0">
                <a:solidFill>
                  <a:schemeClr val="bg1">
                    <a:lumMod val="50000"/>
                  </a:schemeClr>
                </a:solidFill>
              </a:rPr>
              <a:t>Source: Clark &amp; Mayer (2006, p. 386), summarized.</a:t>
            </a:r>
          </a:p>
        </p:txBody>
      </p:sp>
    </p:spTree>
    <p:extLst>
      <p:ext uri="{BB962C8B-B14F-4D97-AF65-F5344CB8AC3E}">
        <p14:creationId xmlns:p14="http://schemas.microsoft.com/office/powerpoint/2010/main" val="3854506817"/>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 Research Results</a:t>
            </a:r>
            <a:endParaRPr lang="en-US" dirty="0"/>
          </a:p>
        </p:txBody>
      </p:sp>
      <p:graphicFrame>
        <p:nvGraphicFramePr>
          <p:cNvPr id="4" name="Table 3"/>
          <p:cNvGraphicFramePr>
            <a:graphicFrameLocks noGrp="1"/>
          </p:cNvGraphicFramePr>
          <p:nvPr/>
        </p:nvGraphicFramePr>
        <p:xfrm>
          <a:off x="1447800" y="1844040"/>
          <a:ext cx="6019800" cy="3606800"/>
        </p:xfrm>
        <a:graphic>
          <a:graphicData uri="http://schemas.openxmlformats.org/drawingml/2006/table">
            <a:tbl>
              <a:tblPr firstRow="1" bandRow="1">
                <a:tableStyleId>{5C22544A-7EE6-4342-B048-85BDC9FD1C3A}</a:tableStyleId>
              </a:tblPr>
              <a:tblGrid>
                <a:gridCol w="2286000"/>
                <a:gridCol w="1600200"/>
                <a:gridCol w="2133600"/>
              </a:tblGrid>
              <a:tr h="370840">
                <a:tc>
                  <a:txBody>
                    <a:bodyPr/>
                    <a:lstStyle/>
                    <a:p>
                      <a:r>
                        <a:rPr lang="en-US" dirty="0" smtClean="0"/>
                        <a:t>Cognitive</a:t>
                      </a:r>
                      <a:br>
                        <a:rPr lang="en-US" dirty="0" smtClean="0"/>
                      </a:br>
                      <a:r>
                        <a:rPr lang="en-US" dirty="0" smtClean="0"/>
                        <a:t>Principle</a:t>
                      </a:r>
                      <a:endParaRPr lang="en-US" dirty="0"/>
                    </a:p>
                  </a:txBody>
                  <a:tcPr/>
                </a:tc>
                <a:tc>
                  <a:txBody>
                    <a:bodyPr/>
                    <a:lstStyle/>
                    <a:p>
                      <a:r>
                        <a:rPr lang="en-US" dirty="0" smtClean="0"/>
                        <a:t>Effect </a:t>
                      </a:r>
                      <a:br>
                        <a:rPr lang="en-US" dirty="0" smtClean="0"/>
                      </a:br>
                      <a:r>
                        <a:rPr lang="en-US" dirty="0" smtClean="0"/>
                        <a:t>Size</a:t>
                      </a:r>
                      <a:endParaRPr lang="en-US" dirty="0"/>
                    </a:p>
                  </a:txBody>
                  <a:tcPr/>
                </a:tc>
                <a:tc>
                  <a:txBody>
                    <a:bodyPr/>
                    <a:lstStyle/>
                    <a:p>
                      <a:r>
                        <a:rPr lang="en-US" dirty="0" smtClean="0"/>
                        <a:t>Studies Showing This Effect</a:t>
                      </a:r>
                      <a:endParaRPr lang="en-US" dirty="0"/>
                    </a:p>
                  </a:txBody>
                  <a:tcPr/>
                </a:tc>
              </a:tr>
              <a:tr h="370840">
                <a:tc>
                  <a:txBody>
                    <a:bodyPr/>
                    <a:lstStyle/>
                    <a:p>
                      <a:r>
                        <a:rPr lang="en-US" dirty="0" smtClean="0"/>
                        <a:t>1. Multimedia </a:t>
                      </a:r>
                      <a:endParaRPr lang="en-US" dirty="0"/>
                    </a:p>
                  </a:txBody>
                  <a:tcPr/>
                </a:tc>
                <a:tc>
                  <a:txBody>
                    <a:bodyPr/>
                    <a:lstStyle/>
                    <a:p>
                      <a:r>
                        <a:rPr lang="en-US" dirty="0" smtClean="0"/>
                        <a:t>1.50</a:t>
                      </a:r>
                      <a:endParaRPr lang="en-US" dirty="0"/>
                    </a:p>
                  </a:txBody>
                  <a:tcPr/>
                </a:tc>
                <a:tc>
                  <a:txBody>
                    <a:bodyPr/>
                    <a:lstStyle/>
                    <a:p>
                      <a:r>
                        <a:rPr lang="en-US" dirty="0" smtClean="0"/>
                        <a:t>9 of 9</a:t>
                      </a:r>
                      <a:endParaRPr lang="en-US" dirty="0"/>
                    </a:p>
                  </a:txBody>
                  <a:tcPr/>
                </a:tc>
              </a:tr>
              <a:tr h="370840">
                <a:tc>
                  <a:txBody>
                    <a:bodyPr/>
                    <a:lstStyle/>
                    <a:p>
                      <a:r>
                        <a:rPr lang="en-US" dirty="0" smtClean="0"/>
                        <a:t>2. Contiguity</a:t>
                      </a:r>
                      <a:endParaRPr lang="en-US" dirty="0"/>
                    </a:p>
                  </a:txBody>
                  <a:tcPr/>
                </a:tc>
                <a:tc>
                  <a:txBody>
                    <a:bodyPr/>
                    <a:lstStyle/>
                    <a:p>
                      <a:r>
                        <a:rPr lang="en-US" dirty="0" smtClean="0"/>
                        <a:t>1.11</a:t>
                      </a:r>
                      <a:endParaRPr lang="en-US" dirty="0"/>
                    </a:p>
                  </a:txBody>
                  <a:tcPr/>
                </a:tc>
                <a:tc>
                  <a:txBody>
                    <a:bodyPr/>
                    <a:lstStyle/>
                    <a:p>
                      <a:r>
                        <a:rPr lang="en-US" dirty="0" smtClean="0"/>
                        <a:t>8 of 8</a:t>
                      </a:r>
                      <a:endParaRPr lang="en-US" dirty="0"/>
                    </a:p>
                  </a:txBody>
                  <a:tcPr/>
                </a:tc>
              </a:tr>
              <a:tr h="370840">
                <a:tc>
                  <a:txBody>
                    <a:bodyPr/>
                    <a:lstStyle/>
                    <a:p>
                      <a:r>
                        <a:rPr lang="en-US" dirty="0" smtClean="0"/>
                        <a:t>3. Coherence </a:t>
                      </a:r>
                      <a:endParaRPr lang="en-US" dirty="0"/>
                    </a:p>
                  </a:txBody>
                  <a:tcPr/>
                </a:tc>
                <a:tc>
                  <a:txBody>
                    <a:bodyPr/>
                    <a:lstStyle/>
                    <a:p>
                      <a:r>
                        <a:rPr lang="en-US" dirty="0" smtClean="0"/>
                        <a:t>1.32</a:t>
                      </a:r>
                      <a:endParaRPr lang="en-US" dirty="0"/>
                    </a:p>
                  </a:txBody>
                  <a:tcPr/>
                </a:tc>
                <a:tc>
                  <a:txBody>
                    <a:bodyPr/>
                    <a:lstStyle/>
                    <a:p>
                      <a:r>
                        <a:rPr lang="en-US" dirty="0" smtClean="0"/>
                        <a:t>11 of 12</a:t>
                      </a:r>
                      <a:endParaRPr lang="en-US" dirty="0"/>
                    </a:p>
                  </a:txBody>
                  <a:tcPr/>
                </a:tc>
              </a:tr>
              <a:tr h="370840">
                <a:tc>
                  <a:txBody>
                    <a:bodyPr/>
                    <a:lstStyle/>
                    <a:p>
                      <a:r>
                        <a:rPr lang="en-US" dirty="0" smtClean="0"/>
                        <a:t>4. Modality </a:t>
                      </a:r>
                      <a:endParaRPr lang="en-US" dirty="0"/>
                    </a:p>
                  </a:txBody>
                  <a:tcPr/>
                </a:tc>
                <a:tc>
                  <a:txBody>
                    <a:bodyPr/>
                    <a:lstStyle/>
                    <a:p>
                      <a:r>
                        <a:rPr lang="en-US" dirty="0" smtClean="0"/>
                        <a:t>0.97</a:t>
                      </a:r>
                      <a:endParaRPr lang="en-US" dirty="0"/>
                    </a:p>
                  </a:txBody>
                  <a:tcPr/>
                </a:tc>
                <a:tc>
                  <a:txBody>
                    <a:bodyPr/>
                    <a:lstStyle/>
                    <a:p>
                      <a:r>
                        <a:rPr lang="en-US" dirty="0" smtClean="0"/>
                        <a:t>21 of 21</a:t>
                      </a:r>
                      <a:endParaRPr lang="en-US" dirty="0"/>
                    </a:p>
                  </a:txBody>
                  <a:tcPr/>
                </a:tc>
              </a:tr>
              <a:tr h="370840">
                <a:tc>
                  <a:txBody>
                    <a:bodyPr/>
                    <a:lstStyle/>
                    <a:p>
                      <a:r>
                        <a:rPr lang="en-US" dirty="0" smtClean="0"/>
                        <a:t>5. Redundancy </a:t>
                      </a:r>
                      <a:endParaRPr lang="en-US" dirty="0"/>
                    </a:p>
                  </a:txBody>
                  <a:tcPr/>
                </a:tc>
                <a:tc>
                  <a:txBody>
                    <a:bodyPr/>
                    <a:lstStyle/>
                    <a:p>
                      <a:r>
                        <a:rPr lang="en-US" dirty="0" smtClean="0"/>
                        <a:t>0.69</a:t>
                      </a:r>
                      <a:endParaRPr lang="en-US" dirty="0"/>
                    </a:p>
                  </a:txBody>
                  <a:tcPr/>
                </a:tc>
                <a:tc>
                  <a:txBody>
                    <a:bodyPr/>
                    <a:lstStyle/>
                    <a:p>
                      <a:r>
                        <a:rPr lang="en-US" dirty="0" smtClean="0"/>
                        <a:t>10 of 10</a:t>
                      </a:r>
                      <a:endParaRPr lang="en-US" dirty="0"/>
                    </a:p>
                  </a:txBody>
                  <a:tcPr/>
                </a:tc>
              </a:tr>
              <a:tr h="370840">
                <a:tc>
                  <a:txBody>
                    <a:bodyPr/>
                    <a:lstStyle/>
                    <a:p>
                      <a:r>
                        <a:rPr lang="en-US" dirty="0" smtClean="0"/>
                        <a:t>6. Personalization </a:t>
                      </a:r>
                      <a:endParaRPr lang="en-US" dirty="0"/>
                    </a:p>
                  </a:txBody>
                  <a:tcPr/>
                </a:tc>
                <a:tc>
                  <a:txBody>
                    <a:bodyPr/>
                    <a:lstStyle/>
                    <a:p>
                      <a:r>
                        <a:rPr lang="en-US" dirty="0" smtClean="0"/>
                        <a:t>1.30</a:t>
                      </a:r>
                      <a:endParaRPr lang="en-US" dirty="0"/>
                    </a:p>
                  </a:txBody>
                  <a:tcPr/>
                </a:tc>
                <a:tc>
                  <a:txBody>
                    <a:bodyPr/>
                    <a:lstStyle/>
                    <a:p>
                      <a:r>
                        <a:rPr lang="en-US" dirty="0" smtClean="0"/>
                        <a:t>10 of 10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 Segmentation</a:t>
                      </a:r>
                    </a:p>
                  </a:txBody>
                  <a:tcPr/>
                </a:tc>
                <a:tc>
                  <a:txBody>
                    <a:bodyPr/>
                    <a:lstStyle/>
                    <a:p>
                      <a:r>
                        <a:rPr lang="en-US" dirty="0" smtClean="0"/>
                        <a:t>0.98</a:t>
                      </a:r>
                      <a:endParaRPr lang="en-US" dirty="0"/>
                    </a:p>
                  </a:txBody>
                  <a:tcPr/>
                </a:tc>
                <a:tc>
                  <a:txBody>
                    <a:bodyPr/>
                    <a:lstStyle/>
                    <a:p>
                      <a:r>
                        <a:rPr lang="en-US" dirty="0" smtClean="0"/>
                        <a:t>3 of 3</a:t>
                      </a:r>
                      <a:endParaRPr lang="en-US" dirty="0"/>
                    </a:p>
                  </a:txBody>
                  <a:tcPr/>
                </a:tc>
              </a:tr>
              <a:tr h="370840">
                <a:tc>
                  <a:txBody>
                    <a:bodyPr/>
                    <a:lstStyle/>
                    <a:p>
                      <a:r>
                        <a:rPr lang="en-US" dirty="0" smtClean="0"/>
                        <a:t>8. </a:t>
                      </a:r>
                      <a:r>
                        <a:rPr lang="en-US" dirty="0" err="1" smtClean="0"/>
                        <a:t>Pretraining</a:t>
                      </a:r>
                      <a:endParaRPr lang="en-US" dirty="0"/>
                    </a:p>
                  </a:txBody>
                  <a:tcPr/>
                </a:tc>
                <a:tc>
                  <a:txBody>
                    <a:bodyPr/>
                    <a:lstStyle/>
                    <a:p>
                      <a:r>
                        <a:rPr lang="en-US" dirty="0" smtClean="0"/>
                        <a:t>1.30</a:t>
                      </a:r>
                      <a:endParaRPr lang="en-US" dirty="0"/>
                    </a:p>
                  </a:txBody>
                  <a:tcPr/>
                </a:tc>
                <a:tc>
                  <a:txBody>
                    <a:bodyPr/>
                    <a:lstStyle/>
                    <a:p>
                      <a:r>
                        <a:rPr lang="en-US" dirty="0" smtClean="0"/>
                        <a:t>7 of 7</a:t>
                      </a:r>
                      <a:endParaRPr lang="en-US" dirty="0"/>
                    </a:p>
                  </a:txBody>
                  <a:tcPr/>
                </a:tc>
              </a:tr>
            </a:tbl>
          </a:graphicData>
        </a:graphic>
      </p:graphicFrame>
      <p:sp>
        <p:nvSpPr>
          <p:cNvPr id="5" name="TextBox 4"/>
          <p:cNvSpPr txBox="1"/>
          <p:nvPr/>
        </p:nvSpPr>
        <p:spPr>
          <a:xfrm>
            <a:off x="2743200" y="6488668"/>
            <a:ext cx="3200400" cy="369332"/>
          </a:xfrm>
          <a:prstGeom prst="rect">
            <a:avLst/>
          </a:prstGeom>
          <a:noFill/>
        </p:spPr>
        <p:txBody>
          <a:bodyPr wrap="square" rtlCol="0">
            <a:spAutoFit/>
          </a:bodyPr>
          <a:lstStyle/>
          <a:p>
            <a:r>
              <a:rPr lang="en-US" dirty="0" smtClean="0">
                <a:solidFill>
                  <a:schemeClr val="bg1">
                    <a:lumMod val="50000"/>
                  </a:schemeClr>
                </a:solidFill>
              </a:rPr>
              <a:t>Clark &amp; Mayer (2008, p. 383)</a:t>
            </a: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 Principle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In terms of engaging learners, the most important principle identified by Mayer is the simplest, namely, the Personalization Principle.</a:t>
            </a:r>
          </a:p>
          <a:p>
            <a:pPr lvl="0"/>
            <a:r>
              <a:rPr lang="en-US" dirty="0" smtClean="0"/>
              <a:t>“</a:t>
            </a:r>
            <a:r>
              <a:rPr lang="en-US" dirty="0"/>
              <a:t>The personalization principle is that people learn better when the instructor uses conversational style rather than formal style. The rationale is that people try harder to make sense of the presented material (i.e., engage in the cognitive processes of organizing and integrating) when they feel they are in a social partnership with the instructor.” (</a:t>
            </a:r>
            <a:r>
              <a:rPr lang="en-US" dirty="0" smtClean="0"/>
              <a:t>Mayer</a:t>
            </a:r>
            <a:r>
              <a:rPr lang="en-US" dirty="0"/>
              <a:t>, </a:t>
            </a:r>
            <a:r>
              <a:rPr lang="en-US" dirty="0" smtClean="0"/>
              <a:t>2001, </a:t>
            </a:r>
            <a:r>
              <a:rPr lang="en-US" dirty="0"/>
              <a:t>p. </a:t>
            </a:r>
            <a:r>
              <a:rPr lang="en-US" dirty="0" smtClean="0"/>
              <a:t>394</a:t>
            </a:r>
            <a:r>
              <a:rPr lang="en-US" dirty="0"/>
              <a:t>)</a:t>
            </a:r>
            <a:endParaRPr lang="en-US" dirty="0" smtClean="0"/>
          </a:p>
          <a:p>
            <a:r>
              <a:rPr lang="en-US" dirty="0" smtClean="0"/>
              <a:t>You achieve this by writing in first and second person.</a:t>
            </a:r>
          </a:p>
          <a:p>
            <a:r>
              <a:rPr lang="en-US" dirty="0" smtClean="0"/>
              <a:t>Imagine improving results (</a:t>
            </a:r>
            <a:r>
              <a:rPr lang="en-US" dirty="0" err="1" smtClean="0"/>
              <a:t>es</a:t>
            </a:r>
            <a:r>
              <a:rPr lang="en-US" dirty="0" smtClean="0"/>
              <a:t>=1.30) so simply!</a:t>
            </a:r>
            <a:endParaRPr lang="en-US" dirty="0"/>
          </a:p>
          <a:p>
            <a:pPr lvl="0"/>
            <a:endParaRPr lang="en-US" dirty="0"/>
          </a:p>
          <a:p>
            <a:endParaRPr lang="en-US" dirty="0"/>
          </a:p>
        </p:txBody>
      </p:sp>
    </p:spTree>
    <p:extLst>
      <p:ext uri="{BB962C8B-B14F-4D97-AF65-F5344CB8AC3E}">
        <p14:creationId xmlns:p14="http://schemas.microsoft.com/office/powerpoint/2010/main" val="12619536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Learning Communities</a:t>
            </a:r>
            <a:endParaRPr lang="en-US" dirty="0"/>
          </a:p>
        </p:txBody>
      </p:sp>
      <p:sp>
        <p:nvSpPr>
          <p:cNvPr id="3" name="Text Placeholder 2"/>
          <p:cNvSpPr>
            <a:spLocks noGrp="1"/>
          </p:cNvSpPr>
          <p:nvPr>
            <p:ph type="body" idx="1"/>
          </p:nvPr>
        </p:nvSpPr>
        <p:spPr>
          <a:xfrm>
            <a:off x="818357" y="5410200"/>
            <a:ext cx="7507287" cy="1042987"/>
          </a:xfrm>
        </p:spPr>
        <p:txBody>
          <a:bodyPr/>
          <a:lstStyle/>
          <a:p>
            <a:r>
              <a:rPr lang="en-US" dirty="0" smtClean="0"/>
              <a:t>Students form powerful learning communities in the Discussions</a:t>
            </a:r>
            <a:endParaRPr lang="en-US" dirty="0"/>
          </a:p>
        </p:txBody>
      </p:sp>
    </p:spTree>
    <p:extLst>
      <p:ext uri="{BB962C8B-B14F-4D97-AF65-F5344CB8AC3E}">
        <p14:creationId xmlns:p14="http://schemas.microsoft.com/office/powerpoint/2010/main" val="1457982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a:t>
            </a:r>
            <a:endParaRPr lang="en-US" dirty="0"/>
          </a:p>
        </p:txBody>
      </p:sp>
      <p:sp>
        <p:nvSpPr>
          <p:cNvPr id="3" name="Content Placeholder 2"/>
          <p:cNvSpPr>
            <a:spLocks noGrp="1"/>
          </p:cNvSpPr>
          <p:nvPr>
            <p:ph idx="1"/>
          </p:nvPr>
        </p:nvSpPr>
        <p:spPr>
          <a:xfrm>
            <a:off x="304800" y="1524000"/>
            <a:ext cx="8534400" cy="4800600"/>
          </a:xfrm>
        </p:spPr>
        <p:txBody>
          <a:bodyPr>
            <a:noAutofit/>
          </a:bodyPr>
          <a:lstStyle/>
          <a:p>
            <a:r>
              <a:rPr lang="en-US" sz="2200" dirty="0" smtClean="0"/>
              <a:t>Most learning management systems include an option to create Discussions in which students can read, respond, and create new topics.</a:t>
            </a:r>
          </a:p>
          <a:p>
            <a:r>
              <a:rPr lang="en-US" sz="2200" dirty="0" smtClean="0"/>
              <a:t>Requiring students to participate in Discussions results in the formation of powerful learning communities.</a:t>
            </a:r>
          </a:p>
          <a:p>
            <a:r>
              <a:rPr lang="en-US" sz="2200" dirty="0" smtClean="0"/>
              <a:t>Zhao </a:t>
            </a:r>
            <a:r>
              <a:rPr lang="en-US" sz="2200" dirty="0"/>
              <a:t>and </a:t>
            </a:r>
            <a:r>
              <a:rPr lang="en-US" sz="2200" dirty="0" err="1"/>
              <a:t>Kuh</a:t>
            </a:r>
            <a:r>
              <a:rPr lang="en-US" sz="2200" dirty="0"/>
              <a:t> (2004, p. 124) found that “Participating in learning communities is uniformly and positively linked with student academic performance, engagement in educationally fruitful activities (such as academic integration, active and collaborative learning, and interaction with faculty members), gains associated with college attendance, and overall satisfaction with the college experience</a:t>
            </a:r>
            <a:r>
              <a:rPr lang="en-US" sz="2200" dirty="0" smtClean="0"/>
              <a:t>.”</a:t>
            </a:r>
            <a:r>
              <a:rPr lang="en-US" sz="2200" dirty="0"/>
              <a:t> </a:t>
            </a:r>
            <a:endParaRPr lang="en-US" sz="2200" dirty="0" smtClean="0"/>
          </a:p>
          <a:p>
            <a:r>
              <a:rPr lang="en-US" sz="2200" dirty="0" smtClean="0"/>
              <a:t>As </a:t>
            </a:r>
            <a:r>
              <a:rPr lang="en-US" sz="2200" dirty="0" err="1"/>
              <a:t>Manfra</a:t>
            </a:r>
            <a:r>
              <a:rPr lang="en-US" sz="2200" dirty="0"/>
              <a:t> (2009) noted, these communities become so powerful that faculty find themselves learning from students.</a:t>
            </a:r>
          </a:p>
          <a:p>
            <a:pPr lvl="0"/>
            <a:endParaRPr lang="en-US" sz="2200" dirty="0"/>
          </a:p>
        </p:txBody>
      </p:sp>
    </p:spTree>
    <p:extLst>
      <p:ext uri="{BB962C8B-B14F-4D97-AF65-F5344CB8AC3E}">
        <p14:creationId xmlns:p14="http://schemas.microsoft.com/office/powerpoint/2010/main" val="4475853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Rubrics</a:t>
            </a:r>
            <a:endParaRPr lang="en-US" dirty="0"/>
          </a:p>
        </p:txBody>
      </p:sp>
      <p:sp>
        <p:nvSpPr>
          <p:cNvPr id="3" name="Content Placeholder 2"/>
          <p:cNvSpPr>
            <a:spLocks noGrp="1"/>
          </p:cNvSpPr>
          <p:nvPr>
            <p:ph idx="1"/>
          </p:nvPr>
        </p:nvSpPr>
        <p:spPr/>
        <p:txBody>
          <a:bodyPr>
            <a:normAutofit lnSpcReduction="10000"/>
          </a:bodyPr>
          <a:lstStyle/>
          <a:p>
            <a:r>
              <a:rPr lang="en-US" dirty="0" smtClean="0"/>
              <a:t>When a colleague was bought out by a grant, I taught her course that used rubrics for discussions.</a:t>
            </a:r>
          </a:p>
          <a:p>
            <a:r>
              <a:rPr lang="en-US" dirty="0" smtClean="0"/>
              <a:t>The rubrics required students to </a:t>
            </a:r>
            <a:r>
              <a:rPr lang="en-US" dirty="0"/>
              <a:t>be timely, cite from </a:t>
            </a:r>
            <a:r>
              <a:rPr lang="en-US" dirty="0" smtClean="0"/>
              <a:t>assigned </a:t>
            </a:r>
            <a:r>
              <a:rPr lang="en-US" dirty="0"/>
              <a:t>readings, and include references to other </a:t>
            </a:r>
            <a:r>
              <a:rPr lang="en-US" dirty="0" smtClean="0"/>
              <a:t>student </a:t>
            </a:r>
            <a:r>
              <a:rPr lang="en-US" dirty="0"/>
              <a:t>responses</a:t>
            </a:r>
            <a:r>
              <a:rPr lang="en-US" dirty="0" smtClean="0"/>
              <a:t>.</a:t>
            </a:r>
          </a:p>
          <a:p>
            <a:r>
              <a:rPr lang="en-US" dirty="0" smtClean="0"/>
              <a:t>Because I teach with a more relaxed style, I worried that such rigor would lower my teaching evaluations.</a:t>
            </a:r>
          </a:p>
          <a:p>
            <a:r>
              <a:rPr lang="en-US" dirty="0" smtClean="0"/>
              <a:t>Instead, my ratings hit an all-time high.</a:t>
            </a:r>
          </a:p>
          <a:p>
            <a:r>
              <a:rPr lang="en-US" dirty="0" smtClean="0"/>
              <a:t>Students valued the increase in engagement that the rubric encouraged.</a:t>
            </a:r>
            <a:endParaRPr lang="en-US" dirty="0"/>
          </a:p>
        </p:txBody>
      </p:sp>
    </p:spTree>
    <p:extLst>
      <p:ext uri="{BB962C8B-B14F-4D97-AF65-F5344CB8AC3E}">
        <p14:creationId xmlns:p14="http://schemas.microsoft.com/office/powerpoint/2010/main" val="11134870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me\Desktop\Screen Shot 2014-10-19 at 10.35.36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494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psf\Home\Desktop\Screen Shot 2014-10-19 at 10.49.04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24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sf\Home\Desktop\Screen Shot 2014-10-19 at 10.37.24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679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People Learn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000" dirty="0"/>
              <a:t>A landmark book </a:t>
            </a:r>
            <a:br>
              <a:rPr lang="en-US" sz="4000" dirty="0"/>
            </a:br>
            <a:r>
              <a:rPr lang="en-US" sz="4000" dirty="0"/>
              <a:t>from the National </a:t>
            </a:r>
            <a:br>
              <a:rPr lang="en-US" sz="4000" dirty="0"/>
            </a:br>
            <a:r>
              <a:rPr lang="en-US" sz="4000" dirty="0"/>
              <a:t>Research Council, </a:t>
            </a:r>
            <a:br>
              <a:rPr lang="en-US" sz="4000" dirty="0"/>
            </a:br>
            <a:r>
              <a:rPr lang="en-US" sz="4000" dirty="0"/>
              <a:t>How People Learn </a:t>
            </a:r>
            <a:br>
              <a:rPr lang="en-US" sz="4000" dirty="0"/>
            </a:br>
            <a:r>
              <a:rPr lang="en-US" sz="4000" dirty="0"/>
              <a:t>is freely available at </a:t>
            </a:r>
            <a:r>
              <a:rPr lang="en-US" sz="4000" dirty="0" smtClean="0"/>
              <a:t/>
            </a:r>
            <a:br>
              <a:rPr lang="en-US" sz="4000" dirty="0" smtClean="0"/>
            </a:br>
            <a:r>
              <a:rPr lang="en-US" sz="4000" dirty="0" err="1" smtClean="0">
                <a:hlinkClick r:id="rId3"/>
              </a:rPr>
              <a:t>www.nap.edu</a:t>
            </a:r>
            <a:r>
              <a:rPr lang="en-US" sz="4000" dirty="0" smtClean="0">
                <a:hlinkClick r:id="rId3"/>
              </a:rPr>
              <a:t>/</a:t>
            </a:r>
            <a:br>
              <a:rPr lang="en-US" sz="4000" dirty="0" smtClean="0">
                <a:hlinkClick r:id="rId3"/>
              </a:rPr>
            </a:br>
            <a:r>
              <a:rPr lang="en-US" sz="4000" dirty="0" err="1" smtClean="0">
                <a:hlinkClick r:id="rId3"/>
              </a:rPr>
              <a:t>openbook.php</a:t>
            </a:r>
            <a:r>
              <a:rPr lang="en-US" sz="4000" dirty="0" smtClean="0">
                <a:hlinkClick r:id="rId3"/>
              </a:rPr>
              <a:t>?</a:t>
            </a:r>
            <a:br>
              <a:rPr lang="en-US" sz="4000" dirty="0" smtClean="0">
                <a:hlinkClick r:id="rId3"/>
              </a:rPr>
            </a:br>
            <a:r>
              <a:rPr lang="en-US" sz="4000" dirty="0" err="1" smtClean="0">
                <a:hlinkClick r:id="rId3"/>
              </a:rPr>
              <a:t>isbn</a:t>
            </a:r>
            <a:r>
              <a:rPr lang="en-US" sz="4000" dirty="0" smtClean="0">
                <a:hlinkClick r:id="rId3"/>
              </a:rPr>
              <a:t>=0309070368</a:t>
            </a:r>
            <a:r>
              <a:rPr lang="en-US" dirty="0" smtClean="0"/>
              <a:t>.</a:t>
            </a:r>
          </a:p>
        </p:txBody>
      </p:sp>
      <p:pic>
        <p:nvPicPr>
          <p:cNvPr id="5" name="Picture 2" descr="http://www.otrnet.com.au/Library/How_People_Learn.jpg"/>
          <p:cNvPicPr>
            <a:picLocks noChangeAspect="1" noChangeArrowheads="1"/>
          </p:cNvPicPr>
          <p:nvPr/>
        </p:nvPicPr>
        <p:blipFill>
          <a:blip r:embed="rId4"/>
          <a:srcRect/>
          <a:stretch>
            <a:fillRect/>
          </a:stretch>
        </p:blipFill>
        <p:spPr bwMode="auto">
          <a:xfrm>
            <a:off x="5410200" y="1635807"/>
            <a:ext cx="3276600" cy="4688793"/>
          </a:xfrm>
          <a:prstGeom prst="rect">
            <a:avLst/>
          </a:prstGeom>
          <a:noFill/>
        </p:spPr>
      </p:pic>
    </p:spTree>
    <p:extLst>
      <p:ext uri="{BB962C8B-B14F-4D97-AF65-F5344CB8AC3E}">
        <p14:creationId xmlns:p14="http://schemas.microsoft.com/office/powerpoint/2010/main" val="2603874288"/>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me\Desktop\Screen Shot 2014-10-20 at 12.40.31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48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sf\Home\Desktop\Screen Shot 2014-10-20 at 12.37.26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95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Evaluation Feedback</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“I hated each discussion question. I dreaded answering them. I spent too much time stewing over how I was going to answer the questions while considering all the learning theories and exemplars in the text and in the student responses</a:t>
            </a:r>
            <a:r>
              <a:rPr lang="en-US" dirty="0" smtClean="0"/>
              <a:t>.” </a:t>
            </a:r>
            <a:br>
              <a:rPr lang="en-US" dirty="0" smtClean="0"/>
            </a:br>
            <a:endParaRPr lang="en-US" dirty="0" smtClean="0"/>
          </a:p>
          <a:p>
            <a:pPr marL="0" indent="0">
              <a:buNone/>
            </a:pPr>
            <a:r>
              <a:rPr lang="en-US" dirty="0" smtClean="0"/>
              <a:t>“As </a:t>
            </a:r>
            <a:r>
              <a:rPr lang="en-US" dirty="0"/>
              <a:t>I look back at the questions and the responses, I realize how powerful this assignment was and how much I learned. We created our own extremely useful research tool! The pages and pages of reference material, reflections and success stories form a technology guide that will greatly enhance my research and curriculum development skills</a:t>
            </a:r>
            <a:r>
              <a:rPr lang="en-US" dirty="0" smtClean="0"/>
              <a:t>.”</a:t>
            </a:r>
          </a:p>
        </p:txBody>
      </p:sp>
    </p:spTree>
    <p:extLst>
      <p:ext uri="{BB962C8B-B14F-4D97-AF65-F5344CB8AC3E}">
        <p14:creationId xmlns:p14="http://schemas.microsoft.com/office/powerpoint/2010/main" val="27916394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191000"/>
          </a:xfrm>
        </p:spPr>
        <p:txBody>
          <a:bodyPr/>
          <a:lstStyle/>
          <a:p>
            <a:r>
              <a:rPr lang="en-US" dirty="0" smtClean="0"/>
              <a:t>Negotiate Real-World  Topics</a:t>
            </a:r>
            <a:endParaRPr lang="en-US" dirty="0"/>
          </a:p>
        </p:txBody>
      </p:sp>
      <p:sp>
        <p:nvSpPr>
          <p:cNvPr id="3" name="Text Placeholder 2"/>
          <p:cNvSpPr>
            <a:spLocks noGrp="1"/>
          </p:cNvSpPr>
          <p:nvPr>
            <p:ph type="body" idx="1"/>
          </p:nvPr>
        </p:nvSpPr>
        <p:spPr/>
        <p:txBody>
          <a:bodyPr/>
          <a:lstStyle/>
          <a:p>
            <a:r>
              <a:rPr lang="en-US" dirty="0" smtClean="0"/>
              <a:t>Engaging Students in Authentic Contexts</a:t>
            </a:r>
            <a:endParaRPr lang="en-US" dirty="0"/>
          </a:p>
        </p:txBody>
      </p:sp>
    </p:spTree>
    <p:extLst>
      <p:ext uri="{BB962C8B-B14F-4D97-AF65-F5344CB8AC3E}">
        <p14:creationId xmlns:p14="http://schemas.microsoft.com/office/powerpoint/2010/main" val="454468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Model</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dirty="0" smtClean="0"/>
              <a:t>In analyzing forty-five scholarly articles about authentic learning, Rule (2006, p. 2) identified the </a:t>
            </a:r>
            <a:r>
              <a:rPr lang="en-US" dirty="0"/>
              <a:t>following four themes: </a:t>
            </a:r>
            <a:endParaRPr lang="en-US" dirty="0" smtClean="0"/>
          </a:p>
          <a:p>
            <a:pPr marL="777240" lvl="1" indent="-457200">
              <a:buFont typeface="+mj-lt"/>
              <a:buAutoNum type="arabicPeriod"/>
            </a:pPr>
            <a:r>
              <a:rPr lang="en-US" dirty="0" smtClean="0"/>
              <a:t>The </a:t>
            </a:r>
            <a:r>
              <a:rPr lang="en-US" dirty="0"/>
              <a:t>activity involves real-world problems that mimic the work of professionals in the discipline with presentation of findings to audiences beyond the classroom. </a:t>
            </a:r>
            <a:endParaRPr lang="en-US" dirty="0" smtClean="0"/>
          </a:p>
          <a:p>
            <a:pPr marL="777240" lvl="1" indent="-457200">
              <a:buFont typeface="+mj-lt"/>
              <a:buAutoNum type="arabicPeriod"/>
            </a:pPr>
            <a:r>
              <a:rPr lang="en-US" dirty="0" smtClean="0"/>
              <a:t>Open-ended </a:t>
            </a:r>
            <a:r>
              <a:rPr lang="en-US" dirty="0"/>
              <a:t>inquiry, thinking skills, and metacognition are addressed. </a:t>
            </a:r>
            <a:endParaRPr lang="en-US" dirty="0" smtClean="0"/>
          </a:p>
          <a:p>
            <a:pPr marL="777240" lvl="1" indent="-457200">
              <a:buFont typeface="+mj-lt"/>
              <a:buAutoNum type="arabicPeriod"/>
            </a:pPr>
            <a:r>
              <a:rPr lang="en-US" dirty="0" smtClean="0"/>
              <a:t>Students </a:t>
            </a:r>
            <a:r>
              <a:rPr lang="en-US" dirty="0"/>
              <a:t>engage in discourse and social learning in a community of learners. </a:t>
            </a:r>
            <a:endParaRPr lang="en-US" dirty="0" smtClean="0"/>
          </a:p>
          <a:p>
            <a:pPr marL="777240" lvl="1" indent="-457200">
              <a:buFont typeface="+mj-lt"/>
              <a:buAutoNum type="arabicPeriod"/>
            </a:pPr>
            <a:r>
              <a:rPr lang="en-US" dirty="0" smtClean="0"/>
              <a:t>Students </a:t>
            </a:r>
            <a:r>
              <a:rPr lang="en-US" dirty="0"/>
              <a:t>are empowered through choice to direct their own learning in relevant project </a:t>
            </a:r>
            <a:r>
              <a:rPr lang="en-US" dirty="0" smtClean="0"/>
              <a:t>work.</a:t>
            </a:r>
            <a:endParaRPr lang="en-US" dirty="0"/>
          </a:p>
        </p:txBody>
      </p:sp>
    </p:spTree>
    <p:extLst>
      <p:ext uri="{BB962C8B-B14F-4D97-AF65-F5344CB8AC3E}">
        <p14:creationId xmlns:p14="http://schemas.microsoft.com/office/powerpoint/2010/main" val="37262818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Negotiate?</a:t>
            </a:r>
            <a:endParaRPr lang="en-US" dirty="0"/>
          </a:p>
        </p:txBody>
      </p:sp>
      <p:sp>
        <p:nvSpPr>
          <p:cNvPr id="3" name="Content Placeholder 2"/>
          <p:cNvSpPr>
            <a:spLocks noGrp="1"/>
          </p:cNvSpPr>
          <p:nvPr>
            <p:ph idx="1"/>
          </p:nvPr>
        </p:nvSpPr>
        <p:spPr/>
        <p:txBody>
          <a:bodyPr/>
          <a:lstStyle/>
          <a:p>
            <a:pPr lvl="0"/>
            <a:r>
              <a:rPr lang="en-US" dirty="0" smtClean="0"/>
              <a:t>As </a:t>
            </a:r>
            <a:r>
              <a:rPr lang="en-US" dirty="0" err="1" smtClean="0"/>
              <a:t>Jonassen</a:t>
            </a:r>
            <a:r>
              <a:rPr lang="en-US" dirty="0" smtClean="0"/>
              <a:t> (2014, p. 282) found in assessing problem solving, “When </a:t>
            </a:r>
            <a:r>
              <a:rPr lang="en-US" dirty="0"/>
              <a:t>students construct and elaborate their own cases, they are more deeply engaged in learning than when interpreting someone else’s cases</a:t>
            </a:r>
            <a:r>
              <a:rPr lang="en-US" dirty="0" smtClean="0"/>
              <a:t>.”</a:t>
            </a:r>
          </a:p>
          <a:p>
            <a:pPr lvl="0"/>
            <a:r>
              <a:rPr lang="en-US" dirty="0" smtClean="0"/>
              <a:t>The time spent negotiating topics at the beginning of a course creates the foundation for deep engagement later in the course.</a:t>
            </a:r>
          </a:p>
          <a:p>
            <a:pPr lvl="0"/>
            <a:r>
              <a:rPr lang="en-US" dirty="0"/>
              <a:t>Y</a:t>
            </a:r>
            <a:r>
              <a:rPr lang="en-US" dirty="0" smtClean="0"/>
              <a:t>ou can even design instruction into your feedbacks.</a:t>
            </a:r>
          </a:p>
        </p:txBody>
      </p:sp>
    </p:spTree>
    <p:extLst>
      <p:ext uri="{BB962C8B-B14F-4D97-AF65-F5344CB8AC3E}">
        <p14:creationId xmlns:p14="http://schemas.microsoft.com/office/powerpoint/2010/main" val="23876861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sf\Home\Desktop\Screen Shot 2014-10-18 at 10.59.06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6477000"/>
            <a:ext cx="6156557" cy="369332"/>
          </a:xfrm>
          <a:prstGeom prst="rect">
            <a:avLst/>
          </a:prstGeom>
          <a:noFill/>
        </p:spPr>
        <p:txBody>
          <a:bodyPr wrap="none" rtlCol="0">
            <a:spAutoFit/>
          </a:bodyPr>
          <a:lstStyle/>
          <a:p>
            <a:r>
              <a:rPr lang="en-US" dirty="0" smtClean="0">
                <a:solidFill>
                  <a:schemeClr val="bg1">
                    <a:lumMod val="50000"/>
                  </a:schemeClr>
                </a:solidFill>
              </a:rPr>
              <a:t>Negotiating Topics: Designed Instruction (Google &amp; </a:t>
            </a:r>
            <a:r>
              <a:rPr lang="en-US" dirty="0" err="1" smtClean="0">
                <a:solidFill>
                  <a:schemeClr val="bg1">
                    <a:lumMod val="50000"/>
                  </a:schemeClr>
                </a:solidFill>
              </a:rPr>
              <a:t>Clickz</a:t>
            </a:r>
            <a:r>
              <a:rPr lang="en-US" dirty="0" smtClean="0">
                <a:solidFill>
                  <a:schemeClr val="bg1">
                    <a:lumMod val="50000"/>
                  </a:schemeClr>
                </a:solidFill>
              </a:rPr>
              <a:t>)</a:t>
            </a:r>
            <a:endParaRPr lang="en-US" dirty="0"/>
          </a:p>
        </p:txBody>
      </p:sp>
    </p:spTree>
    <p:extLst>
      <p:ext uri="{BB962C8B-B14F-4D97-AF65-F5344CB8AC3E}">
        <p14:creationId xmlns:p14="http://schemas.microsoft.com/office/powerpoint/2010/main" val="2209906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sf\Home\Desktop\Screen Shot 2014-10-18 at 10.48.31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0043" y="6477000"/>
            <a:ext cx="5835957" cy="369332"/>
          </a:xfrm>
          <a:prstGeom prst="rect">
            <a:avLst/>
          </a:prstGeom>
          <a:noFill/>
        </p:spPr>
        <p:txBody>
          <a:bodyPr wrap="none" rtlCol="0">
            <a:spAutoFit/>
          </a:bodyPr>
          <a:lstStyle/>
          <a:p>
            <a:r>
              <a:rPr lang="en-US" dirty="0" smtClean="0">
                <a:solidFill>
                  <a:schemeClr val="bg1">
                    <a:lumMod val="50000"/>
                  </a:schemeClr>
                </a:solidFill>
              </a:rPr>
              <a:t>Negotiating Topics: Designed Instruction (National Plan)</a:t>
            </a:r>
            <a:endParaRPr lang="en-US" dirty="0"/>
          </a:p>
        </p:txBody>
      </p:sp>
    </p:spTree>
    <p:extLst>
      <p:ext uri="{BB962C8B-B14F-4D97-AF65-F5344CB8AC3E}">
        <p14:creationId xmlns:p14="http://schemas.microsoft.com/office/powerpoint/2010/main" val="2715619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sf\Home\Desktop\Screen Shot 2014-10-18 at 11.07.59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60119" y="6477000"/>
            <a:ext cx="3873881" cy="369332"/>
          </a:xfrm>
          <a:prstGeom prst="rect">
            <a:avLst/>
          </a:prstGeom>
          <a:noFill/>
        </p:spPr>
        <p:txBody>
          <a:bodyPr wrap="none" rtlCol="0">
            <a:spAutoFit/>
          </a:bodyPr>
          <a:lstStyle/>
          <a:p>
            <a:r>
              <a:rPr lang="en-US" dirty="0" smtClean="0">
                <a:solidFill>
                  <a:schemeClr val="bg1">
                    <a:lumMod val="50000"/>
                  </a:schemeClr>
                </a:solidFill>
              </a:rPr>
              <a:t>Negotiating Topics: Grandma Factor</a:t>
            </a:r>
            <a:endParaRPr lang="en-US" dirty="0"/>
          </a:p>
        </p:txBody>
      </p:sp>
    </p:spTree>
    <p:extLst>
      <p:ext uri="{BB962C8B-B14F-4D97-AF65-F5344CB8AC3E}">
        <p14:creationId xmlns:p14="http://schemas.microsoft.com/office/powerpoint/2010/main" val="3916923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sf\Home\Desktop\Screen Shot 2014-10-18 at 11.11.17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6477000"/>
            <a:ext cx="4232954" cy="369332"/>
          </a:xfrm>
          <a:prstGeom prst="rect">
            <a:avLst/>
          </a:prstGeom>
          <a:noFill/>
        </p:spPr>
        <p:txBody>
          <a:bodyPr wrap="none" rtlCol="0">
            <a:spAutoFit/>
          </a:bodyPr>
          <a:lstStyle/>
          <a:p>
            <a:r>
              <a:rPr lang="en-US" dirty="0" smtClean="0">
                <a:solidFill>
                  <a:schemeClr val="bg1">
                    <a:lumMod val="50000"/>
                  </a:schemeClr>
                </a:solidFill>
              </a:rPr>
              <a:t>Negotiating Topics: Discussed via email</a:t>
            </a:r>
            <a:endParaRPr lang="en-US" dirty="0"/>
          </a:p>
        </p:txBody>
      </p:sp>
    </p:spTree>
    <p:extLst>
      <p:ext uri="{BB962C8B-B14F-4D97-AF65-F5344CB8AC3E}">
        <p14:creationId xmlns:p14="http://schemas.microsoft.com/office/powerpoint/2010/main" val="2399885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Engagement</a:t>
            </a:r>
            <a:endParaRPr lang="en-US" dirty="0"/>
          </a:p>
        </p:txBody>
      </p:sp>
      <p:sp>
        <p:nvSpPr>
          <p:cNvPr id="3" name="Content Placeholder 2"/>
          <p:cNvSpPr>
            <a:spLocks noGrp="1"/>
          </p:cNvSpPr>
          <p:nvPr>
            <p:ph idx="1"/>
          </p:nvPr>
        </p:nvSpPr>
        <p:spPr/>
        <p:txBody>
          <a:bodyPr>
            <a:noAutofit/>
          </a:bodyPr>
          <a:lstStyle/>
          <a:p>
            <a:r>
              <a:rPr lang="en-US" dirty="0" smtClean="0"/>
              <a:t>From this work by the National Research Council (2000, p. 18), we know that people </a:t>
            </a:r>
            <a:r>
              <a:rPr lang="en-US" dirty="0"/>
              <a:t>are motivated to learn when they </a:t>
            </a:r>
            <a:r>
              <a:rPr lang="en-US" dirty="0" smtClean="0"/>
              <a:t>can:</a:t>
            </a:r>
          </a:p>
          <a:p>
            <a:pPr marL="834390" lvl="1" indent="-514350">
              <a:buFont typeface="+mj-lt"/>
              <a:buAutoNum type="arabicPeriod"/>
            </a:pPr>
            <a:r>
              <a:rPr lang="en-US" sz="2800" dirty="0"/>
              <a:t>S</a:t>
            </a:r>
            <a:r>
              <a:rPr lang="en-US" sz="2800" dirty="0" smtClean="0"/>
              <a:t>et </a:t>
            </a:r>
            <a:r>
              <a:rPr lang="en-US" sz="2800" dirty="0"/>
              <a:t>their own </a:t>
            </a:r>
            <a:r>
              <a:rPr lang="en-US" sz="2800" dirty="0" smtClean="0"/>
              <a:t>goals</a:t>
            </a:r>
            <a:r>
              <a:rPr lang="en-US" sz="2800" dirty="0"/>
              <a:t>;</a:t>
            </a:r>
          </a:p>
          <a:p>
            <a:pPr marL="834390" lvl="1" indent="-514350">
              <a:buFont typeface="+mj-lt"/>
              <a:buAutoNum type="arabicPeriod"/>
            </a:pPr>
            <a:r>
              <a:rPr lang="en-US" sz="2800" dirty="0"/>
              <a:t>R</a:t>
            </a:r>
            <a:r>
              <a:rPr lang="en-US" sz="2800" dirty="0" smtClean="0"/>
              <a:t>eflect </a:t>
            </a:r>
            <a:r>
              <a:rPr lang="en-US" sz="2800" dirty="0"/>
              <a:t>on their </a:t>
            </a:r>
            <a:r>
              <a:rPr lang="en-US" sz="2800" dirty="0" smtClean="0"/>
              <a:t>progress; </a:t>
            </a:r>
            <a:r>
              <a:rPr lang="en-US" sz="2800" dirty="0"/>
              <a:t>and </a:t>
            </a:r>
          </a:p>
          <a:p>
            <a:pPr marL="834390" lvl="1" indent="-514350">
              <a:buFont typeface="+mj-lt"/>
              <a:buAutoNum type="arabicPeriod"/>
            </a:pPr>
            <a:r>
              <a:rPr lang="en-US" sz="2800" dirty="0"/>
              <a:t>F</a:t>
            </a:r>
            <a:r>
              <a:rPr lang="en-US" sz="2800" dirty="0" smtClean="0"/>
              <a:t>eel </a:t>
            </a:r>
            <a:r>
              <a:rPr lang="en-US" sz="2800" dirty="0"/>
              <a:t>in control of their learning</a:t>
            </a:r>
            <a:r>
              <a:rPr lang="en-US" sz="2800" dirty="0" smtClean="0"/>
              <a:t>.</a:t>
            </a:r>
          </a:p>
          <a:p>
            <a:pPr marL="274320" lvl="1" indent="-274320">
              <a:buFont typeface="Wingdings 2" pitchFamily="18" charset="2"/>
              <a:buChar char=""/>
            </a:pPr>
            <a:r>
              <a:rPr lang="en-US" sz="2800" dirty="0"/>
              <a:t>The key to engaging students online is to </a:t>
            </a:r>
            <a:r>
              <a:rPr lang="en-US" sz="2800" dirty="0" smtClean="0"/>
              <a:t>apply </a:t>
            </a:r>
            <a:r>
              <a:rPr lang="en-US" sz="2800" dirty="0"/>
              <a:t>these principles </a:t>
            </a:r>
            <a:r>
              <a:rPr lang="en-US" sz="2800" dirty="0" smtClean="0"/>
              <a:t>to your course design.</a:t>
            </a:r>
          </a:p>
        </p:txBody>
      </p:sp>
    </p:spTree>
    <p:extLst>
      <p:ext uri="{BB962C8B-B14F-4D97-AF65-F5344CB8AC3E}">
        <p14:creationId xmlns:p14="http://schemas.microsoft.com/office/powerpoint/2010/main" val="15519573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sf\Home\Desktop\Screen Shot 2014-10-18 at 11.01.58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6477000"/>
            <a:ext cx="3805465" cy="369332"/>
          </a:xfrm>
          <a:prstGeom prst="rect">
            <a:avLst/>
          </a:prstGeom>
          <a:noFill/>
        </p:spPr>
        <p:txBody>
          <a:bodyPr wrap="none" rtlCol="0">
            <a:spAutoFit/>
          </a:bodyPr>
          <a:lstStyle/>
          <a:p>
            <a:r>
              <a:rPr lang="en-US" dirty="0" smtClean="0">
                <a:solidFill>
                  <a:schemeClr val="bg1">
                    <a:lumMod val="50000"/>
                  </a:schemeClr>
                </a:solidFill>
              </a:rPr>
              <a:t>Negotiating Topics: Busy, not late…</a:t>
            </a:r>
            <a:endParaRPr lang="en-US" dirty="0"/>
          </a:p>
        </p:txBody>
      </p:sp>
    </p:spTree>
    <p:extLst>
      <p:ext uri="{BB962C8B-B14F-4D97-AF65-F5344CB8AC3E}">
        <p14:creationId xmlns:p14="http://schemas.microsoft.com/office/powerpoint/2010/main" val="1920512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4191000"/>
          </a:xfrm>
        </p:spPr>
        <p:txBody>
          <a:bodyPr/>
          <a:lstStyle/>
          <a:p>
            <a:r>
              <a:rPr lang="en-US" dirty="0" smtClean="0"/>
              <a:t>Make Students </a:t>
            </a:r>
            <a:br>
              <a:rPr lang="en-US" dirty="0" smtClean="0"/>
            </a:br>
            <a:r>
              <a:rPr lang="en-US" dirty="0" smtClean="0"/>
              <a:t>Blog</a:t>
            </a:r>
            <a:r>
              <a:rPr lang="en-US" dirty="0"/>
              <a:t/>
            </a:r>
            <a:br>
              <a:rPr lang="en-US" dirty="0"/>
            </a:br>
            <a:endParaRPr lang="en-US" dirty="0"/>
          </a:p>
        </p:txBody>
      </p:sp>
      <p:sp>
        <p:nvSpPr>
          <p:cNvPr id="5" name="Text Placeholder 4"/>
          <p:cNvSpPr>
            <a:spLocks noGrp="1"/>
          </p:cNvSpPr>
          <p:nvPr>
            <p:ph type="body" idx="1"/>
          </p:nvPr>
        </p:nvSpPr>
        <p:spPr/>
        <p:txBody>
          <a:bodyPr>
            <a:normAutofit/>
          </a:bodyPr>
          <a:lstStyle/>
          <a:p>
            <a:r>
              <a:rPr lang="en-US" dirty="0" smtClean="0"/>
              <a:t>Engaging Students in their Zone by </a:t>
            </a:r>
            <a:br>
              <a:rPr lang="en-US" dirty="0" smtClean="0"/>
            </a:br>
            <a:r>
              <a:rPr lang="en-US" dirty="0" smtClean="0"/>
              <a:t>Making Thinking Visible</a:t>
            </a:r>
            <a:endParaRPr lang="en-US" dirty="0"/>
          </a:p>
        </p:txBody>
      </p:sp>
    </p:spTree>
    <p:extLst>
      <p:ext uri="{BB962C8B-B14F-4D97-AF65-F5344CB8AC3E}">
        <p14:creationId xmlns:p14="http://schemas.microsoft.com/office/powerpoint/2010/main" val="1539213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Checkpoints</a:t>
            </a:r>
            <a:endParaRPr lang="en-US" dirty="0"/>
          </a:p>
        </p:txBody>
      </p:sp>
      <p:sp>
        <p:nvSpPr>
          <p:cNvPr id="3" name="Content Placeholder 2"/>
          <p:cNvSpPr>
            <a:spLocks noGrp="1"/>
          </p:cNvSpPr>
          <p:nvPr>
            <p:ph idx="1"/>
          </p:nvPr>
        </p:nvSpPr>
        <p:spPr/>
        <p:txBody>
          <a:bodyPr/>
          <a:lstStyle/>
          <a:p>
            <a:r>
              <a:rPr lang="en-US" dirty="0" smtClean="0"/>
              <a:t>Along the way, while students work on their projects, I have them blog about their progress.</a:t>
            </a:r>
          </a:p>
          <a:p>
            <a:r>
              <a:rPr lang="en-US" dirty="0" smtClean="0"/>
              <a:t>By making thinking visible, blogs enable you to coach students in their zone.</a:t>
            </a:r>
          </a:p>
          <a:p>
            <a:r>
              <a:rPr lang="en-US" dirty="0" smtClean="0"/>
              <a:t>Three times during the semester, I award students points for keeping their progress logs.</a:t>
            </a:r>
          </a:p>
          <a:p>
            <a:r>
              <a:rPr lang="en-US" dirty="0" smtClean="0"/>
              <a:t>Because these are points at which I check in on each student, I call them checkpoints.</a:t>
            </a:r>
            <a:endParaRPr lang="en-US" dirty="0"/>
          </a:p>
        </p:txBody>
      </p:sp>
    </p:spTree>
    <p:extLst>
      <p:ext uri="{BB962C8B-B14F-4D97-AF65-F5344CB8AC3E}">
        <p14:creationId xmlns:p14="http://schemas.microsoft.com/office/powerpoint/2010/main" val="39800816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as Learning System</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As we learn from Molloy and </a:t>
            </a:r>
            <a:r>
              <a:rPr lang="en-US" dirty="0" err="1" smtClean="0"/>
              <a:t>Boud</a:t>
            </a:r>
            <a:r>
              <a:rPr lang="en-US" dirty="0" smtClean="0"/>
              <a:t> (2014, p. 413), </a:t>
            </a:r>
            <a:br>
              <a:rPr lang="en-US" dirty="0" smtClean="0"/>
            </a:br>
            <a:r>
              <a:rPr lang="en-US" dirty="0" smtClean="0"/>
              <a:t>“A </a:t>
            </a:r>
            <a:r>
              <a:rPr lang="en-US" dirty="0"/>
              <a:t>constructivist view on feedback encourages learners and educators to view feedback as a system of learning, rather than discreet episodes of educators </a:t>
            </a:r>
            <a:r>
              <a:rPr lang="en-US" dirty="0" smtClean="0"/>
              <a:t>‘telling’ </a:t>
            </a:r>
            <a:r>
              <a:rPr lang="en-US" dirty="0"/>
              <a:t>learners about their performance</a:t>
            </a:r>
            <a:r>
              <a:rPr lang="en-US" dirty="0" smtClean="0"/>
              <a:t>.”</a:t>
            </a:r>
          </a:p>
          <a:p>
            <a:r>
              <a:rPr lang="en-US" dirty="0" smtClean="0"/>
              <a:t>When students “have </a:t>
            </a:r>
            <a:r>
              <a:rPr lang="en-US" dirty="0"/>
              <a:t>frequent opportunities to engage in productive, dialogic exchanges with multiple others, they are more likely to see feedback as a tool for </a:t>
            </a:r>
            <a:r>
              <a:rPr lang="en-US" dirty="0" smtClean="0"/>
              <a:t>‘them’ </a:t>
            </a:r>
            <a:r>
              <a:rPr lang="en-US" dirty="0"/>
              <a:t>rather than as a destabilizing or debilitating act </a:t>
            </a:r>
            <a:r>
              <a:rPr lang="en-US" dirty="0" smtClean="0"/>
              <a:t>‘done </a:t>
            </a:r>
            <a:r>
              <a:rPr lang="en-US" dirty="0"/>
              <a:t>to </a:t>
            </a:r>
            <a:r>
              <a:rPr lang="en-US" dirty="0" smtClean="0"/>
              <a:t>them’ </a:t>
            </a:r>
            <a:r>
              <a:rPr lang="en-US" dirty="0"/>
              <a:t>by those in authority.” </a:t>
            </a:r>
            <a:r>
              <a:rPr lang="en-US" dirty="0" smtClean="0"/>
              <a:t>(p. 422)</a:t>
            </a:r>
            <a:endParaRPr lang="en-US" dirty="0"/>
          </a:p>
          <a:p>
            <a:endParaRPr lang="en-US" dirty="0"/>
          </a:p>
        </p:txBody>
      </p:sp>
    </p:spTree>
    <p:extLst>
      <p:ext uri="{BB962C8B-B14F-4D97-AF65-F5344CB8AC3E}">
        <p14:creationId xmlns:p14="http://schemas.microsoft.com/office/powerpoint/2010/main" val="2668643025"/>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sf\Home\Desktop\Screen Shot 2014-10-18 at 10.56.33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6477000"/>
            <a:ext cx="4262705" cy="369332"/>
          </a:xfrm>
          <a:prstGeom prst="rect">
            <a:avLst/>
          </a:prstGeom>
          <a:noFill/>
        </p:spPr>
        <p:txBody>
          <a:bodyPr wrap="none" rtlCol="0">
            <a:spAutoFit/>
          </a:bodyPr>
          <a:lstStyle/>
          <a:p>
            <a:r>
              <a:rPr lang="en-US" dirty="0" smtClean="0">
                <a:solidFill>
                  <a:schemeClr val="bg1">
                    <a:lumMod val="50000"/>
                  </a:schemeClr>
                </a:solidFill>
              </a:rPr>
              <a:t>Checkpoint Feedback: Readings helpful</a:t>
            </a:r>
            <a:endParaRPr lang="en-US" dirty="0"/>
          </a:p>
        </p:txBody>
      </p:sp>
    </p:spTree>
    <p:extLst>
      <p:ext uri="{BB962C8B-B14F-4D97-AF65-F5344CB8AC3E}">
        <p14:creationId xmlns:p14="http://schemas.microsoft.com/office/powerpoint/2010/main" val="3169145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sf\Home\Desktop\Screen Shot 2014-10-28 at 10.24.00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8"/>
            <a:ext cx="9144000" cy="68365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6477000"/>
            <a:ext cx="4800600" cy="369332"/>
          </a:xfrm>
          <a:prstGeom prst="rect">
            <a:avLst/>
          </a:prstGeom>
          <a:noFill/>
        </p:spPr>
        <p:txBody>
          <a:bodyPr wrap="square" rtlCol="0">
            <a:spAutoFit/>
          </a:bodyPr>
          <a:lstStyle/>
          <a:p>
            <a:r>
              <a:rPr lang="en-US" dirty="0" smtClean="0">
                <a:solidFill>
                  <a:schemeClr val="bg1">
                    <a:lumMod val="50000"/>
                  </a:schemeClr>
                </a:solidFill>
              </a:rPr>
              <a:t>Checkpoint Feedback: Brief Prepared Reply</a:t>
            </a:r>
            <a:endParaRPr lang="en-US" dirty="0"/>
          </a:p>
        </p:txBody>
      </p:sp>
    </p:spTree>
    <p:extLst>
      <p:ext uri="{BB962C8B-B14F-4D97-AF65-F5344CB8AC3E}">
        <p14:creationId xmlns:p14="http://schemas.microsoft.com/office/powerpoint/2010/main" val="4196531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sf\Home\Desktop\Screen Shot 2014-10-18 at 11.26.01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2862" y="6477000"/>
            <a:ext cx="4493538" cy="369332"/>
          </a:xfrm>
          <a:prstGeom prst="rect">
            <a:avLst/>
          </a:prstGeom>
          <a:noFill/>
        </p:spPr>
        <p:txBody>
          <a:bodyPr wrap="none" rtlCol="0">
            <a:spAutoFit/>
          </a:bodyPr>
          <a:lstStyle/>
          <a:p>
            <a:r>
              <a:rPr lang="en-US" dirty="0" smtClean="0">
                <a:solidFill>
                  <a:schemeClr val="bg1">
                    <a:lumMod val="50000"/>
                  </a:schemeClr>
                </a:solidFill>
              </a:rPr>
              <a:t>Checkpoint Feedback: Cool tool discovery</a:t>
            </a:r>
            <a:endParaRPr lang="en-US" dirty="0"/>
          </a:p>
        </p:txBody>
      </p:sp>
    </p:spTree>
    <p:extLst>
      <p:ext uri="{BB962C8B-B14F-4D97-AF65-F5344CB8AC3E}">
        <p14:creationId xmlns:p14="http://schemas.microsoft.com/office/powerpoint/2010/main" val="2956228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sf\Home\Desktop\Screen Shot 2014-10-18 at 11.22.21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6477000"/>
            <a:ext cx="4903907" cy="369332"/>
          </a:xfrm>
          <a:prstGeom prst="rect">
            <a:avLst/>
          </a:prstGeom>
          <a:noFill/>
        </p:spPr>
        <p:txBody>
          <a:bodyPr wrap="none" rtlCol="0">
            <a:spAutoFit/>
          </a:bodyPr>
          <a:lstStyle/>
          <a:p>
            <a:r>
              <a:rPr lang="en-US" dirty="0" smtClean="0">
                <a:solidFill>
                  <a:schemeClr val="bg1">
                    <a:lumMod val="50000"/>
                  </a:schemeClr>
                </a:solidFill>
              </a:rPr>
              <a:t>Checkpoint Feedback: Local 3D Printing Shop</a:t>
            </a:r>
            <a:endParaRPr lang="en-US" dirty="0"/>
          </a:p>
        </p:txBody>
      </p:sp>
    </p:spTree>
    <p:extLst>
      <p:ext uri="{BB962C8B-B14F-4D97-AF65-F5344CB8AC3E}">
        <p14:creationId xmlns:p14="http://schemas.microsoft.com/office/powerpoint/2010/main" val="1069271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Your Feedbacks For Future Use</a:t>
            </a:r>
            <a:endParaRPr lang="en-US" dirty="0"/>
          </a:p>
        </p:txBody>
      </p:sp>
      <p:sp>
        <p:nvSpPr>
          <p:cNvPr id="3" name="Text Placeholder 2"/>
          <p:cNvSpPr>
            <a:spLocks noGrp="1"/>
          </p:cNvSpPr>
          <p:nvPr>
            <p:ph type="body" idx="1"/>
          </p:nvPr>
        </p:nvSpPr>
        <p:spPr/>
        <p:txBody>
          <a:bodyPr/>
          <a:lstStyle/>
          <a:p>
            <a:r>
              <a:rPr lang="en-US" dirty="0" smtClean="0"/>
              <a:t>Feedback as Learning System</a:t>
            </a:r>
            <a:endParaRPr lang="en-US" dirty="0"/>
          </a:p>
        </p:txBody>
      </p:sp>
    </p:spTree>
    <p:extLst>
      <p:ext uri="{BB962C8B-B14F-4D97-AF65-F5344CB8AC3E}">
        <p14:creationId xmlns:p14="http://schemas.microsoft.com/office/powerpoint/2010/main" val="1201718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Thinking Patterns</a:t>
            </a:r>
            <a:endParaRPr lang="en-US" dirty="0"/>
          </a:p>
        </p:txBody>
      </p:sp>
      <p:sp>
        <p:nvSpPr>
          <p:cNvPr id="5" name="Content Placeholder 4"/>
          <p:cNvSpPr>
            <a:spLocks noGrp="1"/>
          </p:cNvSpPr>
          <p:nvPr>
            <p:ph idx="1"/>
          </p:nvPr>
        </p:nvSpPr>
        <p:spPr/>
        <p:txBody>
          <a:bodyPr>
            <a:normAutofit fontScale="92500"/>
          </a:bodyPr>
          <a:lstStyle/>
          <a:p>
            <a:r>
              <a:rPr lang="en-US" dirty="0" smtClean="0"/>
              <a:t>Especially if your class is large, how </a:t>
            </a:r>
            <a:r>
              <a:rPr lang="en-US" dirty="0"/>
              <a:t>will you have time to engage all your students </a:t>
            </a:r>
            <a:r>
              <a:rPr lang="en-US" dirty="0" smtClean="0"/>
              <a:t>if you must write </a:t>
            </a:r>
            <a:r>
              <a:rPr lang="en-US" dirty="0"/>
              <a:t>this amount of dialogical </a:t>
            </a:r>
            <a:r>
              <a:rPr lang="en-US" dirty="0" smtClean="0"/>
              <a:t>feedback online?</a:t>
            </a:r>
            <a:endParaRPr lang="en-US" dirty="0"/>
          </a:p>
          <a:p>
            <a:r>
              <a:rPr lang="en-US" dirty="0" smtClean="0"/>
              <a:t>In a large class with hundreds of students participating online, there will not be hundreds of thinking patterns.</a:t>
            </a:r>
          </a:p>
          <a:p>
            <a:r>
              <a:rPr lang="en-US" dirty="0" smtClean="0"/>
              <a:t>Instead, as you grade the checkpoints, you will detect a relatively small number of patterns of student thinking in the course.</a:t>
            </a:r>
          </a:p>
          <a:p>
            <a:r>
              <a:rPr lang="en-US" dirty="0" smtClean="0"/>
              <a:t>By preparing feedbacks to scaffold students at critical points in this thinking, you can be prepared to interact effectively by engaging each student in their zone.</a:t>
            </a:r>
          </a:p>
        </p:txBody>
      </p:sp>
    </p:spTree>
    <p:extLst>
      <p:ext uri="{BB962C8B-B14F-4D97-AF65-F5344CB8AC3E}">
        <p14:creationId xmlns:p14="http://schemas.microsoft.com/office/powerpoint/2010/main" val="418960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Your Students</a:t>
            </a:r>
            <a:br>
              <a:rPr lang="en-US" dirty="0" smtClean="0"/>
            </a:br>
            <a:r>
              <a:rPr lang="en-US" dirty="0" smtClean="0"/>
              <a:t>Early in the Course</a:t>
            </a:r>
            <a:endParaRPr lang="en-US" dirty="0"/>
          </a:p>
        </p:txBody>
      </p:sp>
      <p:sp>
        <p:nvSpPr>
          <p:cNvPr id="3" name="Text Placeholder 2"/>
          <p:cNvSpPr>
            <a:spLocks noGrp="1"/>
          </p:cNvSpPr>
          <p:nvPr>
            <p:ph type="body" idx="1"/>
          </p:nvPr>
        </p:nvSpPr>
        <p:spPr>
          <a:xfrm>
            <a:off x="573087" y="5410200"/>
            <a:ext cx="8037513" cy="1042987"/>
          </a:xfrm>
        </p:spPr>
        <p:txBody>
          <a:bodyPr/>
          <a:lstStyle/>
          <a:p>
            <a:r>
              <a:rPr lang="en-US" dirty="0" smtClean="0"/>
              <a:t>Key Principles of Online Learning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Online Feedbacks</a:t>
            </a:r>
            <a:endParaRPr lang="en-US" dirty="0"/>
          </a:p>
        </p:txBody>
      </p:sp>
      <p:sp>
        <p:nvSpPr>
          <p:cNvPr id="3" name="Content Placeholder 2"/>
          <p:cNvSpPr>
            <a:spLocks noGrp="1"/>
          </p:cNvSpPr>
          <p:nvPr>
            <p:ph idx="1"/>
          </p:nvPr>
        </p:nvSpPr>
        <p:spPr/>
        <p:txBody>
          <a:bodyPr>
            <a:normAutofit/>
          </a:bodyPr>
          <a:lstStyle/>
          <a:p>
            <a:r>
              <a:rPr lang="en-US" dirty="0" smtClean="0"/>
              <a:t>You create a file in which you keep designed feedbacks.</a:t>
            </a:r>
          </a:p>
          <a:p>
            <a:r>
              <a:rPr lang="en-US" dirty="0" smtClean="0"/>
              <a:t>Each time you write a new feedback, you put it into this file from which you can retrieve it on demand whenever another student encounters a similar problem.</a:t>
            </a:r>
          </a:p>
          <a:p>
            <a:r>
              <a:rPr lang="en-US" dirty="0" smtClean="0"/>
              <a:t>I do this with MS Word in which I give each feedback’s title a “heading” style, which enables me to use the Navigation pane as an index into all my feedbacks.</a:t>
            </a:r>
          </a:p>
        </p:txBody>
      </p:sp>
    </p:spTree>
    <p:extLst>
      <p:ext uri="{BB962C8B-B14F-4D97-AF65-F5344CB8AC3E}">
        <p14:creationId xmlns:p14="http://schemas.microsoft.com/office/powerpoint/2010/main" val="9272409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me\Desktop\Screen Shot 2014-11-01 at 10.44.12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53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sf\Home\Desktop\Screen Shot 2014-11-01 at 10.59.06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093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sf\Home\Desktop\Screen Shot 2014-11-01 at 10.47.36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089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eLearning Engagement Template</a:t>
            </a:r>
            <a:endParaRPr lang="en-US" dirty="0"/>
          </a:p>
        </p:txBody>
      </p:sp>
      <p:sp>
        <p:nvSpPr>
          <p:cNvPr id="3" name="Text Placeholder 2"/>
          <p:cNvSpPr>
            <a:spLocks noGrp="1"/>
          </p:cNvSpPr>
          <p:nvPr>
            <p:ph type="body" idx="1"/>
          </p:nvPr>
        </p:nvSpPr>
        <p:spPr/>
        <p:txBody>
          <a:bodyPr>
            <a:normAutofit/>
          </a:bodyPr>
          <a:lstStyle/>
          <a:p>
            <a:r>
              <a:rPr lang="en-US" dirty="0" smtClean="0"/>
              <a:t>Putting Theory into Practice: Five eLearning Strategies for Engaging </a:t>
            </a:r>
            <a:r>
              <a:rPr lang="en-US" dirty="0"/>
              <a:t>S</a:t>
            </a:r>
            <a:r>
              <a:rPr lang="en-US" dirty="0" smtClean="0"/>
              <a:t>tudents </a:t>
            </a:r>
            <a:r>
              <a:rPr lang="en-US" dirty="0"/>
              <a:t>O</a:t>
            </a:r>
            <a:r>
              <a:rPr lang="en-US" dirty="0" smtClean="0"/>
              <a:t>nline</a:t>
            </a:r>
            <a:endParaRPr lang="en-US" dirty="0"/>
          </a:p>
        </p:txBody>
      </p:sp>
    </p:spTree>
    <p:extLst>
      <p:ext uri="{BB962C8B-B14F-4D97-AF65-F5344CB8AC3E}">
        <p14:creationId xmlns:p14="http://schemas.microsoft.com/office/powerpoint/2010/main" val="2408475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Elements of Engagement</a:t>
            </a:r>
            <a:endParaRPr lang="en-US" dirty="0"/>
          </a:p>
        </p:txBody>
      </p:sp>
      <p:sp>
        <p:nvSpPr>
          <p:cNvPr id="3" name="Content Placeholder 2"/>
          <p:cNvSpPr>
            <a:spLocks noGrp="1"/>
          </p:cNvSpPr>
          <p:nvPr>
            <p:ph idx="1"/>
          </p:nvPr>
        </p:nvSpPr>
        <p:spPr>
          <a:xfrm>
            <a:off x="304800" y="1752600"/>
            <a:ext cx="8534400" cy="4800600"/>
          </a:xfrm>
        </p:spPr>
        <p:txBody>
          <a:bodyPr>
            <a:normAutofit fontScale="92500" lnSpcReduction="20000"/>
          </a:bodyPr>
          <a:lstStyle/>
          <a:p>
            <a:pPr marL="514350" indent="-514350">
              <a:buFont typeface="+mj-lt"/>
              <a:buAutoNum type="arabicPeriod"/>
            </a:pPr>
            <a:r>
              <a:rPr lang="en-US" dirty="0" smtClean="0"/>
              <a:t>Discuss </a:t>
            </a:r>
            <a:r>
              <a:rPr lang="en-US" dirty="0"/>
              <a:t>goals with each </a:t>
            </a:r>
            <a:r>
              <a:rPr lang="en-US" dirty="0" smtClean="0"/>
              <a:t>learner</a:t>
            </a:r>
            <a:r>
              <a:rPr lang="en-US" dirty="0"/>
              <a:t> </a:t>
            </a:r>
            <a:r>
              <a:rPr lang="en-US" dirty="0" smtClean="0"/>
              <a:t>to create an </a:t>
            </a:r>
            <a:r>
              <a:rPr lang="en-US" dirty="0"/>
              <a:t>empathetic bond </a:t>
            </a:r>
            <a:r>
              <a:rPr lang="en-US" dirty="0" smtClean="0"/>
              <a:t>at </a:t>
            </a:r>
            <a:r>
              <a:rPr lang="en-US" dirty="0"/>
              <a:t>the beginning of the </a:t>
            </a:r>
            <a:r>
              <a:rPr lang="en-US" dirty="0" smtClean="0"/>
              <a:t>course.</a:t>
            </a:r>
          </a:p>
          <a:p>
            <a:pPr marL="514350" indent="-514350">
              <a:buFont typeface="+mj-lt"/>
              <a:buAutoNum type="arabicPeriod"/>
            </a:pPr>
            <a:r>
              <a:rPr lang="en-US" dirty="0" smtClean="0"/>
              <a:t>Turn extrinsic </a:t>
            </a:r>
            <a:r>
              <a:rPr lang="en-US" dirty="0"/>
              <a:t>motivation </a:t>
            </a:r>
            <a:r>
              <a:rPr lang="en-US" dirty="0" smtClean="0"/>
              <a:t>intrinsic by negotiating </a:t>
            </a:r>
            <a:r>
              <a:rPr lang="en-US" dirty="0"/>
              <a:t>topics </a:t>
            </a:r>
            <a:r>
              <a:rPr lang="en-US" dirty="0" smtClean="0"/>
              <a:t>that </a:t>
            </a:r>
            <a:r>
              <a:rPr lang="en-US" dirty="0"/>
              <a:t>students feel passionate </a:t>
            </a:r>
            <a:r>
              <a:rPr lang="en-US" dirty="0" smtClean="0"/>
              <a:t>about.</a:t>
            </a:r>
          </a:p>
          <a:p>
            <a:pPr marL="514350" indent="-514350">
              <a:buFont typeface="+mj-lt"/>
              <a:buAutoNum type="arabicPeriod"/>
            </a:pPr>
            <a:r>
              <a:rPr lang="en-US" dirty="0" smtClean="0"/>
              <a:t>Make thinking </a:t>
            </a:r>
            <a:r>
              <a:rPr lang="en-US" dirty="0"/>
              <a:t>visible through periodic checkpoints </a:t>
            </a:r>
            <a:r>
              <a:rPr lang="en-US" dirty="0" smtClean="0"/>
              <a:t>to provide effective </a:t>
            </a:r>
            <a:r>
              <a:rPr lang="en-US" dirty="0"/>
              <a:t>scaffolding when </a:t>
            </a:r>
            <a:r>
              <a:rPr lang="en-US" dirty="0" smtClean="0"/>
              <a:t>students need help.</a:t>
            </a:r>
          </a:p>
          <a:p>
            <a:pPr marL="514350" indent="-514350">
              <a:buFont typeface="+mj-lt"/>
              <a:buAutoNum type="arabicPeriod"/>
            </a:pPr>
            <a:r>
              <a:rPr lang="en-US" dirty="0" smtClean="0"/>
              <a:t>Form </a:t>
            </a:r>
            <a:r>
              <a:rPr lang="en-US" dirty="0"/>
              <a:t>a </a:t>
            </a:r>
            <a:r>
              <a:rPr lang="en-US" dirty="0" smtClean="0"/>
              <a:t>learning </a:t>
            </a:r>
            <a:r>
              <a:rPr lang="en-US" dirty="0"/>
              <a:t>community b</a:t>
            </a:r>
            <a:r>
              <a:rPr lang="en-US" dirty="0" smtClean="0"/>
              <a:t>y </a:t>
            </a:r>
            <a:r>
              <a:rPr lang="en-US" dirty="0"/>
              <a:t>using rubrics that encourage students to communicate meaningfully with </a:t>
            </a:r>
            <a:r>
              <a:rPr lang="en-US" dirty="0" smtClean="0"/>
              <a:t>peers and instructors in online discussion forums.</a:t>
            </a:r>
          </a:p>
          <a:p>
            <a:pPr marL="514350" indent="-514350">
              <a:buFont typeface="+mj-lt"/>
              <a:buAutoNum type="arabicPeriod"/>
            </a:pPr>
            <a:r>
              <a:rPr lang="en-US" dirty="0" smtClean="0"/>
              <a:t>Design instruction into prepared feedbacks for coaching students in their zone. </a:t>
            </a:r>
            <a:endParaRPr lang="en-US" dirty="0"/>
          </a:p>
        </p:txBody>
      </p:sp>
    </p:spTree>
    <p:extLst>
      <p:ext uri="{BB962C8B-B14F-4D97-AF65-F5344CB8AC3E}">
        <p14:creationId xmlns:p14="http://schemas.microsoft.com/office/powerpoint/2010/main" val="6860168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 to Your </a:t>
            </a:r>
            <a:r>
              <a:rPr lang="en-US" dirty="0" err="1" smtClean="0"/>
              <a:t>LMS</a:t>
            </a:r>
            <a:endParaRPr lang="en-US" dirty="0"/>
          </a:p>
        </p:txBody>
      </p:sp>
      <p:sp>
        <p:nvSpPr>
          <p:cNvPr id="3" name="Content Placeholder 2"/>
          <p:cNvSpPr>
            <a:spLocks noGrp="1"/>
          </p:cNvSpPr>
          <p:nvPr>
            <p:ph idx="1"/>
          </p:nvPr>
        </p:nvSpPr>
        <p:spPr/>
        <p:txBody>
          <a:bodyPr/>
          <a:lstStyle/>
          <a:p>
            <a:r>
              <a:rPr lang="en-US" dirty="0" smtClean="0"/>
              <a:t>Learning Management Systems are not created equal.</a:t>
            </a:r>
          </a:p>
          <a:p>
            <a:r>
              <a:rPr lang="en-US" dirty="0" smtClean="0"/>
              <a:t>Many have blogs but some do not support blogging.</a:t>
            </a:r>
          </a:p>
          <a:p>
            <a:r>
              <a:rPr lang="en-US" dirty="0" smtClean="0"/>
              <a:t>Some have wikis</a:t>
            </a:r>
            <a:r>
              <a:rPr lang="en-US" dirty="0"/>
              <a:t> </a:t>
            </a:r>
            <a:r>
              <a:rPr lang="en-US" dirty="0" smtClean="0"/>
              <a:t>while others do not.</a:t>
            </a:r>
          </a:p>
          <a:p>
            <a:r>
              <a:rPr lang="en-US" dirty="0" smtClean="0"/>
              <a:t>The challenge is, depending on your brand of </a:t>
            </a:r>
            <a:r>
              <a:rPr lang="en-US" dirty="0" err="1" smtClean="0"/>
              <a:t>LMS</a:t>
            </a:r>
            <a:r>
              <a:rPr lang="en-US" dirty="0" smtClean="0"/>
              <a:t>, how can you accomplish the five elements of online engagement?</a:t>
            </a:r>
          </a:p>
          <a:p>
            <a:r>
              <a:rPr lang="en-US" dirty="0" smtClean="0"/>
              <a:t>Let us work through an example.</a:t>
            </a:r>
            <a:endParaRPr lang="en-US" dirty="0"/>
          </a:p>
        </p:txBody>
      </p:sp>
    </p:spTree>
    <p:extLst>
      <p:ext uri="{BB962C8B-B14F-4D97-AF65-F5344CB8AC3E}">
        <p14:creationId xmlns:p14="http://schemas.microsoft.com/office/powerpoint/2010/main" val="42669933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a:t>
            </a:r>
            <a:r>
              <a:rPr lang="en-US" dirty="0" err="1" smtClean="0"/>
              <a:t>LMS</a:t>
            </a:r>
            <a:r>
              <a:rPr lang="en-US" dirty="0" smtClean="0"/>
              <a:t> Design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73531135"/>
              </p:ext>
            </p:extLst>
          </p:nvPr>
        </p:nvGraphicFramePr>
        <p:xfrm>
          <a:off x="678657" y="1828800"/>
          <a:ext cx="7786686" cy="4419601"/>
        </p:xfrm>
        <a:graphic>
          <a:graphicData uri="http://schemas.openxmlformats.org/drawingml/2006/table">
            <a:tbl>
              <a:tblPr firstRow="1" bandRow="1">
                <a:tableStyleId>{5C22544A-7EE6-4342-B048-85BDC9FD1C3A}</a:tableStyleId>
              </a:tblPr>
              <a:tblGrid>
                <a:gridCol w="1510531"/>
                <a:gridCol w="2085156"/>
                <a:gridCol w="2057400"/>
                <a:gridCol w="2133599"/>
              </a:tblGrid>
              <a:tr h="426197">
                <a:tc>
                  <a:txBody>
                    <a:bodyPr/>
                    <a:lstStyle/>
                    <a:p>
                      <a:r>
                        <a:rPr lang="en-US" dirty="0" smtClean="0"/>
                        <a:t>Principle</a:t>
                      </a:r>
                      <a:endParaRPr lang="en-US" dirty="0"/>
                    </a:p>
                  </a:txBody>
                  <a:tcPr/>
                </a:tc>
                <a:tc>
                  <a:txBody>
                    <a:bodyPr/>
                    <a:lstStyle/>
                    <a:p>
                      <a:pPr algn="ctr"/>
                      <a:r>
                        <a:rPr lang="en-US" dirty="0" smtClean="0"/>
                        <a:t>Sakai</a:t>
                      </a:r>
                      <a:endParaRPr lang="en-US" dirty="0"/>
                    </a:p>
                  </a:txBody>
                  <a:tcPr/>
                </a:tc>
                <a:tc>
                  <a:txBody>
                    <a:bodyPr/>
                    <a:lstStyle/>
                    <a:p>
                      <a:pPr algn="ctr"/>
                      <a:r>
                        <a:rPr lang="en-US" dirty="0" smtClean="0"/>
                        <a:t>Canvas</a:t>
                      </a:r>
                      <a:endParaRPr lang="en-US" dirty="0"/>
                    </a:p>
                  </a:txBody>
                  <a:tcPr/>
                </a:tc>
                <a:tc>
                  <a:txBody>
                    <a:bodyPr/>
                    <a:lstStyle/>
                    <a:p>
                      <a:pPr algn="ctr"/>
                      <a:r>
                        <a:rPr lang="en-US" dirty="0" smtClean="0"/>
                        <a:t>Blackboard</a:t>
                      </a:r>
                      <a:endParaRPr lang="en-US" dirty="0"/>
                    </a:p>
                  </a:txBody>
                  <a:tcPr/>
                </a:tc>
              </a:tr>
              <a:tr h="735627">
                <a:tc>
                  <a:txBody>
                    <a:bodyPr/>
                    <a:lstStyle/>
                    <a:p>
                      <a:r>
                        <a:rPr lang="en-US" dirty="0" smtClean="0"/>
                        <a:t>Discuss </a:t>
                      </a:r>
                      <a:br>
                        <a:rPr lang="en-US" dirty="0" smtClean="0"/>
                      </a:br>
                      <a:r>
                        <a:rPr lang="en-US" dirty="0" smtClean="0"/>
                        <a:t>Goals</a:t>
                      </a:r>
                      <a:endParaRPr lang="en-US" dirty="0"/>
                    </a:p>
                  </a:txBody>
                  <a:tcPr anchor="ctr"/>
                </a:tc>
                <a:tc>
                  <a:txBody>
                    <a:bodyPr/>
                    <a:lstStyle/>
                    <a:p>
                      <a:pPr algn="ctr"/>
                      <a:r>
                        <a:rPr lang="en-US" sz="1400" dirty="0" smtClean="0">
                          <a:solidFill>
                            <a:srgbClr val="E0EBCF"/>
                          </a:solidFill>
                        </a:rPr>
                        <a:t>Assignment with Feedback and Resubmission</a:t>
                      </a:r>
                      <a:endParaRPr lang="en-US" sz="1400" dirty="0">
                        <a:solidFill>
                          <a:srgbClr val="E0EBCF"/>
                        </a:solidFill>
                      </a:endParaRPr>
                    </a:p>
                  </a:txBody>
                  <a:tcPr/>
                </a:tc>
                <a:tc>
                  <a:txBody>
                    <a:bodyPr/>
                    <a:lstStyle/>
                    <a:p>
                      <a:pPr algn="ctr"/>
                      <a:r>
                        <a:rPr lang="en-US" sz="1400" dirty="0" smtClean="0">
                          <a:solidFill>
                            <a:srgbClr val="E0EBCF"/>
                          </a:solidFill>
                        </a:rPr>
                        <a:t>Assignment with  Discussion in</a:t>
                      </a:r>
                      <a:r>
                        <a:rPr lang="en-US" sz="1400" baseline="0" dirty="0" smtClean="0">
                          <a:solidFill>
                            <a:srgbClr val="E0EBCF"/>
                          </a:solidFill>
                        </a:rPr>
                        <a:t> </a:t>
                      </a:r>
                      <a:br>
                        <a:rPr lang="en-US" sz="1400" baseline="0" dirty="0" smtClean="0">
                          <a:solidFill>
                            <a:srgbClr val="E0EBCF"/>
                          </a:solidFill>
                        </a:rPr>
                      </a:br>
                      <a:r>
                        <a:rPr lang="en-US" sz="1400" baseline="0" dirty="0" smtClean="0">
                          <a:solidFill>
                            <a:srgbClr val="E0EBCF"/>
                          </a:solidFill>
                        </a:rPr>
                        <a:t>Sidebar</a:t>
                      </a:r>
                      <a:endParaRPr lang="en-US" sz="1400" dirty="0">
                        <a:solidFill>
                          <a:srgbClr val="E0EBCF"/>
                        </a:solidFill>
                      </a:endParaRPr>
                    </a:p>
                  </a:txBody>
                  <a:tcPr/>
                </a:tc>
                <a:tc>
                  <a:txBody>
                    <a:bodyPr/>
                    <a:lstStyle/>
                    <a:p>
                      <a:endParaRPr lang="en-US"/>
                    </a:p>
                  </a:txBody>
                  <a:tcPr/>
                </a:tc>
              </a:tr>
              <a:tr h="735627">
                <a:tc>
                  <a:txBody>
                    <a:bodyPr/>
                    <a:lstStyle/>
                    <a:p>
                      <a:r>
                        <a:rPr lang="en-US" dirty="0" smtClean="0"/>
                        <a:t>Negotiate Topics</a:t>
                      </a:r>
                      <a:endParaRPr lang="en-US" dirty="0"/>
                    </a:p>
                  </a:txBody>
                  <a:tcPr anchor="ctr"/>
                </a:tc>
                <a:tc>
                  <a:txBody>
                    <a:bodyPr/>
                    <a:lstStyle/>
                    <a:p>
                      <a:pPr algn="ctr"/>
                      <a:r>
                        <a:rPr lang="en-US" sz="1400" dirty="0" smtClean="0">
                          <a:solidFill>
                            <a:srgbClr val="F0F5E9"/>
                          </a:solidFill>
                        </a:rPr>
                        <a:t>Assignment with Feedback and Resubmission</a:t>
                      </a:r>
                      <a:endParaRPr lang="en-US" sz="1400" dirty="0">
                        <a:solidFill>
                          <a:srgbClr val="F0F5E9"/>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0F5E9"/>
                          </a:solidFill>
                        </a:rPr>
                        <a:t>Assignment with  Discussion in</a:t>
                      </a:r>
                      <a:r>
                        <a:rPr lang="en-US" sz="1400" baseline="0" dirty="0" smtClean="0">
                          <a:solidFill>
                            <a:srgbClr val="F0F5E9"/>
                          </a:solidFill>
                        </a:rPr>
                        <a:t> </a:t>
                      </a:r>
                      <a:br>
                        <a:rPr lang="en-US" sz="1400" baseline="0" dirty="0" smtClean="0">
                          <a:solidFill>
                            <a:srgbClr val="F0F5E9"/>
                          </a:solidFill>
                        </a:rPr>
                      </a:br>
                      <a:r>
                        <a:rPr lang="en-US" sz="1400" baseline="0" dirty="0" smtClean="0">
                          <a:solidFill>
                            <a:srgbClr val="F0F5E9"/>
                          </a:solidFill>
                        </a:rPr>
                        <a:t>Sidebar</a:t>
                      </a:r>
                      <a:endParaRPr lang="en-US" sz="1400" dirty="0" smtClean="0">
                        <a:solidFill>
                          <a:srgbClr val="F0F5E9"/>
                        </a:solidFill>
                      </a:endParaRPr>
                    </a:p>
                  </a:txBody>
                  <a:tcPr/>
                </a:tc>
                <a:tc>
                  <a:txBody>
                    <a:bodyPr/>
                    <a:lstStyle/>
                    <a:p>
                      <a:endParaRPr lang="en-US"/>
                    </a:p>
                  </a:txBody>
                  <a:tcPr/>
                </a:tc>
              </a:tr>
              <a:tr h="735627">
                <a:tc>
                  <a:txBody>
                    <a:bodyPr/>
                    <a:lstStyle/>
                    <a:p>
                      <a:r>
                        <a:rPr lang="en-US" dirty="0" smtClean="0"/>
                        <a:t>Monitor Progress</a:t>
                      </a:r>
                      <a:endParaRPr lang="en-US" dirty="0"/>
                    </a:p>
                  </a:txBody>
                  <a:tcPr anchor="ctr"/>
                </a:tc>
                <a:tc>
                  <a:txBody>
                    <a:bodyPr/>
                    <a:lstStyle/>
                    <a:p>
                      <a:pPr algn="ctr"/>
                      <a:r>
                        <a:rPr lang="en-US" sz="1400" dirty="0" smtClean="0">
                          <a:solidFill>
                            <a:srgbClr val="E0EBCF"/>
                          </a:solidFill>
                        </a:rPr>
                        <a:t>Blogs</a:t>
                      </a:r>
                      <a:endParaRPr lang="en-US" sz="1400" dirty="0">
                        <a:solidFill>
                          <a:srgbClr val="E0EBCF"/>
                        </a:solidFill>
                      </a:endParaRPr>
                    </a:p>
                  </a:txBody>
                  <a:tcPr anchor="ctr"/>
                </a:tc>
                <a:tc>
                  <a:txBody>
                    <a:bodyPr/>
                    <a:lstStyle/>
                    <a:p>
                      <a:pPr algn="ctr"/>
                      <a:r>
                        <a:rPr lang="en-US" sz="1400" dirty="0" smtClean="0">
                          <a:solidFill>
                            <a:srgbClr val="E0EBCF"/>
                          </a:solidFill>
                        </a:rPr>
                        <a:t>Checkpoints</a:t>
                      </a:r>
                      <a:endParaRPr lang="en-US" sz="1400" dirty="0">
                        <a:solidFill>
                          <a:srgbClr val="E0EBCF"/>
                        </a:solidFill>
                      </a:endParaRPr>
                    </a:p>
                  </a:txBody>
                  <a:tcPr anchor="ctr"/>
                </a:tc>
                <a:tc>
                  <a:txBody>
                    <a:bodyPr/>
                    <a:lstStyle/>
                    <a:p>
                      <a:endParaRPr lang="en-US"/>
                    </a:p>
                  </a:txBody>
                  <a:tcPr/>
                </a:tc>
              </a:tr>
              <a:tr h="1050896">
                <a:tc>
                  <a:txBody>
                    <a:bodyPr/>
                    <a:lstStyle/>
                    <a:p>
                      <a:r>
                        <a:rPr lang="en-US" dirty="0" smtClean="0"/>
                        <a:t>Create Learning Community</a:t>
                      </a:r>
                      <a:endParaRPr lang="en-US" dirty="0"/>
                    </a:p>
                  </a:txBody>
                  <a:tcPr anchor="ctr"/>
                </a:tc>
                <a:tc>
                  <a:txBody>
                    <a:bodyPr/>
                    <a:lstStyle/>
                    <a:p>
                      <a:pPr algn="ctr"/>
                      <a:r>
                        <a:rPr lang="en-US" sz="1400" kern="1200" dirty="0" smtClean="0">
                          <a:solidFill>
                            <a:srgbClr val="F0F5E9"/>
                          </a:solidFill>
                          <a:latin typeface="+mn-lt"/>
                          <a:ea typeface="+mn-ea"/>
                          <a:cs typeface="+mn-cs"/>
                        </a:rPr>
                        <a:t>Forums</a:t>
                      </a:r>
                      <a:endParaRPr lang="en-US" sz="1400" kern="1200" dirty="0">
                        <a:solidFill>
                          <a:srgbClr val="F0F5E9"/>
                        </a:solidFill>
                        <a:latin typeface="+mn-lt"/>
                        <a:ea typeface="+mn-ea"/>
                        <a:cs typeface="+mn-cs"/>
                      </a:endParaRPr>
                    </a:p>
                  </a:txBody>
                  <a:tcPr anchor="ctr"/>
                </a:tc>
                <a:tc>
                  <a:txBody>
                    <a:bodyPr/>
                    <a:lstStyle/>
                    <a:p>
                      <a:pPr algn="ctr"/>
                      <a:r>
                        <a:rPr lang="en-US" sz="1400" dirty="0" smtClean="0">
                          <a:solidFill>
                            <a:srgbClr val="F0F5E9"/>
                          </a:solidFill>
                        </a:rPr>
                        <a:t>Discussions</a:t>
                      </a:r>
                      <a:endParaRPr lang="en-US" sz="1400" dirty="0">
                        <a:solidFill>
                          <a:srgbClr val="F0F5E9"/>
                        </a:solidFill>
                      </a:endParaRPr>
                    </a:p>
                  </a:txBody>
                  <a:tcPr anchor="ctr"/>
                </a:tc>
                <a:tc>
                  <a:txBody>
                    <a:bodyPr/>
                    <a:lstStyle/>
                    <a:p>
                      <a:endParaRPr lang="en-US"/>
                    </a:p>
                  </a:txBody>
                  <a:tcPr/>
                </a:tc>
              </a:tr>
              <a:tr h="735627">
                <a:tc>
                  <a:txBody>
                    <a:bodyPr/>
                    <a:lstStyle/>
                    <a:p>
                      <a:r>
                        <a:rPr lang="en-US" dirty="0" smtClean="0"/>
                        <a:t>Coach in the Zone</a:t>
                      </a:r>
                      <a:endParaRPr lang="en-US" dirty="0"/>
                    </a:p>
                  </a:txBody>
                  <a:tcPr anchor="ctr"/>
                </a:tc>
                <a:tc>
                  <a:txBody>
                    <a:bodyPr/>
                    <a:lstStyle/>
                    <a:p>
                      <a:pPr algn="ctr"/>
                      <a:r>
                        <a:rPr lang="en-US" sz="1400" dirty="0" smtClean="0">
                          <a:solidFill>
                            <a:srgbClr val="E0EBCF"/>
                          </a:solidFill>
                        </a:rPr>
                        <a:t>Feedback and Resubmission</a:t>
                      </a:r>
                      <a:endParaRPr lang="en-US" sz="1400" dirty="0">
                        <a:solidFill>
                          <a:srgbClr val="E0EBCF"/>
                        </a:solidFill>
                      </a:endParaRPr>
                    </a:p>
                  </a:txBody>
                  <a:tcPr anchor="ctr"/>
                </a:tc>
                <a:tc>
                  <a:txBody>
                    <a:bodyPr/>
                    <a:lstStyle/>
                    <a:p>
                      <a:pPr algn="ctr"/>
                      <a:r>
                        <a:rPr lang="en-US" sz="1400" dirty="0" smtClean="0">
                          <a:solidFill>
                            <a:srgbClr val="E0EBCF"/>
                          </a:solidFill>
                        </a:rPr>
                        <a:t>Sidebar </a:t>
                      </a:r>
                      <a:br>
                        <a:rPr lang="en-US" sz="1400" dirty="0" smtClean="0">
                          <a:solidFill>
                            <a:srgbClr val="E0EBCF"/>
                          </a:solidFill>
                        </a:rPr>
                      </a:br>
                      <a:r>
                        <a:rPr lang="en-US" sz="1400" dirty="0" smtClean="0">
                          <a:solidFill>
                            <a:srgbClr val="E0EBCF"/>
                          </a:solidFill>
                        </a:rPr>
                        <a:t>Discussion</a:t>
                      </a:r>
                      <a:endParaRPr lang="en-US" sz="1400" dirty="0">
                        <a:solidFill>
                          <a:srgbClr val="E0EBCF"/>
                        </a:solidFill>
                      </a:endParaRPr>
                    </a:p>
                  </a:txBody>
                  <a:tcPr anchor="ctr"/>
                </a:tc>
                <a:tc>
                  <a:txBody>
                    <a:bodyPr/>
                    <a:lstStyle/>
                    <a:p>
                      <a:endParaRPr lang="en-US" dirty="0"/>
                    </a:p>
                  </a:txBody>
                  <a:tcPr/>
                </a:tc>
              </a:tr>
            </a:tbl>
          </a:graphicData>
        </a:graphic>
      </p:graphicFrame>
    </p:spTree>
    <p:extLst>
      <p:ext uri="{BB962C8B-B14F-4D97-AF65-F5344CB8AC3E}">
        <p14:creationId xmlns:p14="http://schemas.microsoft.com/office/powerpoint/2010/main" val="949977995"/>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a:t>
            </a:r>
            <a:r>
              <a:rPr lang="en-US" dirty="0" err="1" smtClean="0"/>
              <a:t>LMS</a:t>
            </a:r>
            <a:r>
              <a:rPr lang="en-US" dirty="0" smtClean="0"/>
              <a:t> Design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42057273"/>
              </p:ext>
            </p:extLst>
          </p:nvPr>
        </p:nvGraphicFramePr>
        <p:xfrm>
          <a:off x="678657" y="1828800"/>
          <a:ext cx="7786686" cy="4419601"/>
        </p:xfrm>
        <a:graphic>
          <a:graphicData uri="http://schemas.openxmlformats.org/drawingml/2006/table">
            <a:tbl>
              <a:tblPr firstRow="1" bandRow="1">
                <a:tableStyleId>{5C22544A-7EE6-4342-B048-85BDC9FD1C3A}</a:tableStyleId>
              </a:tblPr>
              <a:tblGrid>
                <a:gridCol w="1510531"/>
                <a:gridCol w="2085156"/>
                <a:gridCol w="2057400"/>
                <a:gridCol w="2133599"/>
              </a:tblGrid>
              <a:tr h="426197">
                <a:tc>
                  <a:txBody>
                    <a:bodyPr/>
                    <a:lstStyle/>
                    <a:p>
                      <a:r>
                        <a:rPr lang="en-US" dirty="0" smtClean="0"/>
                        <a:t>Principle</a:t>
                      </a:r>
                      <a:endParaRPr lang="en-US" dirty="0"/>
                    </a:p>
                  </a:txBody>
                  <a:tcPr/>
                </a:tc>
                <a:tc>
                  <a:txBody>
                    <a:bodyPr/>
                    <a:lstStyle/>
                    <a:p>
                      <a:pPr algn="ctr"/>
                      <a:r>
                        <a:rPr lang="en-US" dirty="0" smtClean="0"/>
                        <a:t>Sakai</a:t>
                      </a:r>
                      <a:endParaRPr lang="en-US" dirty="0"/>
                    </a:p>
                  </a:txBody>
                  <a:tcPr/>
                </a:tc>
                <a:tc>
                  <a:txBody>
                    <a:bodyPr/>
                    <a:lstStyle/>
                    <a:p>
                      <a:pPr algn="ctr"/>
                      <a:r>
                        <a:rPr lang="en-US" dirty="0" smtClean="0"/>
                        <a:t>Canvas</a:t>
                      </a:r>
                      <a:endParaRPr lang="en-US" dirty="0"/>
                    </a:p>
                  </a:txBody>
                  <a:tcPr/>
                </a:tc>
                <a:tc>
                  <a:txBody>
                    <a:bodyPr/>
                    <a:lstStyle/>
                    <a:p>
                      <a:pPr algn="ctr"/>
                      <a:r>
                        <a:rPr lang="en-US" dirty="0" smtClean="0"/>
                        <a:t>Blackboard</a:t>
                      </a:r>
                      <a:endParaRPr lang="en-US" dirty="0"/>
                    </a:p>
                  </a:txBody>
                  <a:tcPr/>
                </a:tc>
              </a:tr>
              <a:tr h="735627">
                <a:tc>
                  <a:txBody>
                    <a:bodyPr/>
                    <a:lstStyle/>
                    <a:p>
                      <a:r>
                        <a:rPr lang="en-US" dirty="0" smtClean="0"/>
                        <a:t>Discuss </a:t>
                      </a:r>
                      <a:br>
                        <a:rPr lang="en-US" dirty="0" smtClean="0"/>
                      </a:br>
                      <a:r>
                        <a:rPr lang="en-US" dirty="0" smtClean="0"/>
                        <a:t>Goals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algn="ctr"/>
                      <a:r>
                        <a:rPr lang="en-US" sz="1400" dirty="0" smtClean="0">
                          <a:solidFill>
                            <a:srgbClr val="E0EBCF"/>
                          </a:solidFill>
                        </a:rPr>
                        <a:t>Assignment with  Discussion in</a:t>
                      </a:r>
                      <a:r>
                        <a:rPr lang="en-US" sz="1400" baseline="0" dirty="0" smtClean="0">
                          <a:solidFill>
                            <a:srgbClr val="E0EBCF"/>
                          </a:solidFill>
                        </a:rPr>
                        <a:t> </a:t>
                      </a:r>
                      <a:br>
                        <a:rPr lang="en-US" sz="1400" baseline="0" dirty="0" smtClean="0">
                          <a:solidFill>
                            <a:srgbClr val="E0EBCF"/>
                          </a:solidFill>
                        </a:rPr>
                      </a:br>
                      <a:r>
                        <a:rPr lang="en-US" sz="1400" baseline="0" dirty="0" smtClean="0">
                          <a:solidFill>
                            <a:srgbClr val="E0EBCF"/>
                          </a:solidFill>
                        </a:rPr>
                        <a:t>Sidebar</a:t>
                      </a:r>
                      <a:endParaRPr lang="en-US" sz="1400" dirty="0">
                        <a:solidFill>
                          <a:srgbClr val="E0EBCF"/>
                        </a:solidFill>
                      </a:endParaRPr>
                    </a:p>
                  </a:txBody>
                  <a:tcPr/>
                </a:tc>
                <a:tc>
                  <a:txBody>
                    <a:bodyPr/>
                    <a:lstStyle/>
                    <a:p>
                      <a:endParaRPr lang="en-US"/>
                    </a:p>
                  </a:txBody>
                  <a:tcPr/>
                </a:tc>
              </a:tr>
              <a:tr h="735627">
                <a:tc>
                  <a:txBody>
                    <a:bodyPr/>
                    <a:lstStyle/>
                    <a:p>
                      <a:r>
                        <a:rPr lang="en-US" dirty="0" smtClean="0"/>
                        <a:t>Negotiate Topics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0F5E9"/>
                          </a:solidFill>
                        </a:rPr>
                        <a:t>Assignment with  Discussion in</a:t>
                      </a:r>
                      <a:r>
                        <a:rPr lang="en-US" sz="1400" baseline="0" dirty="0" smtClean="0">
                          <a:solidFill>
                            <a:srgbClr val="F0F5E9"/>
                          </a:solidFill>
                        </a:rPr>
                        <a:t> </a:t>
                      </a:r>
                      <a:br>
                        <a:rPr lang="en-US" sz="1400" baseline="0" dirty="0" smtClean="0">
                          <a:solidFill>
                            <a:srgbClr val="F0F5E9"/>
                          </a:solidFill>
                        </a:rPr>
                      </a:br>
                      <a:r>
                        <a:rPr lang="en-US" sz="1400" baseline="0" dirty="0" smtClean="0">
                          <a:solidFill>
                            <a:srgbClr val="F0F5E9"/>
                          </a:solidFill>
                        </a:rPr>
                        <a:t>Sidebar</a:t>
                      </a:r>
                      <a:endParaRPr lang="en-US" sz="1400" dirty="0" smtClean="0">
                        <a:solidFill>
                          <a:srgbClr val="F0F5E9"/>
                        </a:solidFill>
                      </a:endParaRPr>
                    </a:p>
                  </a:txBody>
                  <a:tcPr/>
                </a:tc>
                <a:tc>
                  <a:txBody>
                    <a:bodyPr/>
                    <a:lstStyle/>
                    <a:p>
                      <a:endParaRPr lang="en-US"/>
                    </a:p>
                  </a:txBody>
                  <a:tcPr/>
                </a:tc>
              </a:tr>
              <a:tr h="735627">
                <a:tc>
                  <a:txBody>
                    <a:bodyPr/>
                    <a:lstStyle/>
                    <a:p>
                      <a:r>
                        <a:rPr lang="en-US" dirty="0" smtClean="0"/>
                        <a:t>Monitor Progress</a:t>
                      </a:r>
                      <a:endParaRPr lang="en-US" dirty="0"/>
                    </a:p>
                  </a:txBody>
                  <a:tcPr anchor="ctr"/>
                </a:tc>
                <a:tc>
                  <a:txBody>
                    <a:bodyPr/>
                    <a:lstStyle/>
                    <a:p>
                      <a:pPr algn="ctr"/>
                      <a:r>
                        <a:rPr lang="en-US" sz="1400" dirty="0" smtClean="0">
                          <a:solidFill>
                            <a:srgbClr val="E0EBCF"/>
                          </a:solidFill>
                        </a:rPr>
                        <a:t>Blogs</a:t>
                      </a:r>
                      <a:endParaRPr lang="en-US" sz="1400" dirty="0">
                        <a:solidFill>
                          <a:srgbClr val="E0EBCF"/>
                        </a:solidFill>
                      </a:endParaRPr>
                    </a:p>
                  </a:txBody>
                  <a:tcPr anchor="ctr"/>
                </a:tc>
                <a:tc>
                  <a:txBody>
                    <a:bodyPr/>
                    <a:lstStyle/>
                    <a:p>
                      <a:pPr algn="ctr"/>
                      <a:r>
                        <a:rPr lang="en-US" sz="1400" dirty="0" smtClean="0">
                          <a:solidFill>
                            <a:srgbClr val="E0EBCF"/>
                          </a:solidFill>
                        </a:rPr>
                        <a:t>Checkpoints</a:t>
                      </a:r>
                      <a:endParaRPr lang="en-US" sz="1400" dirty="0">
                        <a:solidFill>
                          <a:srgbClr val="E0EBCF"/>
                        </a:solidFill>
                      </a:endParaRPr>
                    </a:p>
                  </a:txBody>
                  <a:tcPr anchor="ctr"/>
                </a:tc>
                <a:tc>
                  <a:txBody>
                    <a:bodyPr/>
                    <a:lstStyle/>
                    <a:p>
                      <a:endParaRPr lang="en-US"/>
                    </a:p>
                  </a:txBody>
                  <a:tcPr/>
                </a:tc>
              </a:tr>
              <a:tr h="1050896">
                <a:tc>
                  <a:txBody>
                    <a:bodyPr/>
                    <a:lstStyle/>
                    <a:p>
                      <a:r>
                        <a:rPr lang="en-US" dirty="0" smtClean="0"/>
                        <a:t>Create Learning Community</a:t>
                      </a:r>
                      <a:endParaRPr lang="en-US" dirty="0"/>
                    </a:p>
                  </a:txBody>
                  <a:tcPr anchor="ctr"/>
                </a:tc>
                <a:tc>
                  <a:txBody>
                    <a:bodyPr/>
                    <a:lstStyle/>
                    <a:p>
                      <a:pPr algn="ctr"/>
                      <a:r>
                        <a:rPr lang="en-US" sz="1400" kern="1200" dirty="0" smtClean="0">
                          <a:solidFill>
                            <a:srgbClr val="F0F5E9"/>
                          </a:solidFill>
                          <a:latin typeface="+mn-lt"/>
                          <a:ea typeface="+mn-ea"/>
                          <a:cs typeface="+mn-cs"/>
                        </a:rPr>
                        <a:t>Forums</a:t>
                      </a:r>
                      <a:endParaRPr lang="en-US" sz="1400" kern="1200" dirty="0">
                        <a:solidFill>
                          <a:srgbClr val="F0F5E9"/>
                        </a:solidFill>
                        <a:latin typeface="+mn-lt"/>
                        <a:ea typeface="+mn-ea"/>
                        <a:cs typeface="+mn-cs"/>
                      </a:endParaRPr>
                    </a:p>
                  </a:txBody>
                  <a:tcPr anchor="ctr"/>
                </a:tc>
                <a:tc>
                  <a:txBody>
                    <a:bodyPr/>
                    <a:lstStyle/>
                    <a:p>
                      <a:pPr algn="ctr"/>
                      <a:r>
                        <a:rPr lang="en-US" sz="1400" dirty="0" smtClean="0">
                          <a:solidFill>
                            <a:srgbClr val="F0F5E9"/>
                          </a:solidFill>
                        </a:rPr>
                        <a:t>Discussions</a:t>
                      </a:r>
                      <a:endParaRPr lang="en-US" sz="1400" dirty="0">
                        <a:solidFill>
                          <a:srgbClr val="F0F5E9"/>
                        </a:solidFill>
                      </a:endParaRPr>
                    </a:p>
                  </a:txBody>
                  <a:tcPr anchor="ctr"/>
                </a:tc>
                <a:tc>
                  <a:txBody>
                    <a:bodyPr/>
                    <a:lstStyle/>
                    <a:p>
                      <a:endParaRPr lang="en-US"/>
                    </a:p>
                  </a:txBody>
                  <a:tcPr/>
                </a:tc>
              </a:tr>
              <a:tr h="735627">
                <a:tc>
                  <a:txBody>
                    <a:bodyPr/>
                    <a:lstStyle/>
                    <a:p>
                      <a:r>
                        <a:rPr lang="en-US" dirty="0" smtClean="0"/>
                        <a:t>Coach in the Zone</a:t>
                      </a:r>
                      <a:endParaRPr lang="en-US" dirty="0"/>
                    </a:p>
                  </a:txBody>
                  <a:tcPr anchor="ctr"/>
                </a:tc>
                <a:tc>
                  <a:txBody>
                    <a:bodyPr/>
                    <a:lstStyle/>
                    <a:p>
                      <a:pPr algn="ctr"/>
                      <a:r>
                        <a:rPr lang="en-US" sz="1400" dirty="0" smtClean="0">
                          <a:solidFill>
                            <a:srgbClr val="E0EBCF"/>
                          </a:solidFill>
                        </a:rPr>
                        <a:t>Feedback and Resubmission</a:t>
                      </a:r>
                      <a:endParaRPr lang="en-US" sz="1400" dirty="0">
                        <a:solidFill>
                          <a:srgbClr val="E0EBCF"/>
                        </a:solidFill>
                      </a:endParaRPr>
                    </a:p>
                  </a:txBody>
                  <a:tcPr anchor="ctr"/>
                </a:tc>
                <a:tc>
                  <a:txBody>
                    <a:bodyPr/>
                    <a:lstStyle/>
                    <a:p>
                      <a:pPr algn="ctr"/>
                      <a:r>
                        <a:rPr lang="en-US" sz="1400" dirty="0" smtClean="0">
                          <a:solidFill>
                            <a:srgbClr val="E0EBCF"/>
                          </a:solidFill>
                        </a:rPr>
                        <a:t>Sidebar </a:t>
                      </a:r>
                      <a:br>
                        <a:rPr lang="en-US" sz="1400" dirty="0" smtClean="0">
                          <a:solidFill>
                            <a:srgbClr val="E0EBCF"/>
                          </a:solidFill>
                        </a:rPr>
                      </a:br>
                      <a:r>
                        <a:rPr lang="en-US" sz="1400" dirty="0" smtClean="0">
                          <a:solidFill>
                            <a:srgbClr val="E0EBCF"/>
                          </a:solidFill>
                        </a:rPr>
                        <a:t>Discussion</a:t>
                      </a:r>
                      <a:endParaRPr lang="en-US" sz="1400" dirty="0">
                        <a:solidFill>
                          <a:srgbClr val="E0EBCF"/>
                        </a:solidFill>
                      </a:endParaRPr>
                    </a:p>
                  </a:txBody>
                  <a:tcPr anchor="ctr"/>
                </a:tc>
                <a:tc>
                  <a:txBody>
                    <a:bodyPr/>
                    <a:lstStyle/>
                    <a:p>
                      <a:endParaRPr lang="en-US" dirty="0"/>
                    </a:p>
                  </a:txBody>
                  <a:tcPr/>
                </a:tc>
              </a:tr>
            </a:tbl>
          </a:graphicData>
        </a:graphic>
      </p:graphicFrame>
    </p:spTree>
    <p:extLst>
      <p:ext uri="{BB962C8B-B14F-4D97-AF65-F5344CB8AC3E}">
        <p14:creationId xmlns:p14="http://schemas.microsoft.com/office/powerpoint/2010/main" val="3644926133"/>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a:t>
            </a:r>
            <a:r>
              <a:rPr lang="en-US" dirty="0" err="1" smtClean="0"/>
              <a:t>LMS</a:t>
            </a:r>
            <a:r>
              <a:rPr lang="en-US" dirty="0" smtClean="0"/>
              <a:t> Design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03421689"/>
              </p:ext>
            </p:extLst>
          </p:nvPr>
        </p:nvGraphicFramePr>
        <p:xfrm>
          <a:off x="678657" y="1828800"/>
          <a:ext cx="7786686" cy="4419601"/>
        </p:xfrm>
        <a:graphic>
          <a:graphicData uri="http://schemas.openxmlformats.org/drawingml/2006/table">
            <a:tbl>
              <a:tblPr firstRow="1" bandRow="1">
                <a:tableStyleId>{5C22544A-7EE6-4342-B048-85BDC9FD1C3A}</a:tableStyleId>
              </a:tblPr>
              <a:tblGrid>
                <a:gridCol w="1510531"/>
                <a:gridCol w="2085156"/>
                <a:gridCol w="2057400"/>
                <a:gridCol w="2133599"/>
              </a:tblGrid>
              <a:tr h="426197">
                <a:tc>
                  <a:txBody>
                    <a:bodyPr/>
                    <a:lstStyle/>
                    <a:p>
                      <a:r>
                        <a:rPr lang="en-US" dirty="0" smtClean="0"/>
                        <a:t>Principle</a:t>
                      </a:r>
                      <a:endParaRPr lang="en-US" dirty="0"/>
                    </a:p>
                  </a:txBody>
                  <a:tcPr/>
                </a:tc>
                <a:tc>
                  <a:txBody>
                    <a:bodyPr/>
                    <a:lstStyle/>
                    <a:p>
                      <a:pPr algn="ctr"/>
                      <a:r>
                        <a:rPr lang="en-US" dirty="0" smtClean="0"/>
                        <a:t>Sakai</a:t>
                      </a:r>
                      <a:endParaRPr lang="en-US" dirty="0"/>
                    </a:p>
                  </a:txBody>
                  <a:tcPr/>
                </a:tc>
                <a:tc>
                  <a:txBody>
                    <a:bodyPr/>
                    <a:lstStyle/>
                    <a:p>
                      <a:pPr algn="ctr"/>
                      <a:r>
                        <a:rPr lang="en-US" dirty="0" smtClean="0"/>
                        <a:t>Canvas</a:t>
                      </a:r>
                      <a:endParaRPr lang="en-US" dirty="0"/>
                    </a:p>
                  </a:txBody>
                  <a:tcPr/>
                </a:tc>
                <a:tc>
                  <a:txBody>
                    <a:bodyPr/>
                    <a:lstStyle/>
                    <a:p>
                      <a:pPr algn="ctr"/>
                      <a:r>
                        <a:rPr lang="en-US" dirty="0" smtClean="0"/>
                        <a:t>Blackboard</a:t>
                      </a:r>
                      <a:endParaRPr lang="en-US" dirty="0"/>
                    </a:p>
                  </a:txBody>
                  <a:tcPr/>
                </a:tc>
              </a:tr>
              <a:tr h="735627">
                <a:tc>
                  <a:txBody>
                    <a:bodyPr/>
                    <a:lstStyle/>
                    <a:p>
                      <a:r>
                        <a:rPr lang="en-US" dirty="0" smtClean="0"/>
                        <a:t>Discuss </a:t>
                      </a:r>
                      <a:br>
                        <a:rPr lang="en-US" dirty="0" smtClean="0"/>
                      </a:br>
                      <a:r>
                        <a:rPr lang="en-US" dirty="0" smtClean="0"/>
                        <a:t>Goals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algn="ctr"/>
                      <a:r>
                        <a:rPr lang="en-US" sz="1400" dirty="0" smtClean="0">
                          <a:solidFill>
                            <a:srgbClr val="E0EBCF"/>
                          </a:solidFill>
                        </a:rPr>
                        <a:t>Assignment with  Discussion in</a:t>
                      </a:r>
                      <a:r>
                        <a:rPr lang="en-US" sz="1400" baseline="0" dirty="0" smtClean="0">
                          <a:solidFill>
                            <a:srgbClr val="E0EBCF"/>
                          </a:solidFill>
                        </a:rPr>
                        <a:t> </a:t>
                      </a:r>
                      <a:br>
                        <a:rPr lang="en-US" sz="1400" baseline="0" dirty="0" smtClean="0">
                          <a:solidFill>
                            <a:srgbClr val="E0EBCF"/>
                          </a:solidFill>
                        </a:rPr>
                      </a:br>
                      <a:r>
                        <a:rPr lang="en-US" sz="1400" baseline="0" dirty="0" smtClean="0">
                          <a:solidFill>
                            <a:srgbClr val="E0EBCF"/>
                          </a:solidFill>
                        </a:rPr>
                        <a:t>Sidebar</a:t>
                      </a:r>
                      <a:endParaRPr lang="en-US" sz="1400" dirty="0">
                        <a:solidFill>
                          <a:srgbClr val="E0EBCF"/>
                        </a:solidFill>
                      </a:endParaRPr>
                    </a:p>
                  </a:txBody>
                  <a:tcPr/>
                </a:tc>
                <a:tc>
                  <a:txBody>
                    <a:bodyPr/>
                    <a:lstStyle/>
                    <a:p>
                      <a:endParaRPr lang="en-US"/>
                    </a:p>
                  </a:txBody>
                  <a:tcPr/>
                </a:tc>
              </a:tr>
              <a:tr h="735627">
                <a:tc>
                  <a:txBody>
                    <a:bodyPr/>
                    <a:lstStyle/>
                    <a:p>
                      <a:r>
                        <a:rPr lang="en-US" dirty="0" smtClean="0"/>
                        <a:t>Negotiate Topics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0F5E9"/>
                          </a:solidFill>
                        </a:rPr>
                        <a:t>Assignment with  Discussion in</a:t>
                      </a:r>
                      <a:r>
                        <a:rPr lang="en-US" sz="1400" baseline="0" dirty="0" smtClean="0">
                          <a:solidFill>
                            <a:srgbClr val="F0F5E9"/>
                          </a:solidFill>
                        </a:rPr>
                        <a:t> </a:t>
                      </a:r>
                      <a:br>
                        <a:rPr lang="en-US" sz="1400" baseline="0" dirty="0" smtClean="0">
                          <a:solidFill>
                            <a:srgbClr val="F0F5E9"/>
                          </a:solidFill>
                        </a:rPr>
                      </a:br>
                      <a:r>
                        <a:rPr lang="en-US" sz="1400" baseline="0" dirty="0" smtClean="0">
                          <a:solidFill>
                            <a:srgbClr val="F0F5E9"/>
                          </a:solidFill>
                        </a:rPr>
                        <a:t>Sidebar</a:t>
                      </a:r>
                      <a:endParaRPr lang="en-US" sz="1400" dirty="0" smtClean="0">
                        <a:solidFill>
                          <a:srgbClr val="F0F5E9"/>
                        </a:solidFill>
                      </a:endParaRPr>
                    </a:p>
                  </a:txBody>
                  <a:tcPr/>
                </a:tc>
                <a:tc>
                  <a:txBody>
                    <a:bodyPr/>
                    <a:lstStyle/>
                    <a:p>
                      <a:endParaRPr lang="en-US"/>
                    </a:p>
                  </a:txBody>
                  <a:tcPr/>
                </a:tc>
              </a:tr>
              <a:tr h="735627">
                <a:tc>
                  <a:txBody>
                    <a:bodyPr/>
                    <a:lstStyle/>
                    <a:p>
                      <a:r>
                        <a:rPr lang="en-US" dirty="0" smtClean="0"/>
                        <a:t>Monitor Progress</a:t>
                      </a:r>
                      <a:endParaRPr lang="en-US" dirty="0"/>
                    </a:p>
                  </a:txBody>
                  <a:tcPr anchor="ctr"/>
                </a:tc>
                <a:tc>
                  <a:txBody>
                    <a:bodyPr/>
                    <a:lstStyle/>
                    <a:p>
                      <a:pPr algn="ctr"/>
                      <a:r>
                        <a:rPr lang="en-US" sz="1400" dirty="0" smtClean="0">
                          <a:solidFill>
                            <a:schemeClr val="tx1"/>
                          </a:solidFill>
                        </a:rPr>
                        <a:t>Blogs</a:t>
                      </a:r>
                      <a:endParaRPr lang="en-US" sz="1400" dirty="0">
                        <a:solidFill>
                          <a:schemeClr val="tx1"/>
                        </a:solidFill>
                      </a:endParaRPr>
                    </a:p>
                  </a:txBody>
                  <a:tcPr anchor="ctr"/>
                </a:tc>
                <a:tc>
                  <a:txBody>
                    <a:bodyPr/>
                    <a:lstStyle/>
                    <a:p>
                      <a:pPr algn="ctr"/>
                      <a:r>
                        <a:rPr lang="en-US" sz="1400" dirty="0" smtClean="0">
                          <a:solidFill>
                            <a:srgbClr val="E0EBCF"/>
                          </a:solidFill>
                        </a:rPr>
                        <a:t>Checkpoints</a:t>
                      </a:r>
                      <a:endParaRPr lang="en-US" sz="1400" dirty="0">
                        <a:solidFill>
                          <a:srgbClr val="E0EBCF"/>
                        </a:solidFill>
                      </a:endParaRPr>
                    </a:p>
                  </a:txBody>
                  <a:tcPr anchor="ctr"/>
                </a:tc>
                <a:tc>
                  <a:txBody>
                    <a:bodyPr/>
                    <a:lstStyle/>
                    <a:p>
                      <a:endParaRPr lang="en-US"/>
                    </a:p>
                  </a:txBody>
                  <a:tcPr/>
                </a:tc>
              </a:tr>
              <a:tr h="1050896">
                <a:tc>
                  <a:txBody>
                    <a:bodyPr/>
                    <a:lstStyle/>
                    <a:p>
                      <a:r>
                        <a:rPr lang="en-US" dirty="0" smtClean="0"/>
                        <a:t>Create Learning Community</a:t>
                      </a:r>
                      <a:endParaRPr lang="en-US" dirty="0"/>
                    </a:p>
                  </a:txBody>
                  <a:tcPr anchor="ctr"/>
                </a:tc>
                <a:tc>
                  <a:txBody>
                    <a:bodyPr/>
                    <a:lstStyle/>
                    <a:p>
                      <a:pPr algn="ctr"/>
                      <a:r>
                        <a:rPr lang="en-US" sz="1400" kern="1200" dirty="0" smtClean="0">
                          <a:solidFill>
                            <a:srgbClr val="F0F5E9"/>
                          </a:solidFill>
                          <a:latin typeface="+mn-lt"/>
                          <a:ea typeface="+mn-ea"/>
                          <a:cs typeface="+mn-cs"/>
                        </a:rPr>
                        <a:t>Forums</a:t>
                      </a:r>
                      <a:endParaRPr lang="en-US" sz="1400" kern="1200" dirty="0">
                        <a:solidFill>
                          <a:srgbClr val="F0F5E9"/>
                        </a:solidFill>
                        <a:latin typeface="+mn-lt"/>
                        <a:ea typeface="+mn-ea"/>
                        <a:cs typeface="+mn-cs"/>
                      </a:endParaRPr>
                    </a:p>
                  </a:txBody>
                  <a:tcPr anchor="ctr"/>
                </a:tc>
                <a:tc>
                  <a:txBody>
                    <a:bodyPr/>
                    <a:lstStyle/>
                    <a:p>
                      <a:pPr algn="ctr"/>
                      <a:r>
                        <a:rPr lang="en-US" sz="1400" dirty="0" smtClean="0">
                          <a:solidFill>
                            <a:srgbClr val="F0F5E9"/>
                          </a:solidFill>
                        </a:rPr>
                        <a:t>Discussions</a:t>
                      </a:r>
                      <a:endParaRPr lang="en-US" sz="1400" dirty="0">
                        <a:solidFill>
                          <a:srgbClr val="F0F5E9"/>
                        </a:solidFill>
                      </a:endParaRPr>
                    </a:p>
                  </a:txBody>
                  <a:tcPr anchor="ctr"/>
                </a:tc>
                <a:tc>
                  <a:txBody>
                    <a:bodyPr/>
                    <a:lstStyle/>
                    <a:p>
                      <a:endParaRPr lang="en-US"/>
                    </a:p>
                  </a:txBody>
                  <a:tcPr/>
                </a:tc>
              </a:tr>
              <a:tr h="735627">
                <a:tc>
                  <a:txBody>
                    <a:bodyPr/>
                    <a:lstStyle/>
                    <a:p>
                      <a:r>
                        <a:rPr lang="en-US" dirty="0" smtClean="0"/>
                        <a:t>Coach in the Zone</a:t>
                      </a:r>
                      <a:endParaRPr lang="en-US" dirty="0"/>
                    </a:p>
                  </a:txBody>
                  <a:tcPr anchor="ctr"/>
                </a:tc>
                <a:tc>
                  <a:txBody>
                    <a:bodyPr/>
                    <a:lstStyle/>
                    <a:p>
                      <a:pPr algn="ctr"/>
                      <a:r>
                        <a:rPr lang="en-US" sz="1400" dirty="0" smtClean="0">
                          <a:solidFill>
                            <a:srgbClr val="E0EBCF"/>
                          </a:solidFill>
                        </a:rPr>
                        <a:t>Feedback and Resubmission</a:t>
                      </a:r>
                      <a:endParaRPr lang="en-US" sz="1400" dirty="0">
                        <a:solidFill>
                          <a:srgbClr val="E0EBCF"/>
                        </a:solidFill>
                      </a:endParaRPr>
                    </a:p>
                  </a:txBody>
                  <a:tcPr anchor="ctr"/>
                </a:tc>
                <a:tc>
                  <a:txBody>
                    <a:bodyPr/>
                    <a:lstStyle/>
                    <a:p>
                      <a:pPr algn="ctr"/>
                      <a:r>
                        <a:rPr lang="en-US" sz="1400" dirty="0" smtClean="0">
                          <a:solidFill>
                            <a:srgbClr val="E0EBCF"/>
                          </a:solidFill>
                        </a:rPr>
                        <a:t>Sidebar </a:t>
                      </a:r>
                      <a:br>
                        <a:rPr lang="en-US" sz="1400" dirty="0" smtClean="0">
                          <a:solidFill>
                            <a:srgbClr val="E0EBCF"/>
                          </a:solidFill>
                        </a:rPr>
                      </a:br>
                      <a:r>
                        <a:rPr lang="en-US" sz="1400" dirty="0" smtClean="0">
                          <a:solidFill>
                            <a:srgbClr val="E0EBCF"/>
                          </a:solidFill>
                        </a:rPr>
                        <a:t>Discussion</a:t>
                      </a:r>
                      <a:endParaRPr lang="en-US" sz="1400" dirty="0">
                        <a:solidFill>
                          <a:srgbClr val="E0EBCF"/>
                        </a:solidFill>
                      </a:endParaRPr>
                    </a:p>
                  </a:txBody>
                  <a:tcPr anchor="ctr"/>
                </a:tc>
                <a:tc>
                  <a:txBody>
                    <a:bodyPr/>
                    <a:lstStyle/>
                    <a:p>
                      <a:endParaRPr lang="en-US" dirty="0"/>
                    </a:p>
                  </a:txBody>
                  <a:tcPr/>
                </a:tc>
              </a:tr>
            </a:tbl>
          </a:graphicData>
        </a:graphic>
      </p:graphicFrame>
    </p:spTree>
    <p:extLst>
      <p:ext uri="{BB962C8B-B14F-4D97-AF65-F5344CB8AC3E}">
        <p14:creationId xmlns:p14="http://schemas.microsoft.com/office/powerpoint/2010/main" val="143771645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Your Students Early</a:t>
            </a:r>
            <a:endParaRPr lang="en-US" dirty="0"/>
          </a:p>
        </p:txBody>
      </p:sp>
      <p:sp>
        <p:nvSpPr>
          <p:cNvPr id="3" name="Content Placeholder 2"/>
          <p:cNvSpPr>
            <a:spLocks noGrp="1"/>
          </p:cNvSpPr>
          <p:nvPr>
            <p:ph idx="1"/>
          </p:nvPr>
        </p:nvSpPr>
        <p:spPr>
          <a:xfrm>
            <a:off x="304800" y="1600200"/>
            <a:ext cx="8534400" cy="4495800"/>
          </a:xfrm>
        </p:spPr>
        <p:txBody>
          <a:bodyPr>
            <a:normAutofit/>
          </a:bodyPr>
          <a:lstStyle/>
          <a:p>
            <a:r>
              <a:rPr lang="en-US" dirty="0" smtClean="0"/>
              <a:t>In online learning, it is important to engage students early in the course.</a:t>
            </a:r>
          </a:p>
          <a:p>
            <a:r>
              <a:rPr lang="en-US" dirty="0" smtClean="0"/>
              <a:t>This creates a dynamic conversational framework that establishes an empathetic bond (Holmberg, 2003) among students and professor.</a:t>
            </a:r>
          </a:p>
          <a:p>
            <a:r>
              <a:rPr lang="en-US" dirty="0" smtClean="0"/>
              <a:t>I create this bond by engaging students early in the course through assignments that get students accustomed to interacting with me.</a:t>
            </a:r>
            <a:endParaRPr lang="en-US" sz="700" b="1"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a:t>
            </a:r>
            <a:r>
              <a:rPr lang="en-US" dirty="0" err="1" smtClean="0"/>
              <a:t>LMS</a:t>
            </a:r>
            <a:r>
              <a:rPr lang="en-US" dirty="0" smtClean="0"/>
              <a:t> Design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23998957"/>
              </p:ext>
            </p:extLst>
          </p:nvPr>
        </p:nvGraphicFramePr>
        <p:xfrm>
          <a:off x="678657" y="1828800"/>
          <a:ext cx="7786686" cy="4419601"/>
        </p:xfrm>
        <a:graphic>
          <a:graphicData uri="http://schemas.openxmlformats.org/drawingml/2006/table">
            <a:tbl>
              <a:tblPr firstRow="1" bandRow="1">
                <a:tableStyleId>{5C22544A-7EE6-4342-B048-85BDC9FD1C3A}</a:tableStyleId>
              </a:tblPr>
              <a:tblGrid>
                <a:gridCol w="1510531"/>
                <a:gridCol w="2085156"/>
                <a:gridCol w="2057400"/>
                <a:gridCol w="2133599"/>
              </a:tblGrid>
              <a:tr h="426197">
                <a:tc>
                  <a:txBody>
                    <a:bodyPr/>
                    <a:lstStyle/>
                    <a:p>
                      <a:r>
                        <a:rPr lang="en-US" dirty="0" smtClean="0"/>
                        <a:t>Principle</a:t>
                      </a:r>
                      <a:endParaRPr lang="en-US" dirty="0"/>
                    </a:p>
                  </a:txBody>
                  <a:tcPr/>
                </a:tc>
                <a:tc>
                  <a:txBody>
                    <a:bodyPr/>
                    <a:lstStyle/>
                    <a:p>
                      <a:pPr algn="ctr"/>
                      <a:r>
                        <a:rPr lang="en-US" dirty="0" smtClean="0"/>
                        <a:t>Sakai</a:t>
                      </a:r>
                      <a:endParaRPr lang="en-US" dirty="0"/>
                    </a:p>
                  </a:txBody>
                  <a:tcPr/>
                </a:tc>
                <a:tc>
                  <a:txBody>
                    <a:bodyPr/>
                    <a:lstStyle/>
                    <a:p>
                      <a:pPr algn="ctr"/>
                      <a:r>
                        <a:rPr lang="en-US" dirty="0" smtClean="0"/>
                        <a:t>Canvas</a:t>
                      </a:r>
                      <a:endParaRPr lang="en-US" dirty="0"/>
                    </a:p>
                  </a:txBody>
                  <a:tcPr/>
                </a:tc>
                <a:tc>
                  <a:txBody>
                    <a:bodyPr/>
                    <a:lstStyle/>
                    <a:p>
                      <a:pPr algn="ctr"/>
                      <a:r>
                        <a:rPr lang="en-US" dirty="0" smtClean="0"/>
                        <a:t>Blackboard</a:t>
                      </a:r>
                      <a:endParaRPr lang="en-US" dirty="0"/>
                    </a:p>
                  </a:txBody>
                  <a:tcPr/>
                </a:tc>
              </a:tr>
              <a:tr h="735627">
                <a:tc>
                  <a:txBody>
                    <a:bodyPr/>
                    <a:lstStyle/>
                    <a:p>
                      <a:r>
                        <a:rPr lang="en-US" dirty="0" smtClean="0"/>
                        <a:t>Discuss </a:t>
                      </a:r>
                      <a:br>
                        <a:rPr lang="en-US" dirty="0" smtClean="0"/>
                      </a:br>
                      <a:r>
                        <a:rPr lang="en-US" dirty="0" smtClean="0"/>
                        <a:t>Goals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algn="ctr"/>
                      <a:r>
                        <a:rPr lang="en-US" sz="1400" dirty="0" smtClean="0">
                          <a:solidFill>
                            <a:srgbClr val="E0EBCF"/>
                          </a:solidFill>
                        </a:rPr>
                        <a:t>Assignment with  Discussion in</a:t>
                      </a:r>
                      <a:r>
                        <a:rPr lang="en-US" sz="1400" baseline="0" dirty="0" smtClean="0">
                          <a:solidFill>
                            <a:srgbClr val="E0EBCF"/>
                          </a:solidFill>
                        </a:rPr>
                        <a:t> </a:t>
                      </a:r>
                      <a:br>
                        <a:rPr lang="en-US" sz="1400" baseline="0" dirty="0" smtClean="0">
                          <a:solidFill>
                            <a:srgbClr val="E0EBCF"/>
                          </a:solidFill>
                        </a:rPr>
                      </a:br>
                      <a:r>
                        <a:rPr lang="en-US" sz="1400" baseline="0" dirty="0" smtClean="0">
                          <a:solidFill>
                            <a:srgbClr val="E0EBCF"/>
                          </a:solidFill>
                        </a:rPr>
                        <a:t>Sidebar</a:t>
                      </a:r>
                      <a:endParaRPr lang="en-US" sz="1400" dirty="0">
                        <a:solidFill>
                          <a:srgbClr val="E0EBCF"/>
                        </a:solidFill>
                      </a:endParaRPr>
                    </a:p>
                  </a:txBody>
                  <a:tcPr/>
                </a:tc>
                <a:tc>
                  <a:txBody>
                    <a:bodyPr/>
                    <a:lstStyle/>
                    <a:p>
                      <a:endParaRPr lang="en-US"/>
                    </a:p>
                  </a:txBody>
                  <a:tcPr/>
                </a:tc>
              </a:tr>
              <a:tr h="735627">
                <a:tc>
                  <a:txBody>
                    <a:bodyPr/>
                    <a:lstStyle/>
                    <a:p>
                      <a:r>
                        <a:rPr lang="en-US" dirty="0" smtClean="0"/>
                        <a:t>Negotiate Topics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0F5E9"/>
                          </a:solidFill>
                        </a:rPr>
                        <a:t>Assignment with  Discussion in</a:t>
                      </a:r>
                      <a:r>
                        <a:rPr lang="en-US" sz="1400" baseline="0" dirty="0" smtClean="0">
                          <a:solidFill>
                            <a:srgbClr val="F0F5E9"/>
                          </a:solidFill>
                        </a:rPr>
                        <a:t> </a:t>
                      </a:r>
                      <a:br>
                        <a:rPr lang="en-US" sz="1400" baseline="0" dirty="0" smtClean="0">
                          <a:solidFill>
                            <a:srgbClr val="F0F5E9"/>
                          </a:solidFill>
                        </a:rPr>
                      </a:br>
                      <a:r>
                        <a:rPr lang="en-US" sz="1400" baseline="0" dirty="0" smtClean="0">
                          <a:solidFill>
                            <a:srgbClr val="F0F5E9"/>
                          </a:solidFill>
                        </a:rPr>
                        <a:t>Sidebar</a:t>
                      </a:r>
                      <a:endParaRPr lang="en-US" sz="1400" dirty="0" smtClean="0">
                        <a:solidFill>
                          <a:srgbClr val="F0F5E9"/>
                        </a:solidFill>
                      </a:endParaRPr>
                    </a:p>
                  </a:txBody>
                  <a:tcPr/>
                </a:tc>
                <a:tc>
                  <a:txBody>
                    <a:bodyPr/>
                    <a:lstStyle/>
                    <a:p>
                      <a:endParaRPr lang="en-US"/>
                    </a:p>
                  </a:txBody>
                  <a:tcPr/>
                </a:tc>
              </a:tr>
              <a:tr h="735627">
                <a:tc>
                  <a:txBody>
                    <a:bodyPr/>
                    <a:lstStyle/>
                    <a:p>
                      <a:r>
                        <a:rPr lang="en-US" dirty="0" smtClean="0"/>
                        <a:t>Monitor Progress</a:t>
                      </a:r>
                      <a:endParaRPr lang="en-US" dirty="0"/>
                    </a:p>
                  </a:txBody>
                  <a:tcPr anchor="ctr"/>
                </a:tc>
                <a:tc>
                  <a:txBody>
                    <a:bodyPr/>
                    <a:lstStyle/>
                    <a:p>
                      <a:pPr algn="ctr"/>
                      <a:r>
                        <a:rPr lang="en-US" sz="1400" dirty="0" smtClean="0">
                          <a:solidFill>
                            <a:schemeClr val="tx1"/>
                          </a:solidFill>
                        </a:rPr>
                        <a:t>Blogs</a:t>
                      </a:r>
                      <a:endParaRPr lang="en-US" sz="1400" dirty="0">
                        <a:solidFill>
                          <a:schemeClr val="tx1"/>
                        </a:solidFill>
                      </a:endParaRPr>
                    </a:p>
                  </a:txBody>
                  <a:tcPr anchor="ctr"/>
                </a:tc>
                <a:tc>
                  <a:txBody>
                    <a:bodyPr/>
                    <a:lstStyle/>
                    <a:p>
                      <a:pPr algn="ctr"/>
                      <a:r>
                        <a:rPr lang="en-US" sz="1400" dirty="0" smtClean="0">
                          <a:solidFill>
                            <a:srgbClr val="E0EBCF"/>
                          </a:solidFill>
                        </a:rPr>
                        <a:t>Checkpoints</a:t>
                      </a:r>
                      <a:endParaRPr lang="en-US" sz="1400" dirty="0">
                        <a:solidFill>
                          <a:srgbClr val="E0EBCF"/>
                        </a:solidFill>
                      </a:endParaRPr>
                    </a:p>
                  </a:txBody>
                  <a:tcPr anchor="ctr"/>
                </a:tc>
                <a:tc>
                  <a:txBody>
                    <a:bodyPr/>
                    <a:lstStyle/>
                    <a:p>
                      <a:endParaRPr lang="en-US"/>
                    </a:p>
                  </a:txBody>
                  <a:tcPr/>
                </a:tc>
              </a:tr>
              <a:tr h="1050896">
                <a:tc>
                  <a:txBody>
                    <a:bodyPr/>
                    <a:lstStyle/>
                    <a:p>
                      <a:r>
                        <a:rPr lang="en-US" dirty="0" smtClean="0"/>
                        <a:t>Create Learning Community</a:t>
                      </a:r>
                      <a:endParaRPr lang="en-US" dirty="0"/>
                    </a:p>
                  </a:txBody>
                  <a:tcPr anchor="ctr"/>
                </a:tc>
                <a:tc>
                  <a:txBody>
                    <a:bodyPr/>
                    <a:lstStyle/>
                    <a:p>
                      <a:pPr algn="ctr"/>
                      <a:r>
                        <a:rPr lang="en-US" sz="1400" kern="1200" dirty="0" smtClean="0">
                          <a:solidFill>
                            <a:schemeClr val="tx1"/>
                          </a:solidFill>
                          <a:latin typeface="+mn-lt"/>
                          <a:ea typeface="+mn-ea"/>
                          <a:cs typeface="+mn-cs"/>
                        </a:rPr>
                        <a:t>Forums</a:t>
                      </a:r>
                      <a:endParaRPr lang="en-US" sz="1400" kern="1200" dirty="0">
                        <a:solidFill>
                          <a:schemeClr val="tx1"/>
                        </a:solidFill>
                        <a:latin typeface="+mn-lt"/>
                        <a:ea typeface="+mn-ea"/>
                        <a:cs typeface="+mn-cs"/>
                      </a:endParaRPr>
                    </a:p>
                  </a:txBody>
                  <a:tcPr anchor="ctr"/>
                </a:tc>
                <a:tc>
                  <a:txBody>
                    <a:bodyPr/>
                    <a:lstStyle/>
                    <a:p>
                      <a:pPr algn="ctr"/>
                      <a:r>
                        <a:rPr lang="en-US" sz="1400" dirty="0" smtClean="0">
                          <a:solidFill>
                            <a:srgbClr val="F0F5E9"/>
                          </a:solidFill>
                        </a:rPr>
                        <a:t>Discussions</a:t>
                      </a:r>
                      <a:endParaRPr lang="en-US" sz="1400" dirty="0">
                        <a:solidFill>
                          <a:srgbClr val="F0F5E9"/>
                        </a:solidFill>
                      </a:endParaRPr>
                    </a:p>
                  </a:txBody>
                  <a:tcPr anchor="ctr"/>
                </a:tc>
                <a:tc>
                  <a:txBody>
                    <a:bodyPr/>
                    <a:lstStyle/>
                    <a:p>
                      <a:endParaRPr lang="en-US"/>
                    </a:p>
                  </a:txBody>
                  <a:tcPr/>
                </a:tc>
              </a:tr>
              <a:tr h="735627">
                <a:tc>
                  <a:txBody>
                    <a:bodyPr/>
                    <a:lstStyle/>
                    <a:p>
                      <a:r>
                        <a:rPr lang="en-US" dirty="0" smtClean="0"/>
                        <a:t>Coach in the Zone</a:t>
                      </a:r>
                      <a:endParaRPr lang="en-US" dirty="0"/>
                    </a:p>
                  </a:txBody>
                  <a:tcPr anchor="ctr"/>
                </a:tc>
                <a:tc>
                  <a:txBody>
                    <a:bodyPr/>
                    <a:lstStyle/>
                    <a:p>
                      <a:pPr algn="ctr"/>
                      <a:r>
                        <a:rPr lang="en-US" sz="1400" dirty="0" smtClean="0">
                          <a:solidFill>
                            <a:srgbClr val="E0EBCF"/>
                          </a:solidFill>
                        </a:rPr>
                        <a:t>Feedback and Resubmission</a:t>
                      </a:r>
                      <a:endParaRPr lang="en-US" sz="1400" dirty="0">
                        <a:solidFill>
                          <a:srgbClr val="E0EBCF"/>
                        </a:solidFill>
                      </a:endParaRPr>
                    </a:p>
                  </a:txBody>
                  <a:tcPr anchor="ctr"/>
                </a:tc>
                <a:tc>
                  <a:txBody>
                    <a:bodyPr/>
                    <a:lstStyle/>
                    <a:p>
                      <a:pPr algn="ctr"/>
                      <a:r>
                        <a:rPr lang="en-US" sz="1400" dirty="0" smtClean="0">
                          <a:solidFill>
                            <a:srgbClr val="E0EBCF"/>
                          </a:solidFill>
                        </a:rPr>
                        <a:t>Sidebar </a:t>
                      </a:r>
                      <a:br>
                        <a:rPr lang="en-US" sz="1400" dirty="0" smtClean="0">
                          <a:solidFill>
                            <a:srgbClr val="E0EBCF"/>
                          </a:solidFill>
                        </a:rPr>
                      </a:br>
                      <a:r>
                        <a:rPr lang="en-US" sz="1400" dirty="0" smtClean="0">
                          <a:solidFill>
                            <a:srgbClr val="E0EBCF"/>
                          </a:solidFill>
                        </a:rPr>
                        <a:t>Discussion</a:t>
                      </a:r>
                      <a:endParaRPr lang="en-US" sz="1400" dirty="0">
                        <a:solidFill>
                          <a:srgbClr val="E0EBCF"/>
                        </a:solidFill>
                      </a:endParaRPr>
                    </a:p>
                  </a:txBody>
                  <a:tcPr anchor="ctr"/>
                </a:tc>
                <a:tc>
                  <a:txBody>
                    <a:bodyPr/>
                    <a:lstStyle/>
                    <a:p>
                      <a:endParaRPr lang="en-US" dirty="0"/>
                    </a:p>
                  </a:txBody>
                  <a:tcPr/>
                </a:tc>
              </a:tr>
            </a:tbl>
          </a:graphicData>
        </a:graphic>
      </p:graphicFrame>
    </p:spTree>
    <p:extLst>
      <p:ext uri="{BB962C8B-B14F-4D97-AF65-F5344CB8AC3E}">
        <p14:creationId xmlns:p14="http://schemas.microsoft.com/office/powerpoint/2010/main" val="2275047606"/>
      </p:ext>
    </p:extLst>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a:t>
            </a:r>
            <a:r>
              <a:rPr lang="en-US" dirty="0" err="1" smtClean="0"/>
              <a:t>LMS</a:t>
            </a:r>
            <a:r>
              <a:rPr lang="en-US" dirty="0" smtClean="0"/>
              <a:t> Design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26276109"/>
              </p:ext>
            </p:extLst>
          </p:nvPr>
        </p:nvGraphicFramePr>
        <p:xfrm>
          <a:off x="678657" y="1828800"/>
          <a:ext cx="7786686" cy="4419601"/>
        </p:xfrm>
        <a:graphic>
          <a:graphicData uri="http://schemas.openxmlformats.org/drawingml/2006/table">
            <a:tbl>
              <a:tblPr firstRow="1" bandRow="1">
                <a:tableStyleId>{5C22544A-7EE6-4342-B048-85BDC9FD1C3A}</a:tableStyleId>
              </a:tblPr>
              <a:tblGrid>
                <a:gridCol w="1510531"/>
                <a:gridCol w="2085156"/>
                <a:gridCol w="2057400"/>
                <a:gridCol w="2133599"/>
              </a:tblGrid>
              <a:tr h="426197">
                <a:tc>
                  <a:txBody>
                    <a:bodyPr/>
                    <a:lstStyle/>
                    <a:p>
                      <a:r>
                        <a:rPr lang="en-US" dirty="0" smtClean="0"/>
                        <a:t>Principle</a:t>
                      </a:r>
                      <a:endParaRPr lang="en-US" dirty="0"/>
                    </a:p>
                  </a:txBody>
                  <a:tcPr/>
                </a:tc>
                <a:tc>
                  <a:txBody>
                    <a:bodyPr/>
                    <a:lstStyle/>
                    <a:p>
                      <a:pPr algn="ctr"/>
                      <a:r>
                        <a:rPr lang="en-US" dirty="0" smtClean="0"/>
                        <a:t>Sakai</a:t>
                      </a:r>
                      <a:endParaRPr lang="en-US" dirty="0"/>
                    </a:p>
                  </a:txBody>
                  <a:tcPr/>
                </a:tc>
                <a:tc>
                  <a:txBody>
                    <a:bodyPr/>
                    <a:lstStyle/>
                    <a:p>
                      <a:pPr algn="ctr"/>
                      <a:r>
                        <a:rPr lang="en-US" dirty="0" smtClean="0"/>
                        <a:t>Canvas</a:t>
                      </a:r>
                      <a:endParaRPr lang="en-US" dirty="0"/>
                    </a:p>
                  </a:txBody>
                  <a:tcPr/>
                </a:tc>
                <a:tc>
                  <a:txBody>
                    <a:bodyPr/>
                    <a:lstStyle/>
                    <a:p>
                      <a:pPr algn="ctr"/>
                      <a:r>
                        <a:rPr lang="en-US" dirty="0" smtClean="0"/>
                        <a:t>Blackboard</a:t>
                      </a:r>
                      <a:endParaRPr lang="en-US" dirty="0"/>
                    </a:p>
                  </a:txBody>
                  <a:tcPr/>
                </a:tc>
              </a:tr>
              <a:tr h="735627">
                <a:tc>
                  <a:txBody>
                    <a:bodyPr/>
                    <a:lstStyle/>
                    <a:p>
                      <a:r>
                        <a:rPr lang="en-US" dirty="0" smtClean="0"/>
                        <a:t>Discuss </a:t>
                      </a:r>
                      <a:br>
                        <a:rPr lang="en-US" dirty="0" smtClean="0"/>
                      </a:br>
                      <a:r>
                        <a:rPr lang="en-US" dirty="0" smtClean="0"/>
                        <a:t>Goals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algn="ctr"/>
                      <a:r>
                        <a:rPr lang="en-US" sz="1400" dirty="0" smtClean="0">
                          <a:solidFill>
                            <a:srgbClr val="E0EBCF"/>
                          </a:solidFill>
                        </a:rPr>
                        <a:t>Assignment with  Discussion in</a:t>
                      </a:r>
                      <a:r>
                        <a:rPr lang="en-US" sz="1400" baseline="0" dirty="0" smtClean="0">
                          <a:solidFill>
                            <a:srgbClr val="E0EBCF"/>
                          </a:solidFill>
                        </a:rPr>
                        <a:t> </a:t>
                      </a:r>
                      <a:br>
                        <a:rPr lang="en-US" sz="1400" baseline="0" dirty="0" smtClean="0">
                          <a:solidFill>
                            <a:srgbClr val="E0EBCF"/>
                          </a:solidFill>
                        </a:rPr>
                      </a:br>
                      <a:r>
                        <a:rPr lang="en-US" sz="1400" baseline="0" dirty="0" smtClean="0">
                          <a:solidFill>
                            <a:srgbClr val="E0EBCF"/>
                          </a:solidFill>
                        </a:rPr>
                        <a:t>Sidebar</a:t>
                      </a:r>
                      <a:endParaRPr lang="en-US" sz="1400" dirty="0">
                        <a:solidFill>
                          <a:srgbClr val="E0EBCF"/>
                        </a:solidFill>
                      </a:endParaRPr>
                    </a:p>
                  </a:txBody>
                  <a:tcPr/>
                </a:tc>
                <a:tc>
                  <a:txBody>
                    <a:bodyPr/>
                    <a:lstStyle/>
                    <a:p>
                      <a:endParaRPr lang="en-US"/>
                    </a:p>
                  </a:txBody>
                  <a:tcPr/>
                </a:tc>
              </a:tr>
              <a:tr h="735627">
                <a:tc>
                  <a:txBody>
                    <a:bodyPr/>
                    <a:lstStyle/>
                    <a:p>
                      <a:r>
                        <a:rPr lang="en-US" dirty="0" smtClean="0"/>
                        <a:t>Negotiate Topics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0F5E9"/>
                          </a:solidFill>
                        </a:rPr>
                        <a:t>Assignment with  Discussion in</a:t>
                      </a:r>
                      <a:r>
                        <a:rPr lang="en-US" sz="1400" baseline="0" dirty="0" smtClean="0">
                          <a:solidFill>
                            <a:srgbClr val="F0F5E9"/>
                          </a:solidFill>
                        </a:rPr>
                        <a:t> </a:t>
                      </a:r>
                      <a:br>
                        <a:rPr lang="en-US" sz="1400" baseline="0" dirty="0" smtClean="0">
                          <a:solidFill>
                            <a:srgbClr val="F0F5E9"/>
                          </a:solidFill>
                        </a:rPr>
                      </a:br>
                      <a:r>
                        <a:rPr lang="en-US" sz="1400" baseline="0" dirty="0" smtClean="0">
                          <a:solidFill>
                            <a:srgbClr val="F0F5E9"/>
                          </a:solidFill>
                        </a:rPr>
                        <a:t>Sidebar</a:t>
                      </a:r>
                      <a:endParaRPr lang="en-US" sz="1400" dirty="0" smtClean="0">
                        <a:solidFill>
                          <a:srgbClr val="F0F5E9"/>
                        </a:solidFill>
                      </a:endParaRPr>
                    </a:p>
                  </a:txBody>
                  <a:tcPr/>
                </a:tc>
                <a:tc>
                  <a:txBody>
                    <a:bodyPr/>
                    <a:lstStyle/>
                    <a:p>
                      <a:endParaRPr lang="en-US"/>
                    </a:p>
                  </a:txBody>
                  <a:tcPr/>
                </a:tc>
              </a:tr>
              <a:tr h="735627">
                <a:tc>
                  <a:txBody>
                    <a:bodyPr/>
                    <a:lstStyle/>
                    <a:p>
                      <a:r>
                        <a:rPr lang="en-US" dirty="0" smtClean="0"/>
                        <a:t>Monitor Progress</a:t>
                      </a:r>
                      <a:endParaRPr lang="en-US" dirty="0"/>
                    </a:p>
                  </a:txBody>
                  <a:tcPr anchor="ctr"/>
                </a:tc>
                <a:tc>
                  <a:txBody>
                    <a:bodyPr/>
                    <a:lstStyle/>
                    <a:p>
                      <a:pPr algn="ctr"/>
                      <a:r>
                        <a:rPr lang="en-US" sz="1400" dirty="0" smtClean="0">
                          <a:solidFill>
                            <a:schemeClr val="tx1"/>
                          </a:solidFill>
                        </a:rPr>
                        <a:t>Blogs</a:t>
                      </a:r>
                      <a:endParaRPr lang="en-US" sz="1400" dirty="0">
                        <a:solidFill>
                          <a:schemeClr val="tx1"/>
                        </a:solidFill>
                      </a:endParaRPr>
                    </a:p>
                  </a:txBody>
                  <a:tcPr anchor="ctr"/>
                </a:tc>
                <a:tc>
                  <a:txBody>
                    <a:bodyPr/>
                    <a:lstStyle/>
                    <a:p>
                      <a:pPr algn="ctr"/>
                      <a:r>
                        <a:rPr lang="en-US" sz="1400" dirty="0" smtClean="0">
                          <a:solidFill>
                            <a:srgbClr val="E0EBCF"/>
                          </a:solidFill>
                        </a:rPr>
                        <a:t>Checkpoints</a:t>
                      </a:r>
                      <a:endParaRPr lang="en-US" sz="1400" dirty="0">
                        <a:solidFill>
                          <a:srgbClr val="E0EBCF"/>
                        </a:solidFill>
                      </a:endParaRPr>
                    </a:p>
                  </a:txBody>
                  <a:tcPr anchor="ctr"/>
                </a:tc>
                <a:tc>
                  <a:txBody>
                    <a:bodyPr/>
                    <a:lstStyle/>
                    <a:p>
                      <a:endParaRPr lang="en-US"/>
                    </a:p>
                  </a:txBody>
                  <a:tcPr/>
                </a:tc>
              </a:tr>
              <a:tr h="1050896">
                <a:tc>
                  <a:txBody>
                    <a:bodyPr/>
                    <a:lstStyle/>
                    <a:p>
                      <a:r>
                        <a:rPr lang="en-US" dirty="0" smtClean="0"/>
                        <a:t>Create Learning Community</a:t>
                      </a:r>
                      <a:endParaRPr lang="en-US" dirty="0"/>
                    </a:p>
                  </a:txBody>
                  <a:tcPr anchor="ctr"/>
                </a:tc>
                <a:tc>
                  <a:txBody>
                    <a:bodyPr/>
                    <a:lstStyle/>
                    <a:p>
                      <a:pPr algn="ctr"/>
                      <a:r>
                        <a:rPr lang="en-US" sz="1400" kern="1200" dirty="0" smtClean="0">
                          <a:solidFill>
                            <a:schemeClr val="tx1"/>
                          </a:solidFill>
                          <a:latin typeface="+mn-lt"/>
                          <a:ea typeface="+mn-ea"/>
                          <a:cs typeface="+mn-cs"/>
                        </a:rPr>
                        <a:t>Forums</a:t>
                      </a:r>
                      <a:endParaRPr lang="en-US" sz="1400" kern="1200" dirty="0">
                        <a:solidFill>
                          <a:schemeClr val="tx1"/>
                        </a:solidFill>
                        <a:latin typeface="+mn-lt"/>
                        <a:ea typeface="+mn-ea"/>
                        <a:cs typeface="+mn-cs"/>
                      </a:endParaRPr>
                    </a:p>
                  </a:txBody>
                  <a:tcPr anchor="ctr"/>
                </a:tc>
                <a:tc>
                  <a:txBody>
                    <a:bodyPr/>
                    <a:lstStyle/>
                    <a:p>
                      <a:pPr algn="ctr"/>
                      <a:r>
                        <a:rPr lang="en-US" sz="1400" dirty="0" smtClean="0">
                          <a:solidFill>
                            <a:srgbClr val="F0F5E9"/>
                          </a:solidFill>
                        </a:rPr>
                        <a:t>Discussions</a:t>
                      </a:r>
                      <a:endParaRPr lang="en-US" sz="1400" dirty="0">
                        <a:solidFill>
                          <a:srgbClr val="F0F5E9"/>
                        </a:solidFill>
                      </a:endParaRPr>
                    </a:p>
                  </a:txBody>
                  <a:tcPr anchor="ctr"/>
                </a:tc>
                <a:tc>
                  <a:txBody>
                    <a:bodyPr/>
                    <a:lstStyle/>
                    <a:p>
                      <a:endParaRPr lang="en-US"/>
                    </a:p>
                  </a:txBody>
                  <a:tcPr/>
                </a:tc>
              </a:tr>
              <a:tr h="735627">
                <a:tc>
                  <a:txBody>
                    <a:bodyPr/>
                    <a:lstStyle/>
                    <a:p>
                      <a:r>
                        <a:rPr lang="en-US" dirty="0" smtClean="0"/>
                        <a:t>Coach in the Zone</a:t>
                      </a:r>
                      <a:endParaRPr lang="en-US" dirty="0"/>
                    </a:p>
                  </a:txBody>
                  <a:tcPr anchor="ctr"/>
                </a:tc>
                <a:tc>
                  <a:txBody>
                    <a:bodyPr/>
                    <a:lstStyle/>
                    <a:p>
                      <a:pPr algn="ctr"/>
                      <a:r>
                        <a:rPr lang="en-US" sz="1400" dirty="0" smtClean="0">
                          <a:solidFill>
                            <a:schemeClr val="tx1"/>
                          </a:solidFill>
                        </a:rPr>
                        <a:t>Feedback and Resubmission</a:t>
                      </a:r>
                      <a:endParaRPr lang="en-US" sz="1400" dirty="0">
                        <a:solidFill>
                          <a:schemeClr val="tx1"/>
                        </a:solidFill>
                      </a:endParaRPr>
                    </a:p>
                  </a:txBody>
                  <a:tcPr anchor="ctr"/>
                </a:tc>
                <a:tc>
                  <a:txBody>
                    <a:bodyPr/>
                    <a:lstStyle/>
                    <a:p>
                      <a:pPr algn="ctr"/>
                      <a:r>
                        <a:rPr lang="en-US" sz="1400" dirty="0" smtClean="0">
                          <a:solidFill>
                            <a:srgbClr val="E0EBCF"/>
                          </a:solidFill>
                        </a:rPr>
                        <a:t>Sidebar </a:t>
                      </a:r>
                      <a:br>
                        <a:rPr lang="en-US" sz="1400" dirty="0" smtClean="0">
                          <a:solidFill>
                            <a:srgbClr val="E0EBCF"/>
                          </a:solidFill>
                        </a:rPr>
                      </a:br>
                      <a:r>
                        <a:rPr lang="en-US" sz="1400" dirty="0" smtClean="0">
                          <a:solidFill>
                            <a:srgbClr val="E0EBCF"/>
                          </a:solidFill>
                        </a:rPr>
                        <a:t>Discussion</a:t>
                      </a:r>
                      <a:endParaRPr lang="en-US" sz="1400" dirty="0">
                        <a:solidFill>
                          <a:srgbClr val="E0EBCF"/>
                        </a:solidFill>
                      </a:endParaRPr>
                    </a:p>
                  </a:txBody>
                  <a:tcPr anchor="ctr"/>
                </a:tc>
                <a:tc>
                  <a:txBody>
                    <a:bodyPr/>
                    <a:lstStyle/>
                    <a:p>
                      <a:endParaRPr lang="en-US" dirty="0"/>
                    </a:p>
                  </a:txBody>
                  <a:tcPr/>
                </a:tc>
              </a:tr>
            </a:tbl>
          </a:graphicData>
        </a:graphic>
      </p:graphicFrame>
    </p:spTree>
    <p:extLst>
      <p:ext uri="{BB962C8B-B14F-4D97-AF65-F5344CB8AC3E}">
        <p14:creationId xmlns:p14="http://schemas.microsoft.com/office/powerpoint/2010/main" val="3317198459"/>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a:t>
            </a:r>
            <a:r>
              <a:rPr lang="en-US" dirty="0" err="1" smtClean="0"/>
              <a:t>LMS</a:t>
            </a:r>
            <a:r>
              <a:rPr lang="en-US" dirty="0" smtClean="0"/>
              <a:t> Design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43005348"/>
              </p:ext>
            </p:extLst>
          </p:nvPr>
        </p:nvGraphicFramePr>
        <p:xfrm>
          <a:off x="678657" y="1828800"/>
          <a:ext cx="7786686" cy="4419601"/>
        </p:xfrm>
        <a:graphic>
          <a:graphicData uri="http://schemas.openxmlformats.org/drawingml/2006/table">
            <a:tbl>
              <a:tblPr firstRow="1" bandRow="1">
                <a:tableStyleId>{5C22544A-7EE6-4342-B048-85BDC9FD1C3A}</a:tableStyleId>
              </a:tblPr>
              <a:tblGrid>
                <a:gridCol w="1510531"/>
                <a:gridCol w="2085156"/>
                <a:gridCol w="2057400"/>
                <a:gridCol w="2133599"/>
              </a:tblGrid>
              <a:tr h="426197">
                <a:tc>
                  <a:txBody>
                    <a:bodyPr/>
                    <a:lstStyle/>
                    <a:p>
                      <a:r>
                        <a:rPr lang="en-US" dirty="0" smtClean="0"/>
                        <a:t>Principle</a:t>
                      </a:r>
                      <a:endParaRPr lang="en-US" dirty="0"/>
                    </a:p>
                  </a:txBody>
                  <a:tcPr/>
                </a:tc>
                <a:tc>
                  <a:txBody>
                    <a:bodyPr/>
                    <a:lstStyle/>
                    <a:p>
                      <a:pPr algn="ctr"/>
                      <a:r>
                        <a:rPr lang="en-US" dirty="0" smtClean="0"/>
                        <a:t>Sakai</a:t>
                      </a:r>
                      <a:endParaRPr lang="en-US" dirty="0"/>
                    </a:p>
                  </a:txBody>
                  <a:tcPr/>
                </a:tc>
                <a:tc>
                  <a:txBody>
                    <a:bodyPr/>
                    <a:lstStyle/>
                    <a:p>
                      <a:pPr algn="ctr"/>
                      <a:r>
                        <a:rPr lang="en-US" dirty="0" smtClean="0"/>
                        <a:t>Canvas</a:t>
                      </a:r>
                      <a:endParaRPr lang="en-US" dirty="0"/>
                    </a:p>
                  </a:txBody>
                  <a:tcPr/>
                </a:tc>
                <a:tc>
                  <a:txBody>
                    <a:bodyPr/>
                    <a:lstStyle/>
                    <a:p>
                      <a:pPr algn="ctr"/>
                      <a:r>
                        <a:rPr lang="en-US" dirty="0" smtClean="0"/>
                        <a:t>Blackboard</a:t>
                      </a:r>
                      <a:endParaRPr lang="en-US" dirty="0"/>
                    </a:p>
                  </a:txBody>
                  <a:tcPr/>
                </a:tc>
              </a:tr>
              <a:tr h="735627">
                <a:tc>
                  <a:txBody>
                    <a:bodyPr/>
                    <a:lstStyle/>
                    <a:p>
                      <a:r>
                        <a:rPr lang="en-US" dirty="0" smtClean="0"/>
                        <a:t>Discuss </a:t>
                      </a:r>
                      <a:br>
                        <a:rPr lang="en-US" dirty="0" smtClean="0"/>
                      </a:br>
                      <a:r>
                        <a:rPr lang="en-US" dirty="0" smtClean="0"/>
                        <a:t>Goals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algn="ctr"/>
                      <a:r>
                        <a:rPr lang="en-US" sz="1400" dirty="0" smtClean="0">
                          <a:solidFill>
                            <a:schemeClr val="tx1"/>
                          </a:solidFill>
                        </a:rPr>
                        <a:t>Assignment with  Discussion in</a:t>
                      </a:r>
                      <a:r>
                        <a:rPr lang="en-US" sz="1400" baseline="0" dirty="0" smtClean="0">
                          <a:solidFill>
                            <a:schemeClr val="tx1"/>
                          </a:solidFill>
                        </a:rPr>
                        <a:t> </a:t>
                      </a:r>
                      <a:br>
                        <a:rPr lang="en-US" sz="1400" baseline="0" dirty="0" smtClean="0">
                          <a:solidFill>
                            <a:schemeClr val="tx1"/>
                          </a:solidFill>
                        </a:rPr>
                      </a:br>
                      <a:r>
                        <a:rPr lang="en-US" sz="1400" baseline="0" dirty="0" smtClean="0">
                          <a:solidFill>
                            <a:schemeClr val="tx1"/>
                          </a:solidFill>
                        </a:rPr>
                        <a:t>Sidebar</a:t>
                      </a:r>
                      <a:endParaRPr lang="en-US" sz="1400" dirty="0">
                        <a:solidFill>
                          <a:schemeClr val="tx1"/>
                        </a:solidFill>
                      </a:endParaRPr>
                    </a:p>
                  </a:txBody>
                  <a:tcPr/>
                </a:tc>
                <a:tc>
                  <a:txBody>
                    <a:bodyPr/>
                    <a:lstStyle/>
                    <a:p>
                      <a:endParaRPr lang="en-US"/>
                    </a:p>
                  </a:txBody>
                  <a:tcPr/>
                </a:tc>
              </a:tr>
              <a:tr h="735627">
                <a:tc>
                  <a:txBody>
                    <a:bodyPr/>
                    <a:lstStyle/>
                    <a:p>
                      <a:r>
                        <a:rPr lang="en-US" dirty="0" smtClean="0"/>
                        <a:t>Negotiate Topics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Assignment with  Discussion in</a:t>
                      </a:r>
                      <a:r>
                        <a:rPr lang="en-US" sz="1400" baseline="0" dirty="0" smtClean="0">
                          <a:solidFill>
                            <a:schemeClr val="tx1"/>
                          </a:solidFill>
                        </a:rPr>
                        <a:t> </a:t>
                      </a:r>
                      <a:br>
                        <a:rPr lang="en-US" sz="1400" baseline="0" dirty="0" smtClean="0">
                          <a:solidFill>
                            <a:schemeClr val="tx1"/>
                          </a:solidFill>
                        </a:rPr>
                      </a:br>
                      <a:r>
                        <a:rPr lang="en-US" sz="1400" baseline="0" dirty="0" smtClean="0">
                          <a:solidFill>
                            <a:schemeClr val="tx1"/>
                          </a:solidFill>
                        </a:rPr>
                        <a:t>Sidebar</a:t>
                      </a:r>
                      <a:endParaRPr lang="en-US" sz="1400" dirty="0" smtClean="0">
                        <a:solidFill>
                          <a:schemeClr val="tx1"/>
                        </a:solidFill>
                      </a:endParaRPr>
                    </a:p>
                  </a:txBody>
                  <a:tcPr/>
                </a:tc>
                <a:tc>
                  <a:txBody>
                    <a:bodyPr/>
                    <a:lstStyle/>
                    <a:p>
                      <a:endParaRPr lang="en-US"/>
                    </a:p>
                  </a:txBody>
                  <a:tcPr/>
                </a:tc>
              </a:tr>
              <a:tr h="735627">
                <a:tc>
                  <a:txBody>
                    <a:bodyPr/>
                    <a:lstStyle/>
                    <a:p>
                      <a:r>
                        <a:rPr lang="en-US" dirty="0" smtClean="0"/>
                        <a:t>Monitor Progress</a:t>
                      </a:r>
                      <a:endParaRPr lang="en-US" dirty="0"/>
                    </a:p>
                  </a:txBody>
                  <a:tcPr anchor="ctr"/>
                </a:tc>
                <a:tc>
                  <a:txBody>
                    <a:bodyPr/>
                    <a:lstStyle/>
                    <a:p>
                      <a:pPr algn="ctr"/>
                      <a:r>
                        <a:rPr lang="en-US" sz="1400" dirty="0" smtClean="0">
                          <a:solidFill>
                            <a:schemeClr val="tx1"/>
                          </a:solidFill>
                        </a:rPr>
                        <a:t>Blogs</a:t>
                      </a:r>
                      <a:endParaRPr lang="en-US" sz="1400" dirty="0">
                        <a:solidFill>
                          <a:schemeClr val="tx1"/>
                        </a:solidFill>
                      </a:endParaRPr>
                    </a:p>
                  </a:txBody>
                  <a:tcPr anchor="ctr"/>
                </a:tc>
                <a:tc>
                  <a:txBody>
                    <a:bodyPr/>
                    <a:lstStyle/>
                    <a:p>
                      <a:pPr algn="ctr"/>
                      <a:r>
                        <a:rPr lang="en-US" sz="1400" dirty="0" smtClean="0">
                          <a:solidFill>
                            <a:srgbClr val="E0EBCF"/>
                          </a:solidFill>
                        </a:rPr>
                        <a:t>Checkpoints</a:t>
                      </a:r>
                      <a:endParaRPr lang="en-US" sz="1400" dirty="0">
                        <a:solidFill>
                          <a:srgbClr val="E0EBCF"/>
                        </a:solidFill>
                      </a:endParaRPr>
                    </a:p>
                  </a:txBody>
                  <a:tcPr anchor="ctr"/>
                </a:tc>
                <a:tc>
                  <a:txBody>
                    <a:bodyPr/>
                    <a:lstStyle/>
                    <a:p>
                      <a:endParaRPr lang="en-US"/>
                    </a:p>
                  </a:txBody>
                  <a:tcPr/>
                </a:tc>
              </a:tr>
              <a:tr h="1050896">
                <a:tc>
                  <a:txBody>
                    <a:bodyPr/>
                    <a:lstStyle/>
                    <a:p>
                      <a:r>
                        <a:rPr lang="en-US" dirty="0" smtClean="0"/>
                        <a:t>Create Learning Community</a:t>
                      </a:r>
                      <a:endParaRPr lang="en-US" dirty="0"/>
                    </a:p>
                  </a:txBody>
                  <a:tcPr anchor="ctr"/>
                </a:tc>
                <a:tc>
                  <a:txBody>
                    <a:bodyPr/>
                    <a:lstStyle/>
                    <a:p>
                      <a:pPr algn="ctr"/>
                      <a:r>
                        <a:rPr lang="en-US" sz="1400" kern="1200" dirty="0" smtClean="0">
                          <a:solidFill>
                            <a:schemeClr val="tx1"/>
                          </a:solidFill>
                          <a:latin typeface="+mn-lt"/>
                          <a:ea typeface="+mn-ea"/>
                          <a:cs typeface="+mn-cs"/>
                        </a:rPr>
                        <a:t>Forums</a:t>
                      </a:r>
                      <a:endParaRPr lang="en-US" sz="1400" kern="1200" dirty="0">
                        <a:solidFill>
                          <a:schemeClr val="tx1"/>
                        </a:solidFill>
                        <a:latin typeface="+mn-lt"/>
                        <a:ea typeface="+mn-ea"/>
                        <a:cs typeface="+mn-cs"/>
                      </a:endParaRPr>
                    </a:p>
                  </a:txBody>
                  <a:tcPr anchor="ctr"/>
                </a:tc>
                <a:tc>
                  <a:txBody>
                    <a:bodyPr/>
                    <a:lstStyle/>
                    <a:p>
                      <a:pPr algn="ctr"/>
                      <a:r>
                        <a:rPr lang="en-US" sz="1400" dirty="0" smtClean="0">
                          <a:solidFill>
                            <a:srgbClr val="F0F5E9"/>
                          </a:solidFill>
                        </a:rPr>
                        <a:t>Discussions</a:t>
                      </a:r>
                      <a:endParaRPr lang="en-US" sz="1400" dirty="0">
                        <a:solidFill>
                          <a:srgbClr val="F0F5E9"/>
                        </a:solidFill>
                      </a:endParaRPr>
                    </a:p>
                  </a:txBody>
                  <a:tcPr anchor="ctr"/>
                </a:tc>
                <a:tc>
                  <a:txBody>
                    <a:bodyPr/>
                    <a:lstStyle/>
                    <a:p>
                      <a:endParaRPr lang="en-US"/>
                    </a:p>
                  </a:txBody>
                  <a:tcPr/>
                </a:tc>
              </a:tr>
              <a:tr h="735627">
                <a:tc>
                  <a:txBody>
                    <a:bodyPr/>
                    <a:lstStyle/>
                    <a:p>
                      <a:r>
                        <a:rPr lang="en-US" dirty="0" smtClean="0"/>
                        <a:t>Coach in the Zone</a:t>
                      </a:r>
                      <a:endParaRPr lang="en-US" dirty="0"/>
                    </a:p>
                  </a:txBody>
                  <a:tcPr anchor="ctr"/>
                </a:tc>
                <a:tc>
                  <a:txBody>
                    <a:bodyPr/>
                    <a:lstStyle/>
                    <a:p>
                      <a:pPr algn="ctr"/>
                      <a:r>
                        <a:rPr lang="en-US" sz="1400" dirty="0" smtClean="0">
                          <a:solidFill>
                            <a:schemeClr val="tx1"/>
                          </a:solidFill>
                        </a:rPr>
                        <a:t>Feedback and Resubmission</a:t>
                      </a:r>
                      <a:endParaRPr lang="en-US" sz="1400" dirty="0">
                        <a:solidFill>
                          <a:schemeClr val="tx1"/>
                        </a:solidFill>
                      </a:endParaRPr>
                    </a:p>
                  </a:txBody>
                  <a:tcPr anchor="ctr"/>
                </a:tc>
                <a:tc>
                  <a:txBody>
                    <a:bodyPr/>
                    <a:lstStyle/>
                    <a:p>
                      <a:pPr algn="ctr"/>
                      <a:r>
                        <a:rPr lang="en-US" sz="1400" dirty="0" smtClean="0">
                          <a:solidFill>
                            <a:srgbClr val="E0EBCF"/>
                          </a:solidFill>
                        </a:rPr>
                        <a:t>Sidebar </a:t>
                      </a:r>
                      <a:br>
                        <a:rPr lang="en-US" sz="1400" dirty="0" smtClean="0">
                          <a:solidFill>
                            <a:srgbClr val="E0EBCF"/>
                          </a:solidFill>
                        </a:rPr>
                      </a:br>
                      <a:r>
                        <a:rPr lang="en-US" sz="1400" dirty="0" smtClean="0">
                          <a:solidFill>
                            <a:srgbClr val="E0EBCF"/>
                          </a:solidFill>
                        </a:rPr>
                        <a:t>Discussion</a:t>
                      </a:r>
                      <a:endParaRPr lang="en-US" sz="1400" dirty="0">
                        <a:solidFill>
                          <a:srgbClr val="E0EBCF"/>
                        </a:solidFill>
                      </a:endParaRPr>
                    </a:p>
                  </a:txBody>
                  <a:tcPr anchor="ctr"/>
                </a:tc>
                <a:tc>
                  <a:txBody>
                    <a:bodyPr/>
                    <a:lstStyle/>
                    <a:p>
                      <a:endParaRPr lang="en-US" dirty="0"/>
                    </a:p>
                  </a:txBody>
                  <a:tcPr/>
                </a:tc>
              </a:tr>
            </a:tbl>
          </a:graphicData>
        </a:graphic>
      </p:graphicFrame>
    </p:spTree>
    <p:extLst>
      <p:ext uri="{BB962C8B-B14F-4D97-AF65-F5344CB8AC3E}">
        <p14:creationId xmlns:p14="http://schemas.microsoft.com/office/powerpoint/2010/main" val="2923529479"/>
      </p:ext>
    </p:extLst>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a:t>
            </a:r>
            <a:r>
              <a:rPr lang="en-US" dirty="0" err="1" smtClean="0"/>
              <a:t>LMS</a:t>
            </a:r>
            <a:r>
              <a:rPr lang="en-US" dirty="0" smtClean="0"/>
              <a:t> Design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21873027"/>
              </p:ext>
            </p:extLst>
          </p:nvPr>
        </p:nvGraphicFramePr>
        <p:xfrm>
          <a:off x="678657" y="1828800"/>
          <a:ext cx="7786686" cy="4419601"/>
        </p:xfrm>
        <a:graphic>
          <a:graphicData uri="http://schemas.openxmlformats.org/drawingml/2006/table">
            <a:tbl>
              <a:tblPr firstRow="1" bandRow="1">
                <a:tableStyleId>{5C22544A-7EE6-4342-B048-85BDC9FD1C3A}</a:tableStyleId>
              </a:tblPr>
              <a:tblGrid>
                <a:gridCol w="1510531"/>
                <a:gridCol w="2085156"/>
                <a:gridCol w="2057400"/>
                <a:gridCol w="2133599"/>
              </a:tblGrid>
              <a:tr h="426197">
                <a:tc>
                  <a:txBody>
                    <a:bodyPr/>
                    <a:lstStyle/>
                    <a:p>
                      <a:r>
                        <a:rPr lang="en-US" dirty="0" smtClean="0"/>
                        <a:t>Principle</a:t>
                      </a:r>
                      <a:endParaRPr lang="en-US" dirty="0"/>
                    </a:p>
                  </a:txBody>
                  <a:tcPr anchor="ctr"/>
                </a:tc>
                <a:tc>
                  <a:txBody>
                    <a:bodyPr/>
                    <a:lstStyle/>
                    <a:p>
                      <a:pPr algn="ctr"/>
                      <a:r>
                        <a:rPr lang="en-US" dirty="0" smtClean="0"/>
                        <a:t>Sakai</a:t>
                      </a:r>
                      <a:endParaRPr lang="en-US" dirty="0"/>
                    </a:p>
                  </a:txBody>
                  <a:tcPr/>
                </a:tc>
                <a:tc>
                  <a:txBody>
                    <a:bodyPr/>
                    <a:lstStyle/>
                    <a:p>
                      <a:pPr algn="ctr"/>
                      <a:r>
                        <a:rPr lang="en-US" dirty="0" smtClean="0"/>
                        <a:t>Canvas</a:t>
                      </a:r>
                      <a:endParaRPr lang="en-US" dirty="0"/>
                    </a:p>
                  </a:txBody>
                  <a:tcPr/>
                </a:tc>
                <a:tc>
                  <a:txBody>
                    <a:bodyPr/>
                    <a:lstStyle/>
                    <a:p>
                      <a:pPr algn="ctr"/>
                      <a:r>
                        <a:rPr lang="en-US" dirty="0" smtClean="0"/>
                        <a:t>Blackboard</a:t>
                      </a:r>
                      <a:endParaRPr lang="en-US" dirty="0"/>
                    </a:p>
                  </a:txBody>
                  <a:tcPr/>
                </a:tc>
              </a:tr>
              <a:tr h="735627">
                <a:tc>
                  <a:txBody>
                    <a:bodyPr/>
                    <a:lstStyle/>
                    <a:p>
                      <a:r>
                        <a:rPr lang="en-US" dirty="0" smtClean="0"/>
                        <a:t>Discuss </a:t>
                      </a:r>
                      <a:br>
                        <a:rPr lang="en-US" dirty="0" smtClean="0"/>
                      </a:br>
                      <a:r>
                        <a:rPr lang="en-US" dirty="0" smtClean="0"/>
                        <a:t>Goals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algn="ctr"/>
                      <a:r>
                        <a:rPr lang="en-US" sz="1400" dirty="0" smtClean="0">
                          <a:solidFill>
                            <a:schemeClr val="tx1"/>
                          </a:solidFill>
                        </a:rPr>
                        <a:t>Assignment with  Discussion in</a:t>
                      </a:r>
                      <a:r>
                        <a:rPr lang="en-US" sz="1400" baseline="0" dirty="0" smtClean="0">
                          <a:solidFill>
                            <a:schemeClr val="tx1"/>
                          </a:solidFill>
                        </a:rPr>
                        <a:t> </a:t>
                      </a:r>
                      <a:br>
                        <a:rPr lang="en-US" sz="1400" baseline="0" dirty="0" smtClean="0">
                          <a:solidFill>
                            <a:schemeClr val="tx1"/>
                          </a:solidFill>
                        </a:rPr>
                      </a:br>
                      <a:r>
                        <a:rPr lang="en-US" sz="1400" baseline="0" dirty="0" smtClean="0">
                          <a:solidFill>
                            <a:schemeClr val="tx1"/>
                          </a:solidFill>
                        </a:rPr>
                        <a:t>Sidebar</a:t>
                      </a:r>
                      <a:endParaRPr lang="en-US" sz="1400" dirty="0">
                        <a:solidFill>
                          <a:schemeClr val="tx1"/>
                        </a:solidFill>
                      </a:endParaRPr>
                    </a:p>
                  </a:txBody>
                  <a:tcPr/>
                </a:tc>
                <a:tc>
                  <a:txBody>
                    <a:bodyPr/>
                    <a:lstStyle/>
                    <a:p>
                      <a:endParaRPr lang="en-US"/>
                    </a:p>
                  </a:txBody>
                  <a:tcPr/>
                </a:tc>
              </a:tr>
              <a:tr h="735627">
                <a:tc>
                  <a:txBody>
                    <a:bodyPr/>
                    <a:lstStyle/>
                    <a:p>
                      <a:r>
                        <a:rPr lang="en-US" dirty="0" smtClean="0"/>
                        <a:t>Negotiate Topics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Assignment with  Discussion in</a:t>
                      </a:r>
                      <a:r>
                        <a:rPr lang="en-US" sz="1400" baseline="0" dirty="0" smtClean="0">
                          <a:solidFill>
                            <a:schemeClr val="tx1"/>
                          </a:solidFill>
                        </a:rPr>
                        <a:t> </a:t>
                      </a:r>
                      <a:br>
                        <a:rPr lang="en-US" sz="1400" baseline="0" dirty="0" smtClean="0">
                          <a:solidFill>
                            <a:schemeClr val="tx1"/>
                          </a:solidFill>
                        </a:rPr>
                      </a:br>
                      <a:r>
                        <a:rPr lang="en-US" sz="1400" baseline="0" dirty="0" smtClean="0">
                          <a:solidFill>
                            <a:schemeClr val="tx1"/>
                          </a:solidFill>
                        </a:rPr>
                        <a:t>Sidebar</a:t>
                      </a:r>
                      <a:endParaRPr lang="en-US" sz="1400" dirty="0" smtClean="0">
                        <a:solidFill>
                          <a:schemeClr val="tx1"/>
                        </a:solidFill>
                      </a:endParaRPr>
                    </a:p>
                  </a:txBody>
                  <a:tcPr/>
                </a:tc>
                <a:tc>
                  <a:txBody>
                    <a:bodyPr/>
                    <a:lstStyle/>
                    <a:p>
                      <a:endParaRPr lang="en-US"/>
                    </a:p>
                  </a:txBody>
                  <a:tcPr/>
                </a:tc>
              </a:tr>
              <a:tr h="735627">
                <a:tc>
                  <a:txBody>
                    <a:bodyPr/>
                    <a:lstStyle/>
                    <a:p>
                      <a:r>
                        <a:rPr lang="en-US" dirty="0" smtClean="0"/>
                        <a:t>Monitor Progress</a:t>
                      </a:r>
                      <a:endParaRPr lang="en-US" dirty="0"/>
                    </a:p>
                  </a:txBody>
                  <a:tcPr anchor="ctr"/>
                </a:tc>
                <a:tc>
                  <a:txBody>
                    <a:bodyPr/>
                    <a:lstStyle/>
                    <a:p>
                      <a:pPr algn="ctr"/>
                      <a:r>
                        <a:rPr lang="en-US" sz="1400" dirty="0" smtClean="0">
                          <a:solidFill>
                            <a:schemeClr val="tx1"/>
                          </a:solidFill>
                        </a:rPr>
                        <a:t>Blogs</a:t>
                      </a:r>
                      <a:endParaRPr lang="en-US" sz="1400" dirty="0">
                        <a:solidFill>
                          <a:schemeClr val="tx1"/>
                        </a:solidFill>
                      </a:endParaRPr>
                    </a:p>
                  </a:txBody>
                  <a:tcPr anchor="ctr"/>
                </a:tc>
                <a:tc>
                  <a:txBody>
                    <a:bodyPr/>
                    <a:lstStyle/>
                    <a:p>
                      <a:pPr algn="ctr"/>
                      <a:r>
                        <a:rPr lang="en-US" sz="1400" dirty="0" smtClean="0">
                          <a:solidFill>
                            <a:schemeClr val="tx1"/>
                          </a:solidFill>
                        </a:rPr>
                        <a:t>Checkpoints</a:t>
                      </a:r>
                      <a:endParaRPr lang="en-US" sz="1400" dirty="0">
                        <a:solidFill>
                          <a:schemeClr val="tx1"/>
                        </a:solidFill>
                      </a:endParaRPr>
                    </a:p>
                  </a:txBody>
                  <a:tcPr anchor="ctr"/>
                </a:tc>
                <a:tc>
                  <a:txBody>
                    <a:bodyPr/>
                    <a:lstStyle/>
                    <a:p>
                      <a:endParaRPr lang="en-US"/>
                    </a:p>
                  </a:txBody>
                  <a:tcPr/>
                </a:tc>
              </a:tr>
              <a:tr h="1050896">
                <a:tc>
                  <a:txBody>
                    <a:bodyPr/>
                    <a:lstStyle/>
                    <a:p>
                      <a:r>
                        <a:rPr lang="en-US" dirty="0" smtClean="0"/>
                        <a:t>Create Learning Community</a:t>
                      </a:r>
                      <a:endParaRPr lang="en-US" dirty="0"/>
                    </a:p>
                  </a:txBody>
                  <a:tcPr anchor="ctr"/>
                </a:tc>
                <a:tc>
                  <a:txBody>
                    <a:bodyPr/>
                    <a:lstStyle/>
                    <a:p>
                      <a:pPr algn="ctr"/>
                      <a:r>
                        <a:rPr lang="en-US" sz="1400" kern="1200" dirty="0" smtClean="0">
                          <a:solidFill>
                            <a:schemeClr val="tx1"/>
                          </a:solidFill>
                          <a:latin typeface="+mn-lt"/>
                          <a:ea typeface="+mn-ea"/>
                          <a:cs typeface="+mn-cs"/>
                        </a:rPr>
                        <a:t>Forums</a:t>
                      </a:r>
                      <a:endParaRPr lang="en-US" sz="1400" kern="1200" dirty="0">
                        <a:solidFill>
                          <a:schemeClr val="tx1"/>
                        </a:solidFill>
                        <a:latin typeface="+mn-lt"/>
                        <a:ea typeface="+mn-ea"/>
                        <a:cs typeface="+mn-cs"/>
                      </a:endParaRPr>
                    </a:p>
                  </a:txBody>
                  <a:tcPr anchor="ctr"/>
                </a:tc>
                <a:tc>
                  <a:txBody>
                    <a:bodyPr/>
                    <a:lstStyle/>
                    <a:p>
                      <a:pPr algn="ctr"/>
                      <a:r>
                        <a:rPr lang="en-US" sz="1400" dirty="0" smtClean="0">
                          <a:solidFill>
                            <a:srgbClr val="F0F5E9"/>
                          </a:solidFill>
                        </a:rPr>
                        <a:t>Discussions</a:t>
                      </a:r>
                      <a:endParaRPr lang="en-US" sz="1400" dirty="0">
                        <a:solidFill>
                          <a:srgbClr val="F0F5E9"/>
                        </a:solidFill>
                      </a:endParaRPr>
                    </a:p>
                  </a:txBody>
                  <a:tcPr anchor="ctr"/>
                </a:tc>
                <a:tc>
                  <a:txBody>
                    <a:bodyPr/>
                    <a:lstStyle/>
                    <a:p>
                      <a:endParaRPr lang="en-US"/>
                    </a:p>
                  </a:txBody>
                  <a:tcPr/>
                </a:tc>
              </a:tr>
              <a:tr h="735627">
                <a:tc>
                  <a:txBody>
                    <a:bodyPr/>
                    <a:lstStyle/>
                    <a:p>
                      <a:r>
                        <a:rPr lang="en-US" dirty="0" smtClean="0"/>
                        <a:t>Coach in the Zone</a:t>
                      </a:r>
                      <a:endParaRPr lang="en-US" dirty="0"/>
                    </a:p>
                  </a:txBody>
                  <a:tcPr anchor="ctr"/>
                </a:tc>
                <a:tc>
                  <a:txBody>
                    <a:bodyPr/>
                    <a:lstStyle/>
                    <a:p>
                      <a:pPr algn="ctr"/>
                      <a:r>
                        <a:rPr lang="en-US" sz="1400" dirty="0" smtClean="0">
                          <a:solidFill>
                            <a:schemeClr val="tx1"/>
                          </a:solidFill>
                        </a:rPr>
                        <a:t>Feedback and Resubmission</a:t>
                      </a:r>
                      <a:endParaRPr lang="en-US" sz="1400" dirty="0">
                        <a:solidFill>
                          <a:schemeClr val="tx1"/>
                        </a:solidFill>
                      </a:endParaRPr>
                    </a:p>
                  </a:txBody>
                  <a:tcPr anchor="ctr"/>
                </a:tc>
                <a:tc>
                  <a:txBody>
                    <a:bodyPr/>
                    <a:lstStyle/>
                    <a:p>
                      <a:pPr algn="ctr"/>
                      <a:r>
                        <a:rPr lang="en-US" sz="1400" dirty="0" smtClean="0">
                          <a:solidFill>
                            <a:srgbClr val="E0EBCF"/>
                          </a:solidFill>
                        </a:rPr>
                        <a:t>Sidebar </a:t>
                      </a:r>
                      <a:br>
                        <a:rPr lang="en-US" sz="1400" dirty="0" smtClean="0">
                          <a:solidFill>
                            <a:srgbClr val="E0EBCF"/>
                          </a:solidFill>
                        </a:rPr>
                      </a:br>
                      <a:r>
                        <a:rPr lang="en-US" sz="1400" dirty="0" smtClean="0">
                          <a:solidFill>
                            <a:srgbClr val="E0EBCF"/>
                          </a:solidFill>
                        </a:rPr>
                        <a:t>Discussion</a:t>
                      </a:r>
                      <a:endParaRPr lang="en-US" sz="1400" dirty="0">
                        <a:solidFill>
                          <a:srgbClr val="E0EBCF"/>
                        </a:solidFill>
                      </a:endParaRPr>
                    </a:p>
                  </a:txBody>
                  <a:tcPr anchor="ctr"/>
                </a:tc>
                <a:tc>
                  <a:txBody>
                    <a:bodyPr/>
                    <a:lstStyle/>
                    <a:p>
                      <a:endParaRPr lang="en-US" dirty="0"/>
                    </a:p>
                  </a:txBody>
                  <a:tcPr/>
                </a:tc>
              </a:tr>
            </a:tbl>
          </a:graphicData>
        </a:graphic>
      </p:graphicFrame>
    </p:spTree>
    <p:extLst>
      <p:ext uri="{BB962C8B-B14F-4D97-AF65-F5344CB8AC3E}">
        <p14:creationId xmlns:p14="http://schemas.microsoft.com/office/powerpoint/2010/main" val="3918944642"/>
      </p:ext>
    </p:extLst>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a:t>
            </a:r>
            <a:r>
              <a:rPr lang="en-US" dirty="0" err="1" smtClean="0"/>
              <a:t>LMS</a:t>
            </a:r>
            <a:r>
              <a:rPr lang="en-US" dirty="0" smtClean="0"/>
              <a:t> Design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83469889"/>
              </p:ext>
            </p:extLst>
          </p:nvPr>
        </p:nvGraphicFramePr>
        <p:xfrm>
          <a:off x="678657" y="1828800"/>
          <a:ext cx="7786686" cy="4419601"/>
        </p:xfrm>
        <a:graphic>
          <a:graphicData uri="http://schemas.openxmlformats.org/drawingml/2006/table">
            <a:tbl>
              <a:tblPr firstRow="1" bandRow="1">
                <a:tableStyleId>{5C22544A-7EE6-4342-B048-85BDC9FD1C3A}</a:tableStyleId>
              </a:tblPr>
              <a:tblGrid>
                <a:gridCol w="1510531"/>
                <a:gridCol w="2085156"/>
                <a:gridCol w="2057400"/>
                <a:gridCol w="2133599"/>
              </a:tblGrid>
              <a:tr h="426197">
                <a:tc>
                  <a:txBody>
                    <a:bodyPr/>
                    <a:lstStyle/>
                    <a:p>
                      <a:r>
                        <a:rPr lang="en-US" smtClean="0"/>
                        <a:t>Principle</a:t>
                      </a:r>
                      <a:endParaRPr lang="en-US" dirty="0"/>
                    </a:p>
                  </a:txBody>
                  <a:tcPr/>
                </a:tc>
                <a:tc>
                  <a:txBody>
                    <a:bodyPr/>
                    <a:lstStyle/>
                    <a:p>
                      <a:pPr algn="ctr"/>
                      <a:r>
                        <a:rPr lang="en-US" dirty="0" smtClean="0"/>
                        <a:t>Sakai</a:t>
                      </a:r>
                      <a:endParaRPr lang="en-US" dirty="0"/>
                    </a:p>
                  </a:txBody>
                  <a:tcPr/>
                </a:tc>
                <a:tc>
                  <a:txBody>
                    <a:bodyPr/>
                    <a:lstStyle/>
                    <a:p>
                      <a:pPr algn="ctr"/>
                      <a:r>
                        <a:rPr lang="en-US" dirty="0" smtClean="0"/>
                        <a:t>Canvas</a:t>
                      </a:r>
                      <a:endParaRPr lang="en-US" dirty="0"/>
                    </a:p>
                  </a:txBody>
                  <a:tcPr/>
                </a:tc>
                <a:tc>
                  <a:txBody>
                    <a:bodyPr/>
                    <a:lstStyle/>
                    <a:p>
                      <a:pPr algn="ctr"/>
                      <a:r>
                        <a:rPr lang="en-US" dirty="0" smtClean="0"/>
                        <a:t>Blackboard</a:t>
                      </a:r>
                      <a:endParaRPr lang="en-US" dirty="0"/>
                    </a:p>
                  </a:txBody>
                  <a:tcPr/>
                </a:tc>
              </a:tr>
              <a:tr h="735627">
                <a:tc>
                  <a:txBody>
                    <a:bodyPr/>
                    <a:lstStyle/>
                    <a:p>
                      <a:r>
                        <a:rPr lang="en-US" dirty="0" smtClean="0"/>
                        <a:t>Discuss </a:t>
                      </a:r>
                      <a:br>
                        <a:rPr lang="en-US" dirty="0" smtClean="0"/>
                      </a:br>
                      <a:r>
                        <a:rPr lang="en-US" dirty="0" smtClean="0"/>
                        <a:t>Goals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algn="ctr"/>
                      <a:r>
                        <a:rPr lang="en-US" sz="1400" dirty="0" smtClean="0">
                          <a:solidFill>
                            <a:schemeClr val="tx1"/>
                          </a:solidFill>
                        </a:rPr>
                        <a:t>Assignment with  Discussion in</a:t>
                      </a:r>
                      <a:r>
                        <a:rPr lang="en-US" sz="1400" baseline="0" dirty="0" smtClean="0">
                          <a:solidFill>
                            <a:schemeClr val="tx1"/>
                          </a:solidFill>
                        </a:rPr>
                        <a:t> </a:t>
                      </a:r>
                      <a:br>
                        <a:rPr lang="en-US" sz="1400" baseline="0" dirty="0" smtClean="0">
                          <a:solidFill>
                            <a:schemeClr val="tx1"/>
                          </a:solidFill>
                        </a:rPr>
                      </a:br>
                      <a:r>
                        <a:rPr lang="en-US" sz="1400" baseline="0" dirty="0" smtClean="0">
                          <a:solidFill>
                            <a:schemeClr val="tx1"/>
                          </a:solidFill>
                        </a:rPr>
                        <a:t>Sidebar</a:t>
                      </a:r>
                      <a:endParaRPr lang="en-US" sz="1400" dirty="0">
                        <a:solidFill>
                          <a:schemeClr val="tx1"/>
                        </a:solidFill>
                      </a:endParaRPr>
                    </a:p>
                  </a:txBody>
                  <a:tcPr/>
                </a:tc>
                <a:tc>
                  <a:txBody>
                    <a:bodyPr/>
                    <a:lstStyle/>
                    <a:p>
                      <a:endParaRPr lang="en-US"/>
                    </a:p>
                  </a:txBody>
                  <a:tcPr/>
                </a:tc>
              </a:tr>
              <a:tr h="735627">
                <a:tc>
                  <a:txBody>
                    <a:bodyPr/>
                    <a:lstStyle/>
                    <a:p>
                      <a:r>
                        <a:rPr lang="en-US" dirty="0" smtClean="0"/>
                        <a:t>Negotiate Topics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Assignment with  Discussion in</a:t>
                      </a:r>
                      <a:r>
                        <a:rPr lang="en-US" sz="1400" baseline="0" dirty="0" smtClean="0">
                          <a:solidFill>
                            <a:schemeClr val="tx1"/>
                          </a:solidFill>
                        </a:rPr>
                        <a:t> </a:t>
                      </a:r>
                      <a:br>
                        <a:rPr lang="en-US" sz="1400" baseline="0" dirty="0" smtClean="0">
                          <a:solidFill>
                            <a:schemeClr val="tx1"/>
                          </a:solidFill>
                        </a:rPr>
                      </a:br>
                      <a:r>
                        <a:rPr lang="en-US" sz="1400" baseline="0" dirty="0" smtClean="0">
                          <a:solidFill>
                            <a:schemeClr val="tx1"/>
                          </a:solidFill>
                        </a:rPr>
                        <a:t>Sidebar</a:t>
                      </a:r>
                      <a:endParaRPr lang="en-US" sz="1400" dirty="0" smtClean="0">
                        <a:solidFill>
                          <a:schemeClr val="tx1"/>
                        </a:solidFill>
                      </a:endParaRPr>
                    </a:p>
                  </a:txBody>
                  <a:tcPr/>
                </a:tc>
                <a:tc>
                  <a:txBody>
                    <a:bodyPr/>
                    <a:lstStyle/>
                    <a:p>
                      <a:endParaRPr lang="en-US"/>
                    </a:p>
                  </a:txBody>
                  <a:tcPr/>
                </a:tc>
              </a:tr>
              <a:tr h="735627">
                <a:tc>
                  <a:txBody>
                    <a:bodyPr/>
                    <a:lstStyle/>
                    <a:p>
                      <a:r>
                        <a:rPr lang="en-US" dirty="0" smtClean="0"/>
                        <a:t>Monitor Progress</a:t>
                      </a:r>
                      <a:endParaRPr lang="en-US" dirty="0"/>
                    </a:p>
                  </a:txBody>
                  <a:tcPr anchor="ctr"/>
                </a:tc>
                <a:tc>
                  <a:txBody>
                    <a:bodyPr/>
                    <a:lstStyle/>
                    <a:p>
                      <a:pPr algn="ctr"/>
                      <a:r>
                        <a:rPr lang="en-US" sz="1400" dirty="0" smtClean="0">
                          <a:solidFill>
                            <a:schemeClr val="tx1"/>
                          </a:solidFill>
                        </a:rPr>
                        <a:t>Blogs</a:t>
                      </a:r>
                      <a:endParaRPr lang="en-US" sz="1400" dirty="0">
                        <a:solidFill>
                          <a:schemeClr val="tx1"/>
                        </a:solidFill>
                      </a:endParaRPr>
                    </a:p>
                  </a:txBody>
                  <a:tcPr anchor="ctr"/>
                </a:tc>
                <a:tc>
                  <a:txBody>
                    <a:bodyPr/>
                    <a:lstStyle/>
                    <a:p>
                      <a:pPr algn="ctr"/>
                      <a:r>
                        <a:rPr lang="en-US" sz="1400" dirty="0" smtClean="0">
                          <a:solidFill>
                            <a:schemeClr val="tx1"/>
                          </a:solidFill>
                        </a:rPr>
                        <a:t>Checkpoints</a:t>
                      </a:r>
                      <a:endParaRPr lang="en-US" sz="1400" dirty="0">
                        <a:solidFill>
                          <a:schemeClr val="tx1"/>
                        </a:solidFill>
                      </a:endParaRPr>
                    </a:p>
                  </a:txBody>
                  <a:tcPr anchor="ctr"/>
                </a:tc>
                <a:tc>
                  <a:txBody>
                    <a:bodyPr/>
                    <a:lstStyle/>
                    <a:p>
                      <a:endParaRPr lang="en-US"/>
                    </a:p>
                  </a:txBody>
                  <a:tcPr/>
                </a:tc>
              </a:tr>
              <a:tr h="1050896">
                <a:tc>
                  <a:txBody>
                    <a:bodyPr/>
                    <a:lstStyle/>
                    <a:p>
                      <a:r>
                        <a:rPr lang="en-US" dirty="0" smtClean="0"/>
                        <a:t>Create Learning Community</a:t>
                      </a:r>
                      <a:endParaRPr lang="en-US" dirty="0"/>
                    </a:p>
                  </a:txBody>
                  <a:tcPr anchor="ctr"/>
                </a:tc>
                <a:tc>
                  <a:txBody>
                    <a:bodyPr/>
                    <a:lstStyle/>
                    <a:p>
                      <a:pPr algn="ctr"/>
                      <a:r>
                        <a:rPr lang="en-US" sz="1400" kern="1200" dirty="0" smtClean="0">
                          <a:solidFill>
                            <a:schemeClr val="tx1"/>
                          </a:solidFill>
                          <a:latin typeface="+mn-lt"/>
                          <a:ea typeface="+mn-ea"/>
                          <a:cs typeface="+mn-cs"/>
                        </a:rPr>
                        <a:t>Forums</a:t>
                      </a:r>
                      <a:endParaRPr lang="en-US" sz="1400" kern="1200" dirty="0">
                        <a:solidFill>
                          <a:schemeClr val="tx1"/>
                        </a:solidFill>
                        <a:latin typeface="+mn-lt"/>
                        <a:ea typeface="+mn-ea"/>
                        <a:cs typeface="+mn-cs"/>
                      </a:endParaRPr>
                    </a:p>
                  </a:txBody>
                  <a:tcPr anchor="ctr"/>
                </a:tc>
                <a:tc>
                  <a:txBody>
                    <a:bodyPr/>
                    <a:lstStyle/>
                    <a:p>
                      <a:pPr algn="ctr"/>
                      <a:r>
                        <a:rPr lang="en-US" sz="1400" dirty="0" smtClean="0">
                          <a:solidFill>
                            <a:schemeClr val="tx1"/>
                          </a:solidFill>
                        </a:rPr>
                        <a:t>Discussions</a:t>
                      </a:r>
                      <a:endParaRPr lang="en-US" sz="1400" dirty="0">
                        <a:solidFill>
                          <a:schemeClr val="tx1"/>
                        </a:solidFill>
                      </a:endParaRPr>
                    </a:p>
                  </a:txBody>
                  <a:tcPr anchor="ctr"/>
                </a:tc>
                <a:tc>
                  <a:txBody>
                    <a:bodyPr/>
                    <a:lstStyle/>
                    <a:p>
                      <a:endParaRPr lang="en-US"/>
                    </a:p>
                  </a:txBody>
                  <a:tcPr/>
                </a:tc>
              </a:tr>
              <a:tr h="735627">
                <a:tc>
                  <a:txBody>
                    <a:bodyPr/>
                    <a:lstStyle/>
                    <a:p>
                      <a:r>
                        <a:rPr lang="en-US" dirty="0" smtClean="0"/>
                        <a:t>Coach in the Zone</a:t>
                      </a:r>
                      <a:endParaRPr lang="en-US" dirty="0"/>
                    </a:p>
                  </a:txBody>
                  <a:tcPr anchor="ctr"/>
                </a:tc>
                <a:tc>
                  <a:txBody>
                    <a:bodyPr/>
                    <a:lstStyle/>
                    <a:p>
                      <a:pPr algn="ctr"/>
                      <a:r>
                        <a:rPr lang="en-US" sz="1400" dirty="0" smtClean="0">
                          <a:solidFill>
                            <a:schemeClr val="tx1"/>
                          </a:solidFill>
                        </a:rPr>
                        <a:t>Feedback and Resubmission</a:t>
                      </a:r>
                      <a:endParaRPr lang="en-US" sz="1400" dirty="0">
                        <a:solidFill>
                          <a:schemeClr val="tx1"/>
                        </a:solidFill>
                      </a:endParaRPr>
                    </a:p>
                  </a:txBody>
                  <a:tcPr anchor="ctr"/>
                </a:tc>
                <a:tc>
                  <a:txBody>
                    <a:bodyPr/>
                    <a:lstStyle/>
                    <a:p>
                      <a:pPr algn="ctr"/>
                      <a:r>
                        <a:rPr lang="en-US" sz="1400" dirty="0" smtClean="0">
                          <a:solidFill>
                            <a:srgbClr val="E0EBCF"/>
                          </a:solidFill>
                        </a:rPr>
                        <a:t>Sidebar </a:t>
                      </a:r>
                      <a:br>
                        <a:rPr lang="en-US" sz="1400" dirty="0" smtClean="0">
                          <a:solidFill>
                            <a:srgbClr val="E0EBCF"/>
                          </a:solidFill>
                        </a:rPr>
                      </a:br>
                      <a:r>
                        <a:rPr lang="en-US" sz="1400" dirty="0" smtClean="0">
                          <a:solidFill>
                            <a:srgbClr val="E0EBCF"/>
                          </a:solidFill>
                        </a:rPr>
                        <a:t>Discussion</a:t>
                      </a:r>
                      <a:endParaRPr lang="en-US" sz="1400" dirty="0">
                        <a:solidFill>
                          <a:srgbClr val="E0EBCF"/>
                        </a:solidFill>
                      </a:endParaRPr>
                    </a:p>
                  </a:txBody>
                  <a:tcPr anchor="ctr"/>
                </a:tc>
                <a:tc>
                  <a:txBody>
                    <a:bodyPr/>
                    <a:lstStyle/>
                    <a:p>
                      <a:endParaRPr lang="en-US" dirty="0"/>
                    </a:p>
                  </a:txBody>
                  <a:tcPr/>
                </a:tc>
              </a:tr>
            </a:tbl>
          </a:graphicData>
        </a:graphic>
      </p:graphicFrame>
    </p:spTree>
    <p:extLst>
      <p:ext uri="{BB962C8B-B14F-4D97-AF65-F5344CB8AC3E}">
        <p14:creationId xmlns:p14="http://schemas.microsoft.com/office/powerpoint/2010/main" val="2466651981"/>
      </p:ext>
    </p:extLst>
  </p:cSld>
  <p:clrMapOvr>
    <a:masterClrMapping/>
  </p:clrMapOvr>
  <p:transition spd="slow">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a:t>
            </a:r>
            <a:r>
              <a:rPr lang="en-US" dirty="0" err="1" smtClean="0"/>
              <a:t>LMS</a:t>
            </a:r>
            <a:r>
              <a:rPr lang="en-US" dirty="0" smtClean="0"/>
              <a:t> Design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20974829"/>
              </p:ext>
            </p:extLst>
          </p:nvPr>
        </p:nvGraphicFramePr>
        <p:xfrm>
          <a:off x="678657" y="1828800"/>
          <a:ext cx="7786686" cy="4419601"/>
        </p:xfrm>
        <a:graphic>
          <a:graphicData uri="http://schemas.openxmlformats.org/drawingml/2006/table">
            <a:tbl>
              <a:tblPr firstRow="1" bandRow="1">
                <a:tableStyleId>{5C22544A-7EE6-4342-B048-85BDC9FD1C3A}</a:tableStyleId>
              </a:tblPr>
              <a:tblGrid>
                <a:gridCol w="1510531"/>
                <a:gridCol w="2085156"/>
                <a:gridCol w="2057400"/>
                <a:gridCol w="2133599"/>
              </a:tblGrid>
              <a:tr h="426197">
                <a:tc>
                  <a:txBody>
                    <a:bodyPr/>
                    <a:lstStyle/>
                    <a:p>
                      <a:r>
                        <a:rPr lang="en-US" dirty="0" smtClean="0"/>
                        <a:t>Principle</a:t>
                      </a:r>
                      <a:endParaRPr lang="en-US" dirty="0"/>
                    </a:p>
                  </a:txBody>
                  <a:tcPr/>
                </a:tc>
                <a:tc>
                  <a:txBody>
                    <a:bodyPr/>
                    <a:lstStyle/>
                    <a:p>
                      <a:pPr algn="ctr"/>
                      <a:r>
                        <a:rPr lang="en-US" dirty="0" smtClean="0"/>
                        <a:t>Sakai</a:t>
                      </a:r>
                      <a:endParaRPr lang="en-US" dirty="0"/>
                    </a:p>
                  </a:txBody>
                  <a:tcPr/>
                </a:tc>
                <a:tc>
                  <a:txBody>
                    <a:bodyPr/>
                    <a:lstStyle/>
                    <a:p>
                      <a:pPr algn="ctr"/>
                      <a:r>
                        <a:rPr lang="en-US" dirty="0" smtClean="0"/>
                        <a:t>Canvas</a:t>
                      </a:r>
                      <a:endParaRPr lang="en-US" dirty="0"/>
                    </a:p>
                  </a:txBody>
                  <a:tcPr/>
                </a:tc>
                <a:tc>
                  <a:txBody>
                    <a:bodyPr/>
                    <a:lstStyle/>
                    <a:p>
                      <a:pPr algn="ctr"/>
                      <a:r>
                        <a:rPr lang="en-US" dirty="0" smtClean="0"/>
                        <a:t>Blackboard</a:t>
                      </a:r>
                      <a:endParaRPr lang="en-US" dirty="0"/>
                    </a:p>
                  </a:txBody>
                  <a:tcPr/>
                </a:tc>
              </a:tr>
              <a:tr h="735627">
                <a:tc>
                  <a:txBody>
                    <a:bodyPr/>
                    <a:lstStyle/>
                    <a:p>
                      <a:r>
                        <a:rPr lang="en-US" dirty="0" smtClean="0"/>
                        <a:t>Discuss </a:t>
                      </a:r>
                      <a:br>
                        <a:rPr lang="en-US" dirty="0" smtClean="0"/>
                      </a:br>
                      <a:r>
                        <a:rPr lang="en-US" dirty="0" smtClean="0"/>
                        <a:t>Goals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algn="ctr"/>
                      <a:r>
                        <a:rPr lang="en-US" sz="1400" dirty="0" smtClean="0">
                          <a:solidFill>
                            <a:schemeClr val="tx1"/>
                          </a:solidFill>
                        </a:rPr>
                        <a:t>Assignment with  Discussion in</a:t>
                      </a:r>
                      <a:r>
                        <a:rPr lang="en-US" sz="1400" baseline="0" dirty="0" smtClean="0">
                          <a:solidFill>
                            <a:schemeClr val="tx1"/>
                          </a:solidFill>
                        </a:rPr>
                        <a:t> </a:t>
                      </a:r>
                      <a:br>
                        <a:rPr lang="en-US" sz="1400" baseline="0" dirty="0" smtClean="0">
                          <a:solidFill>
                            <a:schemeClr val="tx1"/>
                          </a:solidFill>
                        </a:rPr>
                      </a:br>
                      <a:r>
                        <a:rPr lang="en-US" sz="1400" baseline="0" dirty="0" smtClean="0">
                          <a:solidFill>
                            <a:schemeClr val="tx1"/>
                          </a:solidFill>
                        </a:rPr>
                        <a:t>Sidebar</a:t>
                      </a:r>
                      <a:endParaRPr lang="en-US" sz="1400" dirty="0">
                        <a:solidFill>
                          <a:schemeClr val="tx1"/>
                        </a:solidFill>
                      </a:endParaRPr>
                    </a:p>
                  </a:txBody>
                  <a:tcPr/>
                </a:tc>
                <a:tc>
                  <a:txBody>
                    <a:bodyPr/>
                    <a:lstStyle/>
                    <a:p>
                      <a:endParaRPr lang="en-US"/>
                    </a:p>
                  </a:txBody>
                  <a:tcPr/>
                </a:tc>
              </a:tr>
              <a:tr h="735627">
                <a:tc>
                  <a:txBody>
                    <a:bodyPr/>
                    <a:lstStyle/>
                    <a:p>
                      <a:r>
                        <a:rPr lang="en-US" dirty="0" smtClean="0"/>
                        <a:t>Negotiate Topics</a:t>
                      </a:r>
                      <a:endParaRPr lang="en-US" dirty="0"/>
                    </a:p>
                  </a:txBody>
                  <a:tcPr anchor="ctr"/>
                </a:tc>
                <a:tc>
                  <a:txBody>
                    <a:bodyPr/>
                    <a:lstStyle/>
                    <a:p>
                      <a:pPr algn="ctr"/>
                      <a:r>
                        <a:rPr lang="en-US" sz="1400" dirty="0" smtClean="0">
                          <a:solidFill>
                            <a:schemeClr val="tx1"/>
                          </a:solidFill>
                        </a:rPr>
                        <a:t>Assignment with Feedback and Resubmission</a:t>
                      </a:r>
                      <a:endParaRPr lang="en-US" sz="1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Assignment with  Discussion in</a:t>
                      </a:r>
                      <a:r>
                        <a:rPr lang="en-US" sz="1400" baseline="0" dirty="0" smtClean="0">
                          <a:solidFill>
                            <a:schemeClr val="tx1"/>
                          </a:solidFill>
                        </a:rPr>
                        <a:t> </a:t>
                      </a:r>
                      <a:br>
                        <a:rPr lang="en-US" sz="1400" baseline="0" dirty="0" smtClean="0">
                          <a:solidFill>
                            <a:schemeClr val="tx1"/>
                          </a:solidFill>
                        </a:rPr>
                      </a:br>
                      <a:r>
                        <a:rPr lang="en-US" sz="1400" baseline="0" dirty="0" smtClean="0">
                          <a:solidFill>
                            <a:schemeClr val="tx1"/>
                          </a:solidFill>
                        </a:rPr>
                        <a:t>Sidebar</a:t>
                      </a:r>
                      <a:endParaRPr lang="en-US" sz="1400" dirty="0" smtClean="0">
                        <a:solidFill>
                          <a:schemeClr val="tx1"/>
                        </a:solidFill>
                      </a:endParaRPr>
                    </a:p>
                  </a:txBody>
                  <a:tcPr/>
                </a:tc>
                <a:tc>
                  <a:txBody>
                    <a:bodyPr/>
                    <a:lstStyle/>
                    <a:p>
                      <a:endParaRPr lang="en-US"/>
                    </a:p>
                  </a:txBody>
                  <a:tcPr/>
                </a:tc>
              </a:tr>
              <a:tr h="735627">
                <a:tc>
                  <a:txBody>
                    <a:bodyPr/>
                    <a:lstStyle/>
                    <a:p>
                      <a:r>
                        <a:rPr lang="en-US" dirty="0" smtClean="0"/>
                        <a:t>Monitor Progress</a:t>
                      </a:r>
                      <a:endParaRPr lang="en-US" dirty="0"/>
                    </a:p>
                  </a:txBody>
                  <a:tcPr anchor="ctr"/>
                </a:tc>
                <a:tc>
                  <a:txBody>
                    <a:bodyPr/>
                    <a:lstStyle/>
                    <a:p>
                      <a:pPr algn="ctr"/>
                      <a:r>
                        <a:rPr lang="en-US" sz="1400" dirty="0" smtClean="0">
                          <a:solidFill>
                            <a:schemeClr val="tx1"/>
                          </a:solidFill>
                        </a:rPr>
                        <a:t>Blogs</a:t>
                      </a:r>
                      <a:endParaRPr lang="en-US" sz="1400" dirty="0">
                        <a:solidFill>
                          <a:schemeClr val="tx1"/>
                        </a:solidFill>
                      </a:endParaRPr>
                    </a:p>
                  </a:txBody>
                  <a:tcPr anchor="ctr"/>
                </a:tc>
                <a:tc>
                  <a:txBody>
                    <a:bodyPr/>
                    <a:lstStyle/>
                    <a:p>
                      <a:pPr algn="ctr"/>
                      <a:r>
                        <a:rPr lang="en-US" sz="1400" dirty="0" smtClean="0">
                          <a:solidFill>
                            <a:schemeClr val="tx1"/>
                          </a:solidFill>
                        </a:rPr>
                        <a:t>Checkpoints</a:t>
                      </a:r>
                      <a:endParaRPr lang="en-US" sz="1400" dirty="0">
                        <a:solidFill>
                          <a:schemeClr val="tx1"/>
                        </a:solidFill>
                      </a:endParaRPr>
                    </a:p>
                  </a:txBody>
                  <a:tcPr anchor="ctr"/>
                </a:tc>
                <a:tc>
                  <a:txBody>
                    <a:bodyPr/>
                    <a:lstStyle/>
                    <a:p>
                      <a:endParaRPr lang="en-US"/>
                    </a:p>
                  </a:txBody>
                  <a:tcPr/>
                </a:tc>
              </a:tr>
              <a:tr h="1050896">
                <a:tc>
                  <a:txBody>
                    <a:bodyPr/>
                    <a:lstStyle/>
                    <a:p>
                      <a:r>
                        <a:rPr lang="en-US" dirty="0" smtClean="0"/>
                        <a:t>Create Learning Community</a:t>
                      </a:r>
                      <a:endParaRPr lang="en-US" dirty="0"/>
                    </a:p>
                  </a:txBody>
                  <a:tcPr anchor="ctr"/>
                </a:tc>
                <a:tc>
                  <a:txBody>
                    <a:bodyPr/>
                    <a:lstStyle/>
                    <a:p>
                      <a:pPr algn="ctr"/>
                      <a:r>
                        <a:rPr lang="en-US" sz="1400" kern="1200" dirty="0" smtClean="0">
                          <a:solidFill>
                            <a:schemeClr val="tx1"/>
                          </a:solidFill>
                          <a:latin typeface="+mn-lt"/>
                          <a:ea typeface="+mn-ea"/>
                          <a:cs typeface="+mn-cs"/>
                        </a:rPr>
                        <a:t>Forums</a:t>
                      </a:r>
                      <a:endParaRPr lang="en-US" sz="1400" kern="1200" dirty="0">
                        <a:solidFill>
                          <a:schemeClr val="tx1"/>
                        </a:solidFill>
                        <a:latin typeface="+mn-lt"/>
                        <a:ea typeface="+mn-ea"/>
                        <a:cs typeface="+mn-cs"/>
                      </a:endParaRPr>
                    </a:p>
                  </a:txBody>
                  <a:tcPr anchor="ctr"/>
                </a:tc>
                <a:tc>
                  <a:txBody>
                    <a:bodyPr/>
                    <a:lstStyle/>
                    <a:p>
                      <a:pPr algn="ctr"/>
                      <a:r>
                        <a:rPr lang="en-US" sz="1400" dirty="0" smtClean="0">
                          <a:solidFill>
                            <a:schemeClr val="tx1"/>
                          </a:solidFill>
                        </a:rPr>
                        <a:t>Discussions</a:t>
                      </a:r>
                      <a:endParaRPr lang="en-US" sz="1400" dirty="0">
                        <a:solidFill>
                          <a:schemeClr val="tx1"/>
                        </a:solidFill>
                      </a:endParaRPr>
                    </a:p>
                  </a:txBody>
                  <a:tcPr anchor="ctr"/>
                </a:tc>
                <a:tc>
                  <a:txBody>
                    <a:bodyPr/>
                    <a:lstStyle/>
                    <a:p>
                      <a:endParaRPr lang="en-US"/>
                    </a:p>
                  </a:txBody>
                  <a:tcPr/>
                </a:tc>
              </a:tr>
              <a:tr h="735627">
                <a:tc>
                  <a:txBody>
                    <a:bodyPr/>
                    <a:lstStyle/>
                    <a:p>
                      <a:r>
                        <a:rPr lang="en-US" dirty="0" smtClean="0"/>
                        <a:t>Coach in the Zone</a:t>
                      </a:r>
                      <a:endParaRPr lang="en-US" dirty="0"/>
                    </a:p>
                  </a:txBody>
                  <a:tcPr anchor="ctr"/>
                </a:tc>
                <a:tc>
                  <a:txBody>
                    <a:bodyPr/>
                    <a:lstStyle/>
                    <a:p>
                      <a:pPr algn="ctr"/>
                      <a:r>
                        <a:rPr lang="en-US" sz="1400" dirty="0" smtClean="0">
                          <a:solidFill>
                            <a:schemeClr val="tx1"/>
                          </a:solidFill>
                        </a:rPr>
                        <a:t>Feedback and Resubmission</a:t>
                      </a:r>
                      <a:endParaRPr lang="en-US" sz="1400" dirty="0">
                        <a:solidFill>
                          <a:schemeClr val="tx1"/>
                        </a:solidFill>
                      </a:endParaRPr>
                    </a:p>
                  </a:txBody>
                  <a:tcPr anchor="ctr"/>
                </a:tc>
                <a:tc>
                  <a:txBody>
                    <a:bodyPr/>
                    <a:lstStyle/>
                    <a:p>
                      <a:pPr algn="ctr"/>
                      <a:r>
                        <a:rPr lang="en-US" sz="1400" dirty="0" smtClean="0">
                          <a:solidFill>
                            <a:schemeClr val="tx1"/>
                          </a:solidFill>
                        </a:rPr>
                        <a:t>Sidebar </a:t>
                      </a:r>
                      <a:br>
                        <a:rPr lang="en-US" sz="1400" dirty="0" smtClean="0">
                          <a:solidFill>
                            <a:schemeClr val="tx1"/>
                          </a:solidFill>
                        </a:rPr>
                      </a:br>
                      <a:r>
                        <a:rPr lang="en-US" sz="1400" dirty="0" smtClean="0">
                          <a:solidFill>
                            <a:schemeClr val="tx1"/>
                          </a:solidFill>
                        </a:rPr>
                        <a:t>Discussion</a:t>
                      </a:r>
                      <a:endParaRPr lang="en-US" sz="1400" dirty="0">
                        <a:solidFill>
                          <a:schemeClr val="tx1"/>
                        </a:solidFill>
                      </a:endParaRPr>
                    </a:p>
                  </a:txBody>
                  <a:tcPr anchor="ctr"/>
                </a:tc>
                <a:tc>
                  <a:txBody>
                    <a:bodyPr/>
                    <a:lstStyle/>
                    <a:p>
                      <a:endParaRPr lang="en-US" dirty="0"/>
                    </a:p>
                  </a:txBody>
                  <a:tcPr/>
                </a:tc>
              </a:tr>
            </a:tbl>
          </a:graphicData>
        </a:graphic>
      </p:graphicFrame>
    </p:spTree>
    <p:extLst>
      <p:ext uri="{BB962C8B-B14F-4D97-AF65-F5344CB8AC3E}">
        <p14:creationId xmlns:p14="http://schemas.microsoft.com/office/powerpoint/2010/main" val="4257907017"/>
      </p:ext>
    </p:extLst>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Recommeded</a:t>
            </a:r>
            <a:r>
              <a:rPr lang="en-US" dirty="0" smtClean="0"/>
              <a:t/>
            </a:r>
            <a:br>
              <a:rPr lang="en-US" dirty="0" smtClean="0"/>
            </a:br>
            <a:r>
              <a:rPr lang="en-US" dirty="0" smtClean="0"/>
              <a:t>Books</a:t>
            </a:r>
            <a:endParaRPr lang="en-US" dirty="0"/>
          </a:p>
        </p:txBody>
      </p:sp>
      <p:sp>
        <p:nvSpPr>
          <p:cNvPr id="3" name="Text Placeholder 2"/>
          <p:cNvSpPr>
            <a:spLocks noGrp="1"/>
          </p:cNvSpPr>
          <p:nvPr>
            <p:ph type="body" idx="1"/>
          </p:nvPr>
        </p:nvSpPr>
        <p:spPr/>
        <p:txBody>
          <a:bodyPr/>
          <a:lstStyle/>
          <a:p>
            <a:r>
              <a:rPr lang="en-US" dirty="0" smtClean="0"/>
              <a:t>Researched Best Practices of e-Learning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Recommended Books</a:t>
            </a:r>
            <a:endParaRPr lang="en-US" dirty="0"/>
          </a:p>
        </p:txBody>
      </p:sp>
      <p:pic>
        <p:nvPicPr>
          <p:cNvPr id="8194" name="Picture 2" descr="http://www.otrnet.com.au/Library/How_People_Learn.jpg"/>
          <p:cNvPicPr>
            <a:picLocks noChangeAspect="1" noChangeArrowheads="1"/>
          </p:cNvPicPr>
          <p:nvPr/>
        </p:nvPicPr>
        <p:blipFill>
          <a:blip r:embed="rId2"/>
          <a:srcRect/>
          <a:stretch>
            <a:fillRect/>
          </a:stretch>
        </p:blipFill>
        <p:spPr bwMode="auto">
          <a:xfrm>
            <a:off x="4572000" y="2926186"/>
            <a:ext cx="2057400" cy="2944125"/>
          </a:xfrm>
          <a:prstGeom prst="rect">
            <a:avLst/>
          </a:prstGeom>
          <a:noFill/>
        </p:spPr>
      </p:pic>
      <p:pic>
        <p:nvPicPr>
          <p:cNvPr id="8196" name="Picture 4" descr="http://ecx.images-amazon.com/images/I/31M59SV7ZVL._SL500_.jpg"/>
          <p:cNvPicPr>
            <a:picLocks noChangeAspect="1" noChangeArrowheads="1"/>
          </p:cNvPicPr>
          <p:nvPr/>
        </p:nvPicPr>
        <p:blipFill>
          <a:blip r:embed="rId3"/>
          <a:srcRect b="17280"/>
          <a:stretch>
            <a:fillRect/>
          </a:stretch>
        </p:blipFill>
        <p:spPr bwMode="auto">
          <a:xfrm>
            <a:off x="6986867" y="3981814"/>
            <a:ext cx="1958975" cy="2362199"/>
          </a:xfrm>
          <a:prstGeom prst="rect">
            <a:avLst/>
          </a:prstGeom>
          <a:noFill/>
        </p:spPr>
      </p:pic>
      <p:pic>
        <p:nvPicPr>
          <p:cNvPr id="8198" name="Picture 6" descr="http://www.iste.org/staticcontent/images/bookstore/covers/K12OLL.jpg"/>
          <p:cNvPicPr>
            <a:picLocks noChangeAspect="1" noChangeArrowheads="1"/>
          </p:cNvPicPr>
          <p:nvPr/>
        </p:nvPicPr>
        <p:blipFill>
          <a:blip r:embed="rId4"/>
          <a:srcRect/>
          <a:stretch>
            <a:fillRect/>
          </a:stretch>
        </p:blipFill>
        <p:spPr bwMode="auto">
          <a:xfrm>
            <a:off x="7495514" y="1676400"/>
            <a:ext cx="1486561" cy="1905000"/>
          </a:xfrm>
          <a:prstGeom prst="rect">
            <a:avLst/>
          </a:prstGeom>
          <a:noFill/>
        </p:spPr>
      </p:pic>
      <p:pic>
        <p:nvPicPr>
          <p:cNvPr id="8200" name="Picture 8" descr="http://ecx.images-amazon.com/images/I/5147LnrpNLL.jpg"/>
          <p:cNvPicPr>
            <a:picLocks noChangeAspect="1" noChangeArrowheads="1"/>
          </p:cNvPicPr>
          <p:nvPr/>
        </p:nvPicPr>
        <p:blipFill>
          <a:blip r:embed="rId5"/>
          <a:srcRect/>
          <a:stretch>
            <a:fillRect/>
          </a:stretch>
        </p:blipFill>
        <p:spPr bwMode="auto">
          <a:xfrm>
            <a:off x="2362200" y="2286000"/>
            <a:ext cx="1769364" cy="2286000"/>
          </a:xfrm>
          <a:prstGeom prst="rect">
            <a:avLst/>
          </a:prstGeom>
          <a:noFill/>
        </p:spPr>
      </p:pic>
      <p:pic>
        <p:nvPicPr>
          <p:cNvPr id="8202" name="Picture 10" descr="http://assets.cambridge.org/97805217/87499/cover/9780521787499.jpg"/>
          <p:cNvPicPr>
            <a:picLocks noChangeAspect="1" noChangeArrowheads="1"/>
          </p:cNvPicPr>
          <p:nvPr/>
        </p:nvPicPr>
        <p:blipFill>
          <a:blip r:embed="rId6"/>
          <a:srcRect/>
          <a:stretch>
            <a:fillRect/>
          </a:stretch>
        </p:blipFill>
        <p:spPr bwMode="auto">
          <a:xfrm>
            <a:off x="228600" y="1524000"/>
            <a:ext cx="1714500" cy="2571750"/>
          </a:xfrm>
          <a:prstGeom prst="rect">
            <a:avLst/>
          </a:prstGeom>
          <a:noFill/>
        </p:spPr>
      </p:pic>
      <p:pic>
        <p:nvPicPr>
          <p:cNvPr id="1026" name="Picture 2" descr="http://ecx.images-amazon.com/images/I/51jsehAzFwL.jpg"/>
          <p:cNvPicPr>
            <a:picLocks noChangeAspect="1" noChangeArrowheads="1"/>
          </p:cNvPicPr>
          <p:nvPr/>
        </p:nvPicPr>
        <p:blipFill rotWithShape="1">
          <a:blip r:embed="rId7">
            <a:extLst>
              <a:ext uri="{28A0092B-C50C-407E-A947-70E740481C1C}">
                <a14:useLocalDpi xmlns:a14="http://schemas.microsoft.com/office/drawing/2010/main" val="0"/>
              </a:ext>
            </a:extLst>
          </a:blip>
          <a:srcRect t="17092" b="-17456"/>
          <a:stretch/>
        </p:blipFill>
        <p:spPr bwMode="auto">
          <a:xfrm>
            <a:off x="228600" y="4648200"/>
            <a:ext cx="1580007" cy="210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752600"/>
            <a:ext cx="8839200" cy="5257800"/>
          </a:xfrm>
        </p:spPr>
        <p:txBody>
          <a:bodyPr>
            <a:noAutofit/>
          </a:bodyPr>
          <a:lstStyle/>
          <a:p>
            <a:r>
              <a:rPr lang="en-US" sz="1700" dirty="0" err="1" smtClean="0"/>
              <a:t>Berardi</a:t>
            </a:r>
            <a:r>
              <a:rPr lang="en-US" sz="1700" dirty="0"/>
              <a:t>, L. (2002). </a:t>
            </a:r>
            <a:r>
              <a:rPr lang="en-US" sz="1700" i="1" dirty="0"/>
              <a:t>University faculty members' perceptions of student </a:t>
            </a:r>
            <a:r>
              <a:rPr lang="en-US" sz="1700" i="1" dirty="0" smtClean="0"/>
              <a:t>engagement: </a:t>
            </a:r>
            <a:r>
              <a:rPr lang="en-US" sz="1700" i="1" dirty="0"/>
              <a:t>An interview study</a:t>
            </a:r>
            <a:r>
              <a:rPr lang="en-US" sz="1700" dirty="0"/>
              <a:t>. Normal, IL: Illinois State University</a:t>
            </a:r>
            <a:r>
              <a:rPr lang="en-US" sz="1700" dirty="0" smtClean="0"/>
              <a:t>.</a:t>
            </a:r>
          </a:p>
          <a:p>
            <a:r>
              <a:rPr lang="en-US" sz="1700" dirty="0" smtClean="0"/>
              <a:t>Clark, R.C., &amp; Mayer, R.E. (2008). </a:t>
            </a:r>
            <a:r>
              <a:rPr lang="en-US" sz="1700" i="1" dirty="0" smtClean="0"/>
              <a:t>e-Learning and the Science of Instruction</a:t>
            </a:r>
            <a:r>
              <a:rPr lang="en-US" sz="1700" dirty="0" smtClean="0"/>
              <a:t> (2</a:t>
            </a:r>
            <a:r>
              <a:rPr lang="en-US" sz="1700" baseline="30000" dirty="0" smtClean="0"/>
              <a:t>nd</a:t>
            </a:r>
            <a:r>
              <a:rPr lang="en-US" sz="1700" dirty="0" smtClean="0"/>
              <a:t> ed.). San Francisco, CA: Pfeiffer.</a:t>
            </a:r>
          </a:p>
          <a:p>
            <a:r>
              <a:rPr lang="en-US" sz="1700" dirty="0"/>
              <a:t>Holmberg, B. (2003). A Theory of Distance Education Based on Empathy. In </a:t>
            </a:r>
            <a:r>
              <a:rPr lang="en-US" sz="1700" dirty="0" err="1"/>
              <a:t>M.G</a:t>
            </a:r>
            <a:r>
              <a:rPr lang="en-US" sz="1700" dirty="0"/>
              <a:t>. Moore and </a:t>
            </a:r>
            <a:r>
              <a:rPr lang="en-US" sz="1700" dirty="0" err="1"/>
              <a:t>W.G</a:t>
            </a:r>
            <a:r>
              <a:rPr lang="en-US" sz="1700" dirty="0"/>
              <a:t>. Anderson (Eds.), </a:t>
            </a:r>
            <a:r>
              <a:rPr lang="en-US" sz="1700" i="1" dirty="0"/>
              <a:t>Handbook of Distance Education</a:t>
            </a:r>
            <a:r>
              <a:rPr lang="en-US" sz="1700" dirty="0"/>
              <a:t> (pp. 79-86). Mahwah, NJ: Lawrence Erlbaum.</a:t>
            </a:r>
          </a:p>
          <a:p>
            <a:pPr lvl="0"/>
            <a:r>
              <a:rPr lang="en-US" sz="1700" dirty="0" err="1"/>
              <a:t>Jonassen</a:t>
            </a:r>
            <a:r>
              <a:rPr lang="en-US" sz="1700" dirty="0"/>
              <a:t>, </a:t>
            </a:r>
            <a:r>
              <a:rPr lang="en-US" sz="1700" dirty="0" err="1"/>
              <a:t>D.H</a:t>
            </a:r>
            <a:r>
              <a:rPr lang="en-US" sz="1700" dirty="0"/>
              <a:t>. (2014).  Assessing Problem Solving. In </a:t>
            </a:r>
            <a:r>
              <a:rPr lang="en-US" sz="1700" i="1" dirty="0"/>
              <a:t>Handbook of Research on Educational Communications and Technology</a:t>
            </a:r>
            <a:r>
              <a:rPr lang="en-US" sz="1700" dirty="0"/>
              <a:t> (4th ed.). New York, NY: Springer New York, 269-288.</a:t>
            </a:r>
          </a:p>
          <a:p>
            <a:pPr lvl="0"/>
            <a:r>
              <a:rPr lang="en-US" sz="1700" dirty="0"/>
              <a:t>Kenny, G., Kenny, D., &amp; Dumont, R. (1995). </a:t>
            </a:r>
            <a:r>
              <a:rPr lang="en-US" sz="1700" i="1" dirty="0"/>
              <a:t>Mission and place: Strengthening learning and community through campus design</a:t>
            </a:r>
            <a:r>
              <a:rPr lang="en-US" sz="1700" dirty="0"/>
              <a:t>. West Port, CT: </a:t>
            </a:r>
            <a:r>
              <a:rPr lang="en-US" sz="1700" dirty="0" err="1"/>
              <a:t>Praeger</a:t>
            </a:r>
            <a:r>
              <a:rPr lang="en-US" sz="1700" dirty="0"/>
              <a:t> Publishers.</a:t>
            </a:r>
          </a:p>
          <a:p>
            <a:r>
              <a:rPr lang="en-US" sz="1700" dirty="0" err="1"/>
              <a:t>Manfra</a:t>
            </a:r>
            <a:r>
              <a:rPr lang="en-US" sz="1700" dirty="0"/>
              <a:t>, M. M. (2009). Critical inquiry in the social studies classroom: Portraits of critical teacher research. </a:t>
            </a:r>
            <a:r>
              <a:rPr lang="en-US" sz="1700" i="1" dirty="0"/>
              <a:t>Theory and Research in Social Education, 37 </a:t>
            </a:r>
            <a:r>
              <a:rPr lang="en-US" sz="1700" dirty="0"/>
              <a:t>(2), </a:t>
            </a:r>
            <a:r>
              <a:rPr lang="en-US" sz="1700" dirty="0" smtClean="0"/>
              <a:t>298-316.</a:t>
            </a:r>
          </a:p>
          <a:p>
            <a:r>
              <a:rPr lang="en-US" sz="1700" dirty="0"/>
              <a:t>Mayer, </a:t>
            </a:r>
            <a:r>
              <a:rPr lang="en-US" sz="1700" dirty="0" err="1"/>
              <a:t>R.E</a:t>
            </a:r>
            <a:r>
              <a:rPr lang="en-US" sz="1700" dirty="0"/>
              <a:t>. (2001). </a:t>
            </a:r>
            <a:r>
              <a:rPr lang="en-US" sz="1700" i="1" dirty="0"/>
              <a:t>Multimedia Learning</a:t>
            </a:r>
            <a:r>
              <a:rPr lang="en-US" sz="1700" dirty="0"/>
              <a:t>. New York: Cambridge University Press</a:t>
            </a:r>
            <a:r>
              <a:rPr lang="en-US" sz="1700" dirty="0" smtClean="0"/>
              <a:t>.</a:t>
            </a:r>
            <a:endParaRPr lang="en-US" sz="1700" dirty="0"/>
          </a:p>
          <a:p>
            <a:endParaRPr lang="en-US" sz="1600" dirty="0" smtClean="0"/>
          </a:p>
        </p:txBody>
      </p:sp>
    </p:spTree>
  </p:cSld>
  <p:clrMapOvr>
    <a:masterClrMapping/>
  </p:clrMapOvr>
  <p:transition spd="slow">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752600"/>
            <a:ext cx="8839200" cy="5257800"/>
          </a:xfrm>
        </p:spPr>
        <p:txBody>
          <a:bodyPr>
            <a:noAutofit/>
          </a:bodyPr>
          <a:lstStyle/>
          <a:p>
            <a:pPr lvl="0"/>
            <a:r>
              <a:rPr lang="en-US" sz="1700" dirty="0" smtClean="0"/>
              <a:t>Molloy, </a:t>
            </a:r>
            <a:r>
              <a:rPr lang="en-US" sz="1700" dirty="0" err="1" smtClean="0"/>
              <a:t>E.K</a:t>
            </a:r>
            <a:r>
              <a:rPr lang="en-US" sz="1700" dirty="0" smtClean="0"/>
              <a:t>. </a:t>
            </a:r>
            <a:r>
              <a:rPr lang="en-US" sz="1700" dirty="0"/>
              <a:t>and </a:t>
            </a:r>
            <a:r>
              <a:rPr lang="en-US" sz="1700" dirty="0" err="1" smtClean="0"/>
              <a:t>Boud</a:t>
            </a:r>
            <a:r>
              <a:rPr lang="en-US" sz="1700" dirty="0" smtClean="0"/>
              <a:t>, D. (2014</a:t>
            </a:r>
            <a:r>
              <a:rPr lang="en-US" sz="1700" dirty="0"/>
              <a:t>). Feedback Models for Learning, Teaching and Performance. In </a:t>
            </a:r>
            <a:r>
              <a:rPr lang="en-US" sz="1700" i="1" dirty="0"/>
              <a:t>Handbook of research on educational communications and technology</a:t>
            </a:r>
            <a:r>
              <a:rPr lang="en-US" sz="1700" dirty="0"/>
              <a:t> (4th ed., pp. 413-424). New York, N.Y.: Springer. </a:t>
            </a:r>
            <a:endParaRPr lang="en-US" sz="1700" dirty="0" smtClean="0"/>
          </a:p>
          <a:p>
            <a:pPr lvl="0"/>
            <a:r>
              <a:rPr lang="en-US" sz="1700" dirty="0" smtClean="0"/>
              <a:t>National Research Council. (2000). </a:t>
            </a:r>
            <a:r>
              <a:rPr lang="en-US" sz="1700" i="1" dirty="0" smtClean="0"/>
              <a:t>How People Learn</a:t>
            </a:r>
            <a:r>
              <a:rPr lang="en-US" sz="1700" dirty="0" smtClean="0"/>
              <a:t> (expanded edition edited by J.D. </a:t>
            </a:r>
            <a:r>
              <a:rPr lang="en-US" sz="1700" dirty="0" err="1" smtClean="0"/>
              <a:t>Bransford</a:t>
            </a:r>
            <a:r>
              <a:rPr lang="en-US" sz="1700" dirty="0" smtClean="0"/>
              <a:t>, A.L. Brown, and R.R. Cocking). Washington, DC: National Academy Press.</a:t>
            </a:r>
          </a:p>
          <a:p>
            <a:r>
              <a:rPr lang="en-US" sz="1700" dirty="0" err="1"/>
              <a:t>Romiszowski</a:t>
            </a:r>
            <a:r>
              <a:rPr lang="en-US" sz="1700" dirty="0"/>
              <a:t>, </a:t>
            </a:r>
            <a:r>
              <a:rPr lang="en-US" sz="1700" dirty="0" err="1"/>
              <a:t>A.J</a:t>
            </a:r>
            <a:r>
              <a:rPr lang="en-US" sz="1700" dirty="0"/>
              <a:t>. (2005). Online Learning: Are We on the Right Track? In G. </a:t>
            </a:r>
            <a:r>
              <a:rPr lang="en-US" sz="1700" dirty="0" err="1"/>
              <a:t>Kearsley</a:t>
            </a:r>
            <a:r>
              <a:rPr lang="en-US" sz="1700" dirty="0"/>
              <a:t> (Ed.), </a:t>
            </a:r>
            <a:r>
              <a:rPr lang="en-US" sz="1700" i="1" dirty="0"/>
              <a:t>Online Learning: Personal Reflections on the Transformation of Education</a:t>
            </a:r>
            <a:r>
              <a:rPr lang="en-US" sz="1700" dirty="0"/>
              <a:t> (pp. 321-349). Englewood Cliffs, NJ: Educational Technology Publications.</a:t>
            </a:r>
          </a:p>
          <a:p>
            <a:r>
              <a:rPr lang="en-US" sz="1700" dirty="0"/>
              <a:t>Rule, A. (2006). The Components of Authentic Learning. </a:t>
            </a:r>
            <a:r>
              <a:rPr lang="en-US" sz="1700" i="1" dirty="0"/>
              <a:t>Journal of Authentic Learning,</a:t>
            </a:r>
            <a:r>
              <a:rPr lang="en-US" sz="1700" dirty="0"/>
              <a:t> </a:t>
            </a:r>
            <a:r>
              <a:rPr lang="en-US" sz="1700" i="1" dirty="0"/>
              <a:t>3</a:t>
            </a:r>
            <a:r>
              <a:rPr lang="en-US" sz="1700" dirty="0"/>
              <a:t>(1), 1-110.</a:t>
            </a:r>
          </a:p>
          <a:p>
            <a:r>
              <a:rPr lang="en-US" sz="1700" dirty="0" err="1"/>
              <a:t>Scardamalia</a:t>
            </a:r>
            <a:r>
              <a:rPr lang="en-US" sz="1700" dirty="0"/>
              <a:t>, M., &amp; </a:t>
            </a:r>
            <a:r>
              <a:rPr lang="en-US" sz="1700" dirty="0" err="1"/>
              <a:t>Bereiter</a:t>
            </a:r>
            <a:r>
              <a:rPr lang="en-US" sz="1700" dirty="0"/>
              <a:t>, C. (2006) In Sawyer, </a:t>
            </a:r>
            <a:r>
              <a:rPr lang="en-US" sz="1700" dirty="0" err="1"/>
              <a:t>R.K</a:t>
            </a:r>
            <a:r>
              <a:rPr lang="en-US" sz="1700" dirty="0"/>
              <a:t>. </a:t>
            </a:r>
            <a:r>
              <a:rPr lang="en-US" sz="1700" i="1" dirty="0"/>
              <a:t>The Cambridge Handbook of the Learning Sciences</a:t>
            </a:r>
            <a:r>
              <a:rPr lang="en-US" sz="1700" dirty="0"/>
              <a:t> (pp. 97-115).</a:t>
            </a:r>
          </a:p>
          <a:p>
            <a:r>
              <a:rPr lang="en-US" sz="1700" dirty="0"/>
              <a:t>Vygotsky, </a:t>
            </a:r>
            <a:r>
              <a:rPr lang="en-US" sz="1700" dirty="0" err="1"/>
              <a:t>L.S</a:t>
            </a:r>
            <a:r>
              <a:rPr lang="en-US" sz="1700" dirty="0"/>
              <a:t>. (1978). </a:t>
            </a:r>
            <a:r>
              <a:rPr lang="en-US" sz="1700" i="1" dirty="0"/>
              <a:t>Mind in Society: The Development of Higher Psychological Processes. </a:t>
            </a:r>
            <a:r>
              <a:rPr lang="en-US" sz="1700" dirty="0"/>
              <a:t>Cambridge, MA: Harvard University Press.</a:t>
            </a:r>
          </a:p>
          <a:p>
            <a:r>
              <a:rPr lang="en-US" sz="1700" dirty="0"/>
              <a:t>Zhao, C. and </a:t>
            </a:r>
            <a:r>
              <a:rPr lang="en-US" sz="1700" dirty="0" err="1"/>
              <a:t>G.D</a:t>
            </a:r>
            <a:r>
              <a:rPr lang="en-US" sz="1700" dirty="0"/>
              <a:t>. </a:t>
            </a:r>
            <a:r>
              <a:rPr lang="en-US" sz="1700" dirty="0" err="1"/>
              <a:t>Kuh</a:t>
            </a:r>
            <a:r>
              <a:rPr lang="en-US" sz="1700" dirty="0"/>
              <a:t>. 2004. Adding Value: Learning Communities and Student Engagement. Research in Higher Education, Vol. 45, 115-138.</a:t>
            </a:r>
          </a:p>
          <a:p>
            <a:endParaRPr lang="en-US" sz="1600" dirty="0" smtClean="0"/>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sf\Home\Desktop\Screen Shot 2014-11-02 at 12.52.14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83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sf\Home\Desktop\Screen Shot 2014-10-23 at 4.30.54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13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Goals</a:t>
            </a:r>
            <a:endParaRPr lang="en-US" dirty="0"/>
          </a:p>
        </p:txBody>
      </p:sp>
      <p:sp>
        <p:nvSpPr>
          <p:cNvPr id="3" name="Content Placeholder 2"/>
          <p:cNvSpPr>
            <a:spLocks noGrp="1"/>
          </p:cNvSpPr>
          <p:nvPr>
            <p:ph idx="1"/>
          </p:nvPr>
        </p:nvSpPr>
        <p:spPr>
          <a:xfrm>
            <a:off x="304800" y="1600200"/>
            <a:ext cx="8534400" cy="5257800"/>
          </a:xfrm>
        </p:spPr>
        <p:txBody>
          <a:bodyPr>
            <a:normAutofit/>
          </a:bodyPr>
          <a:lstStyle/>
          <a:p>
            <a:r>
              <a:rPr lang="en-US" dirty="0" smtClean="0"/>
              <a:t>The innate human desire to develop competence is an important factor in motivating people to learn (National Research Council, 2000, p. 60).</a:t>
            </a:r>
          </a:p>
          <a:p>
            <a:r>
              <a:rPr lang="en-US" dirty="0" smtClean="0"/>
              <a:t>In one of the early assignments, I work with my students to construct their goals, which are performance based.</a:t>
            </a:r>
          </a:p>
          <a:p>
            <a:r>
              <a:rPr lang="en-US" dirty="0" smtClean="0"/>
              <a:t>Having students articulate their goals early in the course and hone them dialogically creates a bond that the professor later uses to scaffold students when they begin encountering difficulty.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ngaging Students for Optimum Learning Online&amp;quot;&quot;/&gt;&lt;property id=&quot;20307&quot; value=&quot;361&quot;/&gt;&lt;/object&gt;&lt;object type=&quot;3&quot; unique_id=&quot;10037&quot;&gt;&lt;property id=&quot;20148&quot; value=&quot;5&quot;/&gt;&lt;property id=&quot;20300&quot; value=&quot;Slide 5 - &amp;quot;Engage Your Students&amp;#x0D;&amp;#x0A;Early in the Course&amp;quot;&quot;/&gt;&lt;property id=&quot;20307&quot; value=&quot;310&quot;/&gt;&lt;/object&gt;&lt;object type=&quot;3&quot; unique_id=&quot;10038&quot;&gt;&lt;property id=&quot;20148&quot; value=&quot;5&quot;/&gt;&lt;property id=&quot;20300&quot; value=&quot;Slide 6 - &amp;quot;Engaging Your Students Early&amp;quot;&quot;/&gt;&lt;property id=&quot;20307&quot; value=&quot;332&quot;/&gt;&lt;/object&gt;&lt;object type=&quot;3&quot; unique_id=&quot;10044&quot;&gt;&lt;property id=&quot;20148&quot; value=&quot;5&quot;/&gt;&lt;property id=&quot;20300&quot; value=&quot;Slide 9 - &amp;quot;Constructing Goals&amp;quot;&quot;/&gt;&lt;property id=&quot;20307&quot; value=&quot;333&quot;/&gt;&lt;/object&gt;&lt;object type=&quot;3&quot; unique_id=&quot;10045&quot;&gt;&lt;property id=&quot;20148&quot; value=&quot;5&quot;/&gt;&lt;property id=&quot;20300&quot; value=&quot;Slide 10 - &amp;quot;Identifying the Zone&amp;quot;&quot;/&gt;&lt;property id=&quot;20307&quot; value=&quot;263&quot;/&gt;&lt;/object&gt;&lt;object type=&quot;3&quot; unique_id=&quot;10052&quot;&gt;&lt;property id=&quot;20148&quot; value=&quot;5&quot;/&gt;&lt;property id=&quot;20300&quot; value=&quot;Slide 12 - &amp;quot;Follow the Principles of Multimedia Learning&amp;quot;&quot;/&gt;&lt;property id=&quot;20307&quot; value=&quot;411&quot;/&gt;&lt;/object&gt;&lt;object type=&quot;3&quot; unique_id=&quot;10053&quot;&gt;&lt;property id=&quot;20148&quot; value=&quot;5&quot;/&gt;&lt;property id=&quot;20300&quot; value=&quot;Slide 13 - &amp;quot;Multimedia Learning Theory&amp;quot;&quot;/&gt;&lt;property id=&quot;20307&quot; value=&quot;412&quot;/&gt;&lt;/object&gt;&lt;object type=&quot;3&quot; unique_id=&quot;10054&quot;&gt;&lt;property id=&quot;20148&quot; value=&quot;5&quot;/&gt;&lt;property id=&quot;20300&quot; value=&quot;Slide 14 - &amp;quot;Multimedia Learning Principles&amp;quot;&quot;/&gt;&lt;property id=&quot;20307&quot; value=&quot;413&quot;/&gt;&lt;/object&gt;&lt;object type=&quot;3&quot; unique_id=&quot;10055&quot;&gt;&lt;property id=&quot;20148&quot; value=&quot;5&quot;/&gt;&lt;property id=&quot;20300&quot; value=&quot;Slide 22 - &amp;quot;Multimedia Research Results&amp;quot;&quot;/&gt;&lt;property id=&quot;20307&quot; value=&quot;414&quot;/&gt;&lt;/object&gt;&lt;object type=&quot;3&quot; unique_id=&quot;10133&quot;&gt;&lt;property id=&quot;20148&quot; value=&quot;5&quot;/&gt;&lt;property id=&quot;20300&quot; value=&quot;Slide 68 - &amp;quot;References&amp;quot;&quot;/&gt;&lt;property id=&quot;20307&quot; value=&quot;360&quot;/&gt;&lt;/object&gt;&lt;object type=&quot;3&quot; unique_id=&quot;10134&quot;&gt;&lt;property id=&quot;20148&quot; value=&quot;5&quot;/&gt;&lt;property id=&quot;20300&quot; value=&quot;Slide 69 - &amp;quot;References&amp;quot;&quot;/&gt;&lt;property id=&quot;20307&quot; value=&quot;401&quot;/&gt;&lt;/object&gt;&lt;object type=&quot;3&quot; unique_id=&quot;10136&quot;&gt;&lt;property id=&quot;20148&quot; value=&quot;5&quot;/&gt;&lt;property id=&quot;20300&quot; value=&quot;Slide 66 - &amp;quot;Recommeded&amp;#x0D;&amp;#x0A;Books&amp;quot;&quot;/&gt;&lt;property id=&quot;20307&quot; value=&quot;437&quot;/&gt;&lt;/object&gt;&lt;object type=&quot;3&quot; unique_id=&quot;10137&quot;&gt;&lt;property id=&quot;20148&quot; value=&quot;5&quot;/&gt;&lt;property id=&quot;20300&quot; value=&quot;Slide 67 - &amp;quot;Recommended Books&amp;quot;&quot;/&gt;&lt;property id=&quot;20307&quot; value=&quot;438&quot;/&gt;&lt;/object&gt;&lt;object type=&quot;3&quot; unique_id=&quot;11393&quot;&gt;&lt;property id=&quot;20148&quot; value=&quot;5&quot;/&gt;&lt;property id=&quot;20300&quot; value=&quot;Slide 54 - &amp;quot;eLearning Engagement Template&amp;quot;&quot;/&gt;&lt;property id=&quot;20307&quot; value=&quot;445&quot;/&gt;&lt;/object&gt;&lt;object type=&quot;3&quot; unique_id=&quot;11394&quot;&gt;&lt;property id=&quot;20148&quot; value=&quot;5&quot;/&gt;&lt;property id=&quot;20300&quot; value=&quot;Slide 55 - &amp;quot;Five Elements of Engagement&amp;quot;&quot;/&gt;&lt;property id=&quot;20307&quot; value=&quot;447&quot;/&gt;&lt;/object&gt;&lt;object type=&quot;3&quot; unique_id=&quot;11516&quot;&gt;&lt;property id=&quot;20148&quot; value=&quot;5&quot;/&gt;&lt;property id=&quot;20300&quot; value=&quot;Slide 56 - &amp;quot;Applicability to Your LMS&amp;quot;&quot;/&gt;&lt;property id=&quot;20307&quot; value=&quot;449&quot;/&gt;&lt;/object&gt;&lt;object type=&quot;3&quot; unique_id=&quot;11715&quot;&gt;&lt;property id=&quot;20148&quot; value=&quot;5&quot;/&gt;&lt;property id=&quot;20300&quot; value=&quot;Slide 50 - &amp;quot;Designing Online Feedbacks&amp;quot;&quot;/&gt;&lt;property id=&quot;20307&quot; value=&quot;453&quot;/&gt;&lt;/object&gt;&lt;object type=&quot;3&quot; unique_id=&quot;12237&quot;&gt;&lt;property id=&quot;20148&quot; value=&quot;5&quot;/&gt;&lt;property id=&quot;20300&quot; value=&quot;Slide 41 - &amp;quot;Make Students &amp;#x0D;&amp;#x0A;Blog&amp;#x0D;&amp;#x0A;&amp;quot;&quot;/&gt;&lt;property id=&quot;20307&quot; value=&quot;456&quot;/&gt;&lt;/object&gt;&lt;object type=&quot;3&quot; unique_id=&quot;12476&quot;&gt;&lt;property id=&quot;20148&quot; value=&quot;5&quot;/&gt;&lt;property id=&quot;20300&quot; value=&quot;Slide 2 - &amp;quot;What Is Engagement?&amp;quot;&quot;/&gt;&lt;property id=&quot;20307&quot; value=&quot;458&quot;/&gt;&lt;/object&gt;&lt;object type=&quot;3&quot; unique_id=&quot;12769&quot;&gt;&lt;property id=&quot;20148&quot; value=&quot;5&quot;/&gt;&lt;property id=&quot;20300&quot; value=&quot;Slide 24 - &amp;quot;Create Learning Communities&amp;quot;&quot;/&gt;&lt;property id=&quot;20307&quot; value=&quot;460&quot;/&gt;&lt;/object&gt;&lt;object type=&quot;3&quot; unique_id=&quot;13039&quot;&gt;&lt;property id=&quot;20148&quot; value=&quot;5&quot;/&gt;&lt;property id=&quot;20300&quot; value=&quot;Slide 35 - &amp;quot;Why Negotiate?&amp;quot;&quot;/&gt;&lt;property id=&quot;20307&quot; value=&quot;463&quot;/&gt;&lt;/object&gt;&lt;object type=&quot;3&quot; unique_id=&quot;13368&quot;&gt;&lt;property id=&quot;20148&quot; value=&quot;5&quot;/&gt;&lt;property id=&quot;20300&quot; value=&quot;Slide 23 - &amp;quot;Personalization Principle&amp;quot;&quot;/&gt;&lt;property id=&quot;20307&quot; value=&quot;466&quot;/&gt;&lt;/object&gt;&lt;object type=&quot;3&quot; unique_id=&quot;13565&quot;&gt;&lt;property id=&quot;20148&quot; value=&quot;5&quot;/&gt;&lt;property id=&quot;20300&quot; value=&quot;Slide 43 - &amp;quot;Feedback as Learning System&amp;quot;&quot;/&gt;&lt;property id=&quot;20307&quot; value=&quot;468&quot;/&gt;&lt;/object&gt;&lt;object type=&quot;3&quot; unique_id=&quot;13566&quot;&gt;&lt;property id=&quot;20148&quot; value=&quot;5&quot;/&gt;&lt;property id=&quot;20300&quot; value=&quot;Slide 34 - &amp;quot;Rule’s Model&amp;quot;&quot;/&gt;&lt;property id=&quot;20307&quot; value=&quot;467&quot;/&gt;&lt;/object&gt;&lt;object type=&quot;3&quot; unique_id=&quot;14012&quot;&gt;&lt;property id=&quot;20148&quot; value=&quot;5&quot;/&gt;&lt;property id=&quot;20300&quot; value=&quot;Slide 26 - &amp;quot;Rubrics&amp;quot;&quot;/&gt;&lt;property id=&quot;20307&quot; value=&quot;470&quot;/&gt;&lt;/object&gt;&lt;object type=&quot;3&quot; unique_id=&quot;14491&quot;&gt;&lt;property id=&quot;20148&quot; value=&quot;5&quot;/&gt;&lt;property id=&quot;20300&quot; value=&quot;Slide 37&quot;/&gt;&lt;property id=&quot;20307&quot; value=&quot;473&quot;/&gt;&lt;/object&gt;&lt;object type=&quot;3&quot; unique_id=&quot;14492&quot;&gt;&lt;property id=&quot;20148&quot; value=&quot;5&quot;/&gt;&lt;property id=&quot;20300&quot; value=&quot;Slide 11&quot;/&gt;&lt;property id=&quot;20307&quot; value=&quot;474&quot;/&gt;&lt;/object&gt;&lt;object type=&quot;3&quot; unique_id=&quot;14493&quot;&gt;&lt;property id=&quot;20148&quot; value=&quot;5&quot;/&gt;&lt;property id=&quot;20300&quot; value=&quot;Slide 44&quot;/&gt;&lt;property id=&quot;20307&quot; value=&quot;475&quot;/&gt;&lt;/object&gt;&lt;object type=&quot;3&quot; unique_id=&quot;14494&quot;&gt;&lt;property id=&quot;20148&quot; value=&quot;5&quot;/&gt;&lt;property id=&quot;20300&quot; value=&quot;Slide 36&quot;/&gt;&lt;property id=&quot;20307&quot; value=&quot;476&quot;/&gt;&lt;/object&gt;&lt;object type=&quot;3&quot; unique_id=&quot;14845&quot;&gt;&lt;property id=&quot;20148&quot; value=&quot;5&quot;/&gt;&lt;property id=&quot;20300&quot; value=&quot;Slide 38&quot;/&gt;&lt;property id=&quot;20307&quot; value=&quot;479&quot;/&gt;&lt;/object&gt;&lt;object type=&quot;3&quot; unique_id=&quot;15599&quot;&gt;&lt;property id=&quot;20148&quot; value=&quot;5&quot;/&gt;&lt;property id=&quot;20300&quot; value=&quot;Slide 47&quot;/&gt;&lt;property id=&quot;20307&quot; value=&quot;485&quot;/&gt;&lt;/object&gt;&lt;object type=&quot;3&quot; unique_id=&quot;15602&quot;&gt;&lt;property id=&quot;20148&quot; value=&quot;5&quot;/&gt;&lt;property id=&quot;20300&quot; value=&quot;Slide 46&quot;/&gt;&lt;property id=&quot;20307&quot; value=&quot;488&quot;/&gt;&lt;/object&gt;&lt;object type=&quot;3&quot; unique_id=&quot;16094&quot;&gt;&lt;property id=&quot;20148&quot; value=&quot;5&quot;/&gt;&lt;property id=&quot;20300&quot; value=&quot;Slide 27&quot;/&gt;&lt;property id=&quot;20307&quot; value=&quot;491&quot;/&gt;&lt;/object&gt;&lt;object type=&quot;3&quot; unique_id=&quot;16095&quot;&gt;&lt;property id=&quot;20148&quot; value=&quot;5&quot;/&gt;&lt;property id=&quot;20300&quot; value=&quot;Slide 29&quot;/&gt;&lt;property id=&quot;20307&quot; value=&quot;492&quot;/&gt;&lt;/object&gt;&lt;object type=&quot;3&quot; unique_id=&quot;16096&quot;&gt;&lt;property id=&quot;20148&quot; value=&quot;5&quot;/&gt;&lt;property id=&quot;20300&quot; value=&quot;Slide 28&quot;/&gt;&lt;property id=&quot;20307&quot; value=&quot;493&quot;/&gt;&lt;/object&gt;&lt;object type=&quot;3&quot; unique_id=&quot;16983&quot;&gt;&lt;property id=&quot;20148&quot; value=&quot;5&quot;/&gt;&lt;property id=&quot;20300&quot; value=&quot;Slide 49 - &amp;quot;Thinking Patterns&amp;quot;&quot;/&gt;&lt;property id=&quot;20307&quot; value=&quot;496&quot;/&gt;&lt;/object&gt;&lt;object type=&quot;3&quot; unique_id=&quot;17211&quot;&gt;&lt;property id=&quot;20148&quot; value=&quot;5&quot;/&gt;&lt;property id=&quot;20300&quot; value=&quot;Slide 57 - &amp;quot;Engaging LMS Design&amp;quot;&quot;/&gt;&lt;property id=&quot;20307&quot; value=&quot;498&quot;/&gt;&lt;/object&gt;&lt;object type=&quot;3&quot; unique_id=&quot;18741&quot;&gt;&lt;property id=&quot;20148&quot; value=&quot;5&quot;/&gt;&lt;property id=&quot;20300&quot; value=&quot;Slide 30&quot;/&gt;&lt;property id=&quot;20307&quot; value=&quot;501&quot;/&gt;&lt;/object&gt;&lt;object type=&quot;3&quot; unique_id=&quot;18742&quot;&gt;&lt;property id=&quot;20148&quot; value=&quot;5&quot;/&gt;&lt;property id=&quot;20300&quot; value=&quot;Slide 31&quot;/&gt;&lt;property id=&quot;20307&quot; value=&quot;502&quot;/&gt;&lt;/object&gt;&lt;object type=&quot;3&quot; unique_id=&quot;18743&quot;&gt;&lt;property id=&quot;20148&quot; value=&quot;5&quot;/&gt;&lt;property id=&quot;20300&quot; value=&quot;Slide 32 - &amp;quot;Student Evaluation Feedback&amp;quot;&quot;/&gt;&lt;property id=&quot;20307&quot; value=&quot;500&quot;/&gt;&lt;/object&gt;&lt;object type=&quot;3&quot; unique_id=&quot;19312&quot;&gt;&lt;property id=&quot;20148&quot; value=&quot;5&quot;/&gt;&lt;property id=&quot;20300&quot; value=&quot;Slide 25 - &amp;quot;Discussions&amp;quot;&quot;/&gt;&lt;property id=&quot;20307&quot; value=&quot;505&quot;/&gt;&lt;/object&gt;&lt;object type=&quot;3&quot; unique_id=&quot;19394&quot;&gt;&lt;property id=&quot;20148&quot; value=&quot;5&quot;/&gt;&lt;property id=&quot;20300&quot; value=&quot;Slide 33 - &amp;quot;Negotiate Real-World  Topics&amp;quot;&quot;/&gt;&lt;property id=&quot;20307&quot; value=&quot;506&quot;/&gt;&lt;/object&gt;&lt;object type=&quot;3&quot; unique_id=&quot;20179&quot;&gt;&lt;property id=&quot;20148&quot; value=&quot;5&quot;/&gt;&lt;property id=&quot;20300&quot; value=&quot;Slide 3 - &amp;quot;How People Learn&amp;quot;&quot;/&gt;&lt;property id=&quot;20307&quot; value=&quot;507&quot;/&gt;&lt;/object&gt;&lt;object type=&quot;3&quot; unique_id=&quot;20181&quot;&gt;&lt;property id=&quot;20148&quot; value=&quot;5&quot;/&gt;&lt;property id=&quot;20300&quot; value=&quot;Slide 4 - &amp;quot;Rules of Engagement&amp;quot;&quot;/&gt;&lt;property id=&quot;20307&quot; value=&quot;509&quot;/&gt;&lt;/object&gt;&lt;object type=&quot;3&quot; unique_id=&quot;20261&quot;&gt;&lt;property id=&quot;20148&quot; value=&quot;5&quot;/&gt;&lt;property id=&quot;20300&quot; value=&quot;Slide 8&quot;/&gt;&lt;property id=&quot;20307&quot; value=&quot;510&quot;/&gt;&lt;/object&gt;&lt;object type=&quot;3&quot; unique_id=&quot;21295&quot;&gt;&lt;property id=&quot;20148&quot; value=&quot;5&quot;/&gt;&lt;property id=&quot;20300&quot; value=&quot;Slide 40&quot;/&gt;&lt;property id=&quot;20307&quot; value=&quot;511&quot;/&gt;&lt;/object&gt;&lt;object type=&quot;3&quot; unique_id=&quot;21770&quot;&gt;&lt;property id=&quot;20148&quot; value=&quot;5&quot;/&gt;&lt;property id=&quot;20300&quot; value=&quot;Slide 39&quot;/&gt;&lt;property id=&quot;20307&quot; value=&quot;513&quot;/&gt;&lt;/object&gt;&lt;object type=&quot;3&quot; unique_id=&quot;21912&quot;&gt;&lt;property id=&quot;20148&quot; value=&quot;5&quot;/&gt;&lt;property id=&quot;20300&quot; value=&quot;Slide 42 - &amp;quot;Checkpoints&amp;quot;&quot;/&gt;&lt;property id=&quot;20307&quot; value=&quot;516&quot;/&gt;&lt;/object&gt;&lt;object type=&quot;3&quot; unique_id=&quot;22177&quot;&gt;&lt;property id=&quot;20148&quot; value=&quot;5&quot;/&gt;&lt;property id=&quot;20300&quot; value=&quot;Slide 45&quot;/&gt;&lt;property id=&quot;20307&quot; value=&quot;517&quot;/&gt;&lt;/object&gt;&lt;object type=&quot;3&quot; unique_id=&quot;22236&quot;&gt;&lt;property id=&quot;20148&quot; value=&quot;5&quot;/&gt;&lt;property id=&quot;20300&quot; value=&quot;Slide 48 - &amp;quot;Save Your Feedbacks For Future Use&amp;quot;&quot;/&gt;&lt;property id=&quot;20307&quot; value=&quot;518&quot;/&gt;&lt;/object&gt;&lt;object type=&quot;3&quot; unique_id=&quot;22969&quot;&gt;&lt;property id=&quot;20148&quot; value=&quot;5&quot;/&gt;&lt;property id=&quot;20300&quot; value=&quot;Slide 51&quot;/&gt;&lt;property id=&quot;20307&quot; value=&quot;519&quot;/&gt;&lt;/object&gt;&lt;object type=&quot;3&quot; unique_id=&quot;22970&quot;&gt;&lt;property id=&quot;20148&quot; value=&quot;5&quot;/&gt;&lt;property id=&quot;20300&quot; value=&quot;Slide 52&quot;/&gt;&lt;property id=&quot;20307&quot; value=&quot;523&quot;/&gt;&lt;/object&gt;&lt;object type=&quot;3&quot; unique_id=&quot;22971&quot;&gt;&lt;property id=&quot;20148&quot; value=&quot;5&quot;/&gt;&lt;property id=&quot;20300&quot; value=&quot;Slide 53&quot;/&gt;&lt;property id=&quot;20307&quot; value=&quot;520&quot;/&gt;&lt;/object&gt;&lt;object type=&quot;3&quot; unique_id=&quot;23027&quot;&gt;&lt;property id=&quot;20148&quot; value=&quot;5&quot;/&gt;&lt;property id=&quot;20300&quot; value=&quot;Slide 7&quot;/&gt;&lt;property id=&quot;20307&quot; value=&quot;524&quot;/&gt;&lt;/object&gt;&lt;object type=&quot;3&quot; unique_id=&quot;24540&quot;&gt;&lt;property id=&quot;20148&quot; value=&quot;5&quot;/&gt;&lt;property id=&quot;20300&quot; value=&quot;Slide 15 - &amp;quot;Multimedia Learning Principles&amp;quot;&quot;/&gt;&lt;property id=&quot;20307&quot; value=&quot;525&quot;/&gt;&lt;/object&gt;&lt;object type=&quot;3&quot; unique_id=&quot;24541&quot;&gt;&lt;property id=&quot;20148&quot; value=&quot;5&quot;/&gt;&lt;property id=&quot;20300&quot; value=&quot;Slide 16 - &amp;quot;Multimedia Learning Principles&amp;quot;&quot;/&gt;&lt;property id=&quot;20307&quot; value=&quot;526&quot;/&gt;&lt;/object&gt;&lt;object type=&quot;3&quot; unique_id=&quot;24542&quot;&gt;&lt;property id=&quot;20148&quot; value=&quot;5&quot;/&gt;&lt;property id=&quot;20300&quot; value=&quot;Slide 17 - &amp;quot;Multimedia Learning Principles&amp;quot;&quot;/&gt;&lt;property id=&quot;20307&quot; value=&quot;527&quot;/&gt;&lt;/object&gt;&lt;object type=&quot;3&quot; unique_id=&quot;24543&quot;&gt;&lt;property id=&quot;20148&quot; value=&quot;5&quot;/&gt;&lt;property id=&quot;20300&quot; value=&quot;Slide 18 - &amp;quot;Multimedia Learning Principles&amp;quot;&quot;/&gt;&lt;property id=&quot;20307&quot; value=&quot;528&quot;/&gt;&lt;/object&gt;&lt;object type=&quot;3&quot; unique_id=&quot;24544&quot;&gt;&lt;property id=&quot;20148&quot; value=&quot;5&quot;/&gt;&lt;property id=&quot;20300&quot; value=&quot;Slide 19 - &amp;quot;Multimedia Learning Principles&amp;quot;&quot;/&gt;&lt;property id=&quot;20307&quot; value=&quot;529&quot;/&gt;&lt;/object&gt;&lt;object type=&quot;3&quot; unique_id=&quot;24545&quot;&gt;&lt;property id=&quot;20148&quot; value=&quot;5&quot;/&gt;&lt;property id=&quot;20300&quot; value=&quot;Slide 20 - &amp;quot;Multimedia Learning Principles&amp;quot;&quot;/&gt;&lt;property id=&quot;20307&quot; value=&quot;530&quot;/&gt;&lt;/object&gt;&lt;object type=&quot;3&quot; unique_id=&quot;24546&quot;&gt;&lt;property id=&quot;20148&quot; value=&quot;5&quot;/&gt;&lt;property id=&quot;20300&quot; value=&quot;Slide 21 - &amp;quot;Multimedia Learning Principles&amp;quot;&quot;/&gt;&lt;property id=&quot;20307&quot; value=&quot;531&quot;/&gt;&lt;/object&gt;&lt;object type=&quot;3&quot; unique_id=&quot;24547&quot;&gt;&lt;property id=&quot;20148&quot; value=&quot;5&quot;/&gt;&lt;property id=&quot;20300&quot; value=&quot;Slide 58 - &amp;quot;Engaging LMS Design&amp;quot;&quot;/&gt;&lt;property id=&quot;20307&quot; value=&quot;532&quot;/&gt;&lt;/object&gt;&lt;object type=&quot;3&quot; unique_id=&quot;24548&quot;&gt;&lt;property id=&quot;20148&quot; value=&quot;5&quot;/&gt;&lt;property id=&quot;20300&quot; value=&quot;Slide 59 - &amp;quot;Engaging LMS Design&amp;quot;&quot;/&gt;&lt;property id=&quot;20307&quot; value=&quot;533&quot;/&gt;&lt;/object&gt;&lt;object type=&quot;3&quot; unique_id=&quot;24549&quot;&gt;&lt;property id=&quot;20148&quot; value=&quot;5&quot;/&gt;&lt;property id=&quot;20300&quot; value=&quot;Slide 60 - &amp;quot;Engaging LMS Design&amp;quot;&quot;/&gt;&lt;property id=&quot;20307&quot; value=&quot;534&quot;/&gt;&lt;/object&gt;&lt;object type=&quot;3&quot; unique_id=&quot;24550&quot;&gt;&lt;property id=&quot;20148&quot; value=&quot;5&quot;/&gt;&lt;property id=&quot;20300&quot; value=&quot;Slide 61 - &amp;quot;Engaging LMS Design&amp;quot;&quot;/&gt;&lt;property id=&quot;20307&quot; value=&quot;535&quot;/&gt;&lt;/object&gt;&lt;object type=&quot;3&quot; unique_id=&quot;24551&quot;&gt;&lt;property id=&quot;20148&quot; value=&quot;5&quot;/&gt;&lt;property id=&quot;20300&quot; value=&quot;Slide 62 - &amp;quot;Engaging LMS Design&amp;quot;&quot;/&gt;&lt;property id=&quot;20307&quot; value=&quot;536&quot;/&gt;&lt;/object&gt;&lt;object type=&quot;3&quot; unique_id=&quot;24552&quot;&gt;&lt;property id=&quot;20148&quot; value=&quot;5&quot;/&gt;&lt;property id=&quot;20300&quot; value=&quot;Slide 63 - &amp;quot;Engaging LMS Design&amp;quot;&quot;/&gt;&lt;property id=&quot;20307&quot; value=&quot;537&quot;/&gt;&lt;/object&gt;&lt;object type=&quot;3&quot; unique_id=&quot;24553&quot;&gt;&lt;property id=&quot;20148&quot; value=&quot;5&quot;/&gt;&lt;property id=&quot;20300&quot; value=&quot;Slide 64 - &amp;quot;Engaging LMS Design&amp;quot;&quot;/&gt;&lt;property id=&quot;20307&quot; value=&quot;538&quot;/&gt;&lt;/object&gt;&lt;object type=&quot;3&quot; unique_id=&quot;24554&quot;&gt;&lt;property id=&quot;20148&quot; value=&quot;5&quot;/&gt;&lt;property id=&quot;20300&quot; value=&quot;Slide 65 - &amp;quot;Engaging LMS Design&amp;quot;&quot;/&gt;&lt;property id=&quot;20307&quot; value=&quot;53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mtasia">
  <a:themeElements>
    <a:clrScheme name="Custom 1">
      <a:dk1>
        <a:sysClr val="windowText" lastClr="000000"/>
      </a:dk1>
      <a:lt1>
        <a:sysClr val="window" lastClr="FFFFFF"/>
      </a:lt1>
      <a:dk2>
        <a:srgbClr val="6B7F3A"/>
      </a:dk2>
      <a:lt2>
        <a:srgbClr val="EAEBDE"/>
      </a:lt2>
      <a:accent1>
        <a:srgbClr val="A2C946"/>
      </a:accent1>
      <a:accent2>
        <a:srgbClr val="6B7F3A"/>
      </a:accent2>
      <a:accent3>
        <a:srgbClr val="A8CDD7"/>
      </a:accent3>
      <a:accent4>
        <a:srgbClr val="C0BEAF"/>
      </a:accent4>
      <a:accent5>
        <a:srgbClr val="CEC597"/>
      </a:accent5>
      <a:accent6>
        <a:srgbClr val="E8B7B7"/>
      </a:accent6>
      <a:hlink>
        <a:srgbClr val="6B7F3A"/>
      </a:hlink>
      <a:folHlink>
        <a:srgbClr val="6B7F3A"/>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Camtasia</Template>
  <TotalTime>5780</TotalTime>
  <Words>3510</Words>
  <Application>Microsoft Office PowerPoint</Application>
  <PresentationFormat>On-screen Show (4:3)</PresentationFormat>
  <Paragraphs>513</Paragraphs>
  <Slides>69</Slides>
  <Notes>15</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Camtasia</vt:lpstr>
      <vt:lpstr>Engaging Students for Optimum Learning Online</vt:lpstr>
      <vt:lpstr>What Is Engagement?</vt:lpstr>
      <vt:lpstr>How People Learn</vt:lpstr>
      <vt:lpstr>Rules of Engagement</vt:lpstr>
      <vt:lpstr>Engage Your Students Early in the Course</vt:lpstr>
      <vt:lpstr>Engaging Your Students Early</vt:lpstr>
      <vt:lpstr>PowerPoint Presentation</vt:lpstr>
      <vt:lpstr>PowerPoint Presentation</vt:lpstr>
      <vt:lpstr>Constructing Goals</vt:lpstr>
      <vt:lpstr>Identifying the Zone</vt:lpstr>
      <vt:lpstr>PowerPoint Presentation</vt:lpstr>
      <vt:lpstr>Follow the Principles of Multimedia Learning</vt:lpstr>
      <vt:lpstr>Multimedia Learning Theory</vt:lpstr>
      <vt:lpstr>Multimedia Learning Principles</vt:lpstr>
      <vt:lpstr>Multimedia Learning Principles</vt:lpstr>
      <vt:lpstr>Multimedia Learning Principles</vt:lpstr>
      <vt:lpstr>Multimedia Learning Principles</vt:lpstr>
      <vt:lpstr>Multimedia Learning Principles</vt:lpstr>
      <vt:lpstr>Multimedia Learning Principles</vt:lpstr>
      <vt:lpstr>Multimedia Learning Principles</vt:lpstr>
      <vt:lpstr>Multimedia Learning Principles</vt:lpstr>
      <vt:lpstr>Multimedia Research Results</vt:lpstr>
      <vt:lpstr>Personalization Principle</vt:lpstr>
      <vt:lpstr>Create Learning Communities</vt:lpstr>
      <vt:lpstr>Discussions</vt:lpstr>
      <vt:lpstr>Rubrics</vt:lpstr>
      <vt:lpstr>PowerPoint Presentation</vt:lpstr>
      <vt:lpstr>PowerPoint Presentation</vt:lpstr>
      <vt:lpstr>PowerPoint Presentation</vt:lpstr>
      <vt:lpstr>PowerPoint Presentation</vt:lpstr>
      <vt:lpstr>PowerPoint Presentation</vt:lpstr>
      <vt:lpstr>Student Evaluation Feedback</vt:lpstr>
      <vt:lpstr>Negotiate Real-World  Topics</vt:lpstr>
      <vt:lpstr>Rule’s Model</vt:lpstr>
      <vt:lpstr>Why Negotiate?</vt:lpstr>
      <vt:lpstr>PowerPoint Presentation</vt:lpstr>
      <vt:lpstr>PowerPoint Presentation</vt:lpstr>
      <vt:lpstr>PowerPoint Presentation</vt:lpstr>
      <vt:lpstr>PowerPoint Presentation</vt:lpstr>
      <vt:lpstr>PowerPoint Presentation</vt:lpstr>
      <vt:lpstr>Make Students  Blog </vt:lpstr>
      <vt:lpstr>Checkpoints</vt:lpstr>
      <vt:lpstr>Feedback as Learning System</vt:lpstr>
      <vt:lpstr>PowerPoint Presentation</vt:lpstr>
      <vt:lpstr>PowerPoint Presentation</vt:lpstr>
      <vt:lpstr>PowerPoint Presentation</vt:lpstr>
      <vt:lpstr>PowerPoint Presentation</vt:lpstr>
      <vt:lpstr>Save Your Feedbacks For Future Use</vt:lpstr>
      <vt:lpstr>Thinking Patterns</vt:lpstr>
      <vt:lpstr>Designing Online Feedbacks</vt:lpstr>
      <vt:lpstr>PowerPoint Presentation</vt:lpstr>
      <vt:lpstr>PowerPoint Presentation</vt:lpstr>
      <vt:lpstr>PowerPoint Presentation</vt:lpstr>
      <vt:lpstr>eLearning Engagement Template</vt:lpstr>
      <vt:lpstr>Five Elements of Engagement</vt:lpstr>
      <vt:lpstr>Applicability to Your LMS</vt:lpstr>
      <vt:lpstr>Engaging LMS Design</vt:lpstr>
      <vt:lpstr>Engaging LMS Design</vt:lpstr>
      <vt:lpstr>Engaging LMS Design</vt:lpstr>
      <vt:lpstr>Engaging LMS Design</vt:lpstr>
      <vt:lpstr>Engaging LMS Design</vt:lpstr>
      <vt:lpstr>Engaging LMS Design</vt:lpstr>
      <vt:lpstr>Engaging LMS Design</vt:lpstr>
      <vt:lpstr>Engaging LMS Design</vt:lpstr>
      <vt:lpstr>Engaging LMS Design</vt:lpstr>
      <vt:lpstr>Recommeded Books</vt:lpstr>
      <vt:lpstr>Recommended Books</vt:lpstr>
      <vt:lpstr>References</vt:lpstr>
      <vt:lpstr>References</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Sakai Web Design</dc:title>
  <dc:creator>Fred T. Hofstetter</dc:creator>
  <cp:lastModifiedBy>Fred Hofstetter</cp:lastModifiedBy>
  <cp:revision>601</cp:revision>
  <dcterms:created xsi:type="dcterms:W3CDTF">2008-01-09T20:11:44Z</dcterms:created>
  <dcterms:modified xsi:type="dcterms:W3CDTF">2014-11-05T15:17:59Z</dcterms:modified>
</cp:coreProperties>
</file>