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361" r:id="rId2"/>
    <p:sldId id="369" r:id="rId3"/>
    <p:sldId id="384" r:id="rId4"/>
    <p:sldId id="389" r:id="rId5"/>
    <p:sldId id="378" r:id="rId6"/>
    <p:sldId id="392" r:id="rId7"/>
    <p:sldId id="373" r:id="rId8"/>
    <p:sldId id="383" r:id="rId9"/>
    <p:sldId id="374" r:id="rId10"/>
    <p:sldId id="393" r:id="rId11"/>
    <p:sldId id="387" r:id="rId12"/>
    <p:sldId id="390" r:id="rId13"/>
    <p:sldId id="394" r:id="rId14"/>
    <p:sldId id="388" r:id="rId15"/>
    <p:sldId id="372" r:id="rId16"/>
    <p:sldId id="391" r:id="rId17"/>
    <p:sldId id="399" r:id="rId18"/>
    <p:sldId id="395" r:id="rId19"/>
    <p:sldId id="371" r:id="rId20"/>
    <p:sldId id="376" r:id="rId21"/>
    <p:sldId id="381" r:id="rId22"/>
    <p:sldId id="385" r:id="rId23"/>
    <p:sldId id="396" r:id="rId24"/>
    <p:sldId id="397" r:id="rId25"/>
    <p:sldId id="398" r:id="rId26"/>
    <p:sldId id="400" r:id="rId27"/>
  </p:sldIdLst>
  <p:sldSz cx="9144000" cy="6858000" type="screen4x3"/>
  <p:notesSz cx="6934200" cy="9234488"/>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64" autoAdjust="0"/>
  </p:normalViewPr>
  <p:slideViewPr>
    <p:cSldViewPr>
      <p:cViewPr>
        <p:scale>
          <a:sx n="110" d="100"/>
          <a:sy n="110" d="100"/>
        </p:scale>
        <p:origin x="-98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1963"/>
          </a:xfrm>
          <a:prstGeom prst="rect">
            <a:avLst/>
          </a:prstGeom>
        </p:spPr>
        <p:txBody>
          <a:bodyPr vert="horz" lIns="91440" tIns="45720" rIns="91440" bIns="45720" rtlCol="0"/>
          <a:lstStyle>
            <a:lvl1pPr algn="r">
              <a:defRPr sz="1200"/>
            </a:lvl1pPr>
          </a:lstStyle>
          <a:p>
            <a:fld id="{85C0A11F-51C2-4162-BFAC-F24BB845752C}" type="datetimeFigureOut">
              <a:rPr lang="en-US" smtClean="0"/>
              <a:pPr/>
              <a:t>2/23/2010</a:t>
            </a:fld>
            <a:endParaRPr lang="en-US"/>
          </a:p>
        </p:txBody>
      </p:sp>
      <p:sp>
        <p:nvSpPr>
          <p:cNvPr id="4" name="Footer Placeholder 3"/>
          <p:cNvSpPr>
            <a:spLocks noGrp="1"/>
          </p:cNvSpPr>
          <p:nvPr>
            <p:ph type="ftr" sz="quarter" idx="2"/>
          </p:nvPr>
        </p:nvSpPr>
        <p:spPr>
          <a:xfrm>
            <a:off x="0" y="8770938"/>
            <a:ext cx="3005138"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70938"/>
            <a:ext cx="3005138" cy="461962"/>
          </a:xfrm>
          <a:prstGeom prst="rect">
            <a:avLst/>
          </a:prstGeom>
        </p:spPr>
        <p:txBody>
          <a:bodyPr vert="horz" lIns="91440" tIns="45720" rIns="91440" bIns="45720" rtlCol="0" anchor="b"/>
          <a:lstStyle>
            <a:lvl1pPr algn="r">
              <a:defRPr sz="1200"/>
            </a:lvl1pPr>
          </a:lstStyle>
          <a:p>
            <a:fld id="{8E212C9C-F5F9-4C65-987B-C7CF40BEE7F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724"/>
          </a:xfrm>
          <a:prstGeom prst="rect">
            <a:avLst/>
          </a:prstGeom>
        </p:spPr>
        <p:txBody>
          <a:bodyPr vert="horz" lIns="92391" tIns="46195" rIns="92391" bIns="46195" rtlCol="0"/>
          <a:lstStyle>
            <a:lvl1pPr algn="l">
              <a:defRPr sz="1200"/>
            </a:lvl1pPr>
          </a:lstStyle>
          <a:p>
            <a:endParaRPr lang="en-US"/>
          </a:p>
        </p:txBody>
      </p:sp>
      <p:sp>
        <p:nvSpPr>
          <p:cNvPr id="3" name="Date Placeholder 2"/>
          <p:cNvSpPr>
            <a:spLocks noGrp="1"/>
          </p:cNvSpPr>
          <p:nvPr>
            <p:ph type="dt" idx="1"/>
          </p:nvPr>
        </p:nvSpPr>
        <p:spPr>
          <a:xfrm>
            <a:off x="3927775" y="0"/>
            <a:ext cx="3004820" cy="461724"/>
          </a:xfrm>
          <a:prstGeom prst="rect">
            <a:avLst/>
          </a:prstGeom>
        </p:spPr>
        <p:txBody>
          <a:bodyPr vert="horz" lIns="92391" tIns="46195" rIns="92391" bIns="46195" rtlCol="0"/>
          <a:lstStyle>
            <a:lvl1pPr algn="r">
              <a:defRPr sz="1200"/>
            </a:lvl1pPr>
          </a:lstStyle>
          <a:p>
            <a:fld id="{1AEF1033-DF06-47C1-9ADC-18799CC1C18E}" type="datetimeFigureOut">
              <a:rPr lang="en-US" smtClean="0"/>
              <a:pPr/>
              <a:t>2/23/2010</a:t>
            </a:fld>
            <a:endParaRPr lang="en-US"/>
          </a:p>
        </p:txBody>
      </p:sp>
      <p:sp>
        <p:nvSpPr>
          <p:cNvPr id="4" name="Slide Image Placeholder 3"/>
          <p:cNvSpPr>
            <a:spLocks noGrp="1" noRot="1" noChangeAspect="1"/>
          </p:cNvSpPr>
          <p:nvPr>
            <p:ph type="sldImg" idx="2"/>
          </p:nvPr>
        </p:nvSpPr>
        <p:spPr>
          <a:xfrm>
            <a:off x="1157288" y="692150"/>
            <a:ext cx="4619625" cy="3463925"/>
          </a:xfrm>
          <a:prstGeom prst="rect">
            <a:avLst/>
          </a:prstGeom>
          <a:noFill/>
          <a:ln w="12700">
            <a:solidFill>
              <a:prstClr val="black"/>
            </a:solidFill>
          </a:ln>
        </p:spPr>
        <p:txBody>
          <a:bodyPr vert="horz" lIns="92391" tIns="46195" rIns="92391" bIns="46195" rtlCol="0" anchor="ctr"/>
          <a:lstStyle/>
          <a:p>
            <a:endParaRPr lang="en-US"/>
          </a:p>
        </p:txBody>
      </p:sp>
      <p:sp>
        <p:nvSpPr>
          <p:cNvPr id="5" name="Notes Placeholder 4"/>
          <p:cNvSpPr>
            <a:spLocks noGrp="1"/>
          </p:cNvSpPr>
          <p:nvPr>
            <p:ph type="body" sz="quarter" idx="3"/>
          </p:nvPr>
        </p:nvSpPr>
        <p:spPr>
          <a:xfrm>
            <a:off x="693420" y="4386382"/>
            <a:ext cx="5547360" cy="4155520"/>
          </a:xfrm>
          <a:prstGeom prst="rect">
            <a:avLst/>
          </a:prstGeom>
        </p:spPr>
        <p:txBody>
          <a:bodyPr vert="horz" lIns="92391" tIns="46195" rIns="92391" bIns="4619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1161"/>
            <a:ext cx="3004820" cy="461724"/>
          </a:xfrm>
          <a:prstGeom prst="rect">
            <a:avLst/>
          </a:prstGeom>
        </p:spPr>
        <p:txBody>
          <a:bodyPr vert="horz" lIns="92391" tIns="46195" rIns="92391" bIns="46195"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71161"/>
            <a:ext cx="3004820" cy="461724"/>
          </a:xfrm>
          <a:prstGeom prst="rect">
            <a:avLst/>
          </a:prstGeom>
        </p:spPr>
        <p:txBody>
          <a:bodyPr vert="horz" lIns="92391" tIns="46195" rIns="92391" bIns="46195" rtlCol="0" anchor="b"/>
          <a:lstStyle>
            <a:lvl1pPr algn="r">
              <a:defRPr sz="1200"/>
            </a:lvl1pPr>
          </a:lstStyle>
          <a:p>
            <a:fld id="{8AADD87A-55E4-4BD0-858C-E151786F1A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22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23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ADD87A-55E4-4BD0-858C-E151786F1A49}"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Same Side Corner Rectangle 6"/>
          <p:cNvSpPr/>
          <p:nvPr/>
        </p:nvSpPr>
        <p:spPr>
          <a:xfrm flipV="1">
            <a:off x="228600" y="4724400"/>
            <a:ext cx="8686800" cy="1828800"/>
          </a:xfrm>
          <a:prstGeom prst="round2SameRect">
            <a:avLst>
              <a:gd name="adj1" fmla="val 10784"/>
              <a:gd name="adj2" fmla="val 0"/>
            </a:avLst>
          </a:prstGeom>
          <a:solidFill>
            <a:schemeClr val="tx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 Same Side Corner Rectangle 7"/>
          <p:cNvSpPr/>
          <p:nvPr/>
        </p:nvSpPr>
        <p:spPr>
          <a:xfrm>
            <a:off x="228600" y="228600"/>
            <a:ext cx="8686800" cy="4419600"/>
          </a:xfrm>
          <a:prstGeom prst="round2SameRect">
            <a:avLst>
              <a:gd name="adj1" fmla="val 2821"/>
              <a:gd name="adj2" fmla="val 0"/>
            </a:avLst>
          </a:prstGeom>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a:spLocks noGrp="1"/>
          </p:cNvSpPr>
          <p:nvPr>
            <p:ph type="ctrTitle"/>
          </p:nvPr>
        </p:nvSpPr>
        <p:spPr>
          <a:xfrm>
            <a:off x="609600" y="533400"/>
            <a:ext cx="7924800" cy="3886201"/>
          </a:xfrm>
        </p:spPr>
        <p:txBody>
          <a:bodyPr>
            <a:normAutofit/>
          </a:bodyPr>
          <a:lstStyle>
            <a:lvl1pPr algn="ctr">
              <a:defRPr sz="4800">
                <a:effectLst/>
              </a:defRPr>
            </a:lvl1pPr>
          </a:lstStyle>
          <a:p>
            <a:r>
              <a:rPr lang="en-US" smtClean="0"/>
              <a:t>Click to edit Master title style</a:t>
            </a:r>
            <a:endParaRPr lang="en-US" dirty="0"/>
          </a:p>
        </p:txBody>
      </p:sp>
      <p:sp>
        <p:nvSpPr>
          <p:cNvPr id="3" name="Rectangle 2"/>
          <p:cNvSpPr>
            <a:spLocks noGrp="1"/>
          </p:cNvSpPr>
          <p:nvPr>
            <p:ph type="subTitle" idx="1"/>
          </p:nvPr>
        </p:nvSpPr>
        <p:spPr>
          <a:xfrm>
            <a:off x="304800" y="4800600"/>
            <a:ext cx="8534400" cy="1600200"/>
          </a:xfrm>
        </p:spPr>
        <p:txBody>
          <a:bodyPr anchor="ctr">
            <a:normAutofit/>
          </a:bodyPr>
          <a:lstStyle>
            <a:lvl1pPr marL="0" indent="0" algn="ctr">
              <a:buNone/>
              <a:defRPr sz="28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Rectangle 3"/>
          <p:cNvSpPr>
            <a:spLocks noGrp="1"/>
          </p:cNvSpPr>
          <p:nvPr>
            <p:ph type="dt" sz="half" idx="10"/>
          </p:nvPr>
        </p:nvSpPr>
        <p:spPr>
          <a:xfrm>
            <a:off x="228600" y="6553200"/>
            <a:ext cx="2133600" cy="287782"/>
          </a:xfrm>
        </p:spPr>
        <p:txBody>
          <a:bodyPr/>
          <a:lstStyle/>
          <a:p>
            <a:fld id="{9E9B5C5A-AD18-4283-A9E3-065CCA9A3656}" type="datetimeFigureOut">
              <a:rPr lang="en-US" smtClean="0"/>
              <a:pPr/>
              <a:t>2/23/2010</a:t>
            </a:fld>
            <a:endParaRPr lang="en-US"/>
          </a:p>
        </p:txBody>
      </p:sp>
      <p:sp>
        <p:nvSpPr>
          <p:cNvPr id="5" name="Rectangle 4"/>
          <p:cNvSpPr>
            <a:spLocks noGrp="1"/>
          </p:cNvSpPr>
          <p:nvPr>
            <p:ph type="ftr" sz="quarter" idx="11"/>
          </p:nvPr>
        </p:nvSpPr>
        <p:spPr>
          <a:xfrm>
            <a:off x="2895600" y="6553200"/>
            <a:ext cx="3429000" cy="287782"/>
          </a:xfrm>
        </p:spPr>
        <p:txBody>
          <a:bodyPr/>
          <a:lstStyle/>
          <a:p>
            <a:endParaRPr lang="en-US"/>
          </a:p>
        </p:txBody>
      </p:sp>
      <p:sp>
        <p:nvSpPr>
          <p:cNvPr id="6" name="Rectangle 5"/>
          <p:cNvSpPr>
            <a:spLocks noGrp="1"/>
          </p:cNvSpPr>
          <p:nvPr>
            <p:ph type="sldNum" sz="quarter" idx="12"/>
          </p:nvPr>
        </p:nvSpPr>
        <p:spPr>
          <a:xfrm>
            <a:off x="6858000" y="6553200"/>
            <a:ext cx="2057400" cy="287782"/>
          </a:xfrm>
        </p:spPr>
        <p:txBody>
          <a:bodyPr/>
          <a:lstStyle/>
          <a:p>
            <a:fld id="{4A37BD08-E3FC-410D-A4DE-25DA91E4900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p>
            <a:fld id="{9E9B5C5A-AD18-4283-A9E3-065CCA9A3656}" type="datetimeFigureOut">
              <a:rPr lang="en-US" smtClean="0"/>
              <a:pPr/>
              <a:t>2/23/2010</a:t>
            </a:fld>
            <a:endParaRPr lang="en-US"/>
          </a:p>
        </p:txBody>
      </p:sp>
      <p:sp>
        <p:nvSpPr>
          <p:cNvPr id="5" name="Rectangle 4"/>
          <p:cNvSpPr>
            <a:spLocks noGrp="1"/>
          </p:cNvSpPr>
          <p:nvPr>
            <p:ph type="ftr" sz="quarter" idx="11"/>
          </p:nvPr>
        </p:nvSpPr>
        <p:spPr/>
        <p:txBody>
          <a:bodyPr/>
          <a:lstStyle/>
          <a:p>
            <a:endParaRPr lang="en-US"/>
          </a:p>
        </p:txBody>
      </p:sp>
      <p:sp>
        <p:nvSpPr>
          <p:cNvPr id="6" name="Rectangle 5"/>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3" name="Rectangle 2"/>
          <p:cNvSpPr>
            <a:spLocks noGrp="1"/>
          </p:cNvSpPr>
          <p:nvPr>
            <p:ph type="body" orient="vert" idx="1"/>
          </p:nvPr>
        </p:nvSpPr>
        <p:spPr>
          <a:xfrm>
            <a:off x="457200" y="274638"/>
            <a:ext cx="6400800" cy="6049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3"/>
          <p:cNvSpPr>
            <a:spLocks noGrp="1"/>
          </p:cNvSpPr>
          <p:nvPr>
            <p:ph type="dt" sz="half" idx="10"/>
          </p:nvPr>
        </p:nvSpPr>
        <p:spPr/>
        <p:txBody>
          <a:bodyPr/>
          <a:lstStyle/>
          <a:p>
            <a:fld id="{9E9B5C5A-AD18-4283-A9E3-065CCA9A3656}" type="datetimeFigureOut">
              <a:rPr lang="en-US" smtClean="0"/>
              <a:pPr/>
              <a:t>2/23/2010</a:t>
            </a:fld>
            <a:endParaRPr lang="en-US"/>
          </a:p>
        </p:txBody>
      </p:sp>
      <p:sp>
        <p:nvSpPr>
          <p:cNvPr id="5" name="Rectangle 4"/>
          <p:cNvSpPr>
            <a:spLocks noGrp="1"/>
          </p:cNvSpPr>
          <p:nvPr>
            <p:ph type="ftr" sz="quarter" idx="11"/>
          </p:nvPr>
        </p:nvSpPr>
        <p:spPr/>
        <p:txBody>
          <a:bodyPr/>
          <a:lstStyle/>
          <a:p>
            <a:endParaRPr lang="en-US"/>
          </a:p>
        </p:txBody>
      </p:sp>
      <p:sp>
        <p:nvSpPr>
          <p:cNvPr id="6" name="Rectangle 5"/>
          <p:cNvSpPr>
            <a:spLocks noGrp="1"/>
          </p:cNvSpPr>
          <p:nvPr>
            <p:ph type="sldNum" sz="quarter" idx="12"/>
          </p:nvPr>
        </p:nvSpPr>
        <p:spPr/>
        <p:txBody>
          <a:bodyPr/>
          <a:lstStyle/>
          <a:p>
            <a:fld id="{4A37BD08-E3FC-410D-A4DE-25DA91E4900B}" type="slidenum">
              <a:rPr lang="en-US" smtClean="0"/>
              <a:pPr/>
              <a:t>‹#›</a:t>
            </a:fld>
            <a:endParaRPr lang="en-US"/>
          </a:p>
        </p:txBody>
      </p:sp>
      <p:sp>
        <p:nvSpPr>
          <p:cNvPr id="7" name="Round Same Side Corner Rectangle 6"/>
          <p:cNvSpPr/>
          <p:nvPr/>
        </p:nvSpPr>
        <p:spPr>
          <a:xfrm rot="5400000">
            <a:off x="4862513" y="2300287"/>
            <a:ext cx="6096000" cy="1952625"/>
          </a:xfrm>
          <a:prstGeom prst="round2SameRect">
            <a:avLst>
              <a:gd name="adj1" fmla="val 4902"/>
              <a:gd name="adj2" fmla="val 0"/>
            </a:avLst>
          </a:prstGeom>
          <a:solidFill>
            <a:schemeClr val="accent1"/>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a:spLocks noGrp="1"/>
          </p:cNvSpPr>
          <p:nvPr>
            <p:ph type="title" orient="vert"/>
          </p:nvPr>
        </p:nvSpPr>
        <p:spPr>
          <a:xfrm>
            <a:off x="7029450" y="274638"/>
            <a:ext cx="1752600" cy="5973762"/>
          </a:xfrm>
        </p:spPr>
        <p:txBody>
          <a:bodyPr vert="eaVert"/>
          <a:lstStyle>
            <a:lvl1pPr>
              <a:defRPr>
                <a:solidFill>
                  <a:srgbClr val="FFFFFF"/>
                </a:solidFill>
              </a:defRPr>
            </a:lvl1pPr>
          </a:lstStyle>
          <a:p>
            <a:r>
              <a:rPr lang="en-US" smtClean="0"/>
              <a:t>Click to edit Master title style</a:t>
            </a:r>
            <a:endParaRPr lang="en-US" dirty="0"/>
          </a:p>
        </p:txBody>
      </p:sp>
      <p:cxnSp>
        <p:nvCxnSpPr>
          <p:cNvPr id="8" name="Straight Connector 7"/>
          <p:cNvCxnSpPr/>
          <p:nvPr/>
        </p:nvCxnSpPr>
        <p:spPr>
          <a:xfrm>
            <a:off x="228600" y="6528816"/>
            <a:ext cx="8686800" cy="1588"/>
          </a:xfrm>
          <a:prstGeom prst="line">
            <a:avLst/>
          </a:prstGeom>
          <a:ln w="12700" cap="rnd" cmpd="sng" algn="ctr">
            <a:solidFill>
              <a:schemeClr val="tx2"/>
            </a:solidFill>
            <a:prstDash val="solid"/>
          </a:ln>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dirty="0"/>
          </a:p>
        </p:txBody>
      </p:sp>
      <p:sp>
        <p:nvSpPr>
          <p:cNvPr id="3" name="Rectangle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p>
            <a:fld id="{9E9B5C5A-AD18-4283-A9E3-065CCA9A3656}" type="datetimeFigureOut">
              <a:rPr lang="en-US" smtClean="0"/>
              <a:pPr/>
              <a:t>2/23/2010</a:t>
            </a:fld>
            <a:endParaRPr lang="en-US"/>
          </a:p>
        </p:txBody>
      </p:sp>
      <p:sp>
        <p:nvSpPr>
          <p:cNvPr id="5" name="Rectangle 4"/>
          <p:cNvSpPr>
            <a:spLocks noGrp="1"/>
          </p:cNvSpPr>
          <p:nvPr>
            <p:ph type="ftr" sz="quarter" idx="11"/>
          </p:nvPr>
        </p:nvSpPr>
        <p:spPr/>
        <p:txBody>
          <a:bodyPr/>
          <a:lstStyle/>
          <a:p>
            <a:endParaRPr lang="en-US"/>
          </a:p>
        </p:txBody>
      </p:sp>
      <p:sp>
        <p:nvSpPr>
          <p:cNvPr id="6" name="Rectangle 5"/>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ound Same Side Corner Rectangle 7"/>
          <p:cNvSpPr/>
          <p:nvPr/>
        </p:nvSpPr>
        <p:spPr>
          <a:xfrm>
            <a:off x="228600" y="228600"/>
            <a:ext cx="8686800" cy="4953000"/>
          </a:xfrm>
          <a:prstGeom prst="round2SameRect">
            <a:avLst>
              <a:gd name="adj1" fmla="val 2821"/>
              <a:gd name="adj2" fmla="val 0"/>
            </a:avLst>
          </a:prstGeom>
          <a:solidFill>
            <a:schemeClr val="tx2"/>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ame Side Corner Rectangle 6"/>
          <p:cNvSpPr/>
          <p:nvPr/>
        </p:nvSpPr>
        <p:spPr>
          <a:xfrm flipV="1">
            <a:off x="228600" y="5257800"/>
            <a:ext cx="8686800" cy="1295400"/>
          </a:xfrm>
          <a:prstGeom prst="round2SameRect">
            <a:avLst>
              <a:gd name="adj1" fmla="val 10784"/>
              <a:gd name="adj2" fmla="val 0"/>
            </a:avLst>
          </a:prstGeom>
          <a:solidFill>
            <a:schemeClr val="accent1"/>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a:spLocks noGrp="1"/>
          </p:cNvSpPr>
          <p:nvPr>
            <p:ph type="title"/>
          </p:nvPr>
        </p:nvSpPr>
        <p:spPr>
          <a:xfrm>
            <a:off x="685800" y="838200"/>
            <a:ext cx="7772400" cy="4191000"/>
          </a:xfrm>
        </p:spPr>
        <p:txBody>
          <a:bodyPr anchor="ctr"/>
          <a:lstStyle>
            <a:lvl1pPr algn="ctr">
              <a:defRPr sz="4800" b="0" cap="none" baseline="0">
                <a:solidFill>
                  <a:schemeClr val="bg2"/>
                </a:solidFill>
                <a:effectLst/>
              </a:defRPr>
            </a:lvl1pPr>
          </a:lstStyle>
          <a:p>
            <a:r>
              <a:rPr lang="en-US" smtClean="0"/>
              <a:t>Click to edit Master title style</a:t>
            </a:r>
            <a:endParaRPr lang="en-US" dirty="0"/>
          </a:p>
        </p:txBody>
      </p:sp>
      <p:sp>
        <p:nvSpPr>
          <p:cNvPr id="3" name="Rectangle 2"/>
          <p:cNvSpPr>
            <a:spLocks noGrp="1"/>
          </p:cNvSpPr>
          <p:nvPr>
            <p:ph type="body" idx="1"/>
          </p:nvPr>
        </p:nvSpPr>
        <p:spPr>
          <a:xfrm>
            <a:off x="722313" y="5410200"/>
            <a:ext cx="7772400" cy="1042987"/>
          </a:xfrm>
        </p:spPr>
        <p:txBody>
          <a:bodyPr anchor="ctr">
            <a:normAutofit/>
          </a:bodyPr>
          <a:lstStyle>
            <a:lvl1pPr marL="0" indent="0" algn="ctr">
              <a:buNone/>
              <a:defRPr sz="28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Rectangle 3"/>
          <p:cNvSpPr>
            <a:spLocks noGrp="1"/>
          </p:cNvSpPr>
          <p:nvPr>
            <p:ph type="dt" sz="half" idx="10"/>
          </p:nvPr>
        </p:nvSpPr>
        <p:spPr/>
        <p:txBody>
          <a:bodyPr/>
          <a:lstStyle/>
          <a:p>
            <a:fld id="{9E9B5C5A-AD18-4283-A9E3-065CCA9A3656}" type="datetimeFigureOut">
              <a:rPr lang="en-US" smtClean="0"/>
              <a:pPr/>
              <a:t>2/23/2010</a:t>
            </a:fld>
            <a:endParaRPr lang="en-US"/>
          </a:p>
        </p:txBody>
      </p:sp>
      <p:sp>
        <p:nvSpPr>
          <p:cNvPr id="5" name="Rectangle 4"/>
          <p:cNvSpPr>
            <a:spLocks noGrp="1"/>
          </p:cNvSpPr>
          <p:nvPr>
            <p:ph type="ftr" sz="quarter" idx="11"/>
          </p:nvPr>
        </p:nvSpPr>
        <p:spPr/>
        <p:txBody>
          <a:bodyPr/>
          <a:lstStyle/>
          <a:p>
            <a:endParaRPr lang="en-US"/>
          </a:p>
        </p:txBody>
      </p:sp>
      <p:sp>
        <p:nvSpPr>
          <p:cNvPr id="6" name="Rectangle 5"/>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301752" y="1600200"/>
            <a:ext cx="4160520" cy="47548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3"/>
          <p:cNvSpPr>
            <a:spLocks noGrp="1"/>
          </p:cNvSpPr>
          <p:nvPr>
            <p:ph sz="half" idx="2"/>
          </p:nvPr>
        </p:nvSpPr>
        <p:spPr>
          <a:xfrm>
            <a:off x="4648200" y="1600200"/>
            <a:ext cx="4160520" cy="47548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p:cNvSpPr>
          <p:nvPr>
            <p:ph type="dt" sz="half" idx="10"/>
          </p:nvPr>
        </p:nvSpPr>
        <p:spPr/>
        <p:txBody>
          <a:bodyPr/>
          <a:lstStyle/>
          <a:p>
            <a:fld id="{9E9B5C5A-AD18-4283-A9E3-065CCA9A3656}" type="datetimeFigureOut">
              <a:rPr lang="en-US" smtClean="0"/>
              <a:pPr/>
              <a:t>2/23/2010</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defRPr/>
            </a:lvl1pPr>
          </a:lstStyle>
          <a:p>
            <a:r>
              <a:rPr lang="en-US" smtClean="0"/>
              <a:t>Click to edit Master title style</a:t>
            </a:r>
            <a:endParaRPr lang="en-US"/>
          </a:p>
        </p:txBody>
      </p:sp>
      <p:sp>
        <p:nvSpPr>
          <p:cNvPr id="3" name="Rectangle 2"/>
          <p:cNvSpPr>
            <a:spLocks noGrp="1"/>
          </p:cNvSpPr>
          <p:nvPr>
            <p:ph type="body" idx="1"/>
          </p:nvPr>
        </p:nvSpPr>
        <p:spPr>
          <a:xfrm>
            <a:off x="301752" y="1535112"/>
            <a:ext cx="4160520" cy="827087"/>
          </a:xfrm>
        </p:spPr>
        <p:txBody>
          <a:bodyPr anchor="ctr">
            <a:normAutofit/>
            <a:scene3d>
              <a:camera prst="orthographicFront"/>
              <a:lightRig rig="flat" dir="tl">
                <a:rot lat="0" lon="0" rev="6600000"/>
              </a:lightRig>
            </a:scene3d>
            <a:sp3d>
              <a:contourClr>
                <a:schemeClr val="accent2">
                  <a:shade val="75000"/>
                </a:schemeClr>
              </a:contourClr>
            </a:sp3d>
          </a:bodyPr>
          <a:lstStyle>
            <a:lvl1pPr marL="0" indent="0" algn="ctr">
              <a:buNone/>
              <a:defRPr lang="en-US" sz="2400" b="0" dirty="0" smtClean="0">
                <a:ln w="11430"/>
                <a:solidFill>
                  <a:schemeClr val="tx2"/>
                </a:solidFill>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301752" y="2373312"/>
            <a:ext cx="41605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p:cNvSpPr>
          <p:nvPr>
            <p:ph type="body" sz="quarter" idx="3"/>
          </p:nvPr>
        </p:nvSpPr>
        <p:spPr>
          <a:xfrm>
            <a:off x="4645024" y="1535112"/>
            <a:ext cx="4160520" cy="827087"/>
          </a:xfrm>
        </p:spPr>
        <p:txBody>
          <a:bodyPr anchor="ctr">
            <a:normAutofit/>
            <a:scene3d>
              <a:camera prst="orthographicFront"/>
              <a:lightRig rig="flat" dir="tl">
                <a:rot lat="0" lon="0" rev="6600000"/>
              </a:lightRig>
            </a:scene3d>
            <a:sp3d>
              <a:contourClr>
                <a:schemeClr val="accent2">
                  <a:shade val="75000"/>
                </a:schemeClr>
              </a:contourClr>
            </a:sp3d>
          </a:bodyPr>
          <a:lstStyle>
            <a:lvl1pPr marL="0" indent="0" algn="ctr">
              <a:buNone/>
              <a:defRPr lang="en-US" sz="2400" b="0" dirty="0" smtClean="0">
                <a:ln w="11430"/>
                <a:solidFill>
                  <a:schemeClr val="tx2"/>
                </a:solidFill>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4" y="2373312"/>
            <a:ext cx="41605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a:spLocks noGrp="1"/>
          </p:cNvSpPr>
          <p:nvPr>
            <p:ph type="dt" sz="half" idx="10"/>
          </p:nvPr>
        </p:nvSpPr>
        <p:spPr/>
        <p:txBody>
          <a:bodyPr/>
          <a:lstStyle/>
          <a:p>
            <a:fld id="{9E9B5C5A-AD18-4283-A9E3-065CCA9A3656}" type="datetimeFigureOut">
              <a:rPr lang="en-US" smtClean="0"/>
              <a:pPr/>
              <a:t>2/23/2010</a:t>
            </a:fld>
            <a:endParaRPr lang="en-US"/>
          </a:p>
        </p:txBody>
      </p:sp>
      <p:sp>
        <p:nvSpPr>
          <p:cNvPr id="8" name="Rectangle 7"/>
          <p:cNvSpPr>
            <a:spLocks noGrp="1"/>
          </p:cNvSpPr>
          <p:nvPr>
            <p:ph type="ftr" sz="quarter" idx="11"/>
          </p:nvPr>
        </p:nvSpPr>
        <p:spPr/>
        <p:txBody>
          <a:bodyPr/>
          <a:lstStyle/>
          <a:p>
            <a:endParaRPr lang="en-US"/>
          </a:p>
        </p:txBody>
      </p:sp>
      <p:sp>
        <p:nvSpPr>
          <p:cNvPr id="9" name="Rectangle 8"/>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p>
            <a:fld id="{9E9B5C5A-AD18-4283-A9E3-065CCA9A3656}" type="datetimeFigureOut">
              <a:rPr lang="en-US" smtClean="0"/>
              <a:pPr/>
              <a:t>2/23/2010</a:t>
            </a:fld>
            <a:endParaRPr lang="en-US"/>
          </a:p>
        </p:txBody>
      </p:sp>
      <p:sp>
        <p:nvSpPr>
          <p:cNvPr id="4" name="Rectangle 3"/>
          <p:cNvSpPr>
            <a:spLocks noGrp="1"/>
          </p:cNvSpPr>
          <p:nvPr>
            <p:ph type="ftr" sz="quarter" idx="11"/>
          </p:nvPr>
        </p:nvSpPr>
        <p:spPr/>
        <p:txBody>
          <a:bodyPr/>
          <a:lstStyle/>
          <a:p>
            <a:endParaRPr lang="en-US"/>
          </a:p>
        </p:txBody>
      </p:sp>
      <p:sp>
        <p:nvSpPr>
          <p:cNvPr id="5" name="Rectangle 4"/>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p>
            <a:fld id="{9E9B5C5A-AD18-4283-A9E3-065CCA9A3656}" type="datetimeFigureOut">
              <a:rPr lang="en-US" smtClean="0"/>
              <a:pPr/>
              <a:t>2/23/2010</a:t>
            </a:fld>
            <a:endParaRPr lang="en-US"/>
          </a:p>
        </p:txBody>
      </p:sp>
      <p:sp>
        <p:nvSpPr>
          <p:cNvPr id="3" name="Rectangle 2"/>
          <p:cNvSpPr>
            <a:spLocks noGrp="1"/>
          </p:cNvSpPr>
          <p:nvPr>
            <p:ph type="ftr" sz="quarter" idx="11"/>
          </p:nvPr>
        </p:nvSpPr>
        <p:spPr/>
        <p:txBody>
          <a:bodyPr/>
          <a:lstStyle/>
          <a:p>
            <a:endParaRPr lang="en-US"/>
          </a:p>
        </p:txBody>
      </p:sp>
      <p:sp>
        <p:nvSpPr>
          <p:cNvPr id="4" name="Rectangle 3"/>
          <p:cNvSpPr>
            <a:spLocks noGrp="1"/>
          </p:cNvSpPr>
          <p:nvPr>
            <p:ph type="sldNum" sz="quarter" idx="12"/>
          </p:nvPr>
        </p:nvSpPr>
        <p:spPr/>
        <p:txBody>
          <a:bodyPr/>
          <a:lstStyle/>
          <a:p>
            <a:fld id="{4A37BD08-E3FC-410D-A4DE-25DA91E490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ound Same Side Corner Rectangle 7"/>
          <p:cNvSpPr/>
          <p:nvPr/>
        </p:nvSpPr>
        <p:spPr>
          <a:xfrm>
            <a:off x="228600" y="152400"/>
            <a:ext cx="8686800" cy="1295400"/>
          </a:xfrm>
          <a:prstGeom prst="round2SameRect">
            <a:avLst>
              <a:gd name="adj1" fmla="val 4902"/>
              <a:gd name="adj2" fmla="val 0"/>
            </a:avLst>
          </a:prstGeom>
          <a:solidFill>
            <a:schemeClr val="accent1"/>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a:spLocks noGrp="1"/>
          </p:cNvSpPr>
          <p:nvPr>
            <p:ph type="title"/>
          </p:nvPr>
        </p:nvSpPr>
        <p:spPr>
          <a:xfrm>
            <a:off x="304800" y="228600"/>
            <a:ext cx="4495800" cy="1143000"/>
          </a:xfrm>
        </p:spPr>
        <p:txBody>
          <a:bodyPr anchor="ctr"/>
          <a:lstStyle>
            <a:lvl1pPr algn="l">
              <a:defRPr sz="2800" b="0"/>
            </a:lvl1pPr>
          </a:lstStyle>
          <a:p>
            <a:r>
              <a:rPr lang="en-US" smtClean="0"/>
              <a:t>Click to edit Master title style</a:t>
            </a:r>
            <a:endParaRPr lang="en-US" dirty="0"/>
          </a:p>
        </p:txBody>
      </p:sp>
      <p:sp>
        <p:nvSpPr>
          <p:cNvPr id="3" name="Rectangle 2"/>
          <p:cNvSpPr>
            <a:spLocks noGrp="1"/>
          </p:cNvSpPr>
          <p:nvPr>
            <p:ph idx="1"/>
          </p:nvPr>
        </p:nvSpPr>
        <p:spPr>
          <a:xfrm>
            <a:off x="228600" y="1600200"/>
            <a:ext cx="8686800" cy="4724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p:cNvSpPr>
          <p:nvPr>
            <p:ph type="dt" sz="half" idx="10"/>
          </p:nvPr>
        </p:nvSpPr>
        <p:spPr/>
        <p:txBody>
          <a:bodyPr/>
          <a:lstStyle/>
          <a:p>
            <a:fld id="{9E9B5C5A-AD18-4283-A9E3-065CCA9A3656}" type="datetimeFigureOut">
              <a:rPr lang="en-US" smtClean="0"/>
              <a:pPr/>
              <a:t>2/23/2010</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4A37BD08-E3FC-410D-A4DE-25DA91E4900B}" type="slidenum">
              <a:rPr lang="en-US" smtClean="0"/>
              <a:pPr/>
              <a:t>‹#›</a:t>
            </a:fld>
            <a:endParaRPr lang="en-US"/>
          </a:p>
        </p:txBody>
      </p:sp>
      <p:cxnSp>
        <p:nvCxnSpPr>
          <p:cNvPr id="9" name="Straight Connector 8"/>
          <p:cNvCxnSpPr/>
          <p:nvPr/>
        </p:nvCxnSpPr>
        <p:spPr>
          <a:xfrm>
            <a:off x="228600" y="6528816"/>
            <a:ext cx="8686800" cy="1588"/>
          </a:xfrm>
          <a:prstGeom prst="line">
            <a:avLst/>
          </a:prstGeom>
          <a:ln w="12700" cap="rnd" cmpd="sng" algn="ctr">
            <a:solidFill>
              <a:schemeClr val="tx2"/>
            </a:solidFill>
            <a:prstDash val="solid"/>
          </a:ln>
          <a:effectLst/>
        </p:spPr>
        <p:style>
          <a:lnRef idx="1">
            <a:schemeClr val="accent1"/>
          </a:lnRef>
          <a:fillRef idx="0">
            <a:schemeClr val="accent1"/>
          </a:fillRef>
          <a:effectRef idx="0">
            <a:schemeClr val="accent1"/>
          </a:effectRef>
          <a:fontRef idx="minor">
            <a:schemeClr val="tx1"/>
          </a:fontRef>
        </p:style>
      </p:cxnSp>
      <p:sp useBgFill="1">
        <p:nvSpPr>
          <p:cNvPr id="10" name="Rectangle 9"/>
          <p:cNvSpPr/>
          <p:nvPr/>
        </p:nvSpPr>
        <p:spPr>
          <a:xfrm>
            <a:off x="4876800" y="152400"/>
            <a:ext cx="3581400" cy="12954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967288" y="152400"/>
            <a:ext cx="3400425" cy="1295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a:spLocks noGrp="1"/>
          </p:cNvSpPr>
          <p:nvPr>
            <p:ph type="body" sz="half" idx="2"/>
          </p:nvPr>
        </p:nvSpPr>
        <p:spPr>
          <a:xfrm>
            <a:off x="5105400" y="228600"/>
            <a:ext cx="3200400" cy="1143000"/>
          </a:xfrm>
        </p:spPr>
        <p:txBody>
          <a:bodyPr anchor="ctr">
            <a:normAutofit/>
          </a:bodyPr>
          <a:lstStyle>
            <a:lvl1pPr marL="0" indent="0" algn="l">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ound Same Side Corner Rectangle 7"/>
          <p:cNvSpPr/>
          <p:nvPr/>
        </p:nvSpPr>
        <p:spPr>
          <a:xfrm>
            <a:off x="228600" y="152400"/>
            <a:ext cx="8686800" cy="1295400"/>
          </a:xfrm>
          <a:prstGeom prst="round2SameRect">
            <a:avLst>
              <a:gd name="adj1" fmla="val 4902"/>
              <a:gd name="adj2" fmla="val 0"/>
            </a:avLst>
          </a:prstGeom>
          <a:solidFill>
            <a:schemeClr val="accent1"/>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a:spLocks noGrp="1"/>
          </p:cNvSpPr>
          <p:nvPr>
            <p:ph type="pic" idx="1"/>
          </p:nvPr>
        </p:nvSpPr>
        <p:spPr>
          <a:xfrm>
            <a:off x="228600" y="1524000"/>
            <a:ext cx="8686800" cy="4910328"/>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Rectangle 4"/>
          <p:cNvSpPr>
            <a:spLocks noGrp="1"/>
          </p:cNvSpPr>
          <p:nvPr>
            <p:ph type="dt" sz="half" idx="10"/>
          </p:nvPr>
        </p:nvSpPr>
        <p:spPr/>
        <p:txBody>
          <a:bodyPr/>
          <a:lstStyle/>
          <a:p>
            <a:fld id="{9E9B5C5A-AD18-4283-A9E3-065CCA9A3656}" type="datetimeFigureOut">
              <a:rPr lang="en-US" smtClean="0"/>
              <a:pPr/>
              <a:t>2/23/2010</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4A37BD08-E3FC-410D-A4DE-25DA91E4900B}" type="slidenum">
              <a:rPr lang="en-US" smtClean="0"/>
              <a:pPr/>
              <a:t>‹#›</a:t>
            </a:fld>
            <a:endParaRPr lang="en-US"/>
          </a:p>
        </p:txBody>
      </p:sp>
      <p:sp useBgFill="1">
        <p:nvSpPr>
          <p:cNvPr id="9" name="Rectangle 8"/>
          <p:cNvSpPr/>
          <p:nvPr/>
        </p:nvSpPr>
        <p:spPr>
          <a:xfrm>
            <a:off x="4876800" y="152400"/>
            <a:ext cx="3581400" cy="12954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967288" y="152400"/>
            <a:ext cx="3400425" cy="1295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a:spLocks noGrp="1"/>
          </p:cNvSpPr>
          <p:nvPr>
            <p:ph type="title"/>
          </p:nvPr>
        </p:nvSpPr>
        <p:spPr>
          <a:xfrm>
            <a:off x="304800" y="228600"/>
            <a:ext cx="4495800" cy="1143000"/>
          </a:xfrm>
        </p:spPr>
        <p:txBody>
          <a:bodyPr anchor="ctr"/>
          <a:lstStyle>
            <a:lvl1pPr algn="l">
              <a:defRPr sz="2800" b="0"/>
            </a:lvl1pPr>
          </a:lstStyle>
          <a:p>
            <a:r>
              <a:rPr lang="en-US" smtClean="0"/>
              <a:t>Click to edit Master title style</a:t>
            </a:r>
            <a:endParaRPr lang="en-US" dirty="0"/>
          </a:p>
        </p:txBody>
      </p:sp>
      <p:sp>
        <p:nvSpPr>
          <p:cNvPr id="4" name="Rectangle 3"/>
          <p:cNvSpPr>
            <a:spLocks noGrp="1"/>
          </p:cNvSpPr>
          <p:nvPr>
            <p:ph type="body" sz="half" idx="2"/>
          </p:nvPr>
        </p:nvSpPr>
        <p:spPr>
          <a:xfrm>
            <a:off x="5105400" y="228600"/>
            <a:ext cx="3200400" cy="1143000"/>
          </a:xfrm>
        </p:spPr>
        <p:txBody>
          <a:bodyPr anchor="ctr">
            <a:normAutofit/>
          </a:bodyPr>
          <a:lstStyle>
            <a:lvl1pPr marL="0" indent="0">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1" name="Straight Connector 10"/>
          <p:cNvCxnSpPr/>
          <p:nvPr/>
        </p:nvCxnSpPr>
        <p:spPr>
          <a:xfrm>
            <a:off x="228600" y="6528816"/>
            <a:ext cx="8686800" cy="1588"/>
          </a:xfrm>
          <a:prstGeom prst="line">
            <a:avLst/>
          </a:prstGeom>
          <a:ln w="12700" cap="rnd" cmpd="sng" algn="ctr">
            <a:solidFill>
              <a:schemeClr val="tx2"/>
            </a:solidFill>
            <a:prstDash val="solid"/>
          </a:ln>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ound Same Side Corner Rectangle 6"/>
          <p:cNvSpPr/>
          <p:nvPr/>
        </p:nvSpPr>
        <p:spPr>
          <a:xfrm>
            <a:off x="228600" y="152400"/>
            <a:ext cx="8686800" cy="1295400"/>
          </a:xfrm>
          <a:prstGeom prst="round2SameRect">
            <a:avLst>
              <a:gd name="adj1" fmla="val 4902"/>
              <a:gd name="adj2" fmla="val 0"/>
            </a:avLst>
          </a:prstGeom>
          <a:solidFill>
            <a:schemeClr val="accent1"/>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04800" y="274638"/>
            <a:ext cx="85344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04800" y="1600200"/>
            <a:ext cx="85344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28600" y="6520942"/>
            <a:ext cx="2133600" cy="320040"/>
          </a:xfrm>
          <a:prstGeom prst="rect">
            <a:avLst/>
          </a:prstGeom>
        </p:spPr>
        <p:txBody>
          <a:bodyPr vert="horz" lIns="91440" tIns="45720" rIns="91440" bIns="45720" rtlCol="0" anchor="ctr"/>
          <a:lstStyle>
            <a:lvl1pPr algn="l">
              <a:defRPr sz="1200">
                <a:solidFill>
                  <a:schemeClr val="tx2"/>
                </a:solidFill>
              </a:defRPr>
            </a:lvl1pPr>
          </a:lstStyle>
          <a:p>
            <a:fld id="{9E9B5C5A-AD18-4283-A9E3-065CCA9A3656}" type="datetimeFigureOut">
              <a:rPr lang="en-US" smtClean="0"/>
              <a:pPr/>
              <a:t>2/23/2010</a:t>
            </a:fld>
            <a:endParaRPr lang="en-US"/>
          </a:p>
        </p:txBody>
      </p:sp>
      <p:sp>
        <p:nvSpPr>
          <p:cNvPr id="5" name="Footer Placeholder 4"/>
          <p:cNvSpPr>
            <a:spLocks noGrp="1"/>
          </p:cNvSpPr>
          <p:nvPr>
            <p:ph type="ftr" sz="quarter" idx="3"/>
          </p:nvPr>
        </p:nvSpPr>
        <p:spPr>
          <a:xfrm>
            <a:off x="2895600" y="6520942"/>
            <a:ext cx="3429000" cy="320040"/>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781800" y="6520942"/>
            <a:ext cx="2133600" cy="320040"/>
          </a:xfrm>
          <a:prstGeom prst="rect">
            <a:avLst/>
          </a:prstGeom>
        </p:spPr>
        <p:txBody>
          <a:bodyPr vert="horz" lIns="91440" tIns="45720" rIns="91440" bIns="45720" rtlCol="0" anchor="ctr"/>
          <a:lstStyle>
            <a:lvl1pPr algn="r">
              <a:defRPr sz="1200">
                <a:solidFill>
                  <a:schemeClr val="tx2"/>
                </a:solidFill>
              </a:defRPr>
            </a:lvl1pPr>
          </a:lstStyle>
          <a:p>
            <a:fld id="{4A37BD08-E3FC-410D-A4DE-25DA91E4900B}" type="slidenum">
              <a:rPr lang="en-US" smtClean="0"/>
              <a:pPr/>
              <a:t>‹#›</a:t>
            </a:fld>
            <a:endParaRPr lang="en-US"/>
          </a:p>
        </p:txBody>
      </p:sp>
      <p:cxnSp>
        <p:nvCxnSpPr>
          <p:cNvPr id="8" name="Straight Connector 7"/>
          <p:cNvCxnSpPr/>
          <p:nvPr/>
        </p:nvCxnSpPr>
        <p:spPr>
          <a:xfrm>
            <a:off x="228600" y="6524625"/>
            <a:ext cx="8686800" cy="1588"/>
          </a:xfrm>
          <a:prstGeom prst="line">
            <a:avLst/>
          </a:prstGeom>
          <a:ln w="12700" cap="rnd" cmpd="sng" algn="ctr">
            <a:solidFill>
              <a:schemeClr val="tx2"/>
            </a:solidFill>
            <a:prstDash val="solid"/>
          </a:ln>
          <a:effectLst/>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600" kern="1200">
          <a:solidFill>
            <a:srgbClr val="FFFFFF"/>
          </a:solidFill>
          <a:effectLst/>
          <a:latin typeface="+mj-lt"/>
          <a:ea typeface="+mj-ea"/>
          <a:cs typeface="+mj-cs"/>
        </a:defRPr>
      </a:lvl1pPr>
    </p:titleStyle>
    <p:bodyStyle>
      <a:lvl1pPr marL="274320" indent="-274320" algn="l" defTabSz="914400" rtl="0" eaLnBrk="1" latinLnBrk="0" hangingPunct="1">
        <a:spcBef>
          <a:spcPct val="20000"/>
        </a:spcBef>
        <a:buClr>
          <a:schemeClr val="accent2"/>
        </a:buClr>
        <a:buSzPct val="85000"/>
        <a:buFont typeface="Wingdings 2" pitchFamily="18" charset="2"/>
        <a:buChar char=""/>
        <a:defRPr sz="2800" kern="1200">
          <a:solidFill>
            <a:schemeClr val="tx1"/>
          </a:solidFill>
          <a:latin typeface="+mn-lt"/>
          <a:ea typeface="+mn-ea"/>
          <a:cs typeface="+mn-cs"/>
        </a:defRPr>
      </a:lvl1pPr>
      <a:lvl2pPr marL="548640" indent="-228600" algn="l" defTabSz="914400" rtl="0" eaLnBrk="1" latinLnBrk="0" hangingPunct="1">
        <a:spcBef>
          <a:spcPct val="20000"/>
        </a:spcBef>
        <a:buClr>
          <a:schemeClr val="accent2"/>
        </a:buClr>
        <a:buSzPct val="85000"/>
        <a:buFont typeface="Wingdings 2" pitchFamily="18" charset="2"/>
        <a:buChar char=""/>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2"/>
        </a:buClr>
        <a:buSzPct val="100000"/>
        <a:buFont typeface="Arial" pitchFamily="34" charset="0"/>
        <a:buChar char="•"/>
        <a:defRPr sz="1800" kern="1200">
          <a:solidFill>
            <a:schemeClr val="tx2"/>
          </a:solidFill>
          <a:latin typeface="+mn-lt"/>
          <a:ea typeface="+mn-ea"/>
          <a:cs typeface="+mn-cs"/>
        </a:defRPr>
      </a:lvl4pPr>
      <a:lvl5pPr marL="1280160" indent="-18288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5pPr>
      <a:lvl6pPr marL="1463040" indent="-182880" algn="l" defTabSz="914400" rtl="0" eaLnBrk="1" latinLnBrk="0" hangingPunct="1">
        <a:spcBef>
          <a:spcPct val="20000"/>
        </a:spcBef>
        <a:buClr>
          <a:schemeClr val="accent2"/>
        </a:buClr>
        <a:buFont typeface="Arial" pitchFamily="34" charset="0"/>
        <a:buChar char="•"/>
        <a:defRPr sz="1600" kern="1200">
          <a:solidFill>
            <a:schemeClr val="tx2"/>
          </a:solidFill>
          <a:latin typeface="+mn-lt"/>
          <a:ea typeface="+mn-ea"/>
          <a:cs typeface="+mn-cs"/>
        </a:defRPr>
      </a:lvl6pPr>
      <a:lvl7pPr marL="1737360" indent="-18288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7pPr>
      <a:lvl8pPr marL="1920240" indent="-182880" algn="l" defTabSz="914400" rtl="0" eaLnBrk="1" latinLnBrk="0" hangingPunct="1">
        <a:spcBef>
          <a:spcPct val="20000"/>
        </a:spcBef>
        <a:buClr>
          <a:schemeClr val="accent2"/>
        </a:buClr>
        <a:buFont typeface="Arial" pitchFamily="34" charset="0"/>
        <a:buChar char="•"/>
        <a:defRPr sz="1600" kern="1200" baseline="0">
          <a:solidFill>
            <a:schemeClr val="tx2"/>
          </a:solidFill>
          <a:latin typeface="+mn-lt"/>
          <a:ea typeface="+mn-ea"/>
          <a:cs typeface="+mn-cs"/>
        </a:defRPr>
      </a:lvl8pPr>
      <a:lvl9pPr marL="2194560" indent="-182880" algn="l" defTabSz="914400" rtl="0" eaLnBrk="1" latinLnBrk="0" hangingPunct="1">
        <a:spcBef>
          <a:spcPts val="310"/>
        </a:spcBef>
        <a:buClr>
          <a:schemeClr val="accent2"/>
        </a:buClr>
        <a:buFont typeface="Arial"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mazon.com/gp/product/images/B0001V2KS8/sr=8-4/qid=1266869681/ref=dp_image_0?ie=UTF8&amp;n=172282&amp;s=electronics&amp;qid=1266869681&amp;sr=8-4"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amazon.com/gp/product/images/B001NEK0PC/ref=dp_image_z_0?ie=UTF8&amp;n=172282&amp;s=electronic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Extending the F2F Experience to Distance Learners</a:t>
            </a:r>
            <a:endParaRPr lang="en-US" dirty="0"/>
          </a:p>
        </p:txBody>
      </p:sp>
      <p:sp>
        <p:nvSpPr>
          <p:cNvPr id="3" name="Subtitle 2"/>
          <p:cNvSpPr>
            <a:spLocks noGrp="1"/>
          </p:cNvSpPr>
          <p:nvPr>
            <p:ph type="subTitle" idx="1"/>
          </p:nvPr>
        </p:nvSpPr>
        <p:spPr/>
        <p:txBody>
          <a:bodyPr/>
          <a:lstStyle/>
          <a:p>
            <a:r>
              <a:rPr lang="en-US" dirty="0" smtClean="0"/>
              <a:t>Evolving Best Practices for Distance Learning</a:t>
            </a:r>
            <a:br>
              <a:rPr lang="en-US" dirty="0" smtClean="0"/>
            </a:br>
            <a:r>
              <a:rPr lang="en-US" dirty="0" smtClean="0"/>
              <a:t>Face-to-Face</a:t>
            </a:r>
            <a:endParaRPr lang="en-US"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Multimedia Issues</a:t>
            </a:r>
            <a:endParaRPr lang="en-US" dirty="0"/>
          </a:p>
        </p:txBody>
      </p:sp>
      <p:sp>
        <p:nvSpPr>
          <p:cNvPr id="3" name="Text Placeholder 2"/>
          <p:cNvSpPr>
            <a:spLocks noGrp="1"/>
          </p:cNvSpPr>
          <p:nvPr>
            <p:ph type="body" idx="1"/>
          </p:nvPr>
        </p:nvSpPr>
        <p:spPr/>
        <p:txBody>
          <a:bodyPr/>
          <a:lstStyle/>
          <a:p>
            <a:r>
              <a:rPr lang="en-US" dirty="0" smtClean="0"/>
              <a:t>Multimedia Logistics in F2F Distance Learning</a:t>
            </a:r>
            <a:endParaRPr lang="en-US" dirty="0"/>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Should Be On Camera?</a:t>
            </a:r>
            <a:endParaRPr lang="en-US" dirty="0"/>
          </a:p>
        </p:txBody>
      </p:sp>
      <p:sp>
        <p:nvSpPr>
          <p:cNvPr id="3" name="Content Placeholder 2"/>
          <p:cNvSpPr>
            <a:spLocks noGrp="1"/>
          </p:cNvSpPr>
          <p:nvPr>
            <p:ph idx="1"/>
          </p:nvPr>
        </p:nvSpPr>
        <p:spPr/>
        <p:txBody>
          <a:bodyPr>
            <a:normAutofit fontScale="92500"/>
          </a:bodyPr>
          <a:lstStyle/>
          <a:p>
            <a:r>
              <a:rPr lang="en-US" dirty="0" smtClean="0"/>
              <a:t>Some students maintain that it is the view of the instructor that makes them feel most present.</a:t>
            </a:r>
          </a:p>
          <a:p>
            <a:r>
              <a:rPr lang="en-US" dirty="0" smtClean="0"/>
              <a:t>Others like a camera placement that provides a view of the class including the professor and all the students. As one student said:</a:t>
            </a:r>
            <a:br>
              <a:rPr lang="en-US" dirty="0" smtClean="0"/>
            </a:br>
            <a:r>
              <a:rPr lang="en-US" sz="900" dirty="0" smtClean="0"/>
              <a:t/>
            </a:r>
            <a:br>
              <a:rPr lang="en-US" sz="900" dirty="0" smtClean="0"/>
            </a:br>
            <a:r>
              <a:rPr lang="en-US" sz="2400" dirty="0" smtClean="0"/>
              <a:t>…that will really give remote users a feeling that they actually belong to the class.</a:t>
            </a:r>
          </a:p>
          <a:p>
            <a:r>
              <a:rPr lang="en-US" dirty="0" smtClean="0"/>
              <a:t>Camera options: Built-in, Webcam, camcorder.</a:t>
            </a:r>
          </a:p>
          <a:p>
            <a:r>
              <a:rPr lang="en-US" dirty="0" smtClean="0"/>
              <a:t>Reacting to the “mirror of </a:t>
            </a:r>
            <a:r>
              <a:rPr lang="en-US" dirty="0" err="1" smtClean="0"/>
              <a:t>Dimdim</a:t>
            </a:r>
            <a:r>
              <a:rPr lang="en-US" dirty="0" smtClean="0"/>
              <a:t>” one student said:</a:t>
            </a:r>
            <a:br>
              <a:rPr lang="en-US" dirty="0" smtClean="0"/>
            </a:br>
            <a:r>
              <a:rPr lang="en-US" sz="800" dirty="0" smtClean="0"/>
              <a:t/>
            </a:r>
            <a:br>
              <a:rPr lang="en-US" sz="800" dirty="0" smtClean="0"/>
            </a:br>
            <a:r>
              <a:rPr lang="en-US" sz="2400" dirty="0" smtClean="0"/>
              <a:t>Something as simple as holding up a handheld mirror to show the classroom made me feel more integrated.</a:t>
            </a:r>
            <a:endParaRPr lang="en-US"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Eliminating Audio Feedback</a:t>
            </a:r>
            <a:endParaRPr lang="en-US" dirty="0"/>
          </a:p>
        </p:txBody>
      </p:sp>
      <p:sp>
        <p:nvSpPr>
          <p:cNvPr id="3" name="Content Placeholder 2"/>
          <p:cNvSpPr>
            <a:spLocks noGrp="1"/>
          </p:cNvSpPr>
          <p:nvPr>
            <p:ph idx="1"/>
          </p:nvPr>
        </p:nvSpPr>
        <p:spPr/>
        <p:txBody>
          <a:bodyPr/>
          <a:lstStyle/>
          <a:p>
            <a:r>
              <a:rPr lang="en-US" dirty="0" smtClean="0"/>
              <a:t>Unwanted and debilitating echo can happen if the microphone hears audio coming from speakers in the room because the sound feeds back through the microphone.</a:t>
            </a:r>
          </a:p>
          <a:p>
            <a:r>
              <a:rPr lang="en-US" dirty="0" smtClean="0"/>
              <a:t>To avoid this, use headset mikes.</a:t>
            </a:r>
          </a:p>
        </p:txBody>
      </p:sp>
      <p:pic>
        <p:nvPicPr>
          <p:cNvPr id="18434" name="Picture 2" descr="Plantronics SUPRA PLUS MONAURAL/NC HEADSET ( H251N )">
            <a:hlinkClick r:id="rId3"/>
          </p:cNvPr>
          <p:cNvPicPr>
            <a:picLocks noChangeAspect="1" noChangeArrowheads="1"/>
          </p:cNvPicPr>
          <p:nvPr/>
        </p:nvPicPr>
        <p:blipFill>
          <a:blip r:embed="rId4" cstate="print"/>
          <a:srcRect/>
          <a:stretch>
            <a:fillRect/>
          </a:stretch>
        </p:blipFill>
        <p:spPr bwMode="auto">
          <a:xfrm>
            <a:off x="6019800" y="3429000"/>
            <a:ext cx="2667000" cy="2667000"/>
          </a:xfrm>
          <a:prstGeom prst="rect">
            <a:avLst/>
          </a:prstGeom>
          <a:noFill/>
          <a:scene3d>
            <a:camera prst="orthographicFront">
              <a:rot lat="0" lon="10799999" rev="0"/>
            </a:camera>
            <a:lightRig rig="threePt" dir="t"/>
          </a:scene3d>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18434"/>
                                        </p:tgtEl>
                                        <p:attrNameLst>
                                          <p:attrName>style.visibility</p:attrName>
                                        </p:attrNameLst>
                                      </p:cBhvr>
                                      <p:to>
                                        <p:strVal val="visible"/>
                                      </p:to>
                                    </p:set>
                                    <p:animEffect transition="in" filter="wipe(left)">
                                      <p:cBhvr>
                                        <p:cTn id="15"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Instructors</a:t>
            </a:r>
            <a:endParaRPr lang="en-US" dirty="0"/>
          </a:p>
        </p:txBody>
      </p:sp>
      <p:sp>
        <p:nvSpPr>
          <p:cNvPr id="3" name="Text Placeholder 2"/>
          <p:cNvSpPr>
            <a:spLocks noGrp="1"/>
          </p:cNvSpPr>
          <p:nvPr>
            <p:ph type="body" idx="1"/>
          </p:nvPr>
        </p:nvSpPr>
        <p:spPr/>
        <p:txBody>
          <a:bodyPr/>
          <a:lstStyle/>
          <a:p>
            <a:r>
              <a:rPr lang="en-US" dirty="0" smtClean="0"/>
              <a:t>Facilitating F2F Distance Learning</a:t>
            </a:r>
            <a:endParaRPr lang="en-US" dirty="0"/>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Needs to Be Wired</a:t>
            </a:r>
            <a:endParaRPr lang="en-US" dirty="0"/>
          </a:p>
        </p:txBody>
      </p:sp>
      <p:sp>
        <p:nvSpPr>
          <p:cNvPr id="3" name="Content Placeholder 2"/>
          <p:cNvSpPr>
            <a:spLocks noGrp="1"/>
          </p:cNvSpPr>
          <p:nvPr>
            <p:ph idx="1"/>
          </p:nvPr>
        </p:nvSpPr>
        <p:spPr/>
        <p:txBody>
          <a:bodyPr/>
          <a:lstStyle/>
          <a:p>
            <a:r>
              <a:rPr lang="en-US" dirty="0" smtClean="0"/>
              <a:t>Turn off wireless on the instructor’s computer so all the broadcast connections will be wired.</a:t>
            </a:r>
            <a:br>
              <a:rPr lang="en-US" dirty="0" smtClean="0"/>
            </a:br>
            <a:r>
              <a:rPr lang="en-US" dirty="0" smtClean="0"/>
              <a:t/>
            </a:r>
            <a:br>
              <a:rPr lang="en-US" dirty="0" smtClean="0"/>
            </a:br>
            <a:r>
              <a:rPr lang="en-US" dirty="0" smtClean="0"/>
              <a:t/>
            </a:r>
            <a:br>
              <a:rPr lang="en-US" dirty="0" smtClean="0"/>
            </a:br>
            <a:endParaRPr lang="en-US" dirty="0" smtClean="0"/>
          </a:p>
          <a:p>
            <a:r>
              <a:rPr lang="en-US" dirty="0" smtClean="0"/>
              <a:t>Otherwise, when connections are dropped, </a:t>
            </a:r>
            <a:r>
              <a:rPr lang="en-US" dirty="0" err="1" smtClean="0"/>
              <a:t>Dimdim</a:t>
            </a:r>
            <a:r>
              <a:rPr lang="en-US" dirty="0" smtClean="0"/>
              <a:t> hangs on the instructor station and needs to be rebooted.</a:t>
            </a:r>
            <a:endParaRPr lang="en-US" dirty="0"/>
          </a:p>
        </p:txBody>
      </p:sp>
      <p:pic>
        <p:nvPicPr>
          <p:cNvPr id="16385" name="Picture 1"/>
          <p:cNvPicPr>
            <a:picLocks noChangeAspect="1" noChangeArrowheads="1"/>
          </p:cNvPicPr>
          <p:nvPr/>
        </p:nvPicPr>
        <p:blipFill>
          <a:blip r:embed="rId2" cstate="print"/>
          <a:srcRect l="57744" t="27717" r="1805" b="55433"/>
          <a:stretch>
            <a:fillRect/>
          </a:stretch>
        </p:blipFill>
        <p:spPr bwMode="auto">
          <a:xfrm>
            <a:off x="3810000" y="2895600"/>
            <a:ext cx="1024811" cy="611454"/>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6385"/>
                                        </p:tgtEl>
                                        <p:attrNameLst>
                                          <p:attrName>style.visibility</p:attrName>
                                        </p:attrNameLst>
                                      </p:cBhvr>
                                      <p:to>
                                        <p:strVal val="visible"/>
                                      </p:to>
                                    </p:set>
                                    <p:animEffect transition="in" filter="wipe(left)">
                                      <p:cBhvr>
                                        <p:cTn id="10" dur="500"/>
                                        <p:tgtEl>
                                          <p:spTgt spid="1638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Multimedia Device Allocation</a:t>
            </a:r>
            <a:endParaRPr lang="en-US" dirty="0"/>
          </a:p>
        </p:txBody>
      </p:sp>
      <p:sp>
        <p:nvSpPr>
          <p:cNvPr id="3" name="Content Placeholder 2"/>
          <p:cNvSpPr>
            <a:spLocks noGrp="1"/>
          </p:cNvSpPr>
          <p:nvPr>
            <p:ph idx="1"/>
          </p:nvPr>
        </p:nvSpPr>
        <p:spPr/>
        <p:txBody>
          <a:bodyPr/>
          <a:lstStyle/>
          <a:p>
            <a:r>
              <a:rPr lang="en-US" dirty="0" smtClean="0"/>
              <a:t>To avoid audio feedback, assign </a:t>
            </a:r>
            <a:r>
              <a:rPr lang="en-US" dirty="0" err="1" smtClean="0"/>
              <a:t>mics</a:t>
            </a:r>
            <a:r>
              <a:rPr lang="en-US" dirty="0" smtClean="0"/>
              <a:t> only to students properly equipped with headsets.</a:t>
            </a:r>
          </a:p>
          <a:p>
            <a:r>
              <a:rPr lang="en-US" dirty="0" smtClean="0"/>
              <a:t>Try to show the F2F students occasionally on camera. </a:t>
            </a:r>
            <a:endParaRPr lang="en-US" dirty="0"/>
          </a:p>
        </p:txBody>
      </p:sp>
      <p:pic>
        <p:nvPicPr>
          <p:cNvPr id="15362" name="Picture 2" descr="Creative Labs Live! Cam Video IM Ultra 1.3MP Webcam">
            <a:hlinkClick r:id="rId2"/>
          </p:cNvPr>
          <p:cNvPicPr>
            <a:picLocks noChangeAspect="1" noChangeArrowheads="1"/>
          </p:cNvPicPr>
          <p:nvPr/>
        </p:nvPicPr>
        <p:blipFill>
          <a:blip r:embed="rId3" cstate="print"/>
          <a:srcRect/>
          <a:stretch>
            <a:fillRect/>
          </a:stretch>
        </p:blipFill>
        <p:spPr bwMode="auto">
          <a:xfrm>
            <a:off x="2743200" y="3352800"/>
            <a:ext cx="2667000" cy="2667000"/>
          </a:xfrm>
          <a:prstGeom prst="rect">
            <a:avLst/>
          </a:prstGeom>
          <a:noFill/>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15362"/>
                                        </p:tgtEl>
                                        <p:attrNameLst>
                                          <p:attrName>style.visibility</p:attrName>
                                        </p:attrNameLst>
                                      </p:cBhvr>
                                      <p:to>
                                        <p:strVal val="visible"/>
                                      </p:to>
                                    </p:set>
                                    <p:animEffect transition="in" filter="wipe(left)">
                                      <p:cBhvr>
                                        <p:cTn id="15"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a:t>
            </a:r>
            <a:endParaRPr lang="en-US" dirty="0"/>
          </a:p>
        </p:txBody>
      </p:sp>
      <p:sp>
        <p:nvSpPr>
          <p:cNvPr id="3" name="Content Placeholder 2"/>
          <p:cNvSpPr>
            <a:spLocks noGrp="1"/>
          </p:cNvSpPr>
          <p:nvPr>
            <p:ph idx="1"/>
          </p:nvPr>
        </p:nvSpPr>
        <p:spPr/>
        <p:txBody>
          <a:bodyPr>
            <a:normAutofit/>
          </a:bodyPr>
          <a:lstStyle/>
          <a:p>
            <a:pPr lvl="1"/>
            <a:r>
              <a:rPr lang="en-US" sz="2800" dirty="0" smtClean="0"/>
              <a:t>The instructor needs a way to be notified if a major problem arises.</a:t>
            </a:r>
          </a:p>
          <a:p>
            <a:pPr lvl="1"/>
            <a:r>
              <a:rPr lang="en-US" sz="2800" dirty="0" smtClean="0"/>
              <a:t>To help the instructor notice problems, i</a:t>
            </a:r>
            <a:r>
              <a:rPr lang="en-US" sz="2800" dirty="0" smtClean="0"/>
              <a:t>t </a:t>
            </a:r>
            <a:r>
              <a:rPr lang="en-US" sz="2800" dirty="0" smtClean="0"/>
              <a:t>is a good idea if a student in the F2F classroom also tunes in to the virtual class.</a:t>
            </a:r>
          </a:p>
          <a:p>
            <a:pPr lvl="1"/>
            <a:r>
              <a:rPr lang="en-US" sz="2800" dirty="0" smtClean="0"/>
              <a:t>This person needs to holler if there is a real problem. Don’t just raise your hand as one polite student did…</a:t>
            </a:r>
          </a:p>
          <a:p>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Chat Visible</a:t>
            </a:r>
            <a:endParaRPr lang="en-US" dirty="0"/>
          </a:p>
        </p:txBody>
      </p:sp>
      <p:sp>
        <p:nvSpPr>
          <p:cNvPr id="3" name="Content Placeholder 2"/>
          <p:cNvSpPr>
            <a:spLocks noGrp="1"/>
          </p:cNvSpPr>
          <p:nvPr>
            <p:ph idx="1"/>
          </p:nvPr>
        </p:nvSpPr>
        <p:spPr/>
        <p:txBody>
          <a:bodyPr/>
          <a:lstStyle/>
          <a:p>
            <a:r>
              <a:rPr lang="en-US" dirty="0" smtClean="0"/>
              <a:t>If the instructor chooses the option to share the desktop, the chat room can become hidden.</a:t>
            </a:r>
          </a:p>
          <a:p>
            <a:r>
              <a:rPr lang="en-US" dirty="0" smtClean="0"/>
              <a:t>When the chat room is hidden, the instructor does not see what students are saying.</a:t>
            </a:r>
          </a:p>
          <a:p>
            <a:r>
              <a:rPr lang="en-US" dirty="0" smtClean="0"/>
              <a:t>To solve this problem, when sharing the desktop, the instructor should arrange the windows to keep the chat channel visible.</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Students</a:t>
            </a:r>
            <a:endParaRPr lang="en-US" dirty="0"/>
          </a:p>
        </p:txBody>
      </p:sp>
      <p:sp>
        <p:nvSpPr>
          <p:cNvPr id="3" name="Text Placeholder 2"/>
          <p:cNvSpPr>
            <a:spLocks noGrp="1"/>
          </p:cNvSpPr>
          <p:nvPr>
            <p:ph type="body" idx="1"/>
          </p:nvPr>
        </p:nvSpPr>
        <p:spPr/>
        <p:txBody>
          <a:bodyPr/>
          <a:lstStyle/>
          <a:p>
            <a:r>
              <a:rPr lang="en-US" dirty="0" smtClean="0"/>
              <a:t>Attending Class via F2F Distance Learning</a:t>
            </a:r>
            <a:endParaRPr lang="en-US"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Coping with Glitches</a:t>
            </a:r>
            <a:endParaRPr lang="en-US" dirty="0"/>
          </a:p>
        </p:txBody>
      </p:sp>
      <p:sp>
        <p:nvSpPr>
          <p:cNvPr id="3" name="Content Placeholder 2"/>
          <p:cNvSpPr>
            <a:spLocks noGrp="1"/>
          </p:cNvSpPr>
          <p:nvPr>
            <p:ph idx="1"/>
          </p:nvPr>
        </p:nvSpPr>
        <p:spPr/>
        <p:txBody>
          <a:bodyPr/>
          <a:lstStyle/>
          <a:p>
            <a:r>
              <a:rPr lang="en-US" dirty="0" smtClean="0"/>
              <a:t>Students need to know what to do if a glitch happens to freeze the video or audio.</a:t>
            </a:r>
          </a:p>
          <a:p>
            <a:r>
              <a:rPr lang="en-US" dirty="0" smtClean="0"/>
              <a:t>If a glitch happens in </a:t>
            </a:r>
            <a:r>
              <a:rPr lang="en-US" dirty="0" err="1" smtClean="0"/>
              <a:t>Dimdim</a:t>
            </a:r>
            <a:r>
              <a:rPr lang="en-US" dirty="0" smtClean="0"/>
              <a:t>, the student should just hang in there because the </a:t>
            </a:r>
            <a:r>
              <a:rPr lang="en-US" dirty="0" err="1" smtClean="0"/>
              <a:t>Dimdim</a:t>
            </a:r>
            <a:r>
              <a:rPr lang="en-US" dirty="0" smtClean="0"/>
              <a:t> client persists through outages. </a:t>
            </a:r>
          </a:p>
          <a:p>
            <a:r>
              <a:rPr lang="en-US" dirty="0" smtClean="0"/>
              <a:t>Tell your students to check the Sakai </a:t>
            </a:r>
            <a:r>
              <a:rPr lang="en-US" dirty="0" err="1" smtClean="0"/>
              <a:t>chatroom</a:t>
            </a:r>
            <a:r>
              <a:rPr lang="en-US" dirty="0" smtClean="0"/>
              <a:t> for updates on the situation.</a:t>
            </a:r>
          </a:p>
          <a:p>
            <a:r>
              <a:rPr lang="en-US" i="1" dirty="0" smtClean="0"/>
              <a:t>Note:</a:t>
            </a:r>
            <a:r>
              <a:rPr lang="en-US" dirty="0" smtClean="0"/>
              <a:t> No such glitches have occurred since we turned off the wireless radio in the instructor’s laptop.</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F2F Distance Learning</a:t>
            </a:r>
            <a:endParaRPr lang="en-US" dirty="0"/>
          </a:p>
        </p:txBody>
      </p:sp>
      <p:sp>
        <p:nvSpPr>
          <p:cNvPr id="3" name="Content Placeholder 2"/>
          <p:cNvSpPr>
            <a:spLocks noGrp="1"/>
          </p:cNvSpPr>
          <p:nvPr>
            <p:ph idx="1"/>
          </p:nvPr>
        </p:nvSpPr>
        <p:spPr>
          <a:xfrm>
            <a:off x="304800" y="1524000"/>
            <a:ext cx="8534400" cy="5105400"/>
          </a:xfrm>
        </p:spPr>
        <p:txBody>
          <a:bodyPr>
            <a:normAutofit/>
          </a:bodyPr>
          <a:lstStyle/>
          <a:p>
            <a:r>
              <a:rPr lang="en-US" dirty="0" smtClean="0"/>
              <a:t>ATS is exploring Web-based alternatives that use audio and video conferencing with desktop sharing for F2F distance learning.</a:t>
            </a:r>
          </a:p>
          <a:p>
            <a:r>
              <a:rPr lang="en-US" dirty="0" smtClean="0"/>
              <a:t>During the Winter of 2010 ATS gave me a </a:t>
            </a:r>
            <a:r>
              <a:rPr lang="en-US" dirty="0" err="1" smtClean="0"/>
              <a:t>Dimdim</a:t>
            </a:r>
            <a:r>
              <a:rPr lang="en-US" dirty="0" smtClean="0"/>
              <a:t> classroom that I used in two of my courses every Tuesday and Thursday night.</a:t>
            </a:r>
          </a:p>
          <a:p>
            <a:r>
              <a:rPr lang="en-US" dirty="0" smtClean="0"/>
              <a:t>As we explored how best to use </a:t>
            </a:r>
            <a:r>
              <a:rPr lang="en-US" dirty="0" err="1" smtClean="0"/>
              <a:t>Dimdim</a:t>
            </a:r>
            <a:r>
              <a:rPr lang="en-US" dirty="0" smtClean="0"/>
              <a:t>, my students wrote reflections and suggestions in the Sakai discussion forum.</a:t>
            </a:r>
          </a:p>
          <a:p>
            <a:r>
              <a:rPr lang="en-US" dirty="0" smtClean="0"/>
              <a:t>This presentation reviews the themes identified so far and presents best practices we evolved.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Zooming</a:t>
            </a:r>
            <a:endParaRPr lang="en-US" dirty="0"/>
          </a:p>
        </p:txBody>
      </p:sp>
      <p:sp>
        <p:nvSpPr>
          <p:cNvPr id="3" name="Content Placeholder 2"/>
          <p:cNvSpPr>
            <a:spLocks noGrp="1"/>
          </p:cNvSpPr>
          <p:nvPr>
            <p:ph idx="1"/>
          </p:nvPr>
        </p:nvSpPr>
        <p:spPr/>
        <p:txBody>
          <a:bodyPr/>
          <a:lstStyle/>
          <a:p>
            <a:pPr marL="274320" lvl="1" indent="-274320">
              <a:buFont typeface="Wingdings 2" pitchFamily="18" charset="2"/>
              <a:buChar char=""/>
            </a:pPr>
            <a:r>
              <a:rPr lang="en-US" sz="2800" dirty="0" smtClean="0"/>
              <a:t>Students like how they can adjust the zoom to make the </a:t>
            </a:r>
            <a:r>
              <a:rPr lang="en-US" sz="2800" dirty="0" err="1" smtClean="0"/>
              <a:t>Dimdim</a:t>
            </a:r>
            <a:r>
              <a:rPr lang="en-US" sz="2800" dirty="0" smtClean="0"/>
              <a:t> window larger or smaller.</a:t>
            </a:r>
          </a:p>
          <a:p>
            <a:pPr marL="274320" lvl="1" indent="-274320">
              <a:buFont typeface="Wingdings 2" pitchFamily="18" charset="2"/>
              <a:buChar char=""/>
            </a:pPr>
            <a:r>
              <a:rPr lang="en-US" sz="2800" dirty="0" smtClean="0"/>
              <a:t>As one student reported:</a:t>
            </a:r>
            <a:r>
              <a:rPr lang="en-US" dirty="0" smtClean="0"/>
              <a:t/>
            </a:r>
            <a:br>
              <a:rPr lang="en-US" dirty="0" smtClean="0"/>
            </a:br>
            <a:r>
              <a:rPr lang="en-US" sz="800" dirty="0" smtClean="0"/>
              <a:t/>
            </a:r>
            <a:br>
              <a:rPr lang="en-US" sz="800" dirty="0" smtClean="0"/>
            </a:br>
            <a:r>
              <a:rPr lang="en-US" dirty="0" smtClean="0"/>
              <a:t>Just sat in on my first lecture through </a:t>
            </a:r>
            <a:r>
              <a:rPr lang="en-US" dirty="0" err="1" smtClean="0"/>
              <a:t>dimdim</a:t>
            </a:r>
            <a:r>
              <a:rPr lang="en-US" dirty="0" smtClean="0"/>
              <a:t> from my home.  I could hear Dr. Hofstetter perfectly and it was also visually clear. If there was something I couldn't quite read in small print, I would simply adjust my zoom and then zoom back in  if I wanted to write something on the chat wall.</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Record Or Not</a:t>
            </a:r>
            <a:endParaRPr lang="en-US" dirty="0"/>
          </a:p>
        </p:txBody>
      </p:sp>
      <p:sp>
        <p:nvSpPr>
          <p:cNvPr id="3" name="Content Placeholder 2"/>
          <p:cNvSpPr>
            <a:spLocks noGrp="1"/>
          </p:cNvSpPr>
          <p:nvPr>
            <p:ph idx="1"/>
          </p:nvPr>
        </p:nvSpPr>
        <p:spPr/>
        <p:txBody>
          <a:bodyPr>
            <a:normAutofit fontScale="92500" lnSpcReduction="20000"/>
          </a:bodyPr>
          <a:lstStyle/>
          <a:p>
            <a:r>
              <a:rPr lang="en-US" sz="3000" dirty="0" smtClean="0"/>
              <a:t>Students would like to be able to review recorded classes, but we have encountered problems with </a:t>
            </a:r>
            <a:r>
              <a:rPr lang="en-US" sz="3000" dirty="0" err="1" smtClean="0"/>
              <a:t>Dimdim</a:t>
            </a:r>
            <a:r>
              <a:rPr lang="en-US" sz="3000" dirty="0" smtClean="0"/>
              <a:t> recording.</a:t>
            </a:r>
          </a:p>
          <a:p>
            <a:r>
              <a:rPr lang="en-US" sz="3000" dirty="0" smtClean="0"/>
              <a:t>In the first recording we made, there was a 20 second gap between the audio and the video.</a:t>
            </a:r>
          </a:p>
          <a:p>
            <a:r>
              <a:rPr lang="en-US" sz="3000" dirty="0" smtClean="0"/>
              <a:t>In the second recording we tried, the audio failed to record.</a:t>
            </a:r>
          </a:p>
          <a:p>
            <a:r>
              <a:rPr lang="en-US" sz="3000" dirty="0" smtClean="0"/>
              <a:t>As one student put it:</a:t>
            </a:r>
            <a:br>
              <a:rPr lang="en-US" sz="3000" dirty="0" smtClean="0"/>
            </a:br>
            <a:r>
              <a:rPr lang="en-US" sz="900" dirty="0" smtClean="0"/>
              <a:t/>
            </a:r>
            <a:br>
              <a:rPr lang="en-US" sz="900" dirty="0" smtClean="0"/>
            </a:br>
            <a:r>
              <a:rPr lang="en-US" sz="2600" dirty="0" smtClean="0"/>
              <a:t>I </a:t>
            </a:r>
            <a:r>
              <a:rPr lang="en-US" sz="2600" dirty="0" smtClean="0"/>
              <a:t>just wish that </a:t>
            </a:r>
            <a:r>
              <a:rPr lang="en-US" sz="2600" dirty="0" err="1" smtClean="0"/>
              <a:t>DimDim</a:t>
            </a:r>
            <a:r>
              <a:rPr lang="en-US" sz="2600" dirty="0" smtClean="0"/>
              <a:t> could be recorded smoothly without any technical delay with the sound recording so that those who can't be there during the lesson both in the classroom  and online, can still watch it some other time. This is also useful if we want to review the lesson.</a:t>
            </a:r>
          </a:p>
          <a:p>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Wanting More Faculty to Do This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Students want more faculty to do this. As one student asked:</a:t>
            </a:r>
            <a:br>
              <a:rPr lang="en-US" dirty="0" smtClean="0"/>
            </a:br>
            <a:r>
              <a:rPr lang="en-US" sz="2400" dirty="0" smtClean="0"/>
              <a:t>…do you think Dim </a:t>
            </a:r>
            <a:r>
              <a:rPr lang="en-US" sz="2400" dirty="0" err="1" smtClean="0"/>
              <a:t>Dim</a:t>
            </a:r>
            <a:r>
              <a:rPr lang="en-US" sz="2400" dirty="0" smtClean="0"/>
              <a:t>, or a similar software, will be mandated for faculty to use for their classes?”</a:t>
            </a:r>
          </a:p>
          <a:p>
            <a:r>
              <a:rPr lang="en-US" dirty="0" smtClean="0"/>
              <a:t>Another student put it this way:</a:t>
            </a:r>
            <a:br>
              <a:rPr lang="en-US" dirty="0" smtClean="0"/>
            </a:br>
            <a:r>
              <a:rPr lang="en-US" sz="2400" dirty="0" smtClean="0"/>
              <a:t>I can say I learned more from this course that I can really use than I have in many other classes. I honestly don't believe I would have benefitted more if I had been there. But it does take the desire and flexibility from the professor to do this and that's where there could be a problem… professors in other departments might not be willing to go the extra mile it takes to accommodate students who travel, play sports, work late, have open houses, tutor students, have families, etc. etc.</a:t>
            </a:r>
          </a:p>
          <a:p>
            <a:r>
              <a:rPr lang="en-US" dirty="0" smtClean="0"/>
              <a:t>Yet another student said:</a:t>
            </a:r>
            <a:r>
              <a:rPr lang="en-US" sz="2400" dirty="0" smtClean="0"/>
              <a:t/>
            </a:r>
            <a:br>
              <a:rPr lang="en-US" sz="2400" dirty="0" smtClean="0"/>
            </a:br>
            <a:r>
              <a:rPr lang="en-US" sz="2400" dirty="0" smtClean="0"/>
              <a:t>I was definitely leery about the whole </a:t>
            </a:r>
            <a:r>
              <a:rPr lang="en-US" sz="2400" dirty="0" err="1" smtClean="0"/>
              <a:t>DimDim</a:t>
            </a:r>
            <a:r>
              <a:rPr lang="en-US" sz="2400" dirty="0" smtClean="0"/>
              <a:t> experience.  I wasn't sure what I'd be able to get out of class if I were just sitting at home, mute to the professor, instead of physically attending and getting to verbalize questions.  Several weeks in, I can't believe that more professors don't take advantage of this option!  </a:t>
            </a:r>
            <a:endParaRPr lang="en-US"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a:t>
            </a:r>
            <a:endParaRPr lang="en-US" dirty="0"/>
          </a:p>
        </p:txBody>
      </p:sp>
      <p:sp>
        <p:nvSpPr>
          <p:cNvPr id="3" name="Text Placeholder 2"/>
          <p:cNvSpPr>
            <a:spLocks noGrp="1"/>
          </p:cNvSpPr>
          <p:nvPr>
            <p:ph type="body" idx="1"/>
          </p:nvPr>
        </p:nvSpPr>
        <p:spPr/>
        <p:txBody>
          <a:bodyPr/>
          <a:lstStyle/>
          <a:p>
            <a:r>
              <a:rPr lang="en-US" dirty="0" smtClean="0"/>
              <a:t>F2F Distance Learning Setup</a:t>
            </a:r>
            <a:endParaRPr lang="en-US" dirty="0"/>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Instructor Setup</a:t>
            </a:r>
            <a:endParaRPr lang="en-US" dirty="0"/>
          </a:p>
        </p:txBody>
      </p:sp>
      <p:sp>
        <p:nvSpPr>
          <p:cNvPr id="5" name="Content Placeholder 4"/>
          <p:cNvSpPr>
            <a:spLocks noGrp="1"/>
          </p:cNvSpPr>
          <p:nvPr>
            <p:ph idx="1"/>
          </p:nvPr>
        </p:nvSpPr>
        <p:spPr/>
        <p:txBody>
          <a:bodyPr/>
          <a:lstStyle/>
          <a:p>
            <a:r>
              <a:rPr lang="en-US" dirty="0" smtClean="0"/>
              <a:t>Turn off wireless.</a:t>
            </a:r>
          </a:p>
          <a:p>
            <a:r>
              <a:rPr lang="en-US" dirty="0" smtClean="0"/>
              <a:t>Connect wired Internet.</a:t>
            </a:r>
          </a:p>
          <a:p>
            <a:r>
              <a:rPr lang="en-US" dirty="0" smtClean="0"/>
              <a:t>Connect cameras and headset/mike.</a:t>
            </a:r>
          </a:p>
          <a:p>
            <a:r>
              <a:rPr lang="en-US" dirty="0" smtClean="0"/>
              <a:t>Connect projection device (if any)</a:t>
            </a:r>
          </a:p>
          <a:p>
            <a:r>
              <a:rPr lang="en-US" dirty="0" smtClean="0"/>
              <a:t>Mirror displays (especially if sharing desktop</a:t>
            </a:r>
            <a:r>
              <a:rPr lang="en-US" dirty="0" smtClean="0"/>
              <a:t>)</a:t>
            </a:r>
            <a:endParaRPr lang="en-US" dirty="0"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Instructor Tips</a:t>
            </a:r>
            <a:endParaRPr lang="en-US" dirty="0"/>
          </a:p>
        </p:txBody>
      </p:sp>
      <p:sp>
        <p:nvSpPr>
          <p:cNvPr id="3" name="Content Placeholder 2"/>
          <p:cNvSpPr>
            <a:spLocks noGrp="1"/>
          </p:cNvSpPr>
          <p:nvPr>
            <p:ph idx="1"/>
          </p:nvPr>
        </p:nvSpPr>
        <p:spPr/>
        <p:txBody>
          <a:bodyPr/>
          <a:lstStyle/>
          <a:p>
            <a:r>
              <a:rPr lang="en-US" dirty="0" smtClean="0"/>
              <a:t>Turn off the waiting area (</a:t>
            </a:r>
            <a:r>
              <a:rPr lang="en-US" dirty="0" err="1" smtClean="0"/>
              <a:t>Tools</a:t>
            </a:r>
            <a:r>
              <a:rPr lang="en-US" dirty="0" err="1" smtClean="0">
                <a:sym typeface="Wingdings" pitchFamily="2" charset="2"/>
              </a:rPr>
              <a:t>Settings</a:t>
            </a:r>
            <a:r>
              <a:rPr lang="en-US" dirty="0" smtClean="0">
                <a:sym typeface="Wingdings" pitchFamily="2" charset="2"/>
              </a:rPr>
              <a:t>)</a:t>
            </a:r>
            <a:r>
              <a:rPr lang="en-US" dirty="0" smtClean="0"/>
              <a:t> if you want students to be able to come into your </a:t>
            </a:r>
            <a:r>
              <a:rPr lang="en-US" dirty="0" err="1" smtClean="0"/>
              <a:t>Dimdim</a:t>
            </a:r>
            <a:r>
              <a:rPr lang="en-US" dirty="0" smtClean="0"/>
              <a:t> without having to wait for you to acknowledge them to get in</a:t>
            </a:r>
            <a:r>
              <a:rPr lang="en-US" dirty="0" smtClean="0"/>
              <a:t>.</a:t>
            </a:r>
          </a:p>
          <a:p>
            <a:r>
              <a:rPr lang="en-US" dirty="0" smtClean="0"/>
              <a:t>When </a:t>
            </a:r>
            <a:r>
              <a:rPr lang="en-US" dirty="0" smtClean="0"/>
              <a:t>sharing the desktop, arrange the screen so the instructor can see the chat.</a:t>
            </a:r>
          </a:p>
          <a:p>
            <a:endParaRPr lang="en-US" dirty="0"/>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Safari Issues</a:t>
            </a:r>
            <a:endParaRPr lang="en-US" dirty="0"/>
          </a:p>
        </p:txBody>
      </p:sp>
      <p:sp>
        <p:nvSpPr>
          <p:cNvPr id="3" name="Content Placeholder 2"/>
          <p:cNvSpPr>
            <a:spLocks noGrp="1"/>
          </p:cNvSpPr>
          <p:nvPr>
            <p:ph idx="1"/>
          </p:nvPr>
        </p:nvSpPr>
        <p:spPr/>
        <p:txBody>
          <a:bodyPr/>
          <a:lstStyle/>
          <a:p>
            <a:r>
              <a:rPr lang="en-US" sz="3200" dirty="0" smtClean="0"/>
              <a:t>One student reported Safari freezing when she would close the browser window. </a:t>
            </a:r>
            <a:r>
              <a:rPr lang="en-US" sz="3200" dirty="0" smtClean="0"/>
              <a:t>She would then need to “force quit” Safari to use it </a:t>
            </a:r>
            <a:r>
              <a:rPr lang="en-US" sz="3200" dirty="0" smtClean="0"/>
              <a:t>further.</a:t>
            </a:r>
          </a:p>
          <a:p>
            <a:r>
              <a:rPr lang="en-US" sz="2800" dirty="0" smtClean="0"/>
              <a:t>Later </a:t>
            </a:r>
            <a:r>
              <a:rPr lang="en-US" sz="2800" dirty="0" smtClean="0"/>
              <a:t>in the course, she </a:t>
            </a:r>
            <a:r>
              <a:rPr lang="en-US" sz="2800" dirty="0" smtClean="0"/>
              <a:t>discovered:</a:t>
            </a:r>
            <a:br>
              <a:rPr lang="en-US" sz="2800" dirty="0" smtClean="0"/>
            </a:br>
            <a:r>
              <a:rPr lang="en-US" sz="2400" dirty="0" smtClean="0"/>
              <a:t>I've found that if I "leave classroom" and then close the browser, there are no issues with safari.</a:t>
            </a:r>
            <a:r>
              <a:rPr lang="en-US" dirty="0" smtClean="0"/>
              <a:t> </a:t>
            </a:r>
            <a:endParaRPr lang="en-US" sz="3200" dirty="0" smtClean="0"/>
          </a:p>
          <a:p>
            <a:r>
              <a:rPr lang="en-US" dirty="0" smtClean="0"/>
              <a:t>Safari </a:t>
            </a:r>
            <a:r>
              <a:rPr lang="en-US" dirty="0" smtClean="0"/>
              <a:t>must be 32-bit (for the time being) if you want to share the desktop without hanging.</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Obvious Advantages</a:t>
            </a:r>
            <a:endParaRPr lang="en-US" dirty="0"/>
          </a:p>
        </p:txBody>
      </p:sp>
      <p:sp>
        <p:nvSpPr>
          <p:cNvPr id="3" name="Content Placeholder 2"/>
          <p:cNvSpPr>
            <a:spLocks noGrp="1"/>
          </p:cNvSpPr>
          <p:nvPr>
            <p:ph idx="1"/>
          </p:nvPr>
        </p:nvSpPr>
        <p:spPr/>
        <p:txBody>
          <a:bodyPr/>
          <a:lstStyle/>
          <a:p>
            <a:pPr marL="274320" lvl="1" indent="-274320">
              <a:buFont typeface="Wingdings 2" pitchFamily="18" charset="2"/>
              <a:buChar char=""/>
            </a:pPr>
            <a:r>
              <a:rPr lang="en-US" sz="2800" dirty="0" smtClean="0"/>
              <a:t>Especially for working adults who have children at home, F2F distance learning has obvious advantages</a:t>
            </a:r>
            <a:r>
              <a:rPr lang="en-US" dirty="0" smtClean="0"/>
              <a:t>.</a:t>
            </a:r>
          </a:p>
          <a:p>
            <a:pPr marL="274320" lvl="1" indent="-274320">
              <a:buFont typeface="Wingdings 2" pitchFamily="18" charset="2"/>
              <a:buChar char=""/>
            </a:pPr>
            <a:r>
              <a:rPr lang="en-US" sz="2800" dirty="0" smtClean="0"/>
              <a:t>As one working mother wrote:</a:t>
            </a:r>
            <a:r>
              <a:rPr lang="en-US" dirty="0" smtClean="0"/>
              <a:t/>
            </a:r>
            <a:br>
              <a:rPr lang="en-US" dirty="0" smtClean="0"/>
            </a:br>
            <a:r>
              <a:rPr lang="en-US" sz="800" dirty="0" smtClean="0"/>
              <a:t/>
            </a:r>
            <a:br>
              <a:rPr lang="en-US" sz="800" dirty="0" smtClean="0"/>
            </a:br>
            <a:r>
              <a:rPr lang="en-US" dirty="0" smtClean="0"/>
              <a:t>I can keep my eye on my kids without the need for a babysitter and still have excellent access to the class: listening and watching Dr. Fred, participating with my colleagues, and observing the use of whiteboard and shared desktop is exactly as I were in the class. And the best part of all is that we don’t need to install any software to join, all we need is a browser to click and join.</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Commuting Time Saved</a:t>
            </a:r>
            <a:endParaRPr lang="en-US" dirty="0"/>
          </a:p>
        </p:txBody>
      </p:sp>
      <p:sp>
        <p:nvSpPr>
          <p:cNvPr id="3" name="Content Placeholder 2"/>
          <p:cNvSpPr>
            <a:spLocks noGrp="1"/>
          </p:cNvSpPr>
          <p:nvPr>
            <p:ph idx="1"/>
          </p:nvPr>
        </p:nvSpPr>
        <p:spPr/>
        <p:txBody>
          <a:bodyPr>
            <a:normAutofit lnSpcReduction="10000"/>
          </a:bodyPr>
          <a:lstStyle/>
          <a:p>
            <a:r>
              <a:rPr lang="en-US" dirty="0" smtClean="0"/>
              <a:t>Students appreciate saving time spent on long commutes. As one student expressed it:</a:t>
            </a:r>
            <a:br>
              <a:rPr lang="en-US" dirty="0" smtClean="0"/>
            </a:br>
            <a:r>
              <a:rPr lang="en-US" sz="800" dirty="0" smtClean="0"/>
              <a:t/>
            </a:r>
            <a:br>
              <a:rPr lang="en-US" sz="800" dirty="0" smtClean="0"/>
            </a:br>
            <a:r>
              <a:rPr lang="en-US" sz="2400" dirty="0" smtClean="0"/>
              <a:t>The hour I save in commuting is extremely precious!  I don't feel that I'm missing anything by not being in class, since I get to hear or see all of the questions, and I get to ask my own as well.</a:t>
            </a:r>
          </a:p>
          <a:p>
            <a:r>
              <a:rPr lang="en-US" dirty="0" smtClean="0"/>
              <a:t>Another student put it more economically:</a:t>
            </a:r>
            <a:br>
              <a:rPr lang="en-US" dirty="0" smtClean="0"/>
            </a:br>
            <a:r>
              <a:rPr lang="en-US" sz="800" dirty="0" smtClean="0"/>
              <a:t/>
            </a:r>
            <a:br>
              <a:rPr lang="en-US" sz="800" dirty="0" smtClean="0"/>
            </a:br>
            <a:r>
              <a:rPr lang="en-US" sz="2400" dirty="0" smtClean="0"/>
              <a:t>I have been appreciating NOT using my EZPASS (and paying that bill), finding/paying for parking, filling up my gas tank several times a week, and the stress of dashing from southern DE right after work to barely make it to class on time.</a:t>
            </a:r>
            <a:r>
              <a:rPr lang="en-US" dirty="0" smtClean="0"/>
              <a:t>   </a:t>
            </a: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 Difference In Kind</a:t>
            </a:r>
            <a:endParaRPr lang="en-US" dirty="0"/>
          </a:p>
        </p:txBody>
      </p:sp>
      <p:sp>
        <p:nvSpPr>
          <p:cNvPr id="3" name="Content Placeholder 2"/>
          <p:cNvSpPr>
            <a:spLocks noGrp="1"/>
          </p:cNvSpPr>
          <p:nvPr>
            <p:ph idx="1"/>
          </p:nvPr>
        </p:nvSpPr>
        <p:spPr/>
        <p:txBody>
          <a:bodyPr>
            <a:normAutofit lnSpcReduction="10000"/>
          </a:bodyPr>
          <a:lstStyle/>
          <a:p>
            <a:pPr lvl="1"/>
            <a:r>
              <a:rPr lang="en-US" sz="2800" dirty="0" smtClean="0"/>
              <a:t>Not so obvious is the difference </a:t>
            </a:r>
            <a:r>
              <a:rPr lang="en-US" sz="2800" dirty="0" err="1" smtClean="0"/>
              <a:t>Dimdim</a:t>
            </a:r>
            <a:r>
              <a:rPr lang="en-US" sz="2800" dirty="0" smtClean="0"/>
              <a:t> causes behind the scenes. As one student expressed it:</a:t>
            </a:r>
            <a:r>
              <a:rPr lang="en-US" dirty="0" smtClean="0"/>
              <a:t/>
            </a:r>
            <a:br>
              <a:rPr lang="en-US" dirty="0" smtClean="0"/>
            </a:br>
            <a:r>
              <a:rPr lang="en-US" sz="800" dirty="0" smtClean="0"/>
              <a:t/>
            </a:r>
            <a:br>
              <a:rPr lang="en-US" sz="800" dirty="0" smtClean="0"/>
            </a:br>
            <a:r>
              <a:rPr lang="en-US" dirty="0" smtClean="0"/>
              <a:t>After two classes where </a:t>
            </a:r>
            <a:r>
              <a:rPr lang="en-US" dirty="0" err="1" smtClean="0"/>
              <a:t>Dimdim</a:t>
            </a:r>
            <a:r>
              <a:rPr lang="en-US" dirty="0" smtClean="0"/>
              <a:t> is being used, I can't imagine the class without it.  </a:t>
            </a:r>
          </a:p>
          <a:p>
            <a:pPr lvl="1"/>
            <a:r>
              <a:rPr lang="en-US" sz="2800" dirty="0" smtClean="0"/>
              <a:t>Another student identified a new layer of interaction:</a:t>
            </a:r>
            <a:r>
              <a:rPr lang="en-US" dirty="0" smtClean="0"/>
              <a:t/>
            </a:r>
            <a:br>
              <a:rPr lang="en-US" dirty="0" smtClean="0"/>
            </a:br>
            <a:r>
              <a:rPr lang="en-US" sz="800" dirty="0" smtClean="0"/>
              <a:t/>
            </a:r>
            <a:br>
              <a:rPr lang="en-US" sz="800" dirty="0" smtClean="0"/>
            </a:br>
            <a:r>
              <a:rPr lang="en-US" dirty="0" smtClean="0"/>
              <a:t>It adds another layer of interaction to the time we are in the room.  It allows students to bring up points or issues that they think of while the Professor is talking, and because they are typed in, the Professor can then address the issue when it fits into the flow of the presentation.</a:t>
            </a:r>
          </a:p>
          <a:p>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Classroom Dynamics</a:t>
            </a:r>
            <a:endParaRPr lang="en-US" dirty="0"/>
          </a:p>
        </p:txBody>
      </p:sp>
      <p:sp>
        <p:nvSpPr>
          <p:cNvPr id="3" name="Text Placeholder 2"/>
          <p:cNvSpPr>
            <a:spLocks noGrp="1"/>
          </p:cNvSpPr>
          <p:nvPr>
            <p:ph type="body" idx="1"/>
          </p:nvPr>
        </p:nvSpPr>
        <p:spPr/>
        <p:txBody>
          <a:bodyPr/>
          <a:lstStyle/>
          <a:p>
            <a:r>
              <a:rPr lang="en-US" dirty="0" smtClean="0"/>
              <a:t>How F2F Distance Learning Impacts Classroom Management</a:t>
            </a:r>
            <a:endParaRPr lang="en-US" dirty="0"/>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Channeling</a:t>
            </a:r>
            <a:endParaRPr lang="en-US" dirty="0"/>
          </a:p>
        </p:txBody>
      </p:sp>
      <p:sp>
        <p:nvSpPr>
          <p:cNvPr id="3" name="Content Placeholder 2"/>
          <p:cNvSpPr>
            <a:spLocks noGrp="1"/>
          </p:cNvSpPr>
          <p:nvPr>
            <p:ph idx="1"/>
          </p:nvPr>
        </p:nvSpPr>
        <p:spPr/>
        <p:txBody>
          <a:bodyPr>
            <a:normAutofit/>
          </a:bodyPr>
          <a:lstStyle/>
          <a:p>
            <a:r>
              <a:rPr lang="en-US" dirty="0" smtClean="0"/>
              <a:t>The chat room opens up a new channel for students to communicate during class.</a:t>
            </a:r>
          </a:p>
          <a:p>
            <a:r>
              <a:rPr lang="en-US" dirty="0" smtClean="0"/>
              <a:t>Multiple </a:t>
            </a:r>
            <a:r>
              <a:rPr lang="en-US" dirty="0" smtClean="0"/>
              <a:t>students can ask questions at </a:t>
            </a:r>
            <a:r>
              <a:rPr lang="en-US" dirty="0" smtClean="0"/>
              <a:t>once.</a:t>
            </a:r>
            <a:endParaRPr lang="en-US" dirty="0" smtClean="0"/>
          </a:p>
          <a:p>
            <a:r>
              <a:rPr lang="en-US" dirty="0" smtClean="0"/>
              <a:t>Students like how the chat queues their questions. </a:t>
            </a:r>
            <a:r>
              <a:rPr lang="en-US" sz="2200" dirty="0" smtClean="0"/>
              <a:t>Since we can "chat," Fred has answered every single one of my questions even though he's on campus and I'm at home in my study.  Chatting also makes me feel like I've gotten to know some of my classmates, even though we're not physically interacting.  I shall greatly miss the </a:t>
            </a:r>
            <a:r>
              <a:rPr lang="en-US" sz="2200" dirty="0" err="1" smtClean="0"/>
              <a:t>DimDim</a:t>
            </a:r>
            <a:r>
              <a:rPr lang="en-US" sz="2200" dirty="0" smtClean="0"/>
              <a:t> experience when my new classes start in February!  What a treat this has been.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1"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1"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Providing Equal Access</a:t>
            </a:r>
            <a:endParaRPr lang="en-US" dirty="0"/>
          </a:p>
        </p:txBody>
      </p:sp>
      <p:sp>
        <p:nvSpPr>
          <p:cNvPr id="3" name="Content Placeholder 2"/>
          <p:cNvSpPr>
            <a:spLocks noGrp="1"/>
          </p:cNvSpPr>
          <p:nvPr>
            <p:ph idx="1"/>
          </p:nvPr>
        </p:nvSpPr>
        <p:spPr/>
        <p:txBody>
          <a:bodyPr>
            <a:normAutofit/>
          </a:bodyPr>
          <a:lstStyle/>
          <a:p>
            <a:pPr lvl="1"/>
            <a:r>
              <a:rPr lang="en-US" sz="2800" dirty="0" smtClean="0"/>
              <a:t>At first, F2F students felt disadvantaged. As one student stated:</a:t>
            </a:r>
            <a:br>
              <a:rPr lang="en-US" sz="2800" dirty="0" smtClean="0"/>
            </a:br>
            <a:r>
              <a:rPr lang="en-US" sz="800" dirty="0" smtClean="0"/>
              <a:t/>
            </a:r>
            <a:br>
              <a:rPr lang="en-US" sz="800" dirty="0" smtClean="0"/>
            </a:br>
            <a:r>
              <a:rPr lang="en-US" dirty="0" smtClean="0"/>
              <a:t>Overall </a:t>
            </a:r>
            <a:r>
              <a:rPr lang="en-US" dirty="0" smtClean="0"/>
              <a:t>I thought </a:t>
            </a:r>
            <a:r>
              <a:rPr lang="en-US" dirty="0" err="1" smtClean="0"/>
              <a:t>dimdim</a:t>
            </a:r>
            <a:r>
              <a:rPr lang="en-US" dirty="0" smtClean="0"/>
              <a:t> was easy to access and use.  I do feel like it is a little confusing holding a class at Pearson and online at the same time.  Since many students come to Pearson for help, they may feel like they are not able to get the help they need because of the </a:t>
            </a:r>
            <a:r>
              <a:rPr lang="en-US" dirty="0" err="1" smtClean="0"/>
              <a:t>dimdim</a:t>
            </a:r>
            <a:r>
              <a:rPr lang="en-US" dirty="0" smtClean="0"/>
              <a:t> class that is being held at the same </a:t>
            </a:r>
            <a:r>
              <a:rPr lang="en-US" dirty="0" smtClean="0"/>
              <a:t>time.</a:t>
            </a:r>
            <a:endParaRPr lang="en-US" dirty="0" smtClean="0"/>
          </a:p>
          <a:p>
            <a:pPr lvl="1"/>
            <a:r>
              <a:rPr lang="en-US" sz="2800" dirty="0" smtClean="0"/>
              <a:t>Happily we discovered how to solve this problem</a:t>
            </a:r>
            <a:r>
              <a:rPr lang="en-US" sz="2800" dirty="0" smtClean="0"/>
              <a:t>: </a:t>
            </a:r>
            <a:r>
              <a:rPr lang="en-US" sz="2800" dirty="0" smtClean="0"/>
              <a:t>F2F students can ask their questions in the </a:t>
            </a:r>
            <a:r>
              <a:rPr lang="en-US" sz="2800" dirty="0" err="1" smtClean="0"/>
              <a:t>Dimdim</a:t>
            </a:r>
            <a:r>
              <a:rPr lang="en-US" sz="2800" dirty="0" smtClean="0"/>
              <a:t> queue. </a:t>
            </a:r>
            <a:r>
              <a:rPr lang="en-US" sz="2800" dirty="0" smtClean="0">
                <a:sym typeface="Wingdings"/>
              </a:rPr>
              <a:t></a:t>
            </a:r>
            <a:endParaRPr lang="en-US" sz="2800" dirty="0" smtClean="0"/>
          </a:p>
          <a:p>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Subgroups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Students like having multiple channels of conversation going that enable subgroups to have their own conversations going during class.</a:t>
            </a:r>
          </a:p>
          <a:p>
            <a:pPr marL="274320" lvl="1" indent="-274320">
              <a:buFont typeface="Wingdings 2" pitchFamily="18" charset="2"/>
              <a:buChar char=""/>
            </a:pPr>
            <a:r>
              <a:rPr lang="en-US" sz="2800" dirty="0" smtClean="0"/>
              <a:t>As one student said:</a:t>
            </a:r>
            <a:r>
              <a:rPr lang="en-US" dirty="0" smtClean="0"/>
              <a:t/>
            </a:r>
            <a:br>
              <a:rPr lang="en-US" dirty="0" smtClean="0"/>
            </a:br>
            <a:r>
              <a:rPr lang="en-US" sz="800" dirty="0" smtClean="0"/>
              <a:t/>
            </a:r>
            <a:br>
              <a:rPr lang="en-US" sz="800" dirty="0" smtClean="0"/>
            </a:br>
            <a:r>
              <a:rPr lang="en-US" dirty="0" smtClean="0"/>
              <a:t>This way students can ask other students questions related to something about our coursework that would not interrupt Dr. Hofstetter during class.  Sometimes there are a lot of small quick questions that other students can answer for each other instead of pausing class to clarify something… Having sub groups can also differentiate learning for the students because everyone is on a different part of the "technology spectrum.“</a:t>
            </a:r>
          </a:p>
          <a:p>
            <a:pPr marL="274320" lvl="1" indent="-274320">
              <a:buFont typeface="Wingdings 2" pitchFamily="18" charset="2"/>
              <a:buChar char=""/>
            </a:pPr>
            <a:r>
              <a:rPr lang="en-US" sz="2800" dirty="0" smtClean="0"/>
              <a:t>As another student put it:</a:t>
            </a:r>
            <a:r>
              <a:rPr lang="en-US" dirty="0" smtClean="0"/>
              <a:t/>
            </a:r>
            <a:br>
              <a:rPr lang="en-US" dirty="0" smtClean="0"/>
            </a:br>
            <a:r>
              <a:rPr lang="en-US" dirty="0" smtClean="0"/>
              <a:t>One added benefit is that, through chat, students can carry on side conversations without taking up class time.  </a:t>
            </a:r>
          </a:p>
          <a:p>
            <a:pPr marL="274320" lvl="1" indent="-274320">
              <a:buFont typeface="Wingdings 2" pitchFamily="18" charset="2"/>
              <a:buChar char=""/>
            </a:pPr>
            <a:endParaRPr lang="en-US"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Extending the F2F Experience to Distance Learners&amp;quot;&quot;/&gt;&lt;property id=&quot;20307&quot; value=&quot;361&quot;/&gt;&lt;/object&gt;&lt;object type=&quot;3&quot; unique_id=&quot;10005&quot;&gt;&lt;property id=&quot;20148&quot; value=&quot;5&quot;/&gt;&lt;property id=&quot;20300&quot; value=&quot;Slide 2 - &amp;quot;F2F Distance Learning&amp;quot;&quot;/&gt;&lt;property id=&quot;20307&quot; value=&quot;369&quot;/&gt;&lt;/object&gt;&lt;object type=&quot;3&quot; unique_id=&quot;16285&quot;&gt;&lt;property id=&quot;20148&quot; value=&quot;5&quot;/&gt;&lt;property id=&quot;20300&quot; value=&quot;Slide 7 - &amp;quot;Channeling&amp;quot;&quot;/&gt;&lt;property id=&quot;20307&quot; value=&quot;373&quot;/&gt;&lt;/object&gt;&lt;object type=&quot;3&quot; unique_id=&quot;16286&quot;&gt;&lt;property id=&quot;20148&quot; value=&quot;5&quot;/&gt;&lt;property id=&quot;20300&quot; value=&quot;Slide 9 - &amp;quot;Subgroups&amp;quot;&quot;/&gt;&lt;property id=&quot;20307&quot; value=&quot;374&quot;/&gt;&lt;/object&gt;&lt;object type=&quot;3&quot; unique_id=&quot;16287&quot;&gt;&lt;property id=&quot;20148&quot; value=&quot;5&quot;/&gt;&lt;property id=&quot;20300&quot; value=&quot;Slide 15 - &amp;quot;Multimedia Device Allocation&amp;quot;&quot;/&gt;&lt;property id=&quot;20307&quot; value=&quot;372&quot;/&gt;&lt;/object&gt;&lt;object type=&quot;3&quot; unique_id=&quot;16288&quot;&gt;&lt;property id=&quot;20148&quot; value=&quot;5&quot;/&gt;&lt;property id=&quot;20300&quot; value=&quot;Slide 19 - &amp;quot;Coping with Glitches&amp;quot;&quot;/&gt;&lt;property id=&quot;20307&quot; value=&quot;371&quot;/&gt;&lt;/object&gt;&lt;object type=&quot;3&quot; unique_id=&quot;16375&quot;&gt;&lt;property id=&quot;20148&quot; value=&quot;5&quot;/&gt;&lt;property id=&quot;20300&quot; value=&quot;Slide 20 - &amp;quot;Zooming&amp;quot;&quot;/&gt;&lt;property id=&quot;20307&quot; value=&quot;376&quot;/&gt;&lt;/object&gt;&lt;object type=&quot;3&quot; unique_id=&quot;16461&quot;&gt;&lt;property id=&quot;20148&quot; value=&quot;5&quot;/&gt;&lt;property id=&quot;20300&quot; value=&quot;Slide 5 - &amp;quot;Making a Difference In Kind&amp;quot;&quot;/&gt;&lt;property id=&quot;20307&quot; value=&quot;378&quot;/&gt;&lt;/object&gt;&lt;object type=&quot;3&quot; unique_id=&quot;16464&quot;&gt;&lt;property id=&quot;20148&quot; value=&quot;5&quot;/&gt;&lt;property id=&quot;20300&quot; value=&quot;Slide 21 - &amp;quot;To Record Or Not&amp;quot;&quot;/&gt;&lt;property id=&quot;20307&quot; value=&quot;381&quot;/&gt;&lt;/object&gt;&lt;object type=&quot;3&quot; unique_id=&quot;16517&quot;&gt;&lt;property id=&quot;20148&quot; value=&quot;5&quot;/&gt;&lt;property id=&quot;20300&quot; value=&quot;Slide 8 - &amp;quot;Providing Equal Access&amp;quot;&quot;/&gt;&lt;property id=&quot;20307&quot; value=&quot;383&quot;/&gt;&lt;/object&gt;&lt;object type=&quot;3&quot; unique_id=&quot;16572&quot;&gt;&lt;property id=&quot;20148&quot; value=&quot;5&quot;/&gt;&lt;property id=&quot;20300&quot; value=&quot;Slide 3 - &amp;quot;Obvious Advantages&amp;quot;&quot;/&gt;&lt;property id=&quot;20307&quot; value=&quot;384&quot;/&gt;&lt;/object&gt;&lt;object type=&quot;3&quot; unique_id=&quot;16630&quot;&gt;&lt;property id=&quot;20148&quot; value=&quot;5&quot;/&gt;&lt;property id=&quot;20300&quot; value=&quot;Slide 22 - &amp;quot;Wanting More Faculty to Do This&amp;quot;&quot;/&gt;&lt;property id=&quot;20307&quot; value=&quot;385&quot;/&gt;&lt;/object&gt;&lt;object type=&quot;3&quot; unique_id=&quot;16755&quot;&gt;&lt;property id=&quot;20148&quot; value=&quot;5&quot;/&gt;&lt;property id=&quot;20300&quot; value=&quot;Slide 11 - &amp;quot;What Should Be On Camera?&amp;quot;&quot;/&gt;&lt;property id=&quot;20307&quot; value=&quot;387&quot;/&gt;&lt;/object&gt;&lt;object type=&quot;3&quot; unique_id=&quot;16822&quot;&gt;&lt;property id=&quot;20148&quot; value=&quot;5&quot;/&gt;&lt;property id=&quot;20300&quot; value=&quot;Slide 14 - &amp;quot;Internet Needs to Be Wired&amp;quot;&quot;/&gt;&lt;property id=&quot;20307&quot; value=&quot;388&quot;/&gt;&lt;/object&gt;&lt;object type=&quot;3&quot; unique_id=&quot;17057&quot;&gt;&lt;property id=&quot;20148&quot; value=&quot;5&quot;/&gt;&lt;property id=&quot;20300&quot; value=&quot;Slide 4 - &amp;quot;Commuting Time Saved&amp;quot;&quot;/&gt;&lt;property id=&quot;20307&quot; value=&quot;389&quot;/&gt;&lt;/object&gt;&lt;object type=&quot;3&quot; unique_id=&quot;17130&quot;&gt;&lt;property id=&quot;20148&quot; value=&quot;5&quot;/&gt;&lt;property id=&quot;20300&quot; value=&quot;Slide 12 - &amp;quot;Eliminating Audio Feedback&amp;quot;&quot;/&gt;&lt;property id=&quot;20307&quot; value=&quot;390&quot;/&gt;&lt;/object&gt;&lt;object type=&quot;3&quot; unique_id=&quot;17206&quot;&gt;&lt;property id=&quot;20148&quot; value=&quot;5&quot;/&gt;&lt;property id=&quot;20300&quot; value=&quot;Slide 16 - &amp;quot;Notifications&amp;quot;&quot;/&gt;&lt;property id=&quot;20307&quot; value=&quot;391&quot;/&gt;&lt;/object&gt;&lt;object type=&quot;3&quot; unique_id=&quot;18089&quot;&gt;&lt;property id=&quot;20148&quot; value=&quot;5&quot;/&gt;&lt;property id=&quot;20300&quot; value=&quot;Slide 6 - &amp;quot;Classroom Dynamics&amp;quot;&quot;/&gt;&lt;property id=&quot;20307&quot; value=&quot;392&quot;/&gt;&lt;/object&gt;&lt;object type=&quot;3&quot; unique_id=&quot;18090&quot;&gt;&lt;property id=&quot;20148&quot; value=&quot;5&quot;/&gt;&lt;property id=&quot;20300&quot; value=&quot;Slide 10 - &amp;quot;Multimedia Issues&amp;quot;&quot;/&gt;&lt;property id=&quot;20307&quot; value=&quot;393&quot;/&gt;&lt;/object&gt;&lt;object type=&quot;3&quot; unique_id=&quot;18166&quot;&gt;&lt;property id=&quot;20148&quot; value=&quot;5&quot;/&gt;&lt;property id=&quot;20300&quot; value=&quot;Slide 13 - &amp;quot;Best Practices for Instructors&amp;quot;&quot;/&gt;&lt;property id=&quot;20307&quot; value=&quot;394&quot;/&gt;&lt;/object&gt;&lt;object type=&quot;3&quot; unique_id=&quot;18245&quot;&gt;&lt;property id=&quot;20148&quot; value=&quot;5&quot;/&gt;&lt;property id=&quot;20300&quot; value=&quot;Slide 18 - &amp;quot;Best Practices for Students&amp;quot;&quot;/&gt;&lt;property id=&quot;20307&quot; value=&quot;395&quot;/&gt;&lt;/object&gt;&lt;object type=&quot;3&quot; unique_id=&quot;18327&quot;&gt;&lt;property id=&quot;20148&quot; value=&quot;5&quot;/&gt;&lt;property id=&quot;20300&quot; value=&quot;Slide 23 - &amp;quot;Workflow&amp;quot;&quot;/&gt;&lt;property id=&quot;20307&quot; value=&quot;396&quot;/&gt;&lt;/object&gt;&lt;object type=&quot;3&quot; unique_id=&quot;18776&quot;&gt;&lt;property id=&quot;20148&quot; value=&quot;5&quot;/&gt;&lt;property id=&quot;20300&quot; value=&quot;Slide 24 - &amp;quot;Instructor Setup&amp;quot;&quot;/&gt;&lt;property id=&quot;20307&quot; value=&quot;397&quot;/&gt;&lt;/object&gt;&lt;object type=&quot;3&quot; unique_id=&quot;18806&quot;&gt;&lt;property id=&quot;20148&quot; value=&quot;5&quot;/&gt;&lt;property id=&quot;20300&quot; value=&quot;Slide 25 - &amp;quot;Instructor Tips&amp;quot;&quot;/&gt;&lt;property id=&quot;20307&quot; value=&quot;398&quot;/&gt;&lt;/object&gt;&lt;object type=&quot;3&quot; unique_id=&quot;18987&quot;&gt;&lt;property id=&quot;20148&quot; value=&quot;5&quot;/&gt;&lt;property id=&quot;20300&quot; value=&quot;Slide 17 - &amp;quot;Keep Chat Visible&amp;quot;&quot;/&gt;&lt;property id=&quot;20307&quot; value=&quot;399&quot;/&gt;&lt;/object&gt;&lt;object type=&quot;3&quot; unique_id=&quot;19176&quot;&gt;&lt;property id=&quot;20148&quot; value=&quot;5&quot;/&gt;&lt;property id=&quot;20300&quot; value=&quot;Slide 26 - &amp;quot;Safari Issues&amp;quot;&quot;/&gt;&lt;property id=&quot;20307&quot; value=&quot;400&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mtasia">
  <a:themeElements>
    <a:clrScheme name="Custom 1">
      <a:dk1>
        <a:sysClr val="windowText" lastClr="000000"/>
      </a:dk1>
      <a:lt1>
        <a:sysClr val="window" lastClr="FFFFFF"/>
      </a:lt1>
      <a:dk2>
        <a:srgbClr val="6B7F3A"/>
      </a:dk2>
      <a:lt2>
        <a:srgbClr val="EAEBDE"/>
      </a:lt2>
      <a:accent1>
        <a:srgbClr val="A2C946"/>
      </a:accent1>
      <a:accent2>
        <a:srgbClr val="6B7F3A"/>
      </a:accent2>
      <a:accent3>
        <a:srgbClr val="A8CDD7"/>
      </a:accent3>
      <a:accent4>
        <a:srgbClr val="C0BEAF"/>
      </a:accent4>
      <a:accent5>
        <a:srgbClr val="CEC597"/>
      </a:accent5>
      <a:accent6>
        <a:srgbClr val="E8B7B7"/>
      </a:accent6>
      <a:hlink>
        <a:srgbClr val="6B7F3A"/>
      </a:hlink>
      <a:folHlink>
        <a:srgbClr val="6B7F3A"/>
      </a:folHlink>
    </a:clrScheme>
    <a:fontScheme name="Prefab">
      <a:majorFont>
        <a:latin typeface="Arial Black"/>
        <a:ea typeface=""/>
        <a:cs typeface=""/>
        <a:font script="Jpan" typeface="ＭＳ Ｐゴシック"/>
        <a:font script="Hang" typeface="HY견고딕"/>
        <a:font script="Hans" typeface="宋体"/>
        <a:font script="Hant" typeface="新細明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refab">
      <a:fillStyleLst>
        <a:solidFill>
          <a:schemeClr val="phClr"/>
        </a:solidFill>
        <a:gradFill rotWithShape="1">
          <a:gsLst>
            <a:gs pos="0">
              <a:schemeClr val="phClr">
                <a:tint val="30000"/>
                <a:satMod val="200000"/>
              </a:schemeClr>
            </a:gs>
            <a:gs pos="30000">
              <a:schemeClr val="phClr">
                <a:tint val="60000"/>
                <a:satMod val="250000"/>
              </a:schemeClr>
            </a:gs>
            <a:gs pos="50000">
              <a:schemeClr val="phClr">
                <a:tint val="57000"/>
                <a:satMod val="250000"/>
              </a:schemeClr>
            </a:gs>
            <a:gs pos="100000">
              <a:schemeClr val="phClr">
                <a:tint val="17000"/>
                <a:satMod val="350000"/>
              </a:schemeClr>
            </a:gs>
          </a:gsLst>
          <a:lin ang="4000000" scaled="1"/>
        </a:gradFill>
        <a:gradFill rotWithShape="1">
          <a:gsLst>
            <a:gs pos="0">
              <a:schemeClr val="phClr">
                <a:tint val="75000"/>
                <a:satMod val="110000"/>
              </a:schemeClr>
            </a:gs>
            <a:gs pos="30000">
              <a:schemeClr val="phClr">
                <a:shade val="75000"/>
                <a:satMod val="130000"/>
              </a:schemeClr>
            </a:gs>
            <a:gs pos="50000">
              <a:schemeClr val="phClr">
                <a:shade val="70000"/>
                <a:satMod val="135000"/>
              </a:schemeClr>
            </a:gs>
            <a:gs pos="100000">
              <a:schemeClr val="phClr">
                <a:tint val="75000"/>
                <a:satMod val="110000"/>
              </a:schemeClr>
            </a:gs>
          </a:gsLst>
          <a:lin ang="4000000" scaled="1"/>
        </a:gradFill>
      </a:fillStyleLst>
      <a:lnStyleLst>
        <a:ln w="9525" cap="flat" cmpd="sng" algn="ctr">
          <a:solidFill>
            <a:schemeClr val="phClr">
              <a:shade val="95000"/>
              <a:satMod val="105000"/>
            </a:scheme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90000" algn="ctr" rotWithShape="0">
              <a:srgbClr val="000000">
                <a:alpha val="60000"/>
              </a:srgbClr>
            </a:outerShdw>
          </a:effectLst>
        </a:effectStyle>
        <a:effectStyle>
          <a:effectLst>
            <a:outerShdw blurRad="110000" algn="ctr" rotWithShape="0">
              <a:srgbClr val="000000">
                <a:alpha val="65000"/>
              </a:srgbClr>
            </a:outerShdw>
          </a:effectLst>
        </a:effectStyle>
        <a:effectStyle>
          <a:effectLst>
            <a:outerShdw blurRad="120000" algn="ctr" rotWithShape="0">
              <a:srgbClr val="000000">
                <a:alpha val="70000"/>
              </a:srgbClr>
            </a:outerShdw>
          </a:effectLst>
          <a:scene3d>
            <a:camera prst="orthographicFront"/>
            <a:lightRig rig="glow" dir="t">
              <a:rot lat="0" lon="0" rev="1800000"/>
            </a:lightRig>
          </a:scene3d>
          <a:sp3d contourW="12700" prstMaterial="dkEdge">
            <a:bevelT w="50800" h="44450" prst="angle"/>
            <a:contourClr>
              <a:schemeClr val="phClr">
                <a:shade val="40000"/>
              </a:schemeClr>
            </a:contourClr>
          </a:sp3d>
        </a:effectStyle>
      </a:effectStyleLst>
      <a:bgFillStyleLst>
        <a:solidFill>
          <a:schemeClr val="phClr"/>
        </a:solidFill>
        <a:gradFill rotWithShape="1">
          <a:gsLst>
            <a:gs pos="0">
              <a:schemeClr val="phClr">
                <a:tint val="75000"/>
                <a:satMod val="110000"/>
              </a:schemeClr>
            </a:gs>
            <a:gs pos="30000">
              <a:schemeClr val="phClr">
                <a:shade val="75000"/>
                <a:satMod val="130000"/>
              </a:schemeClr>
            </a:gs>
            <a:gs pos="50000">
              <a:schemeClr val="phClr">
                <a:shade val="70000"/>
                <a:satMod val="135000"/>
              </a:schemeClr>
            </a:gs>
            <a:gs pos="100000">
              <a:schemeClr val="phClr">
                <a:tint val="75000"/>
                <a:satMod val="110000"/>
              </a:schemeClr>
            </a:gs>
          </a:gsLst>
          <a:lin ang="4000000" scaled="1"/>
        </a:gradFill>
        <a:blipFill>
          <a:blip xmlns:r="http://schemas.openxmlformats.org/officeDocument/2006/relationships" r:embed="rId1">
            <a:duotone>
              <a:schemeClr val="phClr">
                <a:shade val="75000"/>
                <a:satMod val="120000"/>
              </a:schemeClr>
              <a:schemeClr val="phClr">
                <a:tint val="94000"/>
                <a:satMod val="2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Camtasia</Template>
  <TotalTime>3764</TotalTime>
  <Words>877</Words>
  <Application>Microsoft Office PowerPoint</Application>
  <PresentationFormat>On-screen Show (4:3)</PresentationFormat>
  <Paragraphs>98</Paragraphs>
  <Slides>26</Slides>
  <Notes>9</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Camtasia</vt:lpstr>
      <vt:lpstr>Extending the F2F Experience to Distance Learners</vt:lpstr>
      <vt:lpstr>F2F Distance Learning</vt:lpstr>
      <vt:lpstr>Obvious Advantages</vt:lpstr>
      <vt:lpstr>Commuting Time Saved</vt:lpstr>
      <vt:lpstr>Making a Difference In Kind</vt:lpstr>
      <vt:lpstr>Classroom Dynamics</vt:lpstr>
      <vt:lpstr>Channeling</vt:lpstr>
      <vt:lpstr>Providing Equal Access</vt:lpstr>
      <vt:lpstr>Subgroups</vt:lpstr>
      <vt:lpstr>Multimedia Issues</vt:lpstr>
      <vt:lpstr>What Should Be On Camera?</vt:lpstr>
      <vt:lpstr>Eliminating Audio Feedback</vt:lpstr>
      <vt:lpstr>Best Practices for Instructors</vt:lpstr>
      <vt:lpstr>Internet Needs to Be Wired</vt:lpstr>
      <vt:lpstr>Multimedia Device Allocation</vt:lpstr>
      <vt:lpstr>Notifications</vt:lpstr>
      <vt:lpstr>Keep Chat Visible</vt:lpstr>
      <vt:lpstr>Best Practices for Students</vt:lpstr>
      <vt:lpstr>Coping with Glitches</vt:lpstr>
      <vt:lpstr>Zooming</vt:lpstr>
      <vt:lpstr>To Record Or Not</vt:lpstr>
      <vt:lpstr>Wanting More Faculty to Do This</vt:lpstr>
      <vt:lpstr>Workflow</vt:lpstr>
      <vt:lpstr>Instructor Setup</vt:lpstr>
      <vt:lpstr>Instructor Tips</vt:lpstr>
      <vt:lpstr>Safari Issues</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Sakai Web Design</dc:title>
  <dc:creator>Fred T. Hofstetter</dc:creator>
  <cp:lastModifiedBy>Fred</cp:lastModifiedBy>
  <cp:revision>533</cp:revision>
  <dcterms:created xsi:type="dcterms:W3CDTF">2008-01-09T20:11:44Z</dcterms:created>
  <dcterms:modified xsi:type="dcterms:W3CDTF">2010-02-23T16:02:28Z</dcterms:modified>
</cp:coreProperties>
</file>