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4"/>
  </p:notesMasterIdLst>
  <p:sldIdLst>
    <p:sldId id="262" r:id="rId2"/>
    <p:sldId id="258" r:id="rId3"/>
    <p:sldId id="263" r:id="rId4"/>
    <p:sldId id="279" r:id="rId5"/>
    <p:sldId id="264" r:id="rId6"/>
    <p:sldId id="276" r:id="rId7"/>
    <p:sldId id="266" r:id="rId8"/>
    <p:sldId id="267" r:id="rId9"/>
    <p:sldId id="268" r:id="rId10"/>
    <p:sldId id="265" r:id="rId11"/>
    <p:sldId id="270" r:id="rId12"/>
    <p:sldId id="269" r:id="rId13"/>
    <p:sldId id="271" r:id="rId14"/>
    <p:sldId id="272" r:id="rId15"/>
    <p:sldId id="273" r:id="rId16"/>
    <p:sldId id="257" r:id="rId17"/>
    <p:sldId id="275" r:id="rId18"/>
    <p:sldId id="274" r:id="rId19"/>
    <p:sldId id="260" r:id="rId20"/>
    <p:sldId id="261" r:id="rId21"/>
    <p:sldId id="280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thieu\AppData\Local\Microsoft\Windows\Temporary%20Internet%20Files\Content.Outlook\IJ86GO6Z\WebCT%20courses%2000F-09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Sheet1!$C$3</c:f>
              <c:strCache>
                <c:ptCount val="1"/>
                <c:pt idx="0">
                  <c:v>WebCT</c:v>
                </c:pt>
              </c:strCache>
            </c:strRef>
          </c:tx>
          <c:dLbls>
            <c:dLbl>
              <c:idx val="8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Val val="1"/>
          </c:dLbls>
          <c:cat>
            <c:numRef>
              <c:f>Sheet1!$A$5:$A$13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Sheet1!$C$5:$C$13</c:f>
              <c:numCache>
                <c:formatCode>General</c:formatCode>
                <c:ptCount val="9"/>
                <c:pt idx="0">
                  <c:v>141</c:v>
                </c:pt>
                <c:pt idx="1">
                  <c:v>219</c:v>
                </c:pt>
                <c:pt idx="2">
                  <c:v>365</c:v>
                </c:pt>
                <c:pt idx="3">
                  <c:v>453</c:v>
                </c:pt>
                <c:pt idx="4">
                  <c:v>596</c:v>
                </c:pt>
                <c:pt idx="5">
                  <c:v>676</c:v>
                </c:pt>
                <c:pt idx="6">
                  <c:v>797</c:v>
                </c:pt>
                <c:pt idx="7">
                  <c:v>782</c:v>
                </c:pt>
                <c:pt idx="8">
                  <c:v>362</c:v>
                </c:pt>
              </c:numCache>
            </c:numRef>
          </c:val>
        </c:ser>
        <c:ser>
          <c:idx val="1"/>
          <c:order val="1"/>
          <c:tx>
            <c:strRef>
              <c:f>Sheet1!$E$3</c:f>
              <c:strCache>
                <c:ptCount val="1"/>
                <c:pt idx="0">
                  <c:v>Sakai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ctr"/>
            <c:showVal val="1"/>
          </c:dLbls>
          <c:cat>
            <c:numRef>
              <c:f>Sheet1!$A$5:$A$13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Sheet1!$E$5:$E$13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723</c:v>
                </c:pt>
              </c:numCache>
            </c:numRef>
          </c:val>
        </c:ser>
        <c:dLbls>
          <c:showVal val="1"/>
        </c:dLbls>
        <c:overlap val="100"/>
        <c:axId val="59104640"/>
        <c:axId val="59180160"/>
      </c:barChart>
      <c:catAx>
        <c:axId val="59104640"/>
        <c:scaling>
          <c:orientation val="minMax"/>
        </c:scaling>
        <c:axPos val="b"/>
        <c:numFmt formatCode="General" sourceLinked="1"/>
        <c:tickLblPos val="nextTo"/>
        <c:crossAx val="59180160"/>
        <c:crosses val="autoZero"/>
        <c:auto val="1"/>
        <c:lblAlgn val="ctr"/>
        <c:lblOffset val="100"/>
      </c:catAx>
      <c:valAx>
        <c:axId val="59180160"/>
        <c:scaling>
          <c:orientation val="minMax"/>
        </c:scaling>
        <c:axPos val="l"/>
        <c:numFmt formatCode="General" sourceLinked="1"/>
        <c:tickLblPos val="nextTo"/>
        <c:crossAx val="59104640"/>
        <c:crosses val="autoZero"/>
        <c:crossBetween val="between"/>
      </c:valAx>
    </c:plotArea>
    <c:legend>
      <c:legendPos val="r"/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>
        <c:manualLayout>
          <c:xMode val="edge"/>
          <c:yMode val="edge"/>
          <c:x val="0.25534836554521623"/>
          <c:y val="1.8728050761373929E-2"/>
        </c:manualLayout>
      </c:layout>
    </c:title>
    <c:plotArea>
      <c:layout/>
      <c:pieChart>
        <c:varyColors val="1"/>
        <c:ser>
          <c:idx val="1"/>
          <c:order val="1"/>
          <c:tx>
            <c:strRef>
              <c:f>Sheet1!$B$1</c:f>
              <c:strCache>
                <c:ptCount val="1"/>
                <c:pt idx="0">
                  <c:v>Fall 2008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sz="28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2800" b="1"/>
                </a:pPr>
                <a:endParaRPr lang="en-US"/>
              </a:p>
            </c:txPr>
            <c:showPercent val="1"/>
          </c:dLbls>
          <c:cat>
            <c:strRef>
              <c:f>Sheet1!$A$2:$A$3</c:f>
              <c:strCache>
                <c:ptCount val="2"/>
                <c:pt idx="0">
                  <c:v>WebCT</c:v>
                </c:pt>
                <c:pt idx="1">
                  <c:v>Sakai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571</c:v>
                </c:pt>
                <c:pt idx="1">
                  <c:v>597</c:v>
                </c:pt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Fall 2008</c:v>
                </c:pt>
              </c:strCache>
            </c:strRef>
          </c:tx>
          <c:dLbls>
            <c:showPercent val="1"/>
          </c:dLbls>
          <c:cat>
            <c:strRef>
              <c:f>Sheet1!$A$2:$A$3</c:f>
              <c:strCache>
                <c:ptCount val="2"/>
                <c:pt idx="0">
                  <c:v>WebCT</c:v>
                </c:pt>
                <c:pt idx="1">
                  <c:v>Sakai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571</c:v>
                </c:pt>
                <c:pt idx="1">
                  <c:v>597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>
        <c:manualLayout>
          <c:xMode val="edge"/>
          <c:yMode val="edge"/>
          <c:x val="0.20128036268193766"/>
          <c:y val="0"/>
        </c:manualLayout>
      </c:layout>
    </c:title>
    <c:plotArea>
      <c:layout/>
      <c:pieChart>
        <c:varyColors val="1"/>
        <c:ser>
          <c:idx val="1"/>
          <c:order val="1"/>
          <c:tx>
            <c:strRef>
              <c:f>Sheet1!$B$1</c:f>
              <c:strCache>
                <c:ptCount val="1"/>
                <c:pt idx="0">
                  <c:v>Spring 2009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sz="28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2800" b="1"/>
                </a:pPr>
                <a:endParaRPr lang="en-US"/>
              </a:p>
            </c:txPr>
            <c:showPercent val="1"/>
          </c:dLbls>
          <c:cat>
            <c:strRef>
              <c:f>Sheet1!$A$2:$A$3</c:f>
              <c:strCache>
                <c:ptCount val="2"/>
                <c:pt idx="0">
                  <c:v>WebCT</c:v>
                </c:pt>
                <c:pt idx="1">
                  <c:v>Sakai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362</c:v>
                </c:pt>
                <c:pt idx="1">
                  <c:v>723</c:v>
                </c:pt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Spring 2009</c:v>
                </c:pt>
              </c:strCache>
            </c:strRef>
          </c:tx>
          <c:dLbls>
            <c:showPercent val="1"/>
          </c:dLbls>
          <c:cat>
            <c:strRef>
              <c:f>Sheet1!$A$2:$A$3</c:f>
              <c:strCache>
                <c:ptCount val="2"/>
                <c:pt idx="0">
                  <c:v>WebCT</c:v>
                </c:pt>
                <c:pt idx="1">
                  <c:v>Sakai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362</c:v>
                </c:pt>
                <c:pt idx="1">
                  <c:v>723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0.05825</cdr:x>
      <cdr:y>0</cdr:y>
    </cdr:from>
    <cdr:to>
      <cdr:x>0.97087</cdr:x>
      <cdr:y>0.16514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57200" y="-152400"/>
          <a:ext cx="7162800" cy="981541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40F576-F032-4892-B3FC-A8822B6B492C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9008E-F215-4EFF-BE59-9E37B4F0DF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AC4EF1-444F-40E3-A801-3FDF52A118D3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EAD67D-E27A-4FFE-9A0E-872342414141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34EBD1-7833-43B0-B750-71D86C42A5A7}" type="datetimeFigureOut">
              <a:rPr lang="en-US" smtClean="0"/>
              <a:pPr/>
              <a:t>4/3/2009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6372706-6D89-4EA3-903A-E0A8B2C733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8382000" cy="1066800"/>
          </a:xfrm>
        </p:spPr>
        <p:txBody>
          <a:bodyPr>
            <a:normAutofit/>
          </a:bodyPr>
          <a:lstStyle/>
          <a:p>
            <a:pPr algn="ctr"/>
            <a:r>
              <a:rPr lang="en-US" sz="26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Creating Learning Communities:</a:t>
            </a:r>
            <a:br>
              <a:rPr lang="en-US" sz="26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en-US" sz="26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Role, Contributions &amp; Challenges of E-Learning</a:t>
            </a:r>
            <a:endParaRPr lang="en-US" sz="2600" dirty="0"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52600" y="4419600"/>
            <a:ext cx="6172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Northeastern Association of Graduate schools</a:t>
            </a:r>
          </a:p>
          <a:p>
            <a:pPr algn="ctr"/>
            <a:r>
              <a:rPr lang="en-US" sz="2400" dirty="0" smtClean="0"/>
              <a:t>34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Annual Meeting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April 3, 2009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66800" y="2057400"/>
            <a:ext cx="79248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latin typeface="Arial" pitchFamily="34" charset="0"/>
                <a:cs typeface="Arial" pitchFamily="34" charset="0"/>
              </a:rPr>
              <a:t>Havidán Rodríguez, Ph.D.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Vice Provost</a:t>
            </a:r>
          </a:p>
          <a:p>
            <a:pPr algn="ctr"/>
            <a:r>
              <a:rPr lang="en-US" sz="2200" dirty="0" smtClean="0">
                <a:latin typeface="Arial" pitchFamily="34" charset="0"/>
                <a:cs typeface="Arial" pitchFamily="34" charset="0"/>
              </a:rPr>
              <a:t>Academic Affairs &amp; International Programs</a:t>
            </a:r>
          </a:p>
          <a:p>
            <a:pPr algn="ctr"/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200" dirty="0" smtClean="0">
                <a:latin typeface="Arial" pitchFamily="34" charset="0"/>
                <a:cs typeface="Arial" pitchFamily="34" charset="0"/>
              </a:rPr>
              <a:t>University of Delaware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498080" cy="94456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effectLst/>
                <a:latin typeface="Arial" pitchFamily="34" charset="0"/>
              </a:rPr>
              <a:t>14</a:t>
            </a:r>
            <a:r>
              <a:rPr lang="en-US" sz="3200" b="1" baseline="30000" dirty="0" smtClean="0">
                <a:effectLst/>
                <a:latin typeface="Arial" pitchFamily="34" charset="0"/>
              </a:rPr>
              <a:t>th</a:t>
            </a:r>
            <a:r>
              <a:rPr lang="en-US" sz="3200" b="1" dirty="0" smtClean="0">
                <a:effectLst/>
                <a:latin typeface="Arial" pitchFamily="34" charset="0"/>
              </a:rPr>
              <a:t> Annual Winter Faculty Institute 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772400" cy="5486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“The Ecosystem of Learning” at the University of Delaware</a:t>
            </a:r>
          </a:p>
          <a:p>
            <a:pPr>
              <a:lnSpc>
                <a:spcPct val="120000"/>
              </a:lnSpc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Teaching, learning, and technology in the classroom</a:t>
            </a:r>
          </a:p>
          <a:p>
            <a:pPr>
              <a:lnSpc>
                <a:spcPct val="120000"/>
              </a:lnSpc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Develop framework, knowledge, and skills for selecting the most appropriate technology tools to facilitate student learning</a:t>
            </a:r>
          </a:p>
          <a:p>
            <a:pPr>
              <a:lnSpc>
                <a:spcPct val="120000"/>
              </a:lnSpc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Expose participants to new technologies that will allow them to design strategies for the development and implementation of their academic initiatives</a:t>
            </a:r>
          </a:p>
          <a:p>
            <a:pPr>
              <a:lnSpc>
                <a:spcPct val="120000"/>
              </a:lnSpc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This year’s keynote: “Awakening the Digital Imagination”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498080" cy="94456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effectLst/>
                <a:latin typeface="Arial" pitchFamily="34" charset="0"/>
              </a:rPr>
              <a:t>14</a:t>
            </a:r>
            <a:r>
              <a:rPr lang="en-US" sz="3200" b="1" baseline="30000" dirty="0" smtClean="0">
                <a:effectLst/>
                <a:latin typeface="Arial" pitchFamily="34" charset="0"/>
              </a:rPr>
              <a:t>th</a:t>
            </a:r>
            <a:r>
              <a:rPr lang="en-US" sz="3200" b="1" dirty="0" smtClean="0">
                <a:effectLst/>
                <a:latin typeface="Arial" pitchFamily="34" charset="0"/>
              </a:rPr>
              <a:t> Annual Winter Faculty Institute </a:t>
            </a:r>
            <a:endParaRPr lang="en-US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7724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Collaborative Effort (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Institutional buy-in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):</a:t>
            </a:r>
          </a:p>
          <a:p>
            <a:pPr>
              <a:buNone/>
            </a:pPr>
            <a:endParaRPr lang="en-US" sz="1500" dirty="0" smtClean="0">
              <a:latin typeface="Arial" pitchFamily="34" charset="0"/>
              <a:cs typeface="Arial" pitchFamily="34" charset="0"/>
            </a:endParaRP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Morris Library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Center for Teaching Effectiveness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Institute for Transforming Undergraduate Education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Office of Educational Assessment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UD Online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Office of Service Learning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Office of Educational Technology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Office for Undergraduate Research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Student Multimedia Design Center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University Media Services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IT-User Services </a:t>
            </a:r>
          </a:p>
          <a:p>
            <a:pPr marL="803275" lvl="1" indent="-40005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Provost’s Office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04800"/>
            <a:ext cx="7772400" cy="841482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smtClean="0">
                <a:effectLst/>
                <a:latin typeface="Arial" pitchFamily="34" charset="0"/>
                <a:cs typeface="Arial" pitchFamily="34" charset="0"/>
              </a:rPr>
              <a:t>Creating a Virtual Classroom: UD Online</a:t>
            </a:r>
            <a:endParaRPr lang="en-US" sz="30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95400" y="1432678"/>
            <a:ext cx="7239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0188" indent="-230188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Convenience and flexibility: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Award-winning "electronic campus”</a:t>
            </a:r>
          </a:p>
          <a:p>
            <a:pPr marL="230188" indent="-230188">
              <a:buClr>
                <a:schemeClr val="accent1"/>
              </a:buClr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30188" indent="-230188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World-class instructional technology: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State-of-the-art online resources and educational technologies</a:t>
            </a:r>
          </a:p>
          <a:p>
            <a:pPr marL="230188" indent="-230188">
              <a:buClr>
                <a:schemeClr val="accent1"/>
              </a:buClr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30188" indent="-230188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Academic excellence: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Impressive collection of educational resources, with many internationally known scientists, authors, and teachers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6363" y="6400800"/>
            <a:ext cx="315823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Source: http://www.pcs.udel.edu/udonline/about.html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/>
                <a:latin typeface="Arial" pitchFamily="34" charset="0"/>
                <a:cs typeface="Arial" pitchFamily="34" charset="0"/>
              </a:rPr>
              <a:t>Online Programs at UD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320 courses in inventory</a:t>
            </a:r>
          </a:p>
          <a:p>
            <a:endParaRPr lang="en-US" sz="1200" dirty="0"/>
          </a:p>
          <a:p>
            <a:r>
              <a:rPr lang="en-US" dirty="0"/>
              <a:t>200 UD faculty teach online courses</a:t>
            </a:r>
          </a:p>
          <a:p>
            <a:endParaRPr lang="en-US" sz="1200" dirty="0"/>
          </a:p>
          <a:p>
            <a:r>
              <a:rPr lang="en-US" dirty="0"/>
              <a:t>90% of the sections offered are taught by full-time UD faculty</a:t>
            </a:r>
          </a:p>
          <a:p>
            <a:endParaRPr lang="en-US" sz="1200" dirty="0"/>
          </a:p>
          <a:p>
            <a:r>
              <a:rPr lang="en-US" dirty="0"/>
              <a:t>UD online courses are taught throughout the academic year and the winter and summer sessions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36575"/>
            <a:ext cx="7543800" cy="1139825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 smtClean="0">
                <a:effectLst/>
                <a:latin typeface="Arial" pitchFamily="34" charset="0"/>
                <a:cs typeface="Arial" pitchFamily="34" charset="0"/>
              </a:rPr>
              <a:t>Unprecedented Growth: UD Online</a:t>
            </a:r>
            <a:endParaRPr lang="en-US" sz="34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7635" name="Rectangle 3"/>
          <p:cNvSpPr>
            <a:spLocks noChangeArrowheads="1"/>
          </p:cNvSpPr>
          <p:nvPr/>
        </p:nvSpPr>
        <p:spPr bwMode="auto">
          <a:xfrm>
            <a:off x="0" y="2090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graphicFrame>
        <p:nvGraphicFramePr>
          <p:cNvPr id="197636" name="Object 4"/>
          <p:cNvGraphicFramePr>
            <a:graphicFrameLocks noChangeAspect="1"/>
          </p:cNvGraphicFramePr>
          <p:nvPr/>
        </p:nvGraphicFramePr>
        <p:xfrm>
          <a:off x="1219200" y="1981200"/>
          <a:ext cx="7696199" cy="4343400"/>
        </p:xfrm>
        <a:graphic>
          <a:graphicData uri="http://schemas.openxmlformats.org/presentationml/2006/ole">
            <p:oleObj spid="_x0000_s21506" name="Chart" r:id="rId4" imgW="5905500" imgH="268605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3960" y="381000"/>
            <a:ext cx="7406640" cy="68908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Ensuring Controlled Growth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160" y="1295400"/>
            <a:ext cx="7406640" cy="4953000"/>
          </a:xfrm>
        </p:spPr>
        <p:txBody>
          <a:bodyPr>
            <a:noAutofit/>
          </a:bodyPr>
          <a:lstStyle/>
          <a:p>
            <a:pPr marL="285750" indent="-258763">
              <a:buFont typeface="Arial" pitchFamily="34" charset="0"/>
              <a:buChar char="•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UD Online remains an important </a:t>
            </a:r>
            <a:r>
              <a:rPr lang="en-US" sz="2500" b="1" i="1" u="sng" dirty="0" smtClean="0">
                <a:latin typeface="Arial" pitchFamily="34" charset="0"/>
                <a:cs typeface="Arial" pitchFamily="34" charset="0"/>
              </a:rPr>
              <a:t>supplement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to the main corpus of campus instruction at UD</a:t>
            </a:r>
          </a:p>
          <a:p>
            <a:pPr marL="285750" indent="-258763">
              <a:buFont typeface="Arial" pitchFamily="34" charset="0"/>
              <a:buChar char="•"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285750" indent="-258763">
              <a:buFont typeface="Arial" pitchFamily="34" charset="0"/>
              <a:buChar char="•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Systematic process for the evaluation and assessment of online courses</a:t>
            </a:r>
          </a:p>
          <a:p>
            <a:pPr marL="285750" indent="-258763">
              <a:buFont typeface="Arial" pitchFamily="34" charset="0"/>
              <a:buChar char="•"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285750" indent="-258763">
              <a:buFont typeface="Arial" pitchFamily="34" charset="0"/>
              <a:buChar char="•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Review and re-certify online courses</a:t>
            </a:r>
          </a:p>
          <a:p>
            <a:pPr marL="285750" indent="-258763">
              <a:buFont typeface="Arial" pitchFamily="34" charset="0"/>
              <a:buChar char="•"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285750" indent="-258763">
              <a:buFont typeface="Arial" pitchFamily="34" charset="0"/>
              <a:buChar char="•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Managing and limiting student enrollment</a:t>
            </a:r>
          </a:p>
          <a:p>
            <a:pPr marL="285750" indent="-258763">
              <a:buFont typeface="Arial" pitchFamily="34" charset="0"/>
              <a:buChar char="•"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285750" indent="-258763">
              <a:buFont typeface="Arial" pitchFamily="34" charset="0"/>
              <a:buChar char="•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Continue to solicit faculty input regarding UD Online: Opportunities and challenges (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institutional buy-in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Implementing a New LMS at UD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i="1" dirty="0" smtClean="0">
                <a:latin typeface="Arial" pitchFamily="34" charset="0"/>
                <a:cs typeface="Arial" pitchFamily="34" charset="0"/>
              </a:rPr>
              <a:t>Academic and Administrative Partnerships &amp;  Collaborations</a:t>
            </a:r>
          </a:p>
          <a:p>
            <a:endParaRPr lang="en-US" sz="24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i="1" dirty="0" smtClean="0">
                <a:latin typeface="Arial" pitchFamily="34" charset="0"/>
                <a:cs typeface="Arial" pitchFamily="34" charset="0"/>
              </a:rPr>
              <a:t>LMS Committee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Institutional buy-in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2600" i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Faculty &amp; staff representation from all academic colleges &amp; and a number of university-wide units</a:t>
            </a:r>
          </a:p>
          <a:p>
            <a:pPr lvl="1">
              <a:buNone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Selection, promotion, and implementation of Sakai</a:t>
            </a:r>
          </a:p>
          <a:p>
            <a:pPr lvl="1"/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Software testing,  deployment, and delivery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Implementing a New LMS at UD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i="1" dirty="0" smtClean="0">
                <a:latin typeface="Arial" pitchFamily="34" charset="0"/>
                <a:cs typeface="Arial" pitchFamily="34" charset="0"/>
              </a:rPr>
              <a:t>LMS Committee (continued):</a:t>
            </a: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Set development priorities for Sakai tools and enhancements</a:t>
            </a:r>
          </a:p>
          <a:p>
            <a:pPr lvl="1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Identifying challenges &amp; opportunities</a:t>
            </a:r>
          </a:p>
          <a:p>
            <a:pPr lvl="1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Collect and promote best practices for using Sakai</a:t>
            </a:r>
          </a:p>
          <a:p>
            <a:pPr lvl="1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Review progress of faculty pilots in Sakai and evaluate feedback and recommendations</a:t>
            </a:r>
          </a:p>
          <a:p>
            <a:pPr lvl="1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Serve as ambassadors to their departments/units</a:t>
            </a:r>
          </a:p>
          <a:p>
            <a:pPr lvl="1"/>
            <a:endParaRPr lang="en-US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Implementing a New LMS at UD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66888" cy="5105400"/>
          </a:xfrm>
        </p:spPr>
        <p:txBody>
          <a:bodyPr>
            <a:normAutofit fontScale="70000" lnSpcReduction="20000"/>
          </a:bodyPr>
          <a:lstStyle/>
          <a:p>
            <a:r>
              <a:rPr lang="en-US" sz="4000" i="1" dirty="0" smtClean="0">
                <a:latin typeface="Arial" pitchFamily="34" charset="0"/>
                <a:cs typeface="Arial" pitchFamily="34" charset="0"/>
              </a:rPr>
              <a:t>Training and Expanding Skills</a:t>
            </a:r>
          </a:p>
          <a:p>
            <a:pPr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3400" dirty="0" smtClean="0">
                <a:latin typeface="Arial" pitchFamily="34" charset="0"/>
                <a:cs typeface="Arial" pitchFamily="34" charset="0"/>
              </a:rPr>
              <a:t>Regular training workshops and retreats for LMS Committee</a:t>
            </a:r>
          </a:p>
          <a:p>
            <a:pPr lvl="1"/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3400" dirty="0" smtClean="0">
                <a:latin typeface="Arial" pitchFamily="34" charset="0"/>
                <a:cs typeface="Arial" pitchFamily="34" charset="0"/>
              </a:rPr>
              <a:t>Customized training for departments/administrative units or individual consultations</a:t>
            </a:r>
          </a:p>
          <a:p>
            <a:pPr>
              <a:buNone/>
            </a:pPr>
            <a:endParaRPr lang="en-US" sz="3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i="1" dirty="0" smtClean="0">
                <a:latin typeface="Arial" pitchFamily="34" charset="0"/>
                <a:cs typeface="Arial" pitchFamily="34" charset="0"/>
              </a:rPr>
              <a:t>Dissemination of Information (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Institutional buy-in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3500" dirty="0" smtClean="0">
                <a:latin typeface="Arial" pitchFamily="34" charset="0"/>
                <a:cs typeface="Arial" pitchFamily="34" charset="0"/>
              </a:rPr>
              <a:t>Presentations to Deans, Chairs, Faculty Senate, departments, and other administrative units</a:t>
            </a:r>
          </a:p>
          <a:p>
            <a:pPr lvl="1"/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3500" dirty="0" smtClean="0">
                <a:latin typeface="Arial" pitchFamily="34" charset="0"/>
                <a:cs typeface="Arial" pitchFamily="34" charset="0"/>
              </a:rPr>
              <a:t>Regular Updates: Articles on Udaily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AEA1C9-845D-4B9E-BF11-E507CFA2969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1143000" y="381000"/>
          <a:ext cx="7848600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572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The Role of E-Learning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696200" cy="4800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Transform the teaching/learning paradigm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Create &amp; promote an active learning community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Enhance student learning, engagement, and learning outcomes</a:t>
            </a:r>
          </a:p>
          <a:p>
            <a:pPr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Expand academic &amp; administrative collaborations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920" y="27463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Pro</a:t>
            </a:r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portion of Course Sites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AEA1C9-845D-4B9E-BF11-E507CFA2969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762000" y="1600200"/>
          <a:ext cx="4191000" cy="406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8"/>
          <p:cNvGraphicFramePr>
            <a:graphicFrameLocks/>
          </p:cNvGraphicFramePr>
          <p:nvPr/>
        </p:nvGraphicFramePr>
        <p:xfrm>
          <a:off x="4724400" y="1600200"/>
          <a:ext cx="4191000" cy="406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The Role of  E-Learning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219200" y="1447800"/>
            <a:ext cx="8153400" cy="45720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280988" marR="0" lvl="0" indent="-280988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Enhance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he teaching-learning environment</a:t>
            </a:r>
          </a:p>
          <a:p>
            <a:pPr marL="280988" marR="0" lvl="0" indent="-280988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280988" marR="0" lvl="0" indent="-280988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Create 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earning communities</a:t>
            </a:r>
          </a:p>
          <a:p>
            <a:pPr marL="280988" marR="0" lvl="0" indent="-280988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>
              <a:solidFill>
                <a:schemeClr val="tx2">
                  <a:satMod val="13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280988" marR="0" lvl="0" indent="-280988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Foster student engagement</a:t>
            </a:r>
          </a:p>
          <a:p>
            <a:pPr marL="280988" marR="0" lvl="0" indent="-280988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280988" marR="0" lvl="0" indent="-280988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Promote lifelong learning</a:t>
            </a:r>
          </a:p>
          <a:p>
            <a:pPr marL="280988" marR="0" lvl="0" indent="-280988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lang="en-US" sz="2000" dirty="0" smtClean="0">
              <a:solidFill>
                <a:schemeClr val="tx2">
                  <a:satMod val="13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But, technology is not a panacea!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7346" name="Picture 2" descr="http://www.elearning.ac.uk/features/techand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066800"/>
            <a:ext cx="7326086" cy="512826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655738" y="6336268"/>
            <a:ext cx="327846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 smtClean="0">
                <a:latin typeface="Arial" pitchFamily="34" charset="0"/>
                <a:cs typeface="Arial" pitchFamily="34" charset="0"/>
              </a:rPr>
              <a:t>Source: http://www.elearning.ac.uk/features/techanded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Challenges &amp; Opportunities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6800" y="1244798"/>
            <a:ext cx="7772400" cy="583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Disconnect between today’s students and “traditional forms” of teaching and learning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96925" lvl="1" indent="-339725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ourier New" pitchFamily="49" charset="0"/>
              <a:buChar char="o"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“e-mailers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vs. text-messagers”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tabLst/>
            </a:pPr>
            <a:endParaRPr lang="en-US" sz="3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Recognizing the diversity of teaching, learning, and technology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790575" lvl="1" indent="-333375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Different modes of teaching &amp; learning             adaptation of technology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endParaRPr kumimoji="0" lang="en-US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669792" y="56875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http://www.cartoonstock.com/lowres/dro0737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9561" y="762000"/>
            <a:ext cx="7718961" cy="5791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743200" y="653557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000" dirty="0" smtClean="0">
                <a:latin typeface="Arial" pitchFamily="34" charset="0"/>
                <a:cs typeface="Arial" pitchFamily="34" charset="0"/>
              </a:rPr>
              <a:t>Source: http://www.cartoonstock.com/lowres/dro0737l.jpg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-7620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The Generational-Educational Gap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Challenges &amp; Opportunities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6800" y="1524000"/>
            <a:ext cx="76962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Becoming more collaborative and interactive, across campus and across the globe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endParaRPr lang="en-US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90575" lvl="1" indent="-333375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Fostering multi-disciplinary and international interactions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endParaRPr lang="en-US" sz="3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Engaging faculty, staff and students in extended discussions and interactions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endParaRPr lang="en-US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96925" lvl="1" indent="-339725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Creating a learning community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Challenges &amp; Opportunities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90600" y="1251972"/>
            <a:ext cx="8077200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New technological innovations</a:t>
            </a:r>
          </a:p>
          <a:p>
            <a:pPr marL="687388" lvl="1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Ø"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687388" lvl="1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Here to stay or fads?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endParaRPr lang="en-US" sz="1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4600" y="2646402"/>
            <a:ext cx="129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5563" lvl="1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WebCT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6230035"/>
            <a:ext cx="11338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Web 2.0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9600" y="5257800"/>
            <a:ext cx="798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917575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Wikis</a:t>
            </a:r>
          </a:p>
        </p:txBody>
      </p:sp>
      <p:sp>
        <p:nvSpPr>
          <p:cNvPr id="7" name="Rectangle 6"/>
          <p:cNvSpPr/>
          <p:nvPr/>
        </p:nvSpPr>
        <p:spPr>
          <a:xfrm>
            <a:off x="7924800" y="3276600"/>
            <a:ext cx="8435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42963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Blogs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0" y="5791200"/>
            <a:ext cx="16097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Chat Rooms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343400"/>
            <a:ext cx="15103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E-Portfolios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3400" y="6172200"/>
            <a:ext cx="10983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Clickers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859497" y="4934635"/>
            <a:ext cx="11321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Twitter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3048000"/>
            <a:ext cx="106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Skype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2200" y="3791635"/>
            <a:ext cx="22463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Web conferencing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48000" y="5105400"/>
            <a:ext cx="6559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01638" lvl="1" indent="-4016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Jing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562600" y="5105400"/>
            <a:ext cx="2263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Instant Messaging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71800" y="4343400"/>
            <a:ext cx="12207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03275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WebCite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43000" y="5105400"/>
            <a:ext cx="15392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Second Life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24400" y="3733800"/>
            <a:ext cx="3490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Podcasting or course-casting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90262" y="5791200"/>
            <a:ext cx="23663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Distance education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38800" y="5943600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13605" y="4419600"/>
            <a:ext cx="34291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8838" lvl="1" indent="-85883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And the list goes on…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219200" y="3219793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Blackboard</a:t>
            </a:r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4648200" y="2895600"/>
            <a:ext cx="10262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Moodle</a:t>
            </a:r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7467600" y="2656230"/>
            <a:ext cx="827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Sakai</a:t>
            </a:r>
            <a:endParaRPr lang="en-US" sz="2000" dirty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Institutional Role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6800" y="1066801"/>
            <a:ext cx="7772400" cy="580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Establish institutional goals and expected learning outcomes for new &amp; innovative technologies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687388" lvl="1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What are we aiming to accomplish?</a:t>
            </a:r>
          </a:p>
          <a:p>
            <a:pPr marL="687388" lvl="1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ourier New" pitchFamily="49" charset="0"/>
              <a:buChar char="o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687388" lvl="1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How do we impact student success?</a:t>
            </a:r>
          </a:p>
          <a:p>
            <a:pPr marL="687388" lvl="1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ourier New" pitchFamily="49" charset="0"/>
              <a:buChar char="o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687388" lvl="1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How do we measure this success?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Develop university-wide commitment and support for implementing new technologies into our pedagogical practices: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Institutional buy-in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Foster, support, and facilitate</a:t>
            </a:r>
            <a:r>
              <a:rPr kumimoji="0" lang="en-US" sz="25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collaborations across units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Institutional Role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6800" y="1775936"/>
            <a:ext cx="77724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Actively engage end-users in the development and implementation process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Provide the necessary resources for implementation</a:t>
            </a: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230188" lvl="0" indent="-230188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Provide training and consultations</a:t>
            </a:r>
            <a:endParaRPr kumimoji="0" lang="en-US" sz="3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6096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/>
                <a:latin typeface="Arial" pitchFamily="34" charset="0"/>
                <a:cs typeface="Arial" pitchFamily="34" charset="0"/>
              </a:rPr>
              <a:t>Some Strategies at UD</a:t>
            </a:r>
            <a:endParaRPr lang="en-US" sz="3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Faculty Institutes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UD Online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LMS: Sakai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515</TotalTime>
  <Words>744</Words>
  <Application>Microsoft Office PowerPoint</Application>
  <PresentationFormat>On-screen Show (4:3)</PresentationFormat>
  <Paragraphs>188</Paragraphs>
  <Slides>22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Solstice</vt:lpstr>
      <vt:lpstr>Chart</vt:lpstr>
      <vt:lpstr>Creating Learning Communities: Role, Contributions &amp; Challenges of E-Learning</vt:lpstr>
      <vt:lpstr>The Role of E-Learning</vt:lpstr>
      <vt:lpstr>Challenges &amp; Opportunities</vt:lpstr>
      <vt:lpstr>The Generational-Educational Gap</vt:lpstr>
      <vt:lpstr>Challenges &amp; Opportunities</vt:lpstr>
      <vt:lpstr>Challenges &amp; Opportunities</vt:lpstr>
      <vt:lpstr>Institutional Role</vt:lpstr>
      <vt:lpstr>Institutional Role</vt:lpstr>
      <vt:lpstr>Some Strategies at UD</vt:lpstr>
      <vt:lpstr>14th Annual Winter Faculty Institute </vt:lpstr>
      <vt:lpstr>14th Annual Winter Faculty Institute </vt:lpstr>
      <vt:lpstr>Creating a Virtual Classroom: UD Online</vt:lpstr>
      <vt:lpstr>Online Programs at UD</vt:lpstr>
      <vt:lpstr>Unprecedented Growth: UD Online</vt:lpstr>
      <vt:lpstr>Ensuring Controlled Growth</vt:lpstr>
      <vt:lpstr>Implementing a New LMS at UD</vt:lpstr>
      <vt:lpstr>Implementing a New LMS at UD</vt:lpstr>
      <vt:lpstr>Implementing a New LMS at UD</vt:lpstr>
      <vt:lpstr>Slide 19</vt:lpstr>
      <vt:lpstr>Proportion of Course Sites</vt:lpstr>
      <vt:lpstr>The Role of  E-Learning</vt:lpstr>
      <vt:lpstr>But, technology is not a panacea!</vt:lpstr>
    </vt:vector>
  </TitlesOfParts>
  <Company>University of Delaware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havidan</dc:creator>
  <cp:lastModifiedBy>havidan</cp:lastModifiedBy>
  <cp:revision>127</cp:revision>
  <dcterms:created xsi:type="dcterms:W3CDTF">2009-03-30T18:23:35Z</dcterms:created>
  <dcterms:modified xsi:type="dcterms:W3CDTF">2009-04-03T16:22:03Z</dcterms:modified>
</cp:coreProperties>
</file>