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9" r:id="rId1"/>
  </p:sldMasterIdLst>
  <p:sldIdLst>
    <p:sldId id="344" r:id="rId2"/>
    <p:sldId id="325" r:id="rId3"/>
    <p:sldId id="320" r:id="rId4"/>
    <p:sldId id="321" r:id="rId5"/>
    <p:sldId id="322" r:id="rId6"/>
    <p:sldId id="323" r:id="rId7"/>
    <p:sldId id="345" r:id="rId8"/>
    <p:sldId id="324" r:id="rId9"/>
    <p:sldId id="326" r:id="rId10"/>
    <p:sldId id="327" r:id="rId11"/>
    <p:sldId id="328" r:id="rId12"/>
    <p:sldId id="313" r:id="rId13"/>
    <p:sldId id="314" r:id="rId14"/>
    <p:sldId id="260" r:id="rId15"/>
    <p:sldId id="315" r:id="rId16"/>
    <p:sldId id="318" r:id="rId17"/>
    <p:sldId id="287" r:id="rId18"/>
    <p:sldId id="302" r:id="rId19"/>
    <p:sldId id="303" r:id="rId20"/>
    <p:sldId id="304" r:id="rId21"/>
    <p:sldId id="306" r:id="rId22"/>
    <p:sldId id="307" r:id="rId23"/>
    <p:sldId id="329" r:id="rId24"/>
    <p:sldId id="330" r:id="rId25"/>
    <p:sldId id="331" r:id="rId26"/>
    <p:sldId id="332" r:id="rId27"/>
    <p:sldId id="300" r:id="rId28"/>
    <p:sldId id="309" r:id="rId29"/>
    <p:sldId id="310" r:id="rId30"/>
    <p:sldId id="311" r:id="rId31"/>
    <p:sldId id="312" r:id="rId32"/>
    <p:sldId id="317" r:id="rId33"/>
    <p:sldId id="333" r:id="rId34"/>
    <p:sldId id="334" r:id="rId35"/>
    <p:sldId id="336" r:id="rId36"/>
    <p:sldId id="338" r:id="rId37"/>
    <p:sldId id="340" r:id="rId38"/>
    <p:sldId id="341" r:id="rId39"/>
    <p:sldId id="342" r:id="rId40"/>
    <p:sldId id="343" r:id="rId41"/>
    <p:sldId id="339" r:id="rId42"/>
    <p:sldId id="335" r:id="rId43"/>
    <p:sldId id="346" r:id="rId44"/>
    <p:sldId id="347" r:id="rId45"/>
    <p:sldId id="348" r:id="rId46"/>
    <p:sldId id="349" r:id="rId4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1720"/>
    <a:srgbClr val="F37B81"/>
    <a:srgbClr val="DCE26A"/>
    <a:srgbClr val="00FF00"/>
    <a:srgbClr val="E2AD9A"/>
    <a:srgbClr val="FFBCAF"/>
    <a:srgbClr val="777777"/>
    <a:srgbClr val="5F5F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782" autoAdjust="0"/>
    <p:restoredTop sz="94761" autoAdjust="0"/>
  </p:normalViewPr>
  <p:slideViewPr>
    <p:cSldViewPr>
      <p:cViewPr varScale="1">
        <p:scale>
          <a:sx n="73" d="100"/>
          <a:sy n="73" d="100"/>
        </p:scale>
        <p:origin x="-8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28600" y="3124200"/>
            <a:ext cx="8564563" cy="390525"/>
            <a:chOff x="144" y="1968"/>
            <a:chExt cx="5395" cy="246"/>
          </a:xfrm>
        </p:grpSpPr>
        <p:sp>
          <p:nvSpPr>
            <p:cNvPr id="5" name="Freeform 3"/>
            <p:cNvSpPr>
              <a:spLocks/>
            </p:cNvSpPr>
            <p:nvPr userDrawn="1"/>
          </p:nvSpPr>
          <p:spPr bwMode="auto">
            <a:xfrm rot="-5400000" flipH="1" flipV="1">
              <a:off x="2794" y="-586"/>
              <a:ext cx="96" cy="5395"/>
            </a:xfrm>
            <a:custGeom>
              <a:avLst/>
              <a:gdLst/>
              <a:ahLst/>
              <a:cxnLst>
                <a:cxn ang="0">
                  <a:pos x="91" y="526"/>
                </a:cxn>
                <a:cxn ang="0">
                  <a:pos x="211" y="175"/>
                </a:cxn>
                <a:cxn ang="0">
                  <a:pos x="443" y="32"/>
                </a:cxn>
                <a:cxn ang="0">
                  <a:pos x="802" y="32"/>
                </a:cxn>
                <a:cxn ang="0">
                  <a:pos x="1206" y="10"/>
                </a:cxn>
                <a:cxn ang="0">
                  <a:pos x="1482" y="25"/>
                </a:cxn>
                <a:cxn ang="0">
                  <a:pos x="1655" y="160"/>
                </a:cxn>
                <a:cxn ang="0">
                  <a:pos x="1655" y="406"/>
                </a:cxn>
                <a:cxn ang="0">
                  <a:pos x="1572" y="736"/>
                </a:cxn>
                <a:cxn ang="0">
                  <a:pos x="1565" y="1177"/>
                </a:cxn>
                <a:cxn ang="0">
                  <a:pos x="1632" y="1581"/>
                </a:cxn>
                <a:cxn ang="0">
                  <a:pos x="1692" y="2232"/>
                </a:cxn>
                <a:cxn ang="0">
                  <a:pos x="1587" y="2830"/>
                </a:cxn>
                <a:cxn ang="0">
                  <a:pos x="1625" y="3055"/>
                </a:cxn>
                <a:cxn ang="0">
                  <a:pos x="1535" y="3234"/>
                </a:cxn>
                <a:cxn ang="0">
                  <a:pos x="1325" y="3234"/>
                </a:cxn>
                <a:cxn ang="0">
                  <a:pos x="921" y="3204"/>
                </a:cxn>
                <a:cxn ang="0">
                  <a:pos x="510" y="3249"/>
                </a:cxn>
                <a:cxn ang="0">
                  <a:pos x="136" y="3167"/>
                </a:cxn>
                <a:cxn ang="0">
                  <a:pos x="39" y="2950"/>
                </a:cxn>
                <a:cxn ang="0">
                  <a:pos x="99" y="2651"/>
                </a:cxn>
                <a:cxn ang="0">
                  <a:pos x="99" y="2232"/>
                </a:cxn>
                <a:cxn ang="0">
                  <a:pos x="9" y="1813"/>
                </a:cxn>
                <a:cxn ang="0">
                  <a:pos x="46" y="1259"/>
                </a:cxn>
                <a:cxn ang="0">
                  <a:pos x="61" y="915"/>
                </a:cxn>
                <a:cxn ang="0">
                  <a:pos x="91" y="526"/>
                </a:cxn>
              </a:cxnLst>
              <a:rect l="0" t="0" r="r" b="b"/>
              <a:pathLst>
                <a:path w="1699" h="3264">
                  <a:moveTo>
                    <a:pt x="91" y="526"/>
                  </a:moveTo>
                  <a:cubicBezTo>
                    <a:pt x="116" y="403"/>
                    <a:pt x="152" y="257"/>
                    <a:pt x="211" y="175"/>
                  </a:cubicBezTo>
                  <a:cubicBezTo>
                    <a:pt x="270" y="93"/>
                    <a:pt x="345" y="56"/>
                    <a:pt x="443" y="32"/>
                  </a:cubicBezTo>
                  <a:cubicBezTo>
                    <a:pt x="541" y="8"/>
                    <a:pt x="675" y="36"/>
                    <a:pt x="802" y="32"/>
                  </a:cubicBezTo>
                  <a:cubicBezTo>
                    <a:pt x="929" y="28"/>
                    <a:pt x="1093" y="11"/>
                    <a:pt x="1206" y="10"/>
                  </a:cubicBezTo>
                  <a:cubicBezTo>
                    <a:pt x="1319" y="9"/>
                    <a:pt x="1407" y="0"/>
                    <a:pt x="1482" y="25"/>
                  </a:cubicBezTo>
                  <a:cubicBezTo>
                    <a:pt x="1557" y="50"/>
                    <a:pt x="1626" y="97"/>
                    <a:pt x="1655" y="160"/>
                  </a:cubicBezTo>
                  <a:cubicBezTo>
                    <a:pt x="1684" y="223"/>
                    <a:pt x="1669" y="310"/>
                    <a:pt x="1655" y="406"/>
                  </a:cubicBezTo>
                  <a:cubicBezTo>
                    <a:pt x="1641" y="502"/>
                    <a:pt x="1587" y="608"/>
                    <a:pt x="1572" y="736"/>
                  </a:cubicBezTo>
                  <a:cubicBezTo>
                    <a:pt x="1557" y="864"/>
                    <a:pt x="1555" y="1036"/>
                    <a:pt x="1565" y="1177"/>
                  </a:cubicBezTo>
                  <a:cubicBezTo>
                    <a:pt x="1575" y="1318"/>
                    <a:pt x="1611" y="1405"/>
                    <a:pt x="1632" y="1581"/>
                  </a:cubicBezTo>
                  <a:cubicBezTo>
                    <a:pt x="1653" y="1757"/>
                    <a:pt x="1699" y="2024"/>
                    <a:pt x="1692" y="2232"/>
                  </a:cubicBezTo>
                  <a:cubicBezTo>
                    <a:pt x="1685" y="2440"/>
                    <a:pt x="1598" y="2693"/>
                    <a:pt x="1587" y="2830"/>
                  </a:cubicBezTo>
                  <a:cubicBezTo>
                    <a:pt x="1576" y="2967"/>
                    <a:pt x="1634" y="2988"/>
                    <a:pt x="1625" y="3055"/>
                  </a:cubicBezTo>
                  <a:cubicBezTo>
                    <a:pt x="1616" y="3122"/>
                    <a:pt x="1585" y="3204"/>
                    <a:pt x="1535" y="3234"/>
                  </a:cubicBezTo>
                  <a:cubicBezTo>
                    <a:pt x="1485" y="3264"/>
                    <a:pt x="1427" y="3239"/>
                    <a:pt x="1325" y="3234"/>
                  </a:cubicBezTo>
                  <a:cubicBezTo>
                    <a:pt x="1223" y="3229"/>
                    <a:pt x="1057" y="3202"/>
                    <a:pt x="921" y="3204"/>
                  </a:cubicBezTo>
                  <a:cubicBezTo>
                    <a:pt x="785" y="3206"/>
                    <a:pt x="641" y="3255"/>
                    <a:pt x="510" y="3249"/>
                  </a:cubicBezTo>
                  <a:cubicBezTo>
                    <a:pt x="379" y="3243"/>
                    <a:pt x="214" y="3217"/>
                    <a:pt x="136" y="3167"/>
                  </a:cubicBezTo>
                  <a:cubicBezTo>
                    <a:pt x="58" y="3117"/>
                    <a:pt x="45" y="3036"/>
                    <a:pt x="39" y="2950"/>
                  </a:cubicBezTo>
                  <a:cubicBezTo>
                    <a:pt x="33" y="2864"/>
                    <a:pt x="89" y="2771"/>
                    <a:pt x="99" y="2651"/>
                  </a:cubicBezTo>
                  <a:cubicBezTo>
                    <a:pt x="109" y="2531"/>
                    <a:pt x="114" y="2372"/>
                    <a:pt x="99" y="2232"/>
                  </a:cubicBezTo>
                  <a:cubicBezTo>
                    <a:pt x="84" y="2092"/>
                    <a:pt x="18" y="1975"/>
                    <a:pt x="9" y="1813"/>
                  </a:cubicBezTo>
                  <a:cubicBezTo>
                    <a:pt x="0" y="1651"/>
                    <a:pt x="37" y="1409"/>
                    <a:pt x="46" y="1259"/>
                  </a:cubicBezTo>
                  <a:cubicBezTo>
                    <a:pt x="55" y="1109"/>
                    <a:pt x="52" y="1036"/>
                    <a:pt x="61" y="915"/>
                  </a:cubicBezTo>
                  <a:cubicBezTo>
                    <a:pt x="70" y="794"/>
                    <a:pt x="66" y="649"/>
                    <a:pt x="91" y="52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2400" y="1968"/>
              <a:ext cx="768" cy="246"/>
              <a:chOff x="1797" y="3074"/>
              <a:chExt cx="2346" cy="655"/>
            </a:xfrm>
          </p:grpSpPr>
          <p:grpSp>
            <p:nvGrpSpPr>
              <p:cNvPr id="7" name="Group 5"/>
              <p:cNvGrpSpPr>
                <a:grpSpLocks/>
              </p:cNvGrpSpPr>
              <p:nvPr/>
            </p:nvGrpSpPr>
            <p:grpSpPr bwMode="auto">
              <a:xfrm>
                <a:off x="1797" y="3074"/>
                <a:ext cx="2346" cy="655"/>
                <a:chOff x="1865" y="1810"/>
                <a:chExt cx="2346" cy="655"/>
              </a:xfrm>
            </p:grpSpPr>
            <p:sp>
              <p:nvSpPr>
                <p:cNvPr id="11" name="Freeform 6"/>
                <p:cNvSpPr>
                  <a:spLocks/>
                </p:cNvSpPr>
                <p:nvPr/>
              </p:nvSpPr>
              <p:spPr bwMode="auto">
                <a:xfrm>
                  <a:off x="2051" y="2007"/>
                  <a:ext cx="2160" cy="458"/>
                </a:xfrm>
                <a:custGeom>
                  <a:avLst/>
                  <a:gdLst/>
                  <a:ahLst/>
                  <a:cxnLst>
                    <a:cxn ang="0">
                      <a:pos x="7" y="139"/>
                    </a:cxn>
                    <a:cxn ang="0">
                      <a:pos x="89" y="266"/>
                    </a:cxn>
                    <a:cxn ang="0">
                      <a:pos x="187" y="333"/>
                    </a:cxn>
                    <a:cxn ang="0">
                      <a:pos x="351" y="303"/>
                    </a:cxn>
                    <a:cxn ang="0">
                      <a:pos x="561" y="281"/>
                    </a:cxn>
                    <a:cxn ang="0">
                      <a:pos x="852" y="259"/>
                    </a:cxn>
                    <a:cxn ang="0">
                      <a:pos x="1167" y="259"/>
                    </a:cxn>
                    <a:cxn ang="0">
                      <a:pos x="1541" y="318"/>
                    </a:cxn>
                    <a:cxn ang="0">
                      <a:pos x="1758" y="401"/>
                    </a:cxn>
                    <a:cxn ang="0">
                      <a:pos x="1907" y="453"/>
                    </a:cxn>
                    <a:cxn ang="0">
                      <a:pos x="2049" y="423"/>
                    </a:cxn>
                    <a:cxn ang="0">
                      <a:pos x="2109" y="348"/>
                    </a:cxn>
                    <a:cxn ang="0">
                      <a:pos x="2109" y="251"/>
                    </a:cxn>
                    <a:cxn ang="0">
                      <a:pos x="2004" y="154"/>
                    </a:cxn>
                    <a:cxn ang="0">
                      <a:pos x="1167" y="27"/>
                    </a:cxn>
                    <a:cxn ang="0">
                      <a:pos x="336" y="4"/>
                    </a:cxn>
                    <a:cxn ang="0">
                      <a:pos x="52" y="49"/>
                    </a:cxn>
                    <a:cxn ang="0">
                      <a:pos x="7" y="139"/>
                    </a:cxn>
                  </a:cxnLst>
                  <a:rect l="0" t="0" r="r" b="b"/>
                  <a:pathLst>
                    <a:path w="2161" h="457">
                      <a:moveTo>
                        <a:pt x="7" y="139"/>
                      </a:moveTo>
                      <a:cubicBezTo>
                        <a:pt x="13" y="175"/>
                        <a:pt x="59" y="234"/>
                        <a:pt x="89" y="266"/>
                      </a:cubicBezTo>
                      <a:cubicBezTo>
                        <a:pt x="119" y="298"/>
                        <a:pt x="143" y="327"/>
                        <a:pt x="187" y="333"/>
                      </a:cubicBezTo>
                      <a:cubicBezTo>
                        <a:pt x="231" y="339"/>
                        <a:pt x="289" y="312"/>
                        <a:pt x="351" y="303"/>
                      </a:cubicBezTo>
                      <a:cubicBezTo>
                        <a:pt x="413" y="294"/>
                        <a:pt x="478" y="288"/>
                        <a:pt x="561" y="281"/>
                      </a:cubicBezTo>
                      <a:cubicBezTo>
                        <a:pt x="644" y="274"/>
                        <a:pt x="751" y="263"/>
                        <a:pt x="852" y="259"/>
                      </a:cubicBezTo>
                      <a:cubicBezTo>
                        <a:pt x="953" y="255"/>
                        <a:pt x="1052" y="249"/>
                        <a:pt x="1167" y="259"/>
                      </a:cubicBezTo>
                      <a:cubicBezTo>
                        <a:pt x="1282" y="269"/>
                        <a:pt x="1443" y="294"/>
                        <a:pt x="1541" y="318"/>
                      </a:cubicBezTo>
                      <a:cubicBezTo>
                        <a:pt x="1639" y="342"/>
                        <a:pt x="1697" y="379"/>
                        <a:pt x="1758" y="401"/>
                      </a:cubicBezTo>
                      <a:cubicBezTo>
                        <a:pt x="1819" y="423"/>
                        <a:pt x="1858" y="449"/>
                        <a:pt x="1907" y="453"/>
                      </a:cubicBezTo>
                      <a:cubicBezTo>
                        <a:pt x="1956" y="457"/>
                        <a:pt x="2015" y="440"/>
                        <a:pt x="2049" y="423"/>
                      </a:cubicBezTo>
                      <a:cubicBezTo>
                        <a:pt x="2083" y="406"/>
                        <a:pt x="2099" y="377"/>
                        <a:pt x="2109" y="348"/>
                      </a:cubicBezTo>
                      <a:cubicBezTo>
                        <a:pt x="2119" y="319"/>
                        <a:pt x="2127" y="283"/>
                        <a:pt x="2109" y="251"/>
                      </a:cubicBezTo>
                      <a:cubicBezTo>
                        <a:pt x="2091" y="219"/>
                        <a:pt x="2161" y="191"/>
                        <a:pt x="2004" y="154"/>
                      </a:cubicBezTo>
                      <a:cubicBezTo>
                        <a:pt x="1847" y="117"/>
                        <a:pt x="1445" y="52"/>
                        <a:pt x="1167" y="27"/>
                      </a:cubicBezTo>
                      <a:cubicBezTo>
                        <a:pt x="889" y="2"/>
                        <a:pt x="522" y="0"/>
                        <a:pt x="336" y="4"/>
                      </a:cubicBezTo>
                      <a:cubicBezTo>
                        <a:pt x="150" y="8"/>
                        <a:pt x="104" y="27"/>
                        <a:pt x="52" y="49"/>
                      </a:cubicBezTo>
                      <a:cubicBezTo>
                        <a:pt x="0" y="71"/>
                        <a:pt x="1" y="103"/>
                        <a:pt x="7" y="139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" name="Freeform 7"/>
                <p:cNvSpPr>
                  <a:spLocks/>
                </p:cNvSpPr>
                <p:nvPr/>
              </p:nvSpPr>
              <p:spPr bwMode="auto">
                <a:xfrm>
                  <a:off x="1865" y="1810"/>
                  <a:ext cx="2340" cy="586"/>
                </a:xfrm>
                <a:custGeom>
                  <a:avLst/>
                  <a:gdLst/>
                  <a:ahLst/>
                  <a:cxnLst>
                    <a:cxn ang="0">
                      <a:pos x="506" y="441"/>
                    </a:cxn>
                    <a:cxn ang="0">
                      <a:pos x="274" y="515"/>
                    </a:cxn>
                    <a:cxn ang="0">
                      <a:pos x="72" y="486"/>
                    </a:cxn>
                    <a:cxn ang="0">
                      <a:pos x="5" y="373"/>
                    </a:cxn>
                    <a:cxn ang="0">
                      <a:pos x="43" y="224"/>
                    </a:cxn>
                    <a:cxn ang="0">
                      <a:pos x="215" y="89"/>
                    </a:cxn>
                    <a:cxn ang="0">
                      <a:pos x="476" y="52"/>
                    </a:cxn>
                    <a:cxn ang="0">
                      <a:pos x="731" y="74"/>
                    </a:cxn>
                    <a:cxn ang="0">
                      <a:pos x="1090" y="37"/>
                    </a:cxn>
                    <a:cxn ang="0">
                      <a:pos x="1367" y="7"/>
                    </a:cxn>
                    <a:cxn ang="0">
                      <a:pos x="1778" y="7"/>
                    </a:cxn>
                    <a:cxn ang="0">
                      <a:pos x="2204" y="52"/>
                    </a:cxn>
                    <a:cxn ang="0">
                      <a:pos x="2287" y="111"/>
                    </a:cxn>
                    <a:cxn ang="0">
                      <a:pos x="2332" y="246"/>
                    </a:cxn>
                    <a:cxn ang="0">
                      <a:pos x="2339" y="373"/>
                    </a:cxn>
                    <a:cxn ang="0">
                      <a:pos x="2324" y="456"/>
                    </a:cxn>
                    <a:cxn ang="0">
                      <a:pos x="2339" y="538"/>
                    </a:cxn>
                    <a:cxn ang="0">
                      <a:pos x="2309" y="583"/>
                    </a:cxn>
                    <a:cxn ang="0">
                      <a:pos x="2234" y="553"/>
                    </a:cxn>
                    <a:cxn ang="0">
                      <a:pos x="2062" y="486"/>
                    </a:cxn>
                    <a:cxn ang="0">
                      <a:pos x="1778" y="448"/>
                    </a:cxn>
                    <a:cxn ang="0">
                      <a:pos x="1613" y="448"/>
                    </a:cxn>
                    <a:cxn ang="0">
                      <a:pos x="1329" y="418"/>
                    </a:cxn>
                    <a:cxn ang="0">
                      <a:pos x="1195" y="411"/>
                    </a:cxn>
                    <a:cxn ang="0">
                      <a:pos x="895" y="426"/>
                    </a:cxn>
                    <a:cxn ang="0">
                      <a:pos x="671" y="411"/>
                    </a:cxn>
                    <a:cxn ang="0">
                      <a:pos x="506" y="441"/>
                    </a:cxn>
                  </a:cxnLst>
                  <a:rect l="0" t="0" r="r" b="b"/>
                  <a:pathLst>
                    <a:path w="2341" h="585">
                      <a:moveTo>
                        <a:pt x="506" y="441"/>
                      </a:moveTo>
                      <a:cubicBezTo>
                        <a:pt x="440" y="458"/>
                        <a:pt x="346" y="507"/>
                        <a:pt x="274" y="515"/>
                      </a:cubicBezTo>
                      <a:cubicBezTo>
                        <a:pt x="202" y="523"/>
                        <a:pt x="117" y="510"/>
                        <a:pt x="72" y="486"/>
                      </a:cubicBezTo>
                      <a:cubicBezTo>
                        <a:pt x="27" y="462"/>
                        <a:pt x="10" y="417"/>
                        <a:pt x="5" y="373"/>
                      </a:cubicBezTo>
                      <a:cubicBezTo>
                        <a:pt x="0" y="329"/>
                        <a:pt x="8" y="271"/>
                        <a:pt x="43" y="224"/>
                      </a:cubicBezTo>
                      <a:cubicBezTo>
                        <a:pt x="78" y="177"/>
                        <a:pt x="143" y="118"/>
                        <a:pt x="215" y="89"/>
                      </a:cubicBezTo>
                      <a:cubicBezTo>
                        <a:pt x="287" y="60"/>
                        <a:pt x="390" y="55"/>
                        <a:pt x="476" y="52"/>
                      </a:cubicBezTo>
                      <a:cubicBezTo>
                        <a:pt x="562" y="49"/>
                        <a:pt x="629" y="77"/>
                        <a:pt x="731" y="74"/>
                      </a:cubicBezTo>
                      <a:cubicBezTo>
                        <a:pt x="833" y="71"/>
                        <a:pt x="984" y="48"/>
                        <a:pt x="1090" y="37"/>
                      </a:cubicBezTo>
                      <a:cubicBezTo>
                        <a:pt x="1196" y="26"/>
                        <a:pt x="1252" y="12"/>
                        <a:pt x="1367" y="7"/>
                      </a:cubicBezTo>
                      <a:cubicBezTo>
                        <a:pt x="1482" y="2"/>
                        <a:pt x="1639" y="0"/>
                        <a:pt x="1778" y="7"/>
                      </a:cubicBezTo>
                      <a:cubicBezTo>
                        <a:pt x="1917" y="14"/>
                        <a:pt x="2119" y="35"/>
                        <a:pt x="2204" y="52"/>
                      </a:cubicBezTo>
                      <a:cubicBezTo>
                        <a:pt x="2289" y="69"/>
                        <a:pt x="2266" y="79"/>
                        <a:pt x="2287" y="111"/>
                      </a:cubicBezTo>
                      <a:cubicBezTo>
                        <a:pt x="2308" y="143"/>
                        <a:pt x="2323" y="202"/>
                        <a:pt x="2332" y="246"/>
                      </a:cubicBezTo>
                      <a:cubicBezTo>
                        <a:pt x="2341" y="290"/>
                        <a:pt x="2340" y="338"/>
                        <a:pt x="2339" y="373"/>
                      </a:cubicBezTo>
                      <a:cubicBezTo>
                        <a:pt x="2338" y="408"/>
                        <a:pt x="2324" y="429"/>
                        <a:pt x="2324" y="456"/>
                      </a:cubicBezTo>
                      <a:cubicBezTo>
                        <a:pt x="2324" y="483"/>
                        <a:pt x="2341" y="517"/>
                        <a:pt x="2339" y="538"/>
                      </a:cubicBezTo>
                      <a:cubicBezTo>
                        <a:pt x="2337" y="559"/>
                        <a:pt x="2326" y="581"/>
                        <a:pt x="2309" y="583"/>
                      </a:cubicBezTo>
                      <a:cubicBezTo>
                        <a:pt x="2292" y="585"/>
                        <a:pt x="2275" y="569"/>
                        <a:pt x="2234" y="553"/>
                      </a:cubicBezTo>
                      <a:cubicBezTo>
                        <a:pt x="2193" y="537"/>
                        <a:pt x="2138" y="504"/>
                        <a:pt x="2062" y="486"/>
                      </a:cubicBezTo>
                      <a:cubicBezTo>
                        <a:pt x="1986" y="468"/>
                        <a:pt x="1853" y="454"/>
                        <a:pt x="1778" y="448"/>
                      </a:cubicBezTo>
                      <a:cubicBezTo>
                        <a:pt x="1703" y="442"/>
                        <a:pt x="1688" y="453"/>
                        <a:pt x="1613" y="448"/>
                      </a:cubicBezTo>
                      <a:cubicBezTo>
                        <a:pt x="1538" y="443"/>
                        <a:pt x="1399" y="424"/>
                        <a:pt x="1329" y="418"/>
                      </a:cubicBezTo>
                      <a:cubicBezTo>
                        <a:pt x="1259" y="412"/>
                        <a:pt x="1267" y="410"/>
                        <a:pt x="1195" y="411"/>
                      </a:cubicBezTo>
                      <a:cubicBezTo>
                        <a:pt x="1123" y="412"/>
                        <a:pt x="982" y="426"/>
                        <a:pt x="895" y="426"/>
                      </a:cubicBezTo>
                      <a:cubicBezTo>
                        <a:pt x="808" y="426"/>
                        <a:pt x="738" y="410"/>
                        <a:pt x="671" y="411"/>
                      </a:cubicBezTo>
                      <a:cubicBezTo>
                        <a:pt x="604" y="412"/>
                        <a:pt x="572" y="424"/>
                        <a:pt x="506" y="44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8" name="Freeform 8"/>
              <p:cNvSpPr>
                <a:spLocks/>
              </p:cNvSpPr>
              <p:nvPr/>
            </p:nvSpPr>
            <p:spPr bwMode="auto">
              <a:xfrm>
                <a:off x="1864" y="3173"/>
                <a:ext cx="898" cy="397"/>
              </a:xfrm>
              <a:custGeom>
                <a:avLst/>
                <a:gdLst/>
                <a:ahLst/>
                <a:cxnLst>
                  <a:cxn ang="0">
                    <a:pos x="247" y="397"/>
                  </a:cxn>
                  <a:cxn ang="0">
                    <a:pos x="239" y="269"/>
                  </a:cxn>
                  <a:cxn ang="0">
                    <a:pos x="142" y="307"/>
                  </a:cxn>
                  <a:cxn ang="0">
                    <a:pos x="0" y="299"/>
                  </a:cxn>
                  <a:cxn ang="0">
                    <a:pos x="120" y="262"/>
                  </a:cxn>
                  <a:cxn ang="0">
                    <a:pos x="224" y="202"/>
                  </a:cxn>
                  <a:cxn ang="0">
                    <a:pos x="209" y="67"/>
                  </a:cxn>
                  <a:cxn ang="0">
                    <a:pos x="232" y="0"/>
                  </a:cxn>
                  <a:cxn ang="0">
                    <a:pos x="292" y="90"/>
                  </a:cxn>
                  <a:cxn ang="0">
                    <a:pos x="314" y="187"/>
                  </a:cxn>
                  <a:cxn ang="0">
                    <a:pos x="486" y="135"/>
                  </a:cxn>
                  <a:cxn ang="0">
                    <a:pos x="651" y="112"/>
                  </a:cxn>
                  <a:cxn ang="0">
                    <a:pos x="898" y="82"/>
                  </a:cxn>
                  <a:cxn ang="0">
                    <a:pos x="748" y="150"/>
                  </a:cxn>
                  <a:cxn ang="0">
                    <a:pos x="464" y="187"/>
                  </a:cxn>
                  <a:cxn ang="0">
                    <a:pos x="314" y="232"/>
                  </a:cxn>
                  <a:cxn ang="0">
                    <a:pos x="322" y="374"/>
                  </a:cxn>
                  <a:cxn ang="0">
                    <a:pos x="247" y="397"/>
                  </a:cxn>
                </a:cxnLst>
                <a:rect l="0" t="0" r="r" b="b"/>
                <a:pathLst>
                  <a:path w="898" h="397">
                    <a:moveTo>
                      <a:pt x="247" y="397"/>
                    </a:moveTo>
                    <a:lnTo>
                      <a:pt x="239" y="269"/>
                    </a:lnTo>
                    <a:lnTo>
                      <a:pt x="142" y="307"/>
                    </a:lnTo>
                    <a:lnTo>
                      <a:pt x="0" y="299"/>
                    </a:lnTo>
                    <a:lnTo>
                      <a:pt x="120" y="262"/>
                    </a:lnTo>
                    <a:lnTo>
                      <a:pt x="224" y="202"/>
                    </a:lnTo>
                    <a:lnTo>
                      <a:pt x="209" y="67"/>
                    </a:lnTo>
                    <a:lnTo>
                      <a:pt x="232" y="0"/>
                    </a:lnTo>
                    <a:lnTo>
                      <a:pt x="292" y="90"/>
                    </a:lnTo>
                    <a:lnTo>
                      <a:pt x="314" y="187"/>
                    </a:lnTo>
                    <a:lnTo>
                      <a:pt x="486" y="135"/>
                    </a:lnTo>
                    <a:lnTo>
                      <a:pt x="651" y="112"/>
                    </a:lnTo>
                    <a:lnTo>
                      <a:pt x="898" y="82"/>
                    </a:lnTo>
                    <a:lnTo>
                      <a:pt x="748" y="150"/>
                    </a:lnTo>
                    <a:lnTo>
                      <a:pt x="464" y="187"/>
                    </a:lnTo>
                    <a:lnTo>
                      <a:pt x="314" y="232"/>
                    </a:lnTo>
                    <a:lnTo>
                      <a:pt x="322" y="374"/>
                    </a:lnTo>
                    <a:lnTo>
                      <a:pt x="247" y="397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" name="Freeform 9"/>
              <p:cNvSpPr>
                <a:spLocks/>
              </p:cNvSpPr>
              <p:nvPr/>
            </p:nvSpPr>
            <p:spPr bwMode="auto">
              <a:xfrm>
                <a:off x="3352" y="3074"/>
                <a:ext cx="156" cy="338"/>
              </a:xfrm>
              <a:custGeom>
                <a:avLst/>
                <a:gdLst/>
                <a:ahLst/>
                <a:cxnLst>
                  <a:cxn ang="0">
                    <a:pos x="90" y="8"/>
                  </a:cxn>
                  <a:cxn ang="0">
                    <a:pos x="157" y="195"/>
                  </a:cxn>
                  <a:cxn ang="0">
                    <a:pos x="142" y="337"/>
                  </a:cxn>
                  <a:cxn ang="0">
                    <a:pos x="0" y="0"/>
                  </a:cxn>
                  <a:cxn ang="0">
                    <a:pos x="90" y="8"/>
                  </a:cxn>
                </a:cxnLst>
                <a:rect l="0" t="0" r="r" b="b"/>
                <a:pathLst>
                  <a:path w="157" h="337">
                    <a:moveTo>
                      <a:pt x="90" y="8"/>
                    </a:moveTo>
                    <a:lnTo>
                      <a:pt x="157" y="195"/>
                    </a:lnTo>
                    <a:lnTo>
                      <a:pt x="142" y="337"/>
                    </a:lnTo>
                    <a:lnTo>
                      <a:pt x="0" y="0"/>
                    </a:lnTo>
                    <a:lnTo>
                      <a:pt x="90" y="8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" name="Freeform 10"/>
              <p:cNvSpPr>
                <a:spLocks/>
              </p:cNvSpPr>
              <p:nvPr/>
            </p:nvSpPr>
            <p:spPr bwMode="auto">
              <a:xfrm>
                <a:off x="3306" y="3127"/>
                <a:ext cx="809" cy="397"/>
              </a:xfrm>
              <a:custGeom>
                <a:avLst/>
                <a:gdLst/>
                <a:ahLst/>
                <a:cxnLst>
                  <a:cxn ang="0">
                    <a:pos x="0" y="366"/>
                  </a:cxn>
                  <a:cxn ang="0">
                    <a:pos x="105" y="366"/>
                  </a:cxn>
                  <a:cxn ang="0">
                    <a:pos x="255" y="306"/>
                  </a:cxn>
                  <a:cxn ang="0">
                    <a:pos x="471" y="112"/>
                  </a:cxn>
                  <a:cxn ang="0">
                    <a:pos x="307" y="67"/>
                  </a:cxn>
                  <a:cxn ang="0">
                    <a:pos x="232" y="22"/>
                  </a:cxn>
                  <a:cxn ang="0">
                    <a:pos x="352" y="22"/>
                  </a:cxn>
                  <a:cxn ang="0">
                    <a:pos x="524" y="74"/>
                  </a:cxn>
                  <a:cxn ang="0">
                    <a:pos x="621" y="0"/>
                  </a:cxn>
                  <a:cxn ang="0">
                    <a:pos x="681" y="0"/>
                  </a:cxn>
                  <a:cxn ang="0">
                    <a:pos x="576" y="82"/>
                  </a:cxn>
                  <a:cxn ang="0">
                    <a:pos x="801" y="134"/>
                  </a:cxn>
                  <a:cxn ang="0">
                    <a:pos x="808" y="209"/>
                  </a:cxn>
                  <a:cxn ang="0">
                    <a:pos x="516" y="134"/>
                  </a:cxn>
                  <a:cxn ang="0">
                    <a:pos x="344" y="291"/>
                  </a:cxn>
                  <a:cxn ang="0">
                    <a:pos x="277" y="344"/>
                  </a:cxn>
                  <a:cxn ang="0">
                    <a:pos x="157" y="396"/>
                  </a:cxn>
                  <a:cxn ang="0">
                    <a:pos x="0" y="366"/>
                  </a:cxn>
                </a:cxnLst>
                <a:rect l="0" t="0" r="r" b="b"/>
                <a:pathLst>
                  <a:path w="808" h="396">
                    <a:moveTo>
                      <a:pt x="0" y="366"/>
                    </a:moveTo>
                    <a:lnTo>
                      <a:pt x="105" y="366"/>
                    </a:lnTo>
                    <a:lnTo>
                      <a:pt x="255" y="306"/>
                    </a:lnTo>
                    <a:lnTo>
                      <a:pt x="471" y="112"/>
                    </a:lnTo>
                    <a:lnTo>
                      <a:pt x="307" y="67"/>
                    </a:lnTo>
                    <a:lnTo>
                      <a:pt x="232" y="22"/>
                    </a:lnTo>
                    <a:lnTo>
                      <a:pt x="352" y="22"/>
                    </a:lnTo>
                    <a:lnTo>
                      <a:pt x="524" y="74"/>
                    </a:lnTo>
                    <a:lnTo>
                      <a:pt x="621" y="0"/>
                    </a:lnTo>
                    <a:lnTo>
                      <a:pt x="681" y="0"/>
                    </a:lnTo>
                    <a:lnTo>
                      <a:pt x="576" y="82"/>
                    </a:lnTo>
                    <a:lnTo>
                      <a:pt x="801" y="134"/>
                    </a:lnTo>
                    <a:lnTo>
                      <a:pt x="808" y="209"/>
                    </a:lnTo>
                    <a:lnTo>
                      <a:pt x="516" y="134"/>
                    </a:lnTo>
                    <a:lnTo>
                      <a:pt x="344" y="291"/>
                    </a:lnTo>
                    <a:lnTo>
                      <a:pt x="277" y="344"/>
                    </a:lnTo>
                    <a:lnTo>
                      <a:pt x="157" y="396"/>
                    </a:lnTo>
                    <a:lnTo>
                      <a:pt x="0" y="366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13" name="AutoShape 16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>
            <a:off x="8229600" y="6400800"/>
            <a:ext cx="381000" cy="228600"/>
          </a:xfrm>
          <a:prstGeom prst="actionButtonBeginning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" name="Text Box 17"/>
          <p:cNvSpPr txBox="1">
            <a:spLocks noChangeArrowheads="1"/>
          </p:cNvSpPr>
          <p:nvPr userDrawn="1"/>
        </p:nvSpPr>
        <p:spPr bwMode="auto">
          <a:xfrm>
            <a:off x="471488" y="5943600"/>
            <a:ext cx="95821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>
                <a:latin typeface="Times New Roman" pitchFamily="18" charset="0"/>
                <a:cs typeface="+mn-cs"/>
              </a:rPr>
              <a:t>Supplementary materials created by Mary Jacob, UC Davis, revised </a:t>
            </a:r>
            <a:fld id="{545E67A7-2FD0-42F9-AF54-1610931F36D9}" type="datetime1">
              <a:rPr lang="en-US" sz="2000">
                <a:latin typeface="Times New Roman" pitchFamily="18" charset="0"/>
                <a:cs typeface="+mn-cs"/>
              </a:rPr>
              <a:pPr eaLnBrk="0" hangingPunct="0">
                <a:defRPr/>
              </a:pPr>
              <a:t>10/24/2010</a:t>
            </a:fld>
            <a:endParaRPr lang="en-US" sz="2000">
              <a:latin typeface="Times New Roman" pitchFamily="18" charset="0"/>
              <a:cs typeface="+mn-cs"/>
            </a:endParaRPr>
          </a:p>
          <a:p>
            <a:pPr eaLnBrk="0" hangingPunct="0">
              <a:defRPr/>
            </a:pPr>
            <a:r>
              <a:rPr lang="en-US" sz="2000">
                <a:latin typeface="Times New Roman" pitchFamily="18" charset="0"/>
                <a:cs typeface="+mn-cs"/>
              </a:rPr>
              <a:t>Designed to complement </a:t>
            </a:r>
            <a:r>
              <a:rPr lang="en-US" sz="2000" i="1">
                <a:latin typeface="Times New Roman" pitchFamily="18" charset="0"/>
                <a:cs typeface="+mn-cs"/>
              </a:rPr>
              <a:t>Integrated Chinese level 1</a:t>
            </a:r>
          </a:p>
        </p:txBody>
      </p:sp>
      <p:sp>
        <p:nvSpPr>
          <p:cNvPr id="11162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416050"/>
            <a:ext cx="7772400" cy="1403350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162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066800"/>
          </a:xfrm>
        </p:spPr>
        <p:txBody>
          <a:bodyPr>
            <a:spAutoFit/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C7F2A-1687-471E-98FC-AFD242C81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5E7A3-AA4C-42B8-AF5A-F542297DE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5950" y="547688"/>
            <a:ext cx="2147888" cy="5624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7525" y="547688"/>
            <a:ext cx="6296025" cy="5624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3A016-7DEC-4D7B-9A90-40575199C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5" y="547688"/>
            <a:ext cx="8596313" cy="7477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66800" y="20574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0" y="2057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63B95-FCB4-4952-9A45-6966651CC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5" y="547688"/>
            <a:ext cx="8596313" cy="7477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2057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29200" y="20574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2AC57-2998-4D6F-85DC-E97F718F6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A1C26-1EB1-4E1D-98CE-E4301F36E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3ED4C-EBBC-40D4-9EDF-DA760E01E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15A00-0C2F-4228-95E9-E96ECE945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D9F0D-DBD7-4C94-9B8C-8E56D67727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4F8BE-7A12-42FA-B8F5-435B238A8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EB2E6-D1A6-4A4F-9315-EDCEC1DCD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FB078-3C77-4F2A-B38B-B35E9787D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B1E63-FB5C-4F2B-8664-F93426878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Freeform 2"/>
          <p:cNvSpPr>
            <a:spLocks/>
          </p:cNvSpPr>
          <p:nvPr/>
        </p:nvSpPr>
        <p:spPr bwMode="auto">
          <a:xfrm>
            <a:off x="-23813" y="1763713"/>
            <a:ext cx="6899276" cy="171450"/>
          </a:xfrm>
          <a:custGeom>
            <a:avLst/>
            <a:gdLst/>
            <a:ahLst/>
            <a:cxnLst>
              <a:cxn ang="0">
                <a:pos x="3477" y="10"/>
              </a:cxn>
              <a:cxn ang="0">
                <a:pos x="4057" y="17"/>
              </a:cxn>
              <a:cxn ang="0">
                <a:pos x="4293" y="30"/>
              </a:cxn>
              <a:cxn ang="0">
                <a:pos x="4293" y="50"/>
              </a:cxn>
              <a:cxn ang="0">
                <a:pos x="4329" y="73"/>
              </a:cxn>
              <a:cxn ang="0">
                <a:pos x="4305" y="89"/>
              </a:cxn>
              <a:cxn ang="0">
                <a:pos x="4082" y="99"/>
              </a:cxn>
              <a:cxn ang="0">
                <a:pos x="3675" y="99"/>
              </a:cxn>
              <a:cxn ang="0">
                <a:pos x="3129" y="94"/>
              </a:cxn>
              <a:cxn ang="0">
                <a:pos x="2401" y="94"/>
              </a:cxn>
              <a:cxn ang="0">
                <a:pos x="1733" y="98"/>
              </a:cxn>
              <a:cxn ang="0">
                <a:pos x="657" y="102"/>
              </a:cxn>
              <a:cxn ang="0">
                <a:pos x="1" y="93"/>
              </a:cxn>
              <a:cxn ang="0">
                <a:pos x="0" y="13"/>
              </a:cxn>
              <a:cxn ang="0">
                <a:pos x="657" y="12"/>
              </a:cxn>
              <a:cxn ang="0">
                <a:pos x="1349" y="7"/>
              </a:cxn>
              <a:cxn ang="0">
                <a:pos x="2265" y="9"/>
              </a:cxn>
              <a:cxn ang="0">
                <a:pos x="2834" y="8"/>
              </a:cxn>
              <a:cxn ang="0">
                <a:pos x="3477" y="10"/>
              </a:cxn>
            </a:cxnLst>
            <a:rect l="0" t="0" r="r" b="b"/>
            <a:pathLst>
              <a:path w="4346" h="108">
                <a:moveTo>
                  <a:pt x="3477" y="10"/>
                </a:moveTo>
                <a:cubicBezTo>
                  <a:pt x="3680" y="12"/>
                  <a:pt x="3921" y="14"/>
                  <a:pt x="4057" y="17"/>
                </a:cubicBezTo>
                <a:cubicBezTo>
                  <a:pt x="4192" y="20"/>
                  <a:pt x="4253" y="24"/>
                  <a:pt x="4293" y="30"/>
                </a:cubicBezTo>
                <a:cubicBezTo>
                  <a:pt x="4333" y="36"/>
                  <a:pt x="4286" y="43"/>
                  <a:pt x="4293" y="50"/>
                </a:cubicBezTo>
                <a:cubicBezTo>
                  <a:pt x="4300" y="57"/>
                  <a:pt x="4328" y="67"/>
                  <a:pt x="4329" y="73"/>
                </a:cubicBezTo>
                <a:cubicBezTo>
                  <a:pt x="4331" y="80"/>
                  <a:pt x="4346" y="85"/>
                  <a:pt x="4305" y="89"/>
                </a:cubicBezTo>
                <a:cubicBezTo>
                  <a:pt x="4263" y="93"/>
                  <a:pt x="4186" y="97"/>
                  <a:pt x="4082" y="99"/>
                </a:cubicBezTo>
                <a:cubicBezTo>
                  <a:pt x="3977" y="100"/>
                  <a:pt x="3834" y="99"/>
                  <a:pt x="3675" y="99"/>
                </a:cubicBezTo>
                <a:cubicBezTo>
                  <a:pt x="3516" y="98"/>
                  <a:pt x="3341" y="95"/>
                  <a:pt x="3129" y="94"/>
                </a:cubicBezTo>
                <a:cubicBezTo>
                  <a:pt x="2918" y="93"/>
                  <a:pt x="2634" y="94"/>
                  <a:pt x="2401" y="94"/>
                </a:cubicBezTo>
                <a:cubicBezTo>
                  <a:pt x="2168" y="95"/>
                  <a:pt x="2024" y="97"/>
                  <a:pt x="1733" y="98"/>
                </a:cubicBezTo>
                <a:cubicBezTo>
                  <a:pt x="1442" y="99"/>
                  <a:pt x="946" y="103"/>
                  <a:pt x="657" y="102"/>
                </a:cubicBezTo>
                <a:cubicBezTo>
                  <a:pt x="368" y="101"/>
                  <a:pt x="110" y="108"/>
                  <a:pt x="1" y="93"/>
                </a:cubicBezTo>
                <a:lnTo>
                  <a:pt x="0" y="13"/>
                </a:lnTo>
                <a:cubicBezTo>
                  <a:pt x="109" y="0"/>
                  <a:pt x="432" y="13"/>
                  <a:pt x="657" y="12"/>
                </a:cubicBezTo>
                <a:cubicBezTo>
                  <a:pt x="882" y="11"/>
                  <a:pt x="1082" y="7"/>
                  <a:pt x="1349" y="7"/>
                </a:cubicBezTo>
                <a:cubicBezTo>
                  <a:pt x="1617" y="6"/>
                  <a:pt x="2017" y="8"/>
                  <a:pt x="2265" y="9"/>
                </a:cubicBezTo>
                <a:cubicBezTo>
                  <a:pt x="2513" y="9"/>
                  <a:pt x="2634" y="9"/>
                  <a:pt x="2834" y="8"/>
                </a:cubicBezTo>
                <a:cubicBezTo>
                  <a:pt x="3034" y="9"/>
                  <a:pt x="3273" y="9"/>
                  <a:pt x="3477" y="10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0595" name="Freeform 3"/>
          <p:cNvSpPr>
            <a:spLocks/>
          </p:cNvSpPr>
          <p:nvPr/>
        </p:nvSpPr>
        <p:spPr bwMode="auto">
          <a:xfrm>
            <a:off x="198438" y="152400"/>
            <a:ext cx="715962" cy="6400800"/>
          </a:xfrm>
          <a:custGeom>
            <a:avLst/>
            <a:gdLst/>
            <a:ahLst/>
            <a:cxnLst>
              <a:cxn ang="0">
                <a:pos x="86" y="3201"/>
              </a:cxn>
              <a:cxn ang="0">
                <a:pos x="79" y="2730"/>
              </a:cxn>
              <a:cxn ang="0">
                <a:pos x="64" y="2109"/>
              </a:cxn>
              <a:cxn ang="0">
                <a:pos x="101" y="1765"/>
              </a:cxn>
              <a:cxn ang="0">
                <a:pos x="79" y="1137"/>
              </a:cxn>
              <a:cxn ang="0">
                <a:pos x="34" y="651"/>
              </a:cxn>
              <a:cxn ang="0">
                <a:pos x="19" y="284"/>
              </a:cxn>
              <a:cxn ang="0">
                <a:pos x="49" y="45"/>
              </a:cxn>
              <a:cxn ang="0">
                <a:pos x="123" y="15"/>
              </a:cxn>
              <a:cxn ang="0">
                <a:pos x="243" y="37"/>
              </a:cxn>
              <a:cxn ang="0">
                <a:pos x="355" y="15"/>
              </a:cxn>
              <a:cxn ang="0">
                <a:pos x="512" y="7"/>
              </a:cxn>
              <a:cxn ang="0">
                <a:pos x="707" y="60"/>
              </a:cxn>
              <a:cxn ang="0">
                <a:pos x="797" y="142"/>
              </a:cxn>
              <a:cxn ang="0">
                <a:pos x="789" y="321"/>
              </a:cxn>
              <a:cxn ang="0">
                <a:pos x="804" y="658"/>
              </a:cxn>
              <a:cxn ang="0">
                <a:pos x="849" y="1047"/>
              </a:cxn>
              <a:cxn ang="0">
                <a:pos x="834" y="1586"/>
              </a:cxn>
              <a:cxn ang="0">
                <a:pos x="812" y="2199"/>
              </a:cxn>
              <a:cxn ang="0">
                <a:pos x="879" y="2812"/>
              </a:cxn>
              <a:cxn ang="0">
                <a:pos x="834" y="3329"/>
              </a:cxn>
              <a:cxn ang="0">
                <a:pos x="842" y="3957"/>
              </a:cxn>
              <a:cxn ang="0">
                <a:pos x="797" y="4054"/>
              </a:cxn>
              <a:cxn ang="0">
                <a:pos x="625" y="4084"/>
              </a:cxn>
              <a:cxn ang="0">
                <a:pos x="430" y="4039"/>
              </a:cxn>
              <a:cxn ang="0">
                <a:pos x="251" y="4069"/>
              </a:cxn>
              <a:cxn ang="0">
                <a:pos x="123" y="4114"/>
              </a:cxn>
              <a:cxn ang="0">
                <a:pos x="19" y="4062"/>
              </a:cxn>
              <a:cxn ang="0">
                <a:pos x="11" y="3875"/>
              </a:cxn>
              <a:cxn ang="0">
                <a:pos x="64" y="3598"/>
              </a:cxn>
              <a:cxn ang="0">
                <a:pos x="86" y="3201"/>
              </a:cxn>
            </a:cxnLst>
            <a:rect l="0" t="0" r="r" b="b"/>
            <a:pathLst>
              <a:path w="883" h="4115">
                <a:moveTo>
                  <a:pt x="86" y="3201"/>
                </a:moveTo>
                <a:cubicBezTo>
                  <a:pt x="89" y="3056"/>
                  <a:pt x="83" y="2912"/>
                  <a:pt x="79" y="2730"/>
                </a:cubicBezTo>
                <a:cubicBezTo>
                  <a:pt x="75" y="2548"/>
                  <a:pt x="60" y="2270"/>
                  <a:pt x="64" y="2109"/>
                </a:cubicBezTo>
                <a:cubicBezTo>
                  <a:pt x="68" y="1948"/>
                  <a:pt x="99" y="1927"/>
                  <a:pt x="101" y="1765"/>
                </a:cubicBezTo>
                <a:cubicBezTo>
                  <a:pt x="103" y="1603"/>
                  <a:pt x="90" y="1323"/>
                  <a:pt x="79" y="1137"/>
                </a:cubicBezTo>
                <a:cubicBezTo>
                  <a:pt x="68" y="951"/>
                  <a:pt x="44" y="793"/>
                  <a:pt x="34" y="651"/>
                </a:cubicBezTo>
                <a:cubicBezTo>
                  <a:pt x="24" y="509"/>
                  <a:pt x="17" y="385"/>
                  <a:pt x="19" y="284"/>
                </a:cubicBezTo>
                <a:cubicBezTo>
                  <a:pt x="21" y="183"/>
                  <a:pt x="32" y="90"/>
                  <a:pt x="49" y="45"/>
                </a:cubicBezTo>
                <a:cubicBezTo>
                  <a:pt x="66" y="0"/>
                  <a:pt x="91" y="16"/>
                  <a:pt x="123" y="15"/>
                </a:cubicBezTo>
                <a:cubicBezTo>
                  <a:pt x="155" y="14"/>
                  <a:pt x="204" y="37"/>
                  <a:pt x="243" y="37"/>
                </a:cubicBezTo>
                <a:cubicBezTo>
                  <a:pt x="282" y="37"/>
                  <a:pt x="310" y="20"/>
                  <a:pt x="355" y="15"/>
                </a:cubicBezTo>
                <a:cubicBezTo>
                  <a:pt x="400" y="10"/>
                  <a:pt x="453" y="0"/>
                  <a:pt x="512" y="7"/>
                </a:cubicBezTo>
                <a:cubicBezTo>
                  <a:pt x="571" y="14"/>
                  <a:pt x="659" y="37"/>
                  <a:pt x="707" y="60"/>
                </a:cubicBezTo>
                <a:cubicBezTo>
                  <a:pt x="755" y="83"/>
                  <a:pt x="783" y="99"/>
                  <a:pt x="797" y="142"/>
                </a:cubicBezTo>
                <a:cubicBezTo>
                  <a:pt x="811" y="185"/>
                  <a:pt x="788" y="235"/>
                  <a:pt x="789" y="321"/>
                </a:cubicBezTo>
                <a:cubicBezTo>
                  <a:pt x="790" y="407"/>
                  <a:pt x="794" y="537"/>
                  <a:pt x="804" y="658"/>
                </a:cubicBezTo>
                <a:cubicBezTo>
                  <a:pt x="814" y="779"/>
                  <a:pt x="844" y="892"/>
                  <a:pt x="849" y="1047"/>
                </a:cubicBezTo>
                <a:cubicBezTo>
                  <a:pt x="854" y="1202"/>
                  <a:pt x="840" y="1394"/>
                  <a:pt x="834" y="1586"/>
                </a:cubicBezTo>
                <a:cubicBezTo>
                  <a:pt x="828" y="1778"/>
                  <a:pt x="805" y="1995"/>
                  <a:pt x="812" y="2199"/>
                </a:cubicBezTo>
                <a:cubicBezTo>
                  <a:pt x="819" y="2403"/>
                  <a:pt x="875" y="2624"/>
                  <a:pt x="879" y="2812"/>
                </a:cubicBezTo>
                <a:cubicBezTo>
                  <a:pt x="883" y="3000"/>
                  <a:pt x="840" y="3138"/>
                  <a:pt x="834" y="3329"/>
                </a:cubicBezTo>
                <a:cubicBezTo>
                  <a:pt x="828" y="3520"/>
                  <a:pt x="848" y="3836"/>
                  <a:pt x="842" y="3957"/>
                </a:cubicBezTo>
                <a:cubicBezTo>
                  <a:pt x="836" y="4078"/>
                  <a:pt x="833" y="4033"/>
                  <a:pt x="797" y="4054"/>
                </a:cubicBezTo>
                <a:cubicBezTo>
                  <a:pt x="761" y="4075"/>
                  <a:pt x="686" y="4086"/>
                  <a:pt x="625" y="4084"/>
                </a:cubicBezTo>
                <a:cubicBezTo>
                  <a:pt x="564" y="4082"/>
                  <a:pt x="492" y="4041"/>
                  <a:pt x="430" y="4039"/>
                </a:cubicBezTo>
                <a:cubicBezTo>
                  <a:pt x="368" y="4037"/>
                  <a:pt x="302" y="4057"/>
                  <a:pt x="251" y="4069"/>
                </a:cubicBezTo>
                <a:cubicBezTo>
                  <a:pt x="200" y="4081"/>
                  <a:pt x="162" y="4115"/>
                  <a:pt x="123" y="4114"/>
                </a:cubicBezTo>
                <a:cubicBezTo>
                  <a:pt x="84" y="4113"/>
                  <a:pt x="38" y="4102"/>
                  <a:pt x="19" y="4062"/>
                </a:cubicBezTo>
                <a:cubicBezTo>
                  <a:pt x="0" y="4022"/>
                  <a:pt x="3" y="3952"/>
                  <a:pt x="11" y="3875"/>
                </a:cubicBezTo>
                <a:cubicBezTo>
                  <a:pt x="19" y="3798"/>
                  <a:pt x="51" y="3710"/>
                  <a:pt x="64" y="3598"/>
                </a:cubicBezTo>
                <a:cubicBezTo>
                  <a:pt x="77" y="3486"/>
                  <a:pt x="83" y="3346"/>
                  <a:pt x="86" y="3201"/>
                </a:cubicBezTo>
                <a:close/>
              </a:path>
            </a:pathLst>
          </a:custGeom>
          <a:solidFill>
            <a:schemeClr val="hlink">
              <a:alpha val="50000"/>
            </a:scheme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0596" name="Freeform 4"/>
          <p:cNvSpPr>
            <a:spLocks/>
          </p:cNvSpPr>
          <p:nvPr/>
        </p:nvSpPr>
        <p:spPr bwMode="invGray">
          <a:xfrm>
            <a:off x="323850" y="1157288"/>
            <a:ext cx="152400" cy="914400"/>
          </a:xfrm>
          <a:custGeom>
            <a:avLst/>
            <a:gdLst/>
            <a:ahLst/>
            <a:cxnLst>
              <a:cxn ang="0">
                <a:pos x="92" y="0"/>
              </a:cxn>
              <a:cxn ang="0">
                <a:pos x="81" y="170"/>
              </a:cxn>
              <a:cxn ang="0">
                <a:pos x="51" y="362"/>
              </a:cxn>
              <a:cxn ang="0">
                <a:pos x="74" y="539"/>
              </a:cxn>
              <a:cxn ang="0">
                <a:pos x="88" y="709"/>
              </a:cxn>
              <a:cxn ang="0">
                <a:pos x="110" y="842"/>
              </a:cxn>
              <a:cxn ang="0">
                <a:pos x="81" y="768"/>
              </a:cxn>
              <a:cxn ang="0">
                <a:pos x="59" y="716"/>
              </a:cxn>
              <a:cxn ang="0">
                <a:pos x="29" y="598"/>
              </a:cxn>
              <a:cxn ang="0">
                <a:pos x="0" y="414"/>
              </a:cxn>
              <a:cxn ang="0">
                <a:pos x="22" y="251"/>
              </a:cxn>
              <a:cxn ang="0">
                <a:pos x="51" y="81"/>
              </a:cxn>
              <a:cxn ang="0">
                <a:pos x="92" y="0"/>
              </a:cxn>
            </a:cxnLst>
            <a:rect l="0" t="0" r="r" b="b"/>
            <a:pathLst>
              <a:path w="110" h="842">
                <a:moveTo>
                  <a:pt x="92" y="0"/>
                </a:moveTo>
                <a:lnTo>
                  <a:pt x="81" y="170"/>
                </a:lnTo>
                <a:lnTo>
                  <a:pt x="51" y="362"/>
                </a:lnTo>
                <a:lnTo>
                  <a:pt x="74" y="539"/>
                </a:lnTo>
                <a:lnTo>
                  <a:pt x="88" y="709"/>
                </a:lnTo>
                <a:lnTo>
                  <a:pt x="110" y="842"/>
                </a:lnTo>
                <a:lnTo>
                  <a:pt x="81" y="768"/>
                </a:lnTo>
                <a:lnTo>
                  <a:pt x="59" y="716"/>
                </a:lnTo>
                <a:lnTo>
                  <a:pt x="29" y="598"/>
                </a:lnTo>
                <a:lnTo>
                  <a:pt x="0" y="414"/>
                </a:lnTo>
                <a:lnTo>
                  <a:pt x="22" y="251"/>
                </a:lnTo>
                <a:lnTo>
                  <a:pt x="51" y="81"/>
                </a:lnTo>
                <a:lnTo>
                  <a:pt x="92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17525" y="547688"/>
            <a:ext cx="8596313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60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85EE6C9C-783F-47F1-B047-1BB646AE6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0602" name="AutoShape 10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62000" y="6477000"/>
            <a:ext cx="381000" cy="228600"/>
          </a:xfrm>
          <a:prstGeom prst="actionButtonBeginning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0603" name="AutoShape 1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219200" y="6477000"/>
            <a:ext cx="381000" cy="228600"/>
          </a:xfrm>
          <a:prstGeom prst="actionButtonBackPrevious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0604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676400" y="6477000"/>
            <a:ext cx="381000" cy="228600"/>
          </a:xfrm>
          <a:prstGeom prst="actionButtonForwardNex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8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7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7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7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7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7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>
                <a:ea typeface="宋体" pitchFamily="2" charset="-122"/>
              </a:rPr>
              <a:t>练习练习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zh-CN" altLang="en-US" sz="2800" smtClean="0">
                <a:ea typeface="宋体" pitchFamily="2" charset="-122"/>
              </a:rPr>
              <a:t>政					</a:t>
            </a:r>
            <a:r>
              <a:rPr lang="en-US" altLang="zh-CN" sz="2800" smtClean="0">
                <a:ea typeface="宋体" pitchFamily="2" charset="-122"/>
              </a:rPr>
              <a:t>A.</a:t>
            </a:r>
            <a:r>
              <a:rPr lang="zh-CN" altLang="en-US" sz="2800" smtClean="0">
                <a:ea typeface="宋体" pitchFamily="2" charset="-122"/>
              </a:rPr>
              <a:t>化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zh-CN" altLang="en-US" sz="2800" smtClean="0">
                <a:ea typeface="宋体" pitchFamily="2" charset="-122"/>
              </a:rPr>
              <a:t>城					</a:t>
            </a:r>
            <a:r>
              <a:rPr lang="en-US" altLang="zh-CN" sz="2800" smtClean="0">
                <a:ea typeface="宋体" pitchFamily="2" charset="-122"/>
              </a:rPr>
              <a:t>B.</a:t>
            </a:r>
            <a:r>
              <a:rPr lang="zh-CN" altLang="en-US" sz="2800" smtClean="0">
                <a:ea typeface="宋体" pitchFamily="2" charset="-122"/>
              </a:rPr>
              <a:t>假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zh-CN" altLang="en-US" sz="2800" smtClean="0">
                <a:ea typeface="宋体" pitchFamily="2" charset="-122"/>
              </a:rPr>
              <a:t>文					</a:t>
            </a:r>
            <a:r>
              <a:rPr lang="en-US" altLang="zh-CN" sz="2800" smtClean="0">
                <a:ea typeface="宋体" pitchFamily="2" charset="-122"/>
              </a:rPr>
              <a:t>C.</a:t>
            </a:r>
            <a:r>
              <a:rPr lang="zh-CN" altLang="en-US" sz="2800" smtClean="0">
                <a:ea typeface="宋体" pitchFamily="2" charset="-122"/>
              </a:rPr>
              <a:t>治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zh-CN" altLang="en-US" sz="2800" smtClean="0">
                <a:ea typeface="宋体" pitchFamily="2" charset="-122"/>
              </a:rPr>
              <a:t>首</a:t>
            </a:r>
            <a:r>
              <a:rPr lang="en-US" altLang="zh-CN" sz="2800" smtClean="0">
                <a:ea typeface="宋体" pitchFamily="2" charset="-122"/>
              </a:rPr>
              <a:t>	</a:t>
            </a:r>
            <a:r>
              <a:rPr lang="zh-CN" altLang="en-US" sz="2800" smtClean="0">
                <a:ea typeface="宋体" pitchFamily="2" charset="-122"/>
              </a:rPr>
              <a:t>				</a:t>
            </a:r>
            <a:r>
              <a:rPr lang="en-US" altLang="zh-CN" sz="2800" smtClean="0">
                <a:ea typeface="宋体" pitchFamily="2" charset="-122"/>
              </a:rPr>
              <a:t>D.</a:t>
            </a:r>
            <a:r>
              <a:rPr lang="zh-CN" altLang="en-US" sz="2800" smtClean="0">
                <a:ea typeface="宋体" pitchFamily="2" charset="-122"/>
              </a:rPr>
              <a:t>迎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zh-CN" altLang="en-US" sz="2800" smtClean="0">
                <a:ea typeface="宋体" pitchFamily="2" charset="-122"/>
              </a:rPr>
              <a:t>导					</a:t>
            </a:r>
            <a:r>
              <a:rPr lang="en-US" altLang="zh-CN" sz="2800" smtClean="0">
                <a:ea typeface="宋体" pitchFamily="2" charset="-122"/>
              </a:rPr>
              <a:t>E.</a:t>
            </a:r>
            <a:r>
              <a:rPr lang="zh-CN" altLang="en-US" sz="2800" smtClean="0">
                <a:ea typeface="宋体" pitchFamily="2" charset="-122"/>
              </a:rPr>
              <a:t>游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zh-CN" altLang="en-US" sz="2800" smtClean="0">
                <a:ea typeface="宋体" pitchFamily="2" charset="-122"/>
              </a:rPr>
              <a:t>签					</a:t>
            </a:r>
            <a:r>
              <a:rPr lang="en-US" altLang="zh-CN" sz="2800" smtClean="0">
                <a:ea typeface="宋体" pitchFamily="2" charset="-122"/>
              </a:rPr>
              <a:t>F.</a:t>
            </a:r>
            <a:r>
              <a:rPr lang="zh-CN" altLang="en-US" sz="2800" smtClean="0">
                <a:ea typeface="宋体" pitchFamily="2" charset="-122"/>
              </a:rPr>
              <a:t>算 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zh-CN" altLang="en-US" sz="2800" smtClean="0">
                <a:ea typeface="宋体" pitchFamily="2" charset="-122"/>
              </a:rPr>
              <a:t>欢					</a:t>
            </a:r>
            <a:r>
              <a:rPr lang="en-US" altLang="zh-CN" sz="2800" smtClean="0">
                <a:ea typeface="宋体" pitchFamily="2" charset="-122"/>
              </a:rPr>
              <a:t>G.</a:t>
            </a:r>
            <a:r>
              <a:rPr lang="zh-CN" altLang="en-US" sz="2800" smtClean="0">
                <a:ea typeface="宋体" pitchFamily="2" charset="-122"/>
              </a:rPr>
              <a:t>都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zh-CN" altLang="en-US" sz="2800" smtClean="0">
                <a:ea typeface="宋体" pitchFamily="2" charset="-122"/>
              </a:rPr>
              <a:t>暑					</a:t>
            </a:r>
            <a:r>
              <a:rPr lang="en-US" altLang="zh-CN" sz="2800" smtClean="0">
                <a:ea typeface="宋体" pitchFamily="2" charset="-122"/>
              </a:rPr>
              <a:t>H.</a:t>
            </a:r>
            <a:r>
              <a:rPr lang="zh-CN" altLang="en-US" sz="2800" smtClean="0">
                <a:ea typeface="宋体" pitchFamily="2" charset="-122"/>
              </a:rPr>
              <a:t>市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zh-CN" altLang="en-US" sz="2800" smtClean="0">
                <a:ea typeface="宋体" pitchFamily="2" charset="-122"/>
              </a:rPr>
              <a:t>打					</a:t>
            </a:r>
            <a:r>
              <a:rPr lang="en-US" altLang="zh-CN" sz="2800" smtClean="0">
                <a:ea typeface="宋体" pitchFamily="2" charset="-122"/>
              </a:rPr>
              <a:t>I.</a:t>
            </a:r>
            <a:r>
              <a:rPr lang="zh-CN" altLang="en-US" sz="2800" smtClean="0">
                <a:ea typeface="宋体" pitchFamily="2" charset="-122"/>
              </a:rPr>
              <a:t>证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	阅读理解						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smtClean="0">
                <a:ea typeface="宋体" pitchFamily="2" charset="-122"/>
              </a:rPr>
              <a:t>请你介绍一下，王德中有什么亲戚</a:t>
            </a:r>
            <a:r>
              <a:rPr lang="en-US" smtClean="0"/>
              <a:t>?</a:t>
            </a:r>
            <a:r>
              <a:rPr lang="en-US" altLang="zh-CN" smtClean="0">
                <a:ea typeface="宋体" pitchFamily="2" charset="-122"/>
              </a:rPr>
              <a:t> </a:t>
            </a:r>
            <a:r>
              <a:rPr lang="zh-CN" altLang="en-US" smtClean="0">
                <a:ea typeface="宋体" pitchFamily="2" charset="-122"/>
              </a:rPr>
              <a:t>他们都在哪里？</a:t>
            </a:r>
          </a:p>
          <a:p>
            <a:pPr eaLnBrk="1" hangingPunct="1"/>
            <a:r>
              <a:rPr lang="zh-CN" altLang="en-US" smtClean="0">
                <a:ea typeface="宋体" pitchFamily="2" charset="-122"/>
              </a:rPr>
              <a:t>请你说说，李友的老家在哪儿</a:t>
            </a:r>
            <a:r>
              <a:rPr lang="en-US" smtClean="0"/>
              <a:t>?</a:t>
            </a:r>
            <a:r>
              <a:rPr lang="en-US" altLang="zh-CN" smtClean="0">
                <a:ea typeface="宋体" pitchFamily="2" charset="-122"/>
              </a:rPr>
              <a:t> </a:t>
            </a:r>
            <a:r>
              <a:rPr lang="zh-CN" altLang="en-US" smtClean="0">
                <a:ea typeface="宋体" pitchFamily="2" charset="-122"/>
              </a:rPr>
              <a:t>她的老家是什么样子？说的越多越好。</a:t>
            </a:r>
          </a:p>
          <a:p>
            <a:pPr eaLnBrk="1" hangingPunct="1"/>
            <a:r>
              <a:rPr lang="en-US" smtClean="0"/>
              <a:t>王有没有去过李的家? 你怎么知道?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	existential sentences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Thing 在 place.</a:t>
            </a:r>
          </a:p>
          <a:p>
            <a:pPr lvl="1" eaLnBrk="1" hangingPunct="1">
              <a:buFontTx/>
              <a:buNone/>
            </a:pPr>
            <a:r>
              <a:rPr lang="en-US" b="1" smtClean="0"/>
              <a:t>	</a:t>
            </a:r>
            <a:r>
              <a:rPr lang="en-US" sz="3200" b="1" smtClean="0"/>
              <a:t>老张在银行.</a:t>
            </a:r>
          </a:p>
          <a:p>
            <a:pPr eaLnBrk="1" hangingPunct="1"/>
            <a:r>
              <a:rPr lang="en-US" b="1" smtClean="0"/>
              <a:t>Place 是 thing.</a:t>
            </a:r>
          </a:p>
          <a:p>
            <a:pPr eaLnBrk="1" hangingPunct="1">
              <a:buFontTx/>
              <a:buNone/>
            </a:pPr>
            <a:r>
              <a:rPr lang="en-US" b="1" smtClean="0"/>
              <a:t>		桌子上是一张支票</a:t>
            </a:r>
          </a:p>
          <a:p>
            <a:pPr eaLnBrk="1" hangingPunct="1"/>
            <a:r>
              <a:rPr lang="en-US" b="1" smtClean="0"/>
              <a:t>Place 有 thing.</a:t>
            </a:r>
          </a:p>
          <a:p>
            <a:pPr lvl="1" eaLnBrk="1" hangingPunct="1">
              <a:buFontTx/>
              <a:buNone/>
            </a:pPr>
            <a:r>
              <a:rPr lang="en-US" sz="3200" b="1" smtClean="0"/>
              <a:t>	 教室里有三个学生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3: existential sentences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Thing 在 place.</a:t>
            </a:r>
          </a:p>
          <a:p>
            <a:pPr lvl="1" eaLnBrk="1" hangingPunct="1"/>
            <a:r>
              <a:rPr lang="en-US" smtClean="0"/>
              <a:t>New information is the location.</a:t>
            </a:r>
          </a:p>
          <a:p>
            <a:pPr lvl="1" eaLnBrk="1" hangingPunct="1"/>
            <a:r>
              <a:rPr lang="en-US" smtClean="0"/>
              <a:t>我的老家在芝加哥。 </a:t>
            </a:r>
          </a:p>
          <a:p>
            <a:pPr lvl="1" eaLnBrk="1" hangingPunct="1"/>
            <a:r>
              <a:rPr lang="en-US" smtClean="0"/>
              <a:t>My family home is in Chicago.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	existential sentences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Place 是 thing.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New information is “the thing”, which is often </a:t>
            </a:r>
            <a:r>
              <a:rPr lang="en-US" sz="2400" i="1" smtClean="0"/>
              <a:t>definite.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學校對面是書店。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What is across from the school </a:t>
            </a:r>
            <a:r>
              <a:rPr lang="en-US" sz="2400" b="1" smtClean="0">
                <a:solidFill>
                  <a:srgbClr val="CF1720"/>
                </a:solidFill>
              </a:rPr>
              <a:t>is</a:t>
            </a:r>
            <a:r>
              <a:rPr lang="en-US" sz="2400" smtClean="0"/>
              <a:t> </a:t>
            </a:r>
            <a:r>
              <a:rPr lang="en-US" sz="2400" b="1" smtClean="0">
                <a:solidFill>
                  <a:srgbClr val="CF1720"/>
                </a:solidFill>
              </a:rPr>
              <a:t>the bookstore.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Place 有 thing.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“The thing” must be </a:t>
            </a:r>
            <a:r>
              <a:rPr lang="en-US" sz="2400" i="1" smtClean="0"/>
              <a:t>indefinite.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活動中心左邊有</a:t>
            </a:r>
            <a:r>
              <a:rPr lang="en-US" sz="2400" b="1" smtClean="0"/>
              <a:t>一條</a:t>
            </a:r>
            <a:r>
              <a:rPr lang="en-US" sz="2400" smtClean="0"/>
              <a:t>(usually there is a MW)河。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To the left of the activity center </a:t>
            </a:r>
            <a:r>
              <a:rPr lang="en-US" sz="2400" b="1" smtClean="0">
                <a:solidFill>
                  <a:srgbClr val="CF1720"/>
                </a:solidFill>
              </a:rPr>
              <a:t>there is a stream.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 bldLvl="3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	Place 有 thing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辦公室裡有什麼傢俱？</a:t>
            </a:r>
          </a:p>
          <a:p>
            <a:pPr eaLnBrk="1" hangingPunct="1"/>
            <a:r>
              <a:rPr lang="en-US" sz="2800" smtClean="0"/>
              <a:t>書桌對面有什麼東西？</a:t>
            </a:r>
          </a:p>
          <a:p>
            <a:pPr eaLnBrk="1" hangingPunct="1"/>
            <a:r>
              <a:rPr lang="en-US" sz="2800" smtClean="0"/>
              <a:t>書桌後邊有什麼？</a:t>
            </a:r>
          </a:p>
          <a:p>
            <a:pPr eaLnBrk="1" hangingPunct="1"/>
            <a:r>
              <a:rPr lang="en-US" sz="2800" smtClean="0"/>
              <a:t>書桌右邊有什麼？</a:t>
            </a:r>
          </a:p>
        </p:txBody>
      </p:sp>
      <p:pic>
        <p:nvPicPr>
          <p:cNvPr id="16388" name="Picture 17" descr="BD06425_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66800" y="2514600"/>
            <a:ext cx="3810000" cy="319881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0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	Place 有 thing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餐廳裡有什麼傢俱？</a:t>
            </a:r>
          </a:p>
          <a:p>
            <a:pPr eaLnBrk="1" hangingPunct="1"/>
            <a:r>
              <a:rPr lang="en-US" sz="2800" smtClean="0"/>
              <a:t>飯桌上有什麼東西？</a:t>
            </a:r>
          </a:p>
          <a:p>
            <a:pPr eaLnBrk="1" hangingPunct="1"/>
            <a:r>
              <a:rPr lang="en-US" sz="2800" smtClean="0"/>
              <a:t>飯桌旁邊有什麼東西？</a:t>
            </a:r>
          </a:p>
          <a:p>
            <a:pPr eaLnBrk="1" hangingPunct="1"/>
            <a:r>
              <a:rPr lang="en-US" sz="2800" smtClean="0"/>
              <a:t>飯桌後邊有什麼？</a:t>
            </a:r>
          </a:p>
          <a:p>
            <a:pPr eaLnBrk="1" hangingPunct="1"/>
            <a:r>
              <a:rPr lang="en-US" sz="2800" smtClean="0"/>
              <a:t>飯桌前邊有什麼？</a:t>
            </a:r>
          </a:p>
        </p:txBody>
      </p:sp>
      <p:pic>
        <p:nvPicPr>
          <p:cNvPr id="17412" name="Picture 6" descr="BD08761_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66800" y="2447925"/>
            <a:ext cx="3810000" cy="33321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	Place 是 thing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飯館後面是什麼?</a:t>
            </a:r>
          </a:p>
          <a:p>
            <a:pPr eaLnBrk="1" hangingPunct="1"/>
            <a:r>
              <a:rPr lang="en-US" sz="2800" smtClean="0"/>
              <a:t>咖啡館對面是什麼?</a:t>
            </a:r>
          </a:p>
          <a:p>
            <a:pPr eaLnBrk="1" hangingPunct="1"/>
            <a:r>
              <a:rPr lang="en-US" sz="2800" smtClean="0"/>
              <a:t>學生活動中心右邊是什麼?</a:t>
            </a:r>
          </a:p>
          <a:p>
            <a:pPr eaLnBrk="1" hangingPunct="1"/>
            <a:r>
              <a:rPr lang="en-US" sz="2800" smtClean="0"/>
              <a:t>書店和圖書館中間是什麼?</a:t>
            </a:r>
          </a:p>
          <a:p>
            <a:pPr eaLnBrk="1" hangingPunct="1"/>
            <a:r>
              <a:rPr lang="en-US" sz="2800" smtClean="0"/>
              <a:t>More?</a:t>
            </a:r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1371600" y="2514600"/>
            <a:ext cx="1143000" cy="501650"/>
          </a:xfrm>
          <a:prstGeom prst="rect">
            <a:avLst/>
          </a:prstGeom>
          <a:solidFill>
            <a:schemeClr val="accent1"/>
          </a:solidFill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/>
              <a:t>圖書館</a:t>
            </a:r>
          </a:p>
        </p:txBody>
      </p:sp>
      <p:sp>
        <p:nvSpPr>
          <p:cNvPr id="18437" name="AutoShape 7"/>
          <p:cNvSpPr>
            <a:spLocks noChangeArrowheads="1"/>
          </p:cNvSpPr>
          <p:nvPr/>
        </p:nvSpPr>
        <p:spPr bwMode="auto">
          <a:xfrm>
            <a:off x="3384550" y="4567238"/>
            <a:ext cx="1187450" cy="542925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444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/>
              <a:t>運動場</a:t>
            </a:r>
          </a:p>
        </p:txBody>
      </p:sp>
      <p:sp>
        <p:nvSpPr>
          <p:cNvPr id="18438" name="Rectangle 8"/>
          <p:cNvSpPr>
            <a:spLocks noChangeArrowheads="1"/>
          </p:cNvSpPr>
          <p:nvPr/>
        </p:nvSpPr>
        <p:spPr bwMode="auto">
          <a:xfrm>
            <a:off x="3733800" y="5289550"/>
            <a:ext cx="838200" cy="501650"/>
          </a:xfrm>
          <a:prstGeom prst="rect">
            <a:avLst/>
          </a:prstGeom>
          <a:solidFill>
            <a:schemeClr val="accent1"/>
          </a:solidFill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/>
              <a:t>宿舍</a:t>
            </a:r>
          </a:p>
        </p:txBody>
      </p:sp>
      <p:sp>
        <p:nvSpPr>
          <p:cNvPr id="18439" name="Rectangle 9"/>
          <p:cNvSpPr>
            <a:spLocks noChangeArrowheads="1"/>
          </p:cNvSpPr>
          <p:nvPr/>
        </p:nvSpPr>
        <p:spPr bwMode="auto">
          <a:xfrm>
            <a:off x="1371600" y="3200400"/>
            <a:ext cx="838200" cy="501650"/>
          </a:xfrm>
          <a:prstGeom prst="rect">
            <a:avLst/>
          </a:prstGeom>
          <a:solidFill>
            <a:schemeClr val="accent1"/>
          </a:solidFill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/>
              <a:t>教室</a:t>
            </a:r>
          </a:p>
        </p:txBody>
      </p:sp>
      <p:sp>
        <p:nvSpPr>
          <p:cNvPr id="18440" name="Rectangle 10"/>
          <p:cNvSpPr>
            <a:spLocks noChangeArrowheads="1"/>
          </p:cNvSpPr>
          <p:nvPr/>
        </p:nvSpPr>
        <p:spPr bwMode="auto">
          <a:xfrm>
            <a:off x="3429000" y="3886200"/>
            <a:ext cx="1143000" cy="501650"/>
          </a:xfrm>
          <a:prstGeom prst="rect">
            <a:avLst/>
          </a:prstGeom>
          <a:solidFill>
            <a:schemeClr val="accent1"/>
          </a:solidFill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/>
              <a:t>咖啡館</a:t>
            </a:r>
          </a:p>
        </p:txBody>
      </p:sp>
      <p:sp>
        <p:nvSpPr>
          <p:cNvPr id="18441" name="Rectangle 11"/>
          <p:cNvSpPr>
            <a:spLocks noChangeArrowheads="1"/>
          </p:cNvSpPr>
          <p:nvPr/>
        </p:nvSpPr>
        <p:spPr bwMode="auto">
          <a:xfrm>
            <a:off x="2819400" y="2524125"/>
            <a:ext cx="1752600" cy="501650"/>
          </a:xfrm>
          <a:prstGeom prst="rect">
            <a:avLst/>
          </a:prstGeom>
          <a:solidFill>
            <a:schemeClr val="accent1"/>
          </a:solidFill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/>
              <a:t>語言實驗室</a:t>
            </a:r>
          </a:p>
        </p:txBody>
      </p:sp>
      <p:sp>
        <p:nvSpPr>
          <p:cNvPr id="18442" name="Rectangle 12"/>
          <p:cNvSpPr>
            <a:spLocks noChangeArrowheads="1"/>
          </p:cNvSpPr>
          <p:nvPr/>
        </p:nvSpPr>
        <p:spPr bwMode="auto">
          <a:xfrm>
            <a:off x="3733800" y="3205163"/>
            <a:ext cx="838200" cy="501650"/>
          </a:xfrm>
          <a:prstGeom prst="rect">
            <a:avLst/>
          </a:prstGeom>
          <a:solidFill>
            <a:schemeClr val="accent1"/>
          </a:solidFill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/>
              <a:t>飯館</a:t>
            </a:r>
          </a:p>
        </p:txBody>
      </p:sp>
      <p:sp>
        <p:nvSpPr>
          <p:cNvPr id="18443" name="Rectangle 13"/>
          <p:cNvSpPr>
            <a:spLocks noChangeArrowheads="1"/>
          </p:cNvSpPr>
          <p:nvPr/>
        </p:nvSpPr>
        <p:spPr bwMode="auto">
          <a:xfrm>
            <a:off x="2514600" y="5334000"/>
            <a:ext cx="838200" cy="501650"/>
          </a:xfrm>
          <a:prstGeom prst="rect">
            <a:avLst/>
          </a:prstGeom>
          <a:solidFill>
            <a:schemeClr val="accent1"/>
          </a:solidFill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/>
              <a:t>餐廳</a:t>
            </a:r>
          </a:p>
        </p:txBody>
      </p:sp>
      <p:sp>
        <p:nvSpPr>
          <p:cNvPr id="18444" name="Rectangle 14"/>
          <p:cNvSpPr>
            <a:spLocks noChangeArrowheads="1"/>
          </p:cNvSpPr>
          <p:nvPr/>
        </p:nvSpPr>
        <p:spPr bwMode="auto">
          <a:xfrm>
            <a:off x="1371600" y="4572000"/>
            <a:ext cx="838200" cy="1231900"/>
          </a:xfrm>
          <a:prstGeom prst="rect">
            <a:avLst/>
          </a:prstGeom>
          <a:solidFill>
            <a:schemeClr val="accent1"/>
          </a:solidFill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/>
              <a:t>學生</a:t>
            </a:r>
          </a:p>
          <a:p>
            <a:pPr algn="ctr"/>
            <a:r>
              <a:rPr lang="en-US"/>
              <a:t>活動</a:t>
            </a:r>
          </a:p>
          <a:p>
            <a:pPr algn="ctr"/>
            <a:r>
              <a:rPr lang="en-US"/>
              <a:t>中心</a:t>
            </a:r>
          </a:p>
        </p:txBody>
      </p:sp>
      <p:sp>
        <p:nvSpPr>
          <p:cNvPr id="18445" name="Rectangle 15"/>
          <p:cNvSpPr>
            <a:spLocks noChangeArrowheads="1"/>
          </p:cNvSpPr>
          <p:nvPr/>
        </p:nvSpPr>
        <p:spPr bwMode="auto">
          <a:xfrm>
            <a:off x="1371600" y="3886200"/>
            <a:ext cx="838200" cy="501650"/>
          </a:xfrm>
          <a:prstGeom prst="rect">
            <a:avLst/>
          </a:prstGeom>
          <a:solidFill>
            <a:schemeClr val="accent1"/>
          </a:solidFill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/>
              <a:t>書店</a:t>
            </a:r>
          </a:p>
        </p:txBody>
      </p:sp>
      <p:sp>
        <p:nvSpPr>
          <p:cNvPr id="18446" name="Text Box 16"/>
          <p:cNvSpPr txBox="1">
            <a:spLocks noChangeArrowheads="1"/>
          </p:cNvSpPr>
          <p:nvPr/>
        </p:nvSpPr>
        <p:spPr bwMode="auto">
          <a:xfrm>
            <a:off x="1905000" y="1981200"/>
            <a:ext cx="1708150" cy="45720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我們的校園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4"/>
          <p:cNvSpPr>
            <a:spLocks noGrp="1" noChangeArrowheads="1"/>
          </p:cNvSpPr>
          <p:nvPr>
            <p:ph type="title"/>
          </p:nvPr>
        </p:nvSpPr>
        <p:spPr>
          <a:xfrm>
            <a:off x="517525" y="365125"/>
            <a:ext cx="8596313" cy="1112838"/>
          </a:xfrm>
        </p:spPr>
        <p:txBody>
          <a:bodyPr/>
          <a:lstStyle/>
          <a:p>
            <a:pPr algn="ctr" eaLnBrk="1" hangingPunct="1"/>
            <a:r>
              <a:rPr lang="en-US" smtClean="0"/>
              <a:t>Place </a:t>
            </a:r>
            <a:r>
              <a:rPr lang="en-US" smtClean="0">
                <a:solidFill>
                  <a:srgbClr val="CF1720"/>
                </a:solidFill>
              </a:rPr>
              <a:t>V-著</a:t>
            </a:r>
            <a:r>
              <a:rPr lang="en-US" smtClean="0"/>
              <a:t> </a:t>
            </a:r>
            <a:r>
              <a:rPr lang="en-US" smtClean="0">
                <a:solidFill>
                  <a:schemeClr val="bg2"/>
                </a:solidFill>
              </a:rPr>
              <a:t>Nu-MW-N</a:t>
            </a:r>
            <a:br>
              <a:rPr lang="en-US" smtClean="0">
                <a:solidFill>
                  <a:schemeClr val="bg2"/>
                </a:solidFill>
              </a:rPr>
            </a:br>
            <a:r>
              <a:rPr lang="en-US" sz="2400" smtClean="0">
                <a:solidFill>
                  <a:schemeClr val="bg2"/>
                </a:solidFill>
              </a:rPr>
              <a:t>(this is also a variation of Existential Pattern)</a:t>
            </a:r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60431" name="Rectangle 1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UWCXMF (Big5)"/>
              </a:rPr>
              <a:t>門前</a:t>
            </a:r>
            <a:r>
              <a:rPr lang="en-US" sz="4000" b="1" smtClean="0">
                <a:solidFill>
                  <a:srgbClr val="CF1720"/>
                </a:solidFill>
                <a:latin typeface="UWCXMF (Big5)"/>
              </a:rPr>
              <a:t>種著</a:t>
            </a:r>
            <a:r>
              <a:rPr lang="en-US" sz="4000" b="1" smtClean="0">
                <a:solidFill>
                  <a:schemeClr val="bg2"/>
                </a:solidFill>
                <a:latin typeface="UWCXMF (Big5)"/>
              </a:rPr>
              <a:t>什麼東西</a:t>
            </a:r>
            <a:r>
              <a:rPr lang="en-US" sz="4000" b="1" smtClean="0">
                <a:latin typeface="UWCXMF (Big5)"/>
              </a:rPr>
              <a:t>?</a:t>
            </a:r>
          </a:p>
          <a:p>
            <a:pPr eaLnBrk="1" hangingPunct="1"/>
            <a:r>
              <a:rPr lang="en-US" sz="4000" b="1" smtClean="0">
                <a:latin typeface="UWCXMF (Big5)"/>
              </a:rPr>
              <a:t>門前</a:t>
            </a:r>
            <a:r>
              <a:rPr lang="en-US" sz="4000" b="1" smtClean="0">
                <a:solidFill>
                  <a:srgbClr val="CF1720"/>
                </a:solidFill>
                <a:latin typeface="UWCXMF (Big5)"/>
              </a:rPr>
              <a:t>種著</a:t>
            </a:r>
            <a:r>
              <a:rPr lang="en-US" sz="4000" b="1" smtClean="0">
                <a:solidFill>
                  <a:schemeClr val="bg2"/>
                </a:solidFill>
                <a:latin typeface="UWCXMF (Big5)"/>
              </a:rPr>
              <a:t>一些花</a:t>
            </a:r>
          </a:p>
        </p:txBody>
      </p:sp>
      <p:pic>
        <p:nvPicPr>
          <p:cNvPr id="19460" name="Picture 22" descr="j0148798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634038" y="2057400"/>
            <a:ext cx="2598737" cy="4114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"/>
                                        <p:tgtEl>
                                          <p:spTgt spid="60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75"/>
                                        <p:tgtEl>
                                          <p:spTgt spid="604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1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	Place </a:t>
            </a:r>
            <a:r>
              <a:rPr lang="en-US" smtClean="0">
                <a:solidFill>
                  <a:srgbClr val="CF1720"/>
                </a:solidFill>
              </a:rPr>
              <a:t>V-著</a:t>
            </a:r>
            <a:r>
              <a:rPr lang="en-US" smtClean="0"/>
              <a:t> </a:t>
            </a:r>
            <a:r>
              <a:rPr lang="en-US" smtClean="0">
                <a:solidFill>
                  <a:schemeClr val="bg2"/>
                </a:solidFill>
              </a:rPr>
              <a:t>Nu-MW-N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UWCXMF (Big5)"/>
              </a:rPr>
              <a:t>床上</a:t>
            </a:r>
            <a:r>
              <a:rPr lang="en-US" sz="4000" b="1" smtClean="0">
                <a:solidFill>
                  <a:srgbClr val="CF1720"/>
                </a:solidFill>
                <a:latin typeface="UWCXMF (Big5)"/>
              </a:rPr>
              <a:t>放著</a:t>
            </a:r>
            <a:r>
              <a:rPr lang="en-US" sz="4000" b="1" smtClean="0">
                <a:solidFill>
                  <a:schemeClr val="bg2"/>
                </a:solidFill>
                <a:latin typeface="UWCXMF (Big5)"/>
              </a:rPr>
              <a:t>什麼東西</a:t>
            </a:r>
            <a:r>
              <a:rPr lang="en-US" sz="4000" b="1" smtClean="0">
                <a:latin typeface="UWCXMF (Big5)"/>
              </a:rPr>
              <a:t>?</a:t>
            </a:r>
          </a:p>
          <a:p>
            <a:pPr eaLnBrk="1" hangingPunct="1"/>
            <a:r>
              <a:rPr lang="en-US" sz="4000" b="1" smtClean="0">
                <a:latin typeface="UWCXMF (Big5)"/>
              </a:rPr>
              <a:t>床上</a:t>
            </a:r>
            <a:r>
              <a:rPr lang="en-US" sz="4000" b="1" smtClean="0">
                <a:solidFill>
                  <a:srgbClr val="CF1720"/>
                </a:solidFill>
                <a:latin typeface="UWCXMF (Big5)"/>
              </a:rPr>
              <a:t>放著</a:t>
            </a:r>
            <a:r>
              <a:rPr lang="en-US" sz="4000" b="1" smtClean="0">
                <a:solidFill>
                  <a:schemeClr val="bg2"/>
                </a:solidFill>
                <a:latin typeface="UWCXMF (Big5)"/>
              </a:rPr>
              <a:t>一張報紙</a:t>
            </a:r>
          </a:p>
        </p:txBody>
      </p:sp>
      <p:pic>
        <p:nvPicPr>
          <p:cNvPr id="20484" name="Picture 5" descr="HH00804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71800" y="2960688"/>
            <a:ext cx="5867400" cy="3554412"/>
          </a:xfrm>
        </p:spPr>
      </p:pic>
      <p:pic>
        <p:nvPicPr>
          <p:cNvPr id="2048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3810000"/>
            <a:ext cx="1295400" cy="93980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75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	Place </a:t>
            </a:r>
            <a:r>
              <a:rPr lang="en-US" smtClean="0">
                <a:solidFill>
                  <a:srgbClr val="CF1720"/>
                </a:solidFill>
              </a:rPr>
              <a:t>V-著</a:t>
            </a:r>
            <a:r>
              <a:rPr lang="en-US" smtClean="0"/>
              <a:t> </a:t>
            </a:r>
            <a:r>
              <a:rPr lang="en-US" smtClean="0">
                <a:solidFill>
                  <a:schemeClr val="bg2"/>
                </a:solidFill>
              </a:rPr>
              <a:t>Nu-MW-N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057400"/>
            <a:ext cx="6248400" cy="4114800"/>
          </a:xfrm>
        </p:spPr>
        <p:txBody>
          <a:bodyPr/>
          <a:lstStyle/>
          <a:p>
            <a:pPr eaLnBrk="1" hangingPunct="1"/>
            <a:r>
              <a:rPr lang="en-US" sz="4000" b="1" smtClean="0">
                <a:latin typeface="UWCXMF (Big5)"/>
              </a:rPr>
              <a:t>沙發上</a:t>
            </a:r>
            <a:r>
              <a:rPr lang="en-US" sz="4000" b="1" smtClean="0">
                <a:solidFill>
                  <a:srgbClr val="CF1720"/>
                </a:solidFill>
                <a:latin typeface="UWCXMF (Big5)"/>
              </a:rPr>
              <a:t>坐著</a:t>
            </a:r>
            <a:r>
              <a:rPr lang="en-US" sz="4000" b="1" smtClean="0">
                <a:solidFill>
                  <a:schemeClr val="bg2"/>
                </a:solidFill>
                <a:latin typeface="UWCXMF (Big5)"/>
              </a:rPr>
              <a:t>幾個人</a:t>
            </a:r>
            <a:r>
              <a:rPr lang="en-US" sz="4000" b="1" smtClean="0">
                <a:latin typeface="UWCXMF (Big5)"/>
              </a:rPr>
              <a:t>?</a:t>
            </a:r>
          </a:p>
          <a:p>
            <a:pPr eaLnBrk="1" hangingPunct="1"/>
            <a:r>
              <a:rPr lang="en-US" sz="4000" b="1" smtClean="0">
                <a:latin typeface="UWCXMF (Big5)"/>
              </a:rPr>
              <a:t>沙發上</a:t>
            </a:r>
            <a:r>
              <a:rPr lang="en-US" sz="4000" b="1" smtClean="0">
                <a:solidFill>
                  <a:srgbClr val="CF1720"/>
                </a:solidFill>
                <a:latin typeface="UWCXMF (Big5)"/>
              </a:rPr>
              <a:t>坐著</a:t>
            </a:r>
            <a:r>
              <a:rPr lang="en-US" sz="4000" b="1" smtClean="0">
                <a:solidFill>
                  <a:schemeClr val="bg2"/>
                </a:solidFill>
                <a:latin typeface="UWCXMF (Big5)"/>
              </a:rPr>
              <a:t>兩個人</a:t>
            </a:r>
          </a:p>
        </p:txBody>
      </p:sp>
      <p:pic>
        <p:nvPicPr>
          <p:cNvPr id="21508" name="Picture 5" descr="PE02046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0" y="3092450"/>
            <a:ext cx="5181600" cy="36893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75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	你认识这些字的偏旁部首吗?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阿		姨		边		镇</a:t>
            </a:r>
          </a:p>
          <a:p>
            <a:pPr eaLnBrk="1" hangingPunct="1"/>
            <a:r>
              <a:rPr lang="en-US" smtClean="0"/>
              <a:t>着		比		欢		座</a:t>
            </a:r>
          </a:p>
          <a:p>
            <a:pPr eaLnBrk="1" hangingPunct="1"/>
            <a:r>
              <a:rPr lang="en-US" smtClean="0"/>
              <a:t>外		城		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	Place </a:t>
            </a:r>
            <a:r>
              <a:rPr lang="en-US" smtClean="0">
                <a:solidFill>
                  <a:srgbClr val="CF1720"/>
                </a:solidFill>
              </a:rPr>
              <a:t>V-著</a:t>
            </a:r>
            <a:r>
              <a:rPr lang="en-US" smtClean="0"/>
              <a:t> </a:t>
            </a:r>
            <a:r>
              <a:rPr lang="en-US" smtClean="0">
                <a:solidFill>
                  <a:schemeClr val="bg2"/>
                </a:solidFill>
              </a:rPr>
              <a:t>Nu-MW-N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UWCXMF (Big5)"/>
              </a:rPr>
              <a:t>教室外頭</a:t>
            </a:r>
            <a:r>
              <a:rPr lang="en-US" sz="4000" b="1" smtClean="0">
                <a:solidFill>
                  <a:srgbClr val="CF1720"/>
                </a:solidFill>
                <a:latin typeface="UWCXMF (Big5)"/>
              </a:rPr>
              <a:t>站著</a:t>
            </a:r>
            <a:r>
              <a:rPr lang="en-US" sz="4000" b="1" smtClean="0">
                <a:solidFill>
                  <a:schemeClr val="bg2"/>
                </a:solidFill>
                <a:latin typeface="UWCXMF (Big5)"/>
              </a:rPr>
              <a:t>什麼人</a:t>
            </a:r>
            <a:r>
              <a:rPr lang="en-US" sz="4000" b="1" smtClean="0">
                <a:latin typeface="UWCXMF (Big5)"/>
              </a:rPr>
              <a:t>?</a:t>
            </a:r>
          </a:p>
          <a:p>
            <a:pPr eaLnBrk="1" hangingPunct="1"/>
            <a:r>
              <a:rPr lang="en-US" sz="4000" b="1" smtClean="0">
                <a:latin typeface="UWCXMF (Big5)"/>
              </a:rPr>
              <a:t>教室外頭</a:t>
            </a:r>
            <a:r>
              <a:rPr lang="en-US" sz="4000" b="1" smtClean="0">
                <a:solidFill>
                  <a:srgbClr val="CF1720"/>
                </a:solidFill>
                <a:latin typeface="UWCXMF (Big5)"/>
              </a:rPr>
              <a:t>站著</a:t>
            </a:r>
            <a:r>
              <a:rPr lang="en-US" sz="4000" b="1" smtClean="0">
                <a:solidFill>
                  <a:schemeClr val="bg2"/>
                </a:solidFill>
                <a:latin typeface="UWCXMF (Big5)"/>
              </a:rPr>
              <a:t>一個很漂亮的女生</a:t>
            </a:r>
          </a:p>
        </p:txBody>
      </p:sp>
      <p:pic>
        <p:nvPicPr>
          <p:cNvPr id="22532" name="Picture 5" descr="j0275848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99063" y="1219200"/>
            <a:ext cx="3378200" cy="5638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75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	Place </a:t>
            </a:r>
            <a:r>
              <a:rPr lang="en-US" smtClean="0">
                <a:solidFill>
                  <a:srgbClr val="CF1720"/>
                </a:solidFill>
              </a:rPr>
              <a:t>V-著</a:t>
            </a:r>
            <a:r>
              <a:rPr lang="en-US" smtClean="0"/>
              <a:t> </a:t>
            </a:r>
            <a:r>
              <a:rPr lang="en-US" smtClean="0">
                <a:solidFill>
                  <a:schemeClr val="bg2"/>
                </a:solidFill>
              </a:rPr>
              <a:t>Nu-MW-N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057400"/>
            <a:ext cx="7772400" cy="4114800"/>
          </a:xfrm>
        </p:spPr>
        <p:txBody>
          <a:bodyPr/>
          <a:lstStyle/>
          <a:p>
            <a:pPr eaLnBrk="1" hangingPunct="1"/>
            <a:r>
              <a:rPr lang="en-US" sz="4000" b="1" smtClean="0">
                <a:latin typeface="UWCXMF (Big5)"/>
              </a:rPr>
              <a:t>客廳裡</a:t>
            </a:r>
            <a:r>
              <a:rPr lang="en-US" sz="4000" b="1" smtClean="0">
                <a:solidFill>
                  <a:srgbClr val="CF1720"/>
                </a:solidFill>
                <a:latin typeface="UWCXMF (Big5)"/>
              </a:rPr>
              <a:t>放著</a:t>
            </a:r>
            <a:r>
              <a:rPr lang="en-US" sz="4000" b="1" smtClean="0">
                <a:solidFill>
                  <a:schemeClr val="bg2"/>
                </a:solidFill>
                <a:latin typeface="UWCXMF (Big5)"/>
              </a:rPr>
              <a:t>什麼傢俱</a:t>
            </a:r>
            <a:r>
              <a:rPr lang="en-US" sz="4000" b="1" smtClean="0">
                <a:latin typeface="UWCXMF (Big5)"/>
              </a:rPr>
              <a:t>?</a:t>
            </a:r>
          </a:p>
          <a:p>
            <a:pPr eaLnBrk="1" hangingPunct="1"/>
            <a:r>
              <a:rPr lang="en-US" sz="4000" b="1" smtClean="0">
                <a:latin typeface="UWCXMF (Big5)"/>
              </a:rPr>
              <a:t>客廳裡</a:t>
            </a:r>
            <a:r>
              <a:rPr lang="en-US" sz="4000" b="1" smtClean="0">
                <a:solidFill>
                  <a:srgbClr val="CF1720"/>
                </a:solidFill>
                <a:latin typeface="UWCXMF (Big5)"/>
              </a:rPr>
              <a:t>放著</a:t>
            </a:r>
            <a:r>
              <a:rPr lang="en-US" sz="4000" b="1" smtClean="0">
                <a:solidFill>
                  <a:schemeClr val="bg2"/>
                </a:solidFill>
                <a:latin typeface="UWCXMF (Big5)"/>
              </a:rPr>
              <a:t>兩把椅子,一張桌子</a:t>
            </a:r>
          </a:p>
        </p:txBody>
      </p:sp>
      <p:pic>
        <p:nvPicPr>
          <p:cNvPr id="23556" name="Picture 5" descr="BD08775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 t="16835"/>
          <a:stretch>
            <a:fillRect/>
          </a:stretch>
        </p:blipFill>
        <p:spPr>
          <a:xfrm>
            <a:off x="2438400" y="3581400"/>
            <a:ext cx="5181600" cy="3011488"/>
          </a:xfrm>
          <a:solidFill>
            <a:schemeClr val="tx2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75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	Place </a:t>
            </a:r>
            <a:r>
              <a:rPr lang="en-US" smtClean="0">
                <a:solidFill>
                  <a:srgbClr val="CF1720"/>
                </a:solidFill>
              </a:rPr>
              <a:t>V-著</a:t>
            </a:r>
            <a:r>
              <a:rPr lang="en-US" smtClean="0"/>
              <a:t> </a:t>
            </a:r>
            <a:r>
              <a:rPr lang="en-US" smtClean="0">
                <a:solidFill>
                  <a:schemeClr val="bg2"/>
                </a:solidFill>
              </a:rPr>
              <a:t>Nu-MW-N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UWCXMF (Big5)"/>
              </a:rPr>
              <a:t>他</a:t>
            </a:r>
            <a:r>
              <a:rPr lang="en-US" sz="4000" b="1" smtClean="0">
                <a:solidFill>
                  <a:srgbClr val="CF1720"/>
                </a:solidFill>
                <a:latin typeface="UWCXMF (Big5)"/>
              </a:rPr>
              <a:t>穿著</a:t>
            </a:r>
            <a:r>
              <a:rPr lang="en-US" sz="4000" b="1" smtClean="0">
                <a:solidFill>
                  <a:schemeClr val="bg2"/>
                </a:solidFill>
                <a:latin typeface="UWCXMF (Big5)"/>
              </a:rPr>
              <a:t>什麼衣服</a:t>
            </a:r>
            <a:r>
              <a:rPr lang="en-US" sz="4000" b="1" smtClean="0">
                <a:latin typeface="UWCXMF (Big5)"/>
              </a:rPr>
              <a:t>?</a:t>
            </a:r>
          </a:p>
          <a:p>
            <a:pPr eaLnBrk="1" hangingPunct="1"/>
            <a:r>
              <a:rPr lang="en-US" sz="4000" b="1" smtClean="0">
                <a:latin typeface="UWCXMF (Big5)"/>
              </a:rPr>
              <a:t>他</a:t>
            </a:r>
            <a:r>
              <a:rPr lang="en-US" sz="4000" b="1" smtClean="0">
                <a:solidFill>
                  <a:srgbClr val="CF1720"/>
                </a:solidFill>
                <a:latin typeface="UWCXMF (Big5)"/>
              </a:rPr>
              <a:t>穿著</a:t>
            </a:r>
            <a:r>
              <a:rPr lang="en-US" sz="4000" b="1" smtClean="0">
                <a:solidFill>
                  <a:schemeClr val="bg2"/>
                </a:solidFill>
                <a:latin typeface="UWCXMF (Big5)"/>
              </a:rPr>
              <a:t>一件黃襯衫, 一件紅夾克和一條藍褲子</a:t>
            </a:r>
          </a:p>
        </p:txBody>
      </p:sp>
      <p:pic>
        <p:nvPicPr>
          <p:cNvPr id="24580" name="Picture 5" descr="j0274502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3800" y="1219200"/>
            <a:ext cx="3454400" cy="5638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75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-327025"/>
            <a:ext cx="8596313" cy="2501900"/>
          </a:xfrm>
        </p:spPr>
        <p:txBody>
          <a:bodyPr/>
          <a:lstStyle/>
          <a:p>
            <a:pPr eaLnBrk="1" hangingPunct="1"/>
            <a:r>
              <a:rPr lang="en-US" smtClean="0"/>
              <a:t>	</a:t>
            </a:r>
            <a:br>
              <a:rPr lang="en-US" smtClean="0"/>
            </a:br>
            <a:r>
              <a:rPr lang="en-US" smtClean="0"/>
              <a:t>	</a:t>
            </a:r>
            <a:r>
              <a:rPr lang="en-US" sz="3600" smtClean="0"/>
              <a:t>Speaking of “着”, there is another 	important function…</a:t>
            </a:r>
            <a:br>
              <a:rPr lang="en-US" sz="3600" smtClean="0"/>
            </a:br>
            <a:endParaRPr lang="en-US" sz="36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z="3600" smtClean="0"/>
          </a:p>
          <a:p>
            <a:pPr eaLnBrk="1" hangingPunct="1">
              <a:buFontTx/>
              <a:buNone/>
            </a:pPr>
            <a:r>
              <a:rPr lang="en-US" sz="3600" smtClean="0"/>
              <a:t>S </a:t>
            </a:r>
            <a:r>
              <a:rPr lang="en-US" sz="3600" smtClean="0">
                <a:solidFill>
                  <a:srgbClr val="CF1720"/>
                </a:solidFill>
              </a:rPr>
              <a:t>V1-著</a:t>
            </a:r>
            <a:r>
              <a:rPr lang="en-US" sz="3600" smtClean="0"/>
              <a:t> </a:t>
            </a:r>
            <a:r>
              <a:rPr lang="en-US" sz="3600" smtClean="0">
                <a:solidFill>
                  <a:schemeClr val="bg2"/>
                </a:solidFill>
              </a:rPr>
              <a:t>V2</a:t>
            </a:r>
          </a:p>
          <a:p>
            <a:pPr eaLnBrk="1" hangingPunct="1">
              <a:buFontTx/>
              <a:buNone/>
            </a:pPr>
            <a:r>
              <a:rPr lang="en-US" smtClean="0">
                <a:sym typeface="Wingdings" pitchFamily="2" charset="2"/>
              </a:rPr>
              <a:t>Do </a:t>
            </a:r>
            <a:r>
              <a:rPr lang="en-US" smtClean="0">
                <a:solidFill>
                  <a:schemeClr val="bg2"/>
                </a:solidFill>
                <a:sym typeface="Wingdings" pitchFamily="2" charset="2"/>
              </a:rPr>
              <a:t>V2</a:t>
            </a:r>
            <a:r>
              <a:rPr lang="en-US" smtClean="0">
                <a:sym typeface="Wingdings" pitchFamily="2" charset="2"/>
              </a:rPr>
              <a:t> while </a:t>
            </a:r>
            <a:r>
              <a:rPr lang="en-US" smtClean="0">
                <a:solidFill>
                  <a:srgbClr val="CF1720"/>
                </a:solidFill>
                <a:sym typeface="Wingdings" pitchFamily="2" charset="2"/>
              </a:rPr>
              <a:t>V1-ing</a:t>
            </a:r>
          </a:p>
          <a:p>
            <a:pPr eaLnBrk="1" hangingPunct="1">
              <a:buFontTx/>
              <a:buNone/>
            </a:pPr>
            <a:r>
              <a:rPr lang="en-US" sz="4000" b="1" smtClean="0">
                <a:solidFill>
                  <a:srgbClr val="CF1720"/>
                </a:solidFill>
                <a:sym typeface="Wingdings" pitchFamily="2" charset="2"/>
              </a:rPr>
              <a:t>吃著</a:t>
            </a:r>
            <a:r>
              <a:rPr lang="en-US" sz="4000" b="1" smtClean="0">
                <a:sym typeface="Wingdings" pitchFamily="2" charset="2"/>
              </a:rPr>
              <a:t>飯</a:t>
            </a:r>
            <a:r>
              <a:rPr lang="en-US" sz="4000" b="1" smtClean="0">
                <a:solidFill>
                  <a:schemeClr val="bg2"/>
                </a:solidFill>
                <a:sym typeface="Wingdings" pitchFamily="2" charset="2"/>
              </a:rPr>
              <a:t>看報对身体不好</a:t>
            </a:r>
          </a:p>
          <a:p>
            <a:pPr eaLnBrk="1" hangingPunct="1">
              <a:buFontTx/>
              <a:buNone/>
            </a:pPr>
            <a:r>
              <a:rPr lang="en-US" b="1" smtClean="0">
                <a:sym typeface="Wingdings" pitchFamily="2" charset="2"/>
              </a:rPr>
              <a:t>Read the paper while eating is not good for your health.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	“着” Vs “在”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While “着” is normally used to indicate </a:t>
            </a:r>
            <a:r>
              <a:rPr lang="en-US" smtClean="0">
                <a:solidFill>
                  <a:srgbClr val="CF1720"/>
                </a:solidFill>
              </a:rPr>
              <a:t>continuing state</a:t>
            </a:r>
            <a:r>
              <a:rPr lang="en-US" smtClean="0"/>
              <a:t>, “在” is to indicate </a:t>
            </a:r>
            <a:r>
              <a:rPr lang="en-US" smtClean="0">
                <a:solidFill>
                  <a:srgbClr val="CF1720"/>
                </a:solidFill>
              </a:rPr>
              <a:t>continuing action</a:t>
            </a:r>
            <a:r>
              <a:rPr lang="en-US" smtClean="0"/>
              <a:t>. Also, “在” emphasizes “right in middle of doing something”.</a:t>
            </a:r>
          </a:p>
          <a:p>
            <a:pPr eaLnBrk="1" hangingPunct="1">
              <a:buFontTx/>
              <a:buNone/>
            </a:pPr>
            <a:r>
              <a:rPr lang="en-US" smtClean="0"/>
              <a:t>	A: 学生们在做什么?</a:t>
            </a:r>
          </a:p>
          <a:p>
            <a:pPr eaLnBrk="1" hangingPunct="1">
              <a:buFontTx/>
              <a:buNone/>
            </a:pPr>
            <a:r>
              <a:rPr lang="en-US" smtClean="0"/>
              <a:t>	B: 他们在上课.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	“着” VS “一边”…”一边”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Although sometimes “着” can be replaced by “一边”…”一边”, such as in the following example: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	爸爸常常听着音乐开车.</a:t>
            </a:r>
          </a:p>
          <a:p>
            <a:pPr eaLnBrk="1" hangingPunct="1">
              <a:buFontTx/>
              <a:buNone/>
            </a:pPr>
            <a:r>
              <a:rPr lang="en-US" smtClean="0"/>
              <a:t>	爸爸常常一边听音乐一边开车.</a:t>
            </a:r>
          </a:p>
          <a:p>
            <a:pPr eaLnBrk="1" hangingPunct="1">
              <a:buFontTx/>
              <a:buNone/>
            </a:pPr>
            <a:r>
              <a:rPr lang="en-US" smtClean="0"/>
              <a:t>	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	“着” VS “一边”…”一边”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Most of the time it doesn’t equal “一边”…”一边”, . This is again because ““着” ” is about a </a:t>
            </a:r>
            <a:r>
              <a:rPr lang="en-US" smtClean="0">
                <a:solidFill>
                  <a:srgbClr val="CF1720"/>
                </a:solidFill>
              </a:rPr>
              <a:t>continuing state</a:t>
            </a:r>
            <a:r>
              <a:rPr lang="en-US" smtClean="0"/>
              <a:t>, while “一边”…”一边”, is about two </a:t>
            </a:r>
            <a:r>
              <a:rPr lang="en-US" smtClean="0">
                <a:solidFill>
                  <a:srgbClr val="CF1720"/>
                </a:solidFill>
              </a:rPr>
              <a:t>actions</a:t>
            </a:r>
            <a:r>
              <a:rPr lang="en-US" smtClean="0"/>
              <a:t> going on at the same time.</a:t>
            </a:r>
          </a:p>
          <a:p>
            <a:pPr eaLnBrk="1" hangingPunct="1">
              <a:buFontTx/>
              <a:buNone/>
            </a:pPr>
            <a:r>
              <a:rPr lang="en-US" smtClean="0"/>
              <a:t>	我喜欢开着门睡觉.</a:t>
            </a:r>
          </a:p>
          <a:p>
            <a:pPr eaLnBrk="1" hangingPunct="1">
              <a:buFontTx/>
              <a:buNone/>
            </a:pPr>
            <a:r>
              <a:rPr lang="en-US" smtClean="0"/>
              <a:t>	*我喜欢一边开门一边睡觉.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		S </a:t>
            </a:r>
            <a:r>
              <a:rPr lang="en-US" smtClean="0">
                <a:solidFill>
                  <a:srgbClr val="CF1720"/>
                </a:solidFill>
              </a:rPr>
              <a:t>V1-著</a:t>
            </a:r>
            <a:r>
              <a:rPr lang="en-US" smtClean="0"/>
              <a:t> </a:t>
            </a:r>
            <a:r>
              <a:rPr lang="en-US" smtClean="0">
                <a:solidFill>
                  <a:schemeClr val="bg2"/>
                </a:solidFill>
              </a:rPr>
              <a:t>V2</a:t>
            </a:r>
          </a:p>
        </p:txBody>
      </p:sp>
      <p:sp>
        <p:nvSpPr>
          <p:cNvPr id="93194" name="Rectangle 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UWCXMF (Big5)"/>
              </a:rPr>
              <a:t>老師</a:t>
            </a:r>
          </a:p>
          <a:p>
            <a:pPr eaLnBrk="1" hangingPunct="1"/>
            <a:r>
              <a:rPr lang="en-US" sz="4000" b="1" smtClean="0">
                <a:latin typeface="UWCXMF (Big5)"/>
              </a:rPr>
              <a:t>老師</a:t>
            </a:r>
            <a:r>
              <a:rPr lang="en-US" sz="4000" b="1" smtClean="0">
                <a:solidFill>
                  <a:schemeClr val="bg2"/>
                </a:solidFill>
                <a:latin typeface="UWCXMF (Big5)"/>
              </a:rPr>
              <a:t>講課</a:t>
            </a:r>
          </a:p>
          <a:p>
            <a:pPr eaLnBrk="1" hangingPunct="1"/>
            <a:r>
              <a:rPr lang="en-US" sz="4000" b="1" smtClean="0">
                <a:latin typeface="UWCXMF (Big5)"/>
              </a:rPr>
              <a:t>老師</a:t>
            </a:r>
            <a:r>
              <a:rPr lang="en-US" sz="4000" b="1" smtClean="0">
                <a:solidFill>
                  <a:srgbClr val="CF1720"/>
                </a:solidFill>
                <a:latin typeface="UWCXMF (Big5)"/>
              </a:rPr>
              <a:t>站著</a:t>
            </a:r>
            <a:r>
              <a:rPr lang="en-US" sz="4000" b="1" smtClean="0">
                <a:solidFill>
                  <a:schemeClr val="bg2"/>
                </a:solidFill>
                <a:latin typeface="UWCXMF (Big5)"/>
              </a:rPr>
              <a:t>講課</a:t>
            </a:r>
          </a:p>
        </p:txBody>
      </p:sp>
      <p:pic>
        <p:nvPicPr>
          <p:cNvPr id="29700" name="Picture 11" descr="BD07509_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1500" y="1371600"/>
            <a:ext cx="4200525" cy="4800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4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	 S </a:t>
            </a:r>
            <a:r>
              <a:rPr lang="en-US" smtClean="0">
                <a:solidFill>
                  <a:srgbClr val="CF1720"/>
                </a:solidFill>
              </a:rPr>
              <a:t>V1-著</a:t>
            </a:r>
            <a:r>
              <a:rPr lang="en-US" smtClean="0"/>
              <a:t> </a:t>
            </a:r>
            <a:r>
              <a:rPr lang="en-US" smtClean="0">
                <a:solidFill>
                  <a:schemeClr val="bg2"/>
                </a:solidFill>
              </a:rPr>
              <a:t>V2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UWCXMF (Big5)"/>
              </a:rPr>
              <a:t>學生</a:t>
            </a:r>
          </a:p>
          <a:p>
            <a:pPr eaLnBrk="1" hangingPunct="1"/>
            <a:r>
              <a:rPr lang="en-US" sz="4000" b="1" smtClean="0">
                <a:latin typeface="UWCXMF (Big5)"/>
              </a:rPr>
              <a:t>學生</a:t>
            </a:r>
            <a:r>
              <a:rPr lang="en-US" sz="4000" b="1" smtClean="0">
                <a:solidFill>
                  <a:schemeClr val="bg2"/>
                </a:solidFill>
                <a:latin typeface="UWCXMF (Big5)"/>
              </a:rPr>
              <a:t>聽課</a:t>
            </a:r>
          </a:p>
          <a:p>
            <a:pPr eaLnBrk="1" hangingPunct="1"/>
            <a:r>
              <a:rPr lang="en-US" sz="4000" b="1" smtClean="0">
                <a:latin typeface="UWCXMF (Big5)"/>
              </a:rPr>
              <a:t>學生</a:t>
            </a:r>
            <a:r>
              <a:rPr lang="en-US" sz="4000" b="1" smtClean="0">
                <a:solidFill>
                  <a:srgbClr val="CF1720"/>
                </a:solidFill>
                <a:latin typeface="UWCXMF (Big5)"/>
              </a:rPr>
              <a:t>坐著</a:t>
            </a:r>
            <a:r>
              <a:rPr lang="en-US" sz="4000" b="1" smtClean="0">
                <a:solidFill>
                  <a:schemeClr val="bg2"/>
                </a:solidFill>
                <a:latin typeface="UWCXMF (Big5)"/>
              </a:rPr>
              <a:t>聽課</a:t>
            </a:r>
          </a:p>
        </p:txBody>
      </p:sp>
      <p:pic>
        <p:nvPicPr>
          <p:cNvPr id="30724" name="Picture 6" descr="BD19974_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530350"/>
            <a:ext cx="4724400" cy="432911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		S </a:t>
            </a:r>
            <a:r>
              <a:rPr lang="en-US" smtClean="0">
                <a:solidFill>
                  <a:srgbClr val="CF1720"/>
                </a:solidFill>
              </a:rPr>
              <a:t>V1-著</a:t>
            </a:r>
            <a:r>
              <a:rPr lang="en-US" smtClean="0"/>
              <a:t> </a:t>
            </a:r>
            <a:r>
              <a:rPr lang="en-US" smtClean="0">
                <a:solidFill>
                  <a:schemeClr val="bg2"/>
                </a:solidFill>
              </a:rPr>
              <a:t>V2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UWCXMF (Big5)"/>
              </a:rPr>
              <a:t>男孩子</a:t>
            </a:r>
          </a:p>
          <a:p>
            <a:pPr eaLnBrk="1" hangingPunct="1"/>
            <a:r>
              <a:rPr lang="en-US" sz="4000" b="1" smtClean="0">
                <a:latin typeface="UWCXMF (Big5)"/>
              </a:rPr>
              <a:t>男孩子</a:t>
            </a:r>
            <a:r>
              <a:rPr lang="en-US" sz="4000" b="1" smtClean="0">
                <a:solidFill>
                  <a:schemeClr val="bg2"/>
                </a:solidFill>
                <a:latin typeface="UWCXMF (Big5)"/>
              </a:rPr>
              <a:t>看書</a:t>
            </a:r>
            <a:r>
              <a:rPr lang="en-US" sz="4000" b="1" smtClean="0">
                <a:latin typeface="UWCXMF (Big5)"/>
              </a:rPr>
              <a:t> </a:t>
            </a:r>
          </a:p>
          <a:p>
            <a:pPr eaLnBrk="1" hangingPunct="1"/>
            <a:r>
              <a:rPr lang="en-US" sz="4000" b="1" smtClean="0">
                <a:latin typeface="UWCXMF (Big5)"/>
              </a:rPr>
              <a:t>男孩子</a:t>
            </a:r>
            <a:r>
              <a:rPr lang="en-US" sz="4000" b="1" smtClean="0">
                <a:solidFill>
                  <a:srgbClr val="CF1720"/>
                </a:solidFill>
                <a:latin typeface="UWCXMF (Big5)"/>
              </a:rPr>
              <a:t>躺著</a:t>
            </a:r>
            <a:r>
              <a:rPr lang="en-US" sz="4000" b="1" smtClean="0">
                <a:solidFill>
                  <a:schemeClr val="bg2"/>
                </a:solidFill>
                <a:latin typeface="UWCXMF (Big5)"/>
              </a:rPr>
              <a:t>看書</a:t>
            </a:r>
          </a:p>
        </p:txBody>
      </p:sp>
      <p:pic>
        <p:nvPicPr>
          <p:cNvPr id="31748" name="Picture 6" descr="j0275818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2139950"/>
            <a:ext cx="4876800" cy="41084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	</a:t>
            </a:r>
            <a:r>
              <a:rPr lang="en-US" sz="4000" smtClean="0"/>
              <a:t>这个地方</a:t>
            </a:r>
            <a:r>
              <a:rPr lang="en-US" b="1" smtClean="0">
                <a:solidFill>
                  <a:srgbClr val="CF1720"/>
                </a:solidFill>
              </a:rPr>
              <a:t>风景</a:t>
            </a:r>
            <a:r>
              <a:rPr lang="en-US" sz="4000" smtClean="0"/>
              <a:t>怎么样</a:t>
            </a:r>
            <a:r>
              <a:rPr lang="en-US" smtClean="0"/>
              <a:t>?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CF1720"/>
                </a:solidFill>
              </a:rPr>
              <a:t>美</a:t>
            </a:r>
            <a:r>
              <a:rPr lang="en-US" smtClean="0"/>
              <a:t>极了!!</a:t>
            </a:r>
          </a:p>
        </p:txBody>
      </p:sp>
      <p:pic>
        <p:nvPicPr>
          <p:cNvPr id="5124" name="Picture 5" descr="Narang-tso%20at%20Jiuzhaigo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2420938"/>
            <a:ext cx="523875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0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		 S </a:t>
            </a:r>
            <a:r>
              <a:rPr lang="en-US" smtClean="0">
                <a:solidFill>
                  <a:srgbClr val="CF1720"/>
                </a:solidFill>
              </a:rPr>
              <a:t>V1-著</a:t>
            </a:r>
            <a:r>
              <a:rPr lang="en-US" smtClean="0"/>
              <a:t> </a:t>
            </a:r>
            <a:r>
              <a:rPr lang="en-US" smtClean="0">
                <a:solidFill>
                  <a:schemeClr val="bg2"/>
                </a:solidFill>
              </a:rPr>
              <a:t>V2</a:t>
            </a:r>
          </a:p>
        </p:txBody>
      </p:sp>
      <p:sp>
        <p:nvSpPr>
          <p:cNvPr id="123907" name="Rectangle 307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UWCXMF (Big5)"/>
              </a:rPr>
              <a:t>我朋友</a:t>
            </a:r>
          </a:p>
          <a:p>
            <a:pPr eaLnBrk="1" hangingPunct="1"/>
            <a:r>
              <a:rPr lang="en-US" sz="4000" b="1" smtClean="0">
                <a:latin typeface="UWCXMF (Big5)"/>
              </a:rPr>
              <a:t>我朋友</a:t>
            </a:r>
            <a:r>
              <a:rPr lang="en-US" sz="4000" b="1" smtClean="0">
                <a:solidFill>
                  <a:schemeClr val="bg2"/>
                </a:solidFill>
                <a:latin typeface="UWCXMF (Big5)"/>
              </a:rPr>
              <a:t>復習中文</a:t>
            </a:r>
          </a:p>
          <a:p>
            <a:pPr eaLnBrk="1" hangingPunct="1"/>
            <a:r>
              <a:rPr lang="en-US" sz="4000" b="1" smtClean="0">
                <a:latin typeface="UWCXMF (Big5)"/>
              </a:rPr>
              <a:t>我朋友</a:t>
            </a:r>
            <a:r>
              <a:rPr lang="en-US" sz="4000" b="1" smtClean="0">
                <a:solidFill>
                  <a:srgbClr val="CF1720"/>
                </a:solidFill>
                <a:latin typeface="UWCXMF (Big5)"/>
              </a:rPr>
              <a:t>聽著音樂</a:t>
            </a:r>
            <a:r>
              <a:rPr lang="en-US" sz="4000" b="1" smtClean="0">
                <a:solidFill>
                  <a:schemeClr val="bg2"/>
                </a:solidFill>
                <a:latin typeface="UWCXMF (Big5)"/>
              </a:rPr>
              <a:t>復習中文</a:t>
            </a:r>
          </a:p>
        </p:txBody>
      </p:sp>
      <p:pic>
        <p:nvPicPr>
          <p:cNvPr id="32772" name="Picture 3078" descr="j0275824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71600" y="1447800"/>
            <a:ext cx="3402013" cy="4800600"/>
          </a:xfrm>
        </p:spPr>
      </p:pic>
      <p:sp>
        <p:nvSpPr>
          <p:cNvPr id="32773" name="AutoShape 3079"/>
          <p:cNvSpPr>
            <a:spLocks/>
          </p:cNvSpPr>
          <p:nvPr/>
        </p:nvSpPr>
        <p:spPr bwMode="auto">
          <a:xfrm>
            <a:off x="381000" y="2971800"/>
            <a:ext cx="1573213" cy="763588"/>
          </a:xfrm>
          <a:prstGeom prst="borderCallout1">
            <a:avLst>
              <a:gd name="adj1" fmla="val 14968"/>
              <a:gd name="adj2" fmla="val 104843"/>
              <a:gd name="adj3" fmla="val 170894"/>
              <a:gd name="adj4" fmla="val 121088"/>
            </a:avLst>
          </a:prstGeom>
          <a:solidFill>
            <a:schemeClr val="accent2"/>
          </a:solidFill>
          <a:ln w="44450">
            <a:solidFill>
              <a:srgbClr val="CF172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pPr algn="ctr"/>
            <a:r>
              <a:rPr lang="en-US" sz="4000" b="1">
                <a:latin typeface="UWCXMF (Big5)"/>
              </a:rPr>
              <a:t>中文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		S </a:t>
            </a:r>
            <a:r>
              <a:rPr lang="en-US" smtClean="0">
                <a:solidFill>
                  <a:srgbClr val="CF1720"/>
                </a:solidFill>
              </a:rPr>
              <a:t>V1-著</a:t>
            </a:r>
            <a:r>
              <a:rPr lang="en-US" smtClean="0"/>
              <a:t> </a:t>
            </a:r>
            <a:r>
              <a:rPr lang="en-US" smtClean="0">
                <a:solidFill>
                  <a:schemeClr val="bg2"/>
                </a:solidFill>
              </a:rPr>
              <a:t>V2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UWCXMF (Big5)"/>
              </a:rPr>
              <a:t>黃小姐</a:t>
            </a:r>
          </a:p>
          <a:p>
            <a:pPr eaLnBrk="1" hangingPunct="1"/>
            <a:r>
              <a:rPr lang="en-US" sz="4000" b="1" smtClean="0">
                <a:latin typeface="UWCXMF (Big5)"/>
              </a:rPr>
              <a:t>黃小姐</a:t>
            </a:r>
            <a:r>
              <a:rPr lang="en-US" sz="4000" b="1" smtClean="0">
                <a:solidFill>
                  <a:schemeClr val="bg2"/>
                </a:solidFill>
                <a:latin typeface="UWCXMF (Big5)"/>
              </a:rPr>
              <a:t>洗澡</a:t>
            </a:r>
            <a:r>
              <a:rPr lang="en-US" sz="4000" b="1" smtClean="0">
                <a:latin typeface="UWCXMF (Big5)"/>
              </a:rPr>
              <a:t> </a:t>
            </a:r>
          </a:p>
          <a:p>
            <a:pPr eaLnBrk="1" hangingPunct="1"/>
            <a:r>
              <a:rPr lang="en-US" sz="4000" b="1" smtClean="0">
                <a:latin typeface="UWCXMF (Big5)"/>
              </a:rPr>
              <a:t>黃小姐</a:t>
            </a:r>
            <a:r>
              <a:rPr lang="en-US" sz="4000" b="1" smtClean="0">
                <a:solidFill>
                  <a:srgbClr val="CF1720"/>
                </a:solidFill>
                <a:latin typeface="UWCXMF (Big5)"/>
              </a:rPr>
              <a:t>唱著歌</a:t>
            </a:r>
            <a:r>
              <a:rPr lang="en-US" sz="4000" b="1" smtClean="0">
                <a:solidFill>
                  <a:schemeClr val="bg2"/>
                </a:solidFill>
                <a:latin typeface="UWCXMF (Big5)"/>
              </a:rPr>
              <a:t>洗澡</a:t>
            </a:r>
          </a:p>
        </p:txBody>
      </p:sp>
      <p:pic>
        <p:nvPicPr>
          <p:cNvPr id="33796" name="Picture 8" descr="j0277602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673350"/>
            <a:ext cx="4876800" cy="3687763"/>
          </a:xfrm>
        </p:spPr>
      </p:pic>
      <p:sp>
        <p:nvSpPr>
          <p:cNvPr id="33797" name="AutoShape 9"/>
          <p:cNvSpPr>
            <a:spLocks noChangeArrowheads="1"/>
          </p:cNvSpPr>
          <p:nvPr/>
        </p:nvSpPr>
        <p:spPr bwMode="auto">
          <a:xfrm>
            <a:off x="1752600" y="1752600"/>
            <a:ext cx="3124200" cy="1295400"/>
          </a:xfrm>
          <a:prstGeom prst="wedgeRoundRectCallout">
            <a:avLst>
              <a:gd name="adj1" fmla="val -27898"/>
              <a:gd name="adj2" fmla="val 83454"/>
              <a:gd name="adj3" fmla="val 16667"/>
            </a:avLst>
          </a:prstGeom>
          <a:solidFill>
            <a:schemeClr val="accent1"/>
          </a:solidFill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Verdana" pitchFamily="34" charset="0"/>
              </a:rPr>
              <a:t>Whatcha doing, nuttin, chillin at the Holiday Inn</a:t>
            </a:r>
            <a:r>
              <a:rPr lang="en-US"/>
              <a:t> </a:t>
            </a:r>
          </a:p>
        </p:txBody>
      </p:sp>
      <p:pic>
        <p:nvPicPr>
          <p:cNvPr id="3379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590800"/>
            <a:ext cx="1676400" cy="1052513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</p:spPr>
      </p:pic>
      <p:pic>
        <p:nvPicPr>
          <p:cNvPr id="33799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5029200"/>
            <a:ext cx="762000" cy="754063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</p:spPr>
      </p:pic>
      <p:pic>
        <p:nvPicPr>
          <p:cNvPr id="33800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3352800"/>
            <a:ext cx="990600" cy="606425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3: 練習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Describe a place to your classmates, using </a:t>
            </a:r>
            <a:r>
              <a:rPr lang="en-US" b="1" smtClean="0">
                <a:solidFill>
                  <a:srgbClr val="CF1720"/>
                </a:solidFill>
              </a:rPr>
              <a:t>relative location of things</a:t>
            </a:r>
            <a:r>
              <a:rPr lang="en-US" smtClean="0"/>
              <a:t> as much as you can within your vocabulary.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Ideas: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Apartment 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Home town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Campus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-107950"/>
            <a:ext cx="8596313" cy="2058988"/>
          </a:xfrm>
        </p:spPr>
        <p:txBody>
          <a:bodyPr/>
          <a:lstStyle/>
          <a:p>
            <a:pPr algn="ctr" eaLnBrk="1" hangingPunct="1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聽起來,看起來</a:t>
            </a:r>
            <a:br>
              <a:rPr lang="en-US" smtClean="0"/>
            </a:br>
            <a:endParaRPr lang="en-US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b="1" smtClean="0">
                <a:solidFill>
                  <a:srgbClr val="CF1720"/>
                </a:solidFill>
              </a:rPr>
              <a:t>It sounds as if</a:t>
            </a:r>
            <a:r>
              <a:rPr lang="en-US" b="1" smtClean="0"/>
              <a:t> [sentence].</a:t>
            </a:r>
          </a:p>
          <a:p>
            <a:pPr eaLnBrk="1" hangingPunct="1">
              <a:spcBef>
                <a:spcPct val="50000"/>
              </a:spcBef>
            </a:pPr>
            <a:r>
              <a:rPr lang="en-US" b="1" smtClean="0">
                <a:solidFill>
                  <a:srgbClr val="CF1720"/>
                </a:solidFill>
              </a:rPr>
              <a:t>It looks as if</a:t>
            </a:r>
            <a:r>
              <a:rPr lang="en-US" b="1" smtClean="0"/>
              <a:t> [sentence].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50800"/>
            <a:ext cx="8596313" cy="1739900"/>
          </a:xfrm>
        </p:spPr>
        <p:txBody>
          <a:bodyPr/>
          <a:lstStyle/>
          <a:p>
            <a:pPr eaLnBrk="1" hangingPunct="1"/>
            <a:r>
              <a:rPr lang="en-US" sz="3600" b="1" smtClean="0"/>
              <a:t/>
            </a:r>
            <a:br>
              <a:rPr lang="en-US" sz="3600" b="1" smtClean="0"/>
            </a:br>
            <a:r>
              <a:rPr lang="en-US" sz="3600" b="1" smtClean="0"/>
              <a:t>S 以為 </a:t>
            </a:r>
            <a:br>
              <a:rPr lang="en-US" sz="3600" b="1" smtClean="0"/>
            </a:br>
            <a:endParaRPr lang="en-US" sz="3600" b="1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b="1" smtClean="0"/>
              <a:t>(Person) </a:t>
            </a:r>
            <a:r>
              <a:rPr lang="en-US" b="1" smtClean="0">
                <a:solidFill>
                  <a:srgbClr val="CF1720"/>
                </a:solidFill>
              </a:rPr>
              <a:t>thought that</a:t>
            </a:r>
            <a:r>
              <a:rPr lang="en-US" b="1" smtClean="0"/>
              <a:t> [sentence], </a:t>
            </a:r>
            <a:r>
              <a:rPr lang="en-US" b="1" smtClean="0">
                <a:solidFill>
                  <a:srgbClr val="CF1720"/>
                </a:solidFill>
              </a:rPr>
              <a:t>however</a:t>
            </a:r>
            <a:r>
              <a:rPr lang="en-US" b="1" smtClean="0"/>
              <a:t> [opposite sentence].</a:t>
            </a:r>
          </a:p>
          <a:p>
            <a:pPr eaLnBrk="1" hangingPunct="1">
              <a:buFontTx/>
              <a:buNone/>
            </a:pPr>
            <a:r>
              <a:rPr lang="en-US" smtClean="0"/>
              <a:t>老师_________, 其实我做了功课.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你怎么现在才来, 我以为____________.</a:t>
            </a:r>
          </a:p>
          <a:p>
            <a:pPr eaLnBrk="1" hangingPunct="1">
              <a:buFontTx/>
              <a:buNone/>
            </a:pPr>
            <a:r>
              <a:rPr lang="en-US" smtClean="0"/>
              <a:t>你昨天去公园玩了?! 我以为__________.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	比方说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zh-CN" altLang="en-US" smtClean="0">
                <a:ea typeface="宋体" pitchFamily="2" charset="-122"/>
              </a:rPr>
              <a:t>小谢有很多不好的习惯</a:t>
            </a:r>
            <a:r>
              <a:rPr lang="en-US" smtClean="0"/>
              <a:t>, 比方说…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我寒假有很多计划, 比方说…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	你认识这些字的偏旁部首吗?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4400" smtClean="0"/>
              <a:t>都		政		候		差</a:t>
            </a:r>
          </a:p>
          <a:p>
            <a:pPr eaLnBrk="1" hangingPunct="1">
              <a:buFontTx/>
              <a:buNone/>
            </a:pPr>
            <a:r>
              <a:rPr lang="en-US" sz="4400" smtClean="0"/>
              <a:t>果		刮		导		风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	正式 和 不正式的 生词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哪些词比较正式?</a:t>
            </a:r>
          </a:p>
          <a:p>
            <a:pPr eaLnBrk="1" hangingPunct="1">
              <a:buFontTx/>
              <a:buNone/>
            </a:pPr>
            <a:r>
              <a:rPr lang="en-US" smtClean="0"/>
              <a:t>	</a:t>
            </a:r>
            <a:r>
              <a:rPr lang="en-US" sz="3600" smtClean="0"/>
              <a:t>家乡	政治	经济	文化</a:t>
            </a:r>
          </a:p>
          <a:p>
            <a:pPr eaLnBrk="1" hangingPunct="1">
              <a:buFontTx/>
              <a:buNone/>
            </a:pPr>
            <a:r>
              <a:rPr lang="en-US" sz="3600" smtClean="0"/>
              <a:t>	气候	部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	差不多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smtClean="0">
                <a:ea typeface="宋体" pitchFamily="2" charset="-122"/>
              </a:rPr>
              <a:t>我有差不多六十块钱</a:t>
            </a:r>
          </a:p>
          <a:p>
            <a:pPr eaLnBrk="1" hangingPunct="1"/>
            <a:r>
              <a:rPr lang="en-US" smtClean="0"/>
              <a:t>这个电影跟那个电影差不多.</a:t>
            </a:r>
          </a:p>
          <a:p>
            <a:pPr eaLnBrk="1" hangingPunct="1"/>
            <a:r>
              <a:rPr lang="en-US" smtClean="0"/>
              <a:t>她说中文跟中国人说得差不多.</a:t>
            </a:r>
          </a:p>
          <a:p>
            <a:pPr eaLnBrk="1" hangingPunct="1"/>
            <a:r>
              <a:rPr lang="en-US" smtClean="0"/>
              <a:t>His shirt is about the same size as mine.</a:t>
            </a:r>
          </a:p>
          <a:p>
            <a:pPr eaLnBrk="1" hangingPunct="1"/>
            <a:r>
              <a:rPr lang="en-US" smtClean="0"/>
              <a:t>She is about 20 years old.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	别的生词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 生活:</a:t>
            </a:r>
          </a:p>
          <a:p>
            <a:pPr eaLnBrk="1" hangingPunct="1">
              <a:buFontTx/>
              <a:buNone/>
            </a:pPr>
            <a:r>
              <a:rPr lang="en-US" smtClean="0"/>
              <a:t> 名词 (noun): 大学生活, 生活问题, etc</a:t>
            </a:r>
          </a:p>
          <a:p>
            <a:pPr eaLnBrk="1" hangingPunct="1">
              <a:buFontTx/>
              <a:buNone/>
            </a:pPr>
            <a:r>
              <a:rPr lang="en-US" smtClean="0"/>
              <a:t> 动词(Verb): 小明在英国生活得很好.</a:t>
            </a:r>
          </a:p>
          <a:p>
            <a:pPr eaLnBrk="1" hangingPunct="1">
              <a:buFontTx/>
              <a:buNone/>
            </a:pPr>
            <a:r>
              <a:rPr lang="en-US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539750"/>
            <a:ext cx="8596313" cy="762000"/>
          </a:xfrm>
        </p:spPr>
        <p:txBody>
          <a:bodyPr/>
          <a:lstStyle/>
          <a:p>
            <a:pPr eaLnBrk="1" hangingPunct="1"/>
            <a:r>
              <a:rPr lang="en-US" sz="4000" smtClean="0"/>
              <a:t>	中国的</a:t>
            </a:r>
            <a:r>
              <a:rPr lang="en-US" sz="4400" b="1" smtClean="0">
                <a:solidFill>
                  <a:srgbClr val="CF1720"/>
                </a:solidFill>
              </a:rPr>
              <a:t>城市</a:t>
            </a:r>
            <a:r>
              <a:rPr lang="en-US" sz="4000" smtClean="0"/>
              <a:t>和</a:t>
            </a:r>
            <a:r>
              <a:rPr lang="en-US" sz="4400" b="1" smtClean="0">
                <a:solidFill>
                  <a:srgbClr val="CF1720"/>
                </a:solidFill>
              </a:rPr>
              <a:t>乡村</a:t>
            </a:r>
            <a:r>
              <a:rPr lang="en-US" sz="4000" smtClean="0"/>
              <a:t>很不一样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400" b="1" smtClean="0">
                <a:solidFill>
                  <a:srgbClr val="CF1720"/>
                </a:solidFill>
              </a:rPr>
              <a:t>乡下</a:t>
            </a:r>
          </a:p>
        </p:txBody>
      </p:sp>
      <p:pic>
        <p:nvPicPr>
          <p:cNvPr id="6148" name="Picture 5" descr="_40824504_chinavillage2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2133600"/>
            <a:ext cx="5688013" cy="425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>
                <a:ea typeface="宋体" pitchFamily="2" charset="-122"/>
              </a:rPr>
              <a:t>说说你的老家吧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smtClean="0">
                <a:ea typeface="宋体" pitchFamily="2" charset="-122"/>
              </a:rPr>
              <a:t>我的老家在。。</a:t>
            </a:r>
          </a:p>
          <a:p>
            <a:pPr eaLnBrk="1" hangingPunct="1"/>
            <a:r>
              <a:rPr lang="zh-CN" altLang="en-US" smtClean="0">
                <a:ea typeface="宋体" pitchFamily="2" charset="-122"/>
              </a:rPr>
              <a:t>我的老家的大小，人口，风景，天气（一年四季）</a:t>
            </a:r>
          </a:p>
          <a:p>
            <a:pPr eaLnBrk="1" hangingPunct="1"/>
            <a:r>
              <a:rPr lang="zh-CN" altLang="en-US" smtClean="0">
                <a:ea typeface="宋体" pitchFamily="2" charset="-122"/>
              </a:rPr>
              <a:t>我的老家有什么特别的地方。。</a:t>
            </a:r>
          </a:p>
          <a:p>
            <a:pPr eaLnBrk="1" hangingPunct="1"/>
            <a:r>
              <a:rPr lang="zh-CN" altLang="en-US" smtClean="0">
                <a:ea typeface="宋体" pitchFamily="2" charset="-122"/>
              </a:rPr>
              <a:t>可以和</a:t>
            </a:r>
            <a:r>
              <a:rPr lang="en-US" altLang="zh-CN" smtClean="0">
                <a:ea typeface="宋体" pitchFamily="2" charset="-122"/>
              </a:rPr>
              <a:t>Newark</a:t>
            </a:r>
            <a:r>
              <a:rPr lang="zh-CN" altLang="en-US" smtClean="0">
                <a:ea typeface="宋体" pitchFamily="2" charset="-122"/>
              </a:rPr>
              <a:t>比一比吗？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	阅读理解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王朋喜欢美国的生活吗?</a:t>
            </a:r>
          </a:p>
          <a:p>
            <a:pPr eaLnBrk="1" hangingPunct="1"/>
            <a:r>
              <a:rPr lang="en-US" smtClean="0"/>
              <a:t>小林去过北京吗?</a:t>
            </a:r>
          </a:p>
          <a:p>
            <a:pPr eaLnBrk="1" hangingPunct="1"/>
            <a:r>
              <a:rPr lang="en-US" smtClean="0"/>
              <a:t>王朋的老家什么样子?</a:t>
            </a:r>
          </a:p>
          <a:p>
            <a:pPr eaLnBrk="1" hangingPunct="1"/>
            <a:r>
              <a:rPr lang="en-US" smtClean="0"/>
              <a:t>北京的气候怎么样?</a:t>
            </a:r>
          </a:p>
          <a:p>
            <a:pPr eaLnBrk="1" hangingPunct="1"/>
            <a:r>
              <a:rPr lang="en-US" smtClean="0"/>
              <a:t>王朋打算什么时候回家看看?</a:t>
            </a:r>
          </a:p>
          <a:p>
            <a:pPr eaLnBrk="1" hangingPunct="1"/>
            <a:r>
              <a:rPr lang="en-US" smtClean="0"/>
              <a:t>谁说王可以当导游? 为什么?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	X 是 X，可是…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b="1" smtClean="0">
                <a:solidFill>
                  <a:srgbClr val="CF1720"/>
                </a:solidFill>
              </a:rPr>
              <a:t>It's true that it's</a:t>
            </a:r>
            <a:r>
              <a:rPr lang="en-US" b="1" smtClean="0"/>
              <a:t> (X), </a:t>
            </a:r>
            <a:r>
              <a:rPr lang="en-US" b="1" smtClean="0">
                <a:solidFill>
                  <a:srgbClr val="CF1720"/>
                </a:solidFill>
              </a:rPr>
              <a:t>but there is </a:t>
            </a:r>
            <a:r>
              <a:rPr lang="en-US" b="1" smtClean="0"/>
              <a:t>some qualifying information.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b="1" smtClean="0"/>
              <a:t>今天的功课多是多, 可是不难.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b="1" smtClean="0"/>
              <a:t>我运动是运动, 可是不常常运动.</a:t>
            </a: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他的房间大是大, 可是_____________.</a:t>
            </a:r>
          </a:p>
          <a:p>
            <a:pPr eaLnBrk="1" hangingPunct="1">
              <a:buFontTx/>
              <a:buNone/>
            </a:pPr>
            <a:r>
              <a:rPr lang="en-US" smtClean="0"/>
              <a:t>学中文___________, 可是很有意思.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>
                <a:ea typeface="宋体" pitchFamily="2" charset="-122"/>
              </a:rPr>
              <a:t>猜猜他们的发音。。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smtClean="0">
                <a:ea typeface="宋体" pitchFamily="2" charset="-122"/>
              </a:rPr>
              <a:t>材				醒</a:t>
            </a:r>
          </a:p>
          <a:p>
            <a:pPr eaLnBrk="1" hangingPunct="1"/>
            <a:r>
              <a:rPr lang="zh-CN" altLang="en-US" smtClean="0">
                <a:ea typeface="宋体" pitchFamily="2" charset="-122"/>
              </a:rPr>
              <a:t>腰				髦</a:t>
            </a:r>
          </a:p>
          <a:p>
            <a:pPr eaLnBrk="1" hangingPunct="1"/>
            <a:r>
              <a:rPr lang="zh-CN" altLang="en-US" smtClean="0">
                <a:ea typeface="宋体" pitchFamily="2" charset="-122"/>
              </a:rPr>
              <a:t>棋				恙</a:t>
            </a:r>
          </a:p>
          <a:p>
            <a:pPr eaLnBrk="1" hangingPunct="1"/>
            <a:r>
              <a:rPr lang="zh-CN" altLang="en-US" smtClean="0">
                <a:ea typeface="宋体" pitchFamily="2" charset="-122"/>
              </a:rPr>
              <a:t>肿				蚊</a:t>
            </a:r>
          </a:p>
          <a:p>
            <a:pPr eaLnBrk="1" hangingPunct="1"/>
            <a:r>
              <a:rPr lang="zh-CN" altLang="en-US" smtClean="0">
                <a:ea typeface="宋体" pitchFamily="2" charset="-122"/>
              </a:rPr>
              <a:t>官				背 </a:t>
            </a:r>
            <a:endParaRPr lang="en-US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>
                <a:ea typeface="宋体" pitchFamily="2" charset="-122"/>
              </a:rPr>
              <a:t>功课上的问题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smtClean="0">
                <a:ea typeface="宋体" pitchFamily="2" charset="-122"/>
              </a:rPr>
              <a:t>P 147-A: </a:t>
            </a:r>
            <a:r>
              <a:rPr lang="zh-CN" altLang="en-US" sz="2400" smtClean="0">
                <a:ea typeface="宋体" pitchFamily="2" charset="-122"/>
              </a:rPr>
              <a:t>以为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smtClean="0">
                <a:ea typeface="宋体" pitchFamily="2" charset="-122"/>
              </a:rPr>
              <a:t>你怎么现在才来？我以为。。。。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smtClean="0">
                <a:ea typeface="宋体" pitchFamily="2" charset="-122"/>
              </a:rPr>
              <a:t>他篮球打得非常好，我以为。。。。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smtClean="0">
                <a:ea typeface="宋体" pitchFamily="2" charset="-122"/>
              </a:rPr>
              <a:t>你昨天去公园玩儿了吗？我以为。。。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smtClean="0">
                <a:ea typeface="宋体" pitchFamily="2" charset="-122"/>
              </a:rPr>
              <a:t>P 148-C: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smtClean="0">
                <a:ea typeface="宋体" pitchFamily="2" charset="-122"/>
              </a:rPr>
              <a:t>床的旁边放一双鞋。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smtClean="0">
                <a:ea typeface="宋体" pitchFamily="2" charset="-122"/>
              </a:rPr>
              <a:t>衣柜挂着一些衣服。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smtClean="0">
                <a:ea typeface="宋体" pitchFamily="2" charset="-122"/>
              </a:rPr>
              <a:t>P149-F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smtClean="0">
                <a:ea typeface="宋体" pitchFamily="2" charset="-122"/>
              </a:rPr>
              <a:t>3. </a:t>
            </a:r>
            <a:r>
              <a:rPr lang="zh-CN" altLang="en-US" sz="2400" smtClean="0">
                <a:ea typeface="宋体" pitchFamily="2" charset="-122"/>
              </a:rPr>
              <a:t>你的老家不听起来不好。（</a:t>
            </a:r>
            <a:r>
              <a:rPr lang="en-US" altLang="zh-CN" sz="2400" smtClean="0">
                <a:ea typeface="宋体" pitchFamily="2" charset="-122"/>
              </a:rPr>
              <a:t>your homtown doesn’t sound bad at all)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zh-CN" altLang="en-US" sz="2400" smtClean="0"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zh-CN" altLang="en-US" sz="2400" smtClean="0"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zh-CN" altLang="en-US" sz="2400" smtClean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>
                <a:ea typeface="宋体" pitchFamily="2" charset="-122"/>
              </a:rPr>
              <a:t>功课上的问题</a:t>
            </a:r>
            <a:endParaRPr lang="en-US" smtClean="0">
              <a:ea typeface="宋体" pitchFamily="2" charset="-122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smtClean="0">
                <a:ea typeface="宋体" pitchFamily="2" charset="-122"/>
              </a:rPr>
              <a:t>5. </a:t>
            </a:r>
            <a:r>
              <a:rPr lang="zh-CN" altLang="en-US" sz="2800" smtClean="0">
                <a:ea typeface="宋体" pitchFamily="2" charset="-122"/>
              </a:rPr>
              <a:t>从大学在路对面是一家很好的饭馆。</a:t>
            </a:r>
            <a:r>
              <a:rPr lang="en-US" altLang="zh-CN" sz="2800" smtClean="0">
                <a:ea typeface="宋体" pitchFamily="2" charset="-122"/>
              </a:rPr>
              <a:t>(There is a very good restaurant across the street from the university)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smtClean="0">
                <a:ea typeface="宋体" pitchFamily="2" charset="-122"/>
              </a:rPr>
              <a:t>6. </a:t>
            </a:r>
            <a:r>
              <a:rPr lang="zh-CN" altLang="en-US" sz="2800" smtClean="0">
                <a:ea typeface="宋体" pitchFamily="2" charset="-122"/>
              </a:rPr>
              <a:t>这个冬天我打算去山滑雪。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smtClean="0">
                <a:ea typeface="宋体" pitchFamily="2" charset="-122"/>
              </a:rPr>
              <a:t>8. </a:t>
            </a:r>
            <a:r>
              <a:rPr lang="zh-CN" altLang="en-US" sz="2800" smtClean="0">
                <a:ea typeface="宋体" pitchFamily="2" charset="-122"/>
              </a:rPr>
              <a:t>她喜欢一边躺着一边看书。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smtClean="0">
                <a:ea typeface="宋体" pitchFamily="2" charset="-122"/>
              </a:rPr>
              <a:t>10. </a:t>
            </a:r>
            <a:r>
              <a:rPr lang="zh-CN" altLang="en-US" sz="2800" smtClean="0">
                <a:ea typeface="宋体" pitchFamily="2" charset="-122"/>
              </a:rPr>
              <a:t>河离他的家很近</a:t>
            </a:r>
            <a:r>
              <a:rPr lang="en-US" altLang="zh-CN" sz="2800" smtClean="0">
                <a:ea typeface="宋体" pitchFamily="2" charset="-122"/>
              </a:rPr>
              <a:t>. (There is a river hear her house)</a:t>
            </a:r>
            <a:endParaRPr lang="zh-CN" altLang="en-US" sz="2800" smtClean="0"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smtClean="0">
                <a:ea typeface="宋体" pitchFamily="2" charset="-122"/>
              </a:rPr>
              <a:t>11. </a:t>
            </a:r>
            <a:r>
              <a:rPr lang="zh-CN" altLang="en-US" sz="2800" smtClean="0">
                <a:ea typeface="宋体" pitchFamily="2" charset="-122"/>
              </a:rPr>
              <a:t>我的差不多</a:t>
            </a:r>
            <a:r>
              <a:rPr lang="en-US" altLang="zh-CN" sz="2800" smtClean="0">
                <a:ea typeface="宋体" pitchFamily="2" charset="-122"/>
              </a:rPr>
              <a:t>/</a:t>
            </a:r>
            <a:r>
              <a:rPr lang="zh-CN" altLang="en-US" sz="2800" smtClean="0">
                <a:ea typeface="宋体" pitchFamily="2" charset="-122"/>
              </a:rPr>
              <a:t>几乎</a:t>
            </a:r>
            <a:r>
              <a:rPr lang="en-US" altLang="zh-CN" sz="2800" smtClean="0">
                <a:ea typeface="宋体" pitchFamily="2" charset="-122"/>
              </a:rPr>
              <a:t>/</a:t>
            </a:r>
            <a:r>
              <a:rPr lang="zh-CN" altLang="en-US" sz="2800" smtClean="0">
                <a:ea typeface="宋体" pitchFamily="2" charset="-122"/>
              </a:rPr>
              <a:t>亲戚都住在乡下。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smtClean="0">
                <a:ea typeface="宋体" pitchFamily="2" charset="-122"/>
              </a:rPr>
              <a:t>12 </a:t>
            </a:r>
            <a:r>
              <a:rPr lang="zh-CN" altLang="en-US" sz="2800" smtClean="0">
                <a:ea typeface="宋体" pitchFamily="2" charset="-122"/>
              </a:rPr>
              <a:t>这个小镇的人口是什么？</a:t>
            </a:r>
            <a:endParaRPr lang="en-US" sz="2800" smtClean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>
                <a:ea typeface="宋体" pitchFamily="2" charset="-122"/>
              </a:rPr>
              <a:t>功课上的问题</a:t>
            </a:r>
            <a:endParaRPr lang="en-US" smtClean="0">
              <a:ea typeface="宋体" pitchFamily="2" charset="-122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smtClean="0">
                <a:ea typeface="宋体" pitchFamily="2" charset="-122"/>
              </a:rPr>
              <a:t>汉字的从第一课到第十课我写差不多。</a:t>
            </a:r>
          </a:p>
          <a:p>
            <a:pPr eaLnBrk="1" hangingPunct="1"/>
            <a:r>
              <a:rPr lang="zh-CN" altLang="en-US" smtClean="0">
                <a:ea typeface="宋体" pitchFamily="2" charset="-122"/>
              </a:rPr>
              <a:t>你的专业是中文，你应该能写他们都。</a:t>
            </a:r>
          </a:p>
          <a:p>
            <a:pPr eaLnBrk="1" hangingPunct="1"/>
            <a:r>
              <a:rPr lang="zh-CN" altLang="en-US" smtClean="0">
                <a:ea typeface="宋体" pitchFamily="2" charset="-122"/>
              </a:rPr>
              <a:t>我听说麻州的气候比这儿差不多。</a:t>
            </a:r>
          </a:p>
          <a:p>
            <a:pPr eaLnBrk="1" hangingPunct="1"/>
            <a:r>
              <a:rPr lang="zh-CN" altLang="en-US" smtClean="0">
                <a:ea typeface="宋体" pitchFamily="2" charset="-122"/>
              </a:rPr>
              <a:t>春天常常下雨，可是有时候气候又好又暖和。</a:t>
            </a:r>
          </a:p>
          <a:p>
            <a:pPr eaLnBrk="1" hangingPunct="1"/>
            <a:r>
              <a:rPr lang="zh-CN" altLang="en-US" smtClean="0">
                <a:ea typeface="宋体" pitchFamily="2" charset="-122"/>
              </a:rPr>
              <a:t>夏天难受的热和闷。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	中国的城市和乡村很不一样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大城市</a:t>
            </a:r>
          </a:p>
        </p:txBody>
      </p:sp>
      <p:pic>
        <p:nvPicPr>
          <p:cNvPr id="7172" name="Picture 5" descr="ig_shanghai_s1_p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838" y="2060575"/>
            <a:ext cx="4389437" cy="448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	亲戚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请你用中文说说这些亲戚是什么意思?</a:t>
            </a:r>
          </a:p>
          <a:p>
            <a:pPr eaLnBrk="1" hangingPunct="1"/>
            <a:r>
              <a:rPr lang="en-US" smtClean="0"/>
              <a:t>姑姑</a:t>
            </a:r>
          </a:p>
          <a:p>
            <a:pPr eaLnBrk="1" hangingPunct="1"/>
            <a:r>
              <a:rPr lang="en-US" smtClean="0"/>
              <a:t>就是爸爸的姐姐或者妹妹</a:t>
            </a:r>
          </a:p>
          <a:p>
            <a:pPr eaLnBrk="1" hangingPunct="1"/>
            <a:r>
              <a:rPr lang="en-US" smtClean="0"/>
              <a:t>爷爷</a:t>
            </a:r>
          </a:p>
          <a:p>
            <a:pPr eaLnBrk="1" hangingPunct="1"/>
            <a:r>
              <a:rPr lang="en-US" smtClean="0"/>
              <a:t>爸爸的爸爸</a:t>
            </a:r>
          </a:p>
          <a:p>
            <a:pPr eaLnBrk="1" hangingPunct="1"/>
            <a:r>
              <a:rPr lang="en-US" smtClean="0"/>
              <a:t>外婆</a:t>
            </a:r>
          </a:p>
          <a:p>
            <a:pPr eaLnBrk="1" hangingPunct="1"/>
            <a:r>
              <a:rPr lang="en-US" smtClean="0"/>
              <a:t>妈妈的妈妈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220663"/>
            <a:ext cx="8596313" cy="1403350"/>
          </a:xfrm>
        </p:spPr>
        <p:txBody>
          <a:bodyPr/>
          <a:lstStyle/>
          <a:p>
            <a:pPr eaLnBrk="1" hangingPunct="1"/>
            <a:r>
              <a:rPr lang="zh-CN" altLang="en-US" smtClean="0">
                <a:ea typeface="宋体" pitchFamily="2" charset="-122"/>
              </a:rPr>
              <a:t>请你用中文说说这些词是什么意思：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smtClean="0">
                <a:ea typeface="宋体" pitchFamily="2" charset="-122"/>
              </a:rPr>
              <a:t>人口</a:t>
            </a:r>
          </a:p>
          <a:p>
            <a:pPr eaLnBrk="1" hangingPunct="1"/>
            <a:r>
              <a:rPr lang="zh-CN" altLang="en-US" smtClean="0">
                <a:ea typeface="宋体" pitchFamily="2" charset="-122"/>
              </a:rPr>
              <a:t>美</a:t>
            </a:r>
          </a:p>
          <a:p>
            <a:pPr eaLnBrk="1" hangingPunct="1"/>
            <a:r>
              <a:rPr lang="zh-CN" altLang="en-US" smtClean="0">
                <a:ea typeface="宋体" pitchFamily="2" charset="-122"/>
              </a:rPr>
              <a:t>四季</a:t>
            </a:r>
          </a:p>
          <a:p>
            <a:pPr eaLnBrk="1" hangingPunct="1"/>
            <a:r>
              <a:rPr lang="zh-CN" altLang="en-US" smtClean="0">
                <a:ea typeface="宋体" pitchFamily="2" charset="-122"/>
              </a:rPr>
              <a:t>伯伯</a:t>
            </a:r>
          </a:p>
          <a:p>
            <a:pPr eaLnBrk="1" hangingPunct="1"/>
            <a:r>
              <a:rPr lang="zh-CN" altLang="en-US" smtClean="0">
                <a:ea typeface="宋体" pitchFamily="2" charset="-122"/>
              </a:rPr>
              <a:t>老家</a:t>
            </a:r>
          </a:p>
          <a:p>
            <a:pPr eaLnBrk="1" hangingPunct="1"/>
            <a:r>
              <a:rPr lang="zh-CN" altLang="en-US" smtClean="0">
                <a:ea typeface="宋体" pitchFamily="2" charset="-122"/>
              </a:rPr>
              <a:t>春假 </a:t>
            </a:r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我们说说方位词吧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上	 下	左	右  	前  后 	(边/面)</a:t>
            </a:r>
            <a:endParaRPr lang="en-US" altLang="zh-CN" smtClean="0">
              <a:ea typeface="宋体" pitchFamily="2" charset="-122"/>
            </a:endParaRPr>
          </a:p>
          <a:p>
            <a:pPr lvl="1" eaLnBrk="1" hangingPunct="1"/>
            <a:r>
              <a:rPr lang="zh-CN" altLang="en-US" smtClean="0">
                <a:ea typeface="宋体" pitchFamily="2" charset="-122"/>
              </a:rPr>
              <a:t>你的</a:t>
            </a:r>
            <a:r>
              <a:rPr lang="en-US" altLang="zh-CN" smtClean="0">
                <a:ea typeface="宋体" pitchFamily="2" charset="-122"/>
              </a:rPr>
              <a:t>____</a:t>
            </a:r>
            <a:r>
              <a:rPr lang="zh-CN" altLang="en-US" smtClean="0">
                <a:ea typeface="宋体" pitchFamily="2" charset="-122"/>
              </a:rPr>
              <a:t>面</a:t>
            </a:r>
            <a:r>
              <a:rPr lang="en-US" altLang="zh-CN" smtClean="0">
                <a:ea typeface="宋体" pitchFamily="2" charset="-122"/>
              </a:rPr>
              <a:t>/</a:t>
            </a:r>
            <a:r>
              <a:rPr lang="zh-CN" altLang="en-US" smtClean="0">
                <a:ea typeface="宋体" pitchFamily="2" charset="-122"/>
              </a:rPr>
              <a:t>边是谁？</a:t>
            </a:r>
            <a:endParaRPr lang="en-US" altLang="zh-CN" smtClean="0">
              <a:ea typeface="宋体" pitchFamily="2" charset="-122"/>
            </a:endParaRPr>
          </a:p>
          <a:p>
            <a:pPr eaLnBrk="1" hangingPunct="1"/>
            <a:r>
              <a:rPr lang="en-US" smtClean="0"/>
              <a:t>东  南  西  北  (边/面)</a:t>
            </a:r>
            <a:endParaRPr lang="en-US" altLang="zh-CN" smtClean="0">
              <a:ea typeface="宋体" pitchFamily="2" charset="-122"/>
            </a:endParaRPr>
          </a:p>
          <a:p>
            <a:pPr lvl="1" eaLnBrk="1" hangingPunct="1"/>
            <a:r>
              <a:rPr lang="zh-CN" altLang="en-US" smtClean="0">
                <a:ea typeface="宋体" pitchFamily="2" charset="-122"/>
              </a:rPr>
              <a:t>图书馆的</a:t>
            </a:r>
            <a:r>
              <a:rPr lang="en-US" altLang="zh-CN" smtClean="0">
                <a:ea typeface="宋体" pitchFamily="2" charset="-122"/>
              </a:rPr>
              <a:t>_____</a:t>
            </a:r>
            <a:r>
              <a:rPr lang="zh-CN" altLang="en-US" smtClean="0">
                <a:ea typeface="宋体" pitchFamily="2" charset="-122"/>
              </a:rPr>
              <a:t>面</a:t>
            </a:r>
            <a:r>
              <a:rPr lang="en-US" altLang="zh-CN" smtClean="0">
                <a:ea typeface="宋体" pitchFamily="2" charset="-122"/>
              </a:rPr>
              <a:t>/</a:t>
            </a:r>
            <a:r>
              <a:rPr lang="zh-CN" altLang="en-US" smtClean="0">
                <a:ea typeface="宋体" pitchFamily="2" charset="-122"/>
              </a:rPr>
              <a:t>边有什么？</a:t>
            </a:r>
            <a:endParaRPr lang="en-US" altLang="zh-CN" smtClean="0">
              <a:ea typeface="宋体" pitchFamily="2" charset="-122"/>
            </a:endParaRPr>
          </a:p>
          <a:p>
            <a:pPr eaLnBrk="1" hangingPunct="1"/>
            <a:r>
              <a:rPr lang="en-US" smtClean="0"/>
              <a:t>对面 (不能说”对边”!!!)</a:t>
            </a:r>
            <a:endParaRPr lang="en-US" altLang="zh-CN" smtClean="0">
              <a:ea typeface="宋体" pitchFamily="2" charset="-122"/>
            </a:endParaRPr>
          </a:p>
          <a:p>
            <a:pPr lvl="1" eaLnBrk="1" hangingPunct="1"/>
            <a:r>
              <a:rPr lang="en-US" altLang="zh-CN" smtClean="0">
                <a:ea typeface="宋体" pitchFamily="2" charset="-122"/>
              </a:rPr>
              <a:t>Brew Haha </a:t>
            </a:r>
            <a:r>
              <a:rPr lang="zh-CN" altLang="en-US" smtClean="0">
                <a:ea typeface="宋体" pitchFamily="2" charset="-122"/>
              </a:rPr>
              <a:t>的对面有什么？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	别的生词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以为…其实/原来</a:t>
            </a:r>
          </a:p>
          <a:p>
            <a:pPr lvl="1" eaLnBrk="1" hangingPunct="1"/>
            <a:r>
              <a:rPr lang="en-US" smtClean="0"/>
              <a:t>我以为她是外国人, 其实她是中国人.</a:t>
            </a:r>
          </a:p>
          <a:p>
            <a:pPr eaLnBrk="1" hangingPunct="1"/>
            <a:r>
              <a:rPr lang="en-US" smtClean="0"/>
              <a:t>听起来</a:t>
            </a:r>
          </a:p>
          <a:p>
            <a:pPr lvl="1" eaLnBrk="1" hangingPunct="1"/>
            <a:r>
              <a:rPr lang="en-US" smtClean="0"/>
              <a:t>明明听起来很不高兴.</a:t>
            </a:r>
          </a:p>
          <a:p>
            <a:pPr eaLnBrk="1" hangingPunct="1"/>
            <a:r>
              <a:rPr lang="en-US" smtClean="0"/>
              <a:t>比方说</a:t>
            </a:r>
          </a:p>
          <a:p>
            <a:pPr lvl="1" eaLnBrk="1" hangingPunct="1"/>
            <a:r>
              <a:rPr lang="en-US" smtClean="0"/>
              <a:t>他会说很多种语言, 比方说, 中文, 日文, 法文.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STURE">
  <a:themeElements>
    <a:clrScheme name="GESTURE 1">
      <a:dk1>
        <a:srgbClr val="000000"/>
      </a:dk1>
      <a:lt1>
        <a:srgbClr val="FFFFFF"/>
      </a:lt1>
      <a:dk2>
        <a:srgbClr val="000000"/>
      </a:dk2>
      <a:lt2>
        <a:srgbClr val="892D5B"/>
      </a:lt2>
      <a:accent1>
        <a:srgbClr val="CC9B10"/>
      </a:accent1>
      <a:accent2>
        <a:srgbClr val="C6CB65"/>
      </a:accent2>
      <a:accent3>
        <a:srgbClr val="FFFFFF"/>
      </a:accent3>
      <a:accent4>
        <a:srgbClr val="000000"/>
      </a:accent4>
      <a:accent5>
        <a:srgbClr val="E2CBAA"/>
      </a:accent5>
      <a:accent6>
        <a:srgbClr val="B3B85B"/>
      </a:accent6>
      <a:hlink>
        <a:srgbClr val="9F83BD"/>
      </a:hlink>
      <a:folHlink>
        <a:srgbClr val="F8CB0A"/>
      </a:folHlink>
    </a:clrScheme>
    <a:fontScheme name="GESTUR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4445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4445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GESTURE 1">
        <a:dk1>
          <a:srgbClr val="000000"/>
        </a:dk1>
        <a:lt1>
          <a:srgbClr val="FFFFFF"/>
        </a:lt1>
        <a:dk2>
          <a:srgbClr val="000000"/>
        </a:dk2>
        <a:lt2>
          <a:srgbClr val="892D5B"/>
        </a:lt2>
        <a:accent1>
          <a:srgbClr val="CC9B10"/>
        </a:accent1>
        <a:accent2>
          <a:srgbClr val="C6CB65"/>
        </a:accent2>
        <a:accent3>
          <a:srgbClr val="FFFFFF"/>
        </a:accent3>
        <a:accent4>
          <a:srgbClr val="000000"/>
        </a:accent4>
        <a:accent5>
          <a:srgbClr val="E2CBAA"/>
        </a:accent5>
        <a:accent6>
          <a:srgbClr val="B3B85B"/>
        </a:accent6>
        <a:hlink>
          <a:srgbClr val="9F83BD"/>
        </a:hlink>
        <a:folHlink>
          <a:srgbClr val="F8CB0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STURE 2">
        <a:dk1>
          <a:srgbClr val="000000"/>
        </a:dk1>
        <a:lt1>
          <a:srgbClr val="FFFFFF"/>
        </a:lt1>
        <a:dk2>
          <a:srgbClr val="000000"/>
        </a:dk2>
        <a:lt2>
          <a:srgbClr val="892D5B"/>
        </a:lt2>
        <a:accent1>
          <a:srgbClr val="CC9B10"/>
        </a:accent1>
        <a:accent2>
          <a:srgbClr val="808000"/>
        </a:accent2>
        <a:accent3>
          <a:srgbClr val="FFFFFF"/>
        </a:accent3>
        <a:accent4>
          <a:srgbClr val="000000"/>
        </a:accent4>
        <a:accent5>
          <a:srgbClr val="E2CBAA"/>
        </a:accent5>
        <a:accent6>
          <a:srgbClr val="737300"/>
        </a:accent6>
        <a:hlink>
          <a:srgbClr val="CDCD2B"/>
        </a:hlink>
        <a:folHlink>
          <a:srgbClr val="ECAE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STURE 3">
        <a:dk1>
          <a:srgbClr val="000000"/>
        </a:dk1>
        <a:lt1>
          <a:srgbClr val="FFFFFF"/>
        </a:lt1>
        <a:dk2>
          <a:srgbClr val="333333"/>
        </a:dk2>
        <a:lt2>
          <a:srgbClr val="333333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777777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Designs\GESTURE.POT</Template>
  <TotalTime>6511</TotalTime>
  <Words>976</Words>
  <Application>Microsoft Office PowerPoint</Application>
  <PresentationFormat>On-screen Show (4:3)</PresentationFormat>
  <Paragraphs>249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5" baseType="lpstr">
      <vt:lpstr>Comic Sans MS</vt:lpstr>
      <vt:lpstr>Arial</vt:lpstr>
      <vt:lpstr>Calibri</vt:lpstr>
      <vt:lpstr>Times New Roman</vt:lpstr>
      <vt:lpstr>宋体</vt:lpstr>
      <vt:lpstr>UWCXMF (Big5)</vt:lpstr>
      <vt:lpstr>Wingdings</vt:lpstr>
      <vt:lpstr>Verdana</vt:lpstr>
      <vt:lpstr>GESTURE</vt:lpstr>
      <vt:lpstr>练习练习</vt:lpstr>
      <vt:lpstr> 你认识这些字的偏旁部首吗?</vt:lpstr>
      <vt:lpstr> 这个地方风景怎么样?</vt:lpstr>
      <vt:lpstr> 中国的城市和乡村很不一样</vt:lpstr>
      <vt:lpstr> 中国的城市和乡村很不一样</vt:lpstr>
      <vt:lpstr> 亲戚</vt:lpstr>
      <vt:lpstr>请你用中文说说这些词是什么意思：</vt:lpstr>
      <vt:lpstr>我们说说方位词吧</vt:lpstr>
      <vt:lpstr> 别的生词</vt:lpstr>
      <vt:lpstr> 阅读理解      </vt:lpstr>
      <vt:lpstr> existential sentences</vt:lpstr>
      <vt:lpstr>3: existential sentences</vt:lpstr>
      <vt:lpstr> existential sentences</vt:lpstr>
      <vt:lpstr> Place 有 thing</vt:lpstr>
      <vt:lpstr> Place 有 thing</vt:lpstr>
      <vt:lpstr> Place 是 thing</vt:lpstr>
      <vt:lpstr>Place V-著 Nu-MW-N (this is also a variation of Existential Pattern)</vt:lpstr>
      <vt:lpstr> Place V-著 Nu-MW-N</vt:lpstr>
      <vt:lpstr> Place V-著 Nu-MW-N</vt:lpstr>
      <vt:lpstr> Place V-著 Nu-MW-N</vt:lpstr>
      <vt:lpstr> Place V-著 Nu-MW-N</vt:lpstr>
      <vt:lpstr> Place V-著 Nu-MW-N</vt:lpstr>
      <vt:lpstr>   Speaking of “着”, there is another  important function… </vt:lpstr>
      <vt:lpstr> “着” Vs “在” </vt:lpstr>
      <vt:lpstr>  “着” VS “一边”…”一边”</vt:lpstr>
      <vt:lpstr> “着” VS “一边”…”一边”</vt:lpstr>
      <vt:lpstr>  S V1-著 V2</vt:lpstr>
      <vt:lpstr>  S V1-著 V2</vt:lpstr>
      <vt:lpstr>  S V1-著 V2</vt:lpstr>
      <vt:lpstr>   S V1-著 V2</vt:lpstr>
      <vt:lpstr>  S V1-著 V2</vt:lpstr>
      <vt:lpstr>3: 練習</vt:lpstr>
      <vt:lpstr> 聽起來,看起來 </vt:lpstr>
      <vt:lpstr> S 以為  </vt:lpstr>
      <vt:lpstr> 比方说</vt:lpstr>
      <vt:lpstr> 你认识这些字的偏旁部首吗?</vt:lpstr>
      <vt:lpstr> 正式 和 不正式的 生词</vt:lpstr>
      <vt:lpstr> 差不多</vt:lpstr>
      <vt:lpstr> 别的生词</vt:lpstr>
      <vt:lpstr>说说你的老家吧</vt:lpstr>
      <vt:lpstr> 阅读理解</vt:lpstr>
      <vt:lpstr> X 是 X，可是…</vt:lpstr>
      <vt:lpstr>猜猜他们的发音。。</vt:lpstr>
      <vt:lpstr>功课上的问题</vt:lpstr>
      <vt:lpstr>功课上的问题</vt:lpstr>
      <vt:lpstr>功课上的问题</vt:lpstr>
    </vt:vector>
  </TitlesOfParts>
  <Company>CW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Mary</dc:creator>
  <cp:lastModifiedBy>Dong, Renee</cp:lastModifiedBy>
  <cp:revision>390</cp:revision>
  <dcterms:created xsi:type="dcterms:W3CDTF">2000-12-14T18:08:54Z</dcterms:created>
  <dcterms:modified xsi:type="dcterms:W3CDTF">2010-10-24T19:04:21Z</dcterms:modified>
</cp:coreProperties>
</file>