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sldIdLst>
    <p:sldId id="327" r:id="rId2"/>
    <p:sldId id="348" r:id="rId3"/>
    <p:sldId id="351" r:id="rId4"/>
    <p:sldId id="328" r:id="rId5"/>
    <p:sldId id="350" r:id="rId6"/>
    <p:sldId id="352" r:id="rId7"/>
    <p:sldId id="353" r:id="rId8"/>
    <p:sldId id="354" r:id="rId9"/>
    <p:sldId id="355" r:id="rId10"/>
    <p:sldId id="349" r:id="rId11"/>
    <p:sldId id="356" r:id="rId12"/>
    <p:sldId id="357" r:id="rId13"/>
    <p:sldId id="358" r:id="rId14"/>
    <p:sldId id="359" r:id="rId15"/>
    <p:sldId id="331" r:id="rId16"/>
    <p:sldId id="332" r:id="rId17"/>
    <p:sldId id="334" r:id="rId18"/>
    <p:sldId id="344" r:id="rId19"/>
    <p:sldId id="368" r:id="rId20"/>
    <p:sldId id="369" r:id="rId21"/>
    <p:sldId id="333" r:id="rId22"/>
    <p:sldId id="287" r:id="rId23"/>
    <p:sldId id="289" r:id="rId24"/>
    <p:sldId id="290" r:id="rId25"/>
    <p:sldId id="291" r:id="rId26"/>
    <p:sldId id="294" r:id="rId27"/>
    <p:sldId id="293" r:id="rId28"/>
    <p:sldId id="292" r:id="rId29"/>
    <p:sldId id="295" r:id="rId30"/>
    <p:sldId id="296" r:id="rId31"/>
    <p:sldId id="342" r:id="rId32"/>
    <p:sldId id="335" r:id="rId33"/>
    <p:sldId id="360" r:id="rId34"/>
    <p:sldId id="361" r:id="rId35"/>
    <p:sldId id="362" r:id="rId36"/>
    <p:sldId id="364" r:id="rId37"/>
    <p:sldId id="365" r:id="rId38"/>
    <p:sldId id="363" r:id="rId39"/>
    <p:sldId id="366" r:id="rId40"/>
    <p:sldId id="298" r:id="rId41"/>
    <p:sldId id="299" r:id="rId42"/>
    <p:sldId id="305" r:id="rId43"/>
    <p:sldId id="304" r:id="rId44"/>
    <p:sldId id="303" r:id="rId45"/>
    <p:sldId id="338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83" r:id="rId67"/>
    <p:sldId id="384" r:id="rId68"/>
    <p:sldId id="367" r:id="rId69"/>
    <p:sldId id="336" r:id="rId70"/>
    <p:sldId id="346" r:id="rId71"/>
    <p:sldId id="347" r:id="rId72"/>
    <p:sldId id="345" r:id="rId73"/>
    <p:sldId id="385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F1720"/>
    <a:srgbClr val="F37B81"/>
    <a:srgbClr val="DCE26A"/>
    <a:srgbClr val="EF4D55"/>
    <a:srgbClr val="EF676D"/>
    <a:srgbClr val="C70D1F"/>
    <a:srgbClr val="FFFF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83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792FD9-3598-45E8-98F8-287A34572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471488" y="5943600"/>
            <a:ext cx="80375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Supplementary materials created by Mary Jacob, UC Davis, revised </a:t>
            </a:r>
            <a:fld id="{4019E99B-D31D-4626-AF0F-98A18B69F116}" type="datetime1">
              <a:rPr lang="en-US" sz="2000"/>
              <a:pPr eaLnBrk="0" hangingPunct="0"/>
              <a:t>9/10/2009</a:t>
            </a:fld>
            <a:endParaRPr lang="en-US" sz="2000"/>
          </a:p>
          <a:p>
            <a:pPr eaLnBrk="0" hangingPunct="0"/>
            <a:r>
              <a:rPr lang="en-US" sz="2000"/>
              <a:t>Designed to complement </a:t>
            </a:r>
            <a:r>
              <a:rPr lang="en-US" sz="2000" i="1"/>
              <a:t>Integrated Chinese level 1</a:t>
            </a:r>
          </a:p>
        </p:txBody>
      </p:sp>
      <p:sp>
        <p:nvSpPr>
          <p:cNvPr id="11" name="AutoShape 13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53400" y="6400800"/>
            <a:ext cx="509588" cy="228600"/>
          </a:xfrm>
          <a:prstGeom prst="actionButtonBeginning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30324-CD42-4C69-8D8D-DE1141D3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1C9A4A-57C5-42D5-960E-9D153452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86A005-721A-44C2-A797-A549CA9F3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8A3CB7-3ECA-4103-BC07-FE378D6BF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0B509B-7ECF-4390-94EB-6F3260889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72E42-8F14-4C15-90B7-A45B80943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7B99FB-7EB3-41D0-A94E-3C4BC27C0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703E8-F958-4607-8C8F-030601D08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BF5BC-CA01-44F2-9A86-F47352411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86424-3DFA-435E-B915-49FC026A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1FA45-0D62-4301-913A-95BCE1A4C2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D6951-F425-4596-A675-8FB1B3C51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5E483-E463-4158-A5CC-242DE4A87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E91A43-B422-450C-8B0C-894733ADAB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utoShape 1036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1493838" y="6354763"/>
            <a:ext cx="320675" cy="182562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3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1036638" y="6354763"/>
            <a:ext cx="320675" cy="182562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03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1951038" y="6354763"/>
            <a:ext cx="320675" cy="1825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ea typeface="宋体" pitchFamily="2" charset="-122"/>
              </a:rPr>
              <a:t>第十二课：在饭馆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董老师喜欢。。。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我喜欢吃猪肉，鸡肉，和鱼，可是我不常常吃牛肉。在中国，牛肉比猪肉贵。 我很喜欢吃猪肉和白菜馅的饺子。我也喜欢喝汤。我最喜欢吃馄饨，喝馄饨汤。 我喜欢吃有一点辣的菜，可是不能吃太辣的菜。我最喜欢吃甜的东西！我喜欢吃饼干</a:t>
            </a:r>
            <a:r>
              <a:rPr lang="en-US" altLang="zh-CN" dirty="0" smtClean="0"/>
              <a:t>(bing3 gan1)</a:t>
            </a:r>
            <a:r>
              <a:rPr lang="zh-CN" altLang="en-US" dirty="0" smtClean="0"/>
              <a:t>！你呢</a:t>
            </a:r>
            <a:r>
              <a:rPr lang="en-US" altLang="zh-CN" dirty="0" smtClean="0"/>
              <a:t>?</a:t>
            </a:r>
            <a:r>
              <a:rPr lang="zh-CN" altLang="en-US" dirty="0" smtClean="0"/>
              <a:t>你的同学呢</a:t>
            </a:r>
            <a:r>
              <a:rPr lang="en-US" altLang="zh-CN" dirty="0" smtClean="0"/>
              <a:t>?</a:t>
            </a:r>
            <a:endParaRPr lang="en-US" dirty="0"/>
          </a:p>
        </p:txBody>
      </p:sp>
      <p:pic>
        <p:nvPicPr>
          <p:cNvPr id="7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4724400"/>
            <a:ext cx="1460947" cy="1038225"/>
          </a:xfrm>
          <a:prstGeom prst="rect">
            <a:avLst/>
          </a:prstGeom>
          <a:noFill/>
        </p:spPr>
      </p:pic>
      <p:pic>
        <p:nvPicPr>
          <p:cNvPr id="8" name="Picture 4" descr="C:\Documents and Settings\Renee\Local Settings\Temporary Internet Files\Content.IE5\MSVHUS9I\MCj035114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572000"/>
            <a:ext cx="1810693" cy="1060764"/>
          </a:xfrm>
          <a:prstGeom prst="rect">
            <a:avLst/>
          </a:prstGeom>
          <a:noFill/>
        </p:spPr>
      </p:pic>
      <p:pic>
        <p:nvPicPr>
          <p:cNvPr id="9" name="Picture 10" descr="C:\Documents and Settings\Renee\Local Settings\Temporary Internet Files\Content.IE5\MSVHUS9I\MCj041752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419600"/>
            <a:ext cx="1369522" cy="99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www.miettas.com/images/guide/nsw_sydney/regal16.jpg"/>
          <p:cNvPicPr>
            <a:picLocks noChangeAspect="1" noChangeArrowheads="1"/>
          </p:cNvPicPr>
          <p:nvPr/>
        </p:nvPicPr>
        <p:blipFill>
          <a:blip r:embed="rId2"/>
          <a:srcRect l="25956"/>
          <a:stretch>
            <a:fillRect/>
          </a:stretch>
        </p:blipFill>
        <p:spPr bwMode="auto">
          <a:xfrm>
            <a:off x="609600" y="838200"/>
            <a:ext cx="3043303" cy="2400301"/>
          </a:xfrm>
          <a:prstGeom prst="rect">
            <a:avLst/>
          </a:prstGeom>
          <a:noFill/>
        </p:spPr>
      </p:pic>
      <p:pic>
        <p:nvPicPr>
          <p:cNvPr id="198660" name="Picture 4" descr="http://chowtimes.com/wp-content/uploads/2009/02/staiwanese-2.jpg"/>
          <p:cNvPicPr>
            <a:picLocks noChangeAspect="1" noChangeArrowheads="1"/>
          </p:cNvPicPr>
          <p:nvPr/>
        </p:nvPicPr>
        <p:blipFill>
          <a:blip r:embed="rId3"/>
          <a:srcRect l="1667" b="15000"/>
          <a:stretch>
            <a:fillRect/>
          </a:stretch>
        </p:blipFill>
        <p:spPr bwMode="auto">
          <a:xfrm>
            <a:off x="3200400" y="3429000"/>
            <a:ext cx="4495800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1447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这个餐馆很忙</a:t>
            </a:r>
            <a:r>
              <a:rPr lang="en-US" altLang="zh-CN" dirty="0" smtClean="0"/>
              <a:t>!</a:t>
            </a:r>
            <a:r>
              <a:rPr lang="zh-CN" altLang="en-US" dirty="0" smtClean="0"/>
              <a:t>位子不多了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114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这个餐馆现在不忙</a:t>
            </a:r>
            <a:r>
              <a:rPr lang="en-US" altLang="zh-CN" dirty="0" smtClean="0"/>
              <a:t>,</a:t>
            </a:r>
            <a:r>
              <a:rPr lang="zh-CN" altLang="en-US" dirty="0" smtClean="0"/>
              <a:t>有很多位子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0759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32305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5" name="Picture 5" descr="C:\Documents and Settings\Renee\Local Settings\Temporary Internet Files\Content.IE5\20ROT7RR\MCj023106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3216268" cy="28895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60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服务员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1219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她在点菜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267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她在上菜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2.bp.blogspot.com/_XtiPJfpsFq0/SBY2tpNX9II/AAAAAAAAA7A/Lsa0uzXvIoo/s400/MS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2209800" cy="1800988"/>
          </a:xfrm>
          <a:prstGeom prst="rect">
            <a:avLst/>
          </a:prstGeom>
          <a:noFill/>
        </p:spPr>
      </p:pic>
      <p:pic>
        <p:nvPicPr>
          <p:cNvPr id="200708" name="Picture 4" descr="http://thegreenmomreview.com/wp/wp-content/uploads/2009/06/veget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1981200" cy="1739310"/>
          </a:xfrm>
          <a:prstGeom prst="rect">
            <a:avLst/>
          </a:prstGeom>
          <a:noFill/>
        </p:spPr>
      </p:pic>
      <p:pic>
        <p:nvPicPr>
          <p:cNvPr id="4" name="Picture 2" descr="http://www.gdfs.gov.cn/jkys/UploadFiles_5120/200807/200807081054541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86200"/>
            <a:ext cx="1352550" cy="1803400"/>
          </a:xfrm>
          <a:prstGeom prst="rect">
            <a:avLst/>
          </a:prstGeom>
          <a:noFill/>
        </p:spPr>
      </p:pic>
      <p:pic>
        <p:nvPicPr>
          <p:cNvPr id="200710" name="Picture 6" descr="http://4.bp.blogspot.com/_wsPE65GNUI0/SCJxgAcDsjI/AAAAAAAAACM/48xcZl9zlpU/s320/cooking_oil_250x2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90600"/>
            <a:ext cx="2381250" cy="2390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</a:rPr>
              <a:t>健康</a:t>
            </a:r>
            <a:r>
              <a:rPr lang="en-US" altLang="zh-CN" sz="3600" dirty="0" smtClean="0">
                <a:solidFill>
                  <a:srgbClr val="0070C0"/>
                </a:solidFill>
              </a:rPr>
              <a:t>(jian4 kang1)</a:t>
            </a:r>
            <a:r>
              <a:rPr lang="zh-CN" altLang="en-US" sz="3600" dirty="0" smtClean="0">
                <a:solidFill>
                  <a:srgbClr val="0070C0"/>
                </a:solidFill>
              </a:rPr>
              <a:t>饮食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95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请别放味精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752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请少放油 </a:t>
            </a:r>
            <a:r>
              <a:rPr lang="en-US" altLang="zh-CN" sz="2800" dirty="0" smtClean="0"/>
              <a:t>(you2)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44196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请少放盐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257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请多放青菜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clear.msu.edu/dennie/clipart/hung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3598310" cy="2209800"/>
          </a:xfrm>
          <a:prstGeom prst="rect">
            <a:avLst/>
          </a:prstGeom>
          <a:noFill/>
        </p:spPr>
      </p:pic>
      <p:pic>
        <p:nvPicPr>
          <p:cNvPr id="201732" name="Picture 4" descr="http://www.lessonplanz.net/images-art/clip_image012_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9000"/>
            <a:ext cx="2276475" cy="2657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2192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我饿死了！请上菜快一点儿。。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9624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我很渴也很热！请给我一杯</a:t>
            </a:r>
            <a:r>
              <a:rPr lang="zh-CN" altLang="en-US" sz="2800" dirty="0" smtClean="0">
                <a:solidFill>
                  <a:srgbClr val="00B050"/>
                </a:solidFill>
              </a:rPr>
              <a:t>冰</a:t>
            </a:r>
            <a:r>
              <a:rPr lang="zh-CN" altLang="en-US" sz="2800" dirty="0" smtClean="0"/>
              <a:t>水</a:t>
            </a:r>
            <a:r>
              <a:rPr lang="en-US" altLang="zh-CN" sz="2800" dirty="0" smtClean="0"/>
              <a:t>..</a:t>
            </a:r>
            <a:endParaRPr lang="en-US" sz="2800" dirty="0"/>
          </a:p>
        </p:txBody>
      </p:sp>
      <p:pic>
        <p:nvPicPr>
          <p:cNvPr id="201735" name="Picture 7" descr="http://www.gocolumbiamo.com/Health/Clinic_and_Nursing/images/clip_image002_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819400"/>
            <a:ext cx="15621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2" charset="-122"/>
              </a:rPr>
              <a:t>其他生词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ea typeface="宋体" pitchFamily="2" charset="-122"/>
              </a:rPr>
              <a:t>好</a:t>
            </a:r>
            <a:r>
              <a:rPr lang="en-US" altLang="zh-CN" sz="2800" dirty="0">
                <a:ea typeface="宋体" pitchFamily="2" charset="-122"/>
              </a:rPr>
              <a:t>: </a:t>
            </a:r>
            <a:r>
              <a:rPr lang="zh-CN" altLang="en-US" sz="2800" dirty="0">
                <a:ea typeface="宋体" pitchFamily="2" charset="-122"/>
              </a:rPr>
              <a:t>做好， 吃好，买好</a:t>
            </a:r>
          </a:p>
          <a:p>
            <a:r>
              <a:rPr lang="zh-CN" altLang="en-US" sz="2800" dirty="0" smtClean="0">
                <a:ea typeface="宋体" pitchFamily="2" charset="-122"/>
              </a:rPr>
              <a:t>够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zh-CN" altLang="en-US" sz="2800" dirty="0" smtClean="0">
                <a:ea typeface="宋体" pitchFamily="2" charset="-122"/>
              </a:rPr>
              <a:t>买和卖 </a:t>
            </a:r>
            <a:r>
              <a:rPr lang="en-US" altLang="zh-CN" sz="2800" dirty="0" smtClean="0">
                <a:ea typeface="宋体" pitchFamily="2" charset="-122"/>
              </a:rPr>
              <a:t>(</a:t>
            </a:r>
            <a:r>
              <a:rPr lang="zh-CN" altLang="en-US" sz="2800" dirty="0" smtClean="0">
                <a:ea typeface="宋体" pitchFamily="2" charset="-122"/>
              </a:rPr>
              <a:t>完）</a:t>
            </a:r>
            <a:endParaRPr lang="zh-CN" altLang="en-US" sz="2800" dirty="0">
              <a:ea typeface="宋体" pitchFamily="2" charset="-122"/>
            </a:endParaRPr>
          </a:p>
          <a:p>
            <a:r>
              <a:rPr lang="zh-CN" altLang="en-US" sz="2800" dirty="0">
                <a:ea typeface="宋体" pitchFamily="2" charset="-122"/>
              </a:rPr>
              <a:t>这些</a:t>
            </a:r>
            <a:r>
              <a:rPr lang="en-US" altLang="zh-CN" sz="2800" dirty="0">
                <a:ea typeface="宋体" pitchFamily="2" charset="-122"/>
              </a:rPr>
              <a:t>-expand: </a:t>
            </a:r>
            <a:r>
              <a:rPr lang="zh-CN" altLang="en-US" sz="2800" dirty="0">
                <a:ea typeface="宋体" pitchFamily="2" charset="-122"/>
              </a:rPr>
              <a:t>这些人，那些功课。。</a:t>
            </a:r>
          </a:p>
          <a:p>
            <a:r>
              <a:rPr lang="en-US" altLang="zh-CN" sz="2800" dirty="0">
                <a:ea typeface="宋体" pitchFamily="2" charset="-122"/>
              </a:rPr>
              <a:t>Complete the sentences:</a:t>
            </a:r>
          </a:p>
          <a:p>
            <a:pPr>
              <a:buFontTx/>
              <a:buNone/>
            </a:pPr>
            <a:r>
              <a:rPr lang="zh-CN" altLang="en-US" sz="2800" dirty="0">
                <a:ea typeface="宋体" pitchFamily="2" charset="-122"/>
              </a:rPr>
              <a:t>	这些人怎么样？</a:t>
            </a:r>
          </a:p>
          <a:p>
            <a:pPr>
              <a:buFontTx/>
              <a:buNone/>
            </a:pPr>
            <a:r>
              <a:rPr lang="zh-CN" altLang="en-US" sz="2800" dirty="0">
                <a:ea typeface="宋体" pitchFamily="2" charset="-122"/>
              </a:rPr>
              <a:t>	那些功课怎么样？</a:t>
            </a:r>
          </a:p>
          <a:p>
            <a:pPr>
              <a:buFontTx/>
              <a:buNone/>
            </a:pPr>
            <a:r>
              <a:rPr lang="zh-CN" altLang="en-US" sz="2800" dirty="0">
                <a:ea typeface="宋体" pitchFamily="2" charset="-122"/>
              </a:rPr>
              <a:t>	这些衣服贵不贵？</a:t>
            </a:r>
          </a:p>
          <a:p>
            <a:pPr>
              <a:buFontTx/>
              <a:buNone/>
            </a:pPr>
            <a:r>
              <a:rPr lang="zh-CN" altLang="en-US" sz="2800" dirty="0">
                <a:ea typeface="宋体" pitchFamily="2" charset="-122"/>
              </a:rPr>
              <a:t>	那些生词难不难</a:t>
            </a:r>
            <a:r>
              <a:rPr lang="en-US" altLang="zh-CN" sz="2800" dirty="0">
                <a:ea typeface="宋体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2" charset="-122"/>
              </a:rPr>
              <a:t>其他生词</a:t>
            </a:r>
            <a:endParaRPr lang="en-US">
              <a:ea typeface="宋体" pitchFamily="2" charset="-122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宋体" pitchFamily="2" charset="-122"/>
              </a:rPr>
              <a:t>好</a:t>
            </a:r>
            <a:r>
              <a:rPr lang="zh-CN" altLang="en-US" dirty="0" smtClean="0">
                <a:ea typeface="宋体" pitchFamily="2" charset="-122"/>
              </a:rPr>
              <a:t>像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zh-CN" altLang="en-US" dirty="0" smtClean="0">
                <a:ea typeface="宋体" pitchFamily="2" charset="-122"/>
              </a:rPr>
              <a:t>小白好像不高兴</a:t>
            </a:r>
          </a:p>
          <a:p>
            <a:pPr lvl="1"/>
            <a:r>
              <a:rPr lang="zh-CN" altLang="en-US" dirty="0" smtClean="0">
                <a:ea typeface="宋体" pitchFamily="2" charset="-122"/>
              </a:rPr>
              <a:t>王老师今天好像很忙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zh-CN" altLang="en-US" dirty="0" smtClean="0">
                <a:ea typeface="宋体" pitchFamily="2" charset="-122"/>
              </a:rPr>
              <a:t>刚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2" charset="-122"/>
              </a:rPr>
              <a:t>您要吃</a:t>
            </a:r>
            <a:r>
              <a:rPr lang="en-US" altLang="zh-CN">
                <a:ea typeface="宋体" pitchFamily="2" charset="-122"/>
              </a:rPr>
              <a:t>/</a:t>
            </a:r>
            <a:r>
              <a:rPr lang="zh-CN" altLang="en-US">
                <a:ea typeface="宋体" pitchFamily="2" charset="-122"/>
              </a:rPr>
              <a:t>喝点儿什么？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A: </a:t>
            </a:r>
            <a:r>
              <a:rPr lang="zh-CN" altLang="en-US">
                <a:ea typeface="宋体" pitchFamily="2" charset="-122"/>
              </a:rPr>
              <a:t>您要喝点儿什么？</a:t>
            </a:r>
          </a:p>
          <a:p>
            <a:r>
              <a:rPr lang="en-US" altLang="zh-CN">
                <a:ea typeface="宋体" pitchFamily="2" charset="-122"/>
              </a:rPr>
              <a:t>B: </a:t>
            </a:r>
            <a:r>
              <a:rPr lang="zh-CN" altLang="en-US">
                <a:ea typeface="宋体" pitchFamily="2" charset="-122"/>
              </a:rPr>
              <a:t>我想喝可乐。</a:t>
            </a:r>
          </a:p>
          <a:p>
            <a:r>
              <a:rPr lang="en-US" altLang="zh-CN">
                <a:ea typeface="宋体" pitchFamily="2" charset="-122"/>
              </a:rPr>
              <a:t>A: </a:t>
            </a:r>
            <a:r>
              <a:rPr lang="zh-CN" altLang="en-US">
                <a:ea typeface="宋体" pitchFamily="2" charset="-122"/>
              </a:rPr>
              <a:t>您要吃点儿什么？</a:t>
            </a:r>
          </a:p>
          <a:p>
            <a:r>
              <a:rPr lang="en-US" altLang="zh-CN">
                <a:ea typeface="宋体" pitchFamily="2" charset="-122"/>
              </a:rPr>
              <a:t>B: </a:t>
            </a:r>
            <a:r>
              <a:rPr lang="zh-CN" altLang="en-US">
                <a:ea typeface="宋体" pitchFamily="2" charset="-122"/>
              </a:rPr>
              <a:t>我要盘家常豆腐</a:t>
            </a:r>
          </a:p>
          <a:p>
            <a:r>
              <a:rPr lang="en-US" altLang="zh-CN">
                <a:ea typeface="宋体" pitchFamily="2" charset="-122"/>
              </a:rPr>
              <a:t>A:</a:t>
            </a:r>
            <a:r>
              <a:rPr lang="zh-CN" altLang="en-US">
                <a:ea typeface="宋体" pitchFamily="2" charset="-122"/>
              </a:rPr>
              <a:t>还要别的吗？</a:t>
            </a:r>
          </a:p>
          <a:p>
            <a:r>
              <a:rPr lang="en-US" altLang="zh-CN">
                <a:ea typeface="宋体" pitchFamily="2" charset="-122"/>
              </a:rPr>
              <a:t>B:</a:t>
            </a:r>
            <a:r>
              <a:rPr lang="zh-CN" altLang="en-US">
                <a:ea typeface="宋体" pitchFamily="2" charset="-122"/>
              </a:rPr>
              <a:t>不要了。</a:t>
            </a:r>
          </a:p>
        </p:txBody>
      </p:sp>
      <p:pic>
        <p:nvPicPr>
          <p:cNvPr id="135172" name="Picture 4" descr="pe0759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43200"/>
            <a:ext cx="32305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2" charset="-122"/>
              </a:rPr>
              <a:t>听力练习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b="1"/>
              <a:t>( T F) There are a lot of people in the restaurant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/>
              <a:t>( T F) Mr. Wang is an vegetarian but Miss li is not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/>
              <a:t>( T F) Sometimes the Family Style Tofu has meat in it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/>
              <a:t>( T F) Miss Li ordered beer for drink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/>
              <a:t>( T F) It will take some time for their dishes to be ready.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阅读问题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2057400"/>
          <a:ext cx="586740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6850"/>
                <a:gridCol w="1466850"/>
                <a:gridCol w="1466850"/>
                <a:gridCol w="146685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吃什么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喝什么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别的要求</a:t>
                      </a:r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王朋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757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李友</a:t>
                      </a:r>
                      <a:endParaRPr lang="en-US" altLang="zh-C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文化点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在中国吃饭，用什么样的桌子？</a:t>
            </a:r>
            <a:endParaRPr lang="en-US" altLang="zh-CN" dirty="0" smtClean="0"/>
          </a:p>
          <a:p>
            <a:r>
              <a:rPr lang="zh-CN" altLang="en-US" dirty="0" smtClean="0"/>
              <a:t>大家一起吃还是自己吃自己的？</a:t>
            </a:r>
            <a:endParaRPr lang="en-US" altLang="zh-CN" dirty="0" smtClean="0"/>
          </a:p>
          <a:p>
            <a:r>
              <a:rPr lang="zh-CN" altLang="en-US" dirty="0" smtClean="0"/>
              <a:t>茶是喝热的还是喝凉的（冰的，冷的）</a:t>
            </a:r>
            <a:endParaRPr lang="en-US" altLang="zh-CN" dirty="0" smtClean="0"/>
          </a:p>
          <a:p>
            <a:r>
              <a:rPr lang="zh-CN" altLang="en-US" dirty="0" smtClean="0"/>
              <a:t>先吃什么， 后吃什么？</a:t>
            </a:r>
            <a:endParaRPr lang="en-US" altLang="zh-CN" dirty="0" smtClean="0"/>
          </a:p>
          <a:p>
            <a:r>
              <a:rPr lang="zh-CN" altLang="en-US" dirty="0" smtClean="0"/>
              <a:t>吃素的人一般吃不吃鱼？</a:t>
            </a:r>
            <a:endParaRPr lang="en-US" altLang="zh-CN" dirty="0" smtClean="0"/>
          </a:p>
          <a:p>
            <a:r>
              <a:rPr lang="zh-CN" altLang="en-US" dirty="0" smtClean="0"/>
              <a:t>付钱的时候，一般用现金还是刷卡？</a:t>
            </a:r>
            <a:endParaRPr lang="en-US" altLang="zh-CN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有几件事情：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怎么用电脑打中文</a:t>
            </a:r>
            <a:r>
              <a:rPr lang="en-US" altLang="zh-CN" dirty="0" smtClean="0"/>
              <a:t>?</a:t>
            </a:r>
          </a:p>
          <a:p>
            <a:r>
              <a:rPr lang="zh-CN" altLang="en-US" dirty="0" smtClean="0"/>
              <a:t>关于小品</a:t>
            </a:r>
            <a:r>
              <a:rPr lang="en-US" altLang="zh-CN" dirty="0" smtClean="0"/>
              <a:t>(Xiao3 pin3, Role play)</a:t>
            </a:r>
            <a:r>
              <a:rPr lang="zh-CN" altLang="en-US" dirty="0" smtClean="0"/>
              <a:t>表演</a:t>
            </a:r>
            <a:r>
              <a:rPr lang="en-US" altLang="zh-CN" dirty="0" smtClean="0"/>
              <a:t>(biao3 yan3</a:t>
            </a:r>
            <a:r>
              <a:rPr lang="en-US" altLang="zh-CN" smtClean="0"/>
              <a:t>, performance)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>
                <a:solidFill>
                  <a:schemeClr val="hlink"/>
                </a:solidFill>
                <a:ea typeface="宋体" pitchFamily="2" charset="-122"/>
              </a:rPr>
              <a:t>语法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S </a:t>
            </a:r>
            <a:r>
              <a:rPr lang="en-US" sz="4000">
                <a:solidFill>
                  <a:schemeClr val="hlink"/>
                </a:solidFill>
              </a:rPr>
              <a:t>一</a:t>
            </a:r>
            <a:r>
              <a:rPr lang="en-US" sz="4000"/>
              <a:t> MW N </a:t>
            </a:r>
            <a:r>
              <a:rPr lang="en-US" sz="4000">
                <a:solidFill>
                  <a:schemeClr val="hlink"/>
                </a:solidFill>
              </a:rPr>
              <a:t>都/也 沒/不</a:t>
            </a:r>
            <a:r>
              <a:rPr lang="en-US" sz="4000"/>
              <a:t> V</a:t>
            </a:r>
          </a:p>
          <a:p>
            <a:r>
              <a:rPr lang="en-US" sz="4000"/>
              <a:t>他</a:t>
            </a:r>
            <a:r>
              <a:rPr lang="en-US" sz="4000">
                <a:solidFill>
                  <a:schemeClr val="hlink"/>
                </a:solidFill>
              </a:rPr>
              <a:t>一</a:t>
            </a:r>
            <a:r>
              <a:rPr lang="en-US" sz="4000"/>
              <a:t>個字</a:t>
            </a:r>
            <a:r>
              <a:rPr lang="en-US" sz="4000">
                <a:solidFill>
                  <a:schemeClr val="hlink"/>
                </a:solidFill>
              </a:rPr>
              <a:t>都不</a:t>
            </a:r>
            <a:r>
              <a:rPr lang="en-US" sz="4000"/>
              <a:t>認識</a:t>
            </a:r>
            <a:r>
              <a:rPr lang="en-US" sz="4000" b="1">
                <a:ea typeface="MingLiU" pitchFamily="49" charset="-120"/>
              </a:rPr>
              <a:t>。</a:t>
            </a:r>
            <a:endParaRPr lang="en-US" sz="4000"/>
          </a:p>
          <a:p>
            <a:r>
              <a:rPr lang="en-US" sz="4000"/>
              <a:t>Not </a:t>
            </a:r>
            <a:r>
              <a:rPr lang="en-US" sz="4000">
                <a:solidFill>
                  <a:schemeClr val="hlink"/>
                </a:solidFill>
              </a:rPr>
              <a:t>Verb</a:t>
            </a:r>
            <a:r>
              <a:rPr lang="en-US" sz="4000"/>
              <a:t> a single </a:t>
            </a:r>
            <a:r>
              <a:rPr lang="en-US" sz="4000">
                <a:solidFill>
                  <a:schemeClr val="hlink"/>
                </a:solidFill>
              </a:rPr>
              <a:t>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她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60435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她買衣服了嗎?</a:t>
            </a:r>
          </a:p>
          <a:p>
            <a:r>
              <a:rPr lang="en-US" sz="4400"/>
              <a:t>她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件衣服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買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60437" name="Picture 21" descr="bd1056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76400"/>
            <a:ext cx="3144838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她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她看電影了嗎?</a:t>
            </a:r>
          </a:p>
          <a:p>
            <a:r>
              <a:rPr lang="en-US" sz="4400"/>
              <a:t>她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個電影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看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76809" name="Picture 9" descr="bd05109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57400"/>
            <a:ext cx="38100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他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他有錢嗎?</a:t>
            </a:r>
          </a:p>
          <a:p>
            <a:r>
              <a:rPr lang="en-US" sz="4400"/>
              <a:t>他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分錢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有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77835" name="Picture 1035" descr="j01246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447800"/>
            <a:ext cx="34036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她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她吃飯了嗎?</a:t>
            </a:r>
          </a:p>
          <a:p>
            <a:r>
              <a:rPr lang="en-US" sz="4400"/>
              <a:t>她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碗飯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吃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78858" name="Picture 10" descr="j00846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787650"/>
            <a:ext cx="4419600" cy="2851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她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她買鞋子了嗎?</a:t>
            </a:r>
          </a:p>
          <a:p>
            <a:r>
              <a:rPr lang="en-US" sz="4400"/>
              <a:t>她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雙鞋子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買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81929" name="Picture 9" descr="bd1057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57400"/>
            <a:ext cx="41148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他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80900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他寫漢字了嗎?</a:t>
            </a:r>
          </a:p>
          <a:p>
            <a:r>
              <a:rPr lang="en-US" sz="4400"/>
              <a:t>他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個字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寫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80905" name="Picture 1033" descr="j01863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520950"/>
            <a:ext cx="3810000" cy="3041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他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他寫日記了嗎?</a:t>
            </a:r>
          </a:p>
          <a:p>
            <a:r>
              <a:rPr lang="en-US" sz="4400"/>
              <a:t>他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篇日記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寫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79881" name="Picture 9" descr="bd09485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4038" y="1981200"/>
            <a:ext cx="3616325" cy="4114800"/>
          </a:xfrm>
        </p:spPr>
      </p:pic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4572000" y="5181600"/>
            <a:ext cx="2667000" cy="679450"/>
          </a:xfrm>
          <a:prstGeom prst="wedgeRectCallout">
            <a:avLst>
              <a:gd name="adj1" fmla="val -91963"/>
              <a:gd name="adj2" fmla="val -28037"/>
            </a:avLst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楷體" pitchFamily="49" charset="-120"/>
              </a:rPr>
              <a:t>我的日記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他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他上菜了嗎?</a:t>
            </a:r>
          </a:p>
          <a:p>
            <a:r>
              <a:rPr lang="en-US" sz="4400"/>
              <a:t>他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盤菜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上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82956" name="Picture 12" descr="PE0297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3263" y="1981200"/>
            <a:ext cx="3468687" cy="4114800"/>
          </a:xfr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在中国饭馆吃饭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2818" name="Picture 2" descr="chinese_banque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351" t="27027"/>
          <a:stretch>
            <a:fillRect/>
          </a:stretch>
        </p:blipFill>
        <p:spPr bwMode="auto">
          <a:xfrm>
            <a:off x="914400" y="2057400"/>
            <a:ext cx="64553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1: 她</a:t>
            </a:r>
            <a:r>
              <a:rPr lang="en-US" sz="5400">
                <a:solidFill>
                  <a:schemeClr val="hlink"/>
                </a:solidFill>
              </a:rPr>
              <a:t>一</a:t>
            </a:r>
            <a:r>
              <a:rPr lang="en-US" sz="5400"/>
              <a:t> MW N </a:t>
            </a:r>
            <a:r>
              <a:rPr lang="en-US" sz="5400">
                <a:solidFill>
                  <a:schemeClr val="hlink"/>
                </a:solidFill>
              </a:rPr>
              <a:t>都沒/不</a:t>
            </a:r>
            <a:r>
              <a:rPr lang="en-US" sz="5400"/>
              <a:t> 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895600"/>
            <a:ext cx="4572000" cy="3733800"/>
          </a:xfrm>
        </p:spPr>
        <p:txBody>
          <a:bodyPr/>
          <a:lstStyle/>
          <a:p>
            <a:r>
              <a:rPr lang="en-US" sz="4400"/>
              <a:t>她點菜了嗎?</a:t>
            </a:r>
          </a:p>
          <a:p>
            <a:r>
              <a:rPr lang="en-US" sz="4400"/>
              <a:t>她</a:t>
            </a:r>
            <a:r>
              <a:rPr lang="en-US" sz="4400">
                <a:solidFill>
                  <a:schemeClr val="hlink"/>
                </a:solidFill>
              </a:rPr>
              <a:t>一</a:t>
            </a:r>
            <a:r>
              <a:rPr lang="en-US" sz="4400"/>
              <a:t>個菜</a:t>
            </a:r>
            <a:r>
              <a:rPr lang="en-US" sz="4400">
                <a:solidFill>
                  <a:schemeClr val="hlink"/>
                </a:solidFill>
              </a:rPr>
              <a:t>都沒</a:t>
            </a:r>
            <a:r>
              <a:rPr lang="en-US" sz="4400"/>
              <a:t>點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83977" name="Picture 9" descr="pe0759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40386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>
                <a:ea typeface="宋体" pitchFamily="2" charset="-122"/>
              </a:rPr>
              <a:t>What if the noun is not measurable?</a:t>
            </a:r>
            <a:endParaRPr lang="zh-CN" altLang="en-US" sz="4000">
              <a:ea typeface="宋体" pitchFamily="2" charset="-122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 don’t have any time at all</a:t>
            </a:r>
          </a:p>
          <a:p>
            <a:pPr>
              <a:buFontTx/>
              <a:buNone/>
            </a:pPr>
            <a:r>
              <a:rPr lang="en-US" altLang="zh-CN">
                <a:ea typeface="宋体" pitchFamily="2" charset="-122"/>
              </a:rPr>
              <a:t>	</a:t>
            </a:r>
            <a:r>
              <a:rPr lang="zh-CN" altLang="en-US">
                <a:ea typeface="宋体" pitchFamily="2" charset="-122"/>
              </a:rPr>
              <a:t>我</a:t>
            </a:r>
            <a:r>
              <a:rPr lang="zh-CN" altLang="en-US" u="sng">
                <a:ea typeface="宋体" pitchFamily="2" charset="-122"/>
              </a:rPr>
              <a:t>一点儿</a:t>
            </a:r>
            <a:r>
              <a:rPr lang="zh-CN" altLang="en-US">
                <a:ea typeface="宋体" pitchFamily="2" charset="-122"/>
              </a:rPr>
              <a:t>时间都没有。</a:t>
            </a:r>
            <a:endParaRPr lang="en-US" altLang="zh-CN">
              <a:ea typeface="宋体" pitchFamily="2" charset="-122"/>
            </a:endParaRPr>
          </a:p>
          <a:p>
            <a:r>
              <a:rPr lang="en-US" altLang="zh-CN">
                <a:ea typeface="宋体" pitchFamily="2" charset="-122"/>
              </a:rPr>
              <a:t>I didn’t do any homework at all last night</a:t>
            </a:r>
          </a:p>
          <a:p>
            <a:pPr>
              <a:buFontTx/>
              <a:buNone/>
            </a:pPr>
            <a:r>
              <a:rPr lang="en-US" altLang="zh-CN">
                <a:ea typeface="宋体" pitchFamily="2" charset="-122"/>
              </a:rPr>
              <a:t>	</a:t>
            </a:r>
            <a:r>
              <a:rPr lang="zh-CN" altLang="en-US">
                <a:ea typeface="宋体" pitchFamily="2" charset="-122"/>
              </a:rPr>
              <a:t>昨天晚上我一点儿功课都没有做。</a:t>
            </a:r>
            <a:endParaRPr lang="en-US" altLang="zh-CN">
              <a:ea typeface="宋体" pitchFamily="2" charset="-122"/>
            </a:endParaRPr>
          </a:p>
          <a:p>
            <a:r>
              <a:rPr lang="en-US" altLang="zh-CN">
                <a:ea typeface="宋体" pitchFamily="2" charset="-122"/>
              </a:rPr>
              <a:t>She didn’t have any food at all at lunch </a:t>
            </a:r>
          </a:p>
          <a:p>
            <a:pPr>
              <a:buFontTx/>
              <a:buNone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zh-CN" altLang="en-US">
                <a:ea typeface="宋体" pitchFamily="2" charset="-122"/>
              </a:rPr>
              <a:t>她午饭一点儿（东西）都没有吃。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ea typeface="宋体" pitchFamily="2" charset="-122"/>
              </a:rPr>
              <a:t>对话二生词：我们复习一下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endParaRPr lang="zh-CN" altLang="en-US" dirty="0">
              <a:ea typeface="宋体" pitchFamily="2" charset="-122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味道 （</a:t>
            </a:r>
            <a:r>
              <a:rPr lang="en-US" altLang="zh-CN" dirty="0" smtClean="0">
                <a:ea typeface="宋体" pitchFamily="2" charset="-122"/>
              </a:rPr>
              <a:t>wei4 </a:t>
            </a:r>
            <a:r>
              <a:rPr lang="en-US" altLang="zh-CN" dirty="0" err="1" smtClean="0">
                <a:ea typeface="宋体" pitchFamily="2" charset="-122"/>
              </a:rPr>
              <a:t>dao</a:t>
            </a:r>
            <a:r>
              <a:rPr lang="en-US" altLang="zh-CN" dirty="0" smtClean="0">
                <a:ea typeface="宋体" pitchFamily="2" charset="-122"/>
              </a:rPr>
              <a:t>) :  </a:t>
            </a:r>
            <a:r>
              <a:rPr lang="zh-CN" altLang="en-US" dirty="0" smtClean="0">
                <a:ea typeface="宋体" pitchFamily="2" charset="-122"/>
              </a:rPr>
              <a:t>甜 酸 辣 咸</a:t>
            </a:r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jadecafe2565.com/yahoo_site_admin/assets/images/Hot__Sour_Soup-1.4803843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2057807" cy="1905000"/>
          </a:xfrm>
          <a:prstGeom prst="rect">
            <a:avLst/>
          </a:prstGeom>
          <a:noFill/>
        </p:spPr>
      </p:pic>
      <p:pic>
        <p:nvPicPr>
          <p:cNvPr id="197634" name="Picture 2" descr="http://www.gdfs.gov.cn/jkys/UploadFiles_5120/200807/20080708105454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1352550" cy="1803400"/>
          </a:xfrm>
          <a:prstGeom prst="rect">
            <a:avLst/>
          </a:prstGeom>
          <a:noFill/>
        </p:spPr>
      </p:pic>
      <p:pic>
        <p:nvPicPr>
          <p:cNvPr id="197636" name="Picture 4" descr="http://www.freefever.com/freeclipart/clipart/partycandy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648200"/>
            <a:ext cx="1428750" cy="1428751"/>
          </a:xfrm>
          <a:prstGeom prst="rect">
            <a:avLst/>
          </a:prstGeom>
          <a:noFill/>
        </p:spPr>
      </p:pic>
      <p:pic>
        <p:nvPicPr>
          <p:cNvPr id="197638" name="Picture 6" descr="http://www.bhshipin.com/pic/200942413250%E9%95%87%E6%B1%9F%E9%86%8B%E7%93%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04800"/>
            <a:ext cx="1524000" cy="1976556"/>
          </a:xfrm>
          <a:prstGeom prst="rect">
            <a:avLst/>
          </a:prstGeom>
          <a:noFill/>
        </p:spPr>
      </p:pic>
      <p:pic>
        <p:nvPicPr>
          <p:cNvPr id="197640" name="Picture 8" descr="http://www.iecool.com/uppic/2004-11-10/068sc/sc2_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914400"/>
            <a:ext cx="2209800" cy="1905000"/>
          </a:xfrm>
          <a:prstGeom prst="rect">
            <a:avLst/>
          </a:prstGeom>
          <a:noFill/>
        </p:spPr>
      </p:pic>
      <p:pic>
        <p:nvPicPr>
          <p:cNvPr id="197642" name="Picture 10" descr="http://cn.made-in-china.com/image/2f0j01ABVtEwfcHRuMM/%E7%99%BD%E7%B3%96+%EF%BC%8D400%E5%85%8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419600"/>
            <a:ext cx="2006871" cy="15041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609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醋（</a:t>
            </a:r>
            <a:r>
              <a:rPr lang="en-US" altLang="zh-CN" dirty="0" smtClean="0"/>
              <a:t>cu4)</a:t>
            </a:r>
            <a:r>
              <a:rPr lang="zh-CN" altLang="en-US" dirty="0" smtClean="0"/>
              <a:t>，很酸</a:t>
            </a:r>
            <a:r>
              <a:rPr lang="en-US" altLang="zh-CN" dirty="0" smtClean="0"/>
              <a:t>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2590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辣</a:t>
            </a:r>
            <a:r>
              <a:rPr lang="zh-CN" altLang="en-US" dirty="0" smtClean="0"/>
              <a:t>椒（</a:t>
            </a:r>
            <a:r>
              <a:rPr lang="en-US" altLang="zh-CN" dirty="0" smtClean="0"/>
              <a:t>jiao1)</a:t>
            </a:r>
            <a:r>
              <a:rPr lang="zh-CN" altLang="en-US" dirty="0" smtClean="0"/>
              <a:t>：</a:t>
            </a:r>
            <a:r>
              <a:rPr lang="zh-CN" altLang="en-US" dirty="0"/>
              <a:t>很</a:t>
            </a:r>
            <a:r>
              <a:rPr lang="zh-CN" altLang="en-US" dirty="0" smtClean="0"/>
              <a:t>辣！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6096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糖</a:t>
            </a:r>
            <a:r>
              <a:rPr lang="en-US" altLang="zh-CN" dirty="0" smtClean="0"/>
              <a:t>(tang2)</a:t>
            </a:r>
            <a:r>
              <a:rPr lang="zh-CN" altLang="en-US" dirty="0" smtClean="0"/>
              <a:t>：很甜！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3434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盐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很咸</a:t>
            </a:r>
            <a:r>
              <a:rPr lang="en-US" altLang="zh-CN" dirty="0" smtClean="0"/>
              <a:t>(xian2)!</a:t>
            </a:r>
            <a:endParaRPr lang="en-US" dirty="0"/>
          </a:p>
        </p:txBody>
      </p:sp>
      <p:pic>
        <p:nvPicPr>
          <p:cNvPr id="197644" name="Picture 12" descr="http://1000awesomethings.files.wordpress.com/2008/09/cooki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505200"/>
            <a:ext cx="1551709" cy="10040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62600" y="3352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董老师最喜欢吃的</a:t>
            </a:r>
            <a:r>
              <a:rPr lang="en-US" altLang="zh-CN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956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酸辣汤怎么样？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homeimg.focus.cn/photo/1086213/%E7%BA%A2%E7%83%A7%E8%82%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590800" cy="1943101"/>
          </a:xfrm>
          <a:prstGeom prst="rect">
            <a:avLst/>
          </a:prstGeom>
          <a:noFill/>
        </p:spPr>
      </p:pic>
      <p:pic>
        <p:nvPicPr>
          <p:cNvPr id="204804" name="Picture 4" descr="http://pic1.nipic.com/2008-12-05/200812512255114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2590801" cy="1943101"/>
          </a:xfrm>
          <a:prstGeom prst="rect">
            <a:avLst/>
          </a:prstGeom>
          <a:noFill/>
        </p:spPr>
      </p:pic>
      <p:pic>
        <p:nvPicPr>
          <p:cNvPr id="204806" name="Picture 6" descr="http://www.cnnb.com.cn/pic/0/00/42/48/424874_292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62401"/>
            <a:ext cx="2057400" cy="1524000"/>
          </a:xfrm>
          <a:prstGeom prst="rect">
            <a:avLst/>
          </a:prstGeom>
          <a:noFill/>
        </p:spPr>
      </p:pic>
      <p:pic>
        <p:nvPicPr>
          <p:cNvPr id="204808" name="Picture 8" descr="http://pic1.nipic.com/2008-08-27/2008827824324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14800"/>
            <a:ext cx="2133600" cy="16034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457200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中国菜怎么做</a:t>
            </a:r>
            <a:r>
              <a:rPr lang="en-US" altLang="zh-CN" sz="2800" dirty="0" smtClean="0"/>
              <a:t>? </a:t>
            </a:r>
            <a:r>
              <a:rPr lang="zh-CN" altLang="en-US" sz="2800" dirty="0" smtClean="0"/>
              <a:t>可以</a:t>
            </a:r>
            <a:r>
              <a:rPr lang="zh-CN" altLang="en-US" sz="2800" dirty="0" smtClean="0">
                <a:ea typeface="宋体" pitchFamily="2" charset="-122"/>
              </a:rPr>
              <a:t>红烧， 糖醋，凉拌</a:t>
            </a:r>
          </a:p>
          <a:p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352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红烧肉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3352800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糖醋鱼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571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凉拌豆腐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5943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凉拌黄瓜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http://file.fantong.com/news/cook/2007-02-27/66b42b52a275169b13ac3b1258b357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214688" cy="2057401"/>
          </a:xfrm>
          <a:prstGeom prst="rect">
            <a:avLst/>
          </a:prstGeom>
          <a:noFill/>
        </p:spPr>
      </p:pic>
      <p:pic>
        <p:nvPicPr>
          <p:cNvPr id="222212" name="Picture 4" descr="http://images.xooob.com/20087164/20087164278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62400"/>
            <a:ext cx="3124200" cy="2080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1828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清</a:t>
            </a:r>
            <a:r>
              <a:rPr lang="zh-CN" altLang="en-US" dirty="0" smtClean="0"/>
              <a:t>蒸（</a:t>
            </a:r>
            <a:r>
              <a:rPr lang="en-US" altLang="zh-CN" dirty="0" smtClean="0"/>
              <a:t>qing1zheng1)</a:t>
            </a:r>
            <a:r>
              <a:rPr lang="zh-CN" altLang="en-US" dirty="0" smtClean="0"/>
              <a:t>鱼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648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芥兰炒（炒）牛肉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:\Program Files\Microsoft Office\MEDIA\CAGCAT10\j0149627.wm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895600" y="0"/>
            <a:ext cx="1997075" cy="1419225"/>
          </a:xfrm>
          <a:prstGeom prst="rect">
            <a:avLst/>
          </a:prstGeom>
          <a:noFill/>
        </p:spPr>
      </p:pic>
      <p:sp>
        <p:nvSpPr>
          <p:cNvPr id="19" name="Text Placeholder 18"/>
          <p:cNvSpPr>
            <a:spLocks noGrp="1"/>
          </p:cNvSpPr>
          <p:nvPr>
            <p:ph type="body" sz="half" idx="4294967295"/>
          </p:nvPr>
        </p:nvSpPr>
        <p:spPr>
          <a:xfrm>
            <a:off x="0" y="381000"/>
            <a:ext cx="3962400" cy="579120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牛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牛肉</a:t>
            </a:r>
            <a:r>
              <a:rPr lang="en-US" altLang="zh-CN" sz="2000" dirty="0" smtClean="0"/>
              <a:t>(niu2 rou4)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zh-CN" altLang="en-US" sz="2000" dirty="0" smtClean="0"/>
              <a:t>羊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羊肉</a:t>
            </a:r>
            <a:r>
              <a:rPr lang="en-US" altLang="zh-CN" sz="2000" dirty="0" smtClean="0"/>
              <a:t>(yang2 rou4)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zh-CN" altLang="en-US" sz="2000" dirty="0" smtClean="0"/>
              <a:t>猪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猪肉</a:t>
            </a:r>
            <a:r>
              <a:rPr lang="en-US" altLang="zh-CN" sz="2000" dirty="0" smtClean="0"/>
              <a:t>(zhu1 rou4)</a:t>
            </a:r>
          </a:p>
          <a:p>
            <a:endParaRPr lang="en-US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鱼</a:t>
            </a:r>
            <a:r>
              <a:rPr lang="en-US" altLang="zh-CN" sz="2000" dirty="0" smtClean="0"/>
              <a:t>…..</a:t>
            </a:r>
            <a:r>
              <a:rPr lang="zh-CN" altLang="en-US" sz="2000" dirty="0" smtClean="0"/>
              <a:t>鱼肉 </a:t>
            </a:r>
            <a:r>
              <a:rPr lang="en-US" altLang="zh-CN" sz="2000" dirty="0" smtClean="0"/>
              <a:t>(yu2 rou4)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鸡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鸡肉 </a:t>
            </a:r>
            <a:r>
              <a:rPr lang="en-US" altLang="zh-CN" sz="2000" dirty="0" smtClean="0"/>
              <a:t>(ji1 rou4)</a:t>
            </a:r>
          </a:p>
          <a:p>
            <a:endParaRPr lang="en-US" sz="2000" dirty="0"/>
          </a:p>
        </p:txBody>
      </p:sp>
      <p:pic>
        <p:nvPicPr>
          <p:cNvPr id="182276" name="Picture 4" descr="C:\Documents and Settings\Renee\Local Settings\Temporary Internet Files\Content.IE5\MSVHUS9I\MCj035114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1810693" cy="1060764"/>
          </a:xfrm>
          <a:prstGeom prst="rect">
            <a:avLst/>
          </a:prstGeom>
          <a:noFill/>
        </p:spPr>
      </p:pic>
      <p:pic>
        <p:nvPicPr>
          <p:cNvPr id="182278" name="Picture 6" descr="C:\Documents and Settings\Renee\Local Settings\Temporary Internet Files\Content.IE5\56M0X6KI\MPj044105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6404">
            <a:off x="3186787" y="5302529"/>
            <a:ext cx="1214325" cy="1505984"/>
          </a:xfrm>
          <a:prstGeom prst="rect">
            <a:avLst/>
          </a:prstGeom>
          <a:noFill/>
        </p:spPr>
      </p:pic>
      <p:pic>
        <p:nvPicPr>
          <p:cNvPr id="182282" name="Picture 10" descr="C:\Documents and Settings\Renee\Local Settings\Temporary Internet Files\Content.IE5\MSVHUS9I\MCj041752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038600"/>
            <a:ext cx="1369522" cy="991819"/>
          </a:xfrm>
          <a:prstGeom prst="rect">
            <a:avLst/>
          </a:prstGeom>
          <a:noFill/>
        </p:spPr>
      </p:pic>
      <p:pic>
        <p:nvPicPr>
          <p:cNvPr id="182283" name="Picture 11" descr="C:\Documents and Settings\Renee\Local Settings\Temporary Internet Files\Content.IE5\MSVHUS9I\MCj022318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600200"/>
            <a:ext cx="1524000" cy="1105479"/>
          </a:xfrm>
          <a:prstGeom prst="rect">
            <a:avLst/>
          </a:prstGeom>
          <a:noFill/>
        </p:spPr>
      </p:pic>
      <p:pic>
        <p:nvPicPr>
          <p:cNvPr id="20" name="Picture 4" descr="http://www.sogoodblog.com/wp-content/uploads/2008/02/shri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28600"/>
            <a:ext cx="1379342" cy="107473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410200" y="914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虾 </a:t>
            </a:r>
            <a:r>
              <a:rPr lang="en-US" altLang="zh-CN" dirty="0" smtClean="0"/>
              <a:t>xia1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362200"/>
            <a:ext cx="2667000" cy="3847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中国菜分类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肉菜：</a:t>
            </a:r>
            <a:endParaRPr lang="en-US" altLang="zh-CN" dirty="0" smtClean="0"/>
          </a:p>
          <a:p>
            <a:r>
              <a:rPr lang="zh-CN" altLang="en-US" dirty="0" smtClean="0"/>
              <a:t>红烧牛肉</a:t>
            </a:r>
            <a:endParaRPr lang="en-US" altLang="zh-CN" dirty="0" smtClean="0"/>
          </a:p>
          <a:p>
            <a:r>
              <a:rPr lang="zh-CN" altLang="en-US" dirty="0"/>
              <a:t>糖</a:t>
            </a:r>
            <a:r>
              <a:rPr lang="zh-CN" altLang="en-US" dirty="0" smtClean="0"/>
              <a:t>醋鸡肉。。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海鲜 （</a:t>
            </a:r>
            <a:r>
              <a:rPr lang="en-US" altLang="zh-CN" dirty="0" smtClean="0"/>
              <a:t>xian1)/</a:t>
            </a:r>
            <a:r>
              <a:rPr lang="zh-CN" altLang="en-US" dirty="0" smtClean="0"/>
              <a:t>鱼</a:t>
            </a:r>
            <a:endParaRPr lang="en-US" altLang="zh-CN" dirty="0" smtClean="0"/>
          </a:p>
          <a:p>
            <a:r>
              <a:rPr lang="zh-CN" altLang="en-US" dirty="0"/>
              <a:t>糖</a:t>
            </a:r>
            <a:r>
              <a:rPr lang="zh-CN" altLang="en-US" dirty="0" smtClean="0"/>
              <a:t>醋鱼</a:t>
            </a:r>
            <a:endParaRPr lang="en-US" altLang="zh-CN" dirty="0" smtClean="0"/>
          </a:p>
          <a:p>
            <a:r>
              <a:rPr lang="zh-CN" altLang="en-US" dirty="0"/>
              <a:t>芥</a:t>
            </a:r>
            <a:r>
              <a:rPr lang="zh-CN" altLang="en-US" dirty="0" smtClean="0"/>
              <a:t>兰虾。。</a:t>
            </a:r>
            <a:endParaRPr lang="en-US" altLang="zh-CN" dirty="0" smtClean="0"/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zh-CN" altLang="en-US" dirty="0" smtClean="0"/>
              <a:t>中国菜分类：青菜</a:t>
            </a:r>
            <a:r>
              <a:rPr lang="en-US" altLang="zh-CN" dirty="0" smtClean="0"/>
              <a:t>/</a:t>
            </a:r>
            <a:r>
              <a:rPr lang="zh-CN" altLang="en-US" dirty="0" smtClean="0"/>
              <a:t>素菜</a:t>
            </a:r>
            <a:endParaRPr lang="en-US" dirty="0"/>
          </a:p>
        </p:txBody>
      </p:sp>
      <p:pic>
        <p:nvPicPr>
          <p:cNvPr id="184322" name="Picture 2" descr="http://www.bmfarm.gov.cn/jkzn/UploadFiles_7578/200902/20090219104147911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1534735" cy="1732377"/>
          </a:xfrm>
          <a:prstGeom prst="rect">
            <a:avLst/>
          </a:prstGeom>
          <a:noFill/>
        </p:spPr>
      </p:pic>
      <p:pic>
        <p:nvPicPr>
          <p:cNvPr id="7" name="Picture 2" descr="200927836105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2362200" cy="158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 descr="http://www.glulu.com/UploadFile/%E5%AE%B6%E5%B8%B8%E8%B1%86%E8%85%90%EF%BC%88%E6%91%84%E5%BD%B1%EF%BC%9A%E5%B0%8F%E4%BB%99%E8%93%89%E8%93%89%EF%BC%89500x375--1714528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81400"/>
            <a:ext cx="2209800" cy="16573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814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家常豆腐</a:t>
            </a:r>
            <a:endParaRPr lang="en-US" dirty="0"/>
          </a:p>
        </p:txBody>
      </p:sp>
      <p:pic>
        <p:nvPicPr>
          <p:cNvPr id="10" name="Picture 2" descr="http://img.bendibao.com/meishisz/20096/15/20096151529256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219200"/>
            <a:ext cx="1828800" cy="13422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76400" y="1524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芥兰</a:t>
            </a:r>
            <a:r>
              <a:rPr lang="en-US" altLang="zh-CN" dirty="0" smtClean="0"/>
              <a:t>, jie4 lan2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青菜</a:t>
            </a:r>
            <a:endParaRPr lang="en-US" dirty="0"/>
          </a:p>
        </p:txBody>
      </p:sp>
      <p:pic>
        <p:nvPicPr>
          <p:cNvPr id="13" name="Picture 8" descr="http://pic1.nipic.com/2008-08-27/20088278243243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724400"/>
            <a:ext cx="1829415" cy="13748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43200" y="5334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凉拌黄瓜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</a:rPr>
              <a:t>中国菜分类：汤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" name="Picture 6" descr="http://jadecafe2565.com/yahoo_site_admin/assets/images/Hot__Sour_Soup-1.4803843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020726" cy="1870673"/>
          </a:xfrm>
          <a:prstGeom prst="rect">
            <a:avLst/>
          </a:prstGeom>
          <a:noFill/>
        </p:spPr>
      </p:pic>
      <p:pic>
        <p:nvPicPr>
          <p:cNvPr id="4" name="Picture 8" descr="http://farm3.static.flickr.com/2072/2092740868_cd447752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9" y="1905000"/>
            <a:ext cx="2236693" cy="1676400"/>
          </a:xfrm>
          <a:prstGeom prst="rect">
            <a:avLst/>
          </a:prstGeom>
          <a:noFill/>
        </p:spPr>
      </p:pic>
      <p:pic>
        <p:nvPicPr>
          <p:cNvPr id="5" name="Picture 10" descr="http://bbsimg.qianlong.com/upload/01/05/93/20/1059320_1143903844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2133600" cy="159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</a:rPr>
              <a:t>中国菜分类：</a:t>
            </a:r>
            <a:r>
              <a:rPr lang="zh-CN" altLang="en-US" sz="3600" dirty="0">
                <a:solidFill>
                  <a:srgbClr val="00B050"/>
                </a:solidFill>
              </a:rPr>
              <a:t>主食</a:t>
            </a:r>
            <a:endParaRPr lang="en-US" sz="36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223236" name="Picture 4" descr="http://w.china114.net/product/2008424152408054%E4%B8%BB%E9%A3%9F%E7%AF%87.jpg"/>
          <p:cNvPicPr>
            <a:picLocks noChangeAspect="1" noChangeArrowheads="1"/>
          </p:cNvPicPr>
          <p:nvPr/>
        </p:nvPicPr>
        <p:blipFill>
          <a:blip r:embed="rId2"/>
          <a:srcRect l="-1333" b="31488"/>
          <a:stretch>
            <a:fillRect/>
          </a:stretch>
        </p:blipFill>
        <p:spPr bwMode="auto">
          <a:xfrm>
            <a:off x="2819400" y="762000"/>
            <a:ext cx="5791200" cy="5364163"/>
          </a:xfrm>
          <a:prstGeom prst="rect">
            <a:avLst/>
          </a:prstGeom>
          <a:noFill/>
        </p:spPr>
      </p:pic>
      <p:pic>
        <p:nvPicPr>
          <p:cNvPr id="223238" name="Picture 6" descr="http://www.0517ls.com/health/UploadFiles_1621/200706/200706121649518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2177144" cy="1524001"/>
          </a:xfrm>
          <a:prstGeom prst="rect">
            <a:avLst/>
          </a:prstGeom>
          <a:noFill/>
        </p:spPr>
      </p:pic>
      <p:pic>
        <p:nvPicPr>
          <p:cNvPr id="223240" name="Picture 8" descr="http://farm2.static.flickr.com/1073/1472777866_8f2930bd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1778000" cy="133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3200401"/>
            <a:ext cx="99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米饭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638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面条</a:t>
            </a:r>
            <a:r>
              <a:rPr lang="en-US" altLang="zh-CN" dirty="0" smtClean="0"/>
              <a:t>(mian4 tiao2)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a typeface="宋体" pitchFamily="2" charset="-122"/>
              </a:rPr>
              <a:t>生</a:t>
            </a:r>
            <a:r>
              <a:rPr lang="zh-CN" altLang="en-US" dirty="0" smtClean="0">
                <a:ea typeface="宋体" pitchFamily="2" charset="-122"/>
              </a:rPr>
              <a:t>词：</a:t>
            </a:r>
            <a:r>
              <a:rPr lang="zh-CN" altLang="en-US" sz="3100" dirty="0" smtClean="0">
                <a:ea typeface="宋体" pitchFamily="2" charset="-122"/>
              </a:rPr>
              <a:t>你喜欢吃中国饭吗？你喜欢吃什么菜？请你问问你的同学，他喜欢吃什么菜？</a:t>
            </a:r>
            <a:r>
              <a:rPr lang="zh-CN" altLang="en-US" dirty="0" smtClean="0">
                <a:ea typeface="宋体" pitchFamily="2" charset="-122"/>
              </a:rPr>
              <a:t/>
            </a:r>
            <a:br>
              <a:rPr lang="zh-CN" altLang="en-US" dirty="0" smtClean="0">
                <a:ea typeface="宋体" pitchFamily="2" charset="-122"/>
              </a:rPr>
            </a:br>
            <a:endParaRPr lang="zh-CN" altLang="en-US" dirty="0">
              <a:ea typeface="宋体" pitchFamily="2" charset="-122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416"/>
            <a:ext cx="7239000" cy="4486584"/>
          </a:xfrm>
        </p:spPr>
        <p:txBody>
          <a:bodyPr/>
          <a:lstStyle/>
          <a:p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zh-CN" altLang="en-US" dirty="0" smtClean="0">
                <a:ea typeface="宋体" pitchFamily="2" charset="-122"/>
              </a:rPr>
              <a:t>你</a:t>
            </a:r>
            <a:r>
              <a:rPr lang="zh-CN" altLang="en-US" dirty="0">
                <a:ea typeface="宋体" pitchFamily="2" charset="-122"/>
              </a:rPr>
              <a:t>常常去哪里吃中国饭？你喜欢哪家中国饭馆儿？为什么？</a:t>
            </a:r>
          </a:p>
          <a:p>
            <a:r>
              <a:rPr lang="zh-CN" altLang="en-US" dirty="0">
                <a:ea typeface="宋体" pitchFamily="2" charset="-122"/>
              </a:rPr>
              <a:t>吃中国饭的时候，你常常喝什么？</a:t>
            </a:r>
          </a:p>
          <a:p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N </a:t>
            </a:r>
            <a:r>
              <a:rPr lang="en-US" sz="6000" dirty="0" err="1"/>
              <a:t>Adj</a:t>
            </a:r>
            <a:r>
              <a:rPr lang="en-US" sz="6000" dirty="0"/>
              <a:t> </a:t>
            </a:r>
            <a:r>
              <a:rPr lang="en-US" sz="6000" dirty="0" err="1"/>
              <a:t>極了</a:t>
            </a:r>
            <a:endParaRPr lang="en-US" sz="60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876800" cy="4114800"/>
          </a:xfrm>
        </p:spPr>
        <p:txBody>
          <a:bodyPr/>
          <a:lstStyle/>
          <a:p>
            <a:r>
              <a:rPr lang="en-US" sz="4400" dirty="0" err="1"/>
              <a:t>王醫生</a:t>
            </a:r>
            <a:endParaRPr lang="en-US" sz="4400" dirty="0"/>
          </a:p>
          <a:p>
            <a:r>
              <a:rPr lang="en-US" sz="4400" dirty="0" err="1"/>
              <a:t>王醫生怎麼樣</a:t>
            </a:r>
            <a:r>
              <a:rPr lang="en-US" sz="4400" dirty="0"/>
              <a:t>?</a:t>
            </a:r>
          </a:p>
          <a:p>
            <a:r>
              <a:rPr lang="en-US" sz="4400" dirty="0" err="1"/>
              <a:t>王醫生</a:t>
            </a:r>
            <a:r>
              <a:rPr lang="en-US" sz="4400" dirty="0" err="1">
                <a:solidFill>
                  <a:schemeClr val="tx2"/>
                </a:solidFill>
              </a:rPr>
              <a:t>高興極了</a:t>
            </a:r>
            <a:r>
              <a:rPr lang="en-US" sz="4400" dirty="0"/>
              <a:t>!</a:t>
            </a:r>
          </a:p>
        </p:txBody>
      </p:sp>
      <p:pic>
        <p:nvPicPr>
          <p:cNvPr id="87049" name="Picture 9" descr="CKC0072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9904" y="2057400"/>
            <a:ext cx="3806591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2: N Adj 極了</a:t>
            </a:r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876800" cy="4114800"/>
          </a:xfrm>
        </p:spPr>
        <p:txBody>
          <a:bodyPr/>
          <a:lstStyle/>
          <a:p>
            <a:r>
              <a:rPr lang="en-US" sz="4400"/>
              <a:t>李小姐</a:t>
            </a:r>
          </a:p>
          <a:p>
            <a:r>
              <a:rPr lang="en-US" sz="4400"/>
              <a:t>李小姐怎麼樣?</a:t>
            </a:r>
          </a:p>
          <a:p>
            <a:r>
              <a:rPr lang="en-US" sz="4400"/>
              <a:t>李小姐</a:t>
            </a:r>
            <a:r>
              <a:rPr lang="en-US" sz="4400">
                <a:solidFill>
                  <a:schemeClr val="tx2"/>
                </a:solidFill>
              </a:rPr>
              <a:t>忙極了</a:t>
            </a:r>
            <a:r>
              <a:rPr lang="en-US" sz="4400"/>
              <a:t>!</a:t>
            </a:r>
          </a:p>
        </p:txBody>
      </p:sp>
      <p:pic>
        <p:nvPicPr>
          <p:cNvPr id="88073" name="Picture 1033" descr="j02495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541588"/>
            <a:ext cx="6705600" cy="37830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2: N Adj 極了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876800" cy="4114800"/>
          </a:xfrm>
        </p:spPr>
        <p:txBody>
          <a:bodyPr/>
          <a:lstStyle/>
          <a:p>
            <a:r>
              <a:rPr lang="en-US" sz="4400"/>
              <a:t>第一課的生詞</a:t>
            </a:r>
          </a:p>
          <a:p>
            <a:r>
              <a:rPr lang="en-US" sz="4400"/>
              <a:t>第一課的生詞怎麼樣?</a:t>
            </a:r>
          </a:p>
          <a:p>
            <a:r>
              <a:rPr lang="en-US" sz="4400"/>
              <a:t>第一課的生詞</a:t>
            </a:r>
            <a:r>
              <a:rPr lang="en-US" sz="4400">
                <a:solidFill>
                  <a:schemeClr val="tx2"/>
                </a:solidFill>
              </a:rPr>
              <a:t>容易極了</a:t>
            </a:r>
            <a:r>
              <a:rPr lang="en-US" sz="4400"/>
              <a:t>!</a:t>
            </a:r>
          </a:p>
        </p:txBody>
      </p:sp>
      <p:pic>
        <p:nvPicPr>
          <p:cNvPr id="94217" name="Picture 1033" descr="pe0260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679491" y="3399739"/>
            <a:ext cx="1747418" cy="1430122"/>
          </a:xfrm>
        </p:spPr>
      </p:pic>
      <p:sp>
        <p:nvSpPr>
          <p:cNvPr id="94218" name="AutoShape 1034"/>
          <p:cNvSpPr>
            <a:spLocks/>
          </p:cNvSpPr>
          <p:nvPr/>
        </p:nvSpPr>
        <p:spPr bwMode="auto">
          <a:xfrm>
            <a:off x="7391400" y="2246313"/>
            <a:ext cx="1752600" cy="2365375"/>
          </a:xfrm>
          <a:prstGeom prst="borderCallout2">
            <a:avLst>
              <a:gd name="adj1" fmla="val 4833"/>
              <a:gd name="adj2" fmla="val -4347"/>
              <a:gd name="adj3" fmla="val 4833"/>
              <a:gd name="adj4" fmla="val -12681"/>
              <a:gd name="adj5" fmla="val 81810"/>
              <a:gd name="adj6" fmla="val -20926"/>
            </a:avLst>
          </a:prstGeom>
          <a:solidFill>
            <a:schemeClr val="tx2"/>
          </a:solidFill>
          <a:ln w="762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</a:rPr>
              <a:t>你</a:t>
            </a:r>
          </a:p>
          <a:p>
            <a:pPr marL="457200" indent="-457200"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</a:rPr>
              <a:t>好</a:t>
            </a:r>
          </a:p>
          <a:p>
            <a:pPr marL="457200" indent="-457200"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</a:rPr>
              <a:t>嗎</a:t>
            </a:r>
          </a:p>
          <a:p>
            <a:pPr marL="457200" indent="-457200"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</a:rPr>
              <a:t>先生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2: N Adj 極了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876800" cy="4114800"/>
          </a:xfrm>
        </p:spPr>
        <p:txBody>
          <a:bodyPr/>
          <a:lstStyle/>
          <a:p>
            <a:r>
              <a:rPr lang="en-US" sz="4400"/>
              <a:t>今天的天氣</a:t>
            </a:r>
          </a:p>
          <a:p>
            <a:r>
              <a:rPr lang="en-US" sz="4400"/>
              <a:t>今天的天氣怎麼樣?</a:t>
            </a:r>
          </a:p>
          <a:p>
            <a:r>
              <a:rPr lang="en-US" sz="4400"/>
              <a:t>今天的天氣</a:t>
            </a:r>
            <a:r>
              <a:rPr lang="en-US" sz="4400">
                <a:solidFill>
                  <a:schemeClr val="tx2"/>
                </a:solidFill>
              </a:rPr>
              <a:t>暖和極了</a:t>
            </a:r>
            <a:r>
              <a:rPr lang="en-US" sz="4400"/>
              <a:t>!</a:t>
            </a:r>
          </a:p>
        </p:txBody>
      </p:sp>
      <p:pic>
        <p:nvPicPr>
          <p:cNvPr id="93193" name="Picture 9" descr="SO01038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743041" y="3299612"/>
            <a:ext cx="1620317" cy="1630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2: N Adj 極了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876800" cy="4114800"/>
          </a:xfrm>
        </p:spPr>
        <p:txBody>
          <a:bodyPr/>
          <a:lstStyle/>
          <a:p>
            <a:r>
              <a:rPr lang="en-US" sz="4400"/>
              <a:t>妹妹的衣服</a:t>
            </a:r>
          </a:p>
          <a:p>
            <a:r>
              <a:rPr lang="en-US" sz="4400"/>
              <a:t>妹妹的衣服怎麼樣?</a:t>
            </a:r>
          </a:p>
          <a:p>
            <a:r>
              <a:rPr lang="en-US" sz="4400"/>
              <a:t>妹妹的衣服</a:t>
            </a:r>
            <a:r>
              <a:rPr lang="en-US" sz="4400">
                <a:solidFill>
                  <a:schemeClr val="tx2"/>
                </a:solidFill>
              </a:rPr>
              <a:t>大極了</a:t>
            </a:r>
            <a:r>
              <a:rPr lang="en-US" sz="4400"/>
              <a:t>!</a:t>
            </a:r>
          </a:p>
        </p:txBody>
      </p:sp>
      <p:pic>
        <p:nvPicPr>
          <p:cNvPr id="92169" name="Picture 1033" descr="DRESSU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797107" y="2210117"/>
            <a:ext cx="3512185" cy="38093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Repetition of Adj </a:t>
            </a:r>
            <a:r>
              <a:rPr lang="zh-CN" altLang="en-US">
                <a:ea typeface="宋体" pitchFamily="2" charset="-122"/>
              </a:rPr>
              <a:t>（的）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宋体" pitchFamily="2" charset="-122"/>
              </a:rPr>
              <a:t>酸辣汤</a:t>
            </a:r>
            <a:r>
              <a:rPr lang="zh-CN" altLang="en-US" u="sng" dirty="0">
                <a:ea typeface="宋体" pitchFamily="2" charset="-122"/>
              </a:rPr>
              <a:t>酸酸的</a:t>
            </a:r>
            <a:r>
              <a:rPr lang="zh-CN" altLang="en-US" dirty="0">
                <a:ea typeface="宋体" pitchFamily="2" charset="-122"/>
              </a:rPr>
              <a:t>，</a:t>
            </a:r>
            <a:r>
              <a:rPr lang="zh-CN" altLang="en-US" u="sng" dirty="0">
                <a:ea typeface="宋体" pitchFamily="2" charset="-122"/>
              </a:rPr>
              <a:t>辣辣的</a:t>
            </a:r>
            <a:r>
              <a:rPr lang="zh-CN" altLang="en-US" dirty="0">
                <a:ea typeface="宋体" pitchFamily="2" charset="-122"/>
              </a:rPr>
              <a:t>，很好喝。</a:t>
            </a:r>
          </a:p>
          <a:p>
            <a:r>
              <a:rPr lang="zh-CN" altLang="en-US" dirty="0">
                <a:ea typeface="宋体" pitchFamily="2" charset="-122"/>
              </a:rPr>
              <a:t>那个小孩子</a:t>
            </a:r>
            <a:r>
              <a:rPr lang="zh-CN" altLang="en-US" u="sng" dirty="0">
                <a:ea typeface="宋体" pitchFamily="2" charset="-122"/>
              </a:rPr>
              <a:t>胖胖的</a:t>
            </a:r>
            <a:r>
              <a:rPr lang="zh-CN" altLang="en-US" dirty="0">
                <a:ea typeface="宋体" pitchFamily="2" charset="-122"/>
              </a:rPr>
              <a:t>，很好玩儿。</a:t>
            </a:r>
          </a:p>
          <a:p>
            <a:r>
              <a:rPr lang="zh-CN" altLang="en-US" dirty="0" smtClean="0">
                <a:ea typeface="宋体" pitchFamily="2" charset="-122"/>
              </a:rPr>
              <a:t>今天李友过生日，穿得</a:t>
            </a:r>
            <a:r>
              <a:rPr lang="zh-CN" altLang="en-US" u="sng" dirty="0">
                <a:ea typeface="宋体" pitchFamily="2" charset="-122"/>
              </a:rPr>
              <a:t>漂漂亮亮的</a:t>
            </a:r>
            <a:r>
              <a:rPr lang="zh-CN" altLang="en-US" dirty="0">
                <a:ea typeface="宋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3:  來 </a:t>
            </a:r>
            <a:r>
              <a:rPr lang="en-US">
                <a:solidFill>
                  <a:schemeClr val="tx1"/>
                </a:solidFill>
              </a:rPr>
              <a:t>Noun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0000" cy="3124200"/>
          </a:xfrm>
        </p:spPr>
        <p:txBody>
          <a:bodyPr/>
          <a:lstStyle/>
          <a:p>
            <a:r>
              <a:rPr lang="en-US" sz="4400"/>
              <a:t>你們想吃一點什麼?</a:t>
            </a:r>
          </a:p>
          <a:p>
            <a:r>
              <a:rPr lang="en-US" sz="4400"/>
              <a:t>來兩碗酸辣湯吧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105483" name="Picture 11" descr="FD0103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286000"/>
            <a:ext cx="3810000" cy="1831975"/>
          </a:xfrm>
        </p:spPr>
      </p:pic>
      <p:pic>
        <p:nvPicPr>
          <p:cNvPr id="105484" name="Picture 12" descr="FD0103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343400"/>
            <a:ext cx="3810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3:  來 </a:t>
            </a:r>
            <a:r>
              <a:rPr lang="en-US">
                <a:solidFill>
                  <a:schemeClr val="tx1"/>
                </a:solidFill>
              </a:rPr>
              <a:t>Noun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/>
              <a:t>你們想吃一點什麼?</a:t>
            </a:r>
          </a:p>
          <a:p>
            <a:r>
              <a:rPr lang="en-US" sz="4400"/>
              <a:t>來一盤紅燒牛肉吧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106509" name="Picture 13" descr="hongshaorou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391912" y="3267456"/>
            <a:ext cx="2322576" cy="1694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3:  來 </a:t>
            </a:r>
            <a:r>
              <a:rPr lang="en-US">
                <a:solidFill>
                  <a:schemeClr val="tx1"/>
                </a:solidFill>
              </a:rPr>
              <a:t>Noun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/>
              <a:t>你們想吃一點什麼?</a:t>
            </a:r>
          </a:p>
          <a:p>
            <a:r>
              <a:rPr lang="en-US" sz="4400"/>
              <a:t>來一盤糖醋魚吧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107531" name="Picture 11" descr="j01916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55580"/>
            <a:ext cx="3810000" cy="2718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3:  來 </a:t>
            </a:r>
            <a:r>
              <a:rPr lang="en-US">
                <a:solidFill>
                  <a:schemeClr val="tx1"/>
                </a:solidFill>
              </a:rPr>
              <a:t>Noun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/>
              <a:t>你們想喝一點什麼?</a:t>
            </a:r>
          </a:p>
          <a:p>
            <a:r>
              <a:rPr lang="en-US" sz="4400"/>
              <a:t>來兩瓶可樂吧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108557" name="Picture 13" descr="j02508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667000"/>
            <a:ext cx="1298575" cy="3651250"/>
          </a:xfrm>
        </p:spPr>
      </p:pic>
      <p:pic>
        <p:nvPicPr>
          <p:cNvPr id="108558" name="Picture 14" descr="j02508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781800" y="2057400"/>
            <a:ext cx="1298575" cy="3651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838200" y="2286000"/>
            <a:ext cx="4572000" cy="4114800"/>
          </a:xfrm>
        </p:spPr>
        <p:txBody>
          <a:bodyPr/>
          <a:lstStyle/>
          <a:p>
            <a:r>
              <a:rPr lang="zh-CN" altLang="en-US" sz="4000" dirty="0" smtClean="0"/>
              <a:t>饺子</a:t>
            </a:r>
            <a:endParaRPr lang="en-US" altLang="zh-CN" sz="4000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董老师喜欢吃猪肉白菜馅的饺子。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她也喜欢吃素饺子。你喜欢吃什么饺子？</a:t>
            </a:r>
            <a:endParaRPr lang="en-US" dirty="0"/>
          </a:p>
        </p:txBody>
      </p:sp>
      <p:pic>
        <p:nvPicPr>
          <p:cNvPr id="163842" name="Picture 2" descr="Chinese%20dumpling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191000" y="1066800"/>
            <a:ext cx="3200400" cy="213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0" y="53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</a:t>
            </a:r>
            <a:r>
              <a:rPr lang="zh-CN" altLang="en-US" dirty="0" smtClean="0">
                <a:solidFill>
                  <a:srgbClr val="00FF00"/>
                </a:solidFill>
              </a:rPr>
              <a:t>盘</a:t>
            </a:r>
            <a:r>
              <a:rPr lang="zh-CN" altLang="en-US" dirty="0" smtClean="0"/>
              <a:t>饺子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3:  來 </a:t>
            </a:r>
            <a:r>
              <a:rPr lang="en-US">
                <a:solidFill>
                  <a:schemeClr val="tx1"/>
                </a:solidFill>
              </a:rPr>
              <a:t>Noun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/>
              <a:t>你們想吃一點什麼?</a:t>
            </a:r>
          </a:p>
          <a:p>
            <a:r>
              <a:rPr lang="en-US" sz="4400"/>
              <a:t>來兩碗米飯吧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109579" name="Picture 11" descr="j0084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019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0" name="Picture 12" descr="j0084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006850"/>
            <a:ext cx="3581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3:  來 </a:t>
            </a:r>
            <a:r>
              <a:rPr lang="en-US">
                <a:solidFill>
                  <a:schemeClr val="tx1"/>
                </a:solidFill>
              </a:rPr>
              <a:t>Noun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/>
              <a:t>你們想吃一點什麼?</a:t>
            </a:r>
          </a:p>
          <a:p>
            <a:r>
              <a:rPr lang="en-US" sz="4400"/>
              <a:t>來二十個餃子吧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110606" name="Picture 14" descr="jiaoz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2286000"/>
            <a:ext cx="4648200" cy="3084513"/>
          </a:xfrm>
        </p:spPr>
      </p:pic>
      <p:sp>
        <p:nvSpPr>
          <p:cNvPr id="110604" name="AutoShape 12"/>
          <p:cNvSpPr>
            <a:spLocks/>
          </p:cNvSpPr>
          <p:nvPr/>
        </p:nvSpPr>
        <p:spPr bwMode="auto">
          <a:xfrm>
            <a:off x="3429000" y="5181600"/>
            <a:ext cx="914400" cy="609600"/>
          </a:xfrm>
          <a:prstGeom prst="borderCallout2">
            <a:avLst>
              <a:gd name="adj1" fmla="val 18750"/>
              <a:gd name="adj2" fmla="val 108333"/>
              <a:gd name="adj3" fmla="val 18750"/>
              <a:gd name="adj4" fmla="val 124481"/>
              <a:gd name="adj5" fmla="val 782"/>
              <a:gd name="adj6" fmla="val 183162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3:  來 </a:t>
            </a:r>
            <a:r>
              <a:rPr lang="en-US">
                <a:solidFill>
                  <a:schemeClr val="tx1"/>
                </a:solidFill>
              </a:rPr>
              <a:t>Noun</a:t>
            </a: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/>
              <a:t>你們想吃一點什麼?</a:t>
            </a:r>
          </a:p>
          <a:p>
            <a:r>
              <a:rPr lang="en-US" sz="4400"/>
              <a:t>來一盤涼拌黃瓜吧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/>
          </a:p>
        </p:txBody>
      </p:sp>
      <p:pic>
        <p:nvPicPr>
          <p:cNvPr id="111633" name="Picture 17" descr="cucumber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676400"/>
            <a:ext cx="44196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4: </a:t>
            </a:r>
            <a:r>
              <a:rPr lang="en-US" sz="3200" dirty="0" err="1"/>
              <a:t>resultative</a:t>
            </a:r>
            <a:r>
              <a:rPr lang="en-US" sz="3200" dirty="0"/>
              <a:t> </a:t>
            </a:r>
            <a:r>
              <a:rPr lang="en-US" sz="3200" dirty="0" smtClean="0"/>
              <a:t>complements: </a:t>
            </a:r>
            <a:r>
              <a:rPr lang="en-US" sz="3200" dirty="0" smtClean="0">
                <a:solidFill>
                  <a:schemeClr val="bg1"/>
                </a:solidFill>
              </a:rPr>
              <a:t>Note</a:t>
            </a:r>
            <a:r>
              <a:rPr lang="en-US" sz="3200" dirty="0" smtClean="0">
                <a:solidFill>
                  <a:schemeClr val="bg1"/>
                </a:solidFill>
              </a:rPr>
              <a:t>:  use 了 either after the verb or at the end of the sentence, depending on how bounded the object is.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33400" y="2133600"/>
            <a:ext cx="2019300" cy="7016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charset="0"/>
              </a:rPr>
              <a:t>Subject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676525" y="2133600"/>
            <a:ext cx="30099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charset="0"/>
              </a:rPr>
              <a:t>Verb phrase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533400" y="4144963"/>
            <a:ext cx="2019300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我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667000" y="4144963"/>
            <a:ext cx="3028950" cy="701675"/>
          </a:xfrm>
          <a:prstGeom prst="rect">
            <a:avLst/>
          </a:prstGeom>
          <a:solidFill>
            <a:srgbClr val="F37B8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看完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5867400" y="2133600"/>
            <a:ext cx="30480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charset="0"/>
              </a:rPr>
              <a:t>Object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533400" y="5089525"/>
            <a:ext cx="2019300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我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2667000" y="5089525"/>
            <a:ext cx="3028950" cy="701675"/>
          </a:xfrm>
          <a:prstGeom prst="rect">
            <a:avLst/>
          </a:prstGeom>
          <a:solidFill>
            <a:srgbClr val="F37B8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沒看完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533400" y="3124200"/>
            <a:ext cx="2019300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你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2667000" y="3124200"/>
            <a:ext cx="3028950" cy="701675"/>
          </a:xfrm>
          <a:prstGeom prst="rect">
            <a:avLst/>
          </a:prstGeom>
          <a:solidFill>
            <a:srgbClr val="F37B8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看完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5867400" y="3124200"/>
            <a:ext cx="30480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那本書了嗎?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867400" y="4144963"/>
            <a:ext cx="30480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那本書了。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5867400" y="5089525"/>
            <a:ext cx="30480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那本書。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 animBg="1" autoUpdateAnimBg="0"/>
      <p:bldP spid="85007" grpId="0" animBg="1" autoUpdateAnimBg="0"/>
      <p:bldP spid="85015" grpId="0" animBg="1" autoUpdateAnimBg="0"/>
      <p:bldP spid="85016" grpId="0" animBg="1" autoUpdateAnimBg="0"/>
      <p:bldP spid="85018" grpId="0" animBg="1" autoUpdateAnimBg="0"/>
      <p:bldP spid="85019" grpId="0" animBg="1" autoUpdateAnimBg="0"/>
      <p:bldP spid="85020" grpId="0" animBg="1" autoUpdateAnimBg="0"/>
      <p:bldP spid="85021" grpId="0" animBg="1" autoUpdateAnimBg="0"/>
      <p:bldP spid="8502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resultative</a:t>
            </a:r>
            <a:r>
              <a:rPr lang="en-US" sz="3600" dirty="0" smtClean="0"/>
              <a:t> </a:t>
            </a:r>
            <a:r>
              <a:rPr lang="en-US" sz="3600" dirty="0" err="1" smtClean="0"/>
              <a:t>complements:</a:t>
            </a:r>
            <a:r>
              <a:rPr lang="en-US" sz="3600" dirty="0" err="1" smtClean="0">
                <a:solidFill>
                  <a:schemeClr val="bg1"/>
                </a:solidFill>
              </a:rPr>
              <a:t>Prepose</a:t>
            </a:r>
            <a:r>
              <a:rPr lang="en-US" sz="3600" dirty="0" smtClean="0">
                <a:solidFill>
                  <a:schemeClr val="bg1"/>
                </a:solidFill>
              </a:rPr>
              <a:t> the object to put more emphasis on the complement.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390900" y="2133600"/>
            <a:ext cx="2019300" cy="7016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charset="0"/>
              </a:rPr>
              <a:t>Subject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743575" y="2133600"/>
            <a:ext cx="30099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charset="0"/>
              </a:rPr>
              <a:t>Verb phrase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390900" y="4144963"/>
            <a:ext cx="2019300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我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734050" y="4144963"/>
            <a:ext cx="3028950" cy="701675"/>
          </a:xfrm>
          <a:prstGeom prst="rect">
            <a:avLst/>
          </a:prstGeom>
          <a:solidFill>
            <a:srgbClr val="F37B8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看完了。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33400" y="2133600"/>
            <a:ext cx="25908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charset="0"/>
              </a:rPr>
              <a:t>Object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390900" y="5089525"/>
            <a:ext cx="2019300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我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5734050" y="5089525"/>
            <a:ext cx="3028950" cy="701675"/>
          </a:xfrm>
          <a:prstGeom prst="rect">
            <a:avLst/>
          </a:prstGeom>
          <a:solidFill>
            <a:srgbClr val="F37B8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沒看完。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3390900" y="3124200"/>
            <a:ext cx="2019300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你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734050" y="3124200"/>
            <a:ext cx="3028950" cy="701675"/>
          </a:xfrm>
          <a:prstGeom prst="rect">
            <a:avLst/>
          </a:prstGeom>
          <a:solidFill>
            <a:srgbClr val="F37B8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看完了嗎?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33400" y="3124200"/>
            <a:ext cx="25908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那本書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533400" y="4144963"/>
            <a:ext cx="25908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那本書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33400" y="5089525"/>
            <a:ext cx="25908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那本書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animBg="1" autoUpdateAnimBg="0"/>
      <p:bldP spid="104457" grpId="0" animBg="1" autoUpdateAnimBg="0"/>
      <p:bldP spid="104459" grpId="0" animBg="1" autoUpdateAnimBg="0"/>
      <p:bldP spid="104460" grpId="0" animBg="1" autoUpdateAnimBg="0"/>
      <p:bldP spid="104461" grpId="0" animBg="1" autoUpdateAnimBg="0"/>
      <p:bldP spid="104462" grpId="0" animBg="1" autoUpdateAnimBg="0"/>
      <p:bldP spid="104463" grpId="0" animBg="1" autoUpdateAnimBg="0"/>
      <p:bldP spid="104464" grpId="0" animBg="1" autoUpdateAnimBg="0"/>
      <p:bldP spid="104465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 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餃子, 完</a:t>
            </a:r>
          </a:p>
          <a:p>
            <a:r>
              <a:rPr lang="en-US" sz="4400"/>
              <a:t>你</a:t>
            </a:r>
            <a:r>
              <a:rPr lang="en-US" sz="4400">
                <a:solidFill>
                  <a:schemeClr val="hlink"/>
                </a:solidFill>
              </a:rPr>
              <a:t>吃完</a:t>
            </a:r>
            <a:r>
              <a:rPr lang="en-US" sz="4400"/>
              <a:t>餃子</a:t>
            </a:r>
            <a:r>
              <a:rPr lang="en-US" sz="4400">
                <a:solidFill>
                  <a:schemeClr val="hlink"/>
                </a:solidFill>
              </a:rPr>
              <a:t>了</a:t>
            </a:r>
            <a:r>
              <a:rPr lang="en-US" sz="4400"/>
              <a:t>嗎?</a:t>
            </a:r>
          </a:p>
          <a:p>
            <a:r>
              <a:rPr lang="en-US" sz="4400"/>
              <a:t>我</a:t>
            </a:r>
            <a:r>
              <a:rPr lang="en-US" sz="4400">
                <a:solidFill>
                  <a:schemeClr val="hlink"/>
                </a:solidFill>
              </a:rPr>
              <a:t>沒吃完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>
              <a:solidFill>
                <a:schemeClr val="hlink"/>
              </a:solidFill>
            </a:endParaRPr>
          </a:p>
        </p:txBody>
      </p:sp>
      <p:pic>
        <p:nvPicPr>
          <p:cNvPr id="6160" name="Picture 16" descr="j011249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408238"/>
            <a:ext cx="3810000" cy="3413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那個漢字, 錯</a:t>
            </a:r>
          </a:p>
          <a:p>
            <a:r>
              <a:rPr lang="en-US" sz="4400"/>
              <a:t>你</a:t>
            </a:r>
            <a:r>
              <a:rPr lang="en-US" sz="4400">
                <a:solidFill>
                  <a:schemeClr val="hlink"/>
                </a:solidFill>
              </a:rPr>
              <a:t>寫錯</a:t>
            </a:r>
            <a:r>
              <a:rPr lang="en-US" sz="4400"/>
              <a:t>那個漢字</a:t>
            </a:r>
            <a:r>
              <a:rPr lang="en-US" sz="4400">
                <a:solidFill>
                  <a:schemeClr val="hlink"/>
                </a:solidFill>
              </a:rPr>
              <a:t>了</a:t>
            </a:r>
            <a:r>
              <a:rPr lang="en-US" sz="4400"/>
              <a:t>嗎?</a:t>
            </a:r>
          </a:p>
          <a:p>
            <a:r>
              <a:rPr lang="en-US" sz="4400"/>
              <a:t>我</a:t>
            </a:r>
            <a:r>
              <a:rPr lang="en-US" sz="4400">
                <a:solidFill>
                  <a:schemeClr val="hlink"/>
                </a:solidFill>
              </a:rPr>
              <a:t>沒寫錯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>
              <a:solidFill>
                <a:schemeClr val="hlink"/>
              </a:solidFill>
            </a:endParaRPr>
          </a:p>
        </p:txBody>
      </p:sp>
      <p:pic>
        <p:nvPicPr>
          <p:cNvPr id="95240" name="Picture 8" descr="bd08031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43100"/>
            <a:ext cx="4191000" cy="3981450"/>
          </a:xfrm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 rot="-2194671">
            <a:off x="1009650" y="3836988"/>
            <a:ext cx="685800" cy="1449387"/>
          </a:xfrm>
          <a:prstGeom prst="rect">
            <a:avLst/>
          </a:prstGeom>
          <a:solidFill>
            <a:srgbClr val="FFFFB7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70D1F"/>
                </a:solidFill>
              </a:rPr>
              <a:t>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他的話, 懂</a:t>
            </a:r>
          </a:p>
          <a:p>
            <a:r>
              <a:rPr lang="en-US" sz="4400"/>
              <a:t>你</a:t>
            </a:r>
            <a:r>
              <a:rPr lang="en-US" sz="4400">
                <a:solidFill>
                  <a:schemeClr val="hlink"/>
                </a:solidFill>
              </a:rPr>
              <a:t>聽懂</a:t>
            </a:r>
            <a:r>
              <a:rPr lang="en-US" sz="4400"/>
              <a:t>他的話</a:t>
            </a:r>
            <a:r>
              <a:rPr lang="en-US" sz="4400">
                <a:solidFill>
                  <a:schemeClr val="hlink"/>
                </a:solidFill>
              </a:rPr>
              <a:t>了</a:t>
            </a:r>
            <a:r>
              <a:rPr lang="en-US" sz="4400"/>
              <a:t>嗎?</a:t>
            </a:r>
          </a:p>
          <a:p>
            <a:r>
              <a:rPr lang="en-US" sz="4400"/>
              <a:t>我</a:t>
            </a:r>
            <a:r>
              <a:rPr lang="en-US" sz="4400">
                <a:solidFill>
                  <a:schemeClr val="hlink"/>
                </a:solidFill>
              </a:rPr>
              <a:t>沒聽懂。</a:t>
            </a:r>
          </a:p>
        </p:txBody>
      </p:sp>
      <p:pic>
        <p:nvPicPr>
          <p:cNvPr id="96264" name="Picture 8" descr="BD07213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3825875" cy="4267200"/>
          </a:xfrm>
        </p:spPr>
      </p:pic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2590800" y="2787650"/>
            <a:ext cx="1981200" cy="1139825"/>
          </a:xfrm>
          <a:prstGeom prst="wedgeEllipseCallout">
            <a:avLst>
              <a:gd name="adj1" fmla="val -69792"/>
              <a:gd name="adj2" fmla="val -542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Blah blah blah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V-Comp-了</a:t>
            </a:r>
            <a:r>
              <a:rPr lang="en-US" sz="5400"/>
              <a:t>-N-嗎? 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那本書, 到</a:t>
            </a:r>
          </a:p>
          <a:p>
            <a:r>
              <a:rPr lang="en-US" sz="4400"/>
              <a:t>你</a:t>
            </a:r>
            <a:r>
              <a:rPr lang="en-US" sz="4400">
                <a:solidFill>
                  <a:schemeClr val="hlink"/>
                </a:solidFill>
              </a:rPr>
              <a:t>找到</a:t>
            </a:r>
            <a:r>
              <a:rPr lang="en-US" sz="4400"/>
              <a:t>那本書</a:t>
            </a:r>
            <a:r>
              <a:rPr lang="en-US" sz="4400">
                <a:solidFill>
                  <a:schemeClr val="hlink"/>
                </a:solidFill>
              </a:rPr>
              <a:t>了</a:t>
            </a:r>
            <a:r>
              <a:rPr lang="en-US" sz="4400"/>
              <a:t>嗎?</a:t>
            </a:r>
          </a:p>
          <a:p>
            <a:r>
              <a:rPr lang="en-US" sz="4400"/>
              <a:t>我</a:t>
            </a:r>
            <a:r>
              <a:rPr lang="en-US" sz="4400">
                <a:solidFill>
                  <a:schemeClr val="hlink"/>
                </a:solidFill>
              </a:rPr>
              <a:t>沒找到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>
              <a:solidFill>
                <a:schemeClr val="hlink"/>
              </a:solidFill>
            </a:endParaRPr>
          </a:p>
        </p:txBody>
      </p:sp>
      <p:pic>
        <p:nvPicPr>
          <p:cNvPr id="97288" name="Picture 8" descr="j008891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7613" y="2057400"/>
            <a:ext cx="2746375" cy="4114800"/>
          </a:xfr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錢, 錯</a:t>
            </a:r>
          </a:p>
          <a:p>
            <a:r>
              <a:rPr lang="en-US" sz="4400"/>
              <a:t>你</a:t>
            </a:r>
            <a:r>
              <a:rPr lang="en-US" sz="4400">
                <a:solidFill>
                  <a:schemeClr val="hlink"/>
                </a:solidFill>
              </a:rPr>
              <a:t>找錯</a:t>
            </a:r>
            <a:r>
              <a:rPr lang="en-US" sz="4400"/>
              <a:t>錢</a:t>
            </a:r>
            <a:r>
              <a:rPr lang="en-US" sz="4400">
                <a:solidFill>
                  <a:schemeClr val="hlink"/>
                </a:solidFill>
              </a:rPr>
              <a:t>了</a:t>
            </a:r>
            <a:r>
              <a:rPr lang="en-US" sz="4400"/>
              <a:t>嗎?</a:t>
            </a:r>
          </a:p>
          <a:p>
            <a:r>
              <a:rPr lang="en-US" sz="4400"/>
              <a:t>我</a:t>
            </a:r>
            <a:r>
              <a:rPr lang="en-US" sz="4400">
                <a:solidFill>
                  <a:schemeClr val="hlink"/>
                </a:solidFill>
              </a:rPr>
              <a:t>沒找錯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>
              <a:solidFill>
                <a:schemeClr val="hlink"/>
              </a:solidFill>
            </a:endParaRPr>
          </a:p>
        </p:txBody>
      </p:sp>
      <p:pic>
        <p:nvPicPr>
          <p:cNvPr id="98312" name="Picture 8" descr="bd10595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8550" y="2057400"/>
            <a:ext cx="29845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:\Program Files\Microsoft Office\MEDIA\CAGCAT10\j0149627.wm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895600" y="0"/>
            <a:ext cx="1997075" cy="1419225"/>
          </a:xfrm>
          <a:prstGeom prst="rect">
            <a:avLst/>
          </a:prstGeom>
          <a:noFill/>
        </p:spPr>
      </p:pic>
      <p:sp>
        <p:nvSpPr>
          <p:cNvPr id="19" name="Text Placeholder 18"/>
          <p:cNvSpPr>
            <a:spLocks noGrp="1"/>
          </p:cNvSpPr>
          <p:nvPr>
            <p:ph type="body" sz="half" idx="4294967295"/>
          </p:nvPr>
        </p:nvSpPr>
        <p:spPr>
          <a:xfrm>
            <a:off x="0" y="381000"/>
            <a:ext cx="3962400" cy="579120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牛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牛肉</a:t>
            </a:r>
            <a:r>
              <a:rPr lang="en-US" altLang="zh-CN" sz="2000" dirty="0" smtClean="0"/>
              <a:t>(niu2 rou4)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zh-CN" altLang="en-US" sz="2000" dirty="0" smtClean="0"/>
              <a:t>羊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羊肉</a:t>
            </a:r>
            <a:r>
              <a:rPr lang="en-US" altLang="zh-CN" sz="2000" dirty="0" smtClean="0"/>
              <a:t>(yang2 rou4)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zh-CN" altLang="en-US" sz="2000" dirty="0" smtClean="0"/>
              <a:t>猪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猪肉</a:t>
            </a:r>
            <a:r>
              <a:rPr lang="en-US" altLang="zh-CN" sz="2000" dirty="0" smtClean="0"/>
              <a:t>(zhu1 rou4)</a:t>
            </a:r>
          </a:p>
          <a:p>
            <a:endParaRPr lang="en-US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鱼</a:t>
            </a:r>
            <a:r>
              <a:rPr lang="en-US" altLang="zh-CN" sz="2000" dirty="0" smtClean="0"/>
              <a:t>…..</a:t>
            </a:r>
            <a:r>
              <a:rPr lang="zh-CN" altLang="en-US" sz="2000" dirty="0" smtClean="0"/>
              <a:t>鱼肉 </a:t>
            </a:r>
            <a:r>
              <a:rPr lang="en-US" altLang="zh-CN" sz="2000" dirty="0" smtClean="0"/>
              <a:t>(yu2 rou4)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鸡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鸡肉 </a:t>
            </a:r>
            <a:r>
              <a:rPr lang="en-US" altLang="zh-CN" sz="2000" dirty="0" smtClean="0"/>
              <a:t>(ji1 rou4)</a:t>
            </a:r>
          </a:p>
          <a:p>
            <a:endParaRPr lang="en-US" sz="2000" dirty="0"/>
          </a:p>
        </p:txBody>
      </p:sp>
      <p:pic>
        <p:nvPicPr>
          <p:cNvPr id="182276" name="Picture 4" descr="C:\Documents and Settings\Renee\Local Settings\Temporary Internet Files\Content.IE5\MSVHUS9I\MCj035114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1810693" cy="1060764"/>
          </a:xfrm>
          <a:prstGeom prst="rect">
            <a:avLst/>
          </a:prstGeom>
          <a:noFill/>
        </p:spPr>
      </p:pic>
      <p:pic>
        <p:nvPicPr>
          <p:cNvPr id="182278" name="Picture 6" descr="C:\Documents and Settings\Renee\Local Settings\Temporary Internet Files\Content.IE5\56M0X6KI\MPj044105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6404">
            <a:off x="3186787" y="5302529"/>
            <a:ext cx="1214325" cy="1505984"/>
          </a:xfrm>
          <a:prstGeom prst="rect">
            <a:avLst/>
          </a:prstGeom>
          <a:noFill/>
        </p:spPr>
      </p:pic>
      <p:pic>
        <p:nvPicPr>
          <p:cNvPr id="182282" name="Picture 10" descr="C:\Documents and Settings\Renee\Local Settings\Temporary Internet Files\Content.IE5\MSVHUS9I\MCj041752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038600"/>
            <a:ext cx="1369522" cy="991819"/>
          </a:xfrm>
          <a:prstGeom prst="rect">
            <a:avLst/>
          </a:prstGeom>
          <a:noFill/>
        </p:spPr>
      </p:pic>
      <p:pic>
        <p:nvPicPr>
          <p:cNvPr id="182283" name="Picture 11" descr="C:\Documents and Settings\Renee\Local Settings\Temporary Internet Files\Content.IE5\MSVHUS9I\MCj022318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600200"/>
            <a:ext cx="1524000" cy="1105479"/>
          </a:xfrm>
          <a:prstGeom prst="rect">
            <a:avLst/>
          </a:prstGeom>
          <a:noFill/>
        </p:spPr>
      </p:pic>
      <p:pic>
        <p:nvPicPr>
          <p:cNvPr id="20" name="Picture 4" descr="http://www.sogoodblog.com/wp-content/uploads/2008/02/shri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28600"/>
            <a:ext cx="1760342" cy="1371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1800" y="2209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虾 </a:t>
            </a:r>
            <a:r>
              <a:rPr lang="en-US" altLang="zh-CN" dirty="0" smtClean="0"/>
              <a:t>xia1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886200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问问你的同学：他喜欢吃什么肉？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功課, 好</a:t>
            </a:r>
          </a:p>
          <a:p>
            <a:r>
              <a:rPr lang="en-US" sz="4400"/>
              <a:t>你</a:t>
            </a:r>
            <a:r>
              <a:rPr lang="en-US" sz="4400">
                <a:solidFill>
                  <a:schemeClr val="hlink"/>
                </a:solidFill>
              </a:rPr>
              <a:t>做好</a:t>
            </a:r>
            <a:r>
              <a:rPr lang="en-US" sz="4400"/>
              <a:t>功課</a:t>
            </a:r>
            <a:r>
              <a:rPr lang="en-US" sz="4400">
                <a:solidFill>
                  <a:schemeClr val="hlink"/>
                </a:solidFill>
              </a:rPr>
              <a:t>了</a:t>
            </a:r>
            <a:r>
              <a:rPr lang="en-US" sz="4400"/>
              <a:t>嗎?</a:t>
            </a:r>
          </a:p>
          <a:p>
            <a:r>
              <a:rPr lang="en-US" sz="4400"/>
              <a:t>我</a:t>
            </a:r>
            <a:r>
              <a:rPr lang="en-US" sz="4400">
                <a:solidFill>
                  <a:schemeClr val="hlink"/>
                </a:solidFill>
              </a:rPr>
              <a:t>沒做好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>
              <a:solidFill>
                <a:schemeClr val="hlink"/>
              </a:solidFill>
            </a:endParaRPr>
          </a:p>
        </p:txBody>
      </p:sp>
      <p:pic>
        <p:nvPicPr>
          <p:cNvPr id="99336" name="Picture 8" descr="bd10689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76463"/>
            <a:ext cx="4267200" cy="3767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紅燒牛肉, 完</a:t>
            </a:r>
          </a:p>
          <a:p>
            <a:r>
              <a:rPr lang="en-US" sz="4400"/>
              <a:t>紅燒牛肉</a:t>
            </a:r>
            <a:r>
              <a:rPr lang="en-US" sz="4400">
                <a:solidFill>
                  <a:schemeClr val="hlink"/>
                </a:solidFill>
              </a:rPr>
              <a:t>賣完了</a:t>
            </a:r>
            <a:r>
              <a:rPr lang="en-US" sz="4400"/>
              <a:t>嗎?</a:t>
            </a:r>
          </a:p>
          <a:p>
            <a:r>
              <a:rPr lang="en-US" sz="4400">
                <a:solidFill>
                  <a:schemeClr val="hlink"/>
                </a:solidFill>
              </a:rPr>
              <a:t>沒賣完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>
              <a:solidFill>
                <a:schemeClr val="hlink"/>
              </a:solidFill>
            </a:endParaRPr>
          </a:p>
        </p:txBody>
      </p:sp>
      <p:pic>
        <p:nvPicPr>
          <p:cNvPr id="100360" name="Picture 8" descr="j012684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73300"/>
            <a:ext cx="3810000" cy="368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涼拌黃瓜, 好</a:t>
            </a:r>
          </a:p>
          <a:p>
            <a:r>
              <a:rPr lang="en-US" sz="4400"/>
              <a:t>涼拌黃瓜</a:t>
            </a:r>
            <a:r>
              <a:rPr lang="en-US" sz="4400">
                <a:solidFill>
                  <a:schemeClr val="hlink"/>
                </a:solidFill>
              </a:rPr>
              <a:t>做好了</a:t>
            </a:r>
            <a:r>
              <a:rPr lang="en-US" sz="4400"/>
              <a:t>嗎?</a:t>
            </a:r>
          </a:p>
          <a:p>
            <a:r>
              <a:rPr lang="en-US" sz="4400">
                <a:solidFill>
                  <a:schemeClr val="hlink"/>
                </a:solidFill>
              </a:rPr>
              <a:t>沒做好</a:t>
            </a:r>
            <a:r>
              <a:rPr lang="en-US" sz="3600" b="1">
                <a:ea typeface="MingLiU" pitchFamily="49" charset="-120"/>
              </a:rPr>
              <a:t>。</a:t>
            </a:r>
            <a:endParaRPr lang="en-US" sz="4400">
              <a:solidFill>
                <a:schemeClr val="hlink"/>
              </a:solidFill>
            </a:endParaRPr>
          </a:p>
        </p:txBody>
      </p:sp>
      <p:pic>
        <p:nvPicPr>
          <p:cNvPr id="101384" name="Picture 8" descr="FD01603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0"/>
            <a:ext cx="4495800" cy="3248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4: 你-</a:t>
            </a:r>
            <a:r>
              <a:rPr lang="en-US" sz="5400">
                <a:solidFill>
                  <a:schemeClr val="hlink"/>
                </a:solidFill>
              </a:rPr>
              <a:t>V-Comp</a:t>
            </a:r>
            <a:r>
              <a:rPr lang="en-US" sz="5400"/>
              <a:t>-N- </a:t>
            </a:r>
            <a:r>
              <a:rPr lang="en-US" sz="5400">
                <a:solidFill>
                  <a:schemeClr val="hlink"/>
                </a:solidFill>
              </a:rPr>
              <a:t>了</a:t>
            </a:r>
            <a:r>
              <a:rPr lang="en-US" sz="5400"/>
              <a:t> 嗎?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她的話, 清楚</a:t>
            </a:r>
          </a:p>
          <a:p>
            <a:r>
              <a:rPr lang="en-US" sz="4400"/>
              <a:t>你</a:t>
            </a:r>
            <a:r>
              <a:rPr lang="en-US" sz="4400">
                <a:solidFill>
                  <a:schemeClr val="hlink"/>
                </a:solidFill>
              </a:rPr>
              <a:t>聽清楚 </a:t>
            </a:r>
            <a:r>
              <a:rPr lang="en-US" sz="4400"/>
              <a:t>她的話</a:t>
            </a:r>
            <a:r>
              <a:rPr lang="en-US" sz="4400">
                <a:solidFill>
                  <a:schemeClr val="hlink"/>
                </a:solidFill>
              </a:rPr>
              <a:t>了</a:t>
            </a:r>
            <a:r>
              <a:rPr lang="en-US" sz="4400"/>
              <a:t>嗎?</a:t>
            </a:r>
          </a:p>
          <a:p>
            <a:r>
              <a:rPr lang="en-US" sz="4400"/>
              <a:t>我</a:t>
            </a:r>
            <a:r>
              <a:rPr lang="en-US" sz="4400">
                <a:solidFill>
                  <a:schemeClr val="hlink"/>
                </a:solidFill>
              </a:rPr>
              <a:t>沒聽清楚</a:t>
            </a:r>
            <a:r>
              <a:rPr lang="en-US" sz="3600" b="1">
                <a:ea typeface="MingLiU" pitchFamily="49" charset="-120"/>
              </a:rPr>
              <a:t>。</a:t>
            </a:r>
          </a:p>
        </p:txBody>
      </p:sp>
      <p:pic>
        <p:nvPicPr>
          <p:cNvPr id="102408" name="Picture 8" descr="j024515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828800"/>
            <a:ext cx="3810000" cy="3562350"/>
          </a:xfrm>
        </p:spPr>
      </p:pic>
      <p:pic>
        <p:nvPicPr>
          <p:cNvPr id="10240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771a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384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29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audio>
          </p:childTnLst>
        </p:cTn>
      </p:par>
    </p:tnLst>
    <p:bldLst>
      <p:bldP spid="102404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練習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/>
              <a:t>Take turns with your partner asking questions using resultative complements. </a:t>
            </a:r>
          </a:p>
          <a:p>
            <a:r>
              <a:rPr lang="en-US" sz="2400"/>
              <a:t>Answer in both affirmative and negative.</a:t>
            </a:r>
          </a:p>
          <a:p>
            <a:pPr lvl="1"/>
            <a:r>
              <a:rPr lang="en-US"/>
              <a:t>你 V Comp N 了 嗎？</a:t>
            </a:r>
          </a:p>
          <a:p>
            <a:pPr lvl="1"/>
            <a:r>
              <a:rPr lang="en-US"/>
              <a:t>N 你 V Comp 了 嗎？</a:t>
            </a:r>
          </a:p>
          <a:p>
            <a:pPr lvl="1"/>
            <a:r>
              <a:rPr lang="en-US"/>
              <a:t>我 沒 V Comp (N)</a:t>
            </a:r>
          </a:p>
          <a:p>
            <a:pPr lvl="1"/>
            <a:r>
              <a:rPr lang="en-US"/>
              <a:t>我 V Comp (N) 了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Complements：</a:t>
            </a:r>
          </a:p>
          <a:p>
            <a:pPr lvl="1"/>
            <a:r>
              <a:rPr lang="en-US" sz="2800"/>
              <a:t>錯</a:t>
            </a:r>
          </a:p>
          <a:p>
            <a:pPr lvl="1"/>
            <a:r>
              <a:rPr lang="en-US" sz="2800"/>
              <a:t>好</a:t>
            </a:r>
          </a:p>
          <a:p>
            <a:pPr lvl="1"/>
            <a:r>
              <a:rPr lang="en-US" sz="2800"/>
              <a:t>完</a:t>
            </a:r>
          </a:p>
          <a:p>
            <a:pPr lvl="1"/>
            <a:r>
              <a:rPr lang="en-US" sz="2800"/>
              <a:t>到</a:t>
            </a:r>
          </a:p>
          <a:p>
            <a:pPr lvl="1"/>
            <a:r>
              <a:rPr lang="en-US" sz="2800"/>
              <a:t>懂</a:t>
            </a:r>
          </a:p>
          <a:p>
            <a:pPr lvl="1"/>
            <a:r>
              <a:rPr lang="en-US" sz="2800"/>
              <a:t>清楚</a:t>
            </a:r>
          </a:p>
          <a:p>
            <a:pPr lvl="1"/>
            <a:r>
              <a:rPr lang="en-US" sz="2800"/>
              <a:t>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刚 和 刚才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r>
              <a:rPr lang="zh-CN" altLang="en-US" dirty="0" smtClean="0"/>
              <a:t>我刚吃完饭， 不想运动。</a:t>
            </a:r>
            <a:endParaRPr lang="en-US" altLang="zh-CN" dirty="0" smtClean="0"/>
          </a:p>
          <a:p>
            <a:r>
              <a:rPr lang="zh-CN" altLang="en-US" dirty="0" smtClean="0"/>
              <a:t>我刚想做功课，小白就来请我去喝啤酒。</a:t>
            </a:r>
            <a:endParaRPr lang="en-US" altLang="zh-CN" dirty="0" smtClean="0"/>
          </a:p>
          <a:p>
            <a:r>
              <a:rPr lang="zh-CN" altLang="en-US" dirty="0" smtClean="0"/>
              <a:t>刚</a:t>
            </a:r>
            <a:r>
              <a:rPr lang="en-US" altLang="zh-CN" dirty="0" smtClean="0"/>
              <a:t>is usually followed immediately by a verb phrase, denoting that that the action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can be continuous)  or change in situation took place in the most recent past. = “ just V-</a:t>
            </a:r>
            <a:r>
              <a:rPr lang="en-US" altLang="zh-CN" dirty="0" err="1" smtClean="0"/>
              <a:t>ed</a:t>
            </a:r>
            <a:r>
              <a:rPr lang="en-US" altLang="zh-CN" dirty="0" smtClean="0"/>
              <a:t>”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刚才：</a:t>
            </a:r>
            <a:r>
              <a:rPr lang="en-US" altLang="zh-CN" dirty="0" smtClean="0"/>
              <a:t>a time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r>
              <a:rPr lang="zh-CN" altLang="en-US" dirty="0" smtClean="0"/>
              <a:t>小王，刚才有人找你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刚才我看见王老师去办公室了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刚</a:t>
            </a:r>
            <a:r>
              <a:rPr lang="zh-CN" altLang="en-US" dirty="0" smtClean="0"/>
              <a:t>才 </a:t>
            </a:r>
            <a:r>
              <a:rPr lang="en-US" altLang="zh-CN" dirty="0" smtClean="0"/>
              <a:t>is essentially a time phrase (point of time), just like “</a:t>
            </a:r>
            <a:r>
              <a:rPr lang="zh-CN" altLang="en-US" dirty="0" smtClean="0"/>
              <a:t>明天”</a:t>
            </a:r>
            <a:r>
              <a:rPr lang="en-US" altLang="zh-CN" dirty="0" smtClean="0"/>
              <a:t>or “ </a:t>
            </a:r>
            <a:r>
              <a:rPr lang="zh-CN" altLang="en-US" dirty="0" smtClean="0"/>
              <a:t>下午”。 </a:t>
            </a:r>
            <a:r>
              <a:rPr lang="en-US" altLang="zh-CN" dirty="0" smtClean="0"/>
              <a:t>It is much more flexible in terms of location in a sentence. It can be followed by noun phrases, verb phrases or clauses.</a:t>
            </a:r>
          </a:p>
          <a:p>
            <a:r>
              <a:rPr lang="zh-CN" altLang="en-US" dirty="0" smtClean="0"/>
              <a:t>你刚才怎么不叫我？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2" charset="-122"/>
              </a:rPr>
              <a:t>多</a:t>
            </a:r>
            <a:r>
              <a:rPr lang="en-US" altLang="zh-CN">
                <a:ea typeface="宋体" pitchFamily="2" charset="-122"/>
              </a:rPr>
              <a:t>/</a:t>
            </a:r>
            <a:r>
              <a:rPr lang="zh-CN" altLang="en-US">
                <a:ea typeface="宋体" pitchFamily="2" charset="-122"/>
              </a:rPr>
              <a:t>少</a:t>
            </a:r>
            <a:r>
              <a:rPr lang="en-US" altLang="zh-CN">
                <a:ea typeface="宋体" pitchFamily="2" charset="-122"/>
              </a:rPr>
              <a:t>+ Verb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a typeface="宋体" pitchFamily="2" charset="-122"/>
              </a:rPr>
              <a:t>每天我都写十个字， 今天我写了十五个字。</a:t>
            </a:r>
            <a:r>
              <a:rPr lang="en-US" altLang="zh-CN" dirty="0">
                <a:ea typeface="宋体" pitchFamily="2" charset="-122"/>
              </a:rPr>
              <a:t>〉</a:t>
            </a:r>
            <a:r>
              <a:rPr lang="zh-CN" altLang="en-US" dirty="0">
                <a:ea typeface="宋体" pitchFamily="2" charset="-122"/>
              </a:rPr>
              <a:t>今天我</a:t>
            </a:r>
            <a:r>
              <a:rPr lang="zh-CN" altLang="en-US" u="sng" dirty="0">
                <a:ea typeface="宋体" pitchFamily="2" charset="-122"/>
              </a:rPr>
              <a:t>多</a:t>
            </a:r>
            <a:r>
              <a:rPr lang="zh-CN" altLang="en-US" dirty="0">
                <a:ea typeface="宋体" pitchFamily="2" charset="-122"/>
              </a:rPr>
              <a:t>写了五个字。</a:t>
            </a:r>
          </a:p>
          <a:p>
            <a:r>
              <a:rPr lang="zh-CN" altLang="en-US" dirty="0">
                <a:ea typeface="宋体" pitchFamily="2" charset="-122"/>
              </a:rPr>
              <a:t>售货员应该（</a:t>
            </a:r>
            <a:r>
              <a:rPr lang="en-US" altLang="zh-CN" dirty="0">
                <a:ea typeface="宋体" pitchFamily="2" charset="-122"/>
              </a:rPr>
              <a:t>should) </a:t>
            </a:r>
            <a:r>
              <a:rPr lang="zh-CN" altLang="en-US" dirty="0">
                <a:ea typeface="宋体" pitchFamily="2" charset="-122"/>
              </a:rPr>
              <a:t>找我三块钱，可是他找了我两块钱。 </a:t>
            </a:r>
            <a:r>
              <a:rPr lang="en-US" altLang="zh-CN" dirty="0">
                <a:ea typeface="宋体" pitchFamily="2" charset="-122"/>
              </a:rPr>
              <a:t>〉</a:t>
            </a:r>
          </a:p>
          <a:p>
            <a:r>
              <a:rPr lang="zh-CN" altLang="en-US" dirty="0">
                <a:ea typeface="宋体" pitchFamily="2" charset="-122"/>
              </a:rPr>
              <a:t>平常王朋喝一瓶啤酒，今天他很高兴，喝了三瓶啤酒。</a:t>
            </a:r>
            <a:r>
              <a:rPr lang="en-US" altLang="zh-CN" dirty="0" smtClean="0">
                <a:ea typeface="宋体" pitchFamily="2" charset="-122"/>
              </a:rPr>
              <a:t>〉</a:t>
            </a:r>
          </a:p>
          <a:p>
            <a:r>
              <a:rPr lang="zh-CN" altLang="en-US" dirty="0" smtClean="0">
                <a:ea typeface="宋体" pitchFamily="2" charset="-122"/>
              </a:rPr>
              <a:t>我今天没吃早饭，所以午饭的时候多吃了一点儿。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Denotes deviation from the “expected “ or “norm”</a:t>
            </a:r>
            <a:endParaRPr lang="en-US" altLang="zh-CN" dirty="0">
              <a:ea typeface="宋体" pitchFamily="2" charset="-122"/>
            </a:endParaRPr>
          </a:p>
          <a:p>
            <a:endParaRPr lang="zh-CN" altLang="en-US" dirty="0">
              <a:ea typeface="宋体" pitchFamily="2" charset="-122"/>
            </a:endParaRPr>
          </a:p>
          <a:p>
            <a:pPr>
              <a:buFontTx/>
              <a:buNone/>
            </a:pPr>
            <a:endParaRPr lang="en-US" altLang="zh-CN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和同学一起</a:t>
            </a:r>
            <a:r>
              <a:rPr lang="en-US" altLang="zh-CN" dirty="0" smtClean="0"/>
              <a:t>, </a:t>
            </a:r>
            <a:r>
              <a:rPr lang="zh-CN" altLang="en-US" dirty="0" smtClean="0"/>
              <a:t>做一顿中国晚饭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你得问问你的同学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他们喜欢吃什么</a:t>
            </a:r>
            <a:r>
              <a:rPr lang="en-US" altLang="zh-CN" dirty="0" smtClean="0"/>
              <a:t>,</a:t>
            </a:r>
            <a:r>
              <a:rPr lang="zh-CN" altLang="en-US" dirty="0" smtClean="0"/>
              <a:t>不喜欢吃什么</a:t>
            </a:r>
            <a:r>
              <a:rPr lang="en-US" altLang="zh-CN" dirty="0" smtClean="0"/>
              <a:t>, </a:t>
            </a:r>
            <a:r>
              <a:rPr lang="zh-CN" altLang="en-US" dirty="0" smtClean="0"/>
              <a:t>然后再做</a:t>
            </a:r>
            <a:r>
              <a:rPr lang="en-US" altLang="zh-CN" dirty="0" smtClean="0"/>
              <a:t>. </a:t>
            </a:r>
          </a:p>
          <a:p>
            <a:pPr>
              <a:buNone/>
            </a:pPr>
            <a:r>
              <a:rPr lang="zh-CN" altLang="en-US" dirty="0" smtClean="0"/>
              <a:t>肉菜</a:t>
            </a:r>
            <a:r>
              <a:rPr lang="en-US" altLang="zh-CN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zh-CN" altLang="en-US" dirty="0" smtClean="0"/>
              <a:t>素菜</a:t>
            </a:r>
            <a:r>
              <a:rPr lang="en-US" altLang="zh-CN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zh-CN" altLang="en-US" dirty="0" smtClean="0"/>
              <a:t>主食</a:t>
            </a:r>
            <a:r>
              <a:rPr lang="en-US" altLang="zh-CN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zh-CN" altLang="en-US" dirty="0" smtClean="0"/>
              <a:t>饮料</a:t>
            </a:r>
            <a:r>
              <a:rPr lang="en-US" altLang="zh-CN" dirty="0" smtClean="0"/>
              <a:t>( </a:t>
            </a:r>
            <a:r>
              <a:rPr lang="zh-CN" altLang="en-US" dirty="0" smtClean="0"/>
              <a:t>喝什么</a:t>
            </a:r>
            <a:r>
              <a:rPr lang="en-US" altLang="zh-CN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2" charset="-122"/>
              </a:rPr>
              <a:t>中餐文化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zh-CN" altLang="en-US" sz="2000">
                <a:ea typeface="宋体" pitchFamily="2" charset="-122"/>
              </a:rPr>
              <a:t>你知道不知道中国人早饭常常吃什么？</a:t>
            </a:r>
            <a:r>
              <a:rPr lang="en-US" altLang="zh-CN" sz="2000">
                <a:ea typeface="宋体" pitchFamily="2" charset="-122"/>
              </a:rPr>
              <a:t>Can you name at least two traditional breakfast food?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zh-CN" sz="2000">
              <a:ea typeface="宋体" pitchFamily="2" charset="-122"/>
            </a:endParaRPr>
          </a:p>
          <a:p>
            <a:pPr marL="457200" indent="-457200">
              <a:lnSpc>
                <a:spcPct val="80000"/>
              </a:lnSpc>
            </a:pPr>
            <a:r>
              <a:rPr lang="zh-CN" altLang="en-US" sz="2000">
                <a:ea typeface="宋体" pitchFamily="2" charset="-122"/>
              </a:rPr>
              <a:t>这是小王点的东西：酸辣汤，一盘饺子，一个家常豆腐，一盘红烧牛肉，一个凉拌黄瓜。他点了几个菜？</a:t>
            </a:r>
          </a:p>
          <a:p>
            <a:pPr marL="457200" indent="-457200">
              <a:lnSpc>
                <a:spcPct val="80000"/>
              </a:lnSpc>
            </a:pPr>
            <a:endParaRPr lang="en-US" altLang="zh-CN" sz="2000">
              <a:ea typeface="宋体" pitchFamily="2" charset="-122"/>
            </a:endParaRPr>
          </a:p>
          <a:p>
            <a:pPr marL="457200" indent="-457200">
              <a:lnSpc>
                <a:spcPct val="80000"/>
              </a:lnSpc>
            </a:pPr>
            <a:r>
              <a:rPr lang="zh-CN" altLang="en-US" sz="2000">
                <a:ea typeface="宋体" pitchFamily="2" charset="-122"/>
              </a:rPr>
              <a:t> 你知道什么有名的菜系（</a:t>
            </a:r>
            <a:r>
              <a:rPr lang="en-US" altLang="zh-CN" sz="2000">
                <a:ea typeface="宋体" pitchFamily="2" charset="-122"/>
              </a:rPr>
              <a:t>style of cooking)? Can you name a least 3 distinct schools of Chinese cuisine?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zh-CN" altLang="en-US" sz="2000">
              <a:ea typeface="宋体" pitchFamily="2" charset="-122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zh-CN" sz="2000">
                <a:ea typeface="宋体" pitchFamily="2" charset="-122"/>
              </a:rPr>
              <a:t>Can you rank the importance of the</a:t>
            </a:r>
            <a:r>
              <a:rPr lang="zh-CN" altLang="en-US" sz="2000">
                <a:ea typeface="宋体" pitchFamily="2" charset="-122"/>
              </a:rPr>
              <a:t> </a:t>
            </a:r>
            <a:r>
              <a:rPr lang="en-US" altLang="zh-CN" sz="2000">
                <a:ea typeface="宋体" pitchFamily="2" charset="-122"/>
              </a:rPr>
              <a:t>following aspects pertaining restaurant services in Chinese culture?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zh-CN" sz="1800">
                <a:ea typeface="宋体" pitchFamily="2" charset="-122"/>
              </a:rPr>
              <a:t>A. </a:t>
            </a:r>
            <a:r>
              <a:rPr lang="zh-CN" altLang="en-US" sz="1800">
                <a:ea typeface="宋体" pitchFamily="2" charset="-122"/>
              </a:rPr>
              <a:t>菜好吃不好吃？	</a:t>
            </a:r>
            <a:r>
              <a:rPr lang="en-US" altLang="zh-CN" sz="1800">
                <a:ea typeface="宋体" pitchFamily="2" charset="-122"/>
              </a:rPr>
              <a:t>B. </a:t>
            </a:r>
            <a:r>
              <a:rPr lang="zh-CN" altLang="en-US" sz="1800">
                <a:ea typeface="宋体" pitchFamily="2" charset="-122"/>
              </a:rPr>
              <a:t>饭馆漂亮不漂亮？安静不安静？</a:t>
            </a:r>
          </a:p>
          <a:p>
            <a:pPr marL="838200" lvl="1" indent="-381000">
              <a:lnSpc>
                <a:spcPct val="80000"/>
              </a:lnSpc>
              <a:buFontTx/>
              <a:buAutoNum type="alphaUcPeriod" startAt="3"/>
            </a:pPr>
            <a:r>
              <a:rPr lang="zh-CN" altLang="en-US" sz="1800">
                <a:ea typeface="宋体" pitchFamily="2" charset="-122"/>
              </a:rPr>
              <a:t>上菜快不快？	</a:t>
            </a:r>
            <a:r>
              <a:rPr lang="en-US" altLang="zh-CN" sz="1800">
                <a:ea typeface="宋体" pitchFamily="2" charset="-122"/>
              </a:rPr>
              <a:t>D. </a:t>
            </a:r>
            <a:r>
              <a:rPr lang="zh-CN" altLang="en-US" sz="1800">
                <a:ea typeface="宋体" pitchFamily="2" charset="-122"/>
              </a:rPr>
              <a:t>服务员客气不客气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zh-CN" altLang="en-US" sz="20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zh-CN" altLang="en-US" dirty="0" smtClean="0"/>
              <a:t> 青菜和豆腐</a:t>
            </a:r>
            <a:endParaRPr lang="en-US" dirty="0"/>
          </a:p>
        </p:txBody>
      </p:sp>
      <p:pic>
        <p:nvPicPr>
          <p:cNvPr id="184322" name="Picture 2" descr="http://www.bmfarm.gov.cn/jkzn/UploadFiles_7578/200902/20090219104147911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133600"/>
            <a:ext cx="2209800" cy="2494377"/>
          </a:xfrm>
          <a:prstGeom prst="rect">
            <a:avLst/>
          </a:prstGeom>
          <a:noFill/>
        </p:spPr>
      </p:pic>
      <p:pic>
        <p:nvPicPr>
          <p:cNvPr id="7" name="Picture 2" descr="200927836105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2930195" cy="196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 descr="http://www.glulu.com/UploadFile/%E5%AE%B6%E5%B8%B8%E8%B1%86%E8%85%90%EF%BC%88%E6%91%84%E5%BD%B1%EF%BC%9A%E5%B0%8F%E4%BB%99%E8%93%89%E8%93%89%EF%BC%89500x375--1714528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267200"/>
            <a:ext cx="3048000" cy="2286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5638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家常豆腐</a:t>
            </a:r>
            <a:endParaRPr lang="en-US" dirty="0"/>
          </a:p>
        </p:txBody>
      </p:sp>
      <p:pic>
        <p:nvPicPr>
          <p:cNvPr id="10" name="Picture 2" descr="http://img.bendibao.com/meishisz/20096/15/20096151529256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914400"/>
            <a:ext cx="2286000" cy="16777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76400" y="1524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芥兰</a:t>
            </a:r>
            <a:r>
              <a:rPr lang="en-US" altLang="zh-CN" dirty="0" smtClean="0"/>
              <a:t>, jie4 lan2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3048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青菜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accent1"/>
                </a:solidFill>
                <a:ea typeface="宋体" pitchFamily="2" charset="-122"/>
              </a:rPr>
              <a:t>中国的早饭：粥，咸菜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7461" name="Picture 5" descr="P1100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3600"/>
            <a:ext cx="5334000" cy="40005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folHlink"/>
                </a:solidFill>
                <a:ea typeface="宋体" pitchFamily="2" charset="-122"/>
              </a:rPr>
              <a:t>中国的早饭：油条 和豆浆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773" name="Picture 5" descr="Chinese Donut with Soy Mi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5257800" cy="393858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pitchFamily="2" charset="-122"/>
              </a:rPr>
              <a:t>错句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>
                <a:ea typeface="宋体" pitchFamily="2" charset="-122"/>
              </a:rPr>
              <a:t>请不放味精，我一个味精都不吃</a:t>
            </a:r>
          </a:p>
          <a:p>
            <a:r>
              <a:rPr lang="zh-CN" altLang="en-US" sz="2800">
                <a:ea typeface="宋体" pitchFamily="2" charset="-122"/>
              </a:rPr>
              <a:t>昨天晚上我忙极了，一点儿睡觉也没有。</a:t>
            </a:r>
          </a:p>
          <a:p>
            <a:r>
              <a:rPr lang="zh-CN" altLang="en-US" sz="2800">
                <a:ea typeface="宋体" pitchFamily="2" charset="-122"/>
              </a:rPr>
              <a:t>功课我还没做完了。</a:t>
            </a:r>
          </a:p>
          <a:p>
            <a:r>
              <a:rPr lang="zh-CN" altLang="en-US" sz="2800">
                <a:ea typeface="宋体" pitchFamily="2" charset="-122"/>
              </a:rPr>
              <a:t>来我们两瓶啤酒吧。</a:t>
            </a:r>
          </a:p>
          <a:p>
            <a:r>
              <a:rPr lang="zh-CN" altLang="en-US" sz="2800">
                <a:ea typeface="宋体" pitchFamily="2" charset="-122"/>
              </a:rPr>
              <a:t>一两米饭是两毛五钱。</a:t>
            </a:r>
          </a:p>
          <a:p>
            <a:r>
              <a:rPr lang="zh-CN" altLang="en-US" sz="2800">
                <a:ea typeface="宋体" pitchFamily="2" charset="-122"/>
              </a:rPr>
              <a:t>她给我五毛钱多了。</a:t>
            </a:r>
          </a:p>
          <a:p>
            <a:r>
              <a:rPr lang="zh-CN" altLang="en-US" sz="2800">
                <a:ea typeface="宋体" pitchFamily="2" charset="-122"/>
              </a:rPr>
              <a:t>我点菜一盘饺子。</a:t>
            </a:r>
          </a:p>
          <a:p>
            <a:r>
              <a:rPr lang="zh-CN" altLang="en-US" sz="2800">
                <a:ea typeface="宋体" pitchFamily="2" charset="-122"/>
              </a:rPr>
              <a:t>我问服务员上菜快一点儿。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错句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服务</a:t>
            </a:r>
            <a:r>
              <a:rPr lang="zh-CN" altLang="en-US" dirty="0" smtClean="0"/>
              <a:t>员想我们点多菜。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服</a:t>
            </a:r>
            <a:r>
              <a:rPr lang="zh-CN" altLang="en-US" dirty="0" smtClean="0"/>
              <a:t>务员还找我们错钱了。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我</a:t>
            </a:r>
            <a:r>
              <a:rPr lang="zh-CN" altLang="en-US" dirty="0" smtClean="0"/>
              <a:t>们做菜一个红烧牛肉，也一个糖醋鱼。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我会</a:t>
            </a:r>
            <a:r>
              <a:rPr lang="zh-CN" altLang="en-US" dirty="0" smtClean="0"/>
              <a:t>点多的菜。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4" name="Picture 6" descr="http://jadecafe2565.com/yahoo_site_admin/assets/images/Hot__Sour_Soup-1.4803843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2514600" cy="2327873"/>
          </a:xfrm>
          <a:prstGeom prst="rect">
            <a:avLst/>
          </a:prstGeom>
          <a:noFill/>
        </p:spPr>
      </p:pic>
      <p:pic>
        <p:nvPicPr>
          <p:cNvPr id="196616" name="Picture 8" descr="http://farm3.static.flickr.com/2072/2092740868_cd447752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2617949" cy="1962151"/>
          </a:xfrm>
          <a:prstGeom prst="rect">
            <a:avLst/>
          </a:prstGeom>
          <a:noFill/>
        </p:spPr>
      </p:pic>
      <p:pic>
        <p:nvPicPr>
          <p:cNvPr id="196618" name="Picture 10" descr="http://bbsimg.qianlong.com/upload/01/05/93/20/1059320_1143903844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10000"/>
            <a:ext cx="2895600" cy="2170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1676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酸</a:t>
            </a:r>
            <a:r>
              <a:rPr lang="zh-CN" altLang="en-US" dirty="0" smtClean="0"/>
              <a:t>辣汤</a:t>
            </a:r>
            <a:endParaRPr lang="en-US" altLang="zh-CN" dirty="0" smtClean="0"/>
          </a:p>
          <a:p>
            <a:r>
              <a:rPr lang="zh-CN" altLang="en-US" dirty="0"/>
              <a:t>一</a:t>
            </a:r>
            <a:r>
              <a:rPr lang="zh-CN" altLang="en-US" dirty="0" smtClean="0">
                <a:solidFill>
                  <a:srgbClr val="00FF00"/>
                </a:solidFill>
              </a:rPr>
              <a:t>碗</a:t>
            </a:r>
            <a:r>
              <a:rPr lang="zh-CN" altLang="en-US" dirty="0" smtClean="0"/>
              <a:t>酸辣汤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667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蛋（</a:t>
            </a:r>
            <a:r>
              <a:rPr lang="en-US" altLang="zh-CN" dirty="0" smtClean="0"/>
              <a:t>dan4,egg) </a:t>
            </a:r>
            <a:r>
              <a:rPr lang="zh-CN" altLang="en-US" dirty="0" smtClean="0"/>
              <a:t>花汤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馄</a:t>
            </a:r>
            <a:r>
              <a:rPr lang="zh-CN" altLang="en-US" dirty="0" smtClean="0">
                <a:solidFill>
                  <a:srgbClr val="FF0000"/>
                </a:solidFill>
              </a:rPr>
              <a:t>饨（</a:t>
            </a:r>
            <a:r>
              <a:rPr lang="en-US" altLang="zh-CN" dirty="0" smtClean="0">
                <a:solidFill>
                  <a:srgbClr val="FF0000"/>
                </a:solidFill>
              </a:rPr>
              <a:t>hun2 tun2, </a:t>
            </a:r>
            <a:r>
              <a:rPr lang="zh-CN" altLang="en-US" dirty="0" smtClean="0">
                <a:solidFill>
                  <a:srgbClr val="FF0000"/>
                </a:solidFill>
              </a:rPr>
              <a:t>董老师最喜欢吃的！！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jadecafe2565.com/yahoo_site_admin/assets/images/Hot__Sour_Soup-1.4803843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057807" cy="1905000"/>
          </a:xfrm>
          <a:prstGeom prst="rect">
            <a:avLst/>
          </a:prstGeom>
          <a:noFill/>
        </p:spPr>
      </p:pic>
      <p:pic>
        <p:nvPicPr>
          <p:cNvPr id="197634" name="Picture 2" descr="http://www.gdfs.gov.cn/jkys/UploadFiles_5120/200807/20080708105454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1352550" cy="1803400"/>
          </a:xfrm>
          <a:prstGeom prst="rect">
            <a:avLst/>
          </a:prstGeom>
          <a:noFill/>
        </p:spPr>
      </p:pic>
      <p:pic>
        <p:nvPicPr>
          <p:cNvPr id="197636" name="Picture 4" descr="http://www.freefever.com/freeclipart/clipart/partycandy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648200"/>
            <a:ext cx="1428750" cy="1428751"/>
          </a:xfrm>
          <a:prstGeom prst="rect">
            <a:avLst/>
          </a:prstGeom>
          <a:noFill/>
        </p:spPr>
      </p:pic>
      <p:pic>
        <p:nvPicPr>
          <p:cNvPr id="197638" name="Picture 6" descr="http://www.bhshipin.com/pic/200942413250%E9%95%87%E6%B1%9F%E9%86%8B%E7%93%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98828"/>
            <a:ext cx="1524000" cy="1976556"/>
          </a:xfrm>
          <a:prstGeom prst="rect">
            <a:avLst/>
          </a:prstGeom>
          <a:noFill/>
        </p:spPr>
      </p:pic>
      <p:pic>
        <p:nvPicPr>
          <p:cNvPr id="197640" name="Picture 8" descr="http://www.iecool.com/uppic/2004-11-10/068sc/sc2_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914400"/>
            <a:ext cx="2209800" cy="1905000"/>
          </a:xfrm>
          <a:prstGeom prst="rect">
            <a:avLst/>
          </a:prstGeom>
          <a:noFill/>
        </p:spPr>
      </p:pic>
      <p:pic>
        <p:nvPicPr>
          <p:cNvPr id="197642" name="Picture 10" descr="http://cn.made-in-china.com/image/2f0j01ABVtEwfcHRuMM/%E7%99%BD%E7%B3%96+%EF%BC%8D400%E5%85%8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419600"/>
            <a:ext cx="2006871" cy="15041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609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醋（</a:t>
            </a:r>
            <a:r>
              <a:rPr lang="en-US" altLang="zh-CN" dirty="0" smtClean="0"/>
              <a:t>cu4)</a:t>
            </a:r>
            <a:r>
              <a:rPr lang="zh-CN" altLang="en-US" dirty="0" smtClean="0"/>
              <a:t>，很酸</a:t>
            </a:r>
            <a:r>
              <a:rPr lang="en-US" altLang="zh-CN" dirty="0" smtClean="0"/>
              <a:t>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2590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辣</a:t>
            </a:r>
            <a:r>
              <a:rPr lang="zh-CN" altLang="en-US" dirty="0" smtClean="0"/>
              <a:t>椒（</a:t>
            </a:r>
            <a:r>
              <a:rPr lang="en-US" altLang="zh-CN" dirty="0" smtClean="0"/>
              <a:t>jiao1)</a:t>
            </a:r>
            <a:r>
              <a:rPr lang="zh-CN" altLang="en-US" dirty="0" smtClean="0"/>
              <a:t>：</a:t>
            </a:r>
            <a:r>
              <a:rPr lang="zh-CN" altLang="en-US" dirty="0"/>
              <a:t>很</a:t>
            </a:r>
            <a:r>
              <a:rPr lang="zh-CN" altLang="en-US" dirty="0" smtClean="0"/>
              <a:t>辣！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6096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糖</a:t>
            </a:r>
            <a:r>
              <a:rPr lang="en-US" altLang="zh-CN" dirty="0" smtClean="0"/>
              <a:t>(tang2)</a:t>
            </a:r>
            <a:r>
              <a:rPr lang="zh-CN" altLang="en-US" dirty="0" smtClean="0"/>
              <a:t>：很甜！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3434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盐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很咸</a:t>
            </a:r>
            <a:r>
              <a:rPr lang="en-US" altLang="zh-CN" dirty="0" smtClean="0"/>
              <a:t>(xian2)!</a:t>
            </a:r>
            <a:endParaRPr lang="en-US" dirty="0"/>
          </a:p>
        </p:txBody>
      </p:sp>
      <p:pic>
        <p:nvPicPr>
          <p:cNvPr id="197644" name="Picture 12" descr="http://1000awesomethings.files.wordpress.com/2008/09/cooki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505200"/>
            <a:ext cx="1551709" cy="10040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62600" y="3352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董老师最喜欢吃的</a:t>
            </a:r>
            <a:r>
              <a:rPr lang="en-US" altLang="zh-CN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956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酸辣汤怎么样？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16031</TotalTime>
  <Words>2283</Words>
  <Application>Microsoft Office PowerPoint</Application>
  <PresentationFormat>On-screen Show (4:3)</PresentationFormat>
  <Paragraphs>374</Paragraphs>
  <Slides>73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Opulent</vt:lpstr>
      <vt:lpstr>第十二课：在饭馆</vt:lpstr>
      <vt:lpstr>文化点</vt:lpstr>
      <vt:lpstr>在中国饭馆吃饭</vt:lpstr>
      <vt:lpstr>生词：你喜欢吃中国饭吗？你喜欢吃什么菜？请你问问你的同学，他喜欢吃什么菜？ </vt:lpstr>
      <vt:lpstr>生词</vt:lpstr>
      <vt:lpstr>Slide 6</vt:lpstr>
      <vt:lpstr> 青菜和豆腐</vt:lpstr>
      <vt:lpstr>Slide 8</vt:lpstr>
      <vt:lpstr>Slide 9</vt:lpstr>
      <vt:lpstr>董老师喜欢。。。</vt:lpstr>
      <vt:lpstr>Slide 11</vt:lpstr>
      <vt:lpstr>Slide 12</vt:lpstr>
      <vt:lpstr>Slide 13</vt:lpstr>
      <vt:lpstr>Slide 14</vt:lpstr>
      <vt:lpstr>其他生词</vt:lpstr>
      <vt:lpstr>其他生词</vt:lpstr>
      <vt:lpstr>您要吃/喝点儿什么？</vt:lpstr>
      <vt:lpstr>听力练习</vt:lpstr>
      <vt:lpstr>阅读问题</vt:lpstr>
      <vt:lpstr>有几件事情：</vt:lpstr>
      <vt:lpstr>语法</vt:lpstr>
      <vt:lpstr>1: 她一 MW N 都沒/不 V</vt:lpstr>
      <vt:lpstr>1: 她一 MW N 都沒/不 V</vt:lpstr>
      <vt:lpstr>1: 他一 MW N 都沒/不 V</vt:lpstr>
      <vt:lpstr>1: 她一 MW N 都沒/不 V</vt:lpstr>
      <vt:lpstr>1: 她一 MW N 都沒/不 V</vt:lpstr>
      <vt:lpstr>1: 他一 MW N 都沒/不 V</vt:lpstr>
      <vt:lpstr>1: 他一 MW N 都沒/不 V</vt:lpstr>
      <vt:lpstr>1: 他一 MW N 都沒/不 V</vt:lpstr>
      <vt:lpstr>1: 她一 MW N 都沒/不 V</vt:lpstr>
      <vt:lpstr>What if the noun is not measurable?</vt:lpstr>
      <vt:lpstr>对话二生词：我们复习一下 </vt:lpstr>
      <vt:lpstr>Slide 33</vt:lpstr>
      <vt:lpstr>Slide 34</vt:lpstr>
      <vt:lpstr>Slide 35</vt:lpstr>
      <vt:lpstr>Slide 36</vt:lpstr>
      <vt:lpstr>中国菜分类：青菜/素菜</vt:lpstr>
      <vt:lpstr>Slide 38</vt:lpstr>
      <vt:lpstr>Slide 39</vt:lpstr>
      <vt:lpstr>N Adj 極了</vt:lpstr>
      <vt:lpstr>2: N Adj 極了</vt:lpstr>
      <vt:lpstr>2: N Adj 極了</vt:lpstr>
      <vt:lpstr>2: N Adj 極了</vt:lpstr>
      <vt:lpstr>2: N Adj 極了</vt:lpstr>
      <vt:lpstr>Repetition of Adj （的）</vt:lpstr>
      <vt:lpstr>Pattern 3:  來 Noun</vt:lpstr>
      <vt:lpstr>Pattern 3:  來 Noun</vt:lpstr>
      <vt:lpstr>Pattern 3:  來 Noun</vt:lpstr>
      <vt:lpstr>Pattern 3:  來 Noun</vt:lpstr>
      <vt:lpstr>Pattern 3:  來 Noun</vt:lpstr>
      <vt:lpstr>Pattern 3:  來 Noun</vt:lpstr>
      <vt:lpstr>Pattern 3:  來 Noun</vt:lpstr>
      <vt:lpstr>4: resultative complements: Note:  use 了 either after the verb or at the end of the sentence, depending on how bounded the object is.  </vt:lpstr>
      <vt:lpstr>     resultative complements:Prepose the object to put more emphasis on the complement.  </vt:lpstr>
      <vt:lpstr>4: 你-V-Comp-N- 了 嗎? </vt:lpstr>
      <vt:lpstr>4: 你-V-Comp-N- 了 嗎?</vt:lpstr>
      <vt:lpstr>4: 你-V-Comp-N- 了 嗎?</vt:lpstr>
      <vt:lpstr>4: 你-V-Comp-了-N-嗎? </vt:lpstr>
      <vt:lpstr>4: 你-V-Comp-N- 了 嗎?</vt:lpstr>
      <vt:lpstr>4: 你-V-Comp-N- 了 嗎?</vt:lpstr>
      <vt:lpstr>4: 你-V-Comp-N- 了 嗎?</vt:lpstr>
      <vt:lpstr>4: 你-V-Comp-N- 了 嗎?</vt:lpstr>
      <vt:lpstr>4: 你-V-Comp-N- 了 嗎?</vt:lpstr>
      <vt:lpstr>4. 練習</vt:lpstr>
      <vt:lpstr>刚 和 刚才</vt:lpstr>
      <vt:lpstr>刚才：a time phrase</vt:lpstr>
      <vt:lpstr>多/少+ Verb</vt:lpstr>
      <vt:lpstr>和同学一起, 做一顿中国晚饭…</vt:lpstr>
      <vt:lpstr>中餐文化</vt:lpstr>
      <vt:lpstr>中国的早饭：粥，咸菜 </vt:lpstr>
      <vt:lpstr>中国的早饭：油条 和豆浆</vt:lpstr>
      <vt:lpstr>错句</vt:lpstr>
      <vt:lpstr>错句</vt:lpstr>
    </vt:vector>
  </TitlesOfParts>
  <Company>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Mary</dc:creator>
  <cp:lastModifiedBy>Renee</cp:lastModifiedBy>
  <cp:revision>286</cp:revision>
  <dcterms:created xsi:type="dcterms:W3CDTF">2000-12-14T18:08:54Z</dcterms:created>
  <dcterms:modified xsi:type="dcterms:W3CDTF">2009-09-17T19:24:33Z</dcterms:modified>
</cp:coreProperties>
</file>