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3.jpg" ContentType="image/jpg"/>
  <Override PartName="/ppt/media/image4.jpg" ContentType="image/jpg"/>
  <Override PartName="/ppt/media/image5.jpg" ContentType="image/jpg"/>
  <Override PartName="/ppt/media/image6.jpg" ContentType="image/jpg"/>
  <Override PartName="/ppt/media/image7.jpg" ContentType="image/jpg"/>
  <Override PartName="/ppt/media/image8.jpg" ContentType="image/jpg"/>
  <Override PartName="/ppt/media/image9.jpg" ContentType="image/jpg"/>
  <Override PartName="/ppt/media/image10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3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2" r:id="rId10"/>
    <p:sldId id="303" r:id="rId11"/>
    <p:sldId id="304" r:id="rId12"/>
    <p:sldId id="305" r:id="rId1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78"/>
  </p:normalViewPr>
  <p:slideViewPr>
    <p:cSldViewPr snapToObjects="1">
      <p:cViewPr varScale="1">
        <p:scale>
          <a:sx n="79" d="100"/>
          <a:sy n="79" d="100"/>
        </p:scale>
        <p:origin x="84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4/10/2020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E6EDC6-DD80-2D48-A9E8-763FB51E6E0C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3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567864FA-209B-1043-A841-ED36060A1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32CEFA-0C9E-F447-ADE1-E24CB476DEF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85800" y="1047750"/>
            <a:ext cx="7772400" cy="1066800"/>
          </a:xfrm>
        </p:spPr>
        <p:txBody>
          <a:bodyPr anchor="ctr"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63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006096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375047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8149"/>
            <a:ext cx="2057400" cy="3657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8149"/>
            <a:ext cx="6019800" cy="3657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4671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6319"/>
            <a:ext cx="7772400" cy="1102519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3A62C-3036-4C46-B0F0-66308DE03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  <a:latin typeface="Helvetica Neue" charset="0"/>
              </a:defRPr>
            </a:lvl1pPr>
          </a:lstStyle>
          <a:p>
            <a:pPr>
              <a:defRPr/>
            </a:pP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47950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22809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02445"/>
            <a:ext cx="4040188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76350"/>
            <a:ext cx="4040188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02445"/>
            <a:ext cx="4041775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76350"/>
            <a:ext cx="4041775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14350"/>
            <a:ext cx="3008313" cy="9477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14351"/>
            <a:ext cx="5111750" cy="3581400"/>
          </a:xfrm>
        </p:spPr>
        <p:txBody>
          <a:bodyPr/>
          <a:lstStyle>
            <a:lvl1pPr>
              <a:defRPr sz="3200">
                <a:solidFill>
                  <a:srgbClr val="006096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57351"/>
            <a:ext cx="3008313" cy="2438400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9055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1925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232686970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LbvQcpfZyQ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-5RYKLYvaw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1477604"/>
            <a:ext cx="61385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10" dirty="0"/>
              <a:t>Donning </a:t>
            </a:r>
            <a:r>
              <a:rPr sz="4000" spc="-5" dirty="0"/>
              <a:t>and </a:t>
            </a:r>
            <a:r>
              <a:rPr lang="en-US" sz="4000" spc="-5" dirty="0"/>
              <a:t>D</a:t>
            </a:r>
            <a:r>
              <a:rPr sz="4000" spc="-5" dirty="0"/>
              <a:t>offing</a:t>
            </a:r>
            <a:r>
              <a:rPr sz="4000" spc="-70" dirty="0"/>
              <a:t> </a:t>
            </a:r>
            <a:r>
              <a:rPr sz="4000" spc="-5" dirty="0"/>
              <a:t>PPE</a:t>
            </a:r>
            <a:endParaRPr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425" y="348995"/>
            <a:ext cx="57956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Procedures for </a:t>
            </a:r>
            <a:r>
              <a:rPr sz="3200" spc="-10" dirty="0"/>
              <a:t>doffing</a:t>
            </a:r>
            <a:r>
              <a:rPr sz="3200" spc="-45" dirty="0"/>
              <a:t> </a:t>
            </a:r>
            <a:r>
              <a:rPr sz="3200" spc="-10" dirty="0"/>
              <a:t>gloves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7120325" y="590550"/>
            <a:ext cx="984217" cy="12440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08666" y="1594110"/>
            <a:ext cx="1103480" cy="14911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53633" y="2655930"/>
            <a:ext cx="855034" cy="12312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0425" y="862075"/>
            <a:ext cx="6478905" cy="3518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Grasp the outside </a:t>
            </a:r>
            <a:r>
              <a:rPr sz="2000" dirty="0">
                <a:latin typeface="Arial"/>
                <a:cs typeface="Arial"/>
              </a:rPr>
              <a:t>edge near your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wrist.</a:t>
            </a:r>
            <a:endParaRPr sz="2000">
              <a:latin typeface="Arial"/>
              <a:cs typeface="Arial"/>
            </a:endParaRPr>
          </a:p>
          <a:p>
            <a:pPr marL="469900" marR="217170" indent="-457200">
              <a:lnSpc>
                <a:spcPct val="112000"/>
              </a:lnSpc>
              <a:spcBef>
                <a:spcPts val="122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Peel away </a:t>
            </a:r>
            <a:r>
              <a:rPr sz="2000" spc="-5" dirty="0">
                <a:latin typeface="Arial"/>
                <a:cs typeface="Arial"/>
              </a:rPr>
              <a:t>from </a:t>
            </a:r>
            <a:r>
              <a:rPr sz="2000" dirty="0">
                <a:latin typeface="Arial"/>
                <a:cs typeface="Arial"/>
              </a:rPr>
              <a:t>your hand, </a:t>
            </a:r>
            <a:r>
              <a:rPr sz="2000" spc="-5" dirty="0">
                <a:latin typeface="Arial"/>
                <a:cs typeface="Arial"/>
              </a:rPr>
              <a:t>turning the </a:t>
            </a:r>
            <a:r>
              <a:rPr sz="2000" dirty="0">
                <a:latin typeface="Arial"/>
                <a:cs typeface="Arial"/>
              </a:rPr>
              <a:t>glove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inside-  </a:t>
            </a:r>
            <a:r>
              <a:rPr sz="2000" spc="-5" dirty="0">
                <a:latin typeface="Arial"/>
                <a:cs typeface="Arial"/>
              </a:rPr>
              <a:t>out.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1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Hold in </a:t>
            </a:r>
            <a:r>
              <a:rPr sz="2000" spc="-5" dirty="0">
                <a:latin typeface="Arial"/>
                <a:cs typeface="Arial"/>
              </a:rPr>
              <a:t>opposite </a:t>
            </a:r>
            <a:r>
              <a:rPr sz="2000" dirty="0">
                <a:latin typeface="Arial"/>
                <a:cs typeface="Arial"/>
              </a:rPr>
              <a:t>gloved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hand.</a:t>
            </a:r>
            <a:endParaRPr sz="2000">
              <a:latin typeface="Arial"/>
              <a:cs typeface="Arial"/>
            </a:endParaRPr>
          </a:p>
          <a:p>
            <a:pPr marL="469900" marR="5080" indent="-457200">
              <a:lnSpc>
                <a:spcPct val="112000"/>
              </a:lnSpc>
              <a:spcBef>
                <a:spcPts val="122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Slide ungloved </a:t>
            </a:r>
            <a:r>
              <a:rPr sz="2000" spc="-5" dirty="0">
                <a:latin typeface="Arial"/>
                <a:cs typeface="Arial"/>
              </a:rPr>
              <a:t>finger </a:t>
            </a:r>
            <a:r>
              <a:rPr sz="2000" dirty="0">
                <a:latin typeface="Arial"/>
                <a:cs typeface="Arial"/>
              </a:rPr>
              <a:t>under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wrist of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remaining  glove.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1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Peel </a:t>
            </a:r>
            <a:r>
              <a:rPr sz="2000" spc="-5" dirty="0">
                <a:latin typeface="Arial"/>
                <a:cs typeface="Arial"/>
              </a:rPr>
              <a:t>off from </a:t>
            </a:r>
            <a:r>
              <a:rPr sz="2000" dirty="0">
                <a:latin typeface="Arial"/>
                <a:cs typeface="Arial"/>
              </a:rPr>
              <a:t>inside, </a:t>
            </a:r>
            <a:r>
              <a:rPr sz="2000" spc="-5" dirty="0">
                <a:latin typeface="Arial"/>
                <a:cs typeface="Arial"/>
              </a:rPr>
              <a:t>creating </a:t>
            </a:r>
            <a:r>
              <a:rPr sz="2000" dirty="0">
                <a:latin typeface="Arial"/>
                <a:cs typeface="Arial"/>
              </a:rPr>
              <a:t>a bag </a:t>
            </a:r>
            <a:r>
              <a:rPr sz="2000" spc="-5" dirty="0">
                <a:latin typeface="Arial"/>
                <a:cs typeface="Arial"/>
              </a:rPr>
              <a:t>for both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gloves.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4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Discard gloves in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garbage.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60808" y="4060321"/>
            <a:ext cx="10318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Image: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CDC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8CB9F-7D84-4E22-A116-2F7BE993F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Donning and Doffing Gloves Video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61AA8-1FB4-40E0-80D1-77A4292476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Rectangle 4">
            <a:hlinkClick r:id="rId2"/>
            <a:extLst>
              <a:ext uri="{FF2B5EF4-FFF2-40B4-BE49-F238E27FC236}">
                <a16:creationId xmlns:a16="http://schemas.microsoft.com/office/drawing/2014/main" id="{D09F9AAE-5CC3-44CC-8335-0C33BA4B219F}"/>
              </a:ext>
            </a:extLst>
          </p:cNvPr>
          <p:cNvSpPr/>
          <p:nvPr/>
        </p:nvSpPr>
        <p:spPr>
          <a:xfrm>
            <a:off x="2514600" y="2332530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https://vimeo.com/232686970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991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8CB9F-7D84-4E22-A116-2F7BE993F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Donning and Doffing Tyvek® Suit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61AA8-1FB4-40E0-80D1-77A4292476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FAFBAB-6B54-4A78-AF3C-7725AF52A1F1}"/>
              </a:ext>
            </a:extLst>
          </p:cNvPr>
          <p:cNvSpPr txBox="1"/>
          <p:nvPr/>
        </p:nvSpPr>
        <p:spPr>
          <a:xfrm>
            <a:off x="2209800" y="2302521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https://www.youtube.com/watch?v=zLbvQcpfZyQ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6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425" y="348995"/>
            <a:ext cx="54140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Donning and doffing of</a:t>
            </a:r>
            <a:r>
              <a:rPr sz="3200" spc="-80" dirty="0"/>
              <a:t> </a:t>
            </a:r>
            <a:r>
              <a:rPr sz="3200" dirty="0"/>
              <a:t>PPE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5794190" y="2312413"/>
            <a:ext cx="2741677" cy="1357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02692" y="3866388"/>
            <a:ext cx="10318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Image: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CDC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3061" y="1376172"/>
            <a:ext cx="4962525" cy="20618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12500"/>
              </a:lnSpc>
              <a:spcBef>
                <a:spcPts val="110"/>
              </a:spcBef>
            </a:pPr>
            <a:r>
              <a:rPr sz="2000" b="1" spc="-5" dirty="0">
                <a:latin typeface="Arial"/>
                <a:cs typeface="Arial"/>
              </a:rPr>
              <a:t>Donning </a:t>
            </a:r>
            <a:r>
              <a:rPr sz="2000" dirty="0">
                <a:latin typeface="Arial"/>
                <a:cs typeface="Arial"/>
              </a:rPr>
              <a:t>and </a:t>
            </a:r>
            <a:r>
              <a:rPr sz="2000" b="1" spc="-5" dirty="0">
                <a:latin typeface="Arial"/>
                <a:cs typeface="Arial"/>
              </a:rPr>
              <a:t>doffing </a:t>
            </a:r>
            <a:r>
              <a:rPr sz="2000" dirty="0">
                <a:latin typeface="Arial"/>
                <a:cs typeface="Arial"/>
              </a:rPr>
              <a:t>is </a:t>
            </a:r>
            <a:r>
              <a:rPr sz="2000" spc="-5" dirty="0">
                <a:latin typeface="Arial"/>
                <a:cs typeface="Arial"/>
              </a:rPr>
              <a:t>the practice </a:t>
            </a:r>
            <a:r>
              <a:rPr sz="2000" dirty="0">
                <a:latin typeface="Arial"/>
                <a:cs typeface="Arial"/>
              </a:rPr>
              <a:t>of  </a:t>
            </a:r>
            <a:r>
              <a:rPr sz="2000" spc="-5" dirty="0">
                <a:latin typeface="Arial"/>
                <a:cs typeface="Arial"/>
              </a:rPr>
              <a:t>putting </a:t>
            </a:r>
            <a:r>
              <a:rPr sz="2000" dirty="0">
                <a:latin typeface="Arial"/>
                <a:cs typeface="Arial"/>
              </a:rPr>
              <a:t>on and </a:t>
            </a:r>
            <a:r>
              <a:rPr sz="2000" spc="-5" dirty="0">
                <a:latin typeface="Arial"/>
                <a:cs typeface="Arial"/>
              </a:rPr>
              <a:t>removing personal protective  equipment.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50">
              <a:latin typeface="Arial"/>
              <a:cs typeface="Arial"/>
            </a:endParaRPr>
          </a:p>
          <a:p>
            <a:pPr marL="12700" marR="683260">
              <a:lnSpc>
                <a:spcPct val="112999"/>
              </a:lnSpc>
            </a:pPr>
            <a:r>
              <a:rPr sz="2000" b="1" spc="-5" dirty="0">
                <a:latin typeface="Arial"/>
                <a:cs typeface="Arial"/>
              </a:rPr>
              <a:t>Donning </a:t>
            </a:r>
            <a:r>
              <a:rPr sz="2000" spc="-5" dirty="0">
                <a:latin typeface="Arial"/>
                <a:cs typeface="Arial"/>
              </a:rPr>
              <a:t>refers to putting </a:t>
            </a:r>
            <a:r>
              <a:rPr sz="2000" dirty="0">
                <a:latin typeface="Arial"/>
                <a:cs typeface="Arial"/>
              </a:rPr>
              <a:t>on </a:t>
            </a:r>
            <a:r>
              <a:rPr sz="2000" spc="-5" dirty="0">
                <a:latin typeface="Arial"/>
                <a:cs typeface="Arial"/>
              </a:rPr>
              <a:t>personal  protective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equipment.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3061" y="3701795"/>
            <a:ext cx="4071620" cy="739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100"/>
              </a:spcBef>
            </a:pPr>
            <a:r>
              <a:rPr sz="2000" b="1" spc="-5" dirty="0">
                <a:latin typeface="Arial"/>
                <a:cs typeface="Arial"/>
              </a:rPr>
              <a:t>Doffing </a:t>
            </a:r>
            <a:r>
              <a:rPr sz="2000" spc="-5" dirty="0">
                <a:latin typeface="Arial"/>
                <a:cs typeface="Arial"/>
              </a:rPr>
              <a:t>refers to removing personal  protective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equipment.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425" y="352902"/>
            <a:ext cx="601162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Donning </a:t>
            </a:r>
            <a:r>
              <a:rPr sz="3200" dirty="0"/>
              <a:t>a </a:t>
            </a:r>
            <a:r>
              <a:rPr sz="3200" spc="-5" dirty="0"/>
              <a:t>surgical</a:t>
            </a:r>
            <a:r>
              <a:rPr lang="en-US" spc="-5" dirty="0"/>
              <a:t> or </a:t>
            </a:r>
            <a:r>
              <a:rPr lang="en-US" sz="3200" spc="-5" dirty="0"/>
              <a:t>cloth </a:t>
            </a:r>
            <a:r>
              <a:rPr sz="3200" spc="-85" dirty="0"/>
              <a:t> </a:t>
            </a:r>
            <a:r>
              <a:rPr sz="3200" spc="-5" dirty="0"/>
              <a:t>mask</a:t>
            </a:r>
            <a:endParaRPr sz="3200" dirty="0"/>
          </a:p>
        </p:txBody>
      </p:sp>
      <p:sp>
        <p:nvSpPr>
          <p:cNvPr id="3" name="object 3"/>
          <p:cNvSpPr/>
          <p:nvPr/>
        </p:nvSpPr>
        <p:spPr>
          <a:xfrm>
            <a:off x="6829643" y="742950"/>
            <a:ext cx="1994338" cy="17263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29643" y="2591054"/>
            <a:ext cx="1994338" cy="17104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20019" y="895350"/>
            <a:ext cx="6082030" cy="3406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257175" indent="-457200">
              <a:lnSpc>
                <a:spcPct val="112999"/>
              </a:lnSpc>
              <a:spcBef>
                <a:spcPts val="10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Wash </a:t>
            </a:r>
            <a:r>
              <a:rPr sz="2000" dirty="0">
                <a:latin typeface="Arial"/>
                <a:cs typeface="Arial"/>
              </a:rPr>
              <a:t>hands with soap and </a:t>
            </a:r>
            <a:r>
              <a:rPr sz="2000" spc="-5" dirty="0">
                <a:latin typeface="Arial"/>
                <a:cs typeface="Arial"/>
              </a:rPr>
              <a:t>water </a:t>
            </a:r>
            <a:r>
              <a:rPr sz="2000" dirty="0">
                <a:latin typeface="Arial"/>
                <a:cs typeface="Arial"/>
              </a:rPr>
              <a:t>or apply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hand  sanitizer </a:t>
            </a:r>
            <a:r>
              <a:rPr sz="2000" spc="-5" dirty="0">
                <a:latin typeface="Arial"/>
                <a:cs typeface="Arial"/>
              </a:rPr>
              <a:t>before </a:t>
            </a:r>
            <a:r>
              <a:rPr sz="2000" dirty="0">
                <a:latin typeface="Arial"/>
                <a:cs typeface="Arial"/>
              </a:rPr>
              <a:t>donning 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mask.</a:t>
            </a:r>
            <a:endParaRPr sz="20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4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Place </a:t>
            </a:r>
            <a:r>
              <a:rPr sz="2000" spc="-5" dirty="0">
                <a:latin typeface="Arial"/>
                <a:cs typeface="Arial"/>
              </a:rPr>
              <a:t>mask </a:t>
            </a:r>
            <a:r>
              <a:rPr sz="2000" dirty="0">
                <a:latin typeface="Arial"/>
                <a:cs typeface="Arial"/>
              </a:rPr>
              <a:t>on </a:t>
            </a:r>
            <a:r>
              <a:rPr sz="2000" spc="-5" dirty="0">
                <a:latin typeface="Arial"/>
                <a:cs typeface="Arial"/>
              </a:rPr>
              <a:t>face </a:t>
            </a:r>
            <a:r>
              <a:rPr sz="2000" dirty="0">
                <a:latin typeface="Arial"/>
                <a:cs typeface="Arial"/>
              </a:rPr>
              <a:t>with ear loops over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ears.</a:t>
            </a:r>
            <a:endParaRPr sz="2000" dirty="0">
              <a:latin typeface="Arial"/>
              <a:cs typeface="Arial"/>
            </a:endParaRPr>
          </a:p>
          <a:p>
            <a:pPr marL="469265" marR="5080" indent="-457200">
              <a:lnSpc>
                <a:spcPct val="112999"/>
              </a:lnSpc>
              <a:spcBef>
                <a:spcPts val="129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The </a:t>
            </a:r>
            <a:r>
              <a:rPr sz="2000" spc="-5" dirty="0">
                <a:latin typeface="Arial"/>
                <a:cs typeface="Arial"/>
              </a:rPr>
              <a:t>mask </a:t>
            </a:r>
            <a:r>
              <a:rPr sz="2000" dirty="0">
                <a:latin typeface="Arial"/>
                <a:cs typeface="Arial"/>
              </a:rPr>
              <a:t>should cover your nose and </a:t>
            </a:r>
            <a:r>
              <a:rPr sz="2000" spc="-5" dirty="0">
                <a:latin typeface="Arial"/>
                <a:cs typeface="Arial"/>
              </a:rPr>
              <a:t>mouth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  no gaps </a:t>
            </a:r>
            <a:r>
              <a:rPr sz="2000" spc="-5" dirty="0">
                <a:latin typeface="Arial"/>
                <a:cs typeface="Arial"/>
              </a:rPr>
              <a:t>between the mask </a:t>
            </a:r>
            <a:r>
              <a:rPr sz="2000" dirty="0">
                <a:latin typeface="Arial"/>
                <a:cs typeface="Arial"/>
              </a:rPr>
              <a:t>and your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face.</a:t>
            </a:r>
            <a:endParaRPr sz="2000" dirty="0">
              <a:latin typeface="Arial"/>
              <a:cs typeface="Arial"/>
            </a:endParaRPr>
          </a:p>
          <a:p>
            <a:pPr marL="469265" marR="257175" indent="-457200">
              <a:lnSpc>
                <a:spcPct val="117000"/>
              </a:lnSpc>
              <a:spcBef>
                <a:spcPts val="10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Wash </a:t>
            </a:r>
            <a:r>
              <a:rPr sz="2000" dirty="0">
                <a:latin typeface="Arial"/>
                <a:cs typeface="Arial"/>
              </a:rPr>
              <a:t>hands with soap and </a:t>
            </a:r>
            <a:r>
              <a:rPr sz="2000" spc="-5" dirty="0">
                <a:latin typeface="Arial"/>
                <a:cs typeface="Arial"/>
              </a:rPr>
              <a:t>water </a:t>
            </a:r>
            <a:r>
              <a:rPr sz="2000" dirty="0">
                <a:latin typeface="Arial"/>
                <a:cs typeface="Arial"/>
              </a:rPr>
              <a:t>or apply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hand  </a:t>
            </a:r>
            <a:r>
              <a:rPr sz="2000" spc="-5" dirty="0">
                <a:latin typeface="Arial"/>
                <a:cs typeface="Arial"/>
              </a:rPr>
              <a:t>sanitizer.</a:t>
            </a:r>
            <a:endParaRPr sz="20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49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Avoid </a:t>
            </a:r>
            <a:r>
              <a:rPr sz="2000" spc="-5" dirty="0">
                <a:latin typeface="Arial"/>
                <a:cs typeface="Arial"/>
              </a:rPr>
              <a:t>touching the mask </a:t>
            </a:r>
            <a:r>
              <a:rPr sz="2000" dirty="0">
                <a:latin typeface="Arial"/>
                <a:cs typeface="Arial"/>
              </a:rPr>
              <a:t>while wearing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it.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664" y="156641"/>
            <a:ext cx="578177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Doffing </a:t>
            </a:r>
            <a:r>
              <a:rPr sz="3200" dirty="0"/>
              <a:t>a </a:t>
            </a:r>
            <a:r>
              <a:rPr sz="3200" spc="-5" dirty="0"/>
              <a:t>surgical</a:t>
            </a:r>
            <a:r>
              <a:rPr lang="en-US" sz="3200" spc="-5" dirty="0"/>
              <a:t> or cloth</a:t>
            </a:r>
            <a:r>
              <a:rPr sz="3200" spc="-85" dirty="0"/>
              <a:t> </a:t>
            </a:r>
            <a:r>
              <a:rPr sz="3200" spc="-5" dirty="0"/>
              <a:t>mask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369243" y="895350"/>
            <a:ext cx="8095615" cy="2361993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Wash </a:t>
            </a:r>
            <a:r>
              <a:rPr sz="2000" dirty="0">
                <a:latin typeface="Arial"/>
                <a:cs typeface="Arial"/>
              </a:rPr>
              <a:t>hands with soap and </a:t>
            </a:r>
            <a:r>
              <a:rPr sz="2000" spc="-5" dirty="0">
                <a:latin typeface="Arial"/>
                <a:cs typeface="Arial"/>
              </a:rPr>
              <a:t>water </a:t>
            </a:r>
            <a:r>
              <a:rPr sz="2000" dirty="0">
                <a:latin typeface="Arial"/>
                <a:cs typeface="Arial"/>
              </a:rPr>
              <a:t>or apply hand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sanitizer.</a:t>
            </a:r>
            <a:endParaRPr sz="2000" dirty="0">
              <a:latin typeface="Arial"/>
              <a:cs typeface="Arial"/>
            </a:endParaRPr>
          </a:p>
          <a:p>
            <a:pPr marL="469900" marR="5080" indent="-457200">
              <a:lnSpc>
                <a:spcPct val="112000"/>
              </a:lnSpc>
              <a:spcBef>
                <a:spcPts val="62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Use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ear loops </a:t>
            </a:r>
            <a:r>
              <a:rPr sz="2000" spc="-5" dirty="0">
                <a:latin typeface="Arial"/>
                <a:cs typeface="Arial"/>
              </a:rPr>
              <a:t>to remove the mask </a:t>
            </a:r>
            <a:r>
              <a:rPr sz="2000" dirty="0">
                <a:latin typeface="Arial"/>
                <a:cs typeface="Arial"/>
              </a:rPr>
              <a:t>avoiding </a:t>
            </a:r>
            <a:r>
              <a:rPr sz="2000" spc="-5" dirty="0">
                <a:latin typeface="Arial"/>
                <a:cs typeface="Arial"/>
              </a:rPr>
              <a:t>touching the front </a:t>
            </a:r>
            <a:r>
              <a:rPr sz="2000" dirty="0">
                <a:latin typeface="Arial"/>
                <a:cs typeface="Arial"/>
              </a:rPr>
              <a:t>of  </a:t>
            </a:r>
            <a:r>
              <a:rPr sz="2000" spc="-5" dirty="0">
                <a:latin typeface="Arial"/>
                <a:cs typeface="Arial"/>
              </a:rPr>
              <a:t>the mask </a:t>
            </a:r>
            <a:r>
              <a:rPr sz="2000" dirty="0">
                <a:latin typeface="Arial"/>
                <a:cs typeface="Arial"/>
              </a:rPr>
              <a:t>or your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face.</a:t>
            </a:r>
            <a:endParaRPr sz="20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Wash </a:t>
            </a:r>
            <a:r>
              <a:rPr sz="2000" dirty="0">
                <a:latin typeface="Arial"/>
                <a:cs typeface="Arial"/>
              </a:rPr>
              <a:t>hands with soap and </a:t>
            </a:r>
            <a:r>
              <a:rPr sz="2000" spc="-5" dirty="0">
                <a:latin typeface="Arial"/>
                <a:cs typeface="Arial"/>
              </a:rPr>
              <a:t>water </a:t>
            </a:r>
            <a:r>
              <a:rPr sz="2000" dirty="0">
                <a:latin typeface="Arial"/>
                <a:cs typeface="Arial"/>
              </a:rPr>
              <a:t>or apply hand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sanitizer.</a:t>
            </a:r>
            <a:endParaRPr sz="2000" dirty="0">
              <a:latin typeface="Arial"/>
              <a:cs typeface="Arial"/>
            </a:endParaRPr>
          </a:p>
          <a:p>
            <a:pPr marL="12700" marR="632460">
              <a:lnSpc>
                <a:spcPct val="116700"/>
              </a:lnSpc>
              <a:spcBef>
                <a:spcPts val="825"/>
              </a:spcBef>
            </a:pPr>
            <a:r>
              <a:rPr sz="1800" b="1" spc="-5" dirty="0">
                <a:latin typeface="Arial"/>
                <a:cs typeface="Arial"/>
              </a:rPr>
              <a:t>Note: </a:t>
            </a:r>
            <a:r>
              <a:rPr sz="1800" spc="-5" dirty="0">
                <a:latin typeface="Arial"/>
                <a:cs typeface="Arial"/>
              </a:rPr>
              <a:t>If the mask was worn during an encounter with another person who  displayed obvious signs of illness, discard the mask </a:t>
            </a:r>
            <a:r>
              <a:rPr sz="1800" dirty="0">
                <a:latin typeface="Arial"/>
                <a:cs typeface="Arial"/>
              </a:rPr>
              <a:t>in </a:t>
            </a:r>
            <a:r>
              <a:rPr sz="1800" spc="-5" dirty="0">
                <a:latin typeface="Arial"/>
                <a:cs typeface="Arial"/>
              </a:rPr>
              <a:t>the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trash.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570557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Reusing </a:t>
            </a:r>
            <a:r>
              <a:rPr sz="3200" dirty="0"/>
              <a:t>a </a:t>
            </a:r>
            <a:r>
              <a:rPr sz="3200" spc="-5" dirty="0"/>
              <a:t>surgical</a:t>
            </a:r>
            <a:r>
              <a:rPr sz="3200" spc="-85" dirty="0"/>
              <a:t> </a:t>
            </a:r>
            <a:r>
              <a:rPr lang="en-US" sz="3200" spc="-85" dirty="0"/>
              <a:t>or cloth </a:t>
            </a:r>
            <a:r>
              <a:rPr sz="3200" spc="-5" dirty="0"/>
              <a:t>mask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228600" y="605535"/>
            <a:ext cx="8762999" cy="3925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37820">
              <a:lnSpc>
                <a:spcPct val="112999"/>
              </a:lnSpc>
              <a:spcBef>
                <a:spcPts val="100"/>
              </a:spcBef>
            </a:pPr>
            <a:r>
              <a:rPr sz="1900" b="1" spc="-5" dirty="0">
                <a:latin typeface="Arial"/>
                <a:cs typeface="Arial"/>
              </a:rPr>
              <a:t>If using </a:t>
            </a:r>
            <a:r>
              <a:rPr sz="1900" b="1" dirty="0">
                <a:latin typeface="Arial"/>
                <a:cs typeface="Arial"/>
              </a:rPr>
              <a:t>a </a:t>
            </a:r>
            <a:r>
              <a:rPr sz="1900" b="1" spc="-5" dirty="0">
                <a:latin typeface="Arial"/>
                <a:cs typeface="Arial"/>
              </a:rPr>
              <a:t>surgical </a:t>
            </a:r>
            <a:r>
              <a:rPr lang="en-US" sz="1900" b="1" spc="-5" dirty="0">
                <a:latin typeface="Arial"/>
                <a:cs typeface="Arial"/>
              </a:rPr>
              <a:t>or cloth </a:t>
            </a:r>
            <a:r>
              <a:rPr sz="1900" b="1" spc="-5" dirty="0">
                <a:latin typeface="Arial"/>
                <a:cs typeface="Arial"/>
              </a:rPr>
              <a:t>mask and following social distancing practices,  the likelihood </a:t>
            </a:r>
            <a:r>
              <a:rPr sz="1900" b="1" dirty="0">
                <a:latin typeface="Arial"/>
                <a:cs typeface="Arial"/>
              </a:rPr>
              <a:t>of </a:t>
            </a:r>
            <a:r>
              <a:rPr sz="1900" b="1" spc="-5" dirty="0">
                <a:latin typeface="Arial"/>
                <a:cs typeface="Arial"/>
              </a:rPr>
              <a:t>the mask being contaminated is very</a:t>
            </a:r>
            <a:r>
              <a:rPr sz="1900" b="1" spc="-15" dirty="0">
                <a:latin typeface="Arial"/>
                <a:cs typeface="Arial"/>
              </a:rPr>
              <a:t> </a:t>
            </a:r>
            <a:r>
              <a:rPr sz="1900" b="1" spc="-5" dirty="0">
                <a:latin typeface="Arial"/>
                <a:cs typeface="Arial"/>
              </a:rPr>
              <a:t>low.</a:t>
            </a:r>
            <a:endParaRPr lang="en-US" sz="1900" b="1" spc="-5" dirty="0">
              <a:latin typeface="Arial"/>
              <a:cs typeface="Arial"/>
            </a:endParaRPr>
          </a:p>
          <a:p>
            <a:pPr marL="12700" marR="337820">
              <a:lnSpc>
                <a:spcPct val="112999"/>
              </a:lnSpc>
              <a:spcBef>
                <a:spcPts val="100"/>
              </a:spcBef>
            </a:pPr>
            <a:r>
              <a:rPr sz="1900" spc="-5" dirty="0">
                <a:latin typeface="Arial"/>
                <a:cs typeface="Arial"/>
              </a:rPr>
              <a:t>Wash </a:t>
            </a:r>
            <a:r>
              <a:rPr sz="1900" dirty="0">
                <a:latin typeface="Arial"/>
                <a:cs typeface="Arial"/>
              </a:rPr>
              <a:t>hands with soap and </a:t>
            </a:r>
            <a:r>
              <a:rPr sz="1900" spc="-5" dirty="0">
                <a:latin typeface="Arial"/>
                <a:cs typeface="Arial"/>
              </a:rPr>
              <a:t>water </a:t>
            </a:r>
            <a:r>
              <a:rPr sz="1900" dirty="0">
                <a:latin typeface="Arial"/>
                <a:cs typeface="Arial"/>
              </a:rPr>
              <a:t>or apply hand</a:t>
            </a:r>
            <a:r>
              <a:rPr sz="1900" spc="-85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sanitizer.</a:t>
            </a:r>
            <a:endParaRPr sz="19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1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900" dirty="0">
                <a:latin typeface="Arial"/>
                <a:cs typeface="Arial"/>
              </a:rPr>
              <a:t>Remove </a:t>
            </a:r>
            <a:r>
              <a:rPr sz="1900" spc="-5" dirty="0">
                <a:latin typeface="Arial"/>
                <a:cs typeface="Arial"/>
              </a:rPr>
              <a:t>mask </a:t>
            </a:r>
            <a:r>
              <a:rPr sz="1900" dirty="0">
                <a:latin typeface="Arial"/>
                <a:cs typeface="Arial"/>
              </a:rPr>
              <a:t>by holding </a:t>
            </a:r>
            <a:r>
              <a:rPr sz="1900" spc="-5" dirty="0">
                <a:latin typeface="Arial"/>
                <a:cs typeface="Arial"/>
              </a:rPr>
              <a:t>the </a:t>
            </a:r>
            <a:r>
              <a:rPr sz="1900" dirty="0">
                <a:latin typeface="Arial"/>
                <a:cs typeface="Arial"/>
              </a:rPr>
              <a:t>ear</a:t>
            </a:r>
            <a:r>
              <a:rPr sz="1900" spc="-6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loops.</a:t>
            </a:r>
          </a:p>
          <a:p>
            <a:pPr marL="469900" marR="5080" indent="-457200">
              <a:lnSpc>
                <a:spcPct val="112000"/>
              </a:lnSpc>
              <a:spcBef>
                <a:spcPts val="122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900" spc="-5" dirty="0">
                <a:latin typeface="Arial"/>
                <a:cs typeface="Arial"/>
              </a:rPr>
              <a:t>After removing </a:t>
            </a:r>
            <a:r>
              <a:rPr lang="en-US" sz="1900" spc="-5" dirty="0">
                <a:latin typeface="Arial"/>
                <a:cs typeface="Arial"/>
              </a:rPr>
              <a:t>surgical </a:t>
            </a:r>
            <a:r>
              <a:rPr sz="1900" spc="-5" dirty="0">
                <a:latin typeface="Arial"/>
                <a:cs typeface="Arial"/>
              </a:rPr>
              <a:t>facemask, </a:t>
            </a:r>
            <a:r>
              <a:rPr sz="1900" dirty="0">
                <a:latin typeface="Arial"/>
                <a:cs typeface="Arial"/>
              </a:rPr>
              <a:t>visually inspect </a:t>
            </a:r>
            <a:r>
              <a:rPr sz="1900" spc="-5" dirty="0">
                <a:latin typeface="Arial"/>
                <a:cs typeface="Arial"/>
              </a:rPr>
              <a:t>for contamination, distortion </a:t>
            </a:r>
            <a:r>
              <a:rPr sz="1900" dirty="0">
                <a:latin typeface="Arial"/>
                <a:cs typeface="Arial"/>
              </a:rPr>
              <a:t>in shape or </a:t>
            </a:r>
            <a:r>
              <a:rPr sz="1900" spc="-5" dirty="0">
                <a:latin typeface="Arial"/>
                <a:cs typeface="Arial"/>
              </a:rPr>
              <a:t>form. </a:t>
            </a:r>
            <a:r>
              <a:rPr sz="1900" dirty="0">
                <a:latin typeface="Arial"/>
                <a:cs typeface="Arial"/>
              </a:rPr>
              <a:t>Discard in </a:t>
            </a:r>
            <a:r>
              <a:rPr sz="1900" spc="-5" dirty="0">
                <a:latin typeface="Arial"/>
                <a:cs typeface="Arial"/>
              </a:rPr>
              <a:t>trash </a:t>
            </a:r>
            <a:r>
              <a:rPr sz="1900" dirty="0">
                <a:latin typeface="Arial"/>
                <a:cs typeface="Arial"/>
              </a:rPr>
              <a:t>if soiled, </a:t>
            </a:r>
            <a:r>
              <a:rPr sz="1900" spc="-5" dirty="0">
                <a:latin typeface="Arial"/>
                <a:cs typeface="Arial"/>
              </a:rPr>
              <a:t>torn, </a:t>
            </a:r>
            <a:r>
              <a:rPr sz="1900" dirty="0">
                <a:latin typeface="Arial"/>
                <a:cs typeface="Arial"/>
              </a:rPr>
              <a:t>or</a:t>
            </a:r>
            <a:r>
              <a:rPr sz="1900" spc="-125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saturated.</a:t>
            </a:r>
            <a:r>
              <a:rPr lang="en-US" sz="1900" spc="-5" dirty="0">
                <a:latin typeface="Arial"/>
                <a:cs typeface="Arial"/>
              </a:rPr>
              <a:t> If not place in paper bag. For a cloth face mask, place in paper bag and launder. </a:t>
            </a:r>
            <a:endParaRPr sz="19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0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900" dirty="0">
                <a:latin typeface="Arial"/>
                <a:cs typeface="Arial"/>
              </a:rPr>
              <a:t>Carefully </a:t>
            </a:r>
            <a:r>
              <a:rPr sz="1900" spc="-5" dirty="0">
                <a:latin typeface="Arial"/>
                <a:cs typeface="Arial"/>
              </a:rPr>
              <a:t>store</a:t>
            </a:r>
            <a:r>
              <a:rPr lang="en-US" sz="1900" spc="-5" dirty="0">
                <a:latin typeface="Arial"/>
                <a:cs typeface="Arial"/>
              </a:rPr>
              <a:t> surgical mask</a:t>
            </a:r>
            <a:r>
              <a:rPr sz="1900" spc="-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in an unsealed bag labeled with your </a:t>
            </a:r>
            <a:r>
              <a:rPr sz="1900" spc="-5" dirty="0">
                <a:latin typeface="Arial"/>
                <a:cs typeface="Arial"/>
              </a:rPr>
              <a:t>name </a:t>
            </a:r>
            <a:r>
              <a:rPr sz="1900" dirty="0">
                <a:latin typeface="Arial"/>
                <a:cs typeface="Arial"/>
              </a:rPr>
              <a:t>on</a:t>
            </a:r>
            <a:r>
              <a:rPr sz="1900" spc="-125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it.</a:t>
            </a:r>
            <a:endParaRPr sz="19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49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900" spc="-5" dirty="0">
                <a:latin typeface="Arial"/>
                <a:cs typeface="Arial"/>
              </a:rPr>
              <a:t>Wash </a:t>
            </a:r>
            <a:r>
              <a:rPr sz="1900" dirty="0">
                <a:latin typeface="Arial"/>
                <a:cs typeface="Arial"/>
              </a:rPr>
              <a:t>hands with soap and </a:t>
            </a:r>
            <a:r>
              <a:rPr sz="1900" spc="-5" dirty="0">
                <a:latin typeface="Arial"/>
                <a:cs typeface="Arial"/>
              </a:rPr>
              <a:t>water </a:t>
            </a:r>
            <a:r>
              <a:rPr sz="1900" dirty="0">
                <a:latin typeface="Arial"/>
                <a:cs typeface="Arial"/>
              </a:rPr>
              <a:t>or apply hand</a:t>
            </a:r>
            <a:r>
              <a:rPr sz="1900" spc="-85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sanitizer.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514350"/>
            <a:ext cx="8383270" cy="101028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25"/>
              </a:spcBef>
            </a:pPr>
            <a:r>
              <a:rPr sz="3200" spc="-5" dirty="0"/>
              <a:t>Demonstration of surgical mask and cloth  face cover </a:t>
            </a:r>
            <a:r>
              <a:rPr sz="3200" spc="-10" dirty="0"/>
              <a:t>donning </a:t>
            </a:r>
            <a:r>
              <a:rPr sz="3200" spc="-5" dirty="0"/>
              <a:t>and </a:t>
            </a:r>
            <a:r>
              <a:rPr sz="3200" spc="-10" dirty="0"/>
              <a:t>doffing</a:t>
            </a:r>
            <a:r>
              <a:rPr sz="3200" spc="-70" dirty="0"/>
              <a:t> </a:t>
            </a:r>
            <a:r>
              <a:rPr sz="3200" spc="-5" dirty="0"/>
              <a:t>procedures</a:t>
            </a:r>
            <a:endParaRPr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B2CFB3-8098-4F87-9274-E27813D3CFDA}"/>
              </a:ext>
            </a:extLst>
          </p:cNvPr>
          <p:cNvSpPr/>
          <p:nvPr/>
        </p:nvSpPr>
        <p:spPr>
          <a:xfrm>
            <a:off x="1828800" y="2248585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https://www.youtube.com/watch?v=z-5RYKLYvaw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76200" y="263455"/>
            <a:ext cx="750950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Procedures for </a:t>
            </a:r>
            <a:r>
              <a:rPr sz="3200" spc="-10" dirty="0"/>
              <a:t>donning </a:t>
            </a:r>
            <a:r>
              <a:rPr sz="3200" spc="-5" dirty="0"/>
              <a:t>safety</a:t>
            </a:r>
            <a:r>
              <a:rPr sz="3200" spc="-75" dirty="0"/>
              <a:t> </a:t>
            </a:r>
            <a:r>
              <a:rPr sz="3200" spc="-5" dirty="0"/>
              <a:t>glasses</a:t>
            </a:r>
            <a:endParaRPr sz="3200" dirty="0"/>
          </a:p>
        </p:txBody>
      </p:sp>
      <p:sp>
        <p:nvSpPr>
          <p:cNvPr id="3" name="object 3"/>
          <p:cNvSpPr/>
          <p:nvPr/>
        </p:nvSpPr>
        <p:spPr>
          <a:xfrm>
            <a:off x="5873331" y="2071236"/>
            <a:ext cx="2958967" cy="13202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841639" y="3470147"/>
            <a:ext cx="10223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Image: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ASU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6101" y="1040313"/>
            <a:ext cx="4517390" cy="20618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69265" marR="5080" indent="-457200" algn="just">
              <a:lnSpc>
                <a:spcPct val="112500"/>
              </a:lnSpc>
              <a:spcBef>
                <a:spcPts val="110"/>
              </a:spcBef>
              <a:buAutoNum type="arabicPeriod"/>
              <a:tabLst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Wash </a:t>
            </a:r>
            <a:r>
              <a:rPr sz="2000" dirty="0">
                <a:latin typeface="Arial"/>
                <a:cs typeface="Arial"/>
              </a:rPr>
              <a:t>hands with soap and </a:t>
            </a:r>
            <a:r>
              <a:rPr sz="2000" spc="-5" dirty="0">
                <a:latin typeface="Arial"/>
                <a:cs typeface="Arial"/>
              </a:rPr>
              <a:t>water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  apply hand sanitizer </a:t>
            </a:r>
            <a:r>
              <a:rPr sz="2000" spc="-5" dirty="0">
                <a:latin typeface="Arial"/>
                <a:cs typeface="Arial"/>
              </a:rPr>
              <a:t>before </a:t>
            </a:r>
            <a:r>
              <a:rPr sz="2000" dirty="0">
                <a:latin typeface="Arial"/>
                <a:cs typeface="Arial"/>
              </a:rPr>
              <a:t>donning  </a:t>
            </a:r>
            <a:r>
              <a:rPr sz="2000" spc="-5" dirty="0">
                <a:latin typeface="Arial"/>
                <a:cs typeface="Arial"/>
              </a:rPr>
              <a:t>safety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glasses.</a:t>
            </a: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AutoNum type="arabicPeriod"/>
            </a:pPr>
            <a:endParaRPr sz="2150" dirty="0">
              <a:latin typeface="Arial"/>
              <a:cs typeface="Arial"/>
            </a:endParaRPr>
          </a:p>
          <a:p>
            <a:pPr marL="469265" marR="415925" indent="-457200">
              <a:lnSpc>
                <a:spcPct val="112999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Remove </a:t>
            </a:r>
            <a:r>
              <a:rPr sz="2000" spc="-5" dirty="0">
                <a:latin typeface="Arial"/>
                <a:cs typeface="Arial"/>
              </a:rPr>
              <a:t>the safety </a:t>
            </a:r>
            <a:r>
              <a:rPr sz="2000" dirty="0">
                <a:latin typeface="Arial"/>
                <a:cs typeface="Arial"/>
              </a:rPr>
              <a:t>glasses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from  </a:t>
            </a:r>
            <a:r>
              <a:rPr sz="2000" dirty="0">
                <a:latin typeface="Arial"/>
                <a:cs typeface="Arial"/>
              </a:rPr>
              <a:t>package or </a:t>
            </a:r>
            <a:r>
              <a:rPr sz="2000" spc="-5" dirty="0">
                <a:latin typeface="Arial"/>
                <a:cs typeface="Arial"/>
              </a:rPr>
              <a:t>storage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container.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6101" y="3365936"/>
            <a:ext cx="4710430" cy="108013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469265" marR="5080" indent="-457200">
              <a:lnSpc>
                <a:spcPct val="114500"/>
              </a:lnSpc>
              <a:spcBef>
                <a:spcPts val="160"/>
              </a:spcBef>
              <a:tabLst>
                <a:tab pos="469265" algn="l"/>
              </a:tabLst>
            </a:pPr>
            <a:r>
              <a:rPr sz="2000" dirty="0">
                <a:latin typeface="Arial"/>
                <a:cs typeface="Arial"/>
              </a:rPr>
              <a:t>3.	Place </a:t>
            </a:r>
            <a:r>
              <a:rPr sz="2000" spc="-5" dirty="0">
                <a:latin typeface="Arial"/>
                <a:cs typeface="Arial"/>
              </a:rPr>
              <a:t>safety </a:t>
            </a:r>
            <a:r>
              <a:rPr sz="2000" dirty="0">
                <a:latin typeface="Arial"/>
                <a:cs typeface="Arial"/>
              </a:rPr>
              <a:t>glasses </a:t>
            </a:r>
            <a:r>
              <a:rPr sz="2000" spc="-5" dirty="0">
                <a:latin typeface="Arial"/>
                <a:cs typeface="Arial"/>
              </a:rPr>
              <a:t>directly </a:t>
            </a:r>
            <a:r>
              <a:rPr sz="2000" dirty="0">
                <a:latin typeface="Arial"/>
                <a:cs typeface="Arial"/>
              </a:rPr>
              <a:t>on your  </a:t>
            </a:r>
            <a:r>
              <a:rPr sz="2000" spc="-5" dirty="0">
                <a:latin typeface="Arial"/>
                <a:cs typeface="Arial"/>
              </a:rPr>
              <a:t>face. </a:t>
            </a:r>
            <a:r>
              <a:rPr sz="2000" dirty="0">
                <a:latin typeface="Arial"/>
                <a:cs typeface="Arial"/>
              </a:rPr>
              <a:t>Do not set </a:t>
            </a:r>
            <a:r>
              <a:rPr sz="2000" spc="-5" dirty="0">
                <a:latin typeface="Arial"/>
                <a:cs typeface="Arial"/>
              </a:rPr>
              <a:t>the safety </a:t>
            </a:r>
            <a:r>
              <a:rPr sz="2000" dirty="0">
                <a:latin typeface="Arial"/>
                <a:cs typeface="Arial"/>
              </a:rPr>
              <a:t>glasses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  </a:t>
            </a:r>
            <a:r>
              <a:rPr sz="2000" spc="-5" dirty="0">
                <a:latin typeface="Arial"/>
                <a:cs typeface="Arial"/>
              </a:rPr>
              <a:t>surfaces.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40" y="374309"/>
            <a:ext cx="728408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Procedures for </a:t>
            </a:r>
            <a:r>
              <a:rPr sz="3200" spc="-10" dirty="0"/>
              <a:t>doffing </a:t>
            </a:r>
            <a:r>
              <a:rPr sz="3200" spc="-5" dirty="0"/>
              <a:t>safety</a:t>
            </a:r>
            <a:r>
              <a:rPr sz="3200" spc="-65" dirty="0"/>
              <a:t> </a:t>
            </a:r>
            <a:r>
              <a:rPr sz="3200" spc="-5" dirty="0"/>
              <a:t>glasses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353061" y="1376172"/>
            <a:ext cx="8327390" cy="3012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247015" indent="-457200">
              <a:lnSpc>
                <a:spcPct val="112999"/>
              </a:lnSpc>
              <a:spcBef>
                <a:spcPts val="10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Wash </a:t>
            </a:r>
            <a:r>
              <a:rPr sz="2000" dirty="0">
                <a:latin typeface="Arial"/>
                <a:cs typeface="Arial"/>
              </a:rPr>
              <a:t>hands with soap and </a:t>
            </a:r>
            <a:r>
              <a:rPr sz="2000" spc="-5" dirty="0">
                <a:latin typeface="Arial"/>
                <a:cs typeface="Arial"/>
              </a:rPr>
              <a:t>water </a:t>
            </a:r>
            <a:r>
              <a:rPr sz="2000" dirty="0">
                <a:latin typeface="Arial"/>
                <a:cs typeface="Arial"/>
              </a:rPr>
              <a:t>or apply hand </a:t>
            </a:r>
            <a:r>
              <a:rPr sz="2000" spc="-5" dirty="0">
                <a:latin typeface="Arial"/>
                <a:cs typeface="Arial"/>
              </a:rPr>
              <a:t>sanitizer. If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wearing  gloves, </a:t>
            </a:r>
            <a:r>
              <a:rPr sz="2000" spc="-5" dirty="0">
                <a:latin typeface="Arial"/>
                <a:cs typeface="Arial"/>
              </a:rPr>
              <a:t>remove </a:t>
            </a:r>
            <a:r>
              <a:rPr sz="2000" dirty="0">
                <a:latin typeface="Arial"/>
                <a:cs typeface="Arial"/>
              </a:rPr>
              <a:t>gloves </a:t>
            </a:r>
            <a:r>
              <a:rPr sz="2000" spc="-5" dirty="0">
                <a:latin typeface="Arial"/>
                <a:cs typeface="Arial"/>
              </a:rPr>
              <a:t>before removing safety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glasses.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AutoNum type="arabicPeriod"/>
            </a:pPr>
            <a:endParaRPr sz="23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Remove </a:t>
            </a:r>
            <a:r>
              <a:rPr sz="2000" spc="-5" dirty="0">
                <a:latin typeface="Arial"/>
                <a:cs typeface="Arial"/>
              </a:rPr>
              <a:t>safety </a:t>
            </a:r>
            <a:r>
              <a:rPr sz="2000" dirty="0">
                <a:latin typeface="Arial"/>
                <a:cs typeface="Arial"/>
              </a:rPr>
              <a:t>glasses. Avoid </a:t>
            </a:r>
            <a:r>
              <a:rPr sz="2000" spc="-5" dirty="0">
                <a:latin typeface="Arial"/>
                <a:cs typeface="Arial"/>
              </a:rPr>
              <a:t>touching </a:t>
            </a:r>
            <a:r>
              <a:rPr sz="2000" dirty="0">
                <a:latin typeface="Arial"/>
                <a:cs typeface="Arial"/>
              </a:rPr>
              <a:t>your eyes and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face.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AutoNum type="arabicPeriod"/>
            </a:pPr>
            <a:endParaRPr sz="2150">
              <a:latin typeface="Arial"/>
              <a:cs typeface="Arial"/>
            </a:endParaRPr>
          </a:p>
          <a:p>
            <a:pPr marL="469265" marR="529590" indent="-457200">
              <a:lnSpc>
                <a:spcPct val="112999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Clean </a:t>
            </a:r>
            <a:r>
              <a:rPr sz="2000" spc="-5" dirty="0">
                <a:latin typeface="Arial"/>
                <a:cs typeface="Arial"/>
              </a:rPr>
              <a:t>safety </a:t>
            </a:r>
            <a:r>
              <a:rPr sz="2000" dirty="0">
                <a:latin typeface="Arial"/>
                <a:cs typeface="Arial"/>
              </a:rPr>
              <a:t>glasses with soap and </a:t>
            </a:r>
            <a:r>
              <a:rPr sz="2000" spc="-5" dirty="0">
                <a:latin typeface="Arial"/>
                <a:cs typeface="Arial"/>
              </a:rPr>
              <a:t>water </a:t>
            </a:r>
            <a:r>
              <a:rPr sz="2000" dirty="0">
                <a:latin typeface="Arial"/>
                <a:cs typeface="Arial"/>
              </a:rPr>
              <a:t>solution. Let </a:t>
            </a:r>
            <a:r>
              <a:rPr sz="2000" spc="-5" dirty="0">
                <a:latin typeface="Arial"/>
                <a:cs typeface="Arial"/>
              </a:rPr>
              <a:t>dry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before  storing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them.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AutoNum type="arabicPeriod"/>
            </a:pPr>
            <a:endParaRPr sz="23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Place </a:t>
            </a:r>
            <a:r>
              <a:rPr sz="2000" spc="-5" dirty="0">
                <a:latin typeface="Arial"/>
                <a:cs typeface="Arial"/>
              </a:rPr>
              <a:t>safety </a:t>
            </a:r>
            <a:r>
              <a:rPr sz="2000" dirty="0">
                <a:latin typeface="Arial"/>
                <a:cs typeface="Arial"/>
              </a:rPr>
              <a:t>glasses in clean plastic </a:t>
            </a:r>
            <a:r>
              <a:rPr sz="2000" spc="-5" dirty="0">
                <a:latin typeface="Arial"/>
                <a:cs typeface="Arial"/>
              </a:rPr>
              <a:t>container </a:t>
            </a:r>
            <a:r>
              <a:rPr sz="2000" dirty="0">
                <a:latin typeface="Arial"/>
                <a:cs typeface="Arial"/>
              </a:rPr>
              <a:t>or Ziploc bag </a:t>
            </a:r>
            <a:r>
              <a:rPr sz="2000" spc="-5" dirty="0">
                <a:latin typeface="Arial"/>
                <a:cs typeface="Arial"/>
              </a:rPr>
              <a:t>for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reuse.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425" y="348995"/>
            <a:ext cx="60210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Procedures for </a:t>
            </a:r>
            <a:r>
              <a:rPr sz="3200" spc="-10" dirty="0"/>
              <a:t>donning</a:t>
            </a:r>
            <a:r>
              <a:rPr sz="3200" spc="-55" dirty="0"/>
              <a:t> </a:t>
            </a:r>
            <a:r>
              <a:rPr sz="3200" spc="-10" dirty="0"/>
              <a:t>gloves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5949952" y="1544704"/>
            <a:ext cx="2849576" cy="26782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3061" y="1376172"/>
            <a:ext cx="5234940" cy="3012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45085" indent="-457200">
              <a:lnSpc>
                <a:spcPct val="112999"/>
              </a:lnSpc>
              <a:spcBef>
                <a:spcPts val="10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Wash </a:t>
            </a:r>
            <a:r>
              <a:rPr sz="2000" dirty="0">
                <a:latin typeface="Arial"/>
                <a:cs typeface="Arial"/>
              </a:rPr>
              <a:t>hands with soap and </a:t>
            </a:r>
            <a:r>
              <a:rPr sz="2000" spc="-5" dirty="0">
                <a:latin typeface="Arial"/>
                <a:cs typeface="Arial"/>
              </a:rPr>
              <a:t>water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apply  hand sanitizer </a:t>
            </a:r>
            <a:r>
              <a:rPr sz="2000" spc="-5" dirty="0">
                <a:latin typeface="Arial"/>
                <a:cs typeface="Arial"/>
              </a:rPr>
              <a:t>before </a:t>
            </a:r>
            <a:r>
              <a:rPr sz="2000" dirty="0">
                <a:latin typeface="Arial"/>
                <a:cs typeface="Arial"/>
              </a:rPr>
              <a:t>donning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gloves.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AutoNum type="arabicPeriod"/>
            </a:pPr>
            <a:endParaRPr sz="23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Select </a:t>
            </a:r>
            <a:r>
              <a:rPr sz="2000" spc="-5" dirty="0">
                <a:latin typeface="Arial"/>
                <a:cs typeface="Arial"/>
              </a:rPr>
              <a:t>properly </a:t>
            </a:r>
            <a:r>
              <a:rPr sz="2000" dirty="0">
                <a:latin typeface="Arial"/>
                <a:cs typeface="Arial"/>
              </a:rPr>
              <a:t>sized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gloves.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AutoNum type="arabicPeriod"/>
            </a:pP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latin typeface="Arial"/>
                <a:cs typeface="Arial"/>
              </a:rPr>
              <a:t>Don one glove per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hand.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AutoNum type="arabicPeriod"/>
            </a:pPr>
            <a:endParaRPr sz="2100">
              <a:latin typeface="Arial"/>
              <a:cs typeface="Arial"/>
            </a:endParaRPr>
          </a:p>
          <a:p>
            <a:pPr marL="469265" marR="5080" indent="-457200">
              <a:lnSpc>
                <a:spcPct val="112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latin typeface="Arial"/>
                <a:cs typeface="Arial"/>
              </a:rPr>
              <a:t>Inspect </a:t>
            </a:r>
            <a:r>
              <a:rPr sz="2000" dirty="0">
                <a:latin typeface="Arial"/>
                <a:cs typeface="Arial"/>
              </a:rPr>
              <a:t>gloves </a:t>
            </a:r>
            <a:r>
              <a:rPr sz="2000" spc="-5" dirty="0">
                <a:latin typeface="Arial"/>
                <a:cs typeface="Arial"/>
              </a:rPr>
              <a:t>for </a:t>
            </a:r>
            <a:r>
              <a:rPr sz="2000" dirty="0">
                <a:latin typeface="Arial"/>
                <a:cs typeface="Arial"/>
              </a:rPr>
              <a:t>any </a:t>
            </a:r>
            <a:r>
              <a:rPr sz="2000" spc="-5" dirty="0">
                <a:latin typeface="Arial"/>
                <a:cs typeface="Arial"/>
              </a:rPr>
              <a:t>tears </a:t>
            </a:r>
            <a:r>
              <a:rPr sz="2000" dirty="0">
                <a:latin typeface="Arial"/>
                <a:cs typeface="Arial"/>
              </a:rPr>
              <a:t>or holes and  replace gloves if any </a:t>
            </a:r>
            <a:r>
              <a:rPr sz="2000" spc="-5" dirty="0">
                <a:latin typeface="Arial"/>
                <a:cs typeface="Arial"/>
              </a:rPr>
              <a:t>defects are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detected.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594</Words>
  <Application>Microsoft Office PowerPoint</Application>
  <PresentationFormat>On-screen Show (16:9)</PresentationFormat>
  <Paragraphs>64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Helvetica Neue</vt:lpstr>
      <vt:lpstr>Office Theme</vt:lpstr>
      <vt:lpstr>Donning and Doffing PPE</vt:lpstr>
      <vt:lpstr>Donning and doffing of PPE</vt:lpstr>
      <vt:lpstr>Donning a surgical or cloth  mask</vt:lpstr>
      <vt:lpstr>Doffing a surgical or cloth mask</vt:lpstr>
      <vt:lpstr>Reusing a surgical or cloth mask</vt:lpstr>
      <vt:lpstr>Demonstration of surgical mask and cloth  face cover donning and doffing procedures</vt:lpstr>
      <vt:lpstr>Procedures for donning safety glasses</vt:lpstr>
      <vt:lpstr>Procedures for doffing safety glasses</vt:lpstr>
      <vt:lpstr>Procedures for donning gloves</vt:lpstr>
      <vt:lpstr>Procedures for doffing gloves</vt:lpstr>
      <vt:lpstr>Donning and Doffing Gloves Video</vt:lpstr>
      <vt:lpstr>Donning and Doffing Tyvek® Suit</vt:lpstr>
    </vt:vector>
  </TitlesOfParts>
  <Company>University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Verdi, John</cp:lastModifiedBy>
  <cp:revision>66</cp:revision>
  <dcterms:created xsi:type="dcterms:W3CDTF">2014-12-16T17:00:44Z</dcterms:created>
  <dcterms:modified xsi:type="dcterms:W3CDTF">2020-04-10T15:30:08Z</dcterms:modified>
</cp:coreProperties>
</file>