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65" d="100"/>
          <a:sy n="165" d="100"/>
        </p:scale>
        <p:origin x="-200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6C93AA0-894D-457E-8372-C02CB79C1C6E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639BED0-4321-40B0-BDB0-EB1EA14278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olworths.com.au/" TargetMode="External"/><Relationship Id="rId2" Type="http://schemas.openxmlformats.org/officeDocument/2006/relationships/slide" Target="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redbox.com/" TargetMode="External"/><Relationship Id="rId1" Type="http://schemas.openxmlformats.org/officeDocument/2006/relationships/slideLayout" Target="../slideLayouts/slideLayout13.xml"/><Relationship Id="rId4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://www.netflix.com/" TargetMode="External"/><Relationship Id="rId7" Type="http://schemas.openxmlformats.org/officeDocument/2006/relationships/hyperlink" Target="http://www.youtube.com/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jpeg"/><Relationship Id="rId5" Type="http://schemas.openxmlformats.org/officeDocument/2006/relationships/hyperlink" Target="https://play.google.com/store" TargetMode="Externa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10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ts2.mm.bing.net/th?id=H.4564670755963017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1143000"/>
            <a:ext cx="2857500" cy="1524001"/>
          </a:xfrm>
          <a:prstGeom prst="rect">
            <a:avLst/>
          </a:prstGeom>
          <a:noFill/>
        </p:spPr>
      </p:pic>
      <p:pic>
        <p:nvPicPr>
          <p:cNvPr id="11268" name="Picture 4" descr="http://ts1.mm.bing.net/th?id=H.5000429542573072&amp;pid=15.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200400"/>
            <a:ext cx="3810000" cy="337820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352800" y="4572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Bringing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7600" y="25146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to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2800" y="46482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Australia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0" name="Pentagon 9">
            <a:hlinkClick r:id="rId4" action="ppaction://hlinksldjump"/>
          </p:cNvPr>
          <p:cNvSpPr/>
          <p:nvPr/>
        </p:nvSpPr>
        <p:spPr>
          <a:xfrm>
            <a:off x="7239000" y="5867400"/>
            <a:ext cx="1676400" cy="685800"/>
          </a:xfrm>
          <a:prstGeom prst="homePlat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Next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2620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Establish a relationship with a major store chain such as Woolworths</a:t>
            </a:r>
          </a:p>
          <a:p>
            <a:pPr lvl="1"/>
            <a:r>
              <a:rPr lang="en-US" dirty="0" smtClean="0"/>
              <a:t>Woolworths is a supermarket chain that is well known throughout Australia with many locations</a:t>
            </a:r>
          </a:p>
          <a:p>
            <a:endParaRPr lang="en-US" dirty="0" smtClean="0"/>
          </a:p>
          <a:p>
            <a:r>
              <a:rPr lang="en-US" dirty="0" smtClean="0"/>
              <a:t>Strategically place kiosks at entrances or exits of these locations</a:t>
            </a:r>
            <a:endParaRPr lang="en-US" dirty="0"/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7086600" y="5486400"/>
            <a:ext cx="1600200" cy="1066800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70C0"/>
                </a:solidFill>
              </a:rPr>
              <a:t>Back to expansion plan</a:t>
            </a:r>
            <a:endParaRPr lang="en-US" sz="2000" dirty="0">
              <a:solidFill>
                <a:srgbClr val="0070C0"/>
              </a:solidFill>
            </a:endParaRPr>
          </a:p>
        </p:txBody>
      </p:sp>
      <p:pic>
        <p:nvPicPr>
          <p:cNvPr id="5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10200"/>
            <a:ext cx="5395913" cy="1227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ular Callout 5"/>
          <p:cNvSpPr/>
          <p:nvPr/>
        </p:nvSpPr>
        <p:spPr>
          <a:xfrm>
            <a:off x="838200" y="4419600"/>
            <a:ext cx="2743200" cy="609600"/>
          </a:xfrm>
          <a:prstGeom prst="wedgeRoundRectCallout">
            <a:avLst>
              <a:gd name="adj1" fmla="val -17103"/>
              <a:gd name="adj2" fmla="val 10146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Click here to explore Woolworths stores!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Promotion and Marketing Strategy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3001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Banners and signs placed close to kiosks</a:t>
            </a:r>
          </a:p>
          <a:p>
            <a:endParaRPr lang="en-US" dirty="0" smtClean="0"/>
          </a:p>
          <a:p>
            <a:r>
              <a:rPr lang="en-US" dirty="0" smtClean="0"/>
              <a:t>Flyers to be inserted into supermarket coupon books and printouts</a:t>
            </a:r>
          </a:p>
          <a:p>
            <a:endParaRPr lang="en-US" dirty="0" smtClean="0"/>
          </a:p>
          <a:p>
            <a:r>
              <a:rPr lang="en-US" dirty="0" smtClean="0"/>
              <a:t>Become a sponsor of major events such as film and music festivals</a:t>
            </a:r>
          </a:p>
          <a:p>
            <a:endParaRPr lang="en-US" dirty="0" smtClean="0"/>
          </a:p>
          <a:p>
            <a:r>
              <a:rPr lang="en-US" dirty="0" smtClean="0"/>
              <a:t>Celebrity endorsements from well known Australian actors and actresses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343400"/>
            <a:ext cx="1447800" cy="1974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90600" y="62484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Hugh </a:t>
            </a:r>
            <a:r>
              <a:rPr lang="en-US" dirty="0" err="1" smtClean="0"/>
              <a:t>Jackman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267200"/>
            <a:ext cx="2120070" cy="214859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Rounded Rectangle 6">
            <a:hlinkClick r:id="rId4" action="ppaction://hlinksldjump"/>
          </p:cNvPr>
          <p:cNvSpPr/>
          <p:nvPr/>
        </p:nvSpPr>
        <p:spPr>
          <a:xfrm>
            <a:off x="7086600" y="5486400"/>
            <a:ext cx="1600200" cy="1066800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70C0"/>
                </a:solidFill>
              </a:rPr>
              <a:t>Back to expansion plan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Want more information?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22399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Click on the link below to explore the </a:t>
            </a:r>
            <a:r>
              <a:rPr lang="en-US" dirty="0" err="1" smtClean="0"/>
              <a:t>Redbox</a:t>
            </a:r>
            <a:r>
              <a:rPr lang="en-US" dirty="0" smtClean="0"/>
              <a:t> website</a:t>
            </a:r>
          </a:p>
        </p:txBody>
      </p:sp>
      <p:pic>
        <p:nvPicPr>
          <p:cNvPr id="4" name="Picture 2" descr="http://ts2.mm.bing.net/th?id=H.4564670755963017&amp;pid=15.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3581400"/>
            <a:ext cx="2857500" cy="1524001"/>
          </a:xfrm>
          <a:prstGeom prst="rect">
            <a:avLst/>
          </a:prstGeom>
          <a:noFill/>
        </p:spPr>
      </p:pic>
      <p:sp>
        <p:nvSpPr>
          <p:cNvPr id="5" name="Rounded Rectangular Callout 4"/>
          <p:cNvSpPr/>
          <p:nvPr/>
        </p:nvSpPr>
        <p:spPr>
          <a:xfrm>
            <a:off x="3505200" y="5410200"/>
            <a:ext cx="1905000" cy="685800"/>
          </a:xfrm>
          <a:prstGeom prst="wedgeRoundRectCallout">
            <a:avLst>
              <a:gd name="adj1" fmla="val 3894"/>
              <a:gd name="adj2" fmla="val -9709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81400" y="5562600"/>
            <a:ext cx="175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Click here!</a:t>
            </a:r>
            <a:endParaRPr lang="en-US" dirty="0"/>
          </a:p>
        </p:txBody>
      </p:sp>
      <p:sp>
        <p:nvSpPr>
          <p:cNvPr id="7" name="Rounded Rectangle 6">
            <a:hlinkClick r:id="rId4" action="ppaction://hlinksldjump"/>
          </p:cNvPr>
          <p:cNvSpPr/>
          <p:nvPr/>
        </p:nvSpPr>
        <p:spPr>
          <a:xfrm>
            <a:off x="7086600" y="5486400"/>
            <a:ext cx="1600200" cy="1066800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70C0"/>
                </a:solidFill>
              </a:rPr>
              <a:t>Back to expansion plan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 </a:t>
            </a:r>
            <a:endParaRPr lang="en-US" dirty="0"/>
          </a:p>
        </p:txBody>
      </p:sp>
      <p:sp>
        <p:nvSpPr>
          <p:cNvPr id="4" name="Action Button: Home 3">
            <a:hlinkClick r:id="" action="ppaction://noaction" highlightClick="1"/>
          </p:cNvPr>
          <p:cNvSpPr/>
          <p:nvPr/>
        </p:nvSpPr>
        <p:spPr>
          <a:xfrm>
            <a:off x="2743200" y="381000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hlinkClick r:id="rId2" action="ppaction://hlinksldjump"/>
          </p:cNvPr>
          <p:cNvSpPr/>
          <p:nvPr/>
        </p:nvSpPr>
        <p:spPr>
          <a:xfrm>
            <a:off x="609600" y="1752600"/>
            <a:ext cx="2667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Background</a:t>
            </a:r>
            <a:endParaRPr lang="en-US" sz="2400" dirty="0"/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609600" y="2895600"/>
            <a:ext cx="2667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Progression</a:t>
            </a:r>
            <a:endParaRPr lang="en-US" sz="2400" dirty="0"/>
          </a:p>
        </p:txBody>
      </p:sp>
      <p:sp>
        <p:nvSpPr>
          <p:cNvPr id="8" name="Rounded Rectangle 7">
            <a:hlinkClick r:id="rId4" action="ppaction://hlinksldjump"/>
          </p:cNvPr>
          <p:cNvSpPr/>
          <p:nvPr/>
        </p:nvSpPr>
        <p:spPr>
          <a:xfrm>
            <a:off x="609600" y="4114800"/>
            <a:ext cx="2667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Competitors</a:t>
            </a:r>
            <a:endParaRPr lang="en-US" sz="2400" dirty="0"/>
          </a:p>
        </p:txBody>
      </p:sp>
      <p:sp>
        <p:nvSpPr>
          <p:cNvPr id="9" name="Rounded Rectangle 8">
            <a:hlinkClick r:id="rId5" action="ppaction://hlinksldjump"/>
          </p:cNvPr>
          <p:cNvSpPr/>
          <p:nvPr/>
        </p:nvSpPr>
        <p:spPr>
          <a:xfrm>
            <a:off x="609600" y="5334000"/>
            <a:ext cx="2667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Advantages</a:t>
            </a:r>
            <a:endParaRPr lang="en-US" sz="2400" dirty="0"/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4419600" y="1981200"/>
            <a:ext cx="39624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Plan for expansion into Australia</a:t>
            </a:r>
            <a:endParaRPr lang="en-US" sz="2400" dirty="0"/>
          </a:p>
        </p:txBody>
      </p:sp>
      <p:sp>
        <p:nvSpPr>
          <p:cNvPr id="11" name="Cloud 10"/>
          <p:cNvSpPr/>
          <p:nvPr/>
        </p:nvSpPr>
        <p:spPr>
          <a:xfrm>
            <a:off x="4724400" y="4495800"/>
            <a:ext cx="3276600" cy="1828800"/>
          </a:xfrm>
          <a:prstGeom prst="clou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Click on any of these links to be taken to that page!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144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Founded in 2002 by Greg Kaplan</a:t>
            </a:r>
          </a:p>
          <a:p>
            <a:endParaRPr lang="en-US" dirty="0" smtClean="0"/>
          </a:p>
          <a:p>
            <a:r>
              <a:rPr lang="en-US" dirty="0" smtClean="0"/>
              <a:t>Currently a subsidiary of </a:t>
            </a:r>
            <a:r>
              <a:rPr lang="en-US" dirty="0" err="1" smtClean="0"/>
              <a:t>Coinstar</a:t>
            </a:r>
            <a:endParaRPr lang="en-US" dirty="0" smtClean="0"/>
          </a:p>
          <a:p>
            <a:pPr lvl="1"/>
            <a:r>
              <a:rPr lang="en-US" dirty="0" smtClean="0"/>
              <a:t>Holds a 51% share as of 2008</a:t>
            </a:r>
          </a:p>
          <a:p>
            <a:endParaRPr lang="en-US" dirty="0" smtClean="0"/>
          </a:p>
          <a:p>
            <a:r>
              <a:rPr lang="en-US" dirty="0" smtClean="0"/>
              <a:t>Has over a one-third market share</a:t>
            </a:r>
          </a:p>
          <a:p>
            <a:endParaRPr lang="en-US" dirty="0" smtClean="0"/>
          </a:p>
          <a:p>
            <a:r>
              <a:rPr lang="en-US" dirty="0" smtClean="0"/>
              <a:t>Offers new release movies (including </a:t>
            </a:r>
            <a:r>
              <a:rPr lang="en-US" dirty="0" err="1" smtClean="0"/>
              <a:t>Blu</a:t>
            </a:r>
            <a:r>
              <a:rPr lang="en-US" dirty="0" smtClean="0"/>
              <a:t>-ray) and video games via kiosks</a:t>
            </a:r>
          </a:p>
          <a:p>
            <a:endParaRPr lang="en-US" dirty="0" smtClean="0"/>
          </a:p>
          <a:p>
            <a:r>
              <a:rPr lang="en-US" dirty="0" smtClean="0"/>
              <a:t>Over 42,000 kiosks at more than 34,000 location </a:t>
            </a:r>
            <a:r>
              <a:rPr lang="en-US" sz="2000" dirty="0" smtClean="0"/>
              <a:t>(as of November 2012)</a:t>
            </a:r>
            <a:endParaRPr lang="en-US" dirty="0"/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7467600" y="5486400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ular Callout 5"/>
          <p:cNvSpPr/>
          <p:nvPr/>
        </p:nvSpPr>
        <p:spPr>
          <a:xfrm>
            <a:off x="3200400" y="5334000"/>
            <a:ext cx="3657600" cy="1295400"/>
          </a:xfrm>
          <a:prstGeom prst="wedgeRoundRectCallout">
            <a:avLst>
              <a:gd name="adj1" fmla="val 70596"/>
              <a:gd name="adj2" fmla="val -324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352800" y="54864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this button at any point throughout the presentation to return to the Table of Contents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Progression and Footprint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Began by offering basic groceries in kiosks but switched to only DVDs within the first year</a:t>
            </a:r>
          </a:p>
          <a:p>
            <a:endParaRPr lang="en-US" dirty="0" smtClean="0"/>
          </a:p>
          <a:p>
            <a:r>
              <a:rPr lang="en-US" dirty="0" smtClean="0"/>
              <a:t>Bought Blockbuster Express in February 2012 for $100 million</a:t>
            </a:r>
          </a:p>
          <a:p>
            <a:endParaRPr lang="en-US" dirty="0" smtClean="0"/>
          </a:p>
          <a:p>
            <a:r>
              <a:rPr lang="en-US" dirty="0" smtClean="0"/>
              <a:t>Recently teamed up with Verizon to begin offering live streaming services</a:t>
            </a:r>
          </a:p>
          <a:p>
            <a:endParaRPr lang="en-US" dirty="0" smtClean="0"/>
          </a:p>
          <a:p>
            <a:r>
              <a:rPr lang="en-US" dirty="0" smtClean="0"/>
              <a:t>Averages 55 million rentals a month</a:t>
            </a:r>
          </a:p>
          <a:p>
            <a:endParaRPr lang="en-US" dirty="0" smtClean="0"/>
          </a:p>
          <a:p>
            <a:r>
              <a:rPr lang="en-US" dirty="0" smtClean="0"/>
              <a:t>68% of Americans live within 5 minutes of a </a:t>
            </a:r>
            <a:r>
              <a:rPr lang="en-US" dirty="0" err="1" smtClean="0"/>
              <a:t>Redbox</a:t>
            </a:r>
            <a:r>
              <a:rPr lang="en-US" dirty="0" smtClean="0"/>
              <a:t> kiosk</a:t>
            </a:r>
          </a:p>
          <a:p>
            <a:endParaRPr lang="en-US" dirty="0" smtClean="0"/>
          </a:p>
          <a:p>
            <a:r>
              <a:rPr lang="en-US" dirty="0" smtClean="0"/>
              <a:t>Experimenting with offering tickets to live events</a:t>
            </a:r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7391400" y="5562600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Competitors</a:t>
            </a:r>
            <a:endParaRPr lang="en-US" dirty="0"/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7543800" y="5410200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ts1.mm.bing.net/th?id=H.5044933983011740&amp;pid=15.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685800"/>
            <a:ext cx="2857500" cy="1581151"/>
          </a:xfrm>
          <a:prstGeom prst="rect">
            <a:avLst/>
          </a:prstGeom>
          <a:noFill/>
        </p:spPr>
      </p:pic>
      <p:pic>
        <p:nvPicPr>
          <p:cNvPr id="1028" name="Picture 4" descr="http://ts3.mm.bing.net/th?id=H.4664618933684558&amp;pid=15.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91000" y="1676400"/>
            <a:ext cx="2276475" cy="2276475"/>
          </a:xfrm>
          <a:prstGeom prst="rect">
            <a:avLst/>
          </a:prstGeom>
          <a:noFill/>
        </p:spPr>
      </p:pic>
      <p:pic>
        <p:nvPicPr>
          <p:cNvPr id="1030" name="Picture 6" descr="http://ts1.mm.bing.net/th?id=H.4972417777074184&amp;pid=15.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" y="2590800"/>
            <a:ext cx="2857500" cy="201930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04800" y="5334000"/>
            <a:ext cx="716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2000" dirty="0" smtClean="0"/>
              <a:t>There are very few direct competitors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Each of these companies offer some type of movie service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05600" y="1905000"/>
            <a:ext cx="1981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on any of these logos to be directed to that company’s website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</a:t>
            </a:r>
            <a:r>
              <a:rPr lang="en-US" dirty="0" err="1" smtClean="0"/>
              <a:t>Redbox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Convenient</a:t>
            </a:r>
          </a:p>
          <a:p>
            <a:pPr lvl="1"/>
            <a:r>
              <a:rPr lang="en-US" dirty="0" smtClean="0"/>
              <a:t>Kiosks are located in high traffic places where people tend to shop</a:t>
            </a:r>
          </a:p>
          <a:p>
            <a:endParaRPr lang="en-US" dirty="0" smtClean="0"/>
          </a:p>
          <a:p>
            <a:r>
              <a:rPr lang="en-US" dirty="0" smtClean="0"/>
              <a:t>Cheap prices</a:t>
            </a:r>
          </a:p>
          <a:p>
            <a:pPr lvl="1"/>
            <a:r>
              <a:rPr lang="en-US" dirty="0" smtClean="0"/>
              <a:t>Movies can be rented for $1 per day with slightly higher prices for </a:t>
            </a:r>
            <a:r>
              <a:rPr lang="en-US" dirty="0" err="1" smtClean="0"/>
              <a:t>Blu</a:t>
            </a:r>
            <a:r>
              <a:rPr lang="en-US" dirty="0" smtClean="0"/>
              <a:t>-ray and video games</a:t>
            </a:r>
          </a:p>
          <a:p>
            <a:endParaRPr lang="en-US" dirty="0" smtClean="0"/>
          </a:p>
          <a:p>
            <a:r>
              <a:rPr lang="en-US" dirty="0" smtClean="0"/>
              <a:t>Easy to use</a:t>
            </a:r>
          </a:p>
          <a:p>
            <a:pPr lvl="1"/>
            <a:r>
              <a:rPr lang="en-US" dirty="0" smtClean="0"/>
              <a:t>The touch screen system can be used by anyone and movie can be reserved ahead of time over the internet</a:t>
            </a:r>
            <a:endParaRPr lang="en-US" dirty="0"/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7543800" y="5486400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Expansion into Australia</a:t>
            </a:r>
            <a:endParaRPr lang="en-US" dirty="0"/>
          </a:p>
        </p:txBody>
      </p:sp>
      <p:sp>
        <p:nvSpPr>
          <p:cNvPr id="4" name="Action Button: Home 3">
            <a:hlinkClick r:id="rId2" action="ppaction://hlinksldjump" highlightClick="1"/>
          </p:cNvPr>
          <p:cNvSpPr/>
          <p:nvPr/>
        </p:nvSpPr>
        <p:spPr>
          <a:xfrm>
            <a:off x="7543800" y="5486400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457200" y="1981200"/>
            <a:ext cx="3124200" cy="838200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Tech Environment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9" name="Rounded Rectangle 8">
            <a:hlinkClick r:id="rId4" action="ppaction://hlinksldjump"/>
          </p:cNvPr>
          <p:cNvSpPr/>
          <p:nvPr/>
        </p:nvSpPr>
        <p:spPr>
          <a:xfrm>
            <a:off x="457200" y="3962400"/>
            <a:ext cx="3124200" cy="838200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Pricing Strategy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562600" y="3962400"/>
            <a:ext cx="3124200" cy="838200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Promotion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1" name="Rounded Rectangle 10">
            <a:hlinkClick r:id="rId6" action="ppaction://hlinksldjump"/>
          </p:cNvPr>
          <p:cNvSpPr/>
          <p:nvPr/>
        </p:nvSpPr>
        <p:spPr>
          <a:xfrm>
            <a:off x="5486400" y="1905000"/>
            <a:ext cx="3124200" cy="838200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Distribution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2" name="7-Point Star 11"/>
          <p:cNvSpPr/>
          <p:nvPr/>
        </p:nvSpPr>
        <p:spPr>
          <a:xfrm>
            <a:off x="3429000" y="2438400"/>
            <a:ext cx="2286000" cy="1981200"/>
          </a:xfrm>
          <a:prstGeom prst="star7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Click on these links to explore our plan!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3" name="Rounded Rectangle 12">
            <a:hlinkClick r:id="rId7" action="ppaction://hlinksldjump"/>
          </p:cNvPr>
          <p:cNvSpPr/>
          <p:nvPr/>
        </p:nvSpPr>
        <p:spPr>
          <a:xfrm>
            <a:off x="3124200" y="5486400"/>
            <a:ext cx="3124200" cy="838200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70C0"/>
                </a:solidFill>
              </a:rPr>
              <a:t>Want more info on </a:t>
            </a:r>
            <a:r>
              <a:rPr lang="en-US" sz="2400" dirty="0" err="1" smtClean="0">
                <a:solidFill>
                  <a:srgbClr val="0070C0"/>
                </a:solidFill>
              </a:rPr>
              <a:t>Redbox</a:t>
            </a:r>
            <a:r>
              <a:rPr lang="en-US" sz="2400" dirty="0" smtClean="0">
                <a:solidFill>
                  <a:srgbClr val="0070C0"/>
                </a:solidFill>
              </a:rPr>
              <a:t>?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Technological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Recently ranked 10</a:t>
            </a:r>
            <a:r>
              <a:rPr lang="en-US" baseline="30000" dirty="0" smtClean="0"/>
              <a:t>th</a:t>
            </a:r>
            <a:r>
              <a:rPr lang="en-US" dirty="0" smtClean="0"/>
              <a:t> most up-to-date country when it comes to technology</a:t>
            </a:r>
          </a:p>
          <a:p>
            <a:endParaRPr lang="en-US" dirty="0" smtClean="0"/>
          </a:p>
          <a:p>
            <a:r>
              <a:rPr lang="en-US" dirty="0" smtClean="0"/>
              <a:t>Very similar to the United States which would mean very little changes needed for the kiosks</a:t>
            </a:r>
          </a:p>
          <a:p>
            <a:endParaRPr lang="en-US" dirty="0" smtClean="0"/>
          </a:p>
          <a:p>
            <a:r>
              <a:rPr lang="en-US" dirty="0" smtClean="0"/>
              <a:t>Strong entertainment industry</a:t>
            </a:r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7086600" y="5486400"/>
            <a:ext cx="1600200" cy="1066800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70C0"/>
                </a:solidFill>
              </a:rPr>
              <a:t>Back to expansion plan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Pricing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prices similar to that of the United States</a:t>
            </a:r>
          </a:p>
          <a:p>
            <a:pPr lvl="1"/>
            <a:r>
              <a:rPr lang="en-US" dirty="0" smtClean="0"/>
              <a:t>Around AUD $1 per day</a:t>
            </a:r>
          </a:p>
          <a:p>
            <a:endParaRPr lang="en-US" dirty="0" smtClean="0"/>
          </a:p>
          <a:p>
            <a:r>
              <a:rPr lang="en-US" dirty="0" smtClean="0"/>
              <a:t>At this price, </a:t>
            </a:r>
            <a:r>
              <a:rPr lang="en-US" dirty="0" err="1" smtClean="0"/>
              <a:t>Redbox</a:t>
            </a:r>
            <a:r>
              <a:rPr lang="en-US" dirty="0" smtClean="0"/>
              <a:t> will still be cheaper than competitors</a:t>
            </a:r>
          </a:p>
          <a:p>
            <a:endParaRPr lang="en-US" dirty="0" smtClean="0"/>
          </a:p>
          <a:p>
            <a:r>
              <a:rPr lang="en-US" dirty="0" smtClean="0"/>
              <a:t>The majority of revenue is made from late fees</a:t>
            </a:r>
            <a:endParaRPr lang="en-US" dirty="0"/>
          </a:p>
        </p:txBody>
      </p:sp>
      <p:sp>
        <p:nvSpPr>
          <p:cNvPr id="5" name="Rounded Rectangle 4">
            <a:hlinkClick r:id="rId2" action="ppaction://hlinksldjump"/>
          </p:cNvPr>
          <p:cNvSpPr/>
          <p:nvPr/>
        </p:nvSpPr>
        <p:spPr>
          <a:xfrm>
            <a:off x="7010400" y="5562600"/>
            <a:ext cx="1600200" cy="1066800"/>
          </a:xfrm>
          <a:prstGeom prst="roundRect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70C0"/>
                </a:solidFill>
              </a:rPr>
              <a:t>Back to expansion plan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 - &amp;quot;Table of Contents 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Background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Progression and Footprint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Competitors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Advantages of Redbox&amp;quot;&quot;/&gt;&lt;property id=&quot;20307&quot; value=&quot;261&quot;/&gt;&lt;/object&gt;&lt;object type=&quot;3&quot; unique_id=&quot;10010&quot;&gt;&lt;property id=&quot;20148&quot; value=&quot;5&quot;/&gt;&lt;property id=&quot;20300&quot; value=&quot;Slide 7 - &amp;quot;Expansion into Australia&amp;quot;&quot;/&gt;&lt;property id=&quot;20307&quot; value=&quot;262&quot;/&gt;&lt;/object&gt;&lt;object type=&quot;3&quot; unique_id=&quot;10011&quot;&gt;&lt;property id=&quot;20148&quot; value=&quot;5&quot;/&gt;&lt;property id=&quot;20300&quot; value=&quot;Slide 8 - &amp;quot;Technological Environment&amp;quot;&quot;/&gt;&lt;property id=&quot;20307&quot; value=&quot;263&quot;/&gt;&lt;/object&gt;&lt;object type=&quot;3&quot; unique_id=&quot;10012&quot;&gt;&lt;property id=&quot;20148&quot; value=&quot;5&quot;/&gt;&lt;property id=&quot;20300&quot; value=&quot;Slide 9 - &amp;quot;Pricing Strategy&amp;quot;&quot;/&gt;&lt;property id=&quot;20307&quot; value=&quot;264&quot;/&gt;&lt;/object&gt;&lt;object type=&quot;3&quot; unique_id=&quot;10013&quot;&gt;&lt;property id=&quot;20148&quot; value=&quot;5&quot;/&gt;&lt;property id=&quot;20300&quot; value=&quot;Slide 10 - &amp;quot;Distribution&amp;quot;&quot;/&gt;&lt;property id=&quot;20307&quot; value=&quot;265&quot;/&gt;&lt;/object&gt;&lt;object type=&quot;3&quot; unique_id=&quot;10014&quot;&gt;&lt;property id=&quot;20148&quot; value=&quot;5&quot;/&gt;&lt;property id=&quot;20300&quot; value=&quot;Slide 11 - &amp;quot;Promotion and Marketing Strategy&amp;quot;&quot;/&gt;&lt;property id=&quot;20307&quot; value=&quot;266&quot;/&gt;&lt;/object&gt;&lt;object type=&quot;3&quot; unique_id=&quot;10015&quot;&gt;&lt;property id=&quot;20148&quot; value=&quot;5&quot;/&gt;&lt;property id=&quot;20300&quot; value=&quot;Slide 12 - &amp;quot;Want more information?&amp;quot;&quot;/&gt;&lt;property id=&quot;20307&quot; value=&quot;267&quot;/&gt;&lt;/object&gt;&lt;/object&gt;&lt;/object&gt;&lt;/database&gt;"/>
  <p:tag name="SECTOMILLISECCONVERTED" val="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4243</TotalTime>
  <Words>470</Words>
  <Application>Microsoft Office PowerPoint</Application>
  <PresentationFormat>On-screen Show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Foundry</vt:lpstr>
      <vt:lpstr>PowerPoint Presentation</vt:lpstr>
      <vt:lpstr>Table of Contents </vt:lpstr>
      <vt:lpstr>Background</vt:lpstr>
      <vt:lpstr>Progression and Footprint</vt:lpstr>
      <vt:lpstr>Competitors</vt:lpstr>
      <vt:lpstr>Advantages of Redbox</vt:lpstr>
      <vt:lpstr>Expansion into Australia</vt:lpstr>
      <vt:lpstr>Technological Environment</vt:lpstr>
      <vt:lpstr>Pricing Strategy</vt:lpstr>
      <vt:lpstr>Distribution</vt:lpstr>
      <vt:lpstr>Promotion and Marketing Strategy</vt:lpstr>
      <vt:lpstr>Want more information?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Fred Hofstetter</cp:lastModifiedBy>
  <cp:revision>6</cp:revision>
  <dcterms:created xsi:type="dcterms:W3CDTF">2013-05-02T21:03:03Z</dcterms:created>
  <dcterms:modified xsi:type="dcterms:W3CDTF">2013-05-18T16:15:08Z</dcterms:modified>
</cp:coreProperties>
</file>