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8" r:id="rId5"/>
    <p:sldId id="259" r:id="rId6"/>
    <p:sldId id="269" r:id="rId7"/>
    <p:sldId id="260" r:id="rId8"/>
    <p:sldId id="270" r:id="rId9"/>
    <p:sldId id="261" r:id="rId10"/>
    <p:sldId id="271" r:id="rId11"/>
    <p:sldId id="262" r:id="rId12"/>
    <p:sldId id="272" r:id="rId13"/>
    <p:sldId id="263" r:id="rId14"/>
    <p:sldId id="273" r:id="rId15"/>
    <p:sldId id="264" r:id="rId16"/>
    <p:sldId id="274" r:id="rId17"/>
    <p:sldId id="265" r:id="rId18"/>
    <p:sldId id="275" r:id="rId19"/>
    <p:sldId id="266" r:id="rId20"/>
    <p:sldId id="267" r:id="rId21"/>
    <p:sldId id="276" r:id="rId22"/>
    <p:sldId id="277" r:id="rId23"/>
    <p:sldId id="278" r:id="rId24"/>
    <p:sldId id="279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280" r:id="rId54"/>
  </p:sldIdLst>
  <p:sldSz cx="9144000" cy="6858000" type="screen4x3"/>
  <p:notesSz cx="6858000" cy="9144000"/>
  <p:custDataLst>
    <p:tags r:id="rId5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65" d="100"/>
          <a:sy n="165" d="100"/>
        </p:scale>
        <p:origin x="-200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  <a:prstGeom prst="rect">
            <a:avLst/>
          </a:prstGeo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2035" y="662744"/>
            <a:ext cx="8229600" cy="1983430"/>
          </a:xfrm>
          <a:prstGeom prst="rect">
            <a:avLst/>
          </a:prstGeom>
        </p:spPr>
        <p:txBody>
          <a:bodyPr vert="horz"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www.womans.org</a:t>
            </a:r>
            <a:r>
              <a:rPr lang="en-US" dirty="0" smtClean="0"/>
              <a:t>/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Left Arrow 6">
            <a:hlinkClick r:id="" action="ppaction://hlinkshowjump?jump=firstslide"/>
          </p:cNvPr>
          <p:cNvSpPr/>
          <p:nvPr userDrawn="1"/>
        </p:nvSpPr>
        <p:spPr>
          <a:xfrm>
            <a:off x="372035" y="5115936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firstslide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6606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3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  <a:prstGeom prst="rect">
            <a:avLst/>
          </a:prstGeo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  <a:prstGeom prst="rect">
            <a:avLst/>
          </a:prstGeo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17.xml"/><Relationship Id="rId18" Type="http://schemas.openxmlformats.org/officeDocument/2006/relationships/slide" Target="slide19.xml"/><Relationship Id="rId26" Type="http://schemas.openxmlformats.org/officeDocument/2006/relationships/slide" Target="slide51.xml"/><Relationship Id="rId3" Type="http://schemas.openxmlformats.org/officeDocument/2006/relationships/slide" Target="slide13.xml"/><Relationship Id="rId21" Type="http://schemas.openxmlformats.org/officeDocument/2006/relationships/slide" Target="slide49.xml"/><Relationship Id="rId7" Type="http://schemas.openxmlformats.org/officeDocument/2006/relationships/slide" Target="slide5.xml"/><Relationship Id="rId12" Type="http://schemas.openxmlformats.org/officeDocument/2006/relationships/slide" Target="slide7.xml"/><Relationship Id="rId17" Type="http://schemas.openxmlformats.org/officeDocument/2006/relationships/slide" Target="slide9.xml"/><Relationship Id="rId25" Type="http://schemas.openxmlformats.org/officeDocument/2006/relationships/slide" Target="slide41.xml"/><Relationship Id="rId2" Type="http://schemas.openxmlformats.org/officeDocument/2006/relationships/slide" Target="slide3.xml"/><Relationship Id="rId16" Type="http://schemas.openxmlformats.org/officeDocument/2006/relationships/slide" Target="slide47.xml"/><Relationship Id="rId20" Type="http://schemas.openxmlformats.org/officeDocument/2006/relationships/slide" Target="slide3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3.xml"/><Relationship Id="rId11" Type="http://schemas.openxmlformats.org/officeDocument/2006/relationships/slide" Target="slide45.xml"/><Relationship Id="rId24" Type="http://schemas.openxmlformats.org/officeDocument/2006/relationships/slide" Target="slide31.xml"/><Relationship Id="rId5" Type="http://schemas.openxmlformats.org/officeDocument/2006/relationships/slide" Target="slide33.xml"/><Relationship Id="rId15" Type="http://schemas.openxmlformats.org/officeDocument/2006/relationships/slide" Target="slide37.xml"/><Relationship Id="rId23" Type="http://schemas.openxmlformats.org/officeDocument/2006/relationships/slide" Target="slide21.xml"/><Relationship Id="rId10" Type="http://schemas.openxmlformats.org/officeDocument/2006/relationships/slide" Target="slide35.xml"/><Relationship Id="rId19" Type="http://schemas.openxmlformats.org/officeDocument/2006/relationships/slide" Target="slide29.xml"/><Relationship Id="rId4" Type="http://schemas.openxmlformats.org/officeDocument/2006/relationships/slide" Target="slide23.xml"/><Relationship Id="rId9" Type="http://schemas.openxmlformats.org/officeDocument/2006/relationships/slide" Target="slide25.xml"/><Relationship Id="rId14" Type="http://schemas.openxmlformats.org/officeDocument/2006/relationships/slide" Target="slide27.xml"/><Relationship Id="rId22" Type="http://schemas.openxmlformats.org/officeDocument/2006/relationships/slide" Target="slide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omans.org/index.cfm?md=newsroom&amp;tmp=detail&amp;articleID=234" TargetMode="External"/><Relationship Id="rId3" Type="http://schemas.openxmlformats.org/officeDocument/2006/relationships/hyperlink" Target="http://www.mirena-us.com/index.php?WT.mc_id=MIS122495&amp;WT.srch=1" TargetMode="External"/><Relationship Id="rId7" Type="http://schemas.openxmlformats.org/officeDocument/2006/relationships/hyperlink" Target="http://www.unfpa.org/swp/2005/presskit/factsheets/facts_rh.htm#top" TargetMode="External"/><Relationship Id="rId2" Type="http://schemas.openxmlformats.org/officeDocument/2006/relationships/hyperlink" Target="http://www.kinseyinstitute.org/resources/FAQ.html#Contraception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womenshealth.gov/" TargetMode="External"/><Relationship Id="rId5" Type="http://schemas.openxmlformats.org/officeDocument/2006/relationships/hyperlink" Target="http://www.nuvaring.com/Consumer/index.asp" TargetMode="External"/><Relationship Id="rId4" Type="http://schemas.openxmlformats.org/officeDocument/2006/relationships/hyperlink" Target="http://www.cdc.gov/std/default.htm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80" y="3069562"/>
            <a:ext cx="6348367" cy="160015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JEOPARDY:</a:t>
            </a:r>
            <a:br>
              <a:rPr lang="en-US" dirty="0" smtClean="0"/>
            </a:br>
            <a:r>
              <a:rPr lang="en-US" dirty="0" smtClean="0"/>
              <a:t>Female </a:t>
            </a:r>
            <a:r>
              <a:rPr lang="en-US" dirty="0"/>
              <a:t>Sexual Health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ASHLEY SNYDER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01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title"/>
          </p:nvPr>
        </p:nvSpPr>
        <p:spPr>
          <a:xfrm>
            <a:off x="792162" y="1610404"/>
            <a:ext cx="7570787" cy="3664302"/>
          </a:xfrm>
        </p:spPr>
        <p:txBody>
          <a:bodyPr/>
          <a:lstStyle/>
          <a:p>
            <a:pPr algn="ctr"/>
            <a:r>
              <a:rPr lang="en-US" sz="6400" dirty="0" smtClean="0"/>
              <a:t>What are sexual intercourse, douching, tampons, and vaginal creams?</a:t>
            </a:r>
            <a:endParaRPr lang="en-US" sz="6400" dirty="0"/>
          </a:p>
        </p:txBody>
      </p:sp>
      <p:sp>
        <p:nvSpPr>
          <p:cNvPr id="4" name="Left Arrow 3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098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854850"/>
            <a:ext cx="7570787" cy="2570550"/>
          </a:xfrm>
        </p:spPr>
        <p:txBody>
          <a:bodyPr/>
          <a:lstStyle/>
          <a:p>
            <a:r>
              <a:rPr lang="en-US" dirty="0" smtClean="0"/>
              <a:t>Things noted during a breast exam during a gynecology visit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088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857379"/>
            <a:ext cx="7570787" cy="2976297"/>
          </a:xfrm>
        </p:spPr>
        <p:txBody>
          <a:bodyPr/>
          <a:lstStyle/>
          <a:p>
            <a:r>
              <a:rPr lang="en-US" sz="6400" dirty="0" smtClean="0"/>
              <a:t>What are skin changes, lumps, and discharge?</a:t>
            </a:r>
            <a:endParaRPr lang="en-US" sz="6400" dirty="0"/>
          </a:p>
        </p:txBody>
      </p:sp>
      <p:sp>
        <p:nvSpPr>
          <p:cNvPr id="3" name="Left Arrow 2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409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2298409"/>
            <a:ext cx="7570787" cy="2288292"/>
          </a:xfrm>
        </p:spPr>
        <p:txBody>
          <a:bodyPr/>
          <a:lstStyle/>
          <a:p>
            <a:r>
              <a:rPr lang="en-US" dirty="0" smtClean="0"/>
              <a:t>Most popular form of birth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35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2404256"/>
            <a:ext cx="7570787" cy="1411941"/>
          </a:xfrm>
        </p:spPr>
        <p:txBody>
          <a:bodyPr/>
          <a:lstStyle/>
          <a:p>
            <a:r>
              <a:rPr lang="en-US" sz="6400" dirty="0" smtClean="0"/>
              <a:t>What is the Pill?</a:t>
            </a:r>
            <a:endParaRPr lang="en-US" sz="6400" dirty="0"/>
          </a:p>
        </p:txBody>
      </p:sp>
      <p:sp>
        <p:nvSpPr>
          <p:cNvPr id="3" name="Left Arrow 2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823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960841"/>
            <a:ext cx="7570787" cy="1721224"/>
          </a:xfrm>
        </p:spPr>
        <p:txBody>
          <a:bodyPr/>
          <a:lstStyle/>
          <a:p>
            <a:r>
              <a:rPr lang="en-US" dirty="0" smtClean="0"/>
              <a:t>Internal female reproductive organs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5005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645686"/>
            <a:ext cx="7570787" cy="2870450"/>
          </a:xfrm>
        </p:spPr>
        <p:txBody>
          <a:bodyPr/>
          <a:lstStyle/>
          <a:p>
            <a:r>
              <a:rPr lang="en-US" sz="6400" dirty="0"/>
              <a:t>What are the ovaries, Fallopian tubes, uterus and vagina?</a:t>
            </a:r>
            <a:br>
              <a:rPr lang="en-US" sz="6400" dirty="0"/>
            </a:br>
            <a:endParaRPr lang="en-US" sz="6400" dirty="0"/>
          </a:p>
        </p:txBody>
      </p:sp>
      <p:sp>
        <p:nvSpPr>
          <p:cNvPr id="3" name="Left Arrow 2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7217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757825"/>
            <a:ext cx="7570787" cy="2447062"/>
          </a:xfrm>
        </p:spPr>
        <p:txBody>
          <a:bodyPr/>
          <a:lstStyle/>
          <a:p>
            <a:r>
              <a:rPr lang="en-US" dirty="0" smtClean="0"/>
              <a:t>Leading cause of death and illness in women worldwide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6251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616695"/>
            <a:ext cx="7570787" cy="3152709"/>
          </a:xfrm>
        </p:spPr>
        <p:txBody>
          <a:bodyPr/>
          <a:lstStyle/>
          <a:p>
            <a:r>
              <a:rPr lang="en-US" sz="6400" dirty="0"/>
              <a:t>What are reproductive health conditions? (including HIV/AIDS)</a:t>
            </a:r>
            <a:br>
              <a:rPr lang="en-US" sz="6400" dirty="0"/>
            </a:br>
            <a:endParaRPr lang="en-US" sz="6400" dirty="0"/>
          </a:p>
        </p:txBody>
      </p:sp>
      <p:sp>
        <p:nvSpPr>
          <p:cNvPr id="3" name="Left Arrow 2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76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687260"/>
            <a:ext cx="7570787" cy="3322829"/>
          </a:xfrm>
        </p:spPr>
        <p:txBody>
          <a:bodyPr/>
          <a:lstStyle/>
          <a:p>
            <a:r>
              <a:rPr lang="en-US" dirty="0" smtClean="0"/>
              <a:t>A flexible ring about 2” in diameter that you insert vaginally once a month as a form of birth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017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7867913"/>
              </p:ext>
            </p:extLst>
          </p:nvPr>
        </p:nvGraphicFramePr>
        <p:xfrm>
          <a:off x="359774" y="267965"/>
          <a:ext cx="8460095" cy="61710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92019"/>
                <a:gridCol w="1692019"/>
                <a:gridCol w="1692019"/>
                <a:gridCol w="1692019"/>
                <a:gridCol w="1692019"/>
              </a:tblGrid>
              <a:tr h="102851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General Health Care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Reproductive System</a:t>
                      </a:r>
                      <a:r>
                        <a:rPr lang="en-US" sz="2000" baseline="0" dirty="0" smtClean="0"/>
                        <a:t> &amp; Birth Control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Sexually Transmitted Diseases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Pregnancy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Sexual Violence</a:t>
                      </a:r>
                      <a:endParaRPr lang="en-US" sz="2000" dirty="0"/>
                    </a:p>
                  </a:txBody>
                  <a:tcPr/>
                </a:tc>
              </a:tr>
              <a:tr h="102851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2" action="ppaction://hlinksldjump"/>
                        </a:rPr>
                        <a:t>100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3" action="ppaction://hlinksldjump"/>
                        </a:rPr>
                        <a:t>100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4" action="ppaction://hlinksldjump"/>
                        </a:rPr>
                        <a:t>100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5" action="ppaction://hlinksldjump"/>
                        </a:rPr>
                        <a:t>100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6" action="ppaction://hlinksldjump"/>
                        </a:rPr>
                        <a:t>100</a:t>
                      </a:r>
                      <a:endParaRPr lang="en-US" sz="3200" dirty="0"/>
                    </a:p>
                  </a:txBody>
                  <a:tcPr/>
                </a:tc>
              </a:tr>
              <a:tr h="102851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7" action="ppaction://hlinksldjump"/>
                        </a:rPr>
                        <a:t>200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8" action="ppaction://hlinksldjump"/>
                        </a:rPr>
                        <a:t>200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9" action="ppaction://hlinksldjump"/>
                        </a:rPr>
                        <a:t>200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10" action="ppaction://hlinksldjump"/>
                        </a:rPr>
                        <a:t>200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11" action="ppaction://hlinksldjump"/>
                        </a:rPr>
                        <a:t>200</a:t>
                      </a:r>
                      <a:endParaRPr lang="en-US" sz="3200" dirty="0"/>
                    </a:p>
                  </a:txBody>
                  <a:tcPr/>
                </a:tc>
              </a:tr>
              <a:tr h="102851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12" action="ppaction://hlinksldjump"/>
                        </a:rPr>
                        <a:t>300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13" action="ppaction://hlinksldjump"/>
                        </a:rPr>
                        <a:t>300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14" action="ppaction://hlinksldjump"/>
                        </a:rPr>
                        <a:t>300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15" action="ppaction://hlinksldjump"/>
                        </a:rPr>
                        <a:t>300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16" action="ppaction://hlinksldjump"/>
                        </a:rPr>
                        <a:t>300</a:t>
                      </a:r>
                      <a:endParaRPr lang="en-US" sz="3200" dirty="0"/>
                    </a:p>
                  </a:txBody>
                  <a:tcPr/>
                </a:tc>
              </a:tr>
              <a:tr h="102851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17" action="ppaction://hlinksldjump"/>
                        </a:rPr>
                        <a:t>400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18" action="ppaction://hlinksldjump"/>
                        </a:rPr>
                        <a:t>400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19" action="ppaction://hlinksldjump"/>
                        </a:rPr>
                        <a:t>400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20" action="ppaction://hlinksldjump"/>
                        </a:rPr>
                        <a:t>400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21" action="ppaction://hlinksldjump"/>
                        </a:rPr>
                        <a:t>400</a:t>
                      </a:r>
                      <a:endParaRPr lang="en-US" sz="3200" dirty="0"/>
                    </a:p>
                  </a:txBody>
                  <a:tcPr/>
                </a:tc>
              </a:tr>
              <a:tr h="102851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22" action="ppaction://hlinksldjump"/>
                        </a:rPr>
                        <a:t>500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23" action="ppaction://hlinksldjump"/>
                        </a:rPr>
                        <a:t>500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24" action="ppaction://hlinksldjump"/>
                        </a:rPr>
                        <a:t>500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25" action="ppaction://hlinksldjump"/>
                        </a:rPr>
                        <a:t>500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hlinkClick r:id="rId26" action="ppaction://hlinksldjump"/>
                        </a:rPr>
                        <a:t>500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217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2069075"/>
            <a:ext cx="7570787" cy="1411941"/>
          </a:xfrm>
        </p:spPr>
        <p:txBody>
          <a:bodyPr/>
          <a:lstStyle/>
          <a:p>
            <a:r>
              <a:rPr lang="en-US" sz="6400" dirty="0"/>
              <a:t>What is a </a:t>
            </a:r>
            <a:r>
              <a:rPr lang="en-US" sz="6400" dirty="0" err="1"/>
              <a:t>Nuva</a:t>
            </a:r>
            <a:r>
              <a:rPr lang="en-US" sz="6400" dirty="0"/>
              <a:t> Ring</a:t>
            </a:r>
            <a:r>
              <a:rPr lang="en-US" sz="6400" dirty="0" smtClean="0"/>
              <a:t>?</a:t>
            </a:r>
            <a:endParaRPr lang="en-US" sz="6400" dirty="0"/>
          </a:p>
        </p:txBody>
      </p:sp>
      <p:sp>
        <p:nvSpPr>
          <p:cNvPr id="4" name="Left Arrow 3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5435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592763"/>
            <a:ext cx="7833671" cy="4211178"/>
          </a:xfrm>
        </p:spPr>
        <p:txBody>
          <a:bodyPr/>
          <a:lstStyle/>
          <a:p>
            <a:r>
              <a:rPr lang="en-US" dirty="0" smtClean="0"/>
              <a:t>Small, plastic device that stops sperm from reaching an egg in the ovaries to prevent pregnancy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3441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3" y="1839739"/>
            <a:ext cx="7586714" cy="3470249"/>
          </a:xfrm>
        </p:spPr>
        <p:txBody>
          <a:bodyPr/>
          <a:lstStyle/>
          <a:p>
            <a:r>
              <a:rPr lang="en-US" sz="6400" dirty="0" smtClean="0"/>
              <a:t>An Intrauterine Device (</a:t>
            </a:r>
            <a:r>
              <a:rPr lang="en-US" sz="6400" dirty="0" err="1" smtClean="0"/>
              <a:t>Mirena</a:t>
            </a:r>
            <a:r>
              <a:rPr lang="en-US" sz="6400" dirty="0" smtClean="0"/>
              <a:t>)</a:t>
            </a:r>
            <a:endParaRPr lang="en-US" sz="6400" dirty="0"/>
          </a:p>
        </p:txBody>
      </p:sp>
      <p:sp>
        <p:nvSpPr>
          <p:cNvPr id="3" name="Left Arrow 2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9763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610404"/>
            <a:ext cx="7570787" cy="1411941"/>
          </a:xfrm>
        </p:spPr>
        <p:txBody>
          <a:bodyPr/>
          <a:lstStyle/>
          <a:p>
            <a:r>
              <a:rPr lang="en-US" dirty="0" smtClean="0"/>
              <a:t>Infection you can get from having sex with someone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7900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592763"/>
            <a:ext cx="7570787" cy="2782244"/>
          </a:xfrm>
        </p:spPr>
        <p:txBody>
          <a:bodyPr/>
          <a:lstStyle/>
          <a:p>
            <a:r>
              <a:rPr lang="en-US" sz="6400" dirty="0" smtClean="0"/>
              <a:t>What is an STD? (sexually transmitted disease)</a:t>
            </a:r>
            <a:endParaRPr lang="en-US" sz="6400" dirty="0"/>
          </a:p>
        </p:txBody>
      </p:sp>
      <p:sp>
        <p:nvSpPr>
          <p:cNvPr id="3" name="TextBox 2"/>
          <p:cNvSpPr txBox="1"/>
          <p:nvPr/>
        </p:nvSpPr>
        <p:spPr>
          <a:xfrm>
            <a:off x="6844219" y="181703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Left Arrow 4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38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610404"/>
            <a:ext cx="7570787" cy="2200086"/>
          </a:xfrm>
        </p:spPr>
        <p:txBody>
          <a:bodyPr/>
          <a:lstStyle/>
          <a:p>
            <a:r>
              <a:rPr lang="en-US" dirty="0" smtClean="0"/>
              <a:t>Most common sexually transmitted INFECTION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5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910304"/>
            <a:ext cx="7570787" cy="1776698"/>
          </a:xfrm>
        </p:spPr>
        <p:txBody>
          <a:bodyPr/>
          <a:lstStyle/>
          <a:p>
            <a:r>
              <a:rPr lang="en-US" sz="6400" dirty="0" smtClean="0"/>
              <a:t>What is Human Papillomavirus?</a:t>
            </a:r>
            <a:endParaRPr lang="en-US" sz="6400" dirty="0"/>
          </a:p>
        </p:txBody>
      </p:sp>
      <p:sp>
        <p:nvSpPr>
          <p:cNvPr id="3" name="Left Arrow 2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59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980869"/>
            <a:ext cx="7570787" cy="2623473"/>
          </a:xfrm>
        </p:spPr>
        <p:txBody>
          <a:bodyPr/>
          <a:lstStyle/>
          <a:p>
            <a:r>
              <a:rPr lang="en-US" dirty="0" smtClean="0"/>
              <a:t>Most common reported sexually transmitted DISEASE in the U.S.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82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2351333"/>
            <a:ext cx="7570787" cy="1411941"/>
          </a:xfrm>
        </p:spPr>
        <p:txBody>
          <a:bodyPr/>
          <a:lstStyle/>
          <a:p>
            <a:r>
              <a:rPr lang="en-US" sz="6400" dirty="0" smtClean="0"/>
              <a:t>What is chlamydia?</a:t>
            </a:r>
            <a:endParaRPr lang="en-US" sz="6400" dirty="0"/>
          </a:p>
        </p:txBody>
      </p:sp>
      <p:sp>
        <p:nvSpPr>
          <p:cNvPr id="3" name="Left Arrow 2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7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892662"/>
            <a:ext cx="7570787" cy="141194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virus that causes AIDS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49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698934"/>
            <a:ext cx="7570787" cy="2746638"/>
          </a:xfrm>
        </p:spPr>
        <p:txBody>
          <a:bodyPr/>
          <a:lstStyle/>
          <a:p>
            <a:r>
              <a:rPr lang="en-US" dirty="0" smtClean="0"/>
              <a:t>The average number of partners a female has in a lifetime: 4, 7, 19?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65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2004801"/>
            <a:ext cx="7570787" cy="3046862"/>
          </a:xfrm>
        </p:spPr>
        <p:txBody>
          <a:bodyPr/>
          <a:lstStyle/>
          <a:p>
            <a:r>
              <a:rPr lang="en-US" sz="6400" dirty="0" smtClean="0"/>
              <a:t>What is the human immunodeficiency virus? (HIV)</a:t>
            </a:r>
            <a:endParaRPr lang="en-US" sz="6400" dirty="0"/>
          </a:p>
        </p:txBody>
      </p:sp>
      <p:sp>
        <p:nvSpPr>
          <p:cNvPr id="3" name="Left Arrow 2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3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769174"/>
            <a:ext cx="7745472" cy="3240915"/>
          </a:xfrm>
        </p:spPr>
        <p:txBody>
          <a:bodyPr/>
          <a:lstStyle/>
          <a:p>
            <a:r>
              <a:rPr lang="en-US" dirty="0" smtClean="0"/>
              <a:t>Common STD caused by an infection by a protozoan parasite. Usually asymptomatic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99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869963"/>
            <a:ext cx="7570787" cy="1847263"/>
          </a:xfrm>
        </p:spPr>
        <p:txBody>
          <a:bodyPr/>
          <a:lstStyle/>
          <a:p>
            <a:r>
              <a:rPr lang="en-US" sz="6400" dirty="0" smtClean="0"/>
              <a:t>What is trichomoniasis?</a:t>
            </a:r>
            <a:endParaRPr lang="en-US" sz="6400" dirty="0"/>
          </a:p>
        </p:txBody>
      </p:sp>
      <p:sp>
        <p:nvSpPr>
          <p:cNvPr id="3" name="Left Arrow 2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16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645686"/>
            <a:ext cx="7570787" cy="2041316"/>
          </a:xfrm>
        </p:spPr>
        <p:txBody>
          <a:bodyPr/>
          <a:lstStyle/>
          <a:p>
            <a:r>
              <a:rPr lang="en-US" dirty="0" smtClean="0"/>
              <a:t>Range of time for a full-term birth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81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980869"/>
            <a:ext cx="7570787" cy="1411941"/>
          </a:xfrm>
        </p:spPr>
        <p:txBody>
          <a:bodyPr/>
          <a:lstStyle/>
          <a:p>
            <a:r>
              <a:rPr lang="en-US" sz="6400" dirty="0" smtClean="0"/>
              <a:t>What is 37-41 weeks?</a:t>
            </a:r>
            <a:endParaRPr lang="en-US" sz="6400" dirty="0"/>
          </a:p>
        </p:txBody>
      </p:sp>
      <p:sp>
        <p:nvSpPr>
          <p:cNvPr id="4" name="Left Arrow 3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70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839739"/>
            <a:ext cx="7570787" cy="3558455"/>
          </a:xfrm>
        </p:spPr>
        <p:txBody>
          <a:bodyPr/>
          <a:lstStyle/>
          <a:p>
            <a:r>
              <a:rPr lang="en-US" dirty="0" smtClean="0"/>
              <a:t>The gestational age and birth weight at which an infant is mature enough to survive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72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857380"/>
            <a:ext cx="7570787" cy="2729321"/>
          </a:xfrm>
        </p:spPr>
        <p:txBody>
          <a:bodyPr/>
          <a:lstStyle/>
          <a:p>
            <a:r>
              <a:rPr lang="en-US" sz="6400" dirty="0" smtClean="0"/>
              <a:t>What is the age of viability for a newborn infant?</a:t>
            </a:r>
            <a:endParaRPr lang="en-US" sz="6400" dirty="0"/>
          </a:p>
        </p:txBody>
      </p:sp>
      <p:sp>
        <p:nvSpPr>
          <p:cNvPr id="3" name="Left Arrow 2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68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769175"/>
            <a:ext cx="7570787" cy="2852808"/>
          </a:xfrm>
        </p:spPr>
        <p:txBody>
          <a:bodyPr/>
          <a:lstStyle/>
          <a:p>
            <a:r>
              <a:rPr lang="en-US" dirty="0" smtClean="0"/>
              <a:t>Amount of folic acid required during pregnancy per 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53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2580668"/>
            <a:ext cx="7570787" cy="1811980"/>
          </a:xfrm>
        </p:spPr>
        <p:txBody>
          <a:bodyPr/>
          <a:lstStyle/>
          <a:p>
            <a:r>
              <a:rPr lang="en-US" sz="6400" dirty="0" smtClean="0"/>
              <a:t>What is 400-800 mcg?</a:t>
            </a:r>
            <a:endParaRPr lang="en-US" sz="6400" dirty="0"/>
          </a:p>
        </p:txBody>
      </p:sp>
      <p:sp>
        <p:nvSpPr>
          <p:cNvPr id="3" name="Left Arrow 2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57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2298409"/>
            <a:ext cx="7904230" cy="3875996"/>
          </a:xfrm>
        </p:spPr>
        <p:txBody>
          <a:bodyPr/>
          <a:lstStyle/>
          <a:p>
            <a:r>
              <a:rPr lang="en-US" dirty="0" smtClean="0"/>
              <a:t>Watery pre-milk that leaks from breasts during the third trimester of pregnancy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053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2457504"/>
            <a:ext cx="7570787" cy="1411941"/>
          </a:xfrm>
        </p:spPr>
        <p:txBody>
          <a:bodyPr/>
          <a:lstStyle/>
          <a:p>
            <a:r>
              <a:rPr lang="en-US" sz="6400" dirty="0"/>
              <a:t>What is 4 partners</a:t>
            </a:r>
            <a:r>
              <a:rPr lang="en-US" sz="6400" dirty="0" smtClean="0"/>
              <a:t>?</a:t>
            </a:r>
            <a:endParaRPr lang="en-US" sz="6400" dirty="0"/>
          </a:p>
        </p:txBody>
      </p:sp>
      <p:sp>
        <p:nvSpPr>
          <p:cNvPr id="5" name="Left Arrow 4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17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2457179"/>
            <a:ext cx="7570787" cy="1411941"/>
          </a:xfrm>
        </p:spPr>
        <p:txBody>
          <a:bodyPr/>
          <a:lstStyle/>
          <a:p>
            <a:r>
              <a:rPr lang="en-US" sz="6400" dirty="0" smtClean="0"/>
              <a:t>What is colostrum?</a:t>
            </a:r>
            <a:endParaRPr lang="en-US" sz="6400" dirty="0"/>
          </a:p>
        </p:txBody>
      </p:sp>
      <p:sp>
        <p:nvSpPr>
          <p:cNvPr id="3" name="Left Arrow 2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7863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980868"/>
            <a:ext cx="7570787" cy="2376498"/>
          </a:xfrm>
        </p:spPr>
        <p:txBody>
          <a:bodyPr/>
          <a:lstStyle/>
          <a:p>
            <a:r>
              <a:rPr lang="en-US" dirty="0" smtClean="0"/>
              <a:t>Average weight gain during pregnancy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55611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2086715"/>
            <a:ext cx="7570787" cy="2111880"/>
          </a:xfrm>
        </p:spPr>
        <p:txBody>
          <a:bodyPr/>
          <a:lstStyle/>
          <a:p>
            <a:r>
              <a:rPr lang="en-US" sz="6400" dirty="0" smtClean="0"/>
              <a:t>What is 25-30 pounds?</a:t>
            </a:r>
            <a:endParaRPr lang="en-US" sz="6400" dirty="0"/>
          </a:p>
        </p:txBody>
      </p:sp>
      <p:sp>
        <p:nvSpPr>
          <p:cNvPr id="3" name="Left Arrow 2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83017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698610"/>
            <a:ext cx="7570787" cy="3346761"/>
          </a:xfrm>
        </p:spPr>
        <p:txBody>
          <a:bodyPr/>
          <a:lstStyle/>
          <a:p>
            <a:r>
              <a:rPr lang="en-US" dirty="0" smtClean="0"/>
              <a:t>An incident where one is forced to do something sexual when they do not agree with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37948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2192562"/>
            <a:ext cx="7570787" cy="1882545"/>
          </a:xfrm>
        </p:spPr>
        <p:txBody>
          <a:bodyPr/>
          <a:lstStyle/>
          <a:p>
            <a:r>
              <a:rPr lang="en-US" sz="6400" dirty="0" smtClean="0"/>
              <a:t>What is sexual abuse?</a:t>
            </a:r>
            <a:endParaRPr lang="en-US" sz="6400" dirty="0"/>
          </a:p>
        </p:txBody>
      </p:sp>
      <p:sp>
        <p:nvSpPr>
          <p:cNvPr id="3" name="Left Arrow 2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68095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716251"/>
            <a:ext cx="7570787" cy="3399685"/>
          </a:xfrm>
        </p:spPr>
        <p:txBody>
          <a:bodyPr/>
          <a:lstStyle/>
          <a:p>
            <a:r>
              <a:rPr lang="en-US" dirty="0" smtClean="0"/>
              <a:t>Contact (usually two or more times) from someone that makes you feel afraid or harassed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19952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2280769"/>
            <a:ext cx="7570787" cy="1411941"/>
          </a:xfrm>
        </p:spPr>
        <p:txBody>
          <a:bodyPr/>
          <a:lstStyle/>
          <a:p>
            <a:r>
              <a:rPr lang="en-US" sz="6400" dirty="0" smtClean="0"/>
              <a:t>What is stalking?</a:t>
            </a:r>
            <a:endParaRPr lang="en-US" sz="6400" dirty="0"/>
          </a:p>
        </p:txBody>
      </p:sp>
      <p:sp>
        <p:nvSpPr>
          <p:cNvPr id="3" name="Left Arrow 2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09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892663"/>
            <a:ext cx="7570787" cy="3064502"/>
          </a:xfrm>
        </p:spPr>
        <p:txBody>
          <a:bodyPr/>
          <a:lstStyle/>
          <a:p>
            <a:r>
              <a:rPr lang="en-US" dirty="0" smtClean="0"/>
              <a:t>Mental health problems that can result from abuse or an attack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09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645685"/>
            <a:ext cx="7570787" cy="3311479"/>
          </a:xfrm>
        </p:spPr>
        <p:txBody>
          <a:bodyPr/>
          <a:lstStyle/>
          <a:p>
            <a:r>
              <a:rPr lang="en-US" sz="6400" dirty="0" smtClean="0"/>
              <a:t>What are post-traumatic stress disorder, depression, and anxiety?</a:t>
            </a:r>
            <a:endParaRPr lang="en-US" sz="6400" dirty="0"/>
          </a:p>
        </p:txBody>
      </p:sp>
      <p:sp>
        <p:nvSpPr>
          <p:cNvPr id="3" name="Left Arrow 2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22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680969"/>
            <a:ext cx="7745472" cy="4281742"/>
          </a:xfrm>
        </p:spPr>
        <p:txBody>
          <a:bodyPr/>
          <a:lstStyle/>
          <a:p>
            <a:r>
              <a:rPr lang="en-US" dirty="0" smtClean="0"/>
              <a:t>First major law to help fight domestic violence, sexual assault, and other types of violence against women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13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722542"/>
            <a:ext cx="7570787" cy="2623474"/>
          </a:xfrm>
        </p:spPr>
        <p:txBody>
          <a:bodyPr/>
          <a:lstStyle/>
          <a:p>
            <a:r>
              <a:rPr lang="en-US" dirty="0" smtClean="0"/>
              <a:t>Average age at first intercourse for females: 14, 17, or 19?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2052082"/>
            <a:ext cx="7570787" cy="2428773"/>
          </a:xfrm>
        </p:spPr>
        <p:txBody>
          <a:bodyPr/>
          <a:lstStyle/>
          <a:p>
            <a:r>
              <a:rPr lang="en-US" sz="6400" dirty="0" smtClean="0"/>
              <a:t>What is The Violence Against Women Act?</a:t>
            </a:r>
            <a:endParaRPr lang="en-US" sz="6400" dirty="0"/>
          </a:p>
        </p:txBody>
      </p:sp>
      <p:sp>
        <p:nvSpPr>
          <p:cNvPr id="3" name="Left Arrow 2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58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2298409"/>
            <a:ext cx="7570787" cy="2288292"/>
          </a:xfrm>
        </p:spPr>
        <p:txBody>
          <a:bodyPr/>
          <a:lstStyle/>
          <a:p>
            <a:r>
              <a:rPr lang="en-US" dirty="0"/>
              <a:t>A drug sometimes used to assist a sexual assault</a:t>
            </a:r>
          </a:p>
        </p:txBody>
      </p:sp>
    </p:spTree>
    <p:extLst>
      <p:ext uri="{BB962C8B-B14F-4D97-AF65-F5344CB8AC3E}">
        <p14:creationId xmlns:p14="http://schemas.microsoft.com/office/powerpoint/2010/main" val="420397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822098"/>
            <a:ext cx="7570787" cy="2711679"/>
          </a:xfrm>
        </p:spPr>
        <p:txBody>
          <a:bodyPr/>
          <a:lstStyle/>
          <a:p>
            <a:r>
              <a:rPr lang="en-US" sz="6400" dirty="0" smtClean="0"/>
              <a:t>What is Rohypnol? (“</a:t>
            </a:r>
            <a:r>
              <a:rPr lang="en-US" sz="6400" dirty="0" err="1" smtClean="0"/>
              <a:t>Roofies</a:t>
            </a:r>
            <a:r>
              <a:rPr lang="en-US" sz="6400" dirty="0" smtClean="0"/>
              <a:t>”)</a:t>
            </a:r>
            <a:endParaRPr lang="en-US" sz="6400" dirty="0"/>
          </a:p>
        </p:txBody>
      </p:sp>
      <p:sp>
        <p:nvSpPr>
          <p:cNvPr id="3" name="Left Arrow 2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4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99776" y="246976"/>
            <a:ext cx="226170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smtClean="0"/>
              <a:t>References</a:t>
            </a:r>
            <a:endParaRPr lang="en-US" sz="3400" dirty="0"/>
          </a:p>
        </p:txBody>
      </p:sp>
      <p:sp>
        <p:nvSpPr>
          <p:cNvPr id="6" name="TextBox 5"/>
          <p:cNvSpPr txBox="1"/>
          <p:nvPr/>
        </p:nvSpPr>
        <p:spPr>
          <a:xfrm>
            <a:off x="299876" y="1269031"/>
            <a:ext cx="8414155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Bass, J. (2012). Advancing sexual health and knowledge worldwide. </a:t>
            </a:r>
            <a:r>
              <a:rPr lang="en-US" dirty="0"/>
              <a:t>Retrieved from </a:t>
            </a:r>
            <a:r>
              <a:rPr lang="en-US" dirty="0">
                <a:hlinkClick r:id="rId2"/>
              </a:rPr>
              <a:t>http://www.kinseyinstitute.org/resources/FAQ.html#</a:t>
            </a:r>
            <a:r>
              <a:rPr lang="en-US" dirty="0" smtClean="0">
                <a:hlinkClick r:id="rId2"/>
              </a:rPr>
              <a:t>Contraception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Bayer. (2012). What is </a:t>
            </a:r>
            <a:r>
              <a:rPr lang="en-US" dirty="0" err="1" smtClean="0"/>
              <a:t>Mirena</a:t>
            </a:r>
            <a:r>
              <a:rPr lang="en-US" dirty="0" smtClean="0"/>
              <a:t>. </a:t>
            </a:r>
            <a:r>
              <a:rPr lang="en-US" dirty="0"/>
              <a:t>Retrieved from </a:t>
            </a:r>
            <a:r>
              <a:rPr lang="en-US" dirty="0">
                <a:hlinkClick r:id="rId3"/>
              </a:rPr>
              <a:t>http://www.mirena-us.com/index.php?WT.mc_id=MIS122495&amp;WT.srch=</a:t>
            </a:r>
            <a:r>
              <a:rPr lang="en-US" dirty="0" smtClean="0">
                <a:hlinkClick r:id="rId3"/>
              </a:rPr>
              <a:t>1</a:t>
            </a:r>
            <a:r>
              <a:rPr lang="en-US" dirty="0" smtClean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Centers for Disease Control and Prevention. (2013). Sexually transmitted diseases. </a:t>
            </a:r>
            <a:r>
              <a:rPr lang="en-US" dirty="0"/>
              <a:t>Retrieved from </a:t>
            </a:r>
            <a:r>
              <a:rPr lang="en-US" dirty="0">
                <a:hlinkClick r:id="rId4"/>
              </a:rPr>
              <a:t>http://www.cdc.gov/std/default.</a:t>
            </a:r>
            <a:r>
              <a:rPr lang="en-US" dirty="0" smtClean="0">
                <a:hlinkClick r:id="rId4"/>
              </a:rPr>
              <a:t>htm</a:t>
            </a:r>
            <a:r>
              <a:rPr lang="en-US" dirty="0" smtClean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Merck &amp; Co. (2012). What is </a:t>
            </a:r>
            <a:r>
              <a:rPr lang="en-US" dirty="0" err="1" smtClean="0"/>
              <a:t>Nuva</a:t>
            </a:r>
            <a:r>
              <a:rPr lang="en-US" dirty="0" smtClean="0"/>
              <a:t> Ring. </a:t>
            </a:r>
            <a:r>
              <a:rPr lang="en-US" dirty="0"/>
              <a:t>Retrieved from </a:t>
            </a:r>
            <a:r>
              <a:rPr lang="en-US" dirty="0">
                <a:hlinkClick r:id="rId5"/>
              </a:rPr>
              <a:t>http://www.nuvaring.com/Consumer/index.</a:t>
            </a:r>
            <a:r>
              <a:rPr lang="en-US" dirty="0" smtClean="0">
                <a:hlinkClick r:id="rId5"/>
              </a:rPr>
              <a:t>asp</a:t>
            </a:r>
            <a:r>
              <a:rPr lang="en-US" dirty="0" smtClean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Seri, I. &amp; Evans, J. (2008). Limits of viability: definition in the gray zone. </a:t>
            </a:r>
            <a:r>
              <a:rPr lang="en-US" i="1" dirty="0" smtClean="0"/>
              <a:t>PubMed, 1.</a:t>
            </a:r>
            <a:r>
              <a:rPr lang="en-US" dirty="0" smtClean="0"/>
              <a:t> </a:t>
            </a:r>
            <a:r>
              <a:rPr lang="fr-FR" dirty="0" err="1"/>
              <a:t>doi</a:t>
            </a:r>
            <a:r>
              <a:rPr lang="fr-FR" dirty="0"/>
              <a:t>: 10.1038/jp.</a:t>
            </a:r>
            <a:r>
              <a:rPr lang="fr-FR" dirty="0" smtClean="0"/>
              <a:t>2008.42 </a:t>
            </a:r>
          </a:p>
          <a:p>
            <a:pPr marL="285750" indent="-285750">
              <a:buFont typeface="Arial"/>
              <a:buChar char="•"/>
            </a:pPr>
            <a:r>
              <a:rPr lang="fr-FR" dirty="0" smtClean="0"/>
              <a:t>U.S. </a:t>
            </a:r>
            <a:r>
              <a:rPr lang="fr-FR" dirty="0" err="1" smtClean="0"/>
              <a:t>Department</a:t>
            </a:r>
            <a:r>
              <a:rPr lang="fr-FR" dirty="0" smtClean="0"/>
              <a:t> of </a:t>
            </a:r>
            <a:r>
              <a:rPr lang="fr-FR" dirty="0" err="1" smtClean="0"/>
              <a:t>Health</a:t>
            </a:r>
            <a:r>
              <a:rPr lang="fr-FR" dirty="0" smtClean="0"/>
              <a:t> and </a:t>
            </a:r>
            <a:r>
              <a:rPr lang="fr-FR" dirty="0" err="1" smtClean="0"/>
              <a:t>Human</a:t>
            </a:r>
            <a:r>
              <a:rPr lang="fr-FR" dirty="0" smtClean="0"/>
              <a:t> Services. (2013). </a:t>
            </a:r>
            <a:r>
              <a:rPr lang="fr-FR" dirty="0" err="1" smtClean="0"/>
              <a:t>Women’s</a:t>
            </a:r>
            <a:r>
              <a:rPr lang="fr-FR" dirty="0" smtClean="0"/>
              <a:t> </a:t>
            </a:r>
            <a:r>
              <a:rPr lang="fr-FR" dirty="0" err="1" smtClean="0"/>
              <a:t>health</a:t>
            </a:r>
            <a:r>
              <a:rPr lang="fr-FR" dirty="0" smtClean="0"/>
              <a:t>. </a:t>
            </a:r>
            <a:r>
              <a:rPr lang="fr-FR" dirty="0" err="1" smtClean="0"/>
              <a:t>Retrieved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/>
              <a:t> </a:t>
            </a:r>
            <a:r>
              <a:rPr lang="fr-FR" dirty="0">
                <a:hlinkClick r:id="rId6"/>
              </a:rPr>
              <a:t>http://womenshealth.gov</a:t>
            </a:r>
            <a:r>
              <a:rPr lang="fr-FR" dirty="0" smtClean="0">
                <a:hlinkClick r:id="rId6"/>
              </a:rPr>
              <a:t>/</a:t>
            </a:r>
            <a:r>
              <a:rPr lang="fr-FR" dirty="0" smtClean="0"/>
              <a:t> 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United Nations Population Fund. (2012). Reproductive health </a:t>
            </a:r>
            <a:r>
              <a:rPr lang="en-US" dirty="0"/>
              <a:t>f</a:t>
            </a:r>
            <a:r>
              <a:rPr lang="en-US" dirty="0" smtClean="0"/>
              <a:t>act </a:t>
            </a:r>
            <a:r>
              <a:rPr lang="en-US" dirty="0"/>
              <a:t>s</a:t>
            </a:r>
            <a:r>
              <a:rPr lang="en-US" dirty="0" smtClean="0"/>
              <a:t>heet. </a:t>
            </a:r>
            <a:r>
              <a:rPr lang="en-US" dirty="0"/>
              <a:t>Retrieved from </a:t>
            </a:r>
            <a:r>
              <a:rPr lang="en-US" dirty="0">
                <a:hlinkClick r:id="rId7"/>
              </a:rPr>
              <a:t>http://www.unfpa.org/swp/2005/presskit/factsheets/facts_rh.htm#</a:t>
            </a:r>
            <a:r>
              <a:rPr lang="en-US" dirty="0" smtClean="0">
                <a:hlinkClick r:id="rId7"/>
              </a:rPr>
              <a:t>top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Woman’s. (2012). Wellness and prevention. </a:t>
            </a:r>
            <a:r>
              <a:rPr lang="en-US" dirty="0"/>
              <a:t>Retrieved from </a:t>
            </a:r>
            <a:r>
              <a:rPr lang="en-US" dirty="0">
                <a:hlinkClick r:id="rId8"/>
              </a:rPr>
              <a:t>http://www.womans.org/index.cfm?md=newsroom&amp;tmp=detail&amp;articleID=</a:t>
            </a:r>
            <a:r>
              <a:rPr lang="en-US" dirty="0" smtClean="0">
                <a:hlinkClick r:id="rId8"/>
              </a:rPr>
              <a:t>234</a:t>
            </a:r>
            <a:r>
              <a:rPr lang="en-US" dirty="0" smtClean="0"/>
              <a:t> 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44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56671" y="2187504"/>
            <a:ext cx="7958137" cy="3878334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en-US" sz="6400" dirty="0"/>
              <a:t>What is 17 years old</a:t>
            </a:r>
            <a:r>
              <a:rPr lang="en-US" sz="6400" dirty="0" smtClean="0"/>
              <a:t>?</a:t>
            </a:r>
            <a:endParaRPr lang="en-US" sz="6400" dirty="0"/>
          </a:p>
        </p:txBody>
      </p:sp>
      <p:sp>
        <p:nvSpPr>
          <p:cNvPr id="5" name="Left Arrow 4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618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2069723"/>
            <a:ext cx="7570787" cy="2622825"/>
          </a:xfrm>
        </p:spPr>
        <p:txBody>
          <a:bodyPr/>
          <a:lstStyle/>
          <a:p>
            <a:r>
              <a:rPr lang="en-US" dirty="0" smtClean="0"/>
              <a:t>Age of first gynecological visit if not sexually active</a:t>
            </a:r>
            <a:endParaRPr lang="en-US" dirty="0"/>
          </a:p>
        </p:txBody>
      </p:sp>
      <p:sp>
        <p:nvSpPr>
          <p:cNvPr id="5" name="Left Arrow 4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3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980869"/>
            <a:ext cx="7570787" cy="1411941"/>
          </a:xfrm>
        </p:spPr>
        <p:txBody>
          <a:bodyPr/>
          <a:lstStyle/>
          <a:p>
            <a:r>
              <a:rPr lang="en-US" sz="6400" dirty="0" smtClean="0"/>
              <a:t>What is 18 years old?</a:t>
            </a:r>
            <a:endParaRPr lang="en-US" sz="6400" dirty="0"/>
          </a:p>
        </p:txBody>
      </p:sp>
      <p:sp>
        <p:nvSpPr>
          <p:cNvPr id="3" name="Left Arrow 2">
            <a:hlinkClick r:id="" action="ppaction://hlinkshowjump?jump=firstslide"/>
          </p:cNvPr>
          <p:cNvSpPr/>
          <p:nvPr/>
        </p:nvSpPr>
        <p:spPr>
          <a:xfrm>
            <a:off x="372035" y="5468759"/>
            <a:ext cx="2291566" cy="105846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" action="ppaction://hlinksldjump"/>
              </a:rPr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976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1751533"/>
            <a:ext cx="7570787" cy="2835168"/>
          </a:xfrm>
        </p:spPr>
        <p:txBody>
          <a:bodyPr/>
          <a:lstStyle/>
          <a:p>
            <a:r>
              <a:rPr lang="en-US" dirty="0" smtClean="0"/>
              <a:t>Things to avoid 24-48 hours before a gynecological exam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43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&amp;#x0D;&amp;#x0A;JEOPARDY:&amp;#x0D;&amp;#x0A;Female Sexual Health&amp;quot;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 - &amp;quot;The average number of partners a female has in a lifetime: 4, 7, 19?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What is 4 partners?&amp;quot;&quot;/&gt;&lt;property id=&quot;20307&quot; value=&quot;268&quot;/&gt;&lt;/object&gt;&lt;object type=&quot;3&quot; unique_id=&quot;10008&quot;&gt;&lt;property id=&quot;20148&quot; value=&quot;5&quot;/&gt;&lt;property id=&quot;20300&quot; value=&quot;Slide 5 - &amp;quot;Average age at first intercourse for females: 14, 17, or 19?&amp;quot;&quot;/&gt;&lt;property id=&quot;20307&quot; value=&quot;259&quot;/&gt;&lt;/object&gt;&lt;object type=&quot;3&quot; unique_id=&quot;10009&quot;&gt;&lt;property id=&quot;20148&quot; value=&quot;5&quot;/&gt;&lt;property id=&quot;20300&quot; value=&quot;Slide 6&quot;/&gt;&lt;property id=&quot;20307&quot; value=&quot;269&quot;/&gt;&lt;/object&gt;&lt;object type=&quot;3&quot; unique_id=&quot;10010&quot;&gt;&lt;property id=&quot;20148&quot; value=&quot;5&quot;/&gt;&lt;property id=&quot;20300&quot; value=&quot;Slide 7 - &amp;quot;Age of first gynecological visit if not sexually active&amp;quot;&quot;/&gt;&lt;property id=&quot;20307&quot; value=&quot;260&quot;/&gt;&lt;/object&gt;&lt;object type=&quot;3&quot; unique_id=&quot;10011&quot;&gt;&lt;property id=&quot;20148&quot; value=&quot;5&quot;/&gt;&lt;property id=&quot;20300&quot; value=&quot;Slide 8 - &amp;quot;What is 18 years old?&amp;quot;&quot;/&gt;&lt;property id=&quot;20307&quot; value=&quot;270&quot;/&gt;&lt;/object&gt;&lt;object type=&quot;3&quot; unique_id=&quot;10012&quot;&gt;&lt;property id=&quot;20148&quot; value=&quot;5&quot;/&gt;&lt;property id=&quot;20300&quot; value=&quot;Slide 9 - &amp;quot;Things to avoid 24-48 hours before a gynecological exam&amp;quot;&quot;/&gt;&lt;property id=&quot;20307&quot; value=&quot;261&quot;/&gt;&lt;/object&gt;&lt;object type=&quot;3&quot; unique_id=&quot;10013&quot;&gt;&lt;property id=&quot;20148&quot; value=&quot;5&quot;/&gt;&lt;property id=&quot;20300&quot; value=&quot;Slide 10 - &amp;quot;What are sexual intercourse, douching, tampons, and vaginal creams?&amp;quot;&quot;/&gt;&lt;property id=&quot;20307&quot; value=&quot;271&quot;/&gt;&lt;/object&gt;&lt;object type=&quot;3&quot; unique_id=&quot;10014&quot;&gt;&lt;property id=&quot;20148&quot; value=&quot;5&quot;/&gt;&lt;property id=&quot;20300&quot; value=&quot;Slide 11 - &amp;quot;Things noted during a breast exam during a gynecology visit&amp;quot;&quot;/&gt;&lt;property id=&quot;20307&quot; value=&quot;262&quot;/&gt;&lt;/object&gt;&lt;object type=&quot;3&quot; unique_id=&quot;10015&quot;&gt;&lt;property id=&quot;20148&quot; value=&quot;5&quot;/&gt;&lt;property id=&quot;20300&quot; value=&quot;Slide 12 - &amp;quot;What are skin changes, lumps, and discharge?&amp;quot;&quot;/&gt;&lt;property id=&quot;20307&quot; value=&quot;272&quot;/&gt;&lt;/object&gt;&lt;object type=&quot;3&quot; unique_id=&quot;10016&quot;&gt;&lt;property id=&quot;20148&quot; value=&quot;5&quot;/&gt;&lt;property id=&quot;20300&quot; value=&quot;Slide 13 - &amp;quot;Most popular form of birth control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What is the Pill?&amp;quot;&quot;/&gt;&lt;property id=&quot;20307&quot; value=&quot;273&quot;/&gt;&lt;/object&gt;&lt;object type=&quot;3&quot; unique_id=&quot;10018&quot;&gt;&lt;property id=&quot;20148&quot; value=&quot;5&quot;/&gt;&lt;property id=&quot;20300&quot; value=&quot;Slide 15 - &amp;quot;Internal female reproductive organs&amp;quot;&quot;/&gt;&lt;property id=&quot;20307&quot; value=&quot;264&quot;/&gt;&lt;/object&gt;&lt;object type=&quot;3&quot; unique_id=&quot;10019&quot;&gt;&lt;property id=&quot;20148&quot; value=&quot;5&quot;/&gt;&lt;property id=&quot;20300&quot; value=&quot;Slide 16 - &amp;quot;What are the ovaries, Fallopian tubes, uterus and vagina?&amp;#x0D;&amp;#x0A;&amp;quot;&quot;/&gt;&lt;property id=&quot;20307&quot; value=&quot;274&quot;/&gt;&lt;/object&gt;&lt;object type=&quot;3&quot; unique_id=&quot;10020&quot;&gt;&lt;property id=&quot;20148&quot; value=&quot;5&quot;/&gt;&lt;property id=&quot;20300&quot; value=&quot;Slide 17 - &amp;quot;Leading cause of death and illness in women worldwide&amp;quot;&quot;/&gt;&lt;property id=&quot;20307&quot; value=&quot;265&quot;/&gt;&lt;/object&gt;&lt;object type=&quot;3&quot; unique_id=&quot;10021&quot;&gt;&lt;property id=&quot;20148&quot; value=&quot;5&quot;/&gt;&lt;property id=&quot;20300&quot; value=&quot;Slide 18 - &amp;quot;What are reproductive health conditions? (including HIV/AIDS)&amp;#x0D;&amp;#x0A;&amp;quot;&quot;/&gt;&lt;property id=&quot;20307&quot; value=&quot;275&quot;/&gt;&lt;/object&gt;&lt;object type=&quot;3&quot; unique_id=&quot;10022&quot;&gt;&lt;property id=&quot;20148&quot; value=&quot;5&quot;/&gt;&lt;property id=&quot;20300&quot; value=&quot;Slide 19 - &amp;quot;A flexible ring about 2” in diameter that you insert vaginally once a month as a form of birth control&amp;quot;&quot;/&gt;&lt;property id=&quot;20307&quot; value=&quot;266&quot;/&gt;&lt;/object&gt;&lt;object type=&quot;3&quot; unique_id=&quot;10023&quot;&gt;&lt;property id=&quot;20148&quot; value=&quot;5&quot;/&gt;&lt;property id=&quot;20300&quot; value=&quot;Slide 20 - &amp;quot;What is a Nuva Ring?&amp;quot;&quot;/&gt;&lt;property id=&quot;20307&quot; value=&quot;267&quot;/&gt;&lt;/object&gt;&lt;object type=&quot;3&quot; unique_id=&quot;10024&quot;&gt;&lt;property id=&quot;20148&quot; value=&quot;5&quot;/&gt;&lt;property id=&quot;20300&quot; value=&quot;Slide 21 - &amp;quot;Small, plastic device that stops sperm from reaching an egg in the ovaries to prevent pregnancy&amp;quot;&quot;/&gt;&lt;property id=&quot;20307&quot; value=&quot;276&quot;/&gt;&lt;/object&gt;&lt;object type=&quot;3&quot; unique_id=&quot;10025&quot;&gt;&lt;property id=&quot;20148&quot; value=&quot;5&quot;/&gt;&lt;property id=&quot;20300&quot; value=&quot;Slide 22 - &amp;quot;An Intrauterine Device (Mirena)&amp;quot;&quot;/&gt;&lt;property id=&quot;20307&quot; value=&quot;277&quot;/&gt;&lt;/object&gt;&lt;object type=&quot;3&quot; unique_id=&quot;10026&quot;&gt;&lt;property id=&quot;20148&quot; value=&quot;5&quot;/&gt;&lt;property id=&quot;20300&quot; value=&quot;Slide 23 - &amp;quot;Infection you can get from having sex with someone&amp;quot;&quot;/&gt;&lt;property id=&quot;20307&quot; value=&quot;278&quot;/&gt;&lt;/object&gt;&lt;object type=&quot;3&quot; unique_id=&quot;10027&quot;&gt;&lt;property id=&quot;20148&quot; value=&quot;5&quot;/&gt;&lt;property id=&quot;20300&quot; value=&quot;Slide 24 - &amp;quot;What is an STD? (sexually transmitted disease)&amp;quot;&quot;/&gt;&lt;property id=&quot;20307&quot; value=&quot;279&quot;/&gt;&lt;/object&gt;&lt;object type=&quot;3&quot; unique_id=&quot;10028&quot;&gt;&lt;property id=&quot;20148&quot; value=&quot;5&quot;/&gt;&lt;property id=&quot;20300&quot; value=&quot;Slide 25 - &amp;quot;Most common sexually transmitted INFECTION&amp;quot;&quot;/&gt;&lt;property id=&quot;20307&quot; value=&quot;281&quot;/&gt;&lt;/object&gt;&lt;object type=&quot;3&quot; unique_id=&quot;10029&quot;&gt;&lt;property id=&quot;20148&quot; value=&quot;5&quot;/&gt;&lt;property id=&quot;20300&quot; value=&quot;Slide 26 - &amp;quot;What is Human Papillomavirus?&amp;quot;&quot;/&gt;&lt;property id=&quot;20307&quot; value=&quot;282&quot;/&gt;&lt;/object&gt;&lt;object type=&quot;3&quot; unique_id=&quot;10030&quot;&gt;&lt;property id=&quot;20148&quot; value=&quot;5&quot;/&gt;&lt;property id=&quot;20300&quot; value=&quot;Slide 27 - &amp;quot;Most common reported sexually transmitted DISEASE in the U.S.&amp;quot;&quot;/&gt;&lt;property id=&quot;20307&quot; value=&quot;283&quot;/&gt;&lt;/object&gt;&lt;object type=&quot;3&quot; unique_id=&quot;10031&quot;&gt;&lt;property id=&quot;20148&quot; value=&quot;5&quot;/&gt;&lt;property id=&quot;20300&quot; value=&quot;Slide 28 - &amp;quot;What is chlamydia?&amp;quot;&quot;/&gt;&lt;property id=&quot;20307&quot; value=&quot;284&quot;/&gt;&lt;/object&gt;&lt;object type=&quot;3&quot; unique_id=&quot;10032&quot;&gt;&lt;property id=&quot;20148&quot; value=&quot;5&quot;/&gt;&lt;property id=&quot;20300&quot; value=&quot;Slide 29 - &amp;quot;The virus that causes AIDS&amp;quot;&quot;/&gt;&lt;property id=&quot;20307&quot; value=&quot;285&quot;/&gt;&lt;/object&gt;&lt;object type=&quot;3&quot; unique_id=&quot;10033&quot;&gt;&lt;property id=&quot;20148&quot; value=&quot;5&quot;/&gt;&lt;property id=&quot;20300&quot; value=&quot;Slide 30 - &amp;quot;What is the human immunodeficiency virus? (HIV)&amp;quot;&quot;/&gt;&lt;property id=&quot;20307&quot; value=&quot;286&quot;/&gt;&lt;/object&gt;&lt;object type=&quot;3&quot; unique_id=&quot;10034&quot;&gt;&lt;property id=&quot;20148&quot; value=&quot;5&quot;/&gt;&lt;property id=&quot;20300&quot; value=&quot;Slide 31 - &amp;quot;Common STD caused by an infection by a protozoan parasite. Usually asymptomatic&amp;quot;&quot;/&gt;&lt;property id=&quot;20307&quot; value=&quot;287&quot;/&gt;&lt;/object&gt;&lt;object type=&quot;3&quot; unique_id=&quot;10035&quot;&gt;&lt;property id=&quot;20148&quot; value=&quot;5&quot;/&gt;&lt;property id=&quot;20300&quot; value=&quot;Slide 32 - &amp;quot;What is trichomoniasis?&amp;quot;&quot;/&gt;&lt;property id=&quot;20307&quot; value=&quot;288&quot;/&gt;&lt;/object&gt;&lt;object type=&quot;3&quot; unique_id=&quot;10036&quot;&gt;&lt;property id=&quot;20148&quot; value=&quot;5&quot;/&gt;&lt;property id=&quot;20300&quot; value=&quot;Slide 33 - &amp;quot;Range of time for a full-term birth&amp;quot;&quot;/&gt;&lt;property id=&quot;20307&quot; value=&quot;289&quot;/&gt;&lt;/object&gt;&lt;object type=&quot;3&quot; unique_id=&quot;10037&quot;&gt;&lt;property id=&quot;20148&quot; value=&quot;5&quot;/&gt;&lt;property id=&quot;20300&quot; value=&quot;Slide 34 - &amp;quot;What is 37-41 weeks?&amp;quot;&quot;/&gt;&lt;property id=&quot;20307&quot; value=&quot;290&quot;/&gt;&lt;/object&gt;&lt;object type=&quot;3&quot; unique_id=&quot;10038&quot;&gt;&lt;property id=&quot;20148&quot; value=&quot;5&quot;/&gt;&lt;property id=&quot;20300&quot; value=&quot;Slide 35 - &amp;quot;The gestational age and birth weight at which an infant is mature enough to survive&amp;quot;&quot;/&gt;&lt;property id=&quot;20307&quot; value=&quot;291&quot;/&gt;&lt;/object&gt;&lt;object type=&quot;3&quot; unique_id=&quot;10039&quot;&gt;&lt;property id=&quot;20148&quot; value=&quot;5&quot;/&gt;&lt;property id=&quot;20300&quot; value=&quot;Slide 36 - &amp;quot;What is the age of viability for a newborn infant?&amp;quot;&quot;/&gt;&lt;property id=&quot;20307&quot; value=&quot;292&quot;/&gt;&lt;/object&gt;&lt;object type=&quot;3&quot; unique_id=&quot;10040&quot;&gt;&lt;property id=&quot;20148&quot; value=&quot;5&quot;/&gt;&lt;property id=&quot;20300&quot; value=&quot;Slide 37 - &amp;quot;Amount of folic acid required during pregnancy per day&amp;quot;&quot;/&gt;&lt;property id=&quot;20307&quot; value=&quot;293&quot;/&gt;&lt;/object&gt;&lt;object type=&quot;3&quot; unique_id=&quot;10041&quot;&gt;&lt;property id=&quot;20148&quot; value=&quot;5&quot;/&gt;&lt;property id=&quot;20300&quot; value=&quot;Slide 38 - &amp;quot;What is 400-800 mcg?&amp;quot;&quot;/&gt;&lt;property id=&quot;20307&quot; value=&quot;294&quot;/&gt;&lt;/object&gt;&lt;object type=&quot;3&quot; unique_id=&quot;10042&quot;&gt;&lt;property id=&quot;20148&quot; value=&quot;5&quot;/&gt;&lt;property id=&quot;20300&quot; value=&quot;Slide 39 - &amp;quot;Watery pre-milk that leaks from breasts during the third trimester of pregnancy&amp;quot;&quot;/&gt;&lt;property id=&quot;20307&quot; value=&quot;295&quot;/&gt;&lt;/object&gt;&lt;object type=&quot;3&quot; unique_id=&quot;10043&quot;&gt;&lt;property id=&quot;20148&quot; value=&quot;5&quot;/&gt;&lt;property id=&quot;20300&quot; value=&quot;Slide 40 - &amp;quot;What is colostrum?&amp;quot;&quot;/&gt;&lt;property id=&quot;20307&quot; value=&quot;296&quot;/&gt;&lt;/object&gt;&lt;object type=&quot;3&quot; unique_id=&quot;10044&quot;&gt;&lt;property id=&quot;20148&quot; value=&quot;5&quot;/&gt;&lt;property id=&quot;20300&quot; value=&quot;Slide 41 - &amp;quot;Average weight gain during pregnancy&amp;quot;&quot;/&gt;&lt;property id=&quot;20307&quot; value=&quot;297&quot;/&gt;&lt;/object&gt;&lt;object type=&quot;3&quot; unique_id=&quot;10045&quot;&gt;&lt;property id=&quot;20148&quot; value=&quot;5&quot;/&gt;&lt;property id=&quot;20300&quot; value=&quot;Slide 42 - &amp;quot;What is 25-30 pounds?&amp;quot;&quot;/&gt;&lt;property id=&quot;20307&quot; value=&quot;298&quot;/&gt;&lt;/object&gt;&lt;object type=&quot;3&quot; unique_id=&quot;10046&quot;&gt;&lt;property id=&quot;20148&quot; value=&quot;5&quot;/&gt;&lt;property id=&quot;20300&quot; value=&quot;Slide 43 - &amp;quot;An incident where one is forced to do something sexual when they do not agree with it&amp;quot;&quot;/&gt;&lt;property id=&quot;20307&quot; value=&quot;299&quot;/&gt;&lt;/object&gt;&lt;object type=&quot;3&quot; unique_id=&quot;10047&quot;&gt;&lt;property id=&quot;20148&quot; value=&quot;5&quot;/&gt;&lt;property id=&quot;20300&quot; value=&quot;Slide 44 - &amp;quot;What is sexual abuse?&amp;quot;&quot;/&gt;&lt;property id=&quot;20307&quot; value=&quot;300&quot;/&gt;&lt;/object&gt;&lt;object type=&quot;3&quot; unique_id=&quot;10048&quot;&gt;&lt;property id=&quot;20148&quot; value=&quot;5&quot;/&gt;&lt;property id=&quot;20300&quot; value=&quot;Slide 45 - &amp;quot;Contact (usually two or more times) from someone that makes you feel afraid or harassed&amp;quot;&quot;/&gt;&lt;property id=&quot;20307&quot; value=&quot;301&quot;/&gt;&lt;/object&gt;&lt;object type=&quot;3&quot; unique_id=&quot;10049&quot;&gt;&lt;property id=&quot;20148&quot; value=&quot;5&quot;/&gt;&lt;property id=&quot;20300&quot; value=&quot;Slide 46 - &amp;quot;What is stalking?&amp;quot;&quot;/&gt;&lt;property id=&quot;20307&quot; value=&quot;302&quot;/&gt;&lt;/object&gt;&lt;object type=&quot;3&quot; unique_id=&quot;10050&quot;&gt;&lt;property id=&quot;20148&quot; value=&quot;5&quot;/&gt;&lt;property id=&quot;20300&quot; value=&quot;Slide 47 - &amp;quot;Mental health problems that can result from abuse or an attack&amp;quot;&quot;/&gt;&lt;property id=&quot;20307&quot; value=&quot;303&quot;/&gt;&lt;/object&gt;&lt;object type=&quot;3&quot; unique_id=&quot;10051&quot;&gt;&lt;property id=&quot;20148&quot; value=&quot;5&quot;/&gt;&lt;property id=&quot;20300&quot; value=&quot;Slide 48 - &amp;quot;What are post-traumatic stress disorder, depression, and anxiety?&amp;quot;&quot;/&gt;&lt;property id=&quot;20307&quot; value=&quot;304&quot;/&gt;&lt;/object&gt;&lt;object type=&quot;3&quot; unique_id=&quot;10052&quot;&gt;&lt;property id=&quot;20148&quot; value=&quot;5&quot;/&gt;&lt;property id=&quot;20300&quot; value=&quot;Slide 49 - &amp;quot;First major law to help fight domestic violence, sexual assault, and other types of violence against women&amp;quot;&quot;/&gt;&lt;property id=&quot;20307&quot; value=&quot;305&quot;/&gt;&lt;/object&gt;&lt;object type=&quot;3&quot; unique_id=&quot;10053&quot;&gt;&lt;property id=&quot;20148&quot; value=&quot;5&quot;/&gt;&lt;property id=&quot;20300&quot; value=&quot;Slide 50 - &amp;quot;What is The Violence Against Women Act?&amp;quot;&quot;/&gt;&lt;property id=&quot;20307&quot; value=&quot;306&quot;/&gt;&lt;/object&gt;&lt;object type=&quot;3&quot; unique_id=&quot;10054&quot;&gt;&lt;property id=&quot;20148&quot; value=&quot;5&quot;/&gt;&lt;property id=&quot;20300&quot; value=&quot;Slide 51 - &amp;quot;A drug sometimes used to assist a sexual assault&amp;quot;&quot;/&gt;&lt;property id=&quot;20307&quot; value=&quot;307&quot;/&gt;&lt;/object&gt;&lt;object type=&quot;3&quot; unique_id=&quot;10055&quot;&gt;&lt;property id=&quot;20148&quot; value=&quot;5&quot;/&gt;&lt;property id=&quot;20300&quot; value=&quot;Slide 52 - &amp;quot;What is Rohypnol? (“Roofies”)&amp;quot;&quot;/&gt;&lt;property id=&quot;20307&quot; value=&quot;308&quot;/&gt;&lt;/object&gt;&lt;object type=&quot;3&quot; unique_id=&quot;10056&quot;&gt;&lt;property id=&quot;20148&quot; value=&quot;5&quot;/&gt;&lt;property id=&quot;20300&quot; value=&quot;Slide 53&quot;/&gt;&lt;property id=&quot;20307&quot; value=&quot;280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ＤＦＰ行書体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Infusion.thmx</Template>
  <TotalTime>146</TotalTime>
  <Words>678</Words>
  <Application>Microsoft Office PowerPoint</Application>
  <PresentationFormat>On-screen Show (4:3)</PresentationFormat>
  <Paragraphs>118</Paragraphs>
  <Slides>53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Infusion</vt:lpstr>
      <vt:lpstr> JEOPARDY: Female Sexual Health</vt:lpstr>
      <vt:lpstr>PowerPoint Presentation</vt:lpstr>
      <vt:lpstr>The average number of partners a female has in a lifetime: 4, 7, 19?</vt:lpstr>
      <vt:lpstr>What is 4 partners?</vt:lpstr>
      <vt:lpstr>Average age at first intercourse for females: 14, 17, or 19?</vt:lpstr>
      <vt:lpstr>PowerPoint Presentation</vt:lpstr>
      <vt:lpstr>Age of first gynecological visit if not sexually active</vt:lpstr>
      <vt:lpstr>What is 18 years old?</vt:lpstr>
      <vt:lpstr>Things to avoid 24-48 hours before a gynecological exam</vt:lpstr>
      <vt:lpstr>What are sexual intercourse, douching, tampons, and vaginal creams?</vt:lpstr>
      <vt:lpstr>Things noted during a breast exam during a gynecology visit</vt:lpstr>
      <vt:lpstr>What are skin changes, lumps, and discharge?</vt:lpstr>
      <vt:lpstr>Most popular form of birth control</vt:lpstr>
      <vt:lpstr>What is the Pill?</vt:lpstr>
      <vt:lpstr>Internal female reproductive organs</vt:lpstr>
      <vt:lpstr>What are the ovaries, Fallopian tubes, uterus and vagina? </vt:lpstr>
      <vt:lpstr>Leading cause of death and illness in women worldwide</vt:lpstr>
      <vt:lpstr>What are reproductive health conditions? (including HIV/AIDS) </vt:lpstr>
      <vt:lpstr>A flexible ring about 2” in diameter that you insert vaginally once a month as a form of birth control</vt:lpstr>
      <vt:lpstr>What is a Nuva Ring?</vt:lpstr>
      <vt:lpstr>Small, plastic device that stops sperm from reaching an egg in the ovaries to prevent pregnancy</vt:lpstr>
      <vt:lpstr>An Intrauterine Device (Mirena)</vt:lpstr>
      <vt:lpstr>Infection you can get from having sex with someone</vt:lpstr>
      <vt:lpstr>What is an STD? (sexually transmitted disease)</vt:lpstr>
      <vt:lpstr>Most common sexually transmitted INFECTION</vt:lpstr>
      <vt:lpstr>What is Human Papillomavirus?</vt:lpstr>
      <vt:lpstr>Most common reported sexually transmitted DISEASE in the U.S.</vt:lpstr>
      <vt:lpstr>What is chlamydia?</vt:lpstr>
      <vt:lpstr>The virus that causes AIDS</vt:lpstr>
      <vt:lpstr>What is the human immunodeficiency virus? (HIV)</vt:lpstr>
      <vt:lpstr>Common STD caused by an infection by a protozoan parasite. Usually asymptomatic</vt:lpstr>
      <vt:lpstr>What is trichomoniasis?</vt:lpstr>
      <vt:lpstr>Range of time for a full-term birth</vt:lpstr>
      <vt:lpstr>What is 37-41 weeks?</vt:lpstr>
      <vt:lpstr>The gestational age and birth weight at which an infant is mature enough to survive</vt:lpstr>
      <vt:lpstr>What is the age of viability for a newborn infant?</vt:lpstr>
      <vt:lpstr>Amount of folic acid required during pregnancy per day</vt:lpstr>
      <vt:lpstr>What is 400-800 mcg?</vt:lpstr>
      <vt:lpstr>Watery pre-milk that leaks from breasts during the third trimester of pregnancy</vt:lpstr>
      <vt:lpstr>What is colostrum?</vt:lpstr>
      <vt:lpstr>Average weight gain during pregnancy</vt:lpstr>
      <vt:lpstr>What is 25-30 pounds?</vt:lpstr>
      <vt:lpstr>An incident where one is forced to do something sexual when they do not agree with it</vt:lpstr>
      <vt:lpstr>What is sexual abuse?</vt:lpstr>
      <vt:lpstr>Contact (usually two or more times) from someone that makes you feel afraid or harassed</vt:lpstr>
      <vt:lpstr>What is stalking?</vt:lpstr>
      <vt:lpstr>Mental health problems that can result from abuse or an attack</vt:lpstr>
      <vt:lpstr>What are post-traumatic stress disorder, depression, and anxiety?</vt:lpstr>
      <vt:lpstr>First major law to help fight domestic violence, sexual assault, and other types of violence against women</vt:lpstr>
      <vt:lpstr>What is The Violence Against Women Act?</vt:lpstr>
      <vt:lpstr>A drug sometimes used to assist a sexual assault</vt:lpstr>
      <vt:lpstr>What is Rohypnol? (“Roofies”)</vt:lpstr>
      <vt:lpstr>PowerPoint Presentation</vt:lpstr>
    </vt:vector>
  </TitlesOfParts>
  <Company>University of Delaware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JEOPARDY: Female Sexual Health</dc:title>
  <dc:creator>Ashley Snyder</dc:creator>
  <cp:lastModifiedBy>Fred Hofstetter</cp:lastModifiedBy>
  <cp:revision>29</cp:revision>
  <dcterms:created xsi:type="dcterms:W3CDTF">2013-05-14T04:24:55Z</dcterms:created>
  <dcterms:modified xsi:type="dcterms:W3CDTF">2013-05-20T12:25:44Z</dcterms:modified>
</cp:coreProperties>
</file>