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61"/>
  </p:notesMasterIdLst>
  <p:handoutMasterIdLst>
    <p:handoutMasterId r:id="rId62"/>
  </p:handoutMasterIdLst>
  <p:sldIdLst>
    <p:sldId id="341" r:id="rId3"/>
    <p:sldId id="256" r:id="rId4"/>
    <p:sldId id="262" r:id="rId5"/>
    <p:sldId id="257"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 id="326" r:id="rId46"/>
    <p:sldId id="327" r:id="rId47"/>
    <p:sldId id="328" r:id="rId48"/>
    <p:sldId id="329" r:id="rId49"/>
    <p:sldId id="330" r:id="rId50"/>
    <p:sldId id="331" r:id="rId51"/>
    <p:sldId id="332" r:id="rId52"/>
    <p:sldId id="333" r:id="rId53"/>
    <p:sldId id="334" r:id="rId54"/>
    <p:sldId id="335" r:id="rId55"/>
    <p:sldId id="336" r:id="rId56"/>
    <p:sldId id="337" r:id="rId57"/>
    <p:sldId id="338" r:id="rId58"/>
    <p:sldId id="339" r:id="rId59"/>
    <p:sldId id="340"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721" autoAdjust="0"/>
  </p:normalViewPr>
  <p:slideViewPr>
    <p:cSldViewPr snapToGrid="0" showGuides="1">
      <p:cViewPr varScale="1">
        <p:scale>
          <a:sx n="70" d="100"/>
          <a:sy n="70" d="100"/>
        </p:scale>
        <p:origin x="36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1848"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47117E-D58A-422A-A81B-362E9F2EA265}" type="datetimeFigureOut">
              <a:rPr lang="en-US" smtClean="0"/>
              <a:t>7/7/2016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438575-B761-4121-A7E4-457BB626566A}" type="slidenum">
              <a:rPr lang="en-US" smtClean="0"/>
              <a:t>‹#›</a:t>
            </a:fld>
            <a:endParaRPr lang="en-US"/>
          </a:p>
        </p:txBody>
      </p:sp>
    </p:spTree>
    <p:extLst>
      <p:ext uri="{BB962C8B-B14F-4D97-AF65-F5344CB8AC3E}">
        <p14:creationId xmlns:p14="http://schemas.microsoft.com/office/powerpoint/2010/main" val="62396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552672-2D72-42C2-B0B5-4CADDCB794C9}" type="datetimeFigureOut">
              <a:rPr lang="en-US" smtClean="0"/>
              <a:t>7/7/2016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4BA502-DDEA-4552-B72A-9C62FF6620C8}" type="slidenum">
              <a:rPr lang="en-US" smtClean="0"/>
              <a:t>‹#›</a:t>
            </a:fld>
            <a:endParaRPr lang="en-US"/>
          </a:p>
        </p:txBody>
      </p:sp>
    </p:spTree>
    <p:extLst>
      <p:ext uri="{BB962C8B-B14F-4D97-AF65-F5344CB8AC3E}">
        <p14:creationId xmlns:p14="http://schemas.microsoft.com/office/powerpoint/2010/main" val="215213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ame Board">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332703" y="357393"/>
            <a:ext cx="2099258" cy="914400"/>
          </a:xfrm>
          <a:solidFill>
            <a:schemeClr val="accent1">
              <a:lumMod val="75000"/>
            </a:schemeClr>
          </a:solidFill>
          <a:ln>
            <a:solidFill>
              <a:schemeClr val="accent1">
                <a:lumMod val="75000"/>
              </a:schemeClr>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Category 1</a:t>
            </a:r>
            <a:endParaRPr lang="en-US" dirty="0"/>
          </a:p>
        </p:txBody>
      </p:sp>
      <p:sp>
        <p:nvSpPr>
          <p:cNvPr id="40" name="Text Placeholder 7"/>
          <p:cNvSpPr>
            <a:spLocks noGrp="1"/>
          </p:cNvSpPr>
          <p:nvPr>
            <p:ph type="body" sz="quarter" idx="18" hasCustomPrompt="1"/>
          </p:nvPr>
        </p:nvSpPr>
        <p:spPr>
          <a:xfrm>
            <a:off x="332703"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45" name="Text Placeholder 7"/>
          <p:cNvSpPr>
            <a:spLocks noGrp="1"/>
          </p:cNvSpPr>
          <p:nvPr>
            <p:ph type="body" sz="quarter" idx="23" hasCustomPrompt="1"/>
          </p:nvPr>
        </p:nvSpPr>
        <p:spPr>
          <a:xfrm>
            <a:off x="332703"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0" name="Text Placeholder 7"/>
          <p:cNvSpPr>
            <a:spLocks noGrp="1"/>
          </p:cNvSpPr>
          <p:nvPr>
            <p:ph type="body" sz="quarter" idx="28" hasCustomPrompt="1"/>
          </p:nvPr>
        </p:nvSpPr>
        <p:spPr>
          <a:xfrm>
            <a:off x="332703"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5" name="Text Placeholder 7"/>
          <p:cNvSpPr>
            <a:spLocks noGrp="1"/>
          </p:cNvSpPr>
          <p:nvPr>
            <p:ph type="body" sz="quarter" idx="33" hasCustomPrompt="1"/>
          </p:nvPr>
        </p:nvSpPr>
        <p:spPr>
          <a:xfrm>
            <a:off x="332703"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60" name="Text Placeholder 7"/>
          <p:cNvSpPr>
            <a:spLocks noGrp="1"/>
          </p:cNvSpPr>
          <p:nvPr>
            <p:ph type="body" sz="quarter" idx="38" hasCustomPrompt="1"/>
          </p:nvPr>
        </p:nvSpPr>
        <p:spPr>
          <a:xfrm>
            <a:off x="332703"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36" name="Text Placeholder 7"/>
          <p:cNvSpPr>
            <a:spLocks noGrp="1"/>
          </p:cNvSpPr>
          <p:nvPr>
            <p:ph type="body" sz="quarter" idx="14" hasCustomPrompt="1"/>
          </p:nvPr>
        </p:nvSpPr>
        <p:spPr>
          <a:xfrm>
            <a:off x="2689537" y="357393"/>
            <a:ext cx="2099258" cy="914400"/>
          </a:xfrm>
          <a:solidFill>
            <a:schemeClr val="accent2"/>
          </a:solidFill>
          <a:ln>
            <a:solidFill>
              <a:schemeClr val="accent2"/>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Category 2</a:t>
            </a:r>
            <a:endParaRPr lang="en-US" dirty="0"/>
          </a:p>
        </p:txBody>
      </p:sp>
      <p:sp>
        <p:nvSpPr>
          <p:cNvPr id="41" name="Text Placeholder 7"/>
          <p:cNvSpPr>
            <a:spLocks noGrp="1"/>
          </p:cNvSpPr>
          <p:nvPr>
            <p:ph type="body" sz="quarter" idx="19" hasCustomPrompt="1"/>
          </p:nvPr>
        </p:nvSpPr>
        <p:spPr>
          <a:xfrm>
            <a:off x="2689537"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46" name="Text Placeholder 7"/>
          <p:cNvSpPr>
            <a:spLocks noGrp="1"/>
          </p:cNvSpPr>
          <p:nvPr>
            <p:ph type="body" sz="quarter" idx="24" hasCustomPrompt="1"/>
          </p:nvPr>
        </p:nvSpPr>
        <p:spPr>
          <a:xfrm>
            <a:off x="2689537"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1" name="Text Placeholder 7"/>
          <p:cNvSpPr>
            <a:spLocks noGrp="1"/>
          </p:cNvSpPr>
          <p:nvPr>
            <p:ph type="body" sz="quarter" idx="29" hasCustomPrompt="1"/>
          </p:nvPr>
        </p:nvSpPr>
        <p:spPr>
          <a:xfrm>
            <a:off x="2689537"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6" name="Text Placeholder 7"/>
          <p:cNvSpPr>
            <a:spLocks noGrp="1"/>
          </p:cNvSpPr>
          <p:nvPr>
            <p:ph type="body" sz="quarter" idx="34" hasCustomPrompt="1"/>
          </p:nvPr>
        </p:nvSpPr>
        <p:spPr>
          <a:xfrm>
            <a:off x="2689537"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61" name="Text Placeholder 7"/>
          <p:cNvSpPr>
            <a:spLocks noGrp="1"/>
          </p:cNvSpPr>
          <p:nvPr>
            <p:ph type="body" sz="quarter" idx="39" hasCustomPrompt="1"/>
          </p:nvPr>
        </p:nvSpPr>
        <p:spPr>
          <a:xfrm>
            <a:off x="2689537"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37" name="Text Placeholder 7"/>
          <p:cNvSpPr>
            <a:spLocks noGrp="1"/>
          </p:cNvSpPr>
          <p:nvPr>
            <p:ph type="body" sz="quarter" idx="15" hasCustomPrompt="1"/>
          </p:nvPr>
        </p:nvSpPr>
        <p:spPr>
          <a:xfrm>
            <a:off x="5046371" y="357393"/>
            <a:ext cx="2099258" cy="914400"/>
          </a:xfrm>
          <a:solidFill>
            <a:schemeClr val="accent3"/>
          </a:solidFill>
          <a:ln>
            <a:solidFill>
              <a:schemeClr val="accent3"/>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Category 3</a:t>
            </a:r>
            <a:endParaRPr lang="en-US" dirty="0"/>
          </a:p>
        </p:txBody>
      </p:sp>
      <p:sp>
        <p:nvSpPr>
          <p:cNvPr id="42" name="Text Placeholder 7"/>
          <p:cNvSpPr>
            <a:spLocks noGrp="1"/>
          </p:cNvSpPr>
          <p:nvPr>
            <p:ph type="body" sz="quarter" idx="20" hasCustomPrompt="1"/>
          </p:nvPr>
        </p:nvSpPr>
        <p:spPr>
          <a:xfrm>
            <a:off x="5046371"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47" name="Text Placeholder 7"/>
          <p:cNvSpPr>
            <a:spLocks noGrp="1"/>
          </p:cNvSpPr>
          <p:nvPr>
            <p:ph type="body" sz="quarter" idx="25" hasCustomPrompt="1"/>
          </p:nvPr>
        </p:nvSpPr>
        <p:spPr>
          <a:xfrm>
            <a:off x="5046371"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2" name="Text Placeholder 7"/>
          <p:cNvSpPr>
            <a:spLocks noGrp="1"/>
          </p:cNvSpPr>
          <p:nvPr>
            <p:ph type="body" sz="quarter" idx="30" hasCustomPrompt="1"/>
          </p:nvPr>
        </p:nvSpPr>
        <p:spPr>
          <a:xfrm>
            <a:off x="5046371"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7" name="Text Placeholder 7"/>
          <p:cNvSpPr>
            <a:spLocks noGrp="1"/>
          </p:cNvSpPr>
          <p:nvPr>
            <p:ph type="body" sz="quarter" idx="35" hasCustomPrompt="1"/>
          </p:nvPr>
        </p:nvSpPr>
        <p:spPr>
          <a:xfrm>
            <a:off x="5046371"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62" name="Text Placeholder 7"/>
          <p:cNvSpPr>
            <a:spLocks noGrp="1"/>
          </p:cNvSpPr>
          <p:nvPr>
            <p:ph type="body" sz="quarter" idx="40" hasCustomPrompt="1"/>
          </p:nvPr>
        </p:nvSpPr>
        <p:spPr>
          <a:xfrm>
            <a:off x="5046371"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38" name="Text Placeholder 7"/>
          <p:cNvSpPr>
            <a:spLocks noGrp="1"/>
          </p:cNvSpPr>
          <p:nvPr>
            <p:ph type="body" sz="quarter" idx="16" hasCustomPrompt="1"/>
          </p:nvPr>
        </p:nvSpPr>
        <p:spPr>
          <a:xfrm>
            <a:off x="7403205" y="357393"/>
            <a:ext cx="2099258" cy="914400"/>
          </a:xfrm>
          <a:solidFill>
            <a:schemeClr val="accent4"/>
          </a:solidFill>
          <a:ln>
            <a:solidFill>
              <a:schemeClr val="accent4"/>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Category 4</a:t>
            </a:r>
            <a:endParaRPr lang="en-US" dirty="0"/>
          </a:p>
        </p:txBody>
      </p:sp>
      <p:sp>
        <p:nvSpPr>
          <p:cNvPr id="43" name="Text Placeholder 7"/>
          <p:cNvSpPr>
            <a:spLocks noGrp="1"/>
          </p:cNvSpPr>
          <p:nvPr>
            <p:ph type="body" sz="quarter" idx="21" hasCustomPrompt="1"/>
          </p:nvPr>
        </p:nvSpPr>
        <p:spPr>
          <a:xfrm>
            <a:off x="7403205"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48" name="Text Placeholder 7"/>
          <p:cNvSpPr>
            <a:spLocks noGrp="1"/>
          </p:cNvSpPr>
          <p:nvPr>
            <p:ph type="body" sz="quarter" idx="26" hasCustomPrompt="1"/>
          </p:nvPr>
        </p:nvSpPr>
        <p:spPr>
          <a:xfrm>
            <a:off x="7403205"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3" name="Text Placeholder 7"/>
          <p:cNvSpPr>
            <a:spLocks noGrp="1"/>
          </p:cNvSpPr>
          <p:nvPr>
            <p:ph type="body" sz="quarter" idx="31" hasCustomPrompt="1"/>
          </p:nvPr>
        </p:nvSpPr>
        <p:spPr>
          <a:xfrm>
            <a:off x="7403205"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8" name="Text Placeholder 7"/>
          <p:cNvSpPr>
            <a:spLocks noGrp="1"/>
          </p:cNvSpPr>
          <p:nvPr>
            <p:ph type="body" sz="quarter" idx="36" hasCustomPrompt="1"/>
          </p:nvPr>
        </p:nvSpPr>
        <p:spPr>
          <a:xfrm>
            <a:off x="7403205"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63" name="Text Placeholder 7"/>
          <p:cNvSpPr>
            <a:spLocks noGrp="1"/>
          </p:cNvSpPr>
          <p:nvPr>
            <p:ph type="body" sz="quarter" idx="41" hasCustomPrompt="1"/>
          </p:nvPr>
        </p:nvSpPr>
        <p:spPr>
          <a:xfrm>
            <a:off x="7403205"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39" name="Text Placeholder 7"/>
          <p:cNvSpPr>
            <a:spLocks noGrp="1"/>
          </p:cNvSpPr>
          <p:nvPr>
            <p:ph type="body" sz="quarter" idx="17" hasCustomPrompt="1"/>
          </p:nvPr>
        </p:nvSpPr>
        <p:spPr>
          <a:xfrm>
            <a:off x="9760039" y="357393"/>
            <a:ext cx="2099258" cy="914400"/>
          </a:xfrm>
          <a:solidFill>
            <a:schemeClr val="accent5"/>
          </a:solidFill>
          <a:ln>
            <a:solidFill>
              <a:schemeClr val="accent5"/>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Category 5</a:t>
            </a:r>
            <a:endParaRPr lang="en-US" dirty="0"/>
          </a:p>
        </p:txBody>
      </p:sp>
      <p:sp>
        <p:nvSpPr>
          <p:cNvPr id="44" name="Text Placeholder 7"/>
          <p:cNvSpPr>
            <a:spLocks noGrp="1"/>
          </p:cNvSpPr>
          <p:nvPr>
            <p:ph type="body" sz="quarter" idx="22" hasCustomPrompt="1"/>
          </p:nvPr>
        </p:nvSpPr>
        <p:spPr>
          <a:xfrm>
            <a:off x="9760039"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49" name="Text Placeholder 7"/>
          <p:cNvSpPr>
            <a:spLocks noGrp="1"/>
          </p:cNvSpPr>
          <p:nvPr>
            <p:ph type="body" sz="quarter" idx="27" hasCustomPrompt="1"/>
          </p:nvPr>
        </p:nvSpPr>
        <p:spPr>
          <a:xfrm>
            <a:off x="9760039"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4" name="Text Placeholder 7"/>
          <p:cNvSpPr>
            <a:spLocks noGrp="1"/>
          </p:cNvSpPr>
          <p:nvPr>
            <p:ph type="body" sz="quarter" idx="32" hasCustomPrompt="1"/>
          </p:nvPr>
        </p:nvSpPr>
        <p:spPr>
          <a:xfrm>
            <a:off x="9760039"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9" name="Text Placeholder 7"/>
          <p:cNvSpPr>
            <a:spLocks noGrp="1"/>
          </p:cNvSpPr>
          <p:nvPr>
            <p:ph type="body" sz="quarter" idx="37" hasCustomPrompt="1"/>
          </p:nvPr>
        </p:nvSpPr>
        <p:spPr>
          <a:xfrm>
            <a:off x="9760039"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64" name="Text Placeholder 7"/>
          <p:cNvSpPr>
            <a:spLocks noGrp="1"/>
          </p:cNvSpPr>
          <p:nvPr>
            <p:ph type="body" sz="quarter" idx="42" hasCustomPrompt="1"/>
          </p:nvPr>
        </p:nvSpPr>
        <p:spPr>
          <a:xfrm>
            <a:off x="9760039"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33"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You can type your own categories and points values in this game board.</a:t>
            </a:r>
          </a:p>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Type your questions and answers in the slides we’ve provided.</a:t>
            </a:r>
          </a:p>
          <a:p>
            <a:pPr marL="0" marR="0" lvl="0" indent="0" algn="l" defTabSz="914400" rtl="0" eaLnBrk="1" fontAlgn="auto" latinLnBrk="0" hangingPunct="1">
              <a:lnSpc>
                <a:spcPct val="100000"/>
              </a:lnSpc>
              <a:spcBef>
                <a:spcPts val="1200"/>
              </a:spcBef>
              <a:spcAft>
                <a:spcPts val="0"/>
              </a:spcAft>
              <a:buClrTx/>
              <a:buSzTx/>
              <a:buFontTx/>
              <a:buNone/>
              <a:tabLst/>
              <a:defRPr/>
            </a:pPr>
            <a:r>
              <a:rPr lang="en-US" sz="1600" dirty="0" smtClean="0">
                <a:solidFill>
                  <a:srgbClr val="7F7F7F"/>
                </a:solidFill>
                <a:latin typeface="Calibri Light" panose="020F0302020204030204" pitchFamily="34" charset="0"/>
                <a:cs typeface="Calibri" panose="020F0502020204030204" pitchFamily="34" charset="0"/>
              </a:rPr>
              <a:t>When you’re in slide show view, click a points box to go to that question,</a:t>
            </a:r>
            <a:r>
              <a:rPr lang="en-US" sz="1600" baseline="0" dirty="0" smtClean="0">
                <a:solidFill>
                  <a:srgbClr val="7F7F7F"/>
                </a:solidFill>
                <a:latin typeface="Calibri Light" panose="020F0302020204030204" pitchFamily="34" charset="0"/>
                <a:cs typeface="Calibri" panose="020F0502020204030204" pitchFamily="34" charset="0"/>
              </a:rPr>
              <a:t> then </a:t>
            </a:r>
            <a:r>
              <a:rPr lang="en-US" sz="1600" dirty="0" smtClean="0">
                <a:solidFill>
                  <a:srgbClr val="7F7F7F"/>
                </a:solidFill>
                <a:latin typeface="Calibri Light" panose="020F0302020204030204" pitchFamily="34" charset="0"/>
                <a:cs typeface="Calibri" panose="020F0502020204030204" pitchFamily="34" charset="0"/>
              </a:rPr>
              <a:t>click to</a:t>
            </a:r>
            <a:r>
              <a:rPr lang="en-US" sz="1600" baseline="0" dirty="0" smtClean="0">
                <a:solidFill>
                  <a:srgbClr val="7F7F7F"/>
                </a:solidFill>
                <a:latin typeface="Calibri Light" panose="020F0302020204030204" pitchFamily="34" charset="0"/>
                <a:cs typeface="Calibri" panose="020F0502020204030204" pitchFamily="34" charset="0"/>
              </a:rPr>
              <a:t> move to the answer slide</a:t>
            </a:r>
            <a:r>
              <a:rPr lang="en-US" sz="1600" dirty="0" smtClean="0">
                <a:solidFill>
                  <a:srgbClr val="7F7F7F"/>
                </a:solidFill>
                <a:latin typeface="Calibri Light" panose="020F0302020204030204" pitchFamily="34" charset="0"/>
                <a:cs typeface="Calibri" panose="020F0502020204030204" pitchFamily="34" charset="0"/>
              </a:rPr>
              <a:t>. </a:t>
            </a:r>
          </a:p>
          <a:p>
            <a:pPr marL="0" marR="0" lvl="0" indent="0" algn="l" defTabSz="914400" rtl="0" eaLnBrk="1" fontAlgn="auto" latinLnBrk="0" hangingPunct="1">
              <a:lnSpc>
                <a:spcPct val="100000"/>
              </a:lnSpc>
              <a:spcBef>
                <a:spcPts val="1200"/>
              </a:spcBef>
              <a:spcAft>
                <a:spcPts val="0"/>
              </a:spcAft>
              <a:buClrTx/>
              <a:buSzTx/>
              <a:buFontTx/>
              <a:buNone/>
              <a:tabLst/>
              <a:defRPr/>
            </a:pPr>
            <a:r>
              <a:rPr lang="en-US" sz="1600" dirty="0" smtClean="0">
                <a:solidFill>
                  <a:srgbClr val="7F7F7F"/>
                </a:solidFill>
                <a:latin typeface="Calibri Light" panose="020F0302020204030204" pitchFamily="34" charset="0"/>
                <a:cs typeface="Calibri" panose="020F0502020204030204" pitchFamily="34" charset="0"/>
              </a:rPr>
              <a:t>Click the left triangle to return to this game board slide. </a:t>
            </a:r>
          </a:p>
        </p:txBody>
      </p:sp>
    </p:spTree>
    <p:extLst>
      <p:ext uri="{BB962C8B-B14F-4D97-AF65-F5344CB8AC3E}">
        <p14:creationId xmlns:p14="http://schemas.microsoft.com/office/powerpoint/2010/main" val="3830760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tegory 3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smtClean="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Type answer here. </a:t>
            </a:r>
            <a:endParaRPr lang="en-US" dirty="0"/>
          </a:p>
        </p:txBody>
      </p:sp>
      <p:sp>
        <p:nvSpPr>
          <p:cNvPr id="2" name="Rectangle 1"/>
          <p:cNvSpPr/>
          <p:nvPr userDrawn="1"/>
        </p:nvSpPr>
        <p:spPr bwMode="invGray">
          <a:xfrm>
            <a:off x="0" y="5749805"/>
            <a:ext cx="12192000" cy="11081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1"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smtClean="0"/>
              <a:t>Category 3</a:t>
            </a:r>
            <a:endParaRPr lang="en-US" dirty="0"/>
          </a:p>
        </p:txBody>
      </p:sp>
    </p:spTree>
    <p:extLst>
      <p:ext uri="{BB962C8B-B14F-4D97-AF65-F5344CB8AC3E}">
        <p14:creationId xmlns:p14="http://schemas.microsoft.com/office/powerpoint/2010/main" val="37216608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tegory 4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smtClean="0"/>
              <a:t>Category 4 divider slide</a:t>
            </a:r>
            <a:endParaRPr lang="en-US" dirty="0"/>
          </a:p>
        </p:txBody>
      </p:sp>
    </p:spTree>
    <p:extLst>
      <p:ext uri="{BB962C8B-B14F-4D97-AF65-F5344CB8AC3E}">
        <p14:creationId xmlns:p14="http://schemas.microsoft.com/office/powerpoint/2010/main" val="730655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tegory 4 Questions">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smtClean="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Type question here. </a:t>
            </a:r>
            <a:endParaRPr lang="en-US" dirty="0"/>
          </a:p>
        </p:txBody>
      </p:sp>
      <p:sp>
        <p:nvSpPr>
          <p:cNvPr id="2" name="Rectangle 1"/>
          <p:cNvSpPr/>
          <p:nvPr userDrawn="1"/>
        </p:nvSpPr>
        <p:spPr bwMode="invGray">
          <a:xfrm>
            <a:off x="0" y="5749805"/>
            <a:ext cx="12192000" cy="1108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9"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smtClean="0"/>
              <a:t>Category 4</a:t>
            </a:r>
            <a:endParaRPr lang="en-US" dirty="0"/>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559610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ategory 4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smtClean="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Type answer here. </a:t>
            </a:r>
            <a:endParaRPr lang="en-US" dirty="0"/>
          </a:p>
        </p:txBody>
      </p:sp>
      <p:sp>
        <p:nvSpPr>
          <p:cNvPr id="2" name="Rectangle 1"/>
          <p:cNvSpPr/>
          <p:nvPr userDrawn="1"/>
        </p:nvSpPr>
        <p:spPr bwMode="invGray">
          <a:xfrm>
            <a:off x="0" y="5749805"/>
            <a:ext cx="12192000" cy="1108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1"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smtClean="0"/>
              <a:t>Category 4</a:t>
            </a:r>
            <a:endParaRPr lang="en-US" dirty="0"/>
          </a:p>
        </p:txBody>
      </p:sp>
    </p:spTree>
    <p:extLst>
      <p:ext uri="{BB962C8B-B14F-4D97-AF65-F5344CB8AC3E}">
        <p14:creationId xmlns:p14="http://schemas.microsoft.com/office/powerpoint/2010/main" val="39608697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ategory 5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smtClean="0"/>
              <a:t>Category 5 divider slide</a:t>
            </a:r>
            <a:endParaRPr lang="en-US" dirty="0"/>
          </a:p>
        </p:txBody>
      </p:sp>
    </p:spTree>
    <p:extLst>
      <p:ext uri="{BB962C8B-B14F-4D97-AF65-F5344CB8AC3E}">
        <p14:creationId xmlns:p14="http://schemas.microsoft.com/office/powerpoint/2010/main" val="971966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tegory 5 Questions">
    <p:bg>
      <p:bgPr>
        <a:solidFill>
          <a:schemeClr val="bg2">
            <a:alpha val="97000"/>
          </a:schemeClr>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smtClean="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Type question here. </a:t>
            </a:r>
            <a:endParaRPr lang="en-US" dirty="0"/>
          </a:p>
        </p:txBody>
      </p:sp>
      <p:sp>
        <p:nvSpPr>
          <p:cNvPr id="2" name="Rectangle 1"/>
          <p:cNvSpPr/>
          <p:nvPr userDrawn="1"/>
        </p:nvSpPr>
        <p:spPr bwMode="invGray">
          <a:xfrm>
            <a:off x="0" y="5749805"/>
            <a:ext cx="12192000" cy="1108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9"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smtClean="0"/>
              <a:t>Category 5</a:t>
            </a:r>
            <a:endParaRPr lang="en-US" dirty="0"/>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925406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tegory 5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smtClean="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Type answer here. </a:t>
            </a:r>
            <a:endParaRPr lang="en-US" dirty="0"/>
          </a:p>
        </p:txBody>
      </p:sp>
      <p:sp>
        <p:nvSpPr>
          <p:cNvPr id="2" name="Rectangle 1"/>
          <p:cNvSpPr/>
          <p:nvPr userDrawn="1"/>
        </p:nvSpPr>
        <p:spPr bwMode="invGray">
          <a:xfrm>
            <a:off x="0" y="5749805"/>
            <a:ext cx="12192000" cy="1108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1"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smtClean="0"/>
              <a:t>Category 5</a:t>
            </a:r>
            <a:endParaRPr lang="en-US" dirty="0"/>
          </a:p>
        </p:txBody>
      </p:sp>
    </p:spTree>
    <p:extLst>
      <p:ext uri="{BB962C8B-B14F-4D97-AF65-F5344CB8AC3E}">
        <p14:creationId xmlns:p14="http://schemas.microsoft.com/office/powerpoint/2010/main" val="39335210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tegory 1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smtClean="0"/>
              <a:t>Category 1 divider slide</a:t>
            </a:r>
            <a:endParaRPr lang="en-US" dirty="0"/>
          </a:p>
        </p:txBody>
      </p:sp>
    </p:spTree>
    <p:extLst>
      <p:ext uri="{BB962C8B-B14F-4D97-AF65-F5344CB8AC3E}">
        <p14:creationId xmlns:p14="http://schemas.microsoft.com/office/powerpoint/2010/main" val="115712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tegory 1 Questions">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smtClean="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Type question here. </a:t>
            </a:r>
            <a:endParaRPr lang="en-US" dirty="0"/>
          </a:p>
        </p:txBody>
      </p:sp>
      <p:sp>
        <p:nvSpPr>
          <p:cNvPr id="2" name="Rectangle 1"/>
          <p:cNvSpPr/>
          <p:nvPr userDrawn="1"/>
        </p:nvSpPr>
        <p:spPr bwMode="invGray">
          <a:xfrm>
            <a:off x="0" y="5749805"/>
            <a:ext cx="12192000" cy="11081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2"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When you’re in slide show view, click the left triangle to return to the game board slide. </a:t>
            </a:r>
          </a:p>
        </p:txBody>
      </p:sp>
      <p:sp>
        <p:nvSpPr>
          <p:cNvPr id="6" name="Title 5"/>
          <p:cNvSpPr>
            <a:spLocks noGrp="1"/>
          </p:cNvSpPr>
          <p:nvPr>
            <p:ph type="title" hasCustomPrompt="1"/>
          </p:nvPr>
        </p:nvSpPr>
        <p:spPr/>
        <p:txBody>
          <a:bodyPr/>
          <a:lstStyle>
            <a:lvl1pPr>
              <a:defRPr>
                <a:solidFill>
                  <a:schemeClr val="tx1">
                    <a:alpha val="63000"/>
                  </a:schemeClr>
                </a:solidFill>
              </a:defRPr>
            </a:lvl1pPr>
          </a:lstStyle>
          <a:p>
            <a:r>
              <a:rPr lang="en-US" dirty="0" smtClean="0"/>
              <a:t>Category 1</a:t>
            </a:r>
            <a:endParaRPr lang="en-US" dirty="0"/>
          </a:p>
        </p:txBody>
      </p:sp>
      <p:sp>
        <p:nvSpPr>
          <p:cNvPr id="14"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2008229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tegory 1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smtClean="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Type answer here. </a:t>
            </a:r>
            <a:endParaRPr lang="en-US" dirty="0"/>
          </a:p>
        </p:txBody>
      </p:sp>
      <p:sp>
        <p:nvSpPr>
          <p:cNvPr id="2" name="Rectangle 1"/>
          <p:cNvSpPr/>
          <p:nvPr userDrawn="1"/>
        </p:nvSpPr>
        <p:spPr bwMode="invGray">
          <a:xfrm>
            <a:off x="0" y="5749805"/>
            <a:ext cx="12192000" cy="11081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4"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smtClean="0"/>
              <a:t>Category 1</a:t>
            </a:r>
            <a:endParaRPr lang="en-US" dirty="0"/>
          </a:p>
        </p:txBody>
      </p:sp>
    </p:spTree>
    <p:extLst>
      <p:ext uri="{BB962C8B-B14F-4D97-AF65-F5344CB8AC3E}">
        <p14:creationId xmlns:p14="http://schemas.microsoft.com/office/powerpoint/2010/main" val="13196018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tegory 2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smtClean="0"/>
              <a:t>Category 2 divider slide</a:t>
            </a:r>
            <a:endParaRPr lang="en-US" dirty="0"/>
          </a:p>
        </p:txBody>
      </p:sp>
    </p:spTree>
    <p:extLst>
      <p:ext uri="{BB962C8B-B14F-4D97-AF65-F5344CB8AC3E}">
        <p14:creationId xmlns:p14="http://schemas.microsoft.com/office/powerpoint/2010/main" val="1317110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tegory 2 Questions">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smtClean="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Type question here. </a:t>
            </a:r>
            <a:endParaRPr lang="en-US" dirty="0"/>
          </a:p>
        </p:txBody>
      </p:sp>
      <p:sp>
        <p:nvSpPr>
          <p:cNvPr id="2" name="Rectangle 1"/>
          <p:cNvSpPr/>
          <p:nvPr userDrawn="1"/>
        </p:nvSpPr>
        <p:spPr bwMode="invGray">
          <a:xfrm>
            <a:off x="0" y="5749805"/>
            <a:ext cx="12192000" cy="11081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9"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smtClean="0"/>
              <a:t>Category 2</a:t>
            </a:r>
            <a:endParaRPr lang="en-US" dirty="0"/>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087391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tegory 2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smtClean="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Type answer here. </a:t>
            </a:r>
            <a:endParaRPr lang="en-US" dirty="0"/>
          </a:p>
        </p:txBody>
      </p:sp>
      <p:sp>
        <p:nvSpPr>
          <p:cNvPr id="2" name="Rectangle 1"/>
          <p:cNvSpPr/>
          <p:nvPr userDrawn="1"/>
        </p:nvSpPr>
        <p:spPr bwMode="invGray">
          <a:xfrm>
            <a:off x="0" y="5749805"/>
            <a:ext cx="12192000" cy="11081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1"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smtClean="0"/>
              <a:t>Category 2</a:t>
            </a:r>
            <a:endParaRPr lang="en-US" dirty="0"/>
          </a:p>
        </p:txBody>
      </p:sp>
    </p:spTree>
    <p:extLst>
      <p:ext uri="{BB962C8B-B14F-4D97-AF65-F5344CB8AC3E}">
        <p14:creationId xmlns:p14="http://schemas.microsoft.com/office/powerpoint/2010/main" val="5037557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tegory 3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smtClean="0"/>
              <a:t>Category 3 divider slide</a:t>
            </a:r>
            <a:endParaRPr lang="en-US" dirty="0"/>
          </a:p>
        </p:txBody>
      </p:sp>
    </p:spTree>
    <p:extLst>
      <p:ext uri="{BB962C8B-B14F-4D97-AF65-F5344CB8AC3E}">
        <p14:creationId xmlns:p14="http://schemas.microsoft.com/office/powerpoint/2010/main" val="2015985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tegory 3 Questions">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smtClean="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Type question here. </a:t>
            </a:r>
            <a:endParaRPr lang="en-US" dirty="0"/>
          </a:p>
        </p:txBody>
      </p:sp>
      <p:sp>
        <p:nvSpPr>
          <p:cNvPr id="2" name="Rectangle 1"/>
          <p:cNvSpPr/>
          <p:nvPr userDrawn="1"/>
        </p:nvSpPr>
        <p:spPr bwMode="invGray">
          <a:xfrm>
            <a:off x="0" y="5749805"/>
            <a:ext cx="12192000" cy="11081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9" name="Instructions"/>
          <p:cNvSpPr/>
          <p:nvPr userDrawn="1"/>
        </p:nvSpPr>
        <p:spPr>
          <a:xfrm>
            <a:off x="12307833" y="0"/>
            <a:ext cx="1853339" cy="6858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Type your questions and answers in the placeholders. You can add the points value at the bottom for reference.</a:t>
            </a:r>
          </a:p>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When you’re in slide show view, click the triangle to return to the game board slide. </a:t>
            </a: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smtClean="0"/>
              <a:t>Category 3</a:t>
            </a:r>
            <a:endParaRPr lang="en-US" dirty="0"/>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70962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3588" y="5900384"/>
            <a:ext cx="7969542" cy="78139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3588" y="1825625"/>
            <a:ext cx="10220212" cy="407475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1A184-F35B-4AFC-AC27-402630BF31EA}" type="datetimeFigureOut">
              <a:rPr lang="en-US" smtClean="0"/>
              <a:t>7/7/2016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D9D6C-B21A-4AFF-BD71-9CA00C1F4281}" type="slidenum">
              <a:rPr lang="en-US" smtClean="0"/>
              <a:t>‹#›</a:t>
            </a:fld>
            <a:endParaRPr lang="en-US"/>
          </a:p>
        </p:txBody>
      </p:sp>
    </p:spTree>
    <p:extLst>
      <p:ext uri="{BB962C8B-B14F-4D97-AF65-F5344CB8AC3E}">
        <p14:creationId xmlns:p14="http://schemas.microsoft.com/office/powerpoint/2010/main" val="4275971432"/>
      </p:ext>
    </p:extLst>
  </p:cSld>
  <p:clrMap bg1="dk1" tx1="lt1" bg2="dk2" tx2="lt2" accent1="accent1" accent2="accent2" accent3="accent3" accent4="accent4" accent5="accent5" accent6="accent6" hlink="hlink" folHlink="folHlink"/>
  <p:sldLayoutIdLst>
    <p:sldLayoutId id="2147483655" r:id="rId1"/>
    <p:sldLayoutId id="2147483659" r:id="rId2"/>
    <p:sldLayoutId id="2147483666" r:id="rId3"/>
    <p:sldLayoutId id="2147483668" r:id="rId4"/>
    <p:sldLayoutId id="2147483662" r:id="rId5"/>
    <p:sldLayoutId id="2147483669" r:id="rId6"/>
    <p:sldLayoutId id="2147483670" r:id="rId7"/>
    <p:sldLayoutId id="2147483663" r:id="rId8"/>
    <p:sldLayoutId id="2147483671" r:id="rId9"/>
    <p:sldLayoutId id="2147483672" r:id="rId10"/>
    <p:sldLayoutId id="2147483664" r:id="rId11"/>
    <p:sldLayoutId id="2147483673" r:id="rId12"/>
    <p:sldLayoutId id="2147483674" r:id="rId13"/>
    <p:sldLayoutId id="2147483665" r:id="rId14"/>
    <p:sldLayoutId id="2147483675" r:id="rId15"/>
    <p:sldLayoutId id="2147483676"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28.xml"/><Relationship Id="rId18" Type="http://schemas.openxmlformats.org/officeDocument/2006/relationships/slide" Target="slide39.xml"/><Relationship Id="rId26" Type="http://schemas.openxmlformats.org/officeDocument/2006/relationships/slide" Target="slide56.xml"/><Relationship Id="rId3" Type="http://schemas.openxmlformats.org/officeDocument/2006/relationships/slide" Target="slide6.xml"/><Relationship Id="rId21" Type="http://schemas.openxmlformats.org/officeDocument/2006/relationships/slide" Target="slide45.xml"/><Relationship Id="rId7" Type="http://schemas.openxmlformats.org/officeDocument/2006/relationships/slide" Target="slide15.xml"/><Relationship Id="rId12" Type="http://schemas.openxmlformats.org/officeDocument/2006/relationships/slide" Target="slide26.xml"/><Relationship Id="rId17" Type="http://schemas.openxmlformats.org/officeDocument/2006/relationships/slide" Target="slide37.xml"/><Relationship Id="rId25" Type="http://schemas.openxmlformats.org/officeDocument/2006/relationships/slide" Target="slide54.xml"/><Relationship Id="rId2" Type="http://schemas.openxmlformats.org/officeDocument/2006/relationships/slide" Target="slide4.xml"/><Relationship Id="rId16" Type="http://schemas.openxmlformats.org/officeDocument/2006/relationships/slide" Target="slide34.xml"/><Relationship Id="rId20" Type="http://schemas.openxmlformats.org/officeDocument/2006/relationships/slide" Target="slide43.xml"/><Relationship Id="rId1" Type="http://schemas.openxmlformats.org/officeDocument/2006/relationships/slideLayout" Target="../slideLayouts/slideLayout1.xml"/><Relationship Id="rId6" Type="http://schemas.openxmlformats.org/officeDocument/2006/relationships/slide" Target="slide12.xml"/><Relationship Id="rId11" Type="http://schemas.openxmlformats.org/officeDocument/2006/relationships/slide" Target="slide23.xml"/><Relationship Id="rId24" Type="http://schemas.openxmlformats.org/officeDocument/2006/relationships/slide" Target="slide52.xml"/><Relationship Id="rId5" Type="http://schemas.openxmlformats.org/officeDocument/2006/relationships/slide" Target="slide10.xml"/><Relationship Id="rId15" Type="http://schemas.openxmlformats.org/officeDocument/2006/relationships/slide" Target="slide32.xml"/><Relationship Id="rId23" Type="http://schemas.openxmlformats.org/officeDocument/2006/relationships/slide" Target="slide50.xml"/><Relationship Id="rId10" Type="http://schemas.openxmlformats.org/officeDocument/2006/relationships/slide" Target="slide21.xml"/><Relationship Id="rId19" Type="http://schemas.openxmlformats.org/officeDocument/2006/relationships/slide" Target="slide41.xml"/><Relationship Id="rId4" Type="http://schemas.openxmlformats.org/officeDocument/2006/relationships/slide" Target="slide8.xml"/><Relationship Id="rId9" Type="http://schemas.openxmlformats.org/officeDocument/2006/relationships/slide" Target="slide19.xml"/><Relationship Id="rId14" Type="http://schemas.openxmlformats.org/officeDocument/2006/relationships/slide" Target="slide30.xml"/><Relationship Id="rId22" Type="http://schemas.openxmlformats.org/officeDocument/2006/relationships/slide" Target="slide4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8.xml.rels><?xml version="1.0" encoding="UTF-8" standalone="yes"?>
<Relationships xmlns="http://schemas.openxmlformats.org/package/2006/relationships"><Relationship Id="rId3" Type="http://schemas.openxmlformats.org/officeDocument/2006/relationships/hyperlink" Target="http://www.famouspsychologists.org/" TargetMode="External"/><Relationship Id="rId2" Type="http://schemas.openxmlformats.org/officeDocument/2006/relationships/hyperlink" Target="https://www.apa.org/research/action/glossary.aspx" TargetMode="External"/><Relationship Id="rId1" Type="http://schemas.openxmlformats.org/officeDocument/2006/relationships/slideLayout" Target="../slideLayouts/slideLayout16.xml"/><Relationship Id="rId5" Type="http://schemas.openxmlformats.org/officeDocument/2006/relationships/hyperlink" Target="https://www.verywell.com/branches-of-psychology-2794908" TargetMode="External"/><Relationship Id="rId4" Type="http://schemas.openxmlformats.org/officeDocument/2006/relationships/hyperlink" Target="https://www.verywell.com/what-is-a-neurotransmitter-279539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Psychology Jeopardy!</a:t>
            </a:r>
            <a:br>
              <a:rPr lang="en-US" dirty="0" smtClean="0"/>
            </a:br>
            <a:r>
              <a:rPr lang="en-US" sz="3100" dirty="0" smtClean="0"/>
              <a:t>Alexis Rea</a:t>
            </a:r>
            <a:br>
              <a:rPr lang="en-US" sz="3100" dirty="0" smtClean="0"/>
            </a:br>
            <a:r>
              <a:rPr lang="en-US" sz="3100" dirty="0" smtClean="0"/>
              <a:t>EDUC485</a:t>
            </a:r>
            <a:br>
              <a:rPr lang="en-US" sz="3100" dirty="0" smtClean="0"/>
            </a:br>
            <a:r>
              <a:rPr lang="en-US" sz="3100" dirty="0" smtClean="0"/>
              <a:t>Class of 2019</a:t>
            </a:r>
            <a:endParaRPr lang="en-US" sz="3100" dirty="0"/>
          </a:p>
        </p:txBody>
      </p:sp>
    </p:spTree>
    <p:extLst>
      <p:ext uri="{BB962C8B-B14F-4D97-AF65-F5344CB8AC3E}">
        <p14:creationId xmlns:p14="http://schemas.microsoft.com/office/powerpoint/2010/main" val="177836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 A behavioral therapeutic technique that exposes a client to anxiety-provoking stimuli, through his or her own imagination, in an attempt to extinguish the anxiety associated with the stimuli</a:t>
            </a:r>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10920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Implosion Therapy</a:t>
            </a:r>
            <a:endParaRPr lang="en-US"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28913454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Stimuli that act as predictors of reinforcement, signaling when particular behaviors will result in positive reinforcement</a:t>
            </a:r>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4090803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Discriminative Stimuli</a:t>
            </a:r>
            <a:endParaRPr lang="en-US"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16320266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2 questions follow</a:t>
            </a:r>
            <a:endParaRPr lang="en-US" dirty="0"/>
          </a:p>
        </p:txBody>
      </p:sp>
    </p:spTree>
    <p:extLst>
      <p:ext uri="{BB962C8B-B14F-4D97-AF65-F5344CB8AC3E}">
        <p14:creationId xmlns:p14="http://schemas.microsoft.com/office/powerpoint/2010/main" val="3782962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Most famously associated with the field of Neuropsychology. Studied hysteria and sexuality, did a significant amount of work on dream and dream analysis, and defined the Oedipus Complex</a:t>
            </a:r>
            <a:endParaRPr lang="en-US"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a:t>Category </a:t>
            </a:r>
            <a:r>
              <a:rPr lang="en-US" dirty="0" smtClean="0"/>
              <a:t>2</a:t>
            </a:r>
            <a:endParaRPr lang="en-US" dirty="0"/>
          </a:p>
        </p:txBody>
      </p:sp>
    </p:spTree>
    <p:extLst>
      <p:ext uri="{BB962C8B-B14F-4D97-AF65-F5344CB8AC3E}">
        <p14:creationId xmlns:p14="http://schemas.microsoft.com/office/powerpoint/2010/main" val="4035999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Sigmund Freud</a:t>
            </a:r>
            <a:endParaRPr lang="en-US"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20033719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Did work in classical conditioning, where he conditioned dogs to salivate at the sound of a bell rather than at the sight of food.</a:t>
            </a:r>
            <a:endParaRPr lang="en-US"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297872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Ivan Pavlov</a:t>
            </a:r>
            <a:endParaRPr lang="en-US"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2572761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Developed a theory about the stages of moral development. He enjoyed it because it was an uncommon field of study.</a:t>
            </a:r>
            <a:endParaRPr lang="en-US"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125265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 Placeholder 62"/>
          <p:cNvSpPr>
            <a:spLocks noGrp="1"/>
          </p:cNvSpPr>
          <p:nvPr>
            <p:ph type="body" sz="quarter" idx="13"/>
          </p:nvPr>
        </p:nvSpPr>
        <p:spPr/>
        <p:txBody>
          <a:bodyPr/>
          <a:lstStyle/>
          <a:p>
            <a:r>
              <a:rPr lang="en-US" dirty="0" smtClean="0"/>
              <a:t>Terminology</a:t>
            </a:r>
            <a:endParaRPr lang="en-US" dirty="0"/>
          </a:p>
        </p:txBody>
      </p:sp>
      <p:sp>
        <p:nvSpPr>
          <p:cNvPr id="128" name="Text Placeholder 127"/>
          <p:cNvSpPr>
            <a:spLocks noGrp="1"/>
          </p:cNvSpPr>
          <p:nvPr>
            <p:ph type="body" sz="quarter" idx="18"/>
          </p:nvPr>
        </p:nvSpPr>
        <p:spPr/>
        <p:txBody>
          <a:bodyPr/>
          <a:lstStyle/>
          <a:p>
            <a:r>
              <a:rPr lang="en-US" dirty="0" smtClean="0">
                <a:hlinkClick r:id="rId2" action="ppaction://hlinksldjump"/>
              </a:rPr>
              <a:t>10</a:t>
            </a:r>
            <a:endParaRPr lang="en-US" dirty="0"/>
          </a:p>
        </p:txBody>
      </p:sp>
      <p:sp>
        <p:nvSpPr>
          <p:cNvPr id="133" name="Text Placeholder 132"/>
          <p:cNvSpPr>
            <a:spLocks noGrp="1"/>
          </p:cNvSpPr>
          <p:nvPr>
            <p:ph type="body" sz="quarter" idx="23"/>
          </p:nvPr>
        </p:nvSpPr>
        <p:spPr/>
        <p:txBody>
          <a:bodyPr/>
          <a:lstStyle/>
          <a:p>
            <a:r>
              <a:rPr lang="en-US" dirty="0" smtClean="0">
                <a:hlinkClick r:id="rId3" action="ppaction://hlinksldjump"/>
              </a:rPr>
              <a:t>20</a:t>
            </a:r>
            <a:endParaRPr lang="en-US" dirty="0"/>
          </a:p>
        </p:txBody>
      </p:sp>
      <p:sp>
        <p:nvSpPr>
          <p:cNvPr id="138" name="Text Placeholder 137"/>
          <p:cNvSpPr>
            <a:spLocks noGrp="1"/>
          </p:cNvSpPr>
          <p:nvPr>
            <p:ph type="body" sz="quarter" idx="28"/>
          </p:nvPr>
        </p:nvSpPr>
        <p:spPr/>
        <p:txBody>
          <a:bodyPr/>
          <a:lstStyle/>
          <a:p>
            <a:r>
              <a:rPr lang="en-US" dirty="0" smtClean="0">
                <a:hlinkClick r:id="rId4" action="ppaction://hlinksldjump"/>
              </a:rPr>
              <a:t>30</a:t>
            </a:r>
            <a:endParaRPr lang="en-US" dirty="0"/>
          </a:p>
        </p:txBody>
      </p:sp>
      <p:sp>
        <p:nvSpPr>
          <p:cNvPr id="143" name="Text Placeholder 142"/>
          <p:cNvSpPr>
            <a:spLocks noGrp="1"/>
          </p:cNvSpPr>
          <p:nvPr>
            <p:ph type="body" sz="quarter" idx="33"/>
          </p:nvPr>
        </p:nvSpPr>
        <p:spPr/>
        <p:txBody>
          <a:bodyPr/>
          <a:lstStyle/>
          <a:p>
            <a:r>
              <a:rPr lang="en-US" dirty="0" smtClean="0">
                <a:hlinkClick r:id="rId5" action="ppaction://hlinksldjump"/>
              </a:rPr>
              <a:t>40</a:t>
            </a:r>
            <a:endParaRPr lang="en-US" dirty="0"/>
          </a:p>
        </p:txBody>
      </p:sp>
      <p:sp>
        <p:nvSpPr>
          <p:cNvPr id="148" name="Text Placeholder 147"/>
          <p:cNvSpPr>
            <a:spLocks noGrp="1"/>
          </p:cNvSpPr>
          <p:nvPr>
            <p:ph type="body" sz="quarter" idx="38"/>
          </p:nvPr>
        </p:nvSpPr>
        <p:spPr/>
        <p:txBody>
          <a:bodyPr/>
          <a:lstStyle/>
          <a:p>
            <a:r>
              <a:rPr lang="en-US" dirty="0" smtClean="0">
                <a:hlinkClick r:id="rId6" action="ppaction://hlinksldjump"/>
              </a:rPr>
              <a:t>50</a:t>
            </a:r>
            <a:endParaRPr lang="en-US" dirty="0"/>
          </a:p>
        </p:txBody>
      </p:sp>
      <p:sp>
        <p:nvSpPr>
          <p:cNvPr id="64" name="Text Placeholder 63"/>
          <p:cNvSpPr>
            <a:spLocks noGrp="1"/>
          </p:cNvSpPr>
          <p:nvPr>
            <p:ph type="body" sz="quarter" idx="14"/>
          </p:nvPr>
        </p:nvSpPr>
        <p:spPr/>
        <p:txBody>
          <a:bodyPr/>
          <a:lstStyle/>
          <a:p>
            <a:r>
              <a:rPr lang="en-US" dirty="0" smtClean="0"/>
              <a:t>Famous Psychologists</a:t>
            </a:r>
            <a:endParaRPr lang="en-US" dirty="0"/>
          </a:p>
        </p:txBody>
      </p:sp>
      <p:sp>
        <p:nvSpPr>
          <p:cNvPr id="129" name="Text Placeholder 128"/>
          <p:cNvSpPr>
            <a:spLocks noGrp="1"/>
          </p:cNvSpPr>
          <p:nvPr>
            <p:ph type="body" sz="quarter" idx="19"/>
          </p:nvPr>
        </p:nvSpPr>
        <p:spPr/>
        <p:txBody>
          <a:bodyPr/>
          <a:lstStyle/>
          <a:p>
            <a:r>
              <a:rPr lang="en-US" dirty="0" smtClean="0">
                <a:hlinkClick r:id="rId7" action="ppaction://hlinksldjump"/>
              </a:rPr>
              <a:t>10</a:t>
            </a:r>
            <a:endParaRPr lang="en-US" dirty="0"/>
          </a:p>
        </p:txBody>
      </p:sp>
      <p:sp>
        <p:nvSpPr>
          <p:cNvPr id="134" name="Text Placeholder 133"/>
          <p:cNvSpPr>
            <a:spLocks noGrp="1"/>
          </p:cNvSpPr>
          <p:nvPr>
            <p:ph type="body" sz="quarter" idx="24"/>
          </p:nvPr>
        </p:nvSpPr>
        <p:spPr/>
        <p:txBody>
          <a:bodyPr/>
          <a:lstStyle/>
          <a:p>
            <a:r>
              <a:rPr lang="en-US" dirty="0" smtClean="0">
                <a:hlinkClick r:id="rId8" action="ppaction://hlinksldjump"/>
              </a:rPr>
              <a:t>20</a:t>
            </a:r>
            <a:endParaRPr lang="en-US" dirty="0"/>
          </a:p>
        </p:txBody>
      </p:sp>
      <p:sp>
        <p:nvSpPr>
          <p:cNvPr id="139" name="Text Placeholder 138"/>
          <p:cNvSpPr>
            <a:spLocks noGrp="1"/>
          </p:cNvSpPr>
          <p:nvPr>
            <p:ph type="body" sz="quarter" idx="29"/>
          </p:nvPr>
        </p:nvSpPr>
        <p:spPr/>
        <p:txBody>
          <a:bodyPr/>
          <a:lstStyle/>
          <a:p>
            <a:r>
              <a:rPr lang="en-US" dirty="0" smtClean="0">
                <a:hlinkClick r:id="rId9" action="ppaction://hlinksldjump"/>
              </a:rPr>
              <a:t>30</a:t>
            </a:r>
            <a:endParaRPr lang="en-US" dirty="0"/>
          </a:p>
        </p:txBody>
      </p:sp>
      <p:sp>
        <p:nvSpPr>
          <p:cNvPr id="144" name="Text Placeholder 143"/>
          <p:cNvSpPr>
            <a:spLocks noGrp="1"/>
          </p:cNvSpPr>
          <p:nvPr>
            <p:ph type="body" sz="quarter" idx="34"/>
          </p:nvPr>
        </p:nvSpPr>
        <p:spPr/>
        <p:txBody>
          <a:bodyPr/>
          <a:lstStyle/>
          <a:p>
            <a:r>
              <a:rPr lang="en-US" dirty="0" smtClean="0">
                <a:hlinkClick r:id="rId10" action="ppaction://hlinksldjump"/>
              </a:rPr>
              <a:t>40</a:t>
            </a:r>
            <a:endParaRPr lang="en-US" dirty="0"/>
          </a:p>
        </p:txBody>
      </p:sp>
      <p:sp>
        <p:nvSpPr>
          <p:cNvPr id="149" name="Text Placeholder 148"/>
          <p:cNvSpPr>
            <a:spLocks noGrp="1"/>
          </p:cNvSpPr>
          <p:nvPr>
            <p:ph type="body" sz="quarter" idx="39"/>
          </p:nvPr>
        </p:nvSpPr>
        <p:spPr/>
        <p:txBody>
          <a:bodyPr/>
          <a:lstStyle/>
          <a:p>
            <a:r>
              <a:rPr lang="en-US" dirty="0" smtClean="0">
                <a:hlinkClick r:id="rId11" action="ppaction://hlinksldjump"/>
              </a:rPr>
              <a:t>50</a:t>
            </a:r>
            <a:endParaRPr lang="en-US" dirty="0"/>
          </a:p>
        </p:txBody>
      </p:sp>
      <p:sp>
        <p:nvSpPr>
          <p:cNvPr id="65" name="Text Placeholder 64"/>
          <p:cNvSpPr>
            <a:spLocks noGrp="1"/>
          </p:cNvSpPr>
          <p:nvPr>
            <p:ph type="body" sz="quarter" idx="15"/>
          </p:nvPr>
        </p:nvSpPr>
        <p:spPr/>
        <p:txBody>
          <a:bodyPr/>
          <a:lstStyle/>
          <a:p>
            <a:r>
              <a:rPr lang="en-US" dirty="0" smtClean="0"/>
              <a:t>Disorders</a:t>
            </a:r>
            <a:endParaRPr lang="en-US" dirty="0"/>
          </a:p>
        </p:txBody>
      </p:sp>
      <p:sp>
        <p:nvSpPr>
          <p:cNvPr id="130" name="Text Placeholder 129"/>
          <p:cNvSpPr>
            <a:spLocks noGrp="1"/>
          </p:cNvSpPr>
          <p:nvPr>
            <p:ph type="body" sz="quarter" idx="20"/>
          </p:nvPr>
        </p:nvSpPr>
        <p:spPr/>
        <p:txBody>
          <a:bodyPr/>
          <a:lstStyle/>
          <a:p>
            <a:r>
              <a:rPr lang="en-US" dirty="0" smtClean="0">
                <a:hlinkClick r:id="rId12" action="ppaction://hlinksldjump"/>
              </a:rPr>
              <a:t>10</a:t>
            </a:r>
            <a:endParaRPr lang="en-US" dirty="0"/>
          </a:p>
        </p:txBody>
      </p:sp>
      <p:sp>
        <p:nvSpPr>
          <p:cNvPr id="135" name="Text Placeholder 134"/>
          <p:cNvSpPr>
            <a:spLocks noGrp="1"/>
          </p:cNvSpPr>
          <p:nvPr>
            <p:ph type="body" sz="quarter" idx="25"/>
          </p:nvPr>
        </p:nvSpPr>
        <p:spPr/>
        <p:txBody>
          <a:bodyPr/>
          <a:lstStyle/>
          <a:p>
            <a:r>
              <a:rPr lang="en-US" dirty="0" smtClean="0">
                <a:hlinkClick r:id="rId13" action="ppaction://hlinksldjump"/>
              </a:rPr>
              <a:t>20</a:t>
            </a:r>
            <a:endParaRPr lang="en-US" dirty="0"/>
          </a:p>
        </p:txBody>
      </p:sp>
      <p:sp>
        <p:nvSpPr>
          <p:cNvPr id="140" name="Text Placeholder 139"/>
          <p:cNvSpPr>
            <a:spLocks noGrp="1"/>
          </p:cNvSpPr>
          <p:nvPr>
            <p:ph type="body" sz="quarter" idx="30"/>
          </p:nvPr>
        </p:nvSpPr>
        <p:spPr/>
        <p:txBody>
          <a:bodyPr/>
          <a:lstStyle/>
          <a:p>
            <a:r>
              <a:rPr lang="en-US" dirty="0" smtClean="0">
                <a:hlinkClick r:id="rId14" action="ppaction://hlinksldjump"/>
              </a:rPr>
              <a:t>30</a:t>
            </a:r>
            <a:endParaRPr lang="en-US" dirty="0"/>
          </a:p>
        </p:txBody>
      </p:sp>
      <p:sp>
        <p:nvSpPr>
          <p:cNvPr id="145" name="Text Placeholder 144"/>
          <p:cNvSpPr>
            <a:spLocks noGrp="1"/>
          </p:cNvSpPr>
          <p:nvPr>
            <p:ph type="body" sz="quarter" idx="35"/>
          </p:nvPr>
        </p:nvSpPr>
        <p:spPr/>
        <p:txBody>
          <a:bodyPr/>
          <a:lstStyle/>
          <a:p>
            <a:r>
              <a:rPr lang="en-US" dirty="0" smtClean="0">
                <a:hlinkClick r:id="rId15" action="ppaction://hlinksldjump"/>
              </a:rPr>
              <a:t>40</a:t>
            </a:r>
            <a:endParaRPr lang="en-US" dirty="0"/>
          </a:p>
        </p:txBody>
      </p:sp>
      <p:sp>
        <p:nvSpPr>
          <p:cNvPr id="150" name="Text Placeholder 149"/>
          <p:cNvSpPr>
            <a:spLocks noGrp="1"/>
          </p:cNvSpPr>
          <p:nvPr>
            <p:ph type="body" sz="quarter" idx="40"/>
          </p:nvPr>
        </p:nvSpPr>
        <p:spPr/>
        <p:txBody>
          <a:bodyPr/>
          <a:lstStyle/>
          <a:p>
            <a:r>
              <a:rPr lang="en-US" dirty="0" smtClean="0">
                <a:hlinkClick r:id="rId16" action="ppaction://hlinksldjump"/>
              </a:rPr>
              <a:t>50</a:t>
            </a:r>
            <a:endParaRPr lang="en-US" dirty="0"/>
          </a:p>
        </p:txBody>
      </p:sp>
      <p:sp>
        <p:nvSpPr>
          <p:cNvPr id="66" name="Text Placeholder 65"/>
          <p:cNvSpPr>
            <a:spLocks noGrp="1"/>
          </p:cNvSpPr>
          <p:nvPr>
            <p:ph type="body" sz="quarter" idx="16"/>
          </p:nvPr>
        </p:nvSpPr>
        <p:spPr/>
        <p:txBody>
          <a:bodyPr/>
          <a:lstStyle/>
          <a:p>
            <a:r>
              <a:rPr lang="en-US" dirty="0" smtClean="0"/>
              <a:t>Neuro</a:t>
            </a:r>
          </a:p>
          <a:p>
            <a:r>
              <a:rPr lang="en-US" dirty="0"/>
              <a:t>P</a:t>
            </a:r>
            <a:r>
              <a:rPr lang="en-US" dirty="0" smtClean="0"/>
              <a:t>sychology</a:t>
            </a:r>
            <a:endParaRPr lang="en-US" dirty="0"/>
          </a:p>
        </p:txBody>
      </p:sp>
      <p:sp>
        <p:nvSpPr>
          <p:cNvPr id="131" name="Text Placeholder 130"/>
          <p:cNvSpPr>
            <a:spLocks noGrp="1"/>
          </p:cNvSpPr>
          <p:nvPr>
            <p:ph type="body" sz="quarter" idx="21"/>
          </p:nvPr>
        </p:nvSpPr>
        <p:spPr/>
        <p:txBody>
          <a:bodyPr/>
          <a:lstStyle/>
          <a:p>
            <a:r>
              <a:rPr lang="en-US" dirty="0" smtClean="0">
                <a:hlinkClick r:id="rId17" action="ppaction://hlinksldjump"/>
              </a:rPr>
              <a:t>10</a:t>
            </a:r>
            <a:endParaRPr lang="en-US" dirty="0"/>
          </a:p>
        </p:txBody>
      </p:sp>
      <p:sp>
        <p:nvSpPr>
          <p:cNvPr id="136" name="Text Placeholder 135"/>
          <p:cNvSpPr>
            <a:spLocks noGrp="1"/>
          </p:cNvSpPr>
          <p:nvPr>
            <p:ph type="body" sz="quarter" idx="26"/>
          </p:nvPr>
        </p:nvSpPr>
        <p:spPr/>
        <p:txBody>
          <a:bodyPr/>
          <a:lstStyle/>
          <a:p>
            <a:r>
              <a:rPr lang="en-US" dirty="0" smtClean="0">
                <a:hlinkClick r:id="rId18" action="ppaction://hlinksldjump"/>
              </a:rPr>
              <a:t>20</a:t>
            </a:r>
            <a:endParaRPr lang="en-US" dirty="0"/>
          </a:p>
        </p:txBody>
      </p:sp>
      <p:sp>
        <p:nvSpPr>
          <p:cNvPr id="141" name="Text Placeholder 140"/>
          <p:cNvSpPr>
            <a:spLocks noGrp="1"/>
          </p:cNvSpPr>
          <p:nvPr>
            <p:ph type="body" sz="quarter" idx="31"/>
          </p:nvPr>
        </p:nvSpPr>
        <p:spPr/>
        <p:txBody>
          <a:bodyPr/>
          <a:lstStyle/>
          <a:p>
            <a:r>
              <a:rPr lang="en-US" dirty="0" smtClean="0">
                <a:hlinkClick r:id="rId19" action="ppaction://hlinksldjump"/>
              </a:rPr>
              <a:t>30</a:t>
            </a:r>
            <a:endParaRPr lang="en-US" dirty="0"/>
          </a:p>
        </p:txBody>
      </p:sp>
      <p:sp>
        <p:nvSpPr>
          <p:cNvPr id="146" name="Text Placeholder 145"/>
          <p:cNvSpPr>
            <a:spLocks noGrp="1"/>
          </p:cNvSpPr>
          <p:nvPr>
            <p:ph type="body" sz="quarter" idx="36"/>
          </p:nvPr>
        </p:nvSpPr>
        <p:spPr/>
        <p:txBody>
          <a:bodyPr/>
          <a:lstStyle/>
          <a:p>
            <a:r>
              <a:rPr lang="en-US" dirty="0" smtClean="0">
                <a:hlinkClick r:id="rId20" action="ppaction://hlinksldjump"/>
              </a:rPr>
              <a:t>40</a:t>
            </a:r>
            <a:endParaRPr lang="en-US" dirty="0"/>
          </a:p>
        </p:txBody>
      </p:sp>
      <p:sp>
        <p:nvSpPr>
          <p:cNvPr id="151" name="Text Placeholder 150"/>
          <p:cNvSpPr>
            <a:spLocks noGrp="1"/>
          </p:cNvSpPr>
          <p:nvPr>
            <p:ph type="body" sz="quarter" idx="41"/>
          </p:nvPr>
        </p:nvSpPr>
        <p:spPr/>
        <p:txBody>
          <a:bodyPr/>
          <a:lstStyle/>
          <a:p>
            <a:r>
              <a:rPr lang="en-US" dirty="0" smtClean="0">
                <a:hlinkClick r:id="rId21" action="ppaction://hlinksldjump"/>
              </a:rPr>
              <a:t>50</a:t>
            </a:r>
            <a:endParaRPr lang="en-US" dirty="0"/>
          </a:p>
        </p:txBody>
      </p:sp>
      <p:sp>
        <p:nvSpPr>
          <p:cNvPr id="67" name="Text Placeholder 66"/>
          <p:cNvSpPr>
            <a:spLocks noGrp="1"/>
          </p:cNvSpPr>
          <p:nvPr>
            <p:ph type="body" sz="quarter" idx="17"/>
          </p:nvPr>
        </p:nvSpPr>
        <p:spPr/>
        <p:txBody>
          <a:bodyPr/>
          <a:lstStyle/>
          <a:p>
            <a:r>
              <a:rPr lang="en-US" dirty="0" smtClean="0"/>
              <a:t>Branches of Psychology</a:t>
            </a:r>
            <a:endParaRPr lang="en-US" dirty="0"/>
          </a:p>
        </p:txBody>
      </p:sp>
      <p:sp>
        <p:nvSpPr>
          <p:cNvPr id="132" name="Text Placeholder 131"/>
          <p:cNvSpPr>
            <a:spLocks noGrp="1"/>
          </p:cNvSpPr>
          <p:nvPr>
            <p:ph type="body" sz="quarter" idx="22"/>
          </p:nvPr>
        </p:nvSpPr>
        <p:spPr/>
        <p:txBody>
          <a:bodyPr/>
          <a:lstStyle/>
          <a:p>
            <a:r>
              <a:rPr lang="en-US" dirty="0" smtClean="0">
                <a:hlinkClick r:id="rId22" action="ppaction://hlinksldjump"/>
              </a:rPr>
              <a:t>10</a:t>
            </a:r>
            <a:endParaRPr lang="en-US" dirty="0"/>
          </a:p>
        </p:txBody>
      </p:sp>
      <p:sp>
        <p:nvSpPr>
          <p:cNvPr id="137" name="Text Placeholder 136"/>
          <p:cNvSpPr>
            <a:spLocks noGrp="1"/>
          </p:cNvSpPr>
          <p:nvPr>
            <p:ph type="body" sz="quarter" idx="27"/>
          </p:nvPr>
        </p:nvSpPr>
        <p:spPr/>
        <p:txBody>
          <a:bodyPr/>
          <a:lstStyle/>
          <a:p>
            <a:r>
              <a:rPr lang="en-US" dirty="0" smtClean="0">
                <a:hlinkClick r:id="rId23" action="ppaction://hlinksldjump"/>
              </a:rPr>
              <a:t>20</a:t>
            </a:r>
            <a:endParaRPr lang="en-US" dirty="0"/>
          </a:p>
        </p:txBody>
      </p:sp>
      <p:sp>
        <p:nvSpPr>
          <p:cNvPr id="142" name="Text Placeholder 141"/>
          <p:cNvSpPr>
            <a:spLocks noGrp="1"/>
          </p:cNvSpPr>
          <p:nvPr>
            <p:ph type="body" sz="quarter" idx="32"/>
          </p:nvPr>
        </p:nvSpPr>
        <p:spPr/>
        <p:txBody>
          <a:bodyPr/>
          <a:lstStyle/>
          <a:p>
            <a:r>
              <a:rPr lang="en-US" dirty="0" smtClean="0">
                <a:hlinkClick r:id="rId24" action="ppaction://hlinksldjump"/>
              </a:rPr>
              <a:t>30</a:t>
            </a:r>
            <a:endParaRPr lang="en-US" dirty="0"/>
          </a:p>
        </p:txBody>
      </p:sp>
      <p:sp>
        <p:nvSpPr>
          <p:cNvPr id="147" name="Text Placeholder 146"/>
          <p:cNvSpPr>
            <a:spLocks noGrp="1"/>
          </p:cNvSpPr>
          <p:nvPr>
            <p:ph type="body" sz="quarter" idx="37"/>
          </p:nvPr>
        </p:nvSpPr>
        <p:spPr/>
        <p:txBody>
          <a:bodyPr/>
          <a:lstStyle/>
          <a:p>
            <a:r>
              <a:rPr lang="en-US" dirty="0" smtClean="0">
                <a:hlinkClick r:id="rId25" action="ppaction://hlinksldjump"/>
              </a:rPr>
              <a:t>40</a:t>
            </a:r>
            <a:endParaRPr lang="en-US" dirty="0"/>
          </a:p>
        </p:txBody>
      </p:sp>
      <p:sp>
        <p:nvSpPr>
          <p:cNvPr id="152" name="Text Placeholder 151"/>
          <p:cNvSpPr>
            <a:spLocks noGrp="1"/>
          </p:cNvSpPr>
          <p:nvPr>
            <p:ph type="body" sz="quarter" idx="42"/>
          </p:nvPr>
        </p:nvSpPr>
        <p:spPr/>
        <p:txBody>
          <a:bodyPr/>
          <a:lstStyle/>
          <a:p>
            <a:r>
              <a:rPr lang="en-US" dirty="0" smtClean="0">
                <a:hlinkClick r:id="rId26" action="ppaction://hlinksldjump"/>
              </a:rPr>
              <a:t>50</a:t>
            </a:r>
            <a:endParaRPr lang="en-US" dirty="0"/>
          </a:p>
        </p:txBody>
      </p:sp>
    </p:spTree>
    <p:extLst>
      <p:ext uri="{BB962C8B-B14F-4D97-AF65-F5344CB8AC3E}">
        <p14:creationId xmlns:p14="http://schemas.microsoft.com/office/powerpoint/2010/main" val="4182464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Lawrence Kohlberg</a:t>
            </a:r>
            <a:endParaRPr lang="en-US"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10311454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Known as the father of positive psychology and pioneer of the “learned helplessness” theory.  </a:t>
            </a:r>
            <a:endParaRPr lang="en-US"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701383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Martin Seligman</a:t>
            </a:r>
            <a:endParaRPr lang="en-US"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26612825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Studied Cognitive Learning Theory and human cognitive Psychology pertaining to educational psychology. Also did work in philosophy and history</a:t>
            </a:r>
            <a:endParaRPr lang="en-US"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2970436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Jerome Seymour Bruner</a:t>
            </a:r>
            <a:endParaRPr lang="en-US"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a:t>Category 2</a:t>
            </a:r>
          </a:p>
        </p:txBody>
      </p:sp>
    </p:spTree>
    <p:extLst>
      <p:ext uri="{BB962C8B-B14F-4D97-AF65-F5344CB8AC3E}">
        <p14:creationId xmlns:p14="http://schemas.microsoft.com/office/powerpoint/2010/main" val="41600038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Category 3 questions follow</a:t>
            </a:r>
            <a:endParaRPr lang="en-US" dirty="0"/>
          </a:p>
        </p:txBody>
      </p:sp>
    </p:spTree>
    <p:extLst>
      <p:ext uri="{BB962C8B-B14F-4D97-AF65-F5344CB8AC3E}">
        <p14:creationId xmlns:p14="http://schemas.microsoft.com/office/powerpoint/2010/main" val="2134803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A mood disorder characterized by intense feelings of depression over an extended time, without the manic high phase of bipolar depression.</a:t>
            </a:r>
            <a:endParaRPr lang="en-US"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a:t>Category </a:t>
            </a:r>
            <a:r>
              <a:rPr lang="en-US" dirty="0" smtClean="0"/>
              <a:t>3</a:t>
            </a:r>
            <a:endParaRPr lang="en-US" dirty="0"/>
          </a:p>
        </p:txBody>
      </p:sp>
    </p:spTree>
    <p:extLst>
      <p:ext uri="{BB962C8B-B14F-4D97-AF65-F5344CB8AC3E}">
        <p14:creationId xmlns:p14="http://schemas.microsoft.com/office/powerpoint/2010/main" val="3648209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Major Depressive Disorder</a:t>
            </a:r>
            <a:endParaRPr lang="en-US"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29236976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A mood disorder characterized by alternating periods of depression and mania.</a:t>
            </a:r>
            <a:endParaRPr lang="en-US"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a:t>Category </a:t>
            </a:r>
            <a:r>
              <a:rPr lang="en-US" dirty="0"/>
              <a:t>3</a:t>
            </a:r>
            <a:endParaRPr lang="en-US" dirty="0"/>
          </a:p>
        </p:txBody>
      </p:sp>
    </p:spTree>
    <p:extLst>
      <p:ext uri="{BB962C8B-B14F-4D97-AF65-F5344CB8AC3E}">
        <p14:creationId xmlns:p14="http://schemas.microsoft.com/office/powerpoint/2010/main" val="512111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Bipolar Disorder</a:t>
            </a:r>
            <a:endParaRPr lang="en-US"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a:t>Category </a:t>
            </a:r>
            <a:r>
              <a:rPr lang="en-US" dirty="0"/>
              <a:t>3</a:t>
            </a:r>
            <a:endParaRPr lang="en-US" dirty="0"/>
          </a:p>
        </p:txBody>
      </p:sp>
    </p:spTree>
    <p:extLst>
      <p:ext uri="{BB962C8B-B14F-4D97-AF65-F5344CB8AC3E}">
        <p14:creationId xmlns:p14="http://schemas.microsoft.com/office/powerpoint/2010/main" val="14023950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1 questions follow</a:t>
            </a:r>
            <a:endParaRPr lang="en-US" dirty="0"/>
          </a:p>
        </p:txBody>
      </p:sp>
    </p:spTree>
    <p:extLst>
      <p:ext uri="{BB962C8B-B14F-4D97-AF65-F5344CB8AC3E}">
        <p14:creationId xmlns:p14="http://schemas.microsoft.com/office/powerpoint/2010/main" val="3860308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Severe form of psychopathology characterized by the breakdown of integrated personality functioning, withdrawal from reality, emotional distortions, and disturbed thought processes</a:t>
            </a:r>
            <a:endParaRPr lang="en-US"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3417848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Schizophrenia</a:t>
            </a:r>
            <a:endParaRPr lang="en-US"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42660188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A chronic organic brain syndrome characterized by gradual loss of memory, decline in intellectual ability, and deterioration of personality</a:t>
            </a:r>
            <a:endParaRPr lang="en-US"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2772405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err="1" smtClean="0"/>
              <a:t>Alzheimers</a:t>
            </a:r>
            <a:r>
              <a:rPr lang="en-US" dirty="0" smtClean="0"/>
              <a:t> disease</a:t>
            </a:r>
            <a:endParaRPr lang="en-US"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42265588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An anxiety disorder in which an individual feels anxious and worried most of the time for at least six months when not threatened by any specific danger or object.</a:t>
            </a:r>
            <a:endParaRPr lang="en-US"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437208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Generalized Anxiety Disorder</a:t>
            </a:r>
            <a:endParaRPr lang="en-US"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a:t>Category 3</a:t>
            </a:r>
          </a:p>
        </p:txBody>
      </p:sp>
    </p:spTree>
    <p:extLst>
      <p:ext uri="{BB962C8B-B14F-4D97-AF65-F5344CB8AC3E}">
        <p14:creationId xmlns:p14="http://schemas.microsoft.com/office/powerpoint/2010/main" val="21234629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Category 4 questions follow</a:t>
            </a:r>
            <a:endParaRPr lang="en-US" dirty="0"/>
          </a:p>
        </p:txBody>
      </p:sp>
    </p:spTree>
    <p:extLst>
      <p:ext uri="{BB962C8B-B14F-4D97-AF65-F5344CB8AC3E}">
        <p14:creationId xmlns:p14="http://schemas.microsoft.com/office/powerpoint/2010/main" val="373987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A nerve cell; the basic building block of a nervous system</a:t>
            </a:r>
            <a:endParaRPr lang="en-US"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a:t>Category </a:t>
            </a:r>
            <a:r>
              <a:rPr lang="en-US" dirty="0" smtClean="0"/>
              <a:t>4</a:t>
            </a:r>
            <a:endParaRPr lang="en-US" dirty="0"/>
          </a:p>
        </p:txBody>
      </p:sp>
    </p:spTree>
    <p:extLst>
      <p:ext uri="{BB962C8B-B14F-4D97-AF65-F5344CB8AC3E}">
        <p14:creationId xmlns:p14="http://schemas.microsoft.com/office/powerpoint/2010/main" val="2466918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Neuron</a:t>
            </a:r>
            <a:endParaRPr lang="en-US"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25406506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Formation of new nerve cells</a:t>
            </a:r>
            <a:endParaRPr lang="en-US"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3077313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An intense emotional response caused by the preconscious recognition that a repressed conflict is about to emerge into consciousness</a:t>
            </a:r>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smtClean="0"/>
              <a:t>Category 1</a:t>
            </a:r>
            <a:endParaRPr lang="en-US" dirty="0"/>
          </a:p>
        </p:txBody>
      </p:sp>
    </p:spTree>
    <p:extLst>
      <p:ext uri="{BB962C8B-B14F-4D97-AF65-F5344CB8AC3E}">
        <p14:creationId xmlns:p14="http://schemas.microsoft.com/office/powerpoint/2010/main" val="3551635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Neurogenesis</a:t>
            </a:r>
            <a:endParaRPr lang="en-US"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32836931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Associated with thought and pleasurable feelings. Parkinson’s disease is one illness associated with deficits in dopamine, while schizophrenia is strongly linked to excessive amounts of this chemical messenger</a:t>
            </a:r>
            <a:endParaRPr lang="en-US"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424623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Dopamine</a:t>
            </a:r>
            <a:endParaRPr lang="en-US"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76605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Associated with memory, muscle contractions, and learning. A lack of acetylcholine in the brain is associated with Alzheimer’s disease.</a:t>
            </a:r>
            <a:endParaRPr lang="en-US"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1162407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Acetylcholine</a:t>
            </a:r>
            <a:endParaRPr lang="en-US"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32446109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Associated with emotions and pain perception. The body releases endorphins in response to fear or trauma. These chemical messengers are similar to opiate drugs such as morphine, but are significantly stronger.</a:t>
            </a:r>
            <a:endParaRPr lang="en-US"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2806562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Endorphins</a:t>
            </a:r>
            <a:endParaRPr lang="en-US"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a:t>Category 4</a:t>
            </a:r>
          </a:p>
        </p:txBody>
      </p:sp>
    </p:spTree>
    <p:extLst>
      <p:ext uri="{BB962C8B-B14F-4D97-AF65-F5344CB8AC3E}">
        <p14:creationId xmlns:p14="http://schemas.microsoft.com/office/powerpoint/2010/main" val="4669218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Category 5 questions follow</a:t>
            </a:r>
            <a:endParaRPr lang="en-US" dirty="0"/>
          </a:p>
        </p:txBody>
      </p:sp>
    </p:spTree>
    <p:extLst>
      <p:ext uri="{BB962C8B-B14F-4D97-AF65-F5344CB8AC3E}">
        <p14:creationId xmlns:p14="http://schemas.microsoft.com/office/powerpoint/2010/main" val="1161025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Looks at abnormal behavior and psychopathology, such as obsessive compulsive disorder</a:t>
            </a:r>
            <a:endParaRPr lang="en-US"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a:t>Category </a:t>
            </a:r>
            <a:r>
              <a:rPr lang="en-US" dirty="0" smtClean="0"/>
              <a:t>5</a:t>
            </a:r>
            <a:endParaRPr lang="en-US" dirty="0"/>
          </a:p>
        </p:txBody>
      </p:sp>
    </p:spTree>
    <p:extLst>
      <p:ext uri="{BB962C8B-B14F-4D97-AF65-F5344CB8AC3E}">
        <p14:creationId xmlns:p14="http://schemas.microsoft.com/office/powerpoint/2010/main" val="460700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Abnormal Psychology</a:t>
            </a:r>
            <a:endParaRPr lang="en-US"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3118932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Anxiety</a:t>
            </a:r>
            <a:endParaRPr lang="en-US"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smtClean="0"/>
              <a:t>Category 1</a:t>
            </a:r>
            <a:endParaRPr lang="en-US" dirty="0"/>
          </a:p>
        </p:txBody>
      </p:sp>
    </p:spTree>
    <p:extLst>
      <p:ext uri="{BB962C8B-B14F-4D97-AF65-F5344CB8AC3E}">
        <p14:creationId xmlns:p14="http://schemas.microsoft.com/office/powerpoint/2010/main" val="23291719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Focuses on how the brain influences behavior</a:t>
            </a:r>
            <a:endParaRPr lang="en-US"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13827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Biopsychology</a:t>
            </a:r>
            <a:endParaRPr lang="en-US"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38546243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Studies animal behavior in order to achieve a better understanding of how humans work</a:t>
            </a:r>
            <a:endParaRPr lang="en-US"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1863431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Comparative Psychology</a:t>
            </a:r>
            <a:endParaRPr lang="en-US"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2060791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Looks at how a person develops psychologically from when they are born throughout their entire life and seeks to explain how and why people change.</a:t>
            </a:r>
            <a:endParaRPr lang="en-US"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2401523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Developmental Psychology</a:t>
            </a:r>
            <a:endParaRPr lang="en-US"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4402147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Deals with psychology and its relationship to the law; provide testimonies in court, assist in child abuse cases</a:t>
            </a:r>
            <a:endParaRPr lang="en-US"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978699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Forensic Psychology</a:t>
            </a:r>
            <a:endParaRPr lang="en-US" dirty="0"/>
          </a:p>
        </p:txBody>
      </p:sp>
      <p:sp>
        <p:nvSpPr>
          <p:cNvPr id="18" name="Text Placeholder 17"/>
          <p:cNvSpPr>
            <a:spLocks noGrp="1"/>
          </p:cNvSpPr>
          <p:nvPr>
            <p:ph type="body" sz="quarter" idx="16"/>
          </p:nvPr>
        </p:nvSpPr>
        <p:spPr/>
        <p:txBody>
          <a:bodyPr/>
          <a:lstStyle/>
          <a:p>
            <a:r>
              <a:rPr lang="en-US" dirty="0" smtClean="0"/>
              <a:t>50</a:t>
            </a:r>
            <a:endParaRPr lang="en-US" dirty="0"/>
          </a:p>
        </p:txBody>
      </p:sp>
      <p:sp>
        <p:nvSpPr>
          <p:cNvPr id="4" name="Title 3"/>
          <p:cNvSpPr>
            <a:spLocks noGrp="1"/>
          </p:cNvSpPr>
          <p:nvPr>
            <p:ph type="title"/>
          </p:nvPr>
        </p:nvSpPr>
        <p:spPr/>
        <p:txBody>
          <a:bodyPr/>
          <a:lstStyle/>
          <a:p>
            <a:r>
              <a:rPr lang="en-US" dirty="0"/>
              <a:t>Category 5</a:t>
            </a:r>
          </a:p>
        </p:txBody>
      </p:sp>
    </p:spTree>
    <p:extLst>
      <p:ext uri="{BB962C8B-B14F-4D97-AF65-F5344CB8AC3E}">
        <p14:creationId xmlns:p14="http://schemas.microsoft.com/office/powerpoint/2010/main" val="38052424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841679" y="98474"/>
            <a:ext cx="8885530" cy="5627077"/>
          </a:xfrm>
        </p:spPr>
        <p:txBody>
          <a:bodyPr/>
          <a:lstStyle/>
          <a:p>
            <a:r>
              <a:rPr lang="en-US" dirty="0" smtClean="0"/>
              <a:t>References:</a:t>
            </a:r>
          </a:p>
          <a:p>
            <a:r>
              <a:rPr lang="en-US" dirty="0">
                <a:hlinkClick r:id="rId2"/>
              </a:rPr>
              <a:t>https://</a:t>
            </a:r>
            <a:r>
              <a:rPr lang="en-US" dirty="0" smtClean="0">
                <a:hlinkClick r:id="rId2"/>
              </a:rPr>
              <a:t>www.apa.org/research/action/glossary.aspx</a:t>
            </a:r>
            <a:endParaRPr lang="en-US" dirty="0" smtClean="0"/>
          </a:p>
          <a:p>
            <a:r>
              <a:rPr lang="en-US" dirty="0">
                <a:hlinkClick r:id="rId3"/>
              </a:rPr>
              <a:t>http://www.famouspsychologists.org</a:t>
            </a:r>
            <a:r>
              <a:rPr lang="en-US" dirty="0" smtClean="0">
                <a:hlinkClick r:id="rId3"/>
              </a:rPr>
              <a:t>/</a:t>
            </a:r>
            <a:endParaRPr lang="en-US" dirty="0" smtClean="0"/>
          </a:p>
          <a:p>
            <a:r>
              <a:rPr lang="en-US" dirty="0">
                <a:hlinkClick r:id="rId4"/>
              </a:rPr>
              <a:t>https://</a:t>
            </a:r>
            <a:r>
              <a:rPr lang="en-US" dirty="0" smtClean="0">
                <a:hlinkClick r:id="rId4"/>
              </a:rPr>
              <a:t>www.verywell.com/what-is-a-neurotransmitter-2795394</a:t>
            </a:r>
            <a:endParaRPr lang="en-US" dirty="0" smtClean="0"/>
          </a:p>
          <a:p>
            <a:r>
              <a:rPr lang="en-US" dirty="0">
                <a:hlinkClick r:id="rId5"/>
              </a:rPr>
              <a:t>https://</a:t>
            </a:r>
            <a:r>
              <a:rPr lang="en-US" dirty="0" smtClean="0">
                <a:hlinkClick r:id="rId5"/>
              </a:rPr>
              <a:t>www.verywell.com/branches-of-psychology-2794908</a:t>
            </a:r>
            <a:endParaRPr lang="en-US" dirty="0" smtClean="0"/>
          </a:p>
          <a:p>
            <a:endParaRPr lang="en-US" dirty="0" smtClean="0"/>
          </a:p>
          <a:p>
            <a:endParaRPr lang="en-US" dirty="0" smtClean="0"/>
          </a:p>
          <a:p>
            <a:endParaRPr lang="en-US" dirty="0" smtClean="0"/>
          </a:p>
        </p:txBody>
      </p:sp>
      <p:sp>
        <p:nvSpPr>
          <p:cNvPr id="3" name="Text Placeholder 2"/>
          <p:cNvSpPr>
            <a:spLocks noGrp="1"/>
          </p:cNvSpPr>
          <p:nvPr>
            <p:ph type="body" sz="quarter" idx="16"/>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9934309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The process of starting, directing, and maintaining physical and psychological activities; includes mechanisms involved in preferences for one activity over another and the vigor and persistence of responses</a:t>
            </a:r>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758398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Motivation</a:t>
            </a:r>
            <a:endParaRPr lang="en-US"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29067513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The convergence of the expectations of a group of individuals into a common perspective as they talk and carry out activities together</a:t>
            </a:r>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1210928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a:t>Norm crystallization</a:t>
            </a:r>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a:t>Category 1</a:t>
            </a:r>
          </a:p>
        </p:txBody>
      </p:sp>
    </p:spTree>
    <p:extLst>
      <p:ext uri="{BB962C8B-B14F-4D97-AF65-F5344CB8AC3E}">
        <p14:creationId xmlns:p14="http://schemas.microsoft.com/office/powerpoint/2010/main" val="17006179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Game Board Colorful 16x9">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60000"/>
            <a:lumOff val="40000"/>
          </a:schemeClr>
        </a:solidFill>
        <a:ln>
          <a:solidFill>
            <a:schemeClr val="bg2">
              <a:lumMod val="60000"/>
              <a:lumOff val="40000"/>
            </a:schemeClr>
          </a:solidFill>
        </a:ln>
      </a:spPr>
      <a:bodyPr rtlCol="0" anchor="ctr"/>
      <a:lstStyle>
        <a:defPPr algn="ctr">
          <a:lnSpc>
            <a:spcPct val="90000"/>
          </a:lnSpc>
          <a:defRPr sz="2400" dirty="0" smtClean="0">
            <a:solidFill>
              <a:schemeClr val="bg2">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defPPr>
      </a:lstStyle>
    </a:txDef>
  </a:objectDefaults>
  <a:extraClrSchemeLst/>
  <a:extLst>
    <a:ext uri="{05A4C25C-085E-4340-85A3-A5531E510DB2}">
      <thm15:themeFamily xmlns:thm15="http://schemas.microsoft.com/office/thememl/2012/main" name="GameBoardColorful_16x9.potx" id="{98C88DC9-98CC-4C0C-8A35-B3A047044276}" vid="{FD87E919-AD65-4324-B175-BCA884E59E92}"/>
    </a:ext>
  </a:extLst>
</a:theme>
</file>

<file path=ppt/theme/theme2.xml><?xml version="1.0" encoding="utf-8"?>
<a:theme xmlns:a="http://schemas.openxmlformats.org/drawingml/2006/main" name="Office Theme">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63151B4-AA19-4907-9168-9B66268D5F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Quiz show game (multicolor categories, widescreen)</Template>
  <TotalTime>0</TotalTime>
  <Words>794</Words>
  <Application>Microsoft Office PowerPoint</Application>
  <PresentationFormat>Widescreen</PresentationFormat>
  <Paragraphs>192</Paragraphs>
  <Slides>58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Calibri</vt:lpstr>
      <vt:lpstr>Calibri Light</vt:lpstr>
      <vt:lpstr>Corbel</vt:lpstr>
      <vt:lpstr>Game Board Colorful 16x9</vt:lpstr>
      <vt:lpstr>Psychology Jeopardy! Alexis Rea EDUC485 Class of 2019</vt:lpstr>
      <vt:lpstr>PowerPoint Presentation</vt:lpstr>
      <vt:lpstr>Category 1 questions follow</vt:lpstr>
      <vt:lpstr>Category 1</vt:lpstr>
      <vt:lpstr>Category 1</vt:lpstr>
      <vt:lpstr>Category 1</vt:lpstr>
      <vt:lpstr>Category 1</vt:lpstr>
      <vt:lpstr>Category 1</vt:lpstr>
      <vt:lpstr>Category 1</vt:lpstr>
      <vt:lpstr>Category 1</vt:lpstr>
      <vt:lpstr>Category 1</vt:lpstr>
      <vt:lpstr>Category 1</vt:lpstr>
      <vt:lpstr>Category 1</vt:lpstr>
      <vt:lpstr>Category 2 questions follow</vt:lpstr>
      <vt:lpstr>Category 2</vt:lpstr>
      <vt:lpstr>Category 2</vt:lpstr>
      <vt:lpstr>PowerPoint Presentation</vt:lpstr>
      <vt:lpstr>Category 2</vt:lpstr>
      <vt:lpstr>Category 2</vt:lpstr>
      <vt:lpstr>Category 2</vt:lpstr>
      <vt:lpstr>Category 2</vt:lpstr>
      <vt:lpstr>Category 2</vt:lpstr>
      <vt:lpstr>Category 2</vt:lpstr>
      <vt:lpstr>Category 2</vt:lpstr>
      <vt:lpstr>Category 3 questions follow</vt:lpstr>
      <vt:lpstr>Category 3</vt:lpstr>
      <vt:lpstr>Category 3</vt:lpstr>
      <vt:lpstr>Category 3</vt:lpstr>
      <vt:lpstr>Category 3</vt:lpstr>
      <vt:lpstr>Category 3</vt:lpstr>
      <vt:lpstr>Category 3</vt:lpstr>
      <vt:lpstr>Category 3</vt:lpstr>
      <vt:lpstr>Category 3</vt:lpstr>
      <vt:lpstr>Category 3</vt:lpstr>
      <vt:lpstr>Category 3</vt:lpstr>
      <vt:lpstr>Category 4 questions follow</vt:lpstr>
      <vt:lpstr>Category 4</vt:lpstr>
      <vt:lpstr>Category 4</vt:lpstr>
      <vt:lpstr>Category 4</vt:lpstr>
      <vt:lpstr>Category 4</vt:lpstr>
      <vt:lpstr>Category 4</vt:lpstr>
      <vt:lpstr>Category 4</vt:lpstr>
      <vt:lpstr>Category 4</vt:lpstr>
      <vt:lpstr>Category 4</vt:lpstr>
      <vt:lpstr>Category 4</vt:lpstr>
      <vt:lpstr>Category 4</vt:lpstr>
      <vt:lpstr>Category 5 questions follow</vt:lpstr>
      <vt:lpstr>Category 5</vt:lpstr>
      <vt:lpstr>Category 5</vt:lpstr>
      <vt:lpstr>Category 5</vt:lpstr>
      <vt:lpstr>Category 5</vt:lpstr>
      <vt:lpstr>Category 5</vt:lpstr>
      <vt:lpstr>Category 5</vt:lpstr>
      <vt:lpstr>Category 5</vt:lpstr>
      <vt:lpstr>Category 5</vt:lpstr>
      <vt:lpstr>Category 5</vt:lpstr>
      <vt:lpstr>Category 5</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2016-06-30T14:49:44Z</dcterms:created>
  <dcterms:modified xsi:type="dcterms:W3CDTF">2016-07-07T13:35:08Z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TC040012069991</vt:lpwstr>
  </property>
</Properties>
</file>