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57" r:id="rId4"/>
    <p:sldId id="258" r:id="rId5"/>
    <p:sldId id="271" r:id="rId6"/>
    <p:sldId id="272" r:id="rId7"/>
    <p:sldId id="273" r:id="rId8"/>
    <p:sldId id="274" r:id="rId9"/>
    <p:sldId id="275" r:id="rId10"/>
    <p:sldId id="267" r:id="rId11"/>
    <p:sldId id="268" r:id="rId12"/>
    <p:sldId id="269" r:id="rId13"/>
    <p:sldId id="270" r:id="rId14"/>
    <p:sldId id="266" r:id="rId15"/>
    <p:sldId id="262" r:id="rId16"/>
    <p:sldId id="264" r:id="rId17"/>
    <p:sldId id="263" r:id="rId18"/>
    <p:sldId id="265" r:id="rId19"/>
    <p:sldId id="260" r:id="rId20"/>
    <p:sldId id="281" r:id="rId21"/>
    <p:sldId id="282" r:id="rId22"/>
    <p:sldId id="283" r:id="rId23"/>
    <p:sldId id="284" r:id="rId24"/>
    <p:sldId id="276" r:id="rId25"/>
    <p:sldId id="277" r:id="rId26"/>
    <p:sldId id="278" r:id="rId27"/>
    <p:sldId id="279" r:id="rId28"/>
    <p:sldId id="280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AAAE62-8215-1E47-BA7C-087EB38BE8EF}">
          <p14:sldIdLst>
            <p14:sldId id="256"/>
            <p14:sldId id="286"/>
            <p14:sldId id="257"/>
            <p14:sldId id="258"/>
          </p14:sldIdLst>
        </p14:section>
        <p14:section name="Continuous" id="{609E2520-E6F2-B149-AF53-BB7EB763E147}">
          <p14:sldIdLst>
            <p14:sldId id="271"/>
            <p14:sldId id="272"/>
            <p14:sldId id="273"/>
            <p14:sldId id="274"/>
            <p14:sldId id="275"/>
          </p14:sldIdLst>
        </p14:section>
        <p14:section name="Semi-Batch" id="{03DA778E-FF6A-AB4F-93D0-0647C91241DC}">
          <p14:sldIdLst>
            <p14:sldId id="267"/>
            <p14:sldId id="268"/>
            <p14:sldId id="269"/>
            <p14:sldId id="270"/>
          </p14:sldIdLst>
        </p14:section>
        <p14:section name="Batch" id="{99894B80-44FD-4449-BFDD-3C274564BD80}">
          <p14:sldIdLst>
            <p14:sldId id="266"/>
            <p14:sldId id="262"/>
            <p14:sldId id="264"/>
            <p14:sldId id="263"/>
            <p14:sldId id="265"/>
          </p14:sldIdLst>
        </p14:section>
        <p14:section name="Tubular" id="{10AAEF61-122E-3845-BA41-9CFAB555BB03}">
          <p14:sldIdLst>
            <p14:sldId id="260"/>
            <p14:sldId id="281"/>
            <p14:sldId id="282"/>
            <p14:sldId id="283"/>
            <p14:sldId id="284"/>
          </p14:sldIdLst>
        </p14:section>
        <p14:section name="Co-Current" id="{5B4CFAEE-C689-0644-A1F8-7A7DC98FD646}">
          <p14:sldIdLst>
            <p14:sldId id="276"/>
            <p14:sldId id="277"/>
            <p14:sldId id="278"/>
            <p14:sldId id="279"/>
            <p14:sldId id="280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/>
    <p:restoredTop sz="94666"/>
  </p:normalViewPr>
  <p:slideViewPr>
    <p:cSldViewPr snapToGrid="0" snapToObjects="1">
      <p:cViewPr>
        <p:scale>
          <a:sx n="89" d="100"/>
          <a:sy n="89" d="100"/>
        </p:scale>
        <p:origin x="8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9CEC8-D6F8-3648-B1A2-45E7BD71909D}" type="datetimeFigureOut">
              <a:rPr lang="en-US" smtClean="0"/>
              <a:t>6/27/16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E400B-2E95-7B40-914E-535938E7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400B-2E95-7B40-914E-535938E7B3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400B-2E95-7B40-914E-535938E7B3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slide" Target="slide4.xml"/><Relationship Id="rId5" Type="http://schemas.openxmlformats.org/officeDocument/2006/relationships/slide" Target="slide12.xml"/><Relationship Id="rId6" Type="http://schemas.openxmlformats.org/officeDocument/2006/relationships/slide" Target="slide13.xml"/><Relationship Id="rId7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slide" Target="slide10.xml"/><Relationship Id="rId5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slide" Target="slide10.xml"/><Relationship Id="rId5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slide" Target="slide10.xml"/><Relationship Id="rId5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slide" Target="slide18.xml"/><Relationship Id="rId12" Type="http://schemas.openxmlformats.org/officeDocument/2006/relationships/image" Target="../media/image25.png"/><Relationship Id="rId13" Type="http://schemas.openxmlformats.org/officeDocument/2006/relationships/slide" Target="slide4.xml"/><Relationship Id="rId14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slide" Target="slide15.xml"/><Relationship Id="rId4" Type="http://schemas.openxmlformats.org/officeDocument/2006/relationships/slide" Target="slide16.xml"/><Relationship Id="rId5" Type="http://schemas.openxmlformats.org/officeDocument/2006/relationships/slide" Target="slide16.xml"/><Relationship Id="rId6" Type="http://schemas.openxmlformats.org/officeDocument/2006/relationships/image" Target="../media/image23.png"/><Relationship Id="rId7" Type="http://schemas.openxmlformats.org/officeDocument/2006/relationships/slide" Target="slide17.xml"/><Relationship Id="rId8" Type="http://schemas.openxmlformats.org/officeDocument/2006/relationships/slide" Target="slide17.xml"/><Relationship Id="rId9" Type="http://schemas.openxmlformats.org/officeDocument/2006/relationships/image" Target="../media/image24.png"/><Relationship Id="rId10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80.png"/><Relationship Id="rId5" Type="http://schemas.openxmlformats.org/officeDocument/2006/relationships/slide" Target="slide14.xml"/><Relationship Id="rId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00.png"/><Relationship Id="rId5" Type="http://schemas.openxmlformats.org/officeDocument/2006/relationships/image" Target="../media/image110.png"/><Relationship Id="rId6" Type="http://schemas.openxmlformats.org/officeDocument/2006/relationships/image" Target="../media/image120.png"/><Relationship Id="rId7" Type="http://schemas.openxmlformats.org/officeDocument/2006/relationships/slide" Target="slide14.xml"/><Relationship Id="rId8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40.png"/><Relationship Id="rId5" Type="http://schemas.openxmlformats.org/officeDocument/2006/relationships/slide" Target="slide14.xml"/><Relationship Id="rId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slide" Target="slide14.xml"/><Relationship Id="rId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" Target="slide3.xml"/><Relationship Id="rId6" Type="http://schemas.openxmlformats.org/officeDocument/2006/relationships/slide" Target="slide24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4" Type="http://schemas.openxmlformats.org/officeDocument/2006/relationships/slide" Target="slide22.xml"/><Relationship Id="rId6" Type="http://schemas.openxmlformats.org/officeDocument/2006/relationships/slide" Target="slide26.xml"/><Relationship Id="rId7" Type="http://schemas.openxmlformats.org/officeDocument/2006/relationships/image" Target="../media/image23.png"/><Relationship Id="rId8" Type="http://schemas.openxmlformats.org/officeDocument/2006/relationships/slide" Target="slide23.xml"/><Relationship Id="rId9" Type="http://schemas.openxmlformats.org/officeDocument/2006/relationships/slide" Target="slide17.xml"/><Relationship Id="rId10" Type="http://schemas.openxmlformats.org/officeDocument/2006/relationships/image" Target="../media/image32.png"/><Relationship Id="rId11" Type="http://schemas.openxmlformats.org/officeDocument/2006/relationships/slide" Target="slide19.xml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30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30.PNG"/><Relationship Id="rId5" Type="http://schemas.openxmlformats.org/officeDocument/2006/relationships/image" Target="../media/image39.png"/><Relationship Id="rId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slide" Target="slide28.xml"/><Relationship Id="rId12" Type="http://schemas.openxmlformats.org/officeDocument/2006/relationships/image" Target="../media/image330.png"/><Relationship Id="rId13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slide" Target="slide3.xml"/><Relationship Id="rId4" Type="http://schemas.openxmlformats.org/officeDocument/2006/relationships/slide" Target="slide25.xml"/><Relationship Id="rId5" Type="http://schemas.openxmlformats.org/officeDocument/2006/relationships/slide" Target="slide26.xml"/><Relationship Id="rId6" Type="http://schemas.openxmlformats.org/officeDocument/2006/relationships/slide" Target="slide26.xml"/><Relationship Id="rId7" Type="http://schemas.openxmlformats.org/officeDocument/2006/relationships/image" Target="../media/image23.png"/><Relationship Id="rId8" Type="http://schemas.openxmlformats.org/officeDocument/2006/relationships/slide" Target="slide27.xml"/><Relationship Id="rId9" Type="http://schemas.openxmlformats.org/officeDocument/2006/relationships/slide" Target="slide17.xml"/><Relationship Id="rId10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340.png"/><Relationship Id="rId5" Type="http://schemas.openxmlformats.org/officeDocument/2006/relationships/image" Target="../media/image350.png"/><Relationship Id="rId6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slide" Target="slide3.xml"/><Relationship Id="rId5" Type="http://schemas.openxmlformats.org/officeDocument/2006/relationships/image" Target="../media/image370.png"/><Relationship Id="rId6" Type="http://schemas.openxmlformats.org/officeDocument/2006/relationships/slide" Target="slide24.xml"/><Relationship Id="rId7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slide" Target="slide3.xml"/><Relationship Id="rId5" Type="http://schemas.openxmlformats.org/officeDocument/2006/relationships/image" Target="../media/image40.png"/><Relationship Id="rId6" Type="http://schemas.openxmlformats.org/officeDocument/2006/relationships/slide" Target="slide24.xml"/><Relationship Id="rId7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slide" Target="slide3.xml"/><Relationship Id="rId5" Type="http://schemas.openxmlformats.org/officeDocument/2006/relationships/image" Target="../media/image42.png"/><Relationship Id="rId6" Type="http://schemas.openxmlformats.org/officeDocument/2006/relationships/slide" Target="slide24.xml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4.xml"/><Relationship Id="rId5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slide" Target="slide14.xml"/><Relationship Id="rId7" Type="http://schemas.openxmlformats.org/officeDocument/2006/relationships/slide" Target="slide3.xml"/><Relationship Id="rId8" Type="http://schemas.openxmlformats.org/officeDocument/2006/relationships/slide" Target="slide10.xml"/><Relationship Id="rId9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slide" Target="slide9.xml"/><Relationship Id="rId12" Type="http://schemas.openxmlformats.org/officeDocument/2006/relationships/image" Target="../media/image9.png"/><Relationship Id="rId13" Type="http://schemas.openxmlformats.org/officeDocument/2006/relationships/slide" Target="slide3.xml"/><Relationship Id="rId14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6.xml"/><Relationship Id="rId4" Type="http://schemas.openxmlformats.org/officeDocument/2006/relationships/slide" Target="slide7.xml"/><Relationship Id="rId5" Type="http://schemas.openxmlformats.org/officeDocument/2006/relationships/slide" Target="slide7.xml"/><Relationship Id="rId6" Type="http://schemas.openxmlformats.org/officeDocument/2006/relationships/image" Target="../media/image7.png"/><Relationship Id="rId7" Type="http://schemas.openxmlformats.org/officeDocument/2006/relationships/slide" Target="slide8.xml"/><Relationship Id="rId8" Type="http://schemas.openxmlformats.org/officeDocument/2006/relationships/slide" Target="slide8.xml"/><Relationship Id="rId9" Type="http://schemas.openxmlformats.org/officeDocument/2006/relationships/image" Target="../media/image8.png"/><Relationship Id="rId10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Guide to Mass transfer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Ahmed Al-Marjibi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type </a:t>
            </a:r>
            <a:r>
              <a:rPr lang="en-US" dirty="0" smtClean="0"/>
              <a:t>semi-Batch Contactor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9" y="2332337"/>
            <a:ext cx="4172122" cy="3428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2136" y="2195388"/>
            <a:ext cx="211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(Choose one)</a:t>
            </a:r>
            <a:endParaRPr lang="en-US" sz="1400" b="1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339008" y="2491465"/>
            <a:ext cx="32992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Overall phase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balance</a:t>
            </a:r>
            <a:endParaRPr lang="en-US" sz="2400" b="1" dirty="0"/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6811651" y="5666617"/>
            <a:ext cx="2255117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 tank type list</a:t>
            </a:r>
            <a:endParaRPr lang="en-US" dirty="0"/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339008" y="3128930"/>
            <a:ext cx="32992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Phase I Energy balance</a:t>
            </a:r>
            <a:endParaRPr lang="en-US" sz="2400" b="1" dirty="0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339008" y="3760308"/>
            <a:ext cx="32992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Phase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II Energy balance</a:t>
            </a:r>
            <a:endParaRPr lang="en-US" sz="2400" b="1" dirty="0"/>
          </a:p>
        </p:txBody>
      </p:sp>
      <p:sp>
        <p:nvSpPr>
          <p:cNvPr id="13" name="Action Button: Home 12">
            <a:hlinkClick r:id="rId7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Tank type </a:t>
            </a:r>
            <a:r>
              <a:rPr lang="en-US" dirty="0" smtClean="0"/>
              <a:t>semi-Batch Contactor: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overall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phase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9" y="2332337"/>
            <a:ext cx="4172122" cy="3428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3215" y="3547428"/>
                <a:ext cx="568591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  <m:r>
                                <a:rPr lang="en-US" sz="2400" b="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  <m:r>
                                <a:rPr lang="en-US" sz="2400" b="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𝐴𝐹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215" y="3547428"/>
                <a:ext cx="5685916" cy="7015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293574" y="5684109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type </a:t>
            </a:r>
            <a:r>
              <a:rPr lang="en-US" dirty="0" smtClean="0"/>
              <a:t>semi-Batch Contactor: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Phase I energy balance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9" y="2332337"/>
            <a:ext cx="4172122" cy="3428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2539" y="3540007"/>
                <a:ext cx="4558877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539" y="3540007"/>
                <a:ext cx="4558877" cy="793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293574" y="5684109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type </a:t>
            </a:r>
            <a:r>
              <a:rPr lang="en-US" dirty="0" smtClean="0"/>
              <a:t>semi-Batch Contactor: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Phase II energy balance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9" y="2332337"/>
            <a:ext cx="4172122" cy="3428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03341" y="3350892"/>
                <a:ext cx="6339016" cy="1170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p>
                      <m:r>
                        <a:rPr lang="en-US" sz="2400" i="1" smtClean="0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𝐴𝐹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41" y="3350892"/>
                <a:ext cx="6339016" cy="1170129"/>
              </a:xfrm>
              <a:prstGeom prst="rect">
                <a:avLst/>
              </a:prstGeom>
              <a:blipFill rotWithShape="0">
                <a:blip r:embed="rId3"/>
                <a:stretch>
                  <a:fillRect b="-5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>
            <a:hlinkClick r:id="rId4" action="ppaction://hlinksldjump"/>
          </p:cNvPr>
          <p:cNvSpPr/>
          <p:nvPr/>
        </p:nvSpPr>
        <p:spPr>
          <a:xfrm>
            <a:off x="7293574" y="5684109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type Batch </a:t>
            </a:r>
            <a:r>
              <a:rPr lang="en-US" dirty="0"/>
              <a:t>Contactor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5" y="2084832"/>
            <a:ext cx="3961816" cy="3512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2712" y="2183688"/>
            <a:ext cx="211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(Choose a variable)</a:t>
            </a:r>
            <a:endParaRPr lang="en-US" sz="1400" b="1" dirty="0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6882712" y="2561967"/>
            <a:ext cx="21130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phase balance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hlinkClick r:id="rId4" action="ppaction://hlinksldjump"/>
              </p:cNvPr>
              <p:cNvSpPr txBox="1"/>
              <p:nvPr/>
            </p:nvSpPr>
            <p:spPr>
              <a:xfrm>
                <a:off x="6882711" y="3177007"/>
                <a:ext cx="2113005" cy="4826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>
                <a:hlinkClick r:id="rId5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11" y="3177007"/>
                <a:ext cx="2113005" cy="4826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hlinkClick r:id="rId7" action="ppaction://hlinksldjump"/>
              </p:cNvPr>
              <p:cNvSpPr txBox="1"/>
              <p:nvPr/>
            </p:nvSpPr>
            <p:spPr>
              <a:xfrm>
                <a:off x="6882709" y="3815292"/>
                <a:ext cx="2113005" cy="52995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𝒆𝒒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hlinkClick r:id="rId8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09" y="3815292"/>
                <a:ext cx="2113005" cy="5299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hlinkClick r:id="rId10" action="ppaction://hlinksldjump"/>
              </p:cNvPr>
              <p:cNvSpPr txBox="1"/>
              <p:nvPr/>
            </p:nvSpPr>
            <p:spPr>
              <a:xfrm>
                <a:off x="6882708" y="4498379"/>
                <a:ext cx="2113005" cy="5069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𝑽</m:t>
                          </m:r>
                        </m:e>
                        <m:sub/>
                        <m:sup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hlinkClick r:id="rId11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08" y="4498379"/>
                <a:ext cx="2113005" cy="506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>
            <a:hlinkClick r:id="rId13" action="ppaction://hlinksldjump"/>
          </p:cNvPr>
          <p:cNvSpPr/>
          <p:nvPr/>
        </p:nvSpPr>
        <p:spPr>
          <a:xfrm>
            <a:off x="6811651" y="5666617"/>
            <a:ext cx="2255117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Back to tank type list</a:t>
            </a:r>
            <a:endParaRPr lang="en-US"/>
          </a:p>
        </p:txBody>
      </p:sp>
      <p:sp>
        <p:nvSpPr>
          <p:cNvPr id="13" name="Action Button: Home 12">
            <a:hlinkClick r:id="rId14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type Batch Contactor: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phase balance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5" y="2084832"/>
            <a:ext cx="3961816" cy="3512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40858" y="2971800"/>
                <a:ext cx="4083909" cy="748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 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8" y="2971800"/>
                <a:ext cx="4083909" cy="748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40858" y="4063314"/>
                <a:ext cx="4083909" cy="748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 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8" y="4063314"/>
                <a:ext cx="4083909" cy="7480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7293574" y="5684109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Back</a:t>
            </a:r>
            <a:endParaRPr lang="en-US"/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Tank type Batch Contactor: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5" y="2084832"/>
            <a:ext cx="3961816" cy="3512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40858" y="2971800"/>
                <a:ext cx="4479326" cy="431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8" y="2971800"/>
                <a:ext cx="4479326" cy="4311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8877" y="3860275"/>
                <a:ext cx="3058299" cy="859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𝐼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𝐼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1+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77" y="3860275"/>
                <a:ext cx="3058299" cy="8592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54314" y="3890649"/>
                <a:ext cx="3058299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(1+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314" y="3890649"/>
                <a:ext cx="3058299" cy="7233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7293574" y="5684109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Back</a:t>
            </a:r>
            <a:endParaRPr lang="en-US"/>
          </a:p>
        </p:txBody>
      </p:sp>
      <p:sp>
        <p:nvSpPr>
          <p:cNvPr id="8" name="Action Button: Home 7">
            <a:hlinkClick r:id="rId8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Tank type Batch Contactor: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  <m:r>
                          <a:rPr lang="en-US" sz="5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5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𝑒𝑞</m:t>
                        </m:r>
                      </m:sub>
                      <m:sup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sz="5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5" y="2084832"/>
            <a:ext cx="3961816" cy="3512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72146" y="3293076"/>
                <a:ext cx="4083909" cy="748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146" y="3293076"/>
                <a:ext cx="4083909" cy="748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7293574" y="5684109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Back</a:t>
            </a:r>
            <a:endParaRPr lang="en-US"/>
          </a:p>
        </p:txBody>
      </p:sp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Tank type </a:t>
                </a:r>
                <a:r>
                  <a:rPr lang="en-US" dirty="0"/>
                  <a:t>Batch </a:t>
                </a:r>
                <a:r>
                  <a:rPr lang="en-US" dirty="0" smtClean="0"/>
                  <a:t>Contactor: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/>
                      <m:sup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sz="5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5" y="2084832"/>
            <a:ext cx="3961816" cy="3512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72146" y="3293076"/>
                <a:ext cx="4769313" cy="10492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𝐼𝐼</m:t>
                                      </m:r>
                                    </m:sup>
                                  </m:sSubSup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4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𝑠𝑎𝑡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𝐼𝐼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t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latin typeface="Cambria Math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146" y="3293076"/>
                <a:ext cx="4769313" cy="10492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7293574" y="5684109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Back</a:t>
            </a:r>
            <a:endParaRPr lang="en-US"/>
          </a:p>
        </p:txBody>
      </p:sp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one of the 2 main tubular type mass contactors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2891" y="5040930"/>
            <a:ext cx="2168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Co-Current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30994" y="5040931"/>
            <a:ext cx="2806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Counter-Current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2319" y="6243657"/>
            <a:ext cx="216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(Choose One)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41" y="1920226"/>
            <a:ext cx="3719384" cy="2656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2549378"/>
            <a:ext cx="4602539" cy="2027006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531341" y="2549378"/>
            <a:ext cx="4824960" cy="304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7030994" y="1920226"/>
            <a:ext cx="3262184" cy="3674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428880"/>
            <a:ext cx="9720073" cy="19431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This program is targeted toward junior chemical engineering student and students taking a heat and mass transfer class.</a:t>
            </a:r>
            <a:endParaRPr lang="en-US" sz="4000" b="1" dirty="0"/>
          </a:p>
        </p:txBody>
      </p:sp>
      <p:sp>
        <p:nvSpPr>
          <p:cNvPr id="4" name="Action Button: Custom 3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Counter-Current tubular </a:t>
            </a:r>
            <a:r>
              <a:rPr lang="en-US" dirty="0"/>
              <a:t>type mass </a:t>
            </a:r>
            <a:r>
              <a:rPr lang="en-US" dirty="0" smtClean="0"/>
              <a:t>contactor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2712" y="2183688"/>
            <a:ext cx="211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(Choose a variable)</a:t>
            </a:r>
            <a:endParaRPr lang="en-US" sz="1400" b="1" dirty="0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6882712" y="2561967"/>
            <a:ext cx="21130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phase balance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hlinkClick r:id="rId4" action="ppaction://hlinksldjump"/>
              </p:cNvPr>
              <p:cNvSpPr txBox="1"/>
              <p:nvPr/>
            </p:nvSpPr>
            <p:spPr>
              <a:xfrm>
                <a:off x="6882711" y="3177007"/>
                <a:ext cx="2113005" cy="4826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hlinkClick r:id="rId6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11" y="3177007"/>
                <a:ext cx="2113005" cy="4826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hlinkClick r:id="rId8" action="ppaction://hlinksldjump"/>
              </p:cNvPr>
              <p:cNvSpPr txBox="1"/>
              <p:nvPr/>
            </p:nvSpPr>
            <p:spPr>
              <a:xfrm>
                <a:off x="6882708" y="3813078"/>
                <a:ext cx="2113005" cy="4826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>
                <a:hlinkClick r:id="rId9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08" y="3813078"/>
                <a:ext cx="2113005" cy="4826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>
            <a:hlinkClick r:id="rId11" action="ppaction://hlinksldjump"/>
          </p:cNvPr>
          <p:cNvSpPr/>
          <p:nvPr/>
        </p:nvSpPr>
        <p:spPr>
          <a:xfrm>
            <a:off x="6712793" y="5579177"/>
            <a:ext cx="2452832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</a:t>
            </a:r>
            <a:r>
              <a:rPr lang="en-US" smtClean="0"/>
              <a:t>to tubular type </a:t>
            </a:r>
            <a:r>
              <a:rPr lang="en-US" dirty="0" smtClean="0"/>
              <a:t>list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3" y="2084832"/>
            <a:ext cx="4325870" cy="3089274"/>
          </a:xfrm>
          <a:prstGeom prst="rect">
            <a:avLst/>
          </a:prstGeom>
        </p:spPr>
      </p:pic>
      <p:sp>
        <p:nvSpPr>
          <p:cNvPr id="10" name="Action Button: Custom 9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Counter-Current tubular </a:t>
            </a:r>
            <a:r>
              <a:rPr lang="en-US" dirty="0"/>
              <a:t>type mass </a:t>
            </a:r>
            <a:r>
              <a:rPr lang="en-US" dirty="0" smtClean="0"/>
              <a:t>contactor: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Phase Balance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3" y="2084832"/>
            <a:ext cx="4325870" cy="3089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0859" y="2977978"/>
                <a:ext cx="5320111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𝑑𝑧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9" y="2977978"/>
                <a:ext cx="5320111" cy="7012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0859" y="4221733"/>
                <a:ext cx="521129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𝑑𝑧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9" y="4221733"/>
                <a:ext cx="5211298" cy="701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Counter-Current tubular </a:t>
                </a:r>
                <a:r>
                  <a:rPr lang="en-US" dirty="0"/>
                  <a:t>type mass </a:t>
                </a:r>
                <a:r>
                  <a:rPr lang="en-US" dirty="0" smtClean="0"/>
                  <a:t>contactor: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 t="-14634" b="-18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3" y="2084832"/>
            <a:ext cx="4325870" cy="3089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0948" y="2773722"/>
                <a:ext cx="7131119" cy="855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bg-BG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𝐴𝐹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𝐼𝐼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𝐿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𝐴𝐹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bg-BG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𝐿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bg-BG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𝐴𝐹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𝐴𝐹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bg-BG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𝐿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48" y="2773722"/>
                <a:ext cx="7131119" cy="8557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65254" y="4318359"/>
                <a:ext cx="2362506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charset="0"/>
                            </a:rPr>
                            <m:t>𝐿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bg-BG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54" y="4318359"/>
                <a:ext cx="2362506" cy="7634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Counter-Current tubular </a:t>
                </a:r>
                <a:r>
                  <a:rPr lang="en-US" dirty="0"/>
                  <a:t>type mass </a:t>
                </a:r>
                <a:r>
                  <a:rPr lang="en-US" dirty="0" smtClean="0"/>
                  <a:t>contactor: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sz="5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sz="5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 t="-14634" b="-18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3" y="2084832"/>
            <a:ext cx="4325870" cy="3089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47067" y="3227692"/>
                <a:ext cx="3834383" cy="870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6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bSup>
                          <m:r>
                            <a:rPr lang="en-US" sz="2600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bg-BG" sz="260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𝐼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𝐼𝐼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6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600" b="0" i="1" smtClean="0">
                              <a:latin typeface="Cambria Math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600" i="1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600" b="0" i="1" smtClean="0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67" y="3227692"/>
                <a:ext cx="3834383" cy="8704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Co-Current tubular </a:t>
            </a:r>
            <a:r>
              <a:rPr lang="en-US" dirty="0"/>
              <a:t>type mass contactors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2549378"/>
            <a:ext cx="4602539" cy="2027006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2712" y="2183688"/>
            <a:ext cx="211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(Choose a variable)</a:t>
            </a:r>
            <a:endParaRPr lang="en-US" sz="1400" b="1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882712" y="2561967"/>
            <a:ext cx="21130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phase balance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hlinkClick r:id="rId5" action="ppaction://hlinksldjump"/>
              </p:cNvPr>
              <p:cNvSpPr txBox="1"/>
              <p:nvPr/>
            </p:nvSpPr>
            <p:spPr>
              <a:xfrm>
                <a:off x="6882711" y="3177007"/>
                <a:ext cx="2113005" cy="4826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hlinkClick r:id="rId6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11" y="3177007"/>
                <a:ext cx="2113005" cy="4826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hlinkClick r:id="rId8" action="ppaction://hlinksldjump"/>
              </p:cNvPr>
              <p:cNvSpPr txBox="1"/>
              <p:nvPr/>
            </p:nvSpPr>
            <p:spPr>
              <a:xfrm>
                <a:off x="6882708" y="3813078"/>
                <a:ext cx="2113005" cy="4826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>
                <a:hlinkClick r:id="rId9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08" y="3813078"/>
                <a:ext cx="2113005" cy="4826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hlinkClick r:id="rId11" action="ppaction://hlinksldjump"/>
              </p:cNvPr>
              <p:cNvSpPr txBox="1"/>
              <p:nvPr/>
            </p:nvSpPr>
            <p:spPr>
              <a:xfrm>
                <a:off x="6882707" y="4449149"/>
                <a:ext cx="2113005" cy="52995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𝒆𝒒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, 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𝒆𝒒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hlinkClick r:id="rId9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07" y="4449149"/>
                <a:ext cx="2113005" cy="5299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>
            <a:hlinkClick r:id="rId13" action="ppaction://hlinksldjump"/>
          </p:cNvPr>
          <p:cNvSpPr/>
          <p:nvPr/>
        </p:nvSpPr>
        <p:spPr>
          <a:xfrm>
            <a:off x="6712793" y="5579177"/>
            <a:ext cx="2452832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 tubular type list</a:t>
            </a:r>
            <a:endParaRPr lang="en-US" dirty="0"/>
          </a:p>
        </p:txBody>
      </p:sp>
      <p:sp>
        <p:nvSpPr>
          <p:cNvPr id="13" name="Action Button: Custom 12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Co-Current tubular </a:t>
            </a:r>
            <a:r>
              <a:rPr lang="en-US" dirty="0"/>
              <a:t>type mass </a:t>
            </a:r>
            <a:r>
              <a:rPr lang="en-US" dirty="0" smtClean="0"/>
              <a:t>contactors: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phase balance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2549378"/>
            <a:ext cx="4602539" cy="2027006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40859" y="2977978"/>
                <a:ext cx="5320111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𝑑𝑧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9" y="2977978"/>
                <a:ext cx="5320111" cy="7012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0859" y="4221733"/>
                <a:ext cx="5491824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𝑑𝑧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9" y="4221733"/>
                <a:ext cx="5491824" cy="701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Co-Current tubular </a:t>
                </a:r>
                <a:r>
                  <a:rPr lang="en-US" dirty="0"/>
                  <a:t>type mass </a:t>
                </a:r>
                <a:r>
                  <a:rPr lang="en-US" dirty="0" smtClean="0"/>
                  <a:t>contactors: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𝑨</m:t>
                        </m:r>
                      </m:sub>
                      <m:sup>
                        <m: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𝑰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 t="-15447" r="-1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2549378"/>
            <a:ext cx="4602539" cy="2027006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56301" y="3020809"/>
                <a:ext cx="6551141" cy="1084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AF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II</m:t>
                              </m:r>
                            </m:sup>
                          </m:sSubSup>
                        </m:e>
                      </m:d>
                      <m: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AF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II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β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01" y="3020809"/>
                <a:ext cx="6551141" cy="1084143"/>
              </a:xfrm>
              <a:prstGeom prst="rect">
                <a:avLst/>
              </a:prstGeom>
              <a:blipFill rotWithShape="0">
                <a:blip r:embed="rId5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51131" y="4659189"/>
                <a:ext cx="2361480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𝐼𝐼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131" y="4659189"/>
                <a:ext cx="2361480" cy="7634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Co-Current tubular </a:t>
                </a:r>
                <a:r>
                  <a:rPr lang="en-US" dirty="0"/>
                  <a:t>type mass </a:t>
                </a:r>
                <a:r>
                  <a:rPr lang="en-US" dirty="0" smtClean="0"/>
                  <a:t>contactors: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𝑨</m:t>
                        </m:r>
                      </m:sub>
                      <m:sup>
                        <m: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𝑰</m:t>
                        </m:r>
                        <m:r>
                          <a:rPr lang="en-US" sz="5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𝑰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 t="-15447" r="-1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2549378"/>
            <a:ext cx="4602539" cy="2027006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56301" y="3020809"/>
                <a:ext cx="6551141" cy="11085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AF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II</m:t>
                              </m:r>
                            </m:sup>
                          </m:sSubSup>
                        </m:e>
                      </m:d>
                      <m: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AF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II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β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01" y="3020809"/>
                <a:ext cx="6551141" cy="1108509"/>
              </a:xfrm>
              <a:prstGeom prst="rect">
                <a:avLst/>
              </a:prstGeom>
              <a:blipFill rotWithShape="0">
                <a:blip r:embed="rId5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51131" y="4659189"/>
                <a:ext cx="2361480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𝐼𝐼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131" y="4659189"/>
                <a:ext cx="2361480" cy="7634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Co-Current tubular </a:t>
                </a:r>
                <a:r>
                  <a:rPr lang="en-US" dirty="0"/>
                  <a:t>type mass </a:t>
                </a:r>
                <a:r>
                  <a:rPr lang="en-US" dirty="0" smtClean="0"/>
                  <a:t>contactors: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𝑨</m:t>
                        </m:r>
                        <m:r>
                          <a:rPr lang="en-US" sz="5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5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𝒆𝒒</m:t>
                        </m:r>
                      </m:sub>
                      <m:sup>
                        <m:r>
                          <a:rPr lang="en-US" sz="5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𝑰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𝑨</m:t>
                        </m:r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𝒆𝒒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𝑰𝑰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 t="-18293" r="-1755" b="-18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2549378"/>
            <a:ext cx="4602539" cy="2027006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56301" y="3020809"/>
                <a:ext cx="6551141" cy="754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𝐼𝐼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01" y="3020809"/>
                <a:ext cx="6551141" cy="7543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56301" y="4348286"/>
                <a:ext cx="6551141" cy="41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01" y="4348286"/>
                <a:ext cx="6551141" cy="4191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Custom 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using the app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By: Ahmed Al-Marjibi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contactor type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2" y="2863437"/>
            <a:ext cx="2447925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20" y="2084832"/>
            <a:ext cx="2407202" cy="2795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1632" y="5164502"/>
            <a:ext cx="187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Tubular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5507" y="5164502"/>
            <a:ext cx="187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Tank</a:t>
            </a:r>
            <a:endParaRPr lang="en-US" sz="3200" b="1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88292" y="1977081"/>
            <a:ext cx="2150076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919783" y="2272887"/>
            <a:ext cx="2483794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one of the 3 main tank type mass contactors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83" y="2295428"/>
            <a:ext cx="4399570" cy="2919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65" y="2103483"/>
            <a:ext cx="3889290" cy="2857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43" y="2302349"/>
            <a:ext cx="2151560" cy="2498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6322" y="5040932"/>
            <a:ext cx="1878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Batch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92458" y="5040931"/>
            <a:ext cx="2168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Semi-Batch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95158" y="5040931"/>
            <a:ext cx="2168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Continuous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2319" y="6243657"/>
            <a:ext cx="216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(Choose One)</a:t>
            </a:r>
            <a:endParaRPr lang="en-US" sz="1200" b="1" dirty="0"/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1086322" y="2103483"/>
            <a:ext cx="1878227" cy="3395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rId7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3562165" y="2302349"/>
            <a:ext cx="3666538" cy="329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7500883" y="2434281"/>
            <a:ext cx="4287463" cy="31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type </a:t>
            </a:r>
            <a:r>
              <a:rPr lang="en-US" dirty="0" smtClean="0"/>
              <a:t>Continuous </a:t>
            </a:r>
            <a:r>
              <a:rPr lang="en-US" dirty="0"/>
              <a:t>Contactor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81394"/>
            <a:ext cx="5404708" cy="3245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2136" y="2195388"/>
            <a:ext cx="211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(Choose one)</a:t>
            </a:r>
            <a:endParaRPr lang="en-US" sz="1400" b="1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783850" y="2503165"/>
            <a:ext cx="24095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phase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balance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hlinkClick r:id="rId4" action="ppaction://hlinksldjump"/>
              </p:cNvPr>
              <p:cNvSpPr txBox="1"/>
              <p:nvPr/>
            </p:nvSpPr>
            <p:spPr>
              <a:xfrm>
                <a:off x="6783850" y="3152330"/>
                <a:ext cx="2409576" cy="4826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hlinkClick r:id="rId5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850" y="3152330"/>
                <a:ext cx="2409576" cy="4826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hlinkClick r:id="rId7" action="ppaction://hlinksldjump"/>
              </p:cNvPr>
              <p:cNvSpPr txBox="1"/>
              <p:nvPr/>
            </p:nvSpPr>
            <p:spPr>
              <a:xfrm>
                <a:off x="6783850" y="3801495"/>
                <a:ext cx="2409576" cy="4826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𝑨</m:t>
                          </m:r>
                        </m:sub>
                        <m:sup>
                          <m:r>
                            <a:rPr lang="en-US" sz="2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</m:t>
                          </m:r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hlinkClick r:id="rId8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850" y="3801495"/>
                <a:ext cx="2409576" cy="4826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hlinkClick r:id="rId10" action="ppaction://hlinksldjump"/>
              </p:cNvPr>
              <p:cNvSpPr txBox="1"/>
              <p:nvPr/>
            </p:nvSpPr>
            <p:spPr>
              <a:xfrm>
                <a:off x="6783850" y="4450660"/>
                <a:ext cx="2409576" cy="5069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𝑽</m:t>
                          </m:r>
                        </m:e>
                        <m:sub/>
                        <m:sup>
                          <m:r>
                            <a:rPr lang="en-US" sz="2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𝑰𝑰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>
                <a:hlinkClick r:id="rId11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850" y="4450660"/>
                <a:ext cx="2409576" cy="506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tion Button: Home 10">
            <a:hlinkClick r:id="rId13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hlinkClick r:id="rId14" action="ppaction://hlinksldjump"/>
          </p:cNvPr>
          <p:cNvSpPr/>
          <p:nvPr/>
        </p:nvSpPr>
        <p:spPr>
          <a:xfrm>
            <a:off x="6861079" y="5626805"/>
            <a:ext cx="2255117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 tank type list</a:t>
            </a:r>
            <a:endParaRPr lang="en-US" dirty="0"/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type Continuous Contactor: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Phase balance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81394"/>
            <a:ext cx="5404708" cy="3245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44881" y="2381394"/>
                <a:ext cx="4882169" cy="376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81" y="2381394"/>
                <a:ext cx="4882169" cy="376578"/>
              </a:xfrm>
              <a:prstGeom prst="rect">
                <a:avLst/>
              </a:prstGeom>
              <a:blipFill rotWithShape="0">
                <a:blip r:embed="rId3"/>
                <a:stretch>
                  <a:fillRect l="-875" r="-1625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44881" y="3348367"/>
                <a:ext cx="5053884" cy="376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𝐼𝐼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81" y="3348367"/>
                <a:ext cx="5053884" cy="376578"/>
              </a:xfrm>
              <a:prstGeom prst="rect">
                <a:avLst/>
              </a:prstGeom>
              <a:blipFill rotWithShape="0">
                <a:blip r:embed="rId4"/>
                <a:stretch>
                  <a:fillRect l="-844" r="-1448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Tank type Continuous Contactor: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81394"/>
            <a:ext cx="5404708" cy="3245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65011" y="2529675"/>
                <a:ext cx="3411831" cy="985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𝐼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𝑀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𝐴𝐹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𝐴𝐹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𝐼𝐼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bg-BG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11" y="2529675"/>
                <a:ext cx="3411831" cy="9850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Tank type Continuous Contactor: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81394"/>
            <a:ext cx="5404708" cy="3245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65011" y="2529675"/>
                <a:ext cx="2722733" cy="879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𝐴𝐹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𝐼𝐼</m:t>
                              </m:r>
                            </m:sup>
                          </m:sSubSup>
                        </m:num>
                        <m:den>
                          <m:r>
                            <a:rPr lang="bg-BG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11" y="2529675"/>
                <a:ext cx="2722733" cy="879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Tank type Continuous Contactor: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81394"/>
            <a:ext cx="5404708" cy="3245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84164" y="2504962"/>
                <a:ext cx="1459374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𝐼𝐼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𝑎𝑑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164" y="2504962"/>
                <a:ext cx="1459374" cy="8152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-3" y="6388443"/>
            <a:ext cx="630195" cy="4695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6" action="ppaction://hlinksldjump"/>
          </p:cNvPr>
          <p:cNvSpPr/>
          <p:nvPr/>
        </p:nvSpPr>
        <p:spPr>
          <a:xfrm>
            <a:off x="5494926" y="6196967"/>
            <a:ext cx="778476" cy="4448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45989" cy="32572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345</TotalTime>
  <Words>367</Words>
  <Application>Microsoft Macintosh PowerPoint</Application>
  <PresentationFormat>Widescreen</PresentationFormat>
  <Paragraphs>143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Cambria Math</vt:lpstr>
      <vt:lpstr>Tw Cen MT</vt:lpstr>
      <vt:lpstr>Tw Cen MT Condensed</vt:lpstr>
      <vt:lpstr>Wingdings 3</vt:lpstr>
      <vt:lpstr>Integral</vt:lpstr>
      <vt:lpstr>A Guide to Mass transfer equations</vt:lpstr>
      <vt:lpstr>PowerPoint Presentation</vt:lpstr>
      <vt:lpstr>Choose contactor type </vt:lpstr>
      <vt:lpstr>Choose one of the 3 main tank type mass contactors</vt:lpstr>
      <vt:lpstr>Tank type Continuous Contactor</vt:lpstr>
      <vt:lpstr>Tank type Continuous Contactor: Phase balance</vt:lpstr>
      <vt:lpstr>Tank type Continuous Contactor: C_A^I</vt:lpstr>
      <vt:lpstr>Tank type Continuous Contactor: C_A^II</vt:lpstr>
      <vt:lpstr>Tank type Continuous Contactor: V_^II</vt:lpstr>
      <vt:lpstr>Tank type semi-Batch Contactor</vt:lpstr>
      <vt:lpstr>Tank type semi-Batch Contactor: overall phase balance</vt:lpstr>
      <vt:lpstr>Tank type semi-Batch Contactor: Phase I energy balance</vt:lpstr>
      <vt:lpstr>Tank type semi-Batch Contactor: Phase II energy balance</vt:lpstr>
      <vt:lpstr>Tank type Batch Contactor</vt:lpstr>
      <vt:lpstr>Tank type Batch Contactor: phase balance</vt:lpstr>
      <vt:lpstr>Tank type Batch Contactor: C_A^I</vt:lpstr>
      <vt:lpstr>Tank type Batch Contactor: C_(A,eq)^II</vt:lpstr>
      <vt:lpstr>Tank type Batch Contactor: V_^II</vt:lpstr>
      <vt:lpstr>Choose one of the 2 main tubular type mass contactors</vt:lpstr>
      <vt:lpstr>Counter-Current tubular type mass contactor</vt:lpstr>
      <vt:lpstr>Counter-Current tubular type mass contactor: Phase Balance</vt:lpstr>
      <vt:lpstr>Counter-Current tubular type mass contactor:〖 C〗_A^I</vt:lpstr>
      <vt:lpstr>Counter-Current tubular type mass contactor:〖 C〗_A^II</vt:lpstr>
      <vt:lpstr>Co-Current tubular type mass contactors</vt:lpstr>
      <vt:lpstr>Co-Current tubular type mass contactors: phase balance</vt:lpstr>
      <vt:lpstr>Co-Current tubular type mass contactors: C_A^I</vt:lpstr>
      <vt:lpstr>Co-Current tubular type mass contactors: C_A^II</vt:lpstr>
      <vt:lpstr>Co-Current tubular type mass contactors: C_(A,eq)^I, C_(A,eq)^II</vt:lpstr>
      <vt:lpstr>Thank you for using the app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Mass transfer equations</dc:title>
  <dc:creator>Al-Marjibi, Ahmed Abdullah Saif</dc:creator>
  <cp:lastModifiedBy>Al-Marjibi, Ahmed Abdullah Saif</cp:lastModifiedBy>
  <cp:revision>79</cp:revision>
  <cp:lastPrinted>2016-06-22T11:08:01Z</cp:lastPrinted>
  <dcterms:created xsi:type="dcterms:W3CDTF">2016-06-22T11:05:23Z</dcterms:created>
  <dcterms:modified xsi:type="dcterms:W3CDTF">2016-06-27T10:03:56Z</dcterms:modified>
</cp:coreProperties>
</file>