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428" r:id="rId2"/>
    <p:sldId id="256" r:id="rId3"/>
    <p:sldId id="438" r:id="rId4"/>
    <p:sldId id="434" r:id="rId5"/>
    <p:sldId id="373" r:id="rId6"/>
    <p:sldId id="425" r:id="rId7"/>
    <p:sldId id="309" r:id="rId8"/>
    <p:sldId id="273" r:id="rId9"/>
    <p:sldId id="375" r:id="rId10"/>
    <p:sldId id="474" r:id="rId11"/>
    <p:sldId id="473" r:id="rId12"/>
    <p:sldId id="475" r:id="rId13"/>
    <p:sldId id="418" r:id="rId14"/>
    <p:sldId id="419" r:id="rId15"/>
    <p:sldId id="415" r:id="rId16"/>
    <p:sldId id="374" r:id="rId17"/>
    <p:sldId id="495" r:id="rId18"/>
    <p:sldId id="496" r:id="rId19"/>
    <p:sldId id="377" r:id="rId20"/>
    <p:sldId id="491" r:id="rId21"/>
    <p:sldId id="378" r:id="rId22"/>
    <p:sldId id="307" r:id="rId23"/>
    <p:sldId id="321" r:id="rId24"/>
    <p:sldId id="334" r:id="rId25"/>
    <p:sldId id="383" r:id="rId26"/>
    <p:sldId id="408" r:id="rId27"/>
    <p:sldId id="382" r:id="rId28"/>
    <p:sldId id="477" r:id="rId29"/>
    <p:sldId id="387" r:id="rId30"/>
    <p:sldId id="399" r:id="rId31"/>
    <p:sldId id="472" r:id="rId32"/>
    <p:sldId id="362" r:id="rId33"/>
    <p:sldId id="492" r:id="rId34"/>
    <p:sldId id="335" r:id="rId35"/>
    <p:sldId id="487" r:id="rId36"/>
    <p:sldId id="297" r:id="rId37"/>
    <p:sldId id="493" r:id="rId38"/>
    <p:sldId id="488" r:id="rId39"/>
    <p:sldId id="489" r:id="rId40"/>
    <p:sldId id="478" r:id="rId41"/>
    <p:sldId id="479" r:id="rId42"/>
    <p:sldId id="480" r:id="rId43"/>
    <p:sldId id="481" r:id="rId44"/>
    <p:sldId id="482" r:id="rId45"/>
    <p:sldId id="494" r:id="rId46"/>
    <p:sldId id="483" r:id="rId47"/>
    <p:sldId id="484" r:id="rId48"/>
    <p:sldId id="485" r:id="rId49"/>
    <p:sldId id="486" r:id="rId50"/>
    <p:sldId id="471" r:id="rId51"/>
    <p:sldId id="476" r:id="rId52"/>
    <p:sldId id="470" r:id="rId53"/>
    <p:sldId id="469" r:id="rId54"/>
    <p:sldId id="276" r:id="rId55"/>
    <p:sldId id="466" r:id="rId56"/>
    <p:sldId id="444" r:id="rId57"/>
    <p:sldId id="465" r:id="rId58"/>
    <p:sldId id="455" r:id="rId59"/>
    <p:sldId id="291" r:id="rId60"/>
    <p:sldId id="449" r:id="rId61"/>
    <p:sldId id="287" r:id="rId62"/>
    <p:sldId id="445" r:id="rId63"/>
    <p:sldId id="446" r:id="rId64"/>
    <p:sldId id="447" r:id="rId65"/>
    <p:sldId id="302" r:id="rId66"/>
    <p:sldId id="454" r:id="rId67"/>
    <p:sldId id="490" r:id="rId68"/>
    <p:sldId id="409" r:id="rId69"/>
    <p:sldId id="435"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DDE6"/>
    <a:srgbClr val="0070C0"/>
    <a:srgbClr val="FF3300"/>
    <a:srgbClr val="FFFFFF"/>
    <a:srgbClr val="3399FF"/>
    <a:srgbClr val="E43CDC"/>
    <a:srgbClr val="FF2121"/>
    <a:srgbClr val="FFFFCC"/>
    <a:srgbClr val="FFFF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87433" autoAdjust="0"/>
  </p:normalViewPr>
  <p:slideViewPr>
    <p:cSldViewPr>
      <p:cViewPr varScale="1">
        <p:scale>
          <a:sx n="57" d="100"/>
          <a:sy n="57" d="100"/>
        </p:scale>
        <p:origin x="-1536" y="-80"/>
      </p:cViewPr>
      <p:guideLst>
        <p:guide orient="horz" pos="2160"/>
        <p:guide pos="2880"/>
      </p:guideLst>
    </p:cSldViewPr>
  </p:slideViewPr>
  <p:outlineViewPr>
    <p:cViewPr>
      <p:scale>
        <a:sx n="33" d="100"/>
        <a:sy n="33" d="100"/>
      </p:scale>
      <p:origin x="0" y="2021"/>
    </p:cViewPr>
  </p:outlineViewPr>
  <p:notesTextViewPr>
    <p:cViewPr>
      <p:scale>
        <a:sx n="100" d="100"/>
        <a:sy n="100" d="100"/>
      </p:scale>
      <p:origin x="0" y="0"/>
    </p:cViewPr>
  </p:notesTextViewPr>
  <p:sorterViewPr>
    <p:cViewPr>
      <p:scale>
        <a:sx n="100" d="100"/>
        <a:sy n="100" d="100"/>
      </p:scale>
      <p:origin x="0" y="1000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chillo:Desktop:odes:Damselflies%20and%20Pondhawks:D&amp;Danalysis2010.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scatterChart>
        <c:scatterStyle val="smoothMarker"/>
        <c:ser>
          <c:idx val="1"/>
          <c:order val="0"/>
          <c:tx>
            <c:strRef>
              <c:f>Sheet1!$C$1</c:f>
              <c:strCache>
                <c:ptCount val="1"/>
                <c:pt idx="0">
                  <c:v>smoothed damsels</c:v>
                </c:pt>
              </c:strCache>
            </c:strRef>
          </c:tx>
          <c:spPr>
            <a:ln w="25400">
              <a:solidFill>
                <a:srgbClr val="0000FF"/>
              </a:solidFill>
              <a:prstDash val="solid"/>
            </a:ln>
          </c:spPr>
          <c:marker>
            <c:symbol val="square"/>
            <c:size val="7"/>
            <c:spPr>
              <a:solidFill>
                <a:schemeClr val="accent2"/>
              </a:solidFill>
              <a:ln>
                <a:solidFill>
                  <a:schemeClr val="accent2"/>
                </a:solidFill>
                <a:prstDash val="solid"/>
              </a:ln>
            </c:spPr>
          </c:marker>
          <c:xVal>
            <c:numRef>
              <c:f>Sheet1!$A$2:$A$77</c:f>
              <c:numCache>
                <c:formatCode>General</c:formatCode>
                <c:ptCount val="76"/>
                <c:pt idx="0">
                  <c:v>65</c:v>
                </c:pt>
                <c:pt idx="1">
                  <c:v>73</c:v>
                </c:pt>
                <c:pt idx="2">
                  <c:v>79</c:v>
                </c:pt>
                <c:pt idx="3">
                  <c:v>80</c:v>
                </c:pt>
                <c:pt idx="4">
                  <c:v>82</c:v>
                </c:pt>
                <c:pt idx="5">
                  <c:v>83</c:v>
                </c:pt>
                <c:pt idx="6">
                  <c:v>85</c:v>
                </c:pt>
                <c:pt idx="7">
                  <c:v>90</c:v>
                </c:pt>
                <c:pt idx="8">
                  <c:v>91</c:v>
                </c:pt>
                <c:pt idx="9">
                  <c:v>107</c:v>
                </c:pt>
                <c:pt idx="10">
                  <c:v>108</c:v>
                </c:pt>
                <c:pt idx="11">
                  <c:v>110</c:v>
                </c:pt>
                <c:pt idx="12">
                  <c:v>114</c:v>
                </c:pt>
                <c:pt idx="13">
                  <c:v>121</c:v>
                </c:pt>
                <c:pt idx="14">
                  <c:v>124</c:v>
                </c:pt>
                <c:pt idx="15">
                  <c:v>125</c:v>
                </c:pt>
                <c:pt idx="16">
                  <c:v>126</c:v>
                </c:pt>
                <c:pt idx="17">
                  <c:v>127</c:v>
                </c:pt>
                <c:pt idx="18">
                  <c:v>132</c:v>
                </c:pt>
                <c:pt idx="19">
                  <c:v>134</c:v>
                </c:pt>
                <c:pt idx="20">
                  <c:v>134</c:v>
                </c:pt>
                <c:pt idx="21">
                  <c:v>136</c:v>
                </c:pt>
                <c:pt idx="22">
                  <c:v>137</c:v>
                </c:pt>
                <c:pt idx="23">
                  <c:v>143</c:v>
                </c:pt>
                <c:pt idx="24">
                  <c:v>146</c:v>
                </c:pt>
                <c:pt idx="25">
                  <c:v>149</c:v>
                </c:pt>
                <c:pt idx="26">
                  <c:v>153</c:v>
                </c:pt>
                <c:pt idx="27">
                  <c:v>155</c:v>
                </c:pt>
                <c:pt idx="28">
                  <c:v>156</c:v>
                </c:pt>
                <c:pt idx="29">
                  <c:v>158</c:v>
                </c:pt>
                <c:pt idx="30">
                  <c:v>159</c:v>
                </c:pt>
                <c:pt idx="31">
                  <c:v>161</c:v>
                </c:pt>
                <c:pt idx="32">
                  <c:v>163</c:v>
                </c:pt>
                <c:pt idx="33">
                  <c:v>166</c:v>
                </c:pt>
                <c:pt idx="34">
                  <c:v>168</c:v>
                </c:pt>
                <c:pt idx="35">
                  <c:v>173</c:v>
                </c:pt>
                <c:pt idx="36">
                  <c:v>182</c:v>
                </c:pt>
                <c:pt idx="37">
                  <c:v>186</c:v>
                </c:pt>
                <c:pt idx="38">
                  <c:v>196</c:v>
                </c:pt>
                <c:pt idx="39">
                  <c:v>198</c:v>
                </c:pt>
                <c:pt idx="40">
                  <c:v>200</c:v>
                </c:pt>
                <c:pt idx="41">
                  <c:v>209</c:v>
                </c:pt>
                <c:pt idx="42">
                  <c:v>211</c:v>
                </c:pt>
                <c:pt idx="43">
                  <c:v>220</c:v>
                </c:pt>
                <c:pt idx="44">
                  <c:v>224</c:v>
                </c:pt>
                <c:pt idx="45">
                  <c:v>226</c:v>
                </c:pt>
                <c:pt idx="46">
                  <c:v>227</c:v>
                </c:pt>
                <c:pt idx="47">
                  <c:v>228</c:v>
                </c:pt>
                <c:pt idx="48">
                  <c:v>229</c:v>
                </c:pt>
                <c:pt idx="49">
                  <c:v>231</c:v>
                </c:pt>
                <c:pt idx="50">
                  <c:v>241</c:v>
                </c:pt>
                <c:pt idx="51">
                  <c:v>245</c:v>
                </c:pt>
                <c:pt idx="52">
                  <c:v>248</c:v>
                </c:pt>
                <c:pt idx="53">
                  <c:v>253</c:v>
                </c:pt>
                <c:pt idx="54">
                  <c:v>254</c:v>
                </c:pt>
                <c:pt idx="55">
                  <c:v>257</c:v>
                </c:pt>
                <c:pt idx="56">
                  <c:v>258</c:v>
                </c:pt>
                <c:pt idx="57">
                  <c:v>261</c:v>
                </c:pt>
                <c:pt idx="58">
                  <c:v>262</c:v>
                </c:pt>
                <c:pt idx="59">
                  <c:v>263</c:v>
                </c:pt>
                <c:pt idx="60">
                  <c:v>264</c:v>
                </c:pt>
                <c:pt idx="61">
                  <c:v>266</c:v>
                </c:pt>
                <c:pt idx="62">
                  <c:v>267</c:v>
                </c:pt>
                <c:pt idx="63">
                  <c:v>276</c:v>
                </c:pt>
                <c:pt idx="64">
                  <c:v>280</c:v>
                </c:pt>
                <c:pt idx="65">
                  <c:v>281</c:v>
                </c:pt>
                <c:pt idx="66">
                  <c:v>283</c:v>
                </c:pt>
                <c:pt idx="67">
                  <c:v>282</c:v>
                </c:pt>
                <c:pt idx="68">
                  <c:v>288</c:v>
                </c:pt>
                <c:pt idx="69">
                  <c:v>289</c:v>
                </c:pt>
                <c:pt idx="70">
                  <c:v>292</c:v>
                </c:pt>
                <c:pt idx="71">
                  <c:v>293</c:v>
                </c:pt>
                <c:pt idx="72">
                  <c:v>294</c:v>
                </c:pt>
                <c:pt idx="73">
                  <c:v>299</c:v>
                </c:pt>
                <c:pt idx="74">
                  <c:v>301</c:v>
                </c:pt>
                <c:pt idx="75">
                  <c:v>304</c:v>
                </c:pt>
              </c:numCache>
            </c:numRef>
          </c:xVal>
          <c:yVal>
            <c:numRef>
              <c:f>Sheet1!$C$2:$C$77</c:f>
              <c:numCache>
                <c:formatCode>General</c:formatCode>
                <c:ptCount val="76"/>
                <c:pt idx="1">
                  <c:v>3.75</c:v>
                </c:pt>
                <c:pt idx="2">
                  <c:v>3</c:v>
                </c:pt>
                <c:pt idx="3">
                  <c:v>2.2000000000000002</c:v>
                </c:pt>
                <c:pt idx="4">
                  <c:v>2.2000000000000002</c:v>
                </c:pt>
                <c:pt idx="5">
                  <c:v>2.8</c:v>
                </c:pt>
                <c:pt idx="6">
                  <c:v>4.5999999999999996</c:v>
                </c:pt>
                <c:pt idx="7">
                  <c:v>6.2</c:v>
                </c:pt>
                <c:pt idx="8">
                  <c:v>6.4</c:v>
                </c:pt>
                <c:pt idx="9">
                  <c:v>11.8</c:v>
                </c:pt>
                <c:pt idx="10">
                  <c:v>16</c:v>
                </c:pt>
                <c:pt idx="11">
                  <c:v>15.4</c:v>
                </c:pt>
                <c:pt idx="12">
                  <c:v>22.2</c:v>
                </c:pt>
                <c:pt idx="13">
                  <c:v>27.8</c:v>
                </c:pt>
                <c:pt idx="14">
                  <c:v>26.8</c:v>
                </c:pt>
                <c:pt idx="15">
                  <c:v>21.8</c:v>
                </c:pt>
                <c:pt idx="16">
                  <c:v>24.2</c:v>
                </c:pt>
                <c:pt idx="17">
                  <c:v>15.8</c:v>
                </c:pt>
                <c:pt idx="18">
                  <c:v>10.8</c:v>
                </c:pt>
                <c:pt idx="19">
                  <c:v>5.4</c:v>
                </c:pt>
                <c:pt idx="20">
                  <c:v>6.6</c:v>
                </c:pt>
                <c:pt idx="21">
                  <c:v>3</c:v>
                </c:pt>
                <c:pt idx="22">
                  <c:v>4.5999999999999996</c:v>
                </c:pt>
                <c:pt idx="23">
                  <c:v>3.8</c:v>
                </c:pt>
                <c:pt idx="24">
                  <c:v>4</c:v>
                </c:pt>
                <c:pt idx="25">
                  <c:v>2</c:v>
                </c:pt>
                <c:pt idx="26">
                  <c:v>2.2000000000000002</c:v>
                </c:pt>
                <c:pt idx="27">
                  <c:v>0.8</c:v>
                </c:pt>
                <c:pt idx="28">
                  <c:v>1</c:v>
                </c:pt>
                <c:pt idx="29">
                  <c:v>0.8</c:v>
                </c:pt>
                <c:pt idx="30">
                  <c:v>0.8</c:v>
                </c:pt>
                <c:pt idx="31">
                  <c:v>1.2</c:v>
                </c:pt>
                <c:pt idx="32">
                  <c:v>2.6</c:v>
                </c:pt>
                <c:pt idx="33">
                  <c:v>2.8</c:v>
                </c:pt>
                <c:pt idx="34">
                  <c:v>4.2</c:v>
                </c:pt>
                <c:pt idx="35">
                  <c:v>4.2</c:v>
                </c:pt>
                <c:pt idx="36">
                  <c:v>8.8000000000000007</c:v>
                </c:pt>
                <c:pt idx="37">
                  <c:v>7.2</c:v>
                </c:pt>
                <c:pt idx="38">
                  <c:v>7.4</c:v>
                </c:pt>
                <c:pt idx="39">
                  <c:v>7.2</c:v>
                </c:pt>
                <c:pt idx="40">
                  <c:v>7.2</c:v>
                </c:pt>
                <c:pt idx="41">
                  <c:v>3.6</c:v>
                </c:pt>
                <c:pt idx="42">
                  <c:v>5.4</c:v>
                </c:pt>
                <c:pt idx="43">
                  <c:v>4.8</c:v>
                </c:pt>
                <c:pt idx="44">
                  <c:v>4.2</c:v>
                </c:pt>
                <c:pt idx="45">
                  <c:v>4.2</c:v>
                </c:pt>
                <c:pt idx="46">
                  <c:v>3</c:v>
                </c:pt>
                <c:pt idx="47">
                  <c:v>2</c:v>
                </c:pt>
                <c:pt idx="48">
                  <c:v>2</c:v>
                </c:pt>
                <c:pt idx="49">
                  <c:v>2.6</c:v>
                </c:pt>
                <c:pt idx="50">
                  <c:v>3.4</c:v>
                </c:pt>
                <c:pt idx="51">
                  <c:v>3.8</c:v>
                </c:pt>
                <c:pt idx="52">
                  <c:v>3.4</c:v>
                </c:pt>
                <c:pt idx="53">
                  <c:v>4.2</c:v>
                </c:pt>
                <c:pt idx="54">
                  <c:v>3.2</c:v>
                </c:pt>
                <c:pt idx="55">
                  <c:v>2.8</c:v>
                </c:pt>
                <c:pt idx="56">
                  <c:v>3.4</c:v>
                </c:pt>
                <c:pt idx="57">
                  <c:v>3.2</c:v>
                </c:pt>
                <c:pt idx="58">
                  <c:v>2.6</c:v>
                </c:pt>
                <c:pt idx="59">
                  <c:v>5.6</c:v>
                </c:pt>
                <c:pt idx="60">
                  <c:v>5.8</c:v>
                </c:pt>
                <c:pt idx="61">
                  <c:v>6</c:v>
                </c:pt>
                <c:pt idx="62">
                  <c:v>9.2000000000000011</c:v>
                </c:pt>
                <c:pt idx="63">
                  <c:v>12.4</c:v>
                </c:pt>
                <c:pt idx="64">
                  <c:v>13</c:v>
                </c:pt>
                <c:pt idx="65">
                  <c:v>16.8</c:v>
                </c:pt>
                <c:pt idx="66">
                  <c:v>19.600000000000001</c:v>
                </c:pt>
                <c:pt idx="67">
                  <c:v>17.399999999999999</c:v>
                </c:pt>
                <c:pt idx="68">
                  <c:v>14.8</c:v>
                </c:pt>
                <c:pt idx="69">
                  <c:v>15.8</c:v>
                </c:pt>
                <c:pt idx="70">
                  <c:v>13.8</c:v>
                </c:pt>
                <c:pt idx="71">
                  <c:v>14.4</c:v>
                </c:pt>
                <c:pt idx="72">
                  <c:v>21</c:v>
                </c:pt>
                <c:pt idx="73">
                  <c:v>22.6</c:v>
                </c:pt>
                <c:pt idx="74">
                  <c:v>22</c:v>
                </c:pt>
                <c:pt idx="75">
                  <c:v>25.333333333333222</c:v>
                </c:pt>
              </c:numCache>
            </c:numRef>
          </c:yVal>
          <c:smooth val="1"/>
        </c:ser>
        <c:ser>
          <c:idx val="4"/>
          <c:order val="1"/>
          <c:tx>
            <c:strRef>
              <c:f>Sheet1!$F$1</c:f>
              <c:strCache>
                <c:ptCount val="1"/>
                <c:pt idx="0">
                  <c:v>smoothed pondhawks</c:v>
                </c:pt>
              </c:strCache>
            </c:strRef>
          </c:tx>
          <c:spPr>
            <a:ln w="25400">
              <a:solidFill>
                <a:srgbClr val="008000"/>
              </a:solidFill>
              <a:prstDash val="solid"/>
            </a:ln>
          </c:spPr>
          <c:marker>
            <c:symbol val="star"/>
            <c:size val="7"/>
            <c:spPr>
              <a:solidFill>
                <a:srgbClr val="008000"/>
              </a:solidFill>
              <a:ln>
                <a:solidFill>
                  <a:srgbClr val="008000"/>
                </a:solidFill>
                <a:prstDash val="solid"/>
              </a:ln>
            </c:spPr>
          </c:marker>
          <c:xVal>
            <c:numRef>
              <c:f>Sheet1!$A$2:$A$77</c:f>
              <c:numCache>
                <c:formatCode>General</c:formatCode>
                <c:ptCount val="76"/>
                <c:pt idx="0">
                  <c:v>65</c:v>
                </c:pt>
                <c:pt idx="1">
                  <c:v>73</c:v>
                </c:pt>
                <c:pt idx="2">
                  <c:v>79</c:v>
                </c:pt>
                <c:pt idx="3">
                  <c:v>80</c:v>
                </c:pt>
                <c:pt idx="4">
                  <c:v>82</c:v>
                </c:pt>
                <c:pt idx="5">
                  <c:v>83</c:v>
                </c:pt>
                <c:pt idx="6">
                  <c:v>85</c:v>
                </c:pt>
                <c:pt idx="7">
                  <c:v>90</c:v>
                </c:pt>
                <c:pt idx="8">
                  <c:v>91</c:v>
                </c:pt>
                <c:pt idx="9">
                  <c:v>107</c:v>
                </c:pt>
                <c:pt idx="10">
                  <c:v>108</c:v>
                </c:pt>
                <c:pt idx="11">
                  <c:v>110</c:v>
                </c:pt>
                <c:pt idx="12">
                  <c:v>114</c:v>
                </c:pt>
                <c:pt idx="13">
                  <c:v>121</c:v>
                </c:pt>
                <c:pt idx="14">
                  <c:v>124</c:v>
                </c:pt>
                <c:pt idx="15">
                  <c:v>125</c:v>
                </c:pt>
                <c:pt idx="16">
                  <c:v>126</c:v>
                </c:pt>
                <c:pt idx="17">
                  <c:v>127</c:v>
                </c:pt>
                <c:pt idx="18">
                  <c:v>132</c:v>
                </c:pt>
                <c:pt idx="19">
                  <c:v>134</c:v>
                </c:pt>
                <c:pt idx="20">
                  <c:v>134</c:v>
                </c:pt>
                <c:pt idx="21">
                  <c:v>136</c:v>
                </c:pt>
                <c:pt idx="22">
                  <c:v>137</c:v>
                </c:pt>
                <c:pt idx="23">
                  <c:v>143</c:v>
                </c:pt>
                <c:pt idx="24">
                  <c:v>146</c:v>
                </c:pt>
                <c:pt idx="25">
                  <c:v>149</c:v>
                </c:pt>
                <c:pt idx="26">
                  <c:v>153</c:v>
                </c:pt>
                <c:pt idx="27">
                  <c:v>155</c:v>
                </c:pt>
                <c:pt idx="28">
                  <c:v>156</c:v>
                </c:pt>
                <c:pt idx="29">
                  <c:v>158</c:v>
                </c:pt>
                <c:pt idx="30">
                  <c:v>159</c:v>
                </c:pt>
                <c:pt idx="31">
                  <c:v>161</c:v>
                </c:pt>
                <c:pt idx="32">
                  <c:v>163</c:v>
                </c:pt>
                <c:pt idx="33">
                  <c:v>166</c:v>
                </c:pt>
                <c:pt idx="34">
                  <c:v>168</c:v>
                </c:pt>
                <c:pt idx="35">
                  <c:v>173</c:v>
                </c:pt>
                <c:pt idx="36">
                  <c:v>182</c:v>
                </c:pt>
                <c:pt idx="37">
                  <c:v>186</c:v>
                </c:pt>
                <c:pt idx="38">
                  <c:v>196</c:v>
                </c:pt>
                <c:pt idx="39">
                  <c:v>198</c:v>
                </c:pt>
                <c:pt idx="40">
                  <c:v>200</c:v>
                </c:pt>
                <c:pt idx="41">
                  <c:v>209</c:v>
                </c:pt>
                <c:pt idx="42">
                  <c:v>211</c:v>
                </c:pt>
                <c:pt idx="43">
                  <c:v>220</c:v>
                </c:pt>
                <c:pt idx="44">
                  <c:v>224</c:v>
                </c:pt>
                <c:pt idx="45">
                  <c:v>226</c:v>
                </c:pt>
                <c:pt idx="46">
                  <c:v>227</c:v>
                </c:pt>
                <c:pt idx="47">
                  <c:v>228</c:v>
                </c:pt>
                <c:pt idx="48">
                  <c:v>229</c:v>
                </c:pt>
                <c:pt idx="49">
                  <c:v>231</c:v>
                </c:pt>
                <c:pt idx="50">
                  <c:v>241</c:v>
                </c:pt>
                <c:pt idx="51">
                  <c:v>245</c:v>
                </c:pt>
                <c:pt idx="52">
                  <c:v>248</c:v>
                </c:pt>
                <c:pt idx="53">
                  <c:v>253</c:v>
                </c:pt>
                <c:pt idx="54">
                  <c:v>254</c:v>
                </c:pt>
                <c:pt idx="55">
                  <c:v>257</c:v>
                </c:pt>
                <c:pt idx="56">
                  <c:v>258</c:v>
                </c:pt>
                <c:pt idx="57">
                  <c:v>261</c:v>
                </c:pt>
                <c:pt idx="58">
                  <c:v>262</c:v>
                </c:pt>
                <c:pt idx="59">
                  <c:v>263</c:v>
                </c:pt>
                <c:pt idx="60">
                  <c:v>264</c:v>
                </c:pt>
                <c:pt idx="61">
                  <c:v>266</c:v>
                </c:pt>
                <c:pt idx="62">
                  <c:v>267</c:v>
                </c:pt>
                <c:pt idx="63">
                  <c:v>276</c:v>
                </c:pt>
                <c:pt idx="64">
                  <c:v>280</c:v>
                </c:pt>
                <c:pt idx="65">
                  <c:v>281</c:v>
                </c:pt>
                <c:pt idx="66">
                  <c:v>283</c:v>
                </c:pt>
                <c:pt idx="67">
                  <c:v>282</c:v>
                </c:pt>
                <c:pt idx="68">
                  <c:v>288</c:v>
                </c:pt>
                <c:pt idx="69">
                  <c:v>289</c:v>
                </c:pt>
                <c:pt idx="70">
                  <c:v>292</c:v>
                </c:pt>
                <c:pt idx="71">
                  <c:v>293</c:v>
                </c:pt>
                <c:pt idx="72">
                  <c:v>294</c:v>
                </c:pt>
                <c:pt idx="73">
                  <c:v>299</c:v>
                </c:pt>
                <c:pt idx="74">
                  <c:v>301</c:v>
                </c:pt>
                <c:pt idx="75">
                  <c:v>304</c:v>
                </c:pt>
              </c:numCache>
            </c:numRef>
          </c:xVal>
          <c:yVal>
            <c:numRef>
              <c:f>Sheet1!$F$2:$F$77</c:f>
              <c:numCache>
                <c:formatCode>General</c:formatCode>
                <c:ptCount val="76"/>
                <c:pt idx="1">
                  <c:v>0</c:v>
                </c:pt>
                <c:pt idx="2">
                  <c:v>0</c:v>
                </c:pt>
                <c:pt idx="3">
                  <c:v>0</c:v>
                </c:pt>
                <c:pt idx="4">
                  <c:v>0</c:v>
                </c:pt>
                <c:pt idx="5">
                  <c:v>0</c:v>
                </c:pt>
                <c:pt idx="6">
                  <c:v>0</c:v>
                </c:pt>
                <c:pt idx="7">
                  <c:v>0</c:v>
                </c:pt>
                <c:pt idx="8">
                  <c:v>0</c:v>
                </c:pt>
                <c:pt idx="9">
                  <c:v>0.2</c:v>
                </c:pt>
                <c:pt idx="10">
                  <c:v>0.2</c:v>
                </c:pt>
                <c:pt idx="11">
                  <c:v>0.60000000000000064</c:v>
                </c:pt>
                <c:pt idx="12">
                  <c:v>2</c:v>
                </c:pt>
                <c:pt idx="13">
                  <c:v>3.2</c:v>
                </c:pt>
                <c:pt idx="14">
                  <c:v>6.2</c:v>
                </c:pt>
                <c:pt idx="15">
                  <c:v>7</c:v>
                </c:pt>
                <c:pt idx="16">
                  <c:v>7.4</c:v>
                </c:pt>
                <c:pt idx="17">
                  <c:v>7.8</c:v>
                </c:pt>
                <c:pt idx="18">
                  <c:v>10</c:v>
                </c:pt>
                <c:pt idx="19">
                  <c:v>8.2000000000000011</c:v>
                </c:pt>
                <c:pt idx="20">
                  <c:v>7.6</c:v>
                </c:pt>
                <c:pt idx="21">
                  <c:v>10</c:v>
                </c:pt>
                <c:pt idx="22">
                  <c:v>10.200000000000001</c:v>
                </c:pt>
                <c:pt idx="23">
                  <c:v>10.200000000000001</c:v>
                </c:pt>
                <c:pt idx="24">
                  <c:v>11</c:v>
                </c:pt>
                <c:pt idx="25">
                  <c:v>13.8</c:v>
                </c:pt>
                <c:pt idx="26">
                  <c:v>12.4</c:v>
                </c:pt>
                <c:pt idx="27">
                  <c:v>15.2</c:v>
                </c:pt>
                <c:pt idx="28">
                  <c:v>14.2</c:v>
                </c:pt>
                <c:pt idx="29">
                  <c:v>15.8</c:v>
                </c:pt>
                <c:pt idx="30">
                  <c:v>19.399999999999999</c:v>
                </c:pt>
                <c:pt idx="31">
                  <c:v>19.8</c:v>
                </c:pt>
                <c:pt idx="32">
                  <c:v>17.600000000000001</c:v>
                </c:pt>
                <c:pt idx="33">
                  <c:v>18.8</c:v>
                </c:pt>
                <c:pt idx="34">
                  <c:v>17.8</c:v>
                </c:pt>
                <c:pt idx="35">
                  <c:v>18.2</c:v>
                </c:pt>
                <c:pt idx="36">
                  <c:v>21.6</c:v>
                </c:pt>
                <c:pt idx="37">
                  <c:v>25</c:v>
                </c:pt>
                <c:pt idx="38">
                  <c:v>31.6</c:v>
                </c:pt>
                <c:pt idx="39">
                  <c:v>34.6</c:v>
                </c:pt>
                <c:pt idx="40">
                  <c:v>36.6</c:v>
                </c:pt>
                <c:pt idx="41">
                  <c:v>32.200000000000003</c:v>
                </c:pt>
                <c:pt idx="42">
                  <c:v>27.2</c:v>
                </c:pt>
                <c:pt idx="43">
                  <c:v>24.2</c:v>
                </c:pt>
                <c:pt idx="44">
                  <c:v>25.4</c:v>
                </c:pt>
                <c:pt idx="45">
                  <c:v>20.2</c:v>
                </c:pt>
                <c:pt idx="46">
                  <c:v>23.4</c:v>
                </c:pt>
                <c:pt idx="47">
                  <c:v>25.2</c:v>
                </c:pt>
                <c:pt idx="48">
                  <c:v>23.4</c:v>
                </c:pt>
                <c:pt idx="49">
                  <c:v>16.8</c:v>
                </c:pt>
                <c:pt idx="50">
                  <c:v>15.8</c:v>
                </c:pt>
                <c:pt idx="51">
                  <c:v>12.4</c:v>
                </c:pt>
                <c:pt idx="52">
                  <c:v>10.6</c:v>
                </c:pt>
                <c:pt idx="53">
                  <c:v>6.4</c:v>
                </c:pt>
                <c:pt idx="54">
                  <c:v>7.8</c:v>
                </c:pt>
                <c:pt idx="55">
                  <c:v>5</c:v>
                </c:pt>
                <c:pt idx="56">
                  <c:v>4.2</c:v>
                </c:pt>
                <c:pt idx="57">
                  <c:v>3.8</c:v>
                </c:pt>
                <c:pt idx="58">
                  <c:v>3</c:v>
                </c:pt>
                <c:pt idx="59">
                  <c:v>1.2</c:v>
                </c:pt>
                <c:pt idx="60">
                  <c:v>1.8</c:v>
                </c:pt>
                <c:pt idx="61">
                  <c:v>1.6</c:v>
                </c:pt>
                <c:pt idx="62">
                  <c:v>1</c:v>
                </c:pt>
                <c:pt idx="63">
                  <c:v>0.60000000000000064</c:v>
                </c:pt>
                <c:pt idx="64">
                  <c:v>0.60000000000000064</c:v>
                </c:pt>
                <c:pt idx="65">
                  <c:v>0</c:v>
                </c:pt>
                <c:pt idx="66">
                  <c:v>0.2</c:v>
                </c:pt>
                <c:pt idx="67">
                  <c:v>0.2</c:v>
                </c:pt>
                <c:pt idx="68">
                  <c:v>0.2</c:v>
                </c:pt>
                <c:pt idx="69">
                  <c:v>0.2</c:v>
                </c:pt>
                <c:pt idx="70">
                  <c:v>0.2</c:v>
                </c:pt>
                <c:pt idx="71">
                  <c:v>0</c:v>
                </c:pt>
                <c:pt idx="72">
                  <c:v>0</c:v>
                </c:pt>
                <c:pt idx="73">
                  <c:v>0</c:v>
                </c:pt>
                <c:pt idx="74">
                  <c:v>0</c:v>
                </c:pt>
                <c:pt idx="75">
                  <c:v>0</c:v>
                </c:pt>
              </c:numCache>
            </c:numRef>
          </c:yVal>
          <c:smooth val="1"/>
        </c:ser>
        <c:dLbls/>
        <c:axId val="222986624"/>
        <c:axId val="222988160"/>
      </c:scatterChart>
      <c:valAx>
        <c:axId val="222986624"/>
        <c:scaling>
          <c:orientation val="minMax"/>
        </c:scaling>
        <c:axPos val="b"/>
        <c:numFmt formatCode="General" sourceLinked="1"/>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22988160"/>
        <c:crosses val="autoZero"/>
        <c:crossBetween val="midCat"/>
      </c:valAx>
      <c:valAx>
        <c:axId val="222988160"/>
        <c:scaling>
          <c:orientation val="minMax"/>
        </c:scaling>
        <c:axPos val="l"/>
        <c:majorGridlines>
          <c:spPr>
            <a:ln w="3175">
              <a:solidFill>
                <a:srgbClr val="808080"/>
              </a:solidFill>
              <a:prstDash val="solid"/>
            </a:ln>
          </c:spPr>
        </c:majorGridlines>
        <c:numFmt formatCode="General" sourceLinked="1"/>
        <c:tickLblPos val="nextTo"/>
        <c:spPr>
          <a:ln w="3175">
            <a:solidFill>
              <a:srgbClr val="808080"/>
            </a:solidFill>
            <a:prstDash val="solid"/>
          </a:ln>
        </c:spPr>
        <c:crossAx val="222986624"/>
        <c:crosses val="autoZero"/>
        <c:crossBetween val="midCat"/>
      </c:valAx>
      <c:spPr>
        <a:solidFill>
          <a:srgbClr val="FFFFFF"/>
        </a:solidFill>
        <a:ln w="25400">
          <a:noFill/>
        </a:ln>
      </c:spPr>
    </c:plotArea>
    <c:plotVisOnly val="1"/>
    <c:dispBlanksAs val="gap"/>
  </c:chart>
  <c:spPr>
    <a:solidFill>
      <a:srgbClr val="FFFFFF"/>
    </a:solidFill>
    <a:ln w="3175">
      <a:solidFill>
        <a:srgbClr val="808080"/>
      </a:solidFill>
      <a:prstDash val="solid"/>
    </a:ln>
  </c:spPr>
  <c:externalData r:id="rId2"/>
  <c:userShapes r:id="rId3"/>
</c:chartSpace>
</file>

<file path=ppt/drawings/drawing1.xml><?xml version="1.0" encoding="utf-8"?>
<c:userShapes xmlns:c="http://schemas.openxmlformats.org/drawingml/2006/chart">
  <cdr:relSizeAnchor xmlns:cdr="http://schemas.openxmlformats.org/drawingml/2006/chartDrawing">
    <cdr:from>
      <cdr:x>0.20667</cdr:x>
      <cdr:y>0.35621</cdr:y>
    </cdr:from>
    <cdr:to>
      <cdr:x>0.33111</cdr:x>
      <cdr:y>0.48693</cdr:y>
    </cdr:to>
    <cdr:sp macro="" textlink="">
      <cdr:nvSpPr>
        <cdr:cNvPr id="3" name="Straight Arrow Connector 2"/>
        <cdr:cNvSpPr/>
      </cdr:nvSpPr>
      <cdr:spPr bwMode="auto">
        <a:xfrm xmlns:a="http://schemas.openxmlformats.org/drawingml/2006/main">
          <a:off x="1771650" y="2076450"/>
          <a:ext cx="1066800" cy="762000"/>
        </a:xfrm>
        <a:prstGeom xmlns:a="http://schemas.openxmlformats.org/drawingml/2006/main" prst="straightConnector1">
          <a:avLst/>
        </a:prstGeom>
        <a:solidFill xmlns:a="http://schemas.openxmlformats.org/drawingml/2006/main">
          <a:schemeClr val="accent1"/>
        </a:solidFill>
        <a:ln xmlns:a="http://schemas.openxmlformats.org/drawingml/2006/main" w="9525" cap="flat" cmpd="sng" algn="ctr">
          <a:solidFill>
            <a:schemeClr val="tx1"/>
          </a:solidFill>
          <a:prstDash val="solid"/>
          <a:round/>
          <a:headEnd type="none" w="med" len="med"/>
          <a:tailEnd type="arrow"/>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814A7C-EA93-45AE-A850-ADA5C51A2229}" type="datetimeFigureOut">
              <a:rPr lang="en-US" smtClean="0"/>
              <a:pPr/>
              <a:t>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75627F-BD30-4E3E-8CA6-1753406B4229}" type="slidenum">
              <a:rPr lang="en-US" smtClean="0"/>
              <a:pPr/>
              <a:t>‹#›</a:t>
            </a:fld>
            <a:endParaRPr lang="en-US"/>
          </a:p>
        </p:txBody>
      </p:sp>
    </p:spTree>
    <p:extLst>
      <p:ext uri="{BB962C8B-B14F-4D97-AF65-F5344CB8AC3E}">
        <p14:creationId xmlns:p14="http://schemas.microsoft.com/office/powerpoint/2010/main" xmlns="" val="2104933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Spoke here last on 8 June 2012. Pleased to be invited back.</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larvae of dragonflies and damselflies are distinctive. Damselfly larvae have three long external gills at the end of their abdomen to absorb oxygen from the water.</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Dragonfly</a:t>
            </a:r>
            <a:r>
              <a:rPr lang="en-US" baseline="0" dirty="0" smtClean="0"/>
              <a:t> larvae, on the other hand, respire by absorbing oxygen through the inner walls of their abdomen. Water is taken in and expelled. Dragonfly larvae can use this process to enable a rapid “jet propelled” escape. Water is forced out or the abdomen in a stream as shown in the larvae at the right.  </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often easier to catch dragonflies as larvae than as adults</a:t>
            </a:r>
            <a:r>
              <a:rPr lang="en-US" baseline="0" dirty="0" smtClean="0"/>
              <a:t> (though harder to identify). Because they are restricted to aquatic </a:t>
            </a:r>
            <a:r>
              <a:rPr lang="en-US" baseline="0" dirty="0" err="1" smtClean="0"/>
              <a:t>habitatts</a:t>
            </a:r>
            <a:r>
              <a:rPr lang="en-US" baseline="0" dirty="0" smtClean="0"/>
              <a:t> they are localized and populations are larger at earlier life stages. Sometimes adults are almost impossible to fine while the larvae can be found.</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Common Green Darner is probably the best known of US</a:t>
            </a:r>
            <a:r>
              <a:rPr lang="en-US" baseline="0" dirty="0" smtClean="0"/>
              <a:t> dragonflies. It is the only species known from every state. Because it is large, colorful, and migrates, it is hard not to notice. Unlike the Monarch Butterfly, we don’t really know much about the migrations other than they occur at certain times and follow certain routes </a:t>
            </a:r>
            <a:r>
              <a:rPr lang="en-US" baseline="0" dirty="0" err="1" smtClean="0"/>
              <a:t>olso</a:t>
            </a:r>
            <a:r>
              <a:rPr lang="en-US" baseline="0" dirty="0" smtClean="0"/>
              <a:t> followed by birds along the coast and elsewhere.</a:t>
            </a:r>
          </a:p>
        </p:txBody>
      </p:sp>
      <p:sp>
        <p:nvSpPr>
          <p:cNvPr id="4" name="Slide Number Placeholder 3"/>
          <p:cNvSpPr>
            <a:spLocks noGrp="1"/>
          </p:cNvSpPr>
          <p:nvPr>
            <p:ph type="sldNum" sz="quarter" idx="10"/>
          </p:nvPr>
        </p:nvSpPr>
        <p:spPr/>
        <p:txBody>
          <a:bodyPr/>
          <a:lstStyle/>
          <a:p>
            <a:fld id="{AD75627F-BD30-4E3E-8CA6-1753406B422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researchers in NJ have attempted to</a:t>
            </a:r>
            <a:r>
              <a:rPr lang="en-US" baseline="0" dirty="0" smtClean="0"/>
              <a:t> track the migration by attaching miniature transponders and following the signals using </a:t>
            </a:r>
            <a:r>
              <a:rPr lang="en-US" baseline="0" dirty="0" err="1" smtClean="0"/>
              <a:t>ultralight</a:t>
            </a:r>
            <a:r>
              <a:rPr lang="en-US" baseline="0" dirty="0" smtClean="0"/>
              <a:t> aircraft. The record was a 112 mile flight taking several days, but the actual migrations are much longer.</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want to change the focus now from the characteristics of dragonflies to insect conservation. I suspect most people think they would be happy without</a:t>
            </a:r>
            <a:r>
              <a:rPr lang="en-US" baseline="0" dirty="0" smtClean="0"/>
              <a:t> insects around. Certainly mosquitoes, houseflies, stinkbugs, horseflies, and others can be very annoying and can transmit diseases. However, insects are extremely important to the world we live in. They are an essential part of our ecosystem. I am concerned that what we are doing to our environment as it affects insect may be a far more serious concern than global warming.  The pictures displayed bring  back memories of m childhood before the extensive use of insecticides and fertilizers.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Rachel Carson over 50 years ago wrote Silent Spring and called attention to the effects</a:t>
            </a:r>
            <a:r>
              <a:rPr lang="en-US" baseline="0" dirty="0" smtClean="0"/>
              <a:t> of pesticides, particularly DDT, on birds</a:t>
            </a:r>
            <a:r>
              <a:rPr lang="en-US" dirty="0" smtClean="0"/>
              <a:t>. She</a:t>
            </a:r>
            <a:r>
              <a:rPr lang="en-US" baseline="0" dirty="0" smtClean="0"/>
              <a:t> got attention because people cared about songbirds. However, insect populations were the target and more severely affected. While </a:t>
            </a:r>
            <a:r>
              <a:rPr lang="en-US" baseline="0" dirty="0" err="1" smtClean="0"/>
              <a:t>tthere</a:t>
            </a:r>
            <a:r>
              <a:rPr lang="en-US" baseline="0" dirty="0" smtClean="0"/>
              <a:t> is much more awareness of these issues now with respect to birds (and humans), few </a:t>
            </a:r>
            <a:r>
              <a:rPr lang="en-US" baseline="0" dirty="0" err="1" smtClean="0"/>
              <a:t>pweople</a:t>
            </a:r>
            <a:r>
              <a:rPr lang="en-US" baseline="0" dirty="0" smtClean="0"/>
              <a:t> even consider the consequences of current practices on insects. The beautiful </a:t>
            </a:r>
            <a:r>
              <a:rPr lang="en-US" baseline="0" dirty="0" err="1" smtClean="0"/>
              <a:t>Cecropia</a:t>
            </a:r>
            <a:r>
              <a:rPr lang="en-US" baseline="0" dirty="0" smtClean="0"/>
              <a:t> moth I showed at the beginning of my talk is very rare now. I haven’t seen one in years. This is true for many other non-target insects. </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Xerces</a:t>
            </a:r>
            <a:r>
              <a:rPr lang="en-US" baseline="0" smtClean="0"/>
              <a:t> Society</a:t>
            </a:r>
            <a:r>
              <a:rPr lang="en-US" smtClean="0"/>
              <a:t> </a:t>
            </a:r>
            <a:r>
              <a:rPr lang="en-US" dirty="0" smtClean="0"/>
              <a:t>is an organization that is devoted to </a:t>
            </a:r>
            <a:r>
              <a:rPr lang="en-US" smtClean="0"/>
              <a:t>invertebrate conservation.</a:t>
            </a:r>
            <a:endParaRPr lang="en-US"/>
          </a:p>
        </p:txBody>
      </p:sp>
      <p:sp>
        <p:nvSpPr>
          <p:cNvPr id="4" name="Slide Number Placeholder 3"/>
          <p:cNvSpPr>
            <a:spLocks noGrp="1"/>
          </p:cNvSpPr>
          <p:nvPr>
            <p:ph type="sldNum" sz="quarter" idx="10"/>
          </p:nvPr>
        </p:nvSpPr>
        <p:spPr/>
        <p:txBody>
          <a:bodyPr/>
          <a:lstStyle/>
          <a:p>
            <a:fld id="{AD75627F-BD30-4E3E-8CA6-1753406B4229}" type="slidenum">
              <a:rPr lang="en-US" smtClean="0"/>
              <a:pPr/>
              <a:t>18</a:t>
            </a:fld>
            <a:endParaRPr lang="en-US"/>
          </a:p>
        </p:txBody>
      </p:sp>
    </p:spTree>
    <p:extLst>
      <p:ext uri="{BB962C8B-B14F-4D97-AF65-F5344CB8AC3E}">
        <p14:creationId xmlns:p14="http://schemas.microsoft.com/office/powerpoint/2010/main" xmlns="" val="1874331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talk about dragonfly populations and the influence humans have had on them. I will tell several</a:t>
            </a:r>
            <a:r>
              <a:rPr lang="en-US" baseline="0" dirty="0" smtClean="0"/>
              <a:t> stories in this vein. The first is about the greatly reduced pond damselfly populations observed up and down the East Coast. This is a message I sent to the dragonfly enthusiasts more than a decade ago. It takes someone like myself who has made observations over many years to notice the significant changes. </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Dennis Paulson, a world authority on birds and dragonflies and a person who has been in the field for many years,</a:t>
            </a:r>
            <a:r>
              <a:rPr lang="en-US" baseline="0" dirty="0" smtClean="0"/>
              <a:t> has mad similar observations</a:t>
            </a:r>
            <a:r>
              <a:rPr lang="en-US" dirty="0" smtClean="0"/>
              <a:t> </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of a Southern Sprite (</a:t>
            </a:r>
            <a:r>
              <a:rPr lang="en-US" i="1" dirty="0" err="1" smtClean="0"/>
              <a:t>Nehalennia</a:t>
            </a:r>
            <a:r>
              <a:rPr lang="en-US" i="1" dirty="0" smtClean="0"/>
              <a:t> </a:t>
            </a:r>
            <a:r>
              <a:rPr lang="en-US" i="1" dirty="0" err="1" smtClean="0"/>
              <a:t>integricollis</a:t>
            </a:r>
            <a:r>
              <a:rPr lang="en-US" dirty="0" smtClean="0"/>
              <a:t>).</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one of the species that has apparently gone missing at</a:t>
            </a:r>
            <a:r>
              <a:rPr lang="en-US" baseline="0" dirty="0" smtClean="0"/>
              <a:t> most locations on the Delmarva Peninsula, the place where it was originally discovered and described.</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burgundy</a:t>
            </a:r>
            <a:r>
              <a:rPr lang="en-US" baseline="0" dirty="0" smtClean="0"/>
              <a:t> </a:t>
            </a:r>
            <a:r>
              <a:rPr lang="en-US" baseline="0" dirty="0" err="1" smtClean="0"/>
              <a:t>Bluet</a:t>
            </a:r>
            <a:r>
              <a:rPr lang="en-US" baseline="0" dirty="0" smtClean="0"/>
              <a:t>, like the pale </a:t>
            </a:r>
            <a:r>
              <a:rPr lang="en-US" baseline="0" dirty="0" err="1" smtClean="0"/>
              <a:t>bluet</a:t>
            </a:r>
            <a:r>
              <a:rPr lang="en-US" baseline="0" dirty="0" smtClean="0"/>
              <a:t>, has </a:t>
            </a:r>
            <a:r>
              <a:rPr lang="en-US" baseline="0" dirty="0" err="1" smtClean="0"/>
              <a:t>seeminly</a:t>
            </a:r>
            <a:r>
              <a:rPr lang="en-US" baseline="0" dirty="0" smtClean="0"/>
              <a:t> </a:t>
            </a:r>
            <a:r>
              <a:rPr lang="en-US" baseline="0" dirty="0" err="1" smtClean="0"/>
              <a:t>disappearred</a:t>
            </a:r>
            <a:r>
              <a:rPr lang="en-US" baseline="0" dirty="0" smtClean="0"/>
              <a:t> from habitats where it was once fairly common.</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Trussum</a:t>
            </a:r>
            <a:r>
              <a:rPr lang="en-US" dirty="0" smtClean="0"/>
              <a:t> Pond, part of</a:t>
            </a:r>
            <a:r>
              <a:rPr lang="en-US" baseline="0" dirty="0" smtClean="0"/>
              <a:t> Trap Pond State Park in Sussex County Delaware, is on </a:t>
            </a:r>
            <a:r>
              <a:rPr lang="en-US" baseline="0" dirty="0" err="1" smtClean="0"/>
              <a:t>placce</a:t>
            </a:r>
            <a:r>
              <a:rPr lang="en-US" baseline="0" dirty="0" smtClean="0"/>
              <a:t> ware both species once occurred but have not been found in the past two decades. This is what it looked like when I was there in 1974.</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it looks like in the summer now. What do you notice that is different? (A surface that once had lily pads and other floating plants is now covered by duckweed and algae.)</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the cause of this decline in damselfly populations?</a:t>
            </a:r>
            <a:r>
              <a:rPr lang="en-US" baseline="0" dirty="0" smtClean="0"/>
              <a:t> I will present one hypothesis that has some support-Eastern </a:t>
            </a:r>
            <a:r>
              <a:rPr lang="en-US" baseline="0" dirty="0" err="1" smtClean="0"/>
              <a:t>Pondhawk</a:t>
            </a:r>
            <a:r>
              <a:rPr lang="en-US" baseline="0" dirty="0" smtClean="0"/>
              <a:t> populations have been increasing due to human alterations in the environment. </a:t>
            </a:r>
            <a:r>
              <a:rPr lang="en-US" baseline="0" dirty="0" err="1" smtClean="0"/>
              <a:t>Thi</a:t>
            </a:r>
            <a:r>
              <a:rPr lang="en-US" baseline="0" dirty="0" smtClean="0"/>
              <a:t> photo of a Eastern </a:t>
            </a:r>
            <a:r>
              <a:rPr lang="en-US" baseline="0" dirty="0" err="1" smtClean="0"/>
              <a:t>Pondhawk</a:t>
            </a:r>
            <a:r>
              <a:rPr lang="en-US" baseline="0" dirty="0" smtClean="0"/>
              <a:t> eating a damselfly was taken at an artificial pond along US 301 near Millington, MD.</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another photo of an Eastern </a:t>
            </a:r>
            <a:r>
              <a:rPr lang="en-US" dirty="0" err="1" smtClean="0"/>
              <a:t>Pondhawk</a:t>
            </a:r>
            <a:r>
              <a:rPr lang="en-US" dirty="0" smtClean="0"/>
              <a:t> eating a damselfly. </a:t>
            </a:r>
            <a:r>
              <a:rPr lang="en-US" baseline="0" dirty="0" smtClean="0"/>
              <a:t>They are predators on </a:t>
            </a:r>
            <a:r>
              <a:rPr lang="en-US" baseline="0" dirty="0" err="1" smtClean="0"/>
              <a:t>larrger</a:t>
            </a:r>
            <a:r>
              <a:rPr lang="en-US" baseline="0" dirty="0" smtClean="0"/>
              <a:t> insects in </a:t>
            </a:r>
            <a:r>
              <a:rPr lang="en-US" baseline="0" dirty="0" err="1" smtClean="0"/>
              <a:t>ggeneral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Blue Dashers, another species whose populations have benefitted from human activities, does</a:t>
            </a:r>
            <a:r>
              <a:rPr lang="en-US" baseline="0" dirty="0" smtClean="0"/>
              <a:t> not eat damselflies.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Chris Hill, an</a:t>
            </a:r>
            <a:r>
              <a:rPr lang="en-US" baseline="0" dirty="0" smtClean="0"/>
              <a:t> ornithologist at Eastern Carolina University, has studied this situation. He note the enormous number of </a:t>
            </a:r>
            <a:r>
              <a:rPr lang="en-US" baseline="0" dirty="0" err="1" smtClean="0"/>
              <a:t>stormwater</a:t>
            </a:r>
            <a:r>
              <a:rPr lang="en-US" baseline="0" dirty="0" smtClean="0"/>
              <a:t> retention basins that have been built in recent years that are ideal habitats for Eastern </a:t>
            </a:r>
            <a:r>
              <a:rPr lang="en-US" baseline="0" dirty="0" err="1" smtClean="0"/>
              <a:t>Pondhawks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dirty="0" smtClean="0">
                <a:latin typeface="Comic Sans MS" charset="0"/>
              </a:rPr>
              <a:t>On this graph, </a:t>
            </a:r>
            <a:r>
              <a:rPr lang="en-US" dirty="0" err="1" smtClean="0">
                <a:latin typeface="Comic Sans MS" charset="0"/>
              </a:rPr>
              <a:t>Chis</a:t>
            </a:r>
            <a:r>
              <a:rPr lang="en-US" baseline="0" dirty="0" smtClean="0">
                <a:latin typeface="Comic Sans MS" charset="0"/>
              </a:rPr>
              <a:t> Hill has plotted the abundance of Eastern </a:t>
            </a:r>
            <a:r>
              <a:rPr lang="en-US" baseline="0" dirty="0" err="1" smtClean="0">
                <a:latin typeface="Comic Sans MS" charset="0"/>
              </a:rPr>
              <a:t>Pondhawks</a:t>
            </a:r>
            <a:r>
              <a:rPr lang="en-US" baseline="0" dirty="0" smtClean="0">
                <a:latin typeface="Comic Sans MS" charset="0"/>
              </a:rPr>
              <a:t> and Damselflies at an artificial pond on his campus as a function of the date. </a:t>
            </a:r>
            <a:r>
              <a:rPr lang="en-US" dirty="0" smtClean="0">
                <a:latin typeface="Comic Sans MS" charset="0"/>
              </a:rPr>
              <a:t>Explain axes.  Point out what the blue line means.  How it’s smoothed.  Point out what the green line means.  How it’s smoothed, too.  While </a:t>
            </a:r>
            <a:r>
              <a:rPr lang="en-US" dirty="0" err="1" smtClean="0">
                <a:latin typeface="Comic Sans MS" charset="0"/>
              </a:rPr>
              <a:t>Pondhawks</a:t>
            </a:r>
            <a:r>
              <a:rPr lang="en-US" dirty="0" smtClean="0">
                <a:latin typeface="Comic Sans MS" charset="0"/>
              </a:rPr>
              <a:t> are a long-season species, having been found flying from February to November, they have a pronounced summer peak in abundance, at least at Wall Pond, from mid-May to the beginning of September.</a:t>
            </a:r>
          </a:p>
        </p:txBody>
      </p:sp>
      <p:sp>
        <p:nvSpPr>
          <p:cNvPr id="66564" name="Slide Number Placeholder 3"/>
          <p:cNvSpPr>
            <a:spLocks noGrp="1"/>
          </p:cNvSpPr>
          <p:nvPr>
            <p:ph type="sldNum" sz="quarter" idx="5"/>
          </p:nvPr>
        </p:nvSpPr>
        <p:spPr>
          <a:noFill/>
        </p:spPr>
        <p:txBody>
          <a:bodyPr/>
          <a:lstStyle/>
          <a:p>
            <a:fld id="{39F7D45F-A589-4705-ADF0-8D352A79A3D8}" type="slidenum">
              <a:rPr lang="en-US"/>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Story no 2</a:t>
            </a:r>
            <a:r>
              <a:rPr lang="en-US" baseline="0" dirty="0" smtClean="0"/>
              <a:t> deals with the effect of draining wetlands for agriculture. The coastal plain of Delaware and Maryland has many depressions known as Delmarva or Carolina Bays. These normally hold water though part of the year but dry up in summer. Occasionally the </a:t>
            </a:r>
            <a:r>
              <a:rPr lang="en-US" baseline="0" dirty="0" err="1" smtClean="0"/>
              <a:t>deeperr</a:t>
            </a:r>
            <a:r>
              <a:rPr lang="en-US" baseline="0" dirty="0" smtClean="0"/>
              <a:t> ones will have </a:t>
            </a:r>
            <a:r>
              <a:rPr lang="en-US" baseline="0" dirty="0" err="1" smtClean="0"/>
              <a:t>nwater</a:t>
            </a:r>
            <a:r>
              <a:rPr lang="en-US" baseline="0" dirty="0" smtClean="0"/>
              <a:t> year-round in wet years. </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age five, I found a large green caterpillar and took it home. My mother recognized it and had me put it in a jar to spin a </a:t>
            </a:r>
            <a:r>
              <a:rPr lang="en-US" dirty="0" err="1" smtClean="0"/>
              <a:t>coccoon</a:t>
            </a:r>
            <a:r>
              <a:rPr lang="en-US" dirty="0" smtClean="0"/>
              <a:t>. The following spring it emerged as a beautiful </a:t>
            </a:r>
            <a:r>
              <a:rPr lang="en-US" dirty="0" err="1" smtClean="0"/>
              <a:t>Cecropia</a:t>
            </a:r>
            <a:r>
              <a:rPr lang="en-US" dirty="0" smtClean="0"/>
              <a:t> Moth. I am forever grateful</a:t>
            </a:r>
            <a:r>
              <a:rPr lang="en-US" baseline="0" dirty="0" smtClean="0"/>
              <a:t> that my mother didn’t scream and step on the caterpillar.</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photo of one of the deeper Delmarva Bays near the Maryland state line in Delaware. In spring it is</a:t>
            </a:r>
            <a:r>
              <a:rPr lang="en-US" baseline="0" dirty="0" smtClean="0"/>
              <a:t> sometimes more than six feet deep.</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Google Earth photo shows where some of the</a:t>
            </a:r>
            <a:r>
              <a:rPr lang="en-US" baseline="0" dirty="0" smtClean="0"/>
              <a:t> many historic Delmarva Bays have been drained for agriculture.</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found the Dot-tailed Whiteface</a:t>
            </a:r>
            <a:r>
              <a:rPr lang="en-US" baseline="0" dirty="0" smtClean="0"/>
              <a:t> at a Delmarva Bay in 1972. It has not been seen since. Soon after, where the pond was, a building was constructed..</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Carolina Saddlebags is one species that thrives in Delmarva</a:t>
            </a:r>
            <a:r>
              <a:rPr lang="en-US" baseline="0" dirty="0" smtClean="0"/>
              <a:t> Bays. It emerges in the predawn hours when it can fully harden and avoid predation by birds.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Spreadwing</a:t>
            </a:r>
            <a:r>
              <a:rPr lang="en-US" baseline="0" dirty="0" smtClean="0"/>
              <a:t> damselflies are often common at fishless ponds like Delmarva Bays and are adapted to yearly cycles of drought.</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Blue-faced </a:t>
            </a:r>
            <a:r>
              <a:rPr lang="en-US" dirty="0" err="1" smtClean="0"/>
              <a:t>Meadowhaawk</a:t>
            </a:r>
            <a:r>
              <a:rPr lang="en-US" dirty="0" smtClean="0"/>
              <a:t> is also another species that is adapted to the seasonal cycles of Delmarva Bays.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Aquatic</a:t>
            </a:r>
            <a:r>
              <a:rPr lang="en-US" baseline="0" dirty="0" smtClean="0"/>
              <a:t> larvae </a:t>
            </a:r>
            <a:r>
              <a:rPr lang="en-US" baseline="0" dirty="0" err="1" smtClean="0"/>
              <a:t>suvive</a:t>
            </a:r>
            <a:r>
              <a:rPr lang="en-US" baseline="0" dirty="0" smtClean="0"/>
              <a:t> under the ice because  the water temperature never falls below 32 F even when the air temperature is well be low freezing. The only danger is if  the water is so shallow that it completely freezes.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Swamp Darners are another species that frequents Delmarva Bays. A number of years ago, a colleague </a:t>
            </a:r>
            <a:r>
              <a:rPr lang="en-US" dirty="0" err="1" smtClean="0"/>
              <a:t>wo</a:t>
            </a:r>
            <a:r>
              <a:rPr lang="en-US" dirty="0" smtClean="0"/>
              <a:t> was sampling predators of Gyps Moth caterpillars near </a:t>
            </a:r>
            <a:r>
              <a:rPr lang="en-US" dirty="0" err="1" smtClean="0"/>
              <a:t>Sudlersville</a:t>
            </a:r>
            <a:r>
              <a:rPr lang="en-US" dirty="0" smtClean="0"/>
              <a:t>, MD ended up catching 10 male Swamp Darners in the process. It is a mystery</a:t>
            </a:r>
            <a:r>
              <a:rPr lang="en-US" baseline="0" dirty="0" smtClean="0"/>
              <a:t> </a:t>
            </a:r>
            <a:r>
              <a:rPr lang="en-US" baseline="0" dirty="0" err="1" smtClean="0"/>
              <a:t>whay</a:t>
            </a:r>
            <a:r>
              <a:rPr lang="en-US" baseline="0" dirty="0" smtClean="0"/>
              <a:t> this species and only males were attracted to these </a:t>
            </a:r>
            <a:r>
              <a:rPr lang="en-US" baseline="0" dirty="0" err="1" smtClean="0"/>
              <a:t>ttraps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shows how the traps were attached to trees.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Story No. 3. Why are </a:t>
            </a:r>
            <a:r>
              <a:rPr lang="en-US" dirty="0" err="1" smtClean="0"/>
              <a:t>Delawava’s</a:t>
            </a:r>
            <a:r>
              <a:rPr lang="en-US" dirty="0" smtClean="0"/>
              <a:t> Piedmont streams not teaming with dragonflies and damselflies the way similar</a:t>
            </a:r>
            <a:r>
              <a:rPr lang="en-US" baseline="0" dirty="0" smtClean="0"/>
              <a:t> </a:t>
            </a:r>
            <a:r>
              <a:rPr lang="en-US" dirty="0" smtClean="0"/>
              <a:t>streams are in other regions? </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Nearing the end of high school I got the following advice from a geologist whose </a:t>
            </a:r>
            <a:r>
              <a:rPr lang="en-US" dirty="0" err="1" smtClean="0"/>
              <a:t>obby</a:t>
            </a:r>
            <a:r>
              <a:rPr lang="en-US" dirty="0" smtClean="0"/>
              <a:t> was studying dragonflies. I have maintained a friendship with “Nick” Donnelly for over 50 years and never regret heeding his advice.  </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Piedmont</a:t>
            </a:r>
            <a:r>
              <a:rPr lang="en-US" baseline="0" dirty="0" smtClean="0"/>
              <a:t> Stream in northern Delaware.</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same Piedmont stream</a:t>
            </a:r>
            <a:r>
              <a:rPr lang="en-US" baseline="0" dirty="0" smtClean="0"/>
              <a:t> a normal and flood stages. How would aquatic insect larvae cope with such events?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Are Piedmont streams as “natural” as they</a:t>
            </a:r>
            <a:r>
              <a:rPr lang="en-US" baseline="0" dirty="0" smtClean="0"/>
              <a:t> might at first appear? A little study indicates they are quite different than they  were historically.</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colonial</a:t>
            </a:r>
            <a:r>
              <a:rPr lang="en-US" baseline="0" dirty="0" smtClean="0"/>
              <a:t> days almost every stream with a good flow was dammed for water power.</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colonial</a:t>
            </a:r>
            <a:r>
              <a:rPr lang="en-US" baseline="0" dirty="0" smtClean="0"/>
              <a:t> </a:t>
            </a:r>
            <a:r>
              <a:rPr lang="en-US" baseline="0" smtClean="0"/>
              <a:t>days almost </a:t>
            </a:r>
            <a:r>
              <a:rPr lang="en-US" baseline="0" dirty="0" smtClean="0"/>
              <a:t>every stream with a good flow was dammed for </a:t>
            </a:r>
            <a:r>
              <a:rPr lang="en-US" baseline="0" smtClean="0"/>
              <a:t>water power.</a:t>
            </a:r>
            <a:endParaRPr lang="en-US"/>
          </a:p>
        </p:txBody>
      </p:sp>
      <p:sp>
        <p:nvSpPr>
          <p:cNvPr id="4" name="Slide Number Placeholder 3"/>
          <p:cNvSpPr>
            <a:spLocks noGrp="1"/>
          </p:cNvSpPr>
          <p:nvPr>
            <p:ph type="sldNum" sz="quarter" idx="10"/>
          </p:nvPr>
        </p:nvSpPr>
        <p:spPr/>
        <p:txBody>
          <a:bodyPr/>
          <a:lstStyle/>
          <a:p>
            <a:fld id="{AD75627F-BD30-4E3E-8CA6-1753406B4229}"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US"/>
          </a:p>
        </p:txBody>
      </p:sp>
      <p:sp>
        <p:nvSpPr>
          <p:cNvPr id="12291" name="Text Box 2"/>
          <p:cNvSpPr>
            <a:spLocks noGrp="1" noChangeArrowheads="1"/>
          </p:cNvSpPr>
          <p:nvPr>
            <p:ph type="body"/>
          </p:nvPr>
        </p:nvSpPr>
        <p:spPr>
          <a:xfrm>
            <a:off x="1046350" y="4352637"/>
            <a:ext cx="4770904" cy="3478068"/>
          </a:xfrm>
          <a:noFill/>
        </p:spPr>
        <p:txBody>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smtClean="0">
                <a:latin typeface="Arial" charset="0"/>
                <a:ea typeface="msgothic" charset="0"/>
                <a:cs typeface="msgothic" charset="0"/>
              </a:rPr>
              <a:t>Density of water-powered mills along eastern U.S. streams by 1840 by county (872 county boundaries are shown for 1840). The highest densities are in the Piedmont and the Ridge-and-Valley physiographic provinces of Maryland, Pennsylvania, New York, and central New England.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US"/>
          </a:p>
        </p:txBody>
      </p:sp>
      <p:sp>
        <p:nvSpPr>
          <p:cNvPr id="13315" name="Text Box 2"/>
          <p:cNvSpPr>
            <a:spLocks noGrp="1" noChangeArrowheads="1"/>
          </p:cNvSpPr>
          <p:nvPr>
            <p:ph type="body"/>
          </p:nvPr>
        </p:nvSpPr>
        <p:spPr>
          <a:xfrm>
            <a:off x="1046350" y="4352637"/>
            <a:ext cx="4770904" cy="3478068"/>
          </a:xfrm>
          <a:noFill/>
        </p:spPr>
        <p:txBody>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smtClean="0">
                <a:latin typeface="Arial" charset="0"/>
                <a:ea typeface="msgothic" charset="0"/>
                <a:cs typeface="msgothic" charset="0"/>
              </a:rPr>
              <a:t>Historic 19th-century milldams (triangles) on Piedmont streams in York, Lancaster, and Chester counties, </a:t>
            </a:r>
            <a:r>
              <a:rPr lang="en-GB" dirty="0" err="1" smtClean="0">
                <a:latin typeface="Arial" charset="0"/>
                <a:ea typeface="msgothic" charset="0"/>
                <a:cs typeface="msgothic" charset="0"/>
              </a:rPr>
              <a:t>southeastern</a:t>
            </a:r>
            <a:r>
              <a:rPr lang="en-GB" dirty="0" smtClean="0">
                <a:latin typeface="Arial" charset="0"/>
                <a:ea typeface="msgothic" charset="0"/>
                <a:cs typeface="msgothic" charset="0"/>
              </a:rPr>
              <a:t> Pennsylvania, located from &gt;100 large-scale township maps dating to 1876 (York), 1875 (Lancaster), and 1847 (Chester). The total number of dams shown is 1025. Main stems of Conestoga (Lancaster) and Brandywine (Chester) rivers are highlighted in dark blue.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US"/>
          </a:p>
        </p:txBody>
      </p:sp>
      <p:sp>
        <p:nvSpPr>
          <p:cNvPr id="14339" name="Text Box 2"/>
          <p:cNvSpPr>
            <a:spLocks noGrp="1" noChangeArrowheads="1"/>
          </p:cNvSpPr>
          <p:nvPr>
            <p:ph type="body"/>
          </p:nvPr>
        </p:nvSpPr>
        <p:spPr>
          <a:xfrm>
            <a:off x="1046350" y="4352637"/>
            <a:ext cx="4770904" cy="3478068"/>
          </a:xfrm>
          <a:noFill/>
        </p:spPr>
        <p:txBody>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smtClean="0">
                <a:latin typeface="Arial" charset="0"/>
                <a:ea typeface="msgothic" charset="0"/>
                <a:cs typeface="msgothic" charset="0"/>
              </a:rPr>
              <a:t>Streams throughout the mid-Atlantic region (see also figs. S1 and S2) have similar characteristics: vertical to near-vertical banks consisting of 1 to 5 m of laminated to massive fine-grained sediment overlying a Holocene </a:t>
            </a:r>
            <a:r>
              <a:rPr lang="en-GB" dirty="0" err="1" smtClean="0">
                <a:latin typeface="Arial" charset="0"/>
                <a:ea typeface="msgothic" charset="0"/>
                <a:cs typeface="msgothic" charset="0"/>
              </a:rPr>
              <a:t>hydric</a:t>
            </a:r>
            <a:r>
              <a:rPr lang="en-GB" dirty="0" smtClean="0">
                <a:latin typeface="Arial" charset="0"/>
                <a:ea typeface="msgothic" charset="0"/>
                <a:cs typeface="msgothic" charset="0"/>
              </a:rPr>
              <a:t> soil and a basal gravel overlying bedrock. (A) Western Run, Maryland. (B) Big Spring Run, Pennsylvania. Scale bars in (A) and (B) are marked in 0.5-m increments; the banks in (A) and (B) are ∼2.2 and ∼1.4 m high, respectively. (C) Conceptual model based on composite </a:t>
            </a:r>
            <a:r>
              <a:rPr lang="en-GB" dirty="0" err="1" smtClean="0">
                <a:latin typeface="Arial" charset="0"/>
                <a:ea typeface="msgothic" charset="0"/>
                <a:cs typeface="msgothic" charset="0"/>
              </a:rPr>
              <a:t>stratigraphy</a:t>
            </a:r>
            <a:r>
              <a:rPr lang="en-GB" dirty="0" smtClean="0">
                <a:latin typeface="Arial" charset="0"/>
                <a:ea typeface="msgothic" charset="0"/>
                <a:cs typeface="msgothic" charset="0"/>
              </a:rPr>
              <a:t> from multiple sites, including stream-bank exposures, trenches, and cores.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would like to focus now on Caroline County, the Delmarva county with the most interesting dragonfly and damselfly populations. Examination</a:t>
            </a:r>
            <a:r>
              <a:rPr lang="en-US" baseline="0" dirty="0" smtClean="0"/>
              <a:t> of this Google Earth image shows that most of the county is extensively modified for agriculture, indicating that many aquatic habitats have been destroyed or greatly modified. The green corridors contain the interesting remaining habitats for dragonflies.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table shows that only New Castle County in Delaware,</a:t>
            </a:r>
            <a:r>
              <a:rPr lang="en-US" baseline="0" dirty="0" smtClean="0"/>
              <a:t> where dragonfly and damselfly surveys have gone on for more </a:t>
            </a:r>
            <a:r>
              <a:rPr lang="en-US" baseline="0" dirty="0" err="1" smtClean="0"/>
              <a:t>han</a:t>
            </a:r>
            <a:r>
              <a:rPr lang="en-US" baseline="0" dirty="0" smtClean="0"/>
              <a:t> forty years, has </a:t>
            </a:r>
            <a:r>
              <a:rPr lang="en-US" dirty="0" smtClean="0"/>
              <a:t>more recorded species than Caroline County.</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Dragonflies and damselflies are related. There is often confusion because damselflies are</a:t>
            </a:r>
            <a:r>
              <a:rPr lang="en-US" baseline="0" dirty="0" smtClean="0"/>
              <a:t> considered a type of dragonfly. There are many similarities, but the differences easily  separate them.</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Christian Park on the </a:t>
            </a:r>
            <a:r>
              <a:rPr lang="en-US" dirty="0" err="1" smtClean="0"/>
              <a:t>Choptank</a:t>
            </a:r>
            <a:r>
              <a:rPr lang="en-US" dirty="0" smtClean="0"/>
              <a:t> River is a good place to find stream dragonflies and damselflies.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Laura’s </a:t>
            </a:r>
            <a:r>
              <a:rPr lang="en-US" dirty="0" err="1" smtClean="0"/>
              <a:t>Clubtail</a:t>
            </a:r>
            <a:r>
              <a:rPr lang="en-US" dirty="0" smtClean="0"/>
              <a:t> was discovered on</a:t>
            </a:r>
            <a:r>
              <a:rPr lang="en-US" baseline="0" dirty="0" smtClean="0"/>
              <a:t> the </a:t>
            </a:r>
            <a:r>
              <a:rPr lang="en-US" baseline="0" dirty="0" err="1" smtClean="0"/>
              <a:t>Choptank</a:t>
            </a:r>
            <a:r>
              <a:rPr lang="en-US" baseline="0" dirty="0" smtClean="0"/>
              <a:t> River near Christian Park. It is only known from that River on Delmarva, but it should be on the </a:t>
            </a:r>
            <a:r>
              <a:rPr lang="en-US" baseline="0" dirty="0" err="1" smtClean="0"/>
              <a:t>Tackahoe</a:t>
            </a:r>
            <a:r>
              <a:rPr lang="en-US" baseline="0" dirty="0" smtClean="0"/>
              <a:t> as well. Look for it late in late July and August..</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Dragon Hunter is a regular resident of the </a:t>
            </a:r>
            <a:r>
              <a:rPr lang="en-US" dirty="0" err="1" smtClean="0"/>
              <a:t>Maarshyhope</a:t>
            </a:r>
            <a:r>
              <a:rPr lang="en-US" dirty="0" smtClean="0"/>
              <a:t> and </a:t>
            </a:r>
            <a:r>
              <a:rPr lang="en-US" dirty="0" err="1" smtClean="0"/>
              <a:t>Choptank</a:t>
            </a:r>
            <a:r>
              <a:rPr lang="en-US" dirty="0" smtClean="0"/>
              <a:t> Rivers where it perches on stream side vegetation and feeds on other dragonflies and large insects. It is one of our largest dragonflies. Its larva is disk</a:t>
            </a:r>
            <a:r>
              <a:rPr lang="en-US" baseline="0" dirty="0" smtClean="0"/>
              <a:t>-shaped and looks like a leaf in stream debris.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noted, some adult dragonflies  are rarely seen because of their habits. One is the Umber </a:t>
            </a:r>
            <a:r>
              <a:rPr lang="en-US" dirty="0" err="1" smtClean="0"/>
              <a:t>Shadowdragon</a:t>
            </a:r>
            <a:r>
              <a:rPr lang="en-US" dirty="0" smtClean="0"/>
              <a:t> that flies at dusk after the sun is down. The best way to detect its presence is by looking on bridge abutments for the larval</a:t>
            </a:r>
            <a:r>
              <a:rPr lang="en-US" baseline="0" dirty="0" smtClean="0"/>
              <a:t> skins, </a:t>
            </a:r>
            <a:r>
              <a:rPr lang="en-US" baseline="0" dirty="0" err="1" smtClean="0"/>
              <a:t>exuviae</a:t>
            </a:r>
            <a:r>
              <a:rPr lang="en-US" baseline="0" dirty="0" smtClean="0"/>
              <a:t>, left behind when they hatch.</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55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larval</a:t>
            </a:r>
            <a:r>
              <a:rPr lang="en-US" baseline="0" dirty="0" smtClean="0"/>
              <a:t> skins are like the signs that say, “</a:t>
            </a:r>
            <a:r>
              <a:rPr lang="en-US" baseline="0" dirty="0" err="1" smtClean="0"/>
              <a:t>Kilroy</a:t>
            </a:r>
            <a:r>
              <a:rPr lang="en-US" baseline="0" dirty="0" smtClean="0"/>
              <a:t> was here!”</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56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Perhaps the most</a:t>
            </a:r>
            <a:r>
              <a:rPr lang="en-US" baseline="0" dirty="0" smtClean="0"/>
              <a:t> notable dragonfly and damselfly habitat in Caroline </a:t>
            </a:r>
            <a:r>
              <a:rPr lang="en-US" baseline="0" dirty="0" err="1" smtClean="0"/>
              <a:t>Coounty</a:t>
            </a:r>
            <a:r>
              <a:rPr lang="en-US" baseline="0" dirty="0" smtClean="0"/>
              <a:t> is the </a:t>
            </a:r>
            <a:r>
              <a:rPr lang="en-US" baseline="0" dirty="0" err="1" smtClean="0"/>
              <a:t>Idylwild</a:t>
            </a:r>
            <a:r>
              <a:rPr lang="en-US" baseline="0" dirty="0" smtClean="0"/>
              <a:t> Wildlife Management area north east of </a:t>
            </a:r>
            <a:r>
              <a:rPr lang="en-US" baseline="0" dirty="0" err="1" smtClean="0"/>
              <a:t>Federalsbberg</a:t>
            </a:r>
            <a:r>
              <a:rPr lang="en-US" baseline="0" dirty="0" smtClean="0"/>
              <a:t> on the </a:t>
            </a:r>
            <a:r>
              <a:rPr lang="en-US" baseline="0" dirty="0" err="1" smtClean="0"/>
              <a:t>Marshyhope</a:t>
            </a:r>
            <a:r>
              <a:rPr lang="en-US" baseline="0" dirty="0" smtClean="0"/>
              <a:t> Creek.</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57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Idylwild</a:t>
            </a:r>
            <a:r>
              <a:rPr lang="en-US" dirty="0" smtClean="0"/>
              <a:t> has many and varied wetland and pond habitats that are</a:t>
            </a:r>
            <a:r>
              <a:rPr lang="en-US" baseline="0" dirty="0" smtClean="0"/>
              <a:t> difficult to access or navigate. Pennant Pond is one of the larger ponds and named for a special dragonfly found there.</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58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Banded Pennant is found at Pennant Pond.</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59</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a:t>
            </a:r>
            <a:r>
              <a:rPr lang="en-US" dirty="0" err="1" smtClean="0"/>
              <a:t>habittat</a:t>
            </a:r>
            <a:r>
              <a:rPr lang="en-US" dirty="0" smtClean="0"/>
              <a:t> we have named</a:t>
            </a:r>
            <a:r>
              <a:rPr lang="en-US" baseline="0" dirty="0" smtClean="0"/>
              <a:t> for a dragonfly is Elfin Pond which is bordered by a small sphagnum bog, home to the Elfin Skimmer.</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60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Elfin Skimmer is a tiny dragonfly barely an inch long. It stays close to boggy habitats and is often overlooked due to its small size.</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Dragonflies and damselflies are like birds in some ways. They are territorial and usually</a:t>
            </a:r>
            <a:r>
              <a:rPr lang="en-US" baseline="0" dirty="0" smtClean="0"/>
              <a:t> sexually dimorphic with males being more colorful and showy. The Common Whitetail shows this strikingly. One might think they are different species.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Idylwild</a:t>
            </a:r>
            <a:r>
              <a:rPr lang="en-US" dirty="0" smtClean="0"/>
              <a:t> has a variety of emeralds,</a:t>
            </a:r>
            <a:r>
              <a:rPr lang="en-US" baseline="0" dirty="0" smtClean="0"/>
              <a:t> a group of generally black or dark brown dragonflies with emerald green eyes. Though uncommon, they are most often found flying along woodland roads or feeding in open areas late in the day.</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62</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Four species of emerald known from </a:t>
            </a:r>
            <a:r>
              <a:rPr lang="en-US" dirty="0" err="1" smtClean="0"/>
              <a:t>Idylwild</a:t>
            </a:r>
            <a:r>
              <a:rPr lang="en-US" dirty="0" smtClean="0"/>
              <a:t>.</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63</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fifth species of emerald found once at </a:t>
            </a:r>
            <a:r>
              <a:rPr lang="en-US" dirty="0" err="1" smtClean="0"/>
              <a:t>Idylwild</a:t>
            </a:r>
            <a:r>
              <a:rPr lang="en-US" dirty="0" smtClean="0"/>
              <a:t>.</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64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Sparkling </a:t>
            </a:r>
            <a:r>
              <a:rPr lang="en-US" dirty="0" err="1" smtClean="0"/>
              <a:t>Jewelwing</a:t>
            </a:r>
            <a:r>
              <a:rPr lang="en-US" baseline="0" dirty="0" smtClean="0"/>
              <a:t> is one of my favorite species. It occurs on the Tuckahoe.</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65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Duckweed</a:t>
            </a:r>
            <a:r>
              <a:rPr lang="en-US" baseline="0" dirty="0" smtClean="0"/>
              <a:t> </a:t>
            </a:r>
            <a:r>
              <a:rPr lang="en-US" baseline="0" dirty="0" err="1" smtClean="0"/>
              <a:t>Firetail</a:t>
            </a:r>
            <a:r>
              <a:rPr lang="en-US" baseline="0" dirty="0" smtClean="0"/>
              <a:t> is also known from </a:t>
            </a:r>
            <a:r>
              <a:rPr lang="en-US" baseline="0" dirty="0" err="1" smtClean="0"/>
              <a:t>Idylwild</a:t>
            </a:r>
            <a:r>
              <a:rPr lang="en-US" baseline="0" dirty="0" smtClean="0"/>
              <a:t> where it is near its northern limit of distribution..</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66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The Banner </a:t>
            </a:r>
            <a:r>
              <a:rPr lang="en-US" dirty="0" err="1" smtClean="0"/>
              <a:t>Clubttail</a:t>
            </a:r>
            <a:r>
              <a:rPr lang="en-US" dirty="0" smtClean="0"/>
              <a:t>, known</a:t>
            </a:r>
            <a:r>
              <a:rPr lang="en-US" baseline="0" dirty="0" smtClean="0"/>
              <a:t> on Delmarva from a few locations near Seaford, Delaware, has never been found in Maryland. It sold occur on the Tuckahoe, so keep an eye out for it in May.</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67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a:t>
            </a:r>
            <a:r>
              <a:rPr lang="en-US" baseline="0" dirty="0" smtClean="0"/>
              <a:t> I took many of the picture in y book and shown here, Jim White (no relation) took as many or more. He was a great companion on many of or field expeditions.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68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a host of other who deserve</a:t>
            </a:r>
            <a:r>
              <a:rPr lang="en-US" baseline="0" dirty="0" smtClean="0"/>
              <a:t> thanks for helping me publish the book on Delmarva dragonflies </a:t>
            </a:r>
            <a:r>
              <a:rPr lang="en-US" baseline="0" smtClean="0"/>
              <a:t>and damselflies.</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69</a:t>
            </a:fld>
            <a:endParaRPr lang="en-US"/>
          </a:p>
        </p:txBody>
      </p:sp>
    </p:spTree>
    <p:extLst>
      <p:ext uri="{BB962C8B-B14F-4D97-AF65-F5344CB8AC3E}">
        <p14:creationId xmlns:p14="http://schemas.microsoft.com/office/powerpoint/2010/main" xmlns="" val="2490770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add to the confusion, females in some species come in different color forms. These color forms are sometimes genetically determined and others are a function</a:t>
            </a:r>
            <a:r>
              <a:rPr lang="en-US" baseline="0" dirty="0" smtClean="0"/>
              <a:t> of age. Both types are illustrated by the females of the  </a:t>
            </a:r>
            <a:r>
              <a:rPr lang="en-US" baseline="0" dirty="0" err="1" smtClean="0"/>
              <a:t>Lilypad</a:t>
            </a:r>
            <a:r>
              <a:rPr lang="en-US" baseline="0" dirty="0" smtClean="0"/>
              <a:t> </a:t>
            </a:r>
            <a:r>
              <a:rPr lang="en-US" baseline="0" dirty="0" err="1" smtClean="0"/>
              <a:t>Forktail</a:t>
            </a:r>
            <a:r>
              <a:rPr lang="en-US" baseline="0" dirty="0" smtClean="0"/>
              <a:t>.</a:t>
            </a:r>
            <a:r>
              <a:rPr lang="en-US" dirty="0" smtClean="0"/>
              <a:t>  The gray female is an old individual</a:t>
            </a:r>
            <a:r>
              <a:rPr lang="en-US" baseline="0" dirty="0" smtClean="0"/>
              <a:t> that once was bright orange.</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Dragonflies and all insects are cold-blooded.</a:t>
            </a:r>
            <a:r>
              <a:rPr lang="en-US" baseline="0" dirty="0" smtClean="0"/>
              <a:t> But that does not mean they are unable to regulate their body temperature.  A behavior know as </a:t>
            </a:r>
            <a:r>
              <a:rPr lang="en-US" baseline="0" dirty="0" err="1" smtClean="0"/>
              <a:t>oblesking</a:t>
            </a:r>
            <a:r>
              <a:rPr lang="en-US" baseline="0" dirty="0" smtClean="0"/>
              <a:t> enables dragonflies to keep cool in the bright sun on hot days. If the day is sunny and cool, they perch perpendicular to the sun rays to as do sunbathers to get the maximum heat.</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a:t>
            </a:r>
            <a:r>
              <a:rPr lang="en-US" baseline="0" dirty="0" smtClean="0"/>
              <a:t> the exception of a few species in other parts of the world, d</a:t>
            </a:r>
            <a:r>
              <a:rPr lang="en-US" dirty="0" smtClean="0"/>
              <a:t>ragonflies are aquatic</a:t>
            </a:r>
            <a:r>
              <a:rPr lang="en-US" baseline="0" dirty="0" smtClean="0"/>
              <a:t> insects for most of their life. Only the adult stage is terrestrial or aerial. This </a:t>
            </a:r>
            <a:r>
              <a:rPr lang="en-US" baseline="0" dirty="0" err="1" smtClean="0"/>
              <a:t>disggram</a:t>
            </a:r>
            <a:r>
              <a:rPr lang="en-US" baseline="0" dirty="0" smtClean="0"/>
              <a:t> shows the basic life stages of a dragonfly. Females lay their egg in fresh water habitats where the egg hatches and the </a:t>
            </a:r>
            <a:r>
              <a:rPr lang="en-US" baseline="0" dirty="0" err="1" smtClean="0"/>
              <a:t>laarvae</a:t>
            </a:r>
            <a:r>
              <a:rPr lang="en-US" baseline="0" dirty="0" smtClean="0"/>
              <a:t> or nymph goes through about 13 molts before climbing out of the water to emerge, a transition that takes less than an hour.</a:t>
            </a:r>
            <a:endParaRPr lang="en-US" dirty="0"/>
          </a:p>
        </p:txBody>
      </p:sp>
      <p:sp>
        <p:nvSpPr>
          <p:cNvPr id="4" name="Slide Number Placeholder 3"/>
          <p:cNvSpPr>
            <a:spLocks noGrp="1"/>
          </p:cNvSpPr>
          <p:nvPr>
            <p:ph type="sldNum" sz="quarter" idx="10"/>
          </p:nvPr>
        </p:nvSpPr>
        <p:spPr/>
        <p:txBody>
          <a:bodyPr/>
          <a:lstStyle/>
          <a:p>
            <a:fld id="{AD75627F-BD30-4E3E-8CA6-1753406B422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CD0195-87A8-4823-89F9-8ADDBDB82A20}" type="datetimeFigureOut">
              <a:rPr lang="en-US" smtClean="0"/>
              <a:pPr/>
              <a:t>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37CB8-F485-43CB-9CF0-01C8FEFC1D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D0195-87A8-4823-89F9-8ADDBDB82A20}" type="datetimeFigureOut">
              <a:rPr lang="en-US" smtClean="0"/>
              <a:pPr/>
              <a:t>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37CB8-F485-43CB-9CF0-01C8FEFC1D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D0195-87A8-4823-89F9-8ADDBDB82A20}" type="datetimeFigureOut">
              <a:rPr lang="en-US" smtClean="0"/>
              <a:pPr/>
              <a:t>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37CB8-F485-43CB-9CF0-01C8FEFC1DC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D0195-87A8-4823-89F9-8ADDBDB82A20}" type="datetimeFigureOut">
              <a:rPr lang="en-US" smtClean="0"/>
              <a:pPr/>
              <a:t>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37CB8-F485-43CB-9CF0-01C8FEFC1DC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CD0195-87A8-4823-89F9-8ADDBDB82A20}" type="datetimeFigureOut">
              <a:rPr lang="en-US" smtClean="0"/>
              <a:pPr/>
              <a:t>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A37CB8-F485-43CB-9CF0-01C8FEFC1DC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CD0195-87A8-4823-89F9-8ADDBDB82A20}" type="datetimeFigureOut">
              <a:rPr lang="en-US" smtClean="0"/>
              <a:pPr/>
              <a:t>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37CB8-F485-43CB-9CF0-01C8FEFC1DC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CD0195-87A8-4823-89F9-8ADDBDB82A20}" type="datetimeFigureOut">
              <a:rPr lang="en-US" smtClean="0"/>
              <a:pPr/>
              <a:t>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A37CB8-F485-43CB-9CF0-01C8FEFC1D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CD0195-87A8-4823-89F9-8ADDBDB82A20}" type="datetimeFigureOut">
              <a:rPr lang="en-US" smtClean="0"/>
              <a:pPr/>
              <a:t>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A37CB8-F485-43CB-9CF0-01C8FEFC1D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D0195-87A8-4823-89F9-8ADDBDB82A20}" type="datetimeFigureOut">
              <a:rPr lang="en-US" smtClean="0"/>
              <a:pPr/>
              <a:t>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A37CB8-F485-43CB-9CF0-01C8FEFC1D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D0195-87A8-4823-89F9-8ADDBDB82A20}" type="datetimeFigureOut">
              <a:rPr lang="en-US" smtClean="0"/>
              <a:pPr/>
              <a:t>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37CB8-F485-43CB-9CF0-01C8FEFC1D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D0195-87A8-4823-89F9-8ADDBDB82A20}" type="datetimeFigureOut">
              <a:rPr lang="en-US" smtClean="0"/>
              <a:pPr/>
              <a:t>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A37CB8-F485-43CB-9CF0-01C8FEFC1D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D0195-87A8-4823-89F9-8ADDBDB82A20}" type="datetimeFigureOut">
              <a:rPr lang="en-US" smtClean="0"/>
              <a:pPr/>
              <a:t>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37CB8-F485-43CB-9CF0-01C8FEFC1D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6.jpeg"/><Relationship Id="rId7"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tiff"/><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95.jpe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3400" y="990600"/>
            <a:ext cx="8043804" cy="5526815"/>
          </a:xfrm>
          <a:prstGeom prst="rect">
            <a:avLst/>
          </a:prstGeom>
        </p:spPr>
      </p:pic>
      <p:sp>
        <p:nvSpPr>
          <p:cNvPr id="4" name="TextBox 3"/>
          <p:cNvSpPr txBox="1"/>
          <p:nvPr/>
        </p:nvSpPr>
        <p:spPr>
          <a:xfrm>
            <a:off x="419099" y="2028597"/>
            <a:ext cx="4457701" cy="1754326"/>
          </a:xfrm>
          <a:prstGeom prst="rect">
            <a:avLst/>
          </a:prstGeom>
          <a:noFill/>
        </p:spPr>
        <p:txBody>
          <a:bodyPr wrap="square" rtlCol="0">
            <a:spAutoFit/>
          </a:bodyPr>
          <a:lstStyle/>
          <a:p>
            <a:pPr algn="ctr"/>
            <a:r>
              <a:rPr lang="en-US" sz="3600" b="1" dirty="0" smtClean="0">
                <a:solidFill>
                  <a:schemeClr val="bg1"/>
                </a:solidFill>
              </a:rPr>
              <a:t>Adkins Arboretum</a:t>
            </a:r>
          </a:p>
          <a:p>
            <a:pPr algn="ctr"/>
            <a:r>
              <a:rPr lang="en-US" sz="3600" b="1" dirty="0" smtClean="0">
                <a:solidFill>
                  <a:schemeClr val="bg1"/>
                </a:solidFill>
              </a:rPr>
              <a:t>Ridgeley, Maryland</a:t>
            </a:r>
          </a:p>
          <a:p>
            <a:pPr algn="ctr"/>
            <a:r>
              <a:rPr lang="en-US" sz="3600" b="1" dirty="0" smtClean="0">
                <a:solidFill>
                  <a:schemeClr val="bg1"/>
                </a:solidFill>
              </a:rPr>
              <a:t>8 January 2014</a:t>
            </a:r>
          </a:p>
        </p:txBody>
      </p:sp>
      <p:sp>
        <p:nvSpPr>
          <p:cNvPr id="5" name="TextBox 4"/>
          <p:cNvSpPr txBox="1"/>
          <p:nvPr/>
        </p:nvSpPr>
        <p:spPr>
          <a:xfrm>
            <a:off x="1828799" y="4419600"/>
            <a:ext cx="3239733" cy="1015663"/>
          </a:xfrm>
          <a:prstGeom prst="rect">
            <a:avLst/>
          </a:prstGeom>
          <a:noFill/>
        </p:spPr>
        <p:txBody>
          <a:bodyPr wrap="none" rtlCol="0">
            <a:spAutoFit/>
          </a:bodyPr>
          <a:lstStyle/>
          <a:p>
            <a:r>
              <a:rPr lang="en-US" sz="2800" dirty="0" smtClean="0">
                <a:solidFill>
                  <a:schemeClr val="bg1"/>
                </a:solidFill>
              </a:rPr>
              <a:t>Hal White</a:t>
            </a:r>
          </a:p>
          <a:p>
            <a:r>
              <a:rPr lang="en-US" sz="1600" dirty="0" smtClean="0">
                <a:solidFill>
                  <a:schemeClr val="bg1"/>
                </a:solidFill>
              </a:rPr>
              <a:t>Dept. of Chemistry and Biochemistry</a:t>
            </a:r>
          </a:p>
          <a:p>
            <a:r>
              <a:rPr lang="en-US" sz="1600" dirty="0" smtClean="0">
                <a:solidFill>
                  <a:schemeClr val="bg1"/>
                </a:solidFill>
              </a:rPr>
              <a:t>University of Delaware</a:t>
            </a:r>
            <a:endParaRPr lang="en-US" sz="1600" dirty="0">
              <a:solidFill>
                <a:schemeClr val="bg1"/>
              </a:solidFill>
            </a:endParaRPr>
          </a:p>
        </p:txBody>
      </p:sp>
      <p:sp>
        <p:nvSpPr>
          <p:cNvPr id="6" name="TextBox 5"/>
          <p:cNvSpPr txBox="1"/>
          <p:nvPr/>
        </p:nvSpPr>
        <p:spPr>
          <a:xfrm rot="5400000">
            <a:off x="7544120" y="6378130"/>
            <a:ext cx="1107996" cy="92398"/>
          </a:xfrm>
          <a:prstGeom prst="rect">
            <a:avLst/>
          </a:prstGeom>
          <a:noFill/>
        </p:spPr>
        <p:txBody>
          <a:bodyPr vert="vert" wrap="none" rtlCol="0">
            <a:spAutoFit/>
          </a:bodyPr>
          <a:lstStyle/>
          <a:p>
            <a:endParaRPr lang="en-US" sz="6000" dirty="0"/>
          </a:p>
        </p:txBody>
      </p:sp>
      <p:sp>
        <p:nvSpPr>
          <p:cNvPr id="7" name="TextBox 6"/>
          <p:cNvSpPr txBox="1"/>
          <p:nvPr/>
        </p:nvSpPr>
        <p:spPr>
          <a:xfrm>
            <a:off x="386242" y="250686"/>
            <a:ext cx="8610600" cy="707886"/>
          </a:xfrm>
          <a:prstGeom prst="rect">
            <a:avLst/>
          </a:prstGeom>
          <a:noFill/>
        </p:spPr>
        <p:txBody>
          <a:bodyPr wrap="square" rtlCol="0">
            <a:spAutoFit/>
          </a:bodyPr>
          <a:lstStyle/>
          <a:p>
            <a:r>
              <a:rPr lang="en-US" sz="4000" b="1" dirty="0" smtClean="0">
                <a:solidFill>
                  <a:srgbClr val="3399FF"/>
                </a:solidFill>
              </a:rPr>
              <a:t>Delmarva Dragonflies and Damselflies</a:t>
            </a:r>
            <a:endParaRPr lang="en-US" sz="4000" b="1" dirty="0">
              <a:solidFill>
                <a:srgbClr val="3399FF"/>
              </a:solidFill>
            </a:endParaRPr>
          </a:p>
        </p:txBody>
      </p:sp>
    </p:spTree>
    <p:extLst>
      <p:ext uri="{BB962C8B-B14F-4D97-AF65-F5344CB8AC3E}">
        <p14:creationId xmlns:p14="http://schemas.microsoft.com/office/powerpoint/2010/main" xmlns="" val="2781530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latin typeface="Comic Sans MS" pitchFamily="66" charset="0"/>
              </a:rPr>
              <a:t>Breathing Under Water</a:t>
            </a:r>
            <a:endParaRPr lang="en-US" sz="4000" dirty="0">
              <a:latin typeface="Comic Sans MS" pitchFamily="66" charset="0"/>
            </a:endParaRPr>
          </a:p>
        </p:txBody>
      </p:sp>
      <p:pic>
        <p:nvPicPr>
          <p:cNvPr id="4" name="Picture 3" descr="109c Enallagma divagans larva-DSC_0058.jpg"/>
          <p:cNvPicPr>
            <a:picLocks noChangeAspect="1"/>
          </p:cNvPicPr>
          <p:nvPr/>
        </p:nvPicPr>
        <p:blipFill>
          <a:blip r:embed="rId3" cstate="print"/>
          <a:stretch>
            <a:fillRect/>
          </a:stretch>
        </p:blipFill>
        <p:spPr>
          <a:xfrm>
            <a:off x="5562600" y="2286000"/>
            <a:ext cx="3581400" cy="2335696"/>
          </a:xfrm>
          <a:prstGeom prst="rect">
            <a:avLst/>
          </a:prstGeom>
        </p:spPr>
      </p:pic>
      <p:pic>
        <p:nvPicPr>
          <p:cNvPr id="3" name="Picture 2" descr="109b Enallagma divagans m C&amp;D Canal Middletown DE 29 May 2007 116 sm.jpg"/>
          <p:cNvPicPr>
            <a:picLocks noChangeAspect="1"/>
          </p:cNvPicPr>
          <p:nvPr/>
        </p:nvPicPr>
        <p:blipFill>
          <a:blip r:embed="rId4" cstate="print"/>
          <a:stretch>
            <a:fillRect/>
          </a:stretch>
        </p:blipFill>
        <p:spPr>
          <a:xfrm>
            <a:off x="761999" y="1600200"/>
            <a:ext cx="5240101" cy="3886200"/>
          </a:xfrm>
          <a:prstGeom prst="rect">
            <a:avLst/>
          </a:prstGeom>
        </p:spPr>
      </p:pic>
      <p:sp>
        <p:nvSpPr>
          <p:cNvPr id="5" name="TextBox 4"/>
          <p:cNvSpPr txBox="1"/>
          <p:nvPr/>
        </p:nvSpPr>
        <p:spPr>
          <a:xfrm>
            <a:off x="762000" y="1600200"/>
            <a:ext cx="3430876" cy="707886"/>
          </a:xfrm>
          <a:prstGeom prst="rect">
            <a:avLst/>
          </a:prstGeom>
          <a:noFill/>
        </p:spPr>
        <p:txBody>
          <a:bodyPr wrap="none" rtlCol="0">
            <a:spAutoFit/>
          </a:bodyPr>
          <a:lstStyle/>
          <a:p>
            <a:r>
              <a:rPr lang="en-US" sz="4000" dirty="0" smtClean="0">
                <a:solidFill>
                  <a:schemeClr val="bg1"/>
                </a:solidFill>
              </a:rPr>
              <a:t>Turquoise </a:t>
            </a:r>
            <a:r>
              <a:rPr lang="en-US" sz="4000" dirty="0" err="1" smtClean="0">
                <a:solidFill>
                  <a:schemeClr val="bg1"/>
                </a:solidFill>
              </a:rPr>
              <a:t>Bluet</a:t>
            </a:r>
            <a:endParaRPr lang="en-US" sz="4000" dirty="0">
              <a:solidFill>
                <a:schemeClr val="bg1"/>
              </a:solidFill>
            </a:endParaRPr>
          </a:p>
        </p:txBody>
      </p:sp>
      <p:sp>
        <p:nvSpPr>
          <p:cNvPr id="6" name="TextBox 5"/>
          <p:cNvSpPr txBox="1"/>
          <p:nvPr/>
        </p:nvSpPr>
        <p:spPr>
          <a:xfrm>
            <a:off x="1752600" y="5562600"/>
            <a:ext cx="3110403" cy="523220"/>
          </a:xfrm>
          <a:prstGeom prst="rect">
            <a:avLst/>
          </a:prstGeom>
          <a:noFill/>
        </p:spPr>
        <p:txBody>
          <a:bodyPr wrap="none" rtlCol="0">
            <a:spAutoFit/>
          </a:bodyPr>
          <a:lstStyle/>
          <a:p>
            <a:r>
              <a:rPr lang="en-US" sz="2800" i="1" dirty="0" err="1" smtClean="0"/>
              <a:t>Enallagma</a:t>
            </a:r>
            <a:r>
              <a:rPr lang="en-US" sz="2800" i="1" dirty="0" smtClean="0"/>
              <a:t> </a:t>
            </a:r>
            <a:r>
              <a:rPr lang="en-US" sz="2800" i="1" dirty="0" err="1" smtClean="0"/>
              <a:t>divagans</a:t>
            </a:r>
            <a:endParaRPr lang="en-US" sz="2800" i="1" dirty="0"/>
          </a:p>
        </p:txBody>
      </p:sp>
    </p:spTree>
    <p:extLst>
      <p:ext uri="{BB962C8B-B14F-4D97-AF65-F5344CB8AC3E}">
        <p14:creationId xmlns:p14="http://schemas.microsoft.com/office/powerpoint/2010/main" xmlns="" val="3868254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omic Sans MS" pitchFamily="66" charset="0"/>
              </a:rPr>
              <a:t>Jet Propulsion</a:t>
            </a:r>
            <a:endParaRPr lang="en-US" dirty="0">
              <a:latin typeface="Comic Sans MS" pitchFamily="66" charset="0"/>
            </a:endParaRPr>
          </a:p>
        </p:txBody>
      </p:sp>
      <p:pic>
        <p:nvPicPr>
          <p:cNvPr id="3" name="Picture 2" descr="063a Libellula incesta m Lums Pd 5 July 2010 HBW 10-44.jpg"/>
          <p:cNvPicPr>
            <a:picLocks noChangeAspect="1"/>
          </p:cNvPicPr>
          <p:nvPr/>
        </p:nvPicPr>
        <p:blipFill>
          <a:blip r:embed="rId3" cstate="print"/>
          <a:stretch>
            <a:fillRect/>
          </a:stretch>
        </p:blipFill>
        <p:spPr>
          <a:xfrm>
            <a:off x="457200" y="1600200"/>
            <a:ext cx="4852416" cy="3828288"/>
          </a:xfrm>
          <a:prstGeom prst="rect">
            <a:avLst/>
          </a:prstGeom>
        </p:spPr>
      </p:pic>
      <p:pic>
        <p:nvPicPr>
          <p:cNvPr id="4" name="Picture 3" descr="063b Jet propelled larvae-DSC_0075.jpg"/>
          <p:cNvPicPr>
            <a:picLocks noChangeAspect="1"/>
          </p:cNvPicPr>
          <p:nvPr/>
        </p:nvPicPr>
        <p:blipFill>
          <a:blip r:embed="rId4" cstate="print"/>
          <a:stretch>
            <a:fillRect/>
          </a:stretch>
        </p:blipFill>
        <p:spPr>
          <a:xfrm>
            <a:off x="5410200" y="1600200"/>
            <a:ext cx="3010104" cy="3810000"/>
          </a:xfrm>
          <a:prstGeom prst="rect">
            <a:avLst/>
          </a:prstGeom>
        </p:spPr>
      </p:pic>
      <p:sp>
        <p:nvSpPr>
          <p:cNvPr id="5" name="TextBox 4"/>
          <p:cNvSpPr txBox="1"/>
          <p:nvPr/>
        </p:nvSpPr>
        <p:spPr>
          <a:xfrm>
            <a:off x="457200" y="1524000"/>
            <a:ext cx="3137462" cy="707886"/>
          </a:xfrm>
          <a:prstGeom prst="rect">
            <a:avLst/>
          </a:prstGeom>
          <a:noFill/>
        </p:spPr>
        <p:txBody>
          <a:bodyPr wrap="none" rtlCol="0">
            <a:spAutoFit/>
          </a:bodyPr>
          <a:lstStyle/>
          <a:p>
            <a:r>
              <a:rPr lang="en-US" sz="4000" dirty="0" err="1" smtClean="0">
                <a:solidFill>
                  <a:schemeClr val="bg1"/>
                </a:solidFill>
              </a:rPr>
              <a:t>Slaty</a:t>
            </a:r>
            <a:r>
              <a:rPr lang="en-US" sz="4000" dirty="0" smtClean="0">
                <a:solidFill>
                  <a:schemeClr val="bg1"/>
                </a:solidFill>
              </a:rPr>
              <a:t> Skimmer</a:t>
            </a:r>
            <a:endParaRPr lang="en-US" sz="4000" dirty="0">
              <a:solidFill>
                <a:schemeClr val="bg1"/>
              </a:solidFill>
            </a:endParaRPr>
          </a:p>
        </p:txBody>
      </p:sp>
      <p:sp>
        <p:nvSpPr>
          <p:cNvPr id="6" name="TextBox 5"/>
          <p:cNvSpPr txBox="1"/>
          <p:nvPr/>
        </p:nvSpPr>
        <p:spPr>
          <a:xfrm>
            <a:off x="1524000" y="5486400"/>
            <a:ext cx="2488117" cy="523220"/>
          </a:xfrm>
          <a:prstGeom prst="rect">
            <a:avLst/>
          </a:prstGeom>
          <a:noFill/>
        </p:spPr>
        <p:txBody>
          <a:bodyPr wrap="none" rtlCol="0">
            <a:spAutoFit/>
          </a:bodyPr>
          <a:lstStyle/>
          <a:p>
            <a:r>
              <a:rPr lang="en-US" sz="2800" i="1" dirty="0" err="1" smtClean="0"/>
              <a:t>Libellula</a:t>
            </a:r>
            <a:r>
              <a:rPr lang="en-US" sz="2800" i="1" dirty="0" smtClean="0"/>
              <a:t> </a:t>
            </a:r>
            <a:r>
              <a:rPr lang="en-US" sz="2800" i="1" dirty="0" err="1" smtClean="0"/>
              <a:t>incesta</a:t>
            </a:r>
            <a:endParaRPr lang="en-US" sz="2800" i="1" dirty="0"/>
          </a:p>
        </p:txBody>
      </p:sp>
    </p:spTree>
    <p:extLst>
      <p:ext uri="{BB962C8B-B14F-4D97-AF65-F5344CB8AC3E}">
        <p14:creationId xmlns:p14="http://schemas.microsoft.com/office/powerpoint/2010/main" xmlns="" val="1620043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latin typeface="Comic Sans MS" pitchFamily="66" charset="0"/>
              </a:rPr>
              <a:t>Catching Nymphs (Larvae)</a:t>
            </a:r>
            <a:endParaRPr lang="en-US" sz="4000" dirty="0">
              <a:latin typeface="Comic Sans MS" pitchFamily="66" charset="0"/>
            </a:endParaRPr>
          </a:p>
        </p:txBody>
      </p:sp>
      <p:pic>
        <p:nvPicPr>
          <p:cNvPr id="4" name="Picture 3" descr="109c Enallagma divagans larva-DSC_0058.jpg"/>
          <p:cNvPicPr>
            <a:picLocks noChangeAspect="1"/>
          </p:cNvPicPr>
          <p:nvPr/>
        </p:nvPicPr>
        <p:blipFill>
          <a:blip r:embed="rId3" cstate="print"/>
          <a:stretch>
            <a:fillRect/>
          </a:stretch>
        </p:blipFill>
        <p:spPr>
          <a:xfrm>
            <a:off x="3200400" y="1143000"/>
            <a:ext cx="2804160" cy="1828800"/>
          </a:xfrm>
          <a:prstGeom prst="rect">
            <a:avLst/>
          </a:prstGeom>
        </p:spPr>
      </p:pic>
      <p:pic>
        <p:nvPicPr>
          <p:cNvPr id="7" name="Picture 6" descr="031b Dredge DSC_0050.jpg"/>
          <p:cNvPicPr>
            <a:picLocks noChangeAspect="1"/>
          </p:cNvPicPr>
          <p:nvPr/>
        </p:nvPicPr>
        <p:blipFill>
          <a:blip r:embed="rId4" cstate="print"/>
          <a:stretch>
            <a:fillRect/>
          </a:stretch>
        </p:blipFill>
        <p:spPr>
          <a:xfrm>
            <a:off x="457200" y="1143000"/>
            <a:ext cx="2743200" cy="1836115"/>
          </a:xfrm>
          <a:prstGeom prst="rect">
            <a:avLst/>
          </a:prstGeom>
        </p:spPr>
      </p:pic>
      <p:pic>
        <p:nvPicPr>
          <p:cNvPr id="8" name="Picture 7" descr="Hal with Dredge 2a.jpg"/>
          <p:cNvPicPr>
            <a:picLocks noChangeAspect="1"/>
          </p:cNvPicPr>
          <p:nvPr/>
        </p:nvPicPr>
        <p:blipFill>
          <a:blip r:embed="rId5" cstate="print"/>
          <a:stretch>
            <a:fillRect/>
          </a:stretch>
        </p:blipFill>
        <p:spPr>
          <a:xfrm>
            <a:off x="457200" y="3048000"/>
            <a:ext cx="2286000" cy="3429000"/>
          </a:xfrm>
          <a:prstGeom prst="rect">
            <a:avLst/>
          </a:prstGeom>
        </p:spPr>
      </p:pic>
      <p:pic>
        <p:nvPicPr>
          <p:cNvPr id="9" name="Picture 8" descr="Hal with dredge 1a.jpg"/>
          <p:cNvPicPr>
            <a:picLocks noChangeAspect="1"/>
          </p:cNvPicPr>
          <p:nvPr/>
        </p:nvPicPr>
        <p:blipFill>
          <a:blip r:embed="rId6" cstate="print"/>
          <a:stretch>
            <a:fillRect/>
          </a:stretch>
        </p:blipFill>
        <p:spPr>
          <a:xfrm>
            <a:off x="2743200" y="3048000"/>
            <a:ext cx="2286000" cy="3429000"/>
          </a:xfrm>
          <a:prstGeom prst="rect">
            <a:avLst/>
          </a:prstGeom>
        </p:spPr>
      </p:pic>
      <p:pic>
        <p:nvPicPr>
          <p:cNvPr id="10" name="Picture 9" descr="Macromia illinoiensis larva MD 90-07b.tif"/>
          <p:cNvPicPr>
            <a:picLocks noChangeAspect="1"/>
          </p:cNvPicPr>
          <p:nvPr/>
        </p:nvPicPr>
        <p:blipFill>
          <a:blip r:embed="rId7" cstate="print"/>
          <a:stretch>
            <a:fillRect/>
          </a:stretch>
        </p:blipFill>
        <p:spPr>
          <a:xfrm>
            <a:off x="5029200" y="3886200"/>
            <a:ext cx="3657600" cy="2569420"/>
          </a:xfrm>
          <a:prstGeom prst="rect">
            <a:avLst/>
          </a:prstGeom>
        </p:spPr>
      </p:pic>
      <p:pic>
        <p:nvPicPr>
          <p:cNvPr id="11" name="Picture 10" descr="1 Collecting nymphs at Lums Pond spring 1980.tif"/>
          <p:cNvPicPr>
            <a:picLocks noChangeAspect="1"/>
          </p:cNvPicPr>
          <p:nvPr/>
        </p:nvPicPr>
        <p:blipFill>
          <a:blip r:embed="rId8" cstate="print"/>
          <a:stretch>
            <a:fillRect/>
          </a:stretch>
        </p:blipFill>
        <p:spPr>
          <a:xfrm>
            <a:off x="5638800" y="1828800"/>
            <a:ext cx="2937390" cy="1950084"/>
          </a:xfrm>
          <a:prstGeom prst="rect">
            <a:avLst/>
          </a:prstGeom>
        </p:spPr>
      </p:pic>
    </p:spTree>
    <p:extLst>
      <p:ext uri="{BB962C8B-B14F-4D97-AF65-F5344CB8AC3E}">
        <p14:creationId xmlns:p14="http://schemas.microsoft.com/office/powerpoint/2010/main" xmlns="" val="914719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ax junius pair oviposition.jpg"/>
          <p:cNvPicPr>
            <a:picLocks noChangeAspect="1"/>
          </p:cNvPicPr>
          <p:nvPr/>
        </p:nvPicPr>
        <p:blipFill>
          <a:blip r:embed="rId3" cstate="print"/>
          <a:stretch>
            <a:fillRect/>
          </a:stretch>
        </p:blipFill>
        <p:spPr>
          <a:xfrm>
            <a:off x="533399" y="762000"/>
            <a:ext cx="8153401" cy="5275379"/>
          </a:xfrm>
          <a:prstGeom prst="rect">
            <a:avLst/>
          </a:prstGeom>
        </p:spPr>
      </p:pic>
      <p:sp>
        <p:nvSpPr>
          <p:cNvPr id="3" name="TextBox 2"/>
          <p:cNvSpPr txBox="1"/>
          <p:nvPr/>
        </p:nvSpPr>
        <p:spPr>
          <a:xfrm>
            <a:off x="1981200" y="762000"/>
            <a:ext cx="5041445" cy="707886"/>
          </a:xfrm>
          <a:prstGeom prst="rect">
            <a:avLst/>
          </a:prstGeom>
          <a:noFill/>
        </p:spPr>
        <p:txBody>
          <a:bodyPr wrap="none" rtlCol="0">
            <a:spAutoFit/>
          </a:bodyPr>
          <a:lstStyle/>
          <a:p>
            <a:r>
              <a:rPr lang="en-US" sz="4000" dirty="0" smtClean="0">
                <a:solidFill>
                  <a:schemeClr val="bg1"/>
                </a:solidFill>
              </a:rPr>
              <a:t>Common Green Darner</a:t>
            </a:r>
            <a:endParaRPr lang="en-US" sz="4000" dirty="0">
              <a:solidFill>
                <a:schemeClr val="bg1"/>
              </a:solidFill>
            </a:endParaRPr>
          </a:p>
        </p:txBody>
      </p:sp>
      <p:sp>
        <p:nvSpPr>
          <p:cNvPr id="4" name="TextBox 3"/>
          <p:cNvSpPr txBox="1"/>
          <p:nvPr/>
        </p:nvSpPr>
        <p:spPr>
          <a:xfrm>
            <a:off x="3733800" y="6096000"/>
            <a:ext cx="1859805" cy="523220"/>
          </a:xfrm>
          <a:prstGeom prst="rect">
            <a:avLst/>
          </a:prstGeom>
          <a:noFill/>
        </p:spPr>
        <p:txBody>
          <a:bodyPr wrap="none" rtlCol="0">
            <a:spAutoFit/>
          </a:bodyPr>
          <a:lstStyle/>
          <a:p>
            <a:r>
              <a:rPr lang="en-US" sz="2800" i="1" dirty="0" err="1" smtClean="0"/>
              <a:t>Anax</a:t>
            </a:r>
            <a:r>
              <a:rPr lang="en-US" sz="2800" i="1" dirty="0" smtClean="0"/>
              <a:t> </a:t>
            </a:r>
            <a:r>
              <a:rPr lang="en-US" sz="2800" i="1" dirty="0" err="1"/>
              <a:t>j</a:t>
            </a:r>
            <a:r>
              <a:rPr lang="en-US" sz="2800" i="1" dirty="0" err="1" smtClean="0"/>
              <a:t>unius</a:t>
            </a:r>
            <a:endParaRPr lang="en-US" sz="2800" i="1" dirty="0"/>
          </a:p>
        </p:txBody>
      </p:sp>
      <p:sp>
        <p:nvSpPr>
          <p:cNvPr id="5" name="TextBox 4"/>
          <p:cNvSpPr txBox="1"/>
          <p:nvPr/>
        </p:nvSpPr>
        <p:spPr>
          <a:xfrm>
            <a:off x="1524000" y="0"/>
            <a:ext cx="6680034" cy="707886"/>
          </a:xfrm>
          <a:prstGeom prst="rect">
            <a:avLst/>
          </a:prstGeom>
          <a:noFill/>
        </p:spPr>
        <p:txBody>
          <a:bodyPr wrap="none" rtlCol="0">
            <a:spAutoFit/>
          </a:bodyPr>
          <a:lstStyle/>
          <a:p>
            <a:r>
              <a:rPr lang="en-US" sz="4000" b="1" dirty="0" smtClean="0">
                <a:solidFill>
                  <a:srgbClr val="0070C0"/>
                </a:solidFill>
                <a:latin typeface="Comic Sans MS" pitchFamily="66" charset="0"/>
              </a:rPr>
              <a:t>Migrating Mosquito Hawks</a:t>
            </a:r>
            <a:endParaRPr lang="en-US" sz="4000" b="1" dirty="0">
              <a:solidFill>
                <a:srgbClr val="0070C0"/>
              </a:solidFill>
              <a:latin typeface="Comic Sans MS" pitchFamily="66" charset="0"/>
            </a:endParaRPr>
          </a:p>
        </p:txBody>
      </p:sp>
    </p:spTree>
    <p:extLst>
      <p:ext uri="{BB962C8B-B14F-4D97-AF65-F5344CB8AC3E}">
        <p14:creationId xmlns:p14="http://schemas.microsoft.com/office/powerpoint/2010/main" xmlns="" val="3505163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52400"/>
            <a:ext cx="6680034" cy="707886"/>
          </a:xfrm>
          <a:prstGeom prst="rect">
            <a:avLst/>
          </a:prstGeom>
          <a:noFill/>
        </p:spPr>
        <p:txBody>
          <a:bodyPr wrap="none" rtlCol="0">
            <a:spAutoFit/>
          </a:bodyPr>
          <a:lstStyle/>
          <a:p>
            <a:r>
              <a:rPr lang="en-US" sz="4000" b="1" dirty="0" smtClean="0">
                <a:solidFill>
                  <a:srgbClr val="0070C0"/>
                </a:solidFill>
                <a:latin typeface="Comic Sans MS" pitchFamily="66" charset="0"/>
              </a:rPr>
              <a:t>Migrating Mosquito Hawks</a:t>
            </a:r>
            <a:endParaRPr lang="en-US" sz="4000" b="1" dirty="0">
              <a:solidFill>
                <a:srgbClr val="0070C0"/>
              </a:solidFill>
              <a:latin typeface="Comic Sans MS" pitchFamily="66" charset="0"/>
            </a:endParaRPr>
          </a:p>
        </p:txBody>
      </p:sp>
      <p:pic>
        <p:nvPicPr>
          <p:cNvPr id="2051" name="Picture 3"/>
          <p:cNvPicPr>
            <a:picLocks noChangeAspect="1" noChangeArrowheads="1"/>
          </p:cNvPicPr>
          <p:nvPr/>
        </p:nvPicPr>
        <p:blipFill>
          <a:blip r:embed="rId3" cstate="print"/>
          <a:srcRect/>
          <a:stretch>
            <a:fillRect/>
          </a:stretch>
        </p:blipFill>
        <p:spPr bwMode="auto">
          <a:xfrm>
            <a:off x="838200" y="990600"/>
            <a:ext cx="7412109" cy="5125965"/>
          </a:xfrm>
          <a:prstGeom prst="rect">
            <a:avLst/>
          </a:prstGeom>
          <a:noFill/>
          <a:ln w="9525">
            <a:noFill/>
            <a:miter lim="800000"/>
            <a:headEnd/>
            <a:tailEnd/>
          </a:ln>
        </p:spPr>
      </p:pic>
      <p:sp>
        <p:nvSpPr>
          <p:cNvPr id="5" name="TextBox 4"/>
          <p:cNvSpPr txBox="1"/>
          <p:nvPr/>
        </p:nvSpPr>
        <p:spPr>
          <a:xfrm>
            <a:off x="347489" y="6248400"/>
            <a:ext cx="8796511" cy="369332"/>
          </a:xfrm>
          <a:prstGeom prst="rect">
            <a:avLst/>
          </a:prstGeom>
          <a:noFill/>
        </p:spPr>
        <p:txBody>
          <a:bodyPr wrap="none" rtlCol="0">
            <a:spAutoFit/>
          </a:bodyPr>
          <a:lstStyle/>
          <a:p>
            <a:r>
              <a:rPr lang="en-US" dirty="0" smtClean="0"/>
              <a:t>From </a:t>
            </a:r>
            <a:r>
              <a:rPr lang="en-US" dirty="0" err="1" smtClean="0"/>
              <a:t>Wilelski</a:t>
            </a:r>
            <a:r>
              <a:rPr lang="en-US" dirty="0" smtClean="0"/>
              <a:t> et al. (2006) Simple Rules Guide Dragonfly Migration, </a:t>
            </a:r>
            <a:r>
              <a:rPr lang="en-US" i="1" dirty="0" smtClean="0"/>
              <a:t>Biol. Letters </a:t>
            </a:r>
            <a:r>
              <a:rPr lang="en-US" b="1" dirty="0" smtClean="0"/>
              <a:t>22</a:t>
            </a:r>
            <a:r>
              <a:rPr lang="en-US" dirty="0" smtClean="0"/>
              <a:t>: 325-329.</a:t>
            </a:r>
            <a:endParaRPr lang="en-US" dirty="0"/>
          </a:p>
        </p:txBody>
      </p:sp>
    </p:spTree>
    <p:extLst>
      <p:ext uri="{BB962C8B-B14F-4D97-AF65-F5344CB8AC3E}">
        <p14:creationId xmlns:p14="http://schemas.microsoft.com/office/powerpoint/2010/main" xmlns="" val="3735877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70C0"/>
                </a:solidFill>
                <a:latin typeface="Comic Sans MS" pitchFamily="66" charset="0"/>
              </a:rPr>
              <a:t>When I was young, </a:t>
            </a:r>
            <a:br>
              <a:rPr lang="en-US" b="1" dirty="0" smtClean="0">
                <a:solidFill>
                  <a:srgbClr val="0070C0"/>
                </a:solidFill>
                <a:latin typeface="Comic Sans MS" pitchFamily="66" charset="0"/>
              </a:rPr>
            </a:br>
            <a:r>
              <a:rPr lang="en-US" b="1" dirty="0" smtClean="0">
                <a:solidFill>
                  <a:srgbClr val="0070C0"/>
                </a:solidFill>
                <a:latin typeface="Comic Sans MS" pitchFamily="66" charset="0"/>
              </a:rPr>
              <a:t>sights like these were common</a:t>
            </a:r>
            <a:r>
              <a:rPr lang="en-US" dirty="0" smtClean="0">
                <a:solidFill>
                  <a:srgbClr val="0070C0"/>
                </a:solidFill>
                <a:latin typeface="Comic Sans MS" pitchFamily="66" charset="0"/>
              </a:rPr>
              <a:t>.</a:t>
            </a:r>
            <a:endParaRPr lang="en-US" dirty="0">
              <a:solidFill>
                <a:srgbClr val="0070C0"/>
              </a:solidFill>
              <a:latin typeface="Comic Sans MS" pitchFamily="66" charset="0"/>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85529" y="1524000"/>
            <a:ext cx="5277470"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3048000"/>
            <a:ext cx="4762500" cy="3571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48222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4600" y="838200"/>
            <a:ext cx="4191000" cy="56029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81000" y="181111"/>
            <a:ext cx="8650125" cy="584775"/>
          </a:xfrm>
          <a:prstGeom prst="rect">
            <a:avLst/>
          </a:prstGeom>
          <a:noFill/>
        </p:spPr>
        <p:txBody>
          <a:bodyPr wrap="none" rtlCol="0">
            <a:spAutoFit/>
          </a:bodyPr>
          <a:lstStyle/>
          <a:p>
            <a:r>
              <a:rPr lang="en-US" sz="3200" b="1" dirty="0" smtClean="0">
                <a:solidFill>
                  <a:srgbClr val="0070C0"/>
                </a:solidFill>
                <a:latin typeface="Comic Sans MS" pitchFamily="66" charset="0"/>
              </a:rPr>
              <a:t>Does anyone care when insects disappear?</a:t>
            </a:r>
            <a:endParaRPr lang="en-US" sz="3200" b="1" dirty="0">
              <a:solidFill>
                <a:srgbClr val="0070C0"/>
              </a:solidFill>
              <a:latin typeface="Comic Sans MS" pitchFamily="66"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307063" y="245973"/>
            <a:ext cx="8529899" cy="1200329"/>
          </a:xfrm>
          <a:prstGeom prst="rect">
            <a:avLst/>
          </a:prstGeom>
          <a:noFill/>
        </p:spPr>
        <p:txBody>
          <a:bodyPr wrap="none" rtlCol="0">
            <a:spAutoFit/>
          </a:bodyPr>
          <a:lstStyle/>
          <a:p>
            <a:r>
              <a:rPr lang="en-US" sz="2400" b="1" dirty="0" smtClean="0">
                <a:solidFill>
                  <a:srgbClr val="0070C0"/>
                </a:solidFill>
                <a:latin typeface="Comic Sans MS" pitchFamily="66" charset="0"/>
              </a:rPr>
              <a:t>50,000 bumble bees die in Wilsonville, OR parking lot </a:t>
            </a:r>
            <a:br>
              <a:rPr lang="en-US" sz="2400" b="1" dirty="0" smtClean="0">
                <a:solidFill>
                  <a:srgbClr val="0070C0"/>
                </a:solidFill>
                <a:latin typeface="Comic Sans MS" pitchFamily="66" charset="0"/>
              </a:rPr>
            </a:br>
            <a:r>
              <a:rPr lang="en-US" sz="2400" b="1" dirty="0" smtClean="0">
                <a:solidFill>
                  <a:srgbClr val="0070C0"/>
                </a:solidFill>
                <a:latin typeface="Comic Sans MS" pitchFamily="66" charset="0"/>
              </a:rPr>
              <a:t>17 June 2013 where Linden trees were sprayed with</a:t>
            </a:r>
            <a:br>
              <a:rPr lang="en-US" sz="2400" b="1" dirty="0" smtClean="0">
                <a:solidFill>
                  <a:srgbClr val="0070C0"/>
                </a:solidFill>
                <a:latin typeface="Comic Sans MS" pitchFamily="66" charset="0"/>
              </a:rPr>
            </a:br>
            <a:r>
              <a:rPr lang="en-US" sz="2400" b="1" dirty="0" smtClean="0">
                <a:solidFill>
                  <a:srgbClr val="0070C0"/>
                </a:solidFill>
                <a:latin typeface="Comic Sans MS" pitchFamily="66" charset="0"/>
              </a:rPr>
              <a:t>Insecticide.</a:t>
            </a:r>
            <a:endParaRPr lang="en-US" sz="2400" b="1" dirty="0">
              <a:solidFill>
                <a:srgbClr val="0070C0"/>
              </a:solidFill>
              <a:latin typeface="Comic Sans MS" pitchFamily="66" charset="0"/>
            </a:endParaRPr>
          </a:p>
        </p:txBody>
      </p:sp>
      <p:pic>
        <p:nvPicPr>
          <p:cNvPr id="1026" name="Picture 2" descr="© Rich Hatfield 201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8400" y="1600200"/>
            <a:ext cx="4572000" cy="341775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626019" y="5323505"/>
            <a:ext cx="6307368" cy="923330"/>
          </a:xfrm>
          <a:prstGeom prst="rect">
            <a:avLst/>
          </a:prstGeom>
          <a:noFill/>
        </p:spPr>
        <p:txBody>
          <a:bodyPr wrap="none" rtlCol="0">
            <a:spAutoFit/>
          </a:bodyPr>
          <a:lstStyle/>
          <a:p>
            <a:pPr algn="ctr"/>
            <a:r>
              <a:rPr lang="en-US" dirty="0" smtClean="0"/>
              <a:t>Dead Bumble bees instead of aphid honey dew on hoods of cars. </a:t>
            </a:r>
          </a:p>
          <a:p>
            <a:pPr algn="ctr"/>
            <a:r>
              <a:rPr lang="en-US" dirty="0"/>
              <a:t>Ironically </a:t>
            </a:r>
            <a:r>
              <a:rPr lang="en-US" dirty="0" smtClean="0"/>
              <a:t>the insecticide Safari</a:t>
            </a:r>
            <a:r>
              <a:rPr lang="en-US" dirty="0"/>
              <a:t>, is manufactured by a company </a:t>
            </a:r>
            <a:endParaRPr lang="en-US" dirty="0" smtClean="0"/>
          </a:p>
          <a:p>
            <a:pPr algn="ctr"/>
            <a:r>
              <a:rPr lang="en-US" dirty="0" smtClean="0"/>
              <a:t>that </a:t>
            </a:r>
            <a:r>
              <a:rPr lang="en-US" dirty="0"/>
              <a:t>sponsors National Pollinator Week.</a:t>
            </a:r>
          </a:p>
        </p:txBody>
      </p:sp>
    </p:spTree>
    <p:extLst>
      <p:ext uri="{BB962C8B-B14F-4D97-AF65-F5344CB8AC3E}">
        <p14:creationId xmlns:p14="http://schemas.microsoft.com/office/powerpoint/2010/main" xmlns="" val="1896048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2346787" y="1219200"/>
            <a:ext cx="4706738" cy="830997"/>
          </a:xfrm>
          <a:prstGeom prst="rect">
            <a:avLst/>
          </a:prstGeom>
          <a:noFill/>
        </p:spPr>
        <p:txBody>
          <a:bodyPr wrap="none" rtlCol="0">
            <a:spAutoFit/>
          </a:bodyPr>
          <a:lstStyle/>
          <a:p>
            <a:pPr algn="l"/>
            <a:r>
              <a:rPr lang="en-US" sz="2400" b="1" dirty="0" smtClean="0">
                <a:solidFill>
                  <a:srgbClr val="0070C0"/>
                </a:solidFill>
                <a:latin typeface="Comic Sans MS" pitchFamily="66" charset="0"/>
              </a:rPr>
              <a:t>The </a:t>
            </a:r>
            <a:r>
              <a:rPr lang="en-US" sz="2400" b="1" dirty="0" err="1" smtClean="0">
                <a:solidFill>
                  <a:srgbClr val="0070C0"/>
                </a:solidFill>
                <a:latin typeface="Comic Sans MS" pitchFamily="66" charset="0"/>
              </a:rPr>
              <a:t>Xerces</a:t>
            </a:r>
            <a:r>
              <a:rPr lang="en-US" sz="2400" b="1" dirty="0" smtClean="0">
                <a:solidFill>
                  <a:srgbClr val="0070C0"/>
                </a:solidFill>
                <a:latin typeface="Comic Sans MS" pitchFamily="66" charset="0"/>
              </a:rPr>
              <a:t> Society</a:t>
            </a:r>
            <a:br>
              <a:rPr lang="en-US" sz="2400" b="1" dirty="0" smtClean="0">
                <a:solidFill>
                  <a:srgbClr val="0070C0"/>
                </a:solidFill>
                <a:latin typeface="Comic Sans MS" pitchFamily="66" charset="0"/>
              </a:rPr>
            </a:br>
            <a:r>
              <a:rPr lang="en-US" sz="2400" b="1" dirty="0" smtClean="0">
                <a:solidFill>
                  <a:srgbClr val="0070C0"/>
                </a:solidFill>
                <a:latin typeface="Comic Sans MS" pitchFamily="66" charset="0"/>
              </a:rPr>
              <a:t>for Invertebrate Conservation</a:t>
            </a:r>
            <a:endParaRPr lang="en-US" sz="2400" b="1" dirty="0">
              <a:solidFill>
                <a:srgbClr val="0070C0"/>
              </a:solidFill>
              <a:latin typeface="Comic Sans MS" pitchFamily="66" charset="0"/>
            </a:endParaRPr>
          </a:p>
        </p:txBody>
      </p:sp>
      <p:pic>
        <p:nvPicPr>
          <p:cNvPr id="2050" name="Picture 2" descr="http://www.xerces.org/wp-content/themes/xerces/images/banner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3124200"/>
            <a:ext cx="8832998" cy="2286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3352800" y="2209800"/>
            <a:ext cx="2694712" cy="646331"/>
          </a:xfrm>
          <a:prstGeom prst="rect">
            <a:avLst/>
          </a:prstGeom>
          <a:noFill/>
        </p:spPr>
        <p:txBody>
          <a:bodyPr wrap="none" rtlCol="0">
            <a:spAutoFit/>
          </a:bodyPr>
          <a:lstStyle/>
          <a:p>
            <a:r>
              <a:rPr lang="en-US" dirty="0"/>
              <a:t>628 NE Broadway </a:t>
            </a:r>
            <a:r>
              <a:rPr lang="en-US" dirty="0" err="1"/>
              <a:t>Ste</a:t>
            </a:r>
            <a:r>
              <a:rPr lang="en-US" dirty="0"/>
              <a:t> 200, </a:t>
            </a:r>
            <a:endParaRPr lang="en-US" dirty="0" smtClean="0"/>
          </a:p>
          <a:p>
            <a:r>
              <a:rPr lang="en-US" dirty="0" smtClean="0"/>
              <a:t>Portland </a:t>
            </a:r>
            <a:r>
              <a:rPr lang="en-US" dirty="0"/>
              <a:t>OR 97232 U</a:t>
            </a:r>
          </a:p>
        </p:txBody>
      </p:sp>
    </p:spTree>
    <p:extLst>
      <p:ext uri="{BB962C8B-B14F-4D97-AF65-F5344CB8AC3E}">
        <p14:creationId xmlns:p14="http://schemas.microsoft.com/office/powerpoint/2010/main" xmlns="" val="2550516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fontScale="90000"/>
          </a:bodyPr>
          <a:lstStyle/>
          <a:p>
            <a:r>
              <a:rPr lang="en-US" dirty="0" smtClean="0">
                <a:solidFill>
                  <a:srgbClr val="FF0000"/>
                </a:solidFill>
              </a:rPr>
              <a:t>Story #1</a:t>
            </a:r>
            <a:r>
              <a:rPr lang="en-US" dirty="0" smtClean="0"/>
              <a:t> </a:t>
            </a:r>
            <a:br>
              <a:rPr lang="en-US" dirty="0" smtClean="0"/>
            </a:br>
            <a:r>
              <a:rPr lang="en-US" sz="4000" b="1" dirty="0" smtClean="0">
                <a:solidFill>
                  <a:srgbClr val="0070C0"/>
                </a:solidFill>
                <a:latin typeface="Comic Sans MS" pitchFamily="66" charset="0"/>
              </a:rPr>
              <a:t>Where have all the damselflies gone? </a:t>
            </a:r>
            <a:endParaRPr lang="en-US" sz="4000" b="1" dirty="0">
              <a:solidFill>
                <a:srgbClr val="0070C0"/>
              </a:solidFill>
              <a:latin typeface="Comic Sans MS" pitchFamily="66" charset="0"/>
            </a:endParaRPr>
          </a:p>
        </p:txBody>
      </p:sp>
      <p:sp>
        <p:nvSpPr>
          <p:cNvPr id="3" name="TextBox 2"/>
          <p:cNvSpPr txBox="1"/>
          <p:nvPr/>
        </p:nvSpPr>
        <p:spPr>
          <a:xfrm>
            <a:off x="762000" y="1828800"/>
            <a:ext cx="7696200" cy="4524315"/>
          </a:xfrm>
          <a:prstGeom prst="rect">
            <a:avLst/>
          </a:prstGeom>
          <a:noFill/>
        </p:spPr>
        <p:txBody>
          <a:bodyPr wrap="square" rtlCol="0">
            <a:spAutoFit/>
          </a:bodyPr>
          <a:lstStyle/>
          <a:p>
            <a:r>
              <a:rPr lang="en-US" sz="2400" dirty="0" smtClean="0"/>
              <a:t>“Almost exactly 23 years ago, I spent a day collecting at Trap Pond State Park in southern Delaware. This past weekend, I returned for a couple of hours of collecting hoping to find </a:t>
            </a:r>
            <a:r>
              <a:rPr lang="en-US" sz="2400" i="1" dirty="0" err="1" smtClean="0">
                <a:solidFill>
                  <a:srgbClr val="E43CDC"/>
                </a:solidFill>
              </a:rPr>
              <a:t>Enallagma</a:t>
            </a:r>
            <a:r>
              <a:rPr lang="en-US" sz="2400" i="1" dirty="0" smtClean="0">
                <a:solidFill>
                  <a:srgbClr val="E43CDC"/>
                </a:solidFill>
              </a:rPr>
              <a:t> </a:t>
            </a:r>
            <a:r>
              <a:rPr lang="en-US" sz="2400" i="1" dirty="0" err="1" smtClean="0">
                <a:solidFill>
                  <a:srgbClr val="E43CDC"/>
                </a:solidFill>
              </a:rPr>
              <a:t>pallidens</a:t>
            </a:r>
            <a:r>
              <a:rPr lang="en-US" sz="2400" i="1" dirty="0" smtClean="0">
                <a:solidFill>
                  <a:srgbClr val="E43CDC"/>
                </a:solidFill>
              </a:rPr>
              <a:t> </a:t>
            </a:r>
            <a:r>
              <a:rPr lang="en-US" sz="2400" dirty="0" smtClean="0">
                <a:solidFill>
                  <a:srgbClr val="E43CDC"/>
                </a:solidFill>
              </a:rPr>
              <a:t>and</a:t>
            </a:r>
            <a:r>
              <a:rPr lang="en-US" sz="2400" i="1" dirty="0" smtClean="0">
                <a:solidFill>
                  <a:srgbClr val="E43CDC"/>
                </a:solidFill>
              </a:rPr>
              <a:t> E. </a:t>
            </a:r>
            <a:r>
              <a:rPr lang="en-US" sz="2400" i="1" dirty="0" err="1" smtClean="0">
                <a:solidFill>
                  <a:srgbClr val="E43CDC"/>
                </a:solidFill>
              </a:rPr>
              <a:t>dubium</a:t>
            </a:r>
            <a:r>
              <a:rPr lang="en-US" sz="2400" i="1" dirty="0" smtClean="0">
                <a:solidFill>
                  <a:srgbClr val="E43CDC"/>
                </a:solidFill>
              </a:rPr>
              <a:t> </a:t>
            </a:r>
            <a:r>
              <a:rPr lang="en-US" sz="2400" dirty="0" smtClean="0">
                <a:solidFill>
                  <a:srgbClr val="E43CDC"/>
                </a:solidFill>
              </a:rPr>
              <a:t>(Pale and Burgundy </a:t>
            </a:r>
            <a:r>
              <a:rPr lang="en-US" sz="2400" dirty="0" err="1" smtClean="0">
                <a:solidFill>
                  <a:srgbClr val="E43CDC"/>
                </a:solidFill>
              </a:rPr>
              <a:t>Bluets</a:t>
            </a:r>
            <a:r>
              <a:rPr lang="en-US" sz="2400" dirty="0" smtClean="0">
                <a:solidFill>
                  <a:srgbClr val="E43CDC"/>
                </a:solidFill>
              </a:rPr>
              <a:t>)</a:t>
            </a:r>
            <a:r>
              <a:rPr lang="en-US" sz="2400" dirty="0" smtClean="0"/>
              <a:t>, southern species that I had last found there in 1979 and 1991, respectively.  Not only were those species absent, I hardly saw any </a:t>
            </a:r>
            <a:r>
              <a:rPr lang="en-US" sz="2400" dirty="0" err="1" smtClean="0"/>
              <a:t>Zygoptera</a:t>
            </a:r>
            <a:r>
              <a:rPr lang="en-US" sz="2400" dirty="0" smtClean="0"/>
              <a:t>! I saw 5 individuals of 4 normally common species and none were </a:t>
            </a:r>
            <a:r>
              <a:rPr lang="en-US" sz="2400" i="1" dirty="0" err="1" smtClean="0"/>
              <a:t>Enallagmas</a:t>
            </a:r>
            <a:r>
              <a:rPr lang="en-US" sz="2400" dirty="0" smtClean="0"/>
              <a:t>. In 1979, I collected or saw 15 species of </a:t>
            </a:r>
            <a:r>
              <a:rPr lang="en-US" sz="2400" dirty="0" err="1" smtClean="0"/>
              <a:t>Zygoptera</a:t>
            </a:r>
            <a:r>
              <a:rPr lang="en-US" sz="2400" dirty="0" smtClean="0"/>
              <a:t>, including 9 species of </a:t>
            </a:r>
            <a:r>
              <a:rPr lang="en-US" sz="2400" i="1" dirty="0" err="1" smtClean="0"/>
              <a:t>Enallagma</a:t>
            </a:r>
            <a:r>
              <a:rPr lang="en-US" sz="2400" dirty="0" smtClean="0"/>
              <a:t>, some of which were common.” </a:t>
            </a:r>
          </a:p>
          <a:p>
            <a:endParaRPr lang="en-US" sz="2400" dirty="0" smtClean="0"/>
          </a:p>
          <a:p>
            <a:pPr algn="r"/>
            <a:r>
              <a:rPr lang="en-US" sz="2400" dirty="0" smtClean="0"/>
              <a:t>Hal White on </a:t>
            </a:r>
            <a:r>
              <a:rPr lang="en-US" sz="2400" dirty="0" err="1" smtClean="0"/>
              <a:t>Odonata</a:t>
            </a:r>
            <a:r>
              <a:rPr lang="en-US" sz="2400" dirty="0" smtClean="0"/>
              <a:t> </a:t>
            </a:r>
            <a:r>
              <a:rPr lang="en-US" sz="2400" dirty="0" err="1" smtClean="0"/>
              <a:t>Listserve</a:t>
            </a:r>
            <a:r>
              <a:rPr lang="en-US" sz="2400" dirty="0" smtClean="0"/>
              <a:t>, July 8, 2002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27 Nehalennia integricollis m-4 DE 08-47 small.jpg"/>
          <p:cNvPicPr>
            <a:picLocks noChangeAspect="1"/>
          </p:cNvPicPr>
          <p:nvPr/>
        </p:nvPicPr>
        <p:blipFill>
          <a:blip r:embed="rId3" cstate="print">
            <a:lum/>
          </a:blip>
          <a:stretch>
            <a:fillRect/>
          </a:stretch>
        </p:blipFill>
        <p:spPr>
          <a:xfrm>
            <a:off x="-80916" y="0"/>
            <a:ext cx="9291781" cy="6858000"/>
          </a:xfrm>
          <a:prstGeom prst="rect">
            <a:avLst/>
          </a:prstGeom>
        </p:spPr>
      </p:pic>
      <p:sp>
        <p:nvSpPr>
          <p:cNvPr id="4" name="TextBox 3"/>
          <p:cNvSpPr txBox="1"/>
          <p:nvPr/>
        </p:nvSpPr>
        <p:spPr>
          <a:xfrm>
            <a:off x="228600" y="23233"/>
            <a:ext cx="6477000" cy="1754326"/>
          </a:xfrm>
          <a:prstGeom prst="rect">
            <a:avLst/>
          </a:prstGeom>
          <a:noFill/>
        </p:spPr>
        <p:txBody>
          <a:bodyPr wrap="square" rtlCol="0">
            <a:spAutoFit/>
          </a:bodyPr>
          <a:lstStyle/>
          <a:p>
            <a:r>
              <a:rPr lang="en-US" sz="3600" dirty="0" smtClean="0">
                <a:solidFill>
                  <a:schemeClr val="bg1"/>
                </a:solidFill>
              </a:rPr>
              <a:t>How did a biochemistry professor end up writing a book about dragonflies?  ….You wonder.</a:t>
            </a:r>
            <a:endParaRPr lang="en-US" sz="3600" dirty="0">
              <a:solidFill>
                <a:schemeClr val="bg1"/>
              </a:solidFill>
            </a:endParaRPr>
          </a:p>
        </p:txBody>
      </p:sp>
      <p:sp>
        <p:nvSpPr>
          <p:cNvPr id="10" name="TextBox 9"/>
          <p:cNvSpPr txBox="1"/>
          <p:nvPr/>
        </p:nvSpPr>
        <p:spPr>
          <a:xfrm>
            <a:off x="2438400" y="4572000"/>
            <a:ext cx="6539987" cy="1754326"/>
          </a:xfrm>
          <a:prstGeom prst="rect">
            <a:avLst/>
          </a:prstGeom>
          <a:noFill/>
        </p:spPr>
        <p:txBody>
          <a:bodyPr wrap="square" rtlCol="0">
            <a:spAutoFit/>
          </a:bodyPr>
          <a:lstStyle/>
          <a:p>
            <a:r>
              <a:rPr lang="en-US" sz="3600" dirty="0" smtClean="0"/>
              <a:t>The real question: How did a kid interested in insects ever become a biochemistry professor?</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300" y="304800"/>
            <a:ext cx="6934200" cy="1143000"/>
          </a:xfrm>
        </p:spPr>
        <p:txBody>
          <a:bodyPr>
            <a:normAutofit/>
          </a:bodyPr>
          <a:lstStyle/>
          <a:p>
            <a:r>
              <a:rPr lang="en-US" sz="3200" dirty="0" smtClean="0">
                <a:solidFill>
                  <a:srgbClr val="FF2121"/>
                </a:solidFill>
              </a:rPr>
              <a:t>Story #1 continued</a:t>
            </a:r>
            <a:r>
              <a:rPr lang="en-US" sz="3200" dirty="0" smtClean="0"/>
              <a:t/>
            </a:r>
            <a:br>
              <a:rPr lang="en-US" sz="3200" dirty="0" smtClean="0"/>
            </a:br>
            <a:r>
              <a:rPr lang="en-US" sz="3200" dirty="0" smtClean="0">
                <a:solidFill>
                  <a:srgbClr val="0070C0"/>
                </a:solidFill>
              </a:rPr>
              <a:t>Where have all the damselflies gone? </a:t>
            </a:r>
            <a:endParaRPr lang="en-US" sz="3200" dirty="0">
              <a:solidFill>
                <a:srgbClr val="0070C0"/>
              </a:solidFill>
            </a:endParaRPr>
          </a:p>
        </p:txBody>
      </p:sp>
      <p:sp>
        <p:nvSpPr>
          <p:cNvPr id="6" name="TextBox 2"/>
          <p:cNvSpPr txBox="1">
            <a:spLocks noChangeArrowheads="1"/>
          </p:cNvSpPr>
          <p:nvPr/>
        </p:nvSpPr>
        <p:spPr bwMode="auto">
          <a:xfrm>
            <a:off x="685800" y="1752600"/>
            <a:ext cx="8001000" cy="4893647"/>
          </a:xfrm>
          <a:prstGeom prst="rect">
            <a:avLst/>
          </a:prstGeom>
          <a:noFill/>
          <a:ln w="9525">
            <a:noFill/>
            <a:miter lim="800000"/>
            <a:headEnd/>
            <a:tailEnd/>
          </a:ln>
        </p:spPr>
        <p:txBody>
          <a:bodyPr>
            <a:spAutoFit/>
          </a:bodyPr>
          <a:lstStyle/>
          <a:p>
            <a:r>
              <a:rPr lang="en-US" sz="2400" dirty="0" smtClean="0"/>
              <a:t>“One </a:t>
            </a:r>
            <a:r>
              <a:rPr lang="en-US" sz="2400" dirty="0"/>
              <a:t>thing I've found on several recent trips is that damselflies are virtually absent from the southeastern coastal plain in June and July. I saw &lt;100 </a:t>
            </a:r>
            <a:r>
              <a:rPr lang="en-US" sz="2400" i="1" dirty="0" err="1"/>
              <a:t>Enallagma</a:t>
            </a:r>
            <a:r>
              <a:rPr lang="en-US" sz="2400" i="1" dirty="0"/>
              <a:t> </a:t>
            </a:r>
            <a:r>
              <a:rPr lang="en-US" sz="2400" dirty="0"/>
              <a:t>of only 4 species in 2 weeks on two different trips to north Florida and south Georgia, in the field constantly. </a:t>
            </a:r>
            <a:r>
              <a:rPr lang="en-US" sz="2400" dirty="0" smtClean="0"/>
              <a:t> </a:t>
            </a:r>
            <a:r>
              <a:rPr lang="en-US" sz="2400" i="1" dirty="0" smtClean="0"/>
              <a:t>I</a:t>
            </a:r>
            <a:r>
              <a:rPr lang="en-US" sz="2400" i="1" dirty="0"/>
              <a:t>. </a:t>
            </a:r>
            <a:r>
              <a:rPr lang="en-US" sz="2400" i="1" dirty="0" err="1"/>
              <a:t>posita</a:t>
            </a:r>
            <a:r>
              <a:rPr lang="en-US" sz="2400" i="1" dirty="0"/>
              <a:t> </a:t>
            </a:r>
            <a:r>
              <a:rPr lang="en-US" sz="2400" dirty="0"/>
              <a:t>and </a:t>
            </a:r>
            <a:r>
              <a:rPr lang="en-US" sz="2400" i="1" dirty="0" err="1"/>
              <a:t>ramburii</a:t>
            </a:r>
            <a:r>
              <a:rPr lang="en-US" sz="2400" i="1" dirty="0"/>
              <a:t> </a:t>
            </a:r>
            <a:r>
              <a:rPr lang="en-US" sz="2400" dirty="0"/>
              <a:t>were both rare, in fact I saw more </a:t>
            </a:r>
            <a:r>
              <a:rPr lang="en-US" sz="2400" i="1" dirty="0" err="1"/>
              <a:t>kellicotti</a:t>
            </a:r>
            <a:r>
              <a:rPr lang="en-US" sz="2400" dirty="0"/>
              <a:t>. </a:t>
            </a:r>
            <a:r>
              <a:rPr lang="en-US" sz="2400" i="1" dirty="0" err="1"/>
              <a:t>Lestes</a:t>
            </a:r>
            <a:r>
              <a:rPr lang="en-US" sz="2400" i="1" dirty="0"/>
              <a:t> </a:t>
            </a:r>
            <a:r>
              <a:rPr lang="en-US" sz="2400" dirty="0"/>
              <a:t>were virtually nonexistent. I don't think that was the case when I was active in that area in the mid 1960s, and my field notes bear that out. It's quite perplexing and disheartening. After this recent trip, I'm now thinking that </a:t>
            </a:r>
            <a:r>
              <a:rPr lang="en-US" sz="2400" dirty="0" err="1"/>
              <a:t>odonates</a:t>
            </a:r>
            <a:r>
              <a:rPr lang="en-US" sz="2400" dirty="0"/>
              <a:t> are in a lot more trouble than I had realized</a:t>
            </a:r>
            <a:r>
              <a:rPr lang="en-US" sz="2400" dirty="0" smtClean="0"/>
              <a:t>.” </a:t>
            </a:r>
          </a:p>
          <a:p>
            <a:pPr lvl="1" algn="r"/>
            <a:r>
              <a:rPr lang="en-US" sz="2400" dirty="0" smtClean="0"/>
              <a:t>Dennis Paulson, </a:t>
            </a:r>
          </a:p>
          <a:p>
            <a:pPr lvl="1" algn="r"/>
            <a:r>
              <a:rPr lang="en-US" sz="2400" dirty="0" err="1" smtClean="0"/>
              <a:t>Odonata</a:t>
            </a:r>
            <a:r>
              <a:rPr lang="en-US" sz="2400" dirty="0" smtClean="0"/>
              <a:t> </a:t>
            </a:r>
            <a:r>
              <a:rPr lang="en-US" sz="2400" dirty="0" err="1" smtClean="0"/>
              <a:t>Listserve</a:t>
            </a:r>
            <a:r>
              <a:rPr lang="en-US" sz="2400" dirty="0" smtClean="0"/>
              <a:t>, July 2007 </a:t>
            </a:r>
            <a:endParaRPr lang="en-US" sz="24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6600" y="330200"/>
            <a:ext cx="1219200" cy="142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944562"/>
          </a:xfrm>
        </p:spPr>
        <p:txBody>
          <a:bodyPr>
            <a:noAutofit/>
          </a:bodyPr>
          <a:lstStyle/>
          <a:p>
            <a:r>
              <a:rPr lang="en-US" sz="3600" b="1" dirty="0" smtClean="0">
                <a:solidFill>
                  <a:srgbClr val="0070C0"/>
                </a:solidFill>
                <a:latin typeface="Comic Sans MS" pitchFamily="66" charset="0"/>
              </a:rPr>
              <a:t>Type Specimen described from Salisbury, MD 1923</a:t>
            </a:r>
            <a:endParaRPr lang="en-US" sz="3600" b="1" dirty="0">
              <a:solidFill>
                <a:srgbClr val="0070C0"/>
              </a:solidFill>
              <a:latin typeface="Comic Sans MS" pitchFamily="66" charset="0"/>
            </a:endParaRPr>
          </a:p>
        </p:txBody>
      </p:sp>
      <p:pic>
        <p:nvPicPr>
          <p:cNvPr id="3" name="Picture 2" descr="Davs Br. below Trussem Pf 7-20-1974.jpg"/>
          <p:cNvPicPr>
            <a:picLocks noChangeAspect="1"/>
          </p:cNvPicPr>
          <p:nvPr/>
        </p:nvPicPr>
        <p:blipFill>
          <a:blip r:embed="rId3" cstate="print"/>
          <a:stretch>
            <a:fillRect/>
          </a:stretch>
        </p:blipFill>
        <p:spPr>
          <a:xfrm>
            <a:off x="5562600" y="1371600"/>
            <a:ext cx="3050077" cy="4724400"/>
          </a:xfrm>
          <a:prstGeom prst="rect">
            <a:avLst/>
          </a:prstGeom>
        </p:spPr>
      </p:pic>
      <p:pic>
        <p:nvPicPr>
          <p:cNvPr id="4" name="Picture 3" descr="115 Enallagma pallidum m MD Hans Holbrook DSC_1074.jpg"/>
          <p:cNvPicPr>
            <a:picLocks noChangeAspect="1"/>
          </p:cNvPicPr>
          <p:nvPr/>
        </p:nvPicPr>
        <p:blipFill>
          <a:blip r:embed="rId4" cstate="print"/>
          <a:stretch>
            <a:fillRect/>
          </a:stretch>
        </p:blipFill>
        <p:spPr>
          <a:xfrm>
            <a:off x="457200" y="2209800"/>
            <a:ext cx="4681728" cy="2791968"/>
          </a:xfrm>
          <a:prstGeom prst="rect">
            <a:avLst/>
          </a:prstGeom>
        </p:spPr>
      </p:pic>
      <p:sp>
        <p:nvSpPr>
          <p:cNvPr id="6" name="Rectangle 5"/>
          <p:cNvSpPr/>
          <p:nvPr/>
        </p:nvSpPr>
        <p:spPr>
          <a:xfrm>
            <a:off x="457200" y="1447800"/>
            <a:ext cx="2259593" cy="707886"/>
          </a:xfrm>
          <a:prstGeom prst="rect">
            <a:avLst/>
          </a:prstGeom>
        </p:spPr>
        <p:txBody>
          <a:bodyPr wrap="none">
            <a:spAutoFit/>
          </a:bodyPr>
          <a:lstStyle/>
          <a:p>
            <a:pPr lvl="0"/>
            <a:r>
              <a:rPr lang="en-US" sz="4000" dirty="0" smtClean="0">
                <a:solidFill>
                  <a:prstClr val="black"/>
                </a:solidFill>
              </a:rPr>
              <a:t>Pale </a:t>
            </a:r>
            <a:r>
              <a:rPr lang="en-US" sz="4000" dirty="0" err="1" smtClean="0">
                <a:solidFill>
                  <a:prstClr val="black"/>
                </a:solidFill>
              </a:rPr>
              <a:t>Bluet</a:t>
            </a:r>
            <a:endParaRPr lang="en-US" sz="4000" dirty="0">
              <a:solidFill>
                <a:prstClr val="black"/>
              </a:solidFill>
            </a:endParaRPr>
          </a:p>
        </p:txBody>
      </p:sp>
      <p:sp>
        <p:nvSpPr>
          <p:cNvPr id="7" name="TextBox 6"/>
          <p:cNvSpPr txBox="1"/>
          <p:nvPr/>
        </p:nvSpPr>
        <p:spPr>
          <a:xfrm>
            <a:off x="457200" y="5105400"/>
            <a:ext cx="3073534" cy="523220"/>
          </a:xfrm>
          <a:prstGeom prst="rect">
            <a:avLst/>
          </a:prstGeom>
          <a:noFill/>
        </p:spPr>
        <p:txBody>
          <a:bodyPr wrap="none" rtlCol="0">
            <a:spAutoFit/>
          </a:bodyPr>
          <a:lstStyle/>
          <a:p>
            <a:r>
              <a:rPr lang="en-US" sz="2800" i="1" dirty="0" err="1" smtClean="0"/>
              <a:t>Enallagma</a:t>
            </a:r>
            <a:r>
              <a:rPr lang="en-US" sz="2800" i="1" dirty="0" smtClean="0"/>
              <a:t> </a:t>
            </a:r>
            <a:r>
              <a:rPr lang="en-US" sz="2800" i="1" dirty="0" err="1" smtClean="0"/>
              <a:t>pallidum</a:t>
            </a:r>
            <a:endParaRPr lang="en-US" sz="2800" i="1" dirty="0"/>
          </a:p>
        </p:txBody>
      </p:sp>
      <p:sp>
        <p:nvSpPr>
          <p:cNvPr id="8" name="TextBox 7"/>
          <p:cNvSpPr txBox="1"/>
          <p:nvPr/>
        </p:nvSpPr>
        <p:spPr>
          <a:xfrm>
            <a:off x="3657600" y="6172200"/>
            <a:ext cx="5151475" cy="523220"/>
          </a:xfrm>
          <a:prstGeom prst="rect">
            <a:avLst/>
          </a:prstGeom>
          <a:noFill/>
        </p:spPr>
        <p:txBody>
          <a:bodyPr wrap="none" rtlCol="0">
            <a:spAutoFit/>
          </a:bodyPr>
          <a:lstStyle/>
          <a:p>
            <a:r>
              <a:rPr lang="en-US" sz="2800" dirty="0" smtClean="0"/>
              <a:t>Davis Branch below </a:t>
            </a:r>
            <a:r>
              <a:rPr lang="en-US" sz="2800" dirty="0" err="1" smtClean="0"/>
              <a:t>Trussem</a:t>
            </a:r>
            <a:r>
              <a:rPr lang="en-US" sz="2800" dirty="0" smtClean="0"/>
              <a:t> Pond</a:t>
            </a:r>
            <a:endParaRPr lang="en-US" sz="2800" dirty="0"/>
          </a:p>
        </p:txBody>
      </p:sp>
      <p:sp>
        <p:nvSpPr>
          <p:cNvPr id="9" name="TextBox 8"/>
          <p:cNvSpPr txBox="1"/>
          <p:nvPr/>
        </p:nvSpPr>
        <p:spPr>
          <a:xfrm>
            <a:off x="457200" y="5715000"/>
            <a:ext cx="2458622" cy="369332"/>
          </a:xfrm>
          <a:prstGeom prst="rect">
            <a:avLst/>
          </a:prstGeom>
          <a:noFill/>
        </p:spPr>
        <p:txBody>
          <a:bodyPr wrap="none" rtlCol="0">
            <a:spAutoFit/>
          </a:bodyPr>
          <a:lstStyle/>
          <a:p>
            <a:r>
              <a:rPr lang="en-US" dirty="0" smtClean="0"/>
              <a:t>Photo by Hans Holbrook</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fontScale="90000"/>
          </a:bodyPr>
          <a:lstStyle/>
          <a:p>
            <a:r>
              <a:rPr lang="en-US" b="1" dirty="0" smtClean="0">
                <a:solidFill>
                  <a:srgbClr val="0070C0"/>
                </a:solidFill>
                <a:latin typeface="Comic Sans MS" pitchFamily="66" charset="0"/>
              </a:rPr>
              <a:t>Type Specimen described from Salisbury, MD 1924</a:t>
            </a:r>
            <a:endParaRPr lang="en-US" b="1" dirty="0">
              <a:solidFill>
                <a:srgbClr val="0070C0"/>
              </a:solidFill>
            </a:endParaRPr>
          </a:p>
        </p:txBody>
      </p:sp>
      <p:pic>
        <p:nvPicPr>
          <p:cNvPr id="3" name="Picture 2" descr="111 Enallagma dubium DSC_0041a Rick Cheicante.jpg"/>
          <p:cNvPicPr>
            <a:picLocks noChangeAspect="1"/>
          </p:cNvPicPr>
          <p:nvPr/>
        </p:nvPicPr>
        <p:blipFill>
          <a:blip r:embed="rId3" cstate="print"/>
          <a:stretch>
            <a:fillRect/>
          </a:stretch>
        </p:blipFill>
        <p:spPr>
          <a:xfrm>
            <a:off x="1295400" y="1219200"/>
            <a:ext cx="6518246" cy="4341876"/>
          </a:xfrm>
          <a:prstGeom prst="rect">
            <a:avLst/>
          </a:prstGeom>
        </p:spPr>
      </p:pic>
      <p:sp>
        <p:nvSpPr>
          <p:cNvPr id="4" name="TextBox 3"/>
          <p:cNvSpPr txBox="1"/>
          <p:nvPr/>
        </p:nvSpPr>
        <p:spPr>
          <a:xfrm>
            <a:off x="4267200" y="1371600"/>
            <a:ext cx="3392147" cy="707886"/>
          </a:xfrm>
          <a:prstGeom prst="rect">
            <a:avLst/>
          </a:prstGeom>
          <a:noFill/>
        </p:spPr>
        <p:txBody>
          <a:bodyPr wrap="none" rtlCol="0">
            <a:spAutoFit/>
          </a:bodyPr>
          <a:lstStyle/>
          <a:p>
            <a:r>
              <a:rPr lang="en-US" sz="4000" dirty="0" smtClean="0">
                <a:solidFill>
                  <a:schemeClr val="bg1"/>
                </a:solidFill>
              </a:rPr>
              <a:t>Burgundy </a:t>
            </a:r>
            <a:r>
              <a:rPr lang="en-US" sz="4000" dirty="0" err="1" smtClean="0">
                <a:solidFill>
                  <a:schemeClr val="bg1"/>
                </a:solidFill>
              </a:rPr>
              <a:t>Bluet</a:t>
            </a:r>
            <a:endParaRPr lang="en-US" sz="4000" dirty="0">
              <a:solidFill>
                <a:schemeClr val="bg1"/>
              </a:solidFill>
            </a:endParaRPr>
          </a:p>
        </p:txBody>
      </p:sp>
      <p:sp>
        <p:nvSpPr>
          <p:cNvPr id="5" name="TextBox 4"/>
          <p:cNvSpPr txBox="1"/>
          <p:nvPr/>
        </p:nvSpPr>
        <p:spPr>
          <a:xfrm>
            <a:off x="3276600" y="5562600"/>
            <a:ext cx="2910027" cy="523220"/>
          </a:xfrm>
          <a:prstGeom prst="rect">
            <a:avLst/>
          </a:prstGeom>
          <a:noFill/>
        </p:spPr>
        <p:txBody>
          <a:bodyPr wrap="none" rtlCol="0">
            <a:spAutoFit/>
          </a:bodyPr>
          <a:lstStyle/>
          <a:p>
            <a:r>
              <a:rPr lang="en-US" sz="2800" i="1" dirty="0" err="1" smtClean="0"/>
              <a:t>Enallagma</a:t>
            </a:r>
            <a:r>
              <a:rPr lang="en-US" sz="2800" i="1" dirty="0" smtClean="0"/>
              <a:t> </a:t>
            </a:r>
            <a:r>
              <a:rPr lang="en-US" sz="2800" i="1" dirty="0" err="1" smtClean="0"/>
              <a:t>dubium</a:t>
            </a:r>
            <a:endParaRPr lang="en-US" sz="2800" i="1" dirty="0"/>
          </a:p>
        </p:txBody>
      </p:sp>
      <p:sp>
        <p:nvSpPr>
          <p:cNvPr id="6" name="TextBox 5"/>
          <p:cNvSpPr txBox="1"/>
          <p:nvPr/>
        </p:nvSpPr>
        <p:spPr>
          <a:xfrm>
            <a:off x="685800" y="6019800"/>
            <a:ext cx="2436564" cy="369332"/>
          </a:xfrm>
          <a:prstGeom prst="rect">
            <a:avLst/>
          </a:prstGeom>
          <a:noFill/>
        </p:spPr>
        <p:txBody>
          <a:bodyPr wrap="none" rtlCol="0">
            <a:spAutoFit/>
          </a:bodyPr>
          <a:lstStyle/>
          <a:p>
            <a:r>
              <a:rPr lang="en-US" dirty="0" smtClean="0"/>
              <a:t>Photo by Rick </a:t>
            </a:r>
            <a:r>
              <a:rPr lang="en-US" dirty="0" err="1" smtClean="0"/>
              <a:t>Cheicante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r>
              <a:rPr lang="en-US" sz="3600" dirty="0" smtClean="0">
                <a:solidFill>
                  <a:srgbClr val="0070C0"/>
                </a:solidFill>
                <a:latin typeface="Comic Sans MS" pitchFamily="66" charset="0"/>
              </a:rPr>
              <a:t>Then</a:t>
            </a:r>
            <a:endParaRPr lang="en-US" dirty="0">
              <a:solidFill>
                <a:srgbClr val="0070C0"/>
              </a:solidFill>
            </a:endParaRPr>
          </a:p>
        </p:txBody>
      </p:sp>
      <p:sp>
        <p:nvSpPr>
          <p:cNvPr id="4" name="TextBox 3"/>
          <p:cNvSpPr txBox="1"/>
          <p:nvPr/>
        </p:nvSpPr>
        <p:spPr>
          <a:xfrm>
            <a:off x="4267200" y="1371600"/>
            <a:ext cx="3122843" cy="707886"/>
          </a:xfrm>
          <a:prstGeom prst="rect">
            <a:avLst/>
          </a:prstGeom>
          <a:noFill/>
        </p:spPr>
        <p:txBody>
          <a:bodyPr wrap="none" rtlCol="0">
            <a:spAutoFit/>
          </a:bodyPr>
          <a:lstStyle/>
          <a:p>
            <a:r>
              <a:rPr lang="en-US" sz="4000" dirty="0" smtClean="0">
                <a:solidFill>
                  <a:schemeClr val="bg1"/>
                </a:solidFill>
              </a:rPr>
              <a:t>Burgundy </a:t>
            </a:r>
            <a:r>
              <a:rPr lang="en-US" sz="4000" dirty="0" err="1" smtClean="0">
                <a:solidFill>
                  <a:schemeClr val="bg1"/>
                </a:solidFill>
              </a:rPr>
              <a:t>Blet</a:t>
            </a:r>
            <a:endParaRPr lang="en-US" sz="4000" dirty="0">
              <a:solidFill>
                <a:schemeClr val="bg1"/>
              </a:solidFill>
            </a:endParaRPr>
          </a:p>
        </p:txBody>
      </p:sp>
      <p:pic>
        <p:nvPicPr>
          <p:cNvPr id="6" name="Picture 5" descr="Trussem Pd 7-20-1974.jpg"/>
          <p:cNvPicPr>
            <a:picLocks noChangeAspect="1"/>
          </p:cNvPicPr>
          <p:nvPr/>
        </p:nvPicPr>
        <p:blipFill>
          <a:blip r:embed="rId3" cstate="print"/>
          <a:stretch>
            <a:fillRect/>
          </a:stretch>
        </p:blipFill>
        <p:spPr>
          <a:xfrm>
            <a:off x="685800" y="1219200"/>
            <a:ext cx="7674286" cy="5000706"/>
          </a:xfrm>
          <a:prstGeom prst="rect">
            <a:avLst/>
          </a:prstGeom>
        </p:spPr>
      </p:pic>
      <p:sp>
        <p:nvSpPr>
          <p:cNvPr id="7" name="TextBox 6"/>
          <p:cNvSpPr txBox="1"/>
          <p:nvPr/>
        </p:nvSpPr>
        <p:spPr>
          <a:xfrm>
            <a:off x="2667000" y="6248400"/>
            <a:ext cx="4305409" cy="523220"/>
          </a:xfrm>
          <a:prstGeom prst="rect">
            <a:avLst/>
          </a:prstGeom>
          <a:noFill/>
        </p:spPr>
        <p:txBody>
          <a:bodyPr wrap="none" rtlCol="0">
            <a:spAutoFit/>
          </a:bodyPr>
          <a:lstStyle/>
          <a:p>
            <a:r>
              <a:rPr lang="en-US" sz="2800" dirty="0" err="1" smtClean="0"/>
              <a:t>Trussum</a:t>
            </a:r>
            <a:r>
              <a:rPr lang="en-US" sz="2800" dirty="0" smtClean="0"/>
              <a:t> Pond, July 20, 1974</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r>
              <a:rPr lang="en-US" sz="3600" dirty="0" smtClean="0">
                <a:solidFill>
                  <a:srgbClr val="0070C0"/>
                </a:solidFill>
                <a:latin typeface="Comic Sans MS" pitchFamily="66" charset="0"/>
              </a:rPr>
              <a:t>Now</a:t>
            </a:r>
            <a:endParaRPr lang="en-US" dirty="0">
              <a:solidFill>
                <a:srgbClr val="0070C0"/>
              </a:solidFill>
            </a:endParaRPr>
          </a:p>
        </p:txBody>
      </p:sp>
      <p:sp>
        <p:nvSpPr>
          <p:cNvPr id="4" name="TextBox 3"/>
          <p:cNvSpPr txBox="1"/>
          <p:nvPr/>
        </p:nvSpPr>
        <p:spPr>
          <a:xfrm>
            <a:off x="4267200" y="1371600"/>
            <a:ext cx="3122843" cy="707886"/>
          </a:xfrm>
          <a:prstGeom prst="rect">
            <a:avLst/>
          </a:prstGeom>
          <a:noFill/>
        </p:spPr>
        <p:txBody>
          <a:bodyPr wrap="none" rtlCol="0">
            <a:spAutoFit/>
          </a:bodyPr>
          <a:lstStyle/>
          <a:p>
            <a:r>
              <a:rPr lang="en-US" sz="4000" dirty="0" smtClean="0">
                <a:solidFill>
                  <a:schemeClr val="bg1"/>
                </a:solidFill>
              </a:rPr>
              <a:t>Burgundy </a:t>
            </a:r>
            <a:r>
              <a:rPr lang="en-US" sz="4000" dirty="0" err="1" smtClean="0">
                <a:solidFill>
                  <a:schemeClr val="bg1"/>
                </a:solidFill>
              </a:rPr>
              <a:t>Blet</a:t>
            </a:r>
            <a:endParaRPr lang="en-US" sz="4000" dirty="0">
              <a:solidFill>
                <a:schemeClr val="bg1"/>
              </a:solidFill>
            </a:endParaRPr>
          </a:p>
        </p:txBody>
      </p:sp>
      <p:sp>
        <p:nvSpPr>
          <p:cNvPr id="7" name="TextBox 6"/>
          <p:cNvSpPr txBox="1"/>
          <p:nvPr/>
        </p:nvSpPr>
        <p:spPr>
          <a:xfrm>
            <a:off x="4038600" y="1524000"/>
            <a:ext cx="4759829" cy="523220"/>
          </a:xfrm>
          <a:prstGeom prst="rect">
            <a:avLst/>
          </a:prstGeom>
          <a:noFill/>
        </p:spPr>
        <p:txBody>
          <a:bodyPr wrap="none" rtlCol="0">
            <a:spAutoFit/>
          </a:bodyPr>
          <a:lstStyle/>
          <a:p>
            <a:r>
              <a:rPr lang="en-US" sz="2800" dirty="0" err="1" smtClean="0"/>
              <a:t>Trussum</a:t>
            </a:r>
            <a:r>
              <a:rPr lang="en-US" sz="2800" dirty="0" smtClean="0"/>
              <a:t> Pond, August 18, 2007</a:t>
            </a:r>
            <a:endParaRPr lang="en-US" sz="2800" dirty="0"/>
          </a:p>
        </p:txBody>
      </p:sp>
      <p:pic>
        <p:nvPicPr>
          <p:cNvPr id="8" name="Picture 7" descr="Trussum Pond DE 18 August 2007 2 025.jpg"/>
          <p:cNvPicPr>
            <a:picLocks noChangeAspect="1"/>
          </p:cNvPicPr>
          <p:nvPr/>
        </p:nvPicPr>
        <p:blipFill>
          <a:blip r:embed="rId3" cstate="print"/>
          <a:stretch>
            <a:fillRect/>
          </a:stretch>
        </p:blipFill>
        <p:spPr>
          <a:xfrm>
            <a:off x="457201" y="1371600"/>
            <a:ext cx="3276600" cy="4928006"/>
          </a:xfrm>
          <a:prstGeom prst="rect">
            <a:avLst/>
          </a:prstGeom>
        </p:spPr>
      </p:pic>
      <p:sp>
        <p:nvSpPr>
          <p:cNvPr id="9" name="TextBox 8"/>
          <p:cNvSpPr txBox="1"/>
          <p:nvPr/>
        </p:nvSpPr>
        <p:spPr>
          <a:xfrm>
            <a:off x="4038600" y="2667000"/>
            <a:ext cx="4531369" cy="2308324"/>
          </a:xfrm>
          <a:prstGeom prst="rect">
            <a:avLst/>
          </a:prstGeom>
          <a:noFill/>
        </p:spPr>
        <p:txBody>
          <a:bodyPr wrap="none" rtlCol="0">
            <a:spAutoFit/>
          </a:bodyPr>
          <a:lstStyle/>
          <a:p>
            <a:r>
              <a:rPr lang="en-US" sz="4800" dirty="0" smtClean="0"/>
              <a:t>33 Years later. </a:t>
            </a:r>
          </a:p>
          <a:p>
            <a:r>
              <a:rPr lang="en-US" sz="4800" dirty="0" smtClean="0"/>
              <a:t>Can you tell the</a:t>
            </a:r>
          </a:p>
          <a:p>
            <a:r>
              <a:rPr lang="en-US" sz="4800" dirty="0" smtClean="0"/>
              <a:t>           difference?</a:t>
            </a:r>
            <a:endParaRPr lang="en-US" sz="4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70C0"/>
                </a:solidFill>
                <a:latin typeface="Comic Sans MS" pitchFamily="66" charset="0"/>
              </a:rPr>
              <a:t>Eastern </a:t>
            </a:r>
            <a:r>
              <a:rPr lang="en-US" sz="3600" dirty="0" err="1" smtClean="0">
                <a:solidFill>
                  <a:srgbClr val="0070C0"/>
                </a:solidFill>
                <a:latin typeface="Comic Sans MS" pitchFamily="66" charset="0"/>
              </a:rPr>
              <a:t>Pondhawks</a:t>
            </a:r>
            <a:r>
              <a:rPr lang="en-US" sz="3600" dirty="0" smtClean="0">
                <a:solidFill>
                  <a:srgbClr val="0070C0"/>
                </a:solidFill>
                <a:latin typeface="Comic Sans MS" pitchFamily="66" charset="0"/>
              </a:rPr>
              <a:t> have an appetite for other </a:t>
            </a:r>
            <a:r>
              <a:rPr lang="en-US" sz="3600" dirty="0" err="1" smtClean="0">
                <a:solidFill>
                  <a:srgbClr val="0070C0"/>
                </a:solidFill>
                <a:latin typeface="Comic Sans MS" pitchFamily="66" charset="0"/>
              </a:rPr>
              <a:t>Odonate</a:t>
            </a:r>
            <a:r>
              <a:rPr lang="en-US" sz="3600" dirty="0" smtClean="0">
                <a:solidFill>
                  <a:srgbClr val="0070C0"/>
                </a:solidFill>
                <a:latin typeface="Comic Sans MS" pitchFamily="66" charset="0"/>
              </a:rPr>
              <a:t> species</a:t>
            </a:r>
            <a:endParaRPr lang="en-US" sz="3600" dirty="0">
              <a:solidFill>
                <a:srgbClr val="0070C0"/>
              </a:solidFill>
              <a:latin typeface="Comic Sans MS" pitchFamily="66" charset="0"/>
            </a:endParaRPr>
          </a:p>
        </p:txBody>
      </p:sp>
      <p:sp>
        <p:nvSpPr>
          <p:cNvPr id="4" name="TextBox 3"/>
          <p:cNvSpPr txBox="1"/>
          <p:nvPr/>
        </p:nvSpPr>
        <p:spPr>
          <a:xfrm>
            <a:off x="1905000" y="1752600"/>
            <a:ext cx="2685351" cy="707886"/>
          </a:xfrm>
          <a:prstGeom prst="rect">
            <a:avLst/>
          </a:prstGeom>
          <a:noFill/>
        </p:spPr>
        <p:txBody>
          <a:bodyPr wrap="none" rtlCol="0">
            <a:spAutoFit/>
          </a:bodyPr>
          <a:lstStyle/>
          <a:p>
            <a:r>
              <a:rPr lang="en-US" sz="4000" dirty="0" smtClean="0">
                <a:solidFill>
                  <a:schemeClr val="bg1"/>
                </a:solidFill>
              </a:rPr>
              <a:t>Blue Dasher</a:t>
            </a:r>
            <a:endParaRPr lang="en-US" sz="4000" dirty="0">
              <a:solidFill>
                <a:schemeClr val="bg1"/>
              </a:solidFill>
            </a:endParaRPr>
          </a:p>
        </p:txBody>
      </p:sp>
      <p:sp>
        <p:nvSpPr>
          <p:cNvPr id="5" name="TextBox 4"/>
          <p:cNvSpPr txBox="1"/>
          <p:nvPr/>
        </p:nvSpPr>
        <p:spPr>
          <a:xfrm>
            <a:off x="2971800" y="6172200"/>
            <a:ext cx="3505447" cy="523220"/>
          </a:xfrm>
          <a:prstGeom prst="rect">
            <a:avLst/>
          </a:prstGeom>
          <a:noFill/>
        </p:spPr>
        <p:txBody>
          <a:bodyPr wrap="none" rtlCol="0">
            <a:spAutoFit/>
          </a:bodyPr>
          <a:lstStyle/>
          <a:p>
            <a:r>
              <a:rPr lang="en-US" sz="2800" i="1" dirty="0" err="1" smtClean="0"/>
              <a:t>Erythemis</a:t>
            </a:r>
            <a:r>
              <a:rPr lang="en-US" sz="2800" i="1" dirty="0" smtClean="0"/>
              <a:t> </a:t>
            </a:r>
            <a:r>
              <a:rPr lang="en-US" sz="2800" i="1" dirty="0" err="1" smtClean="0"/>
              <a:t>simplicicollis</a:t>
            </a:r>
            <a:endParaRPr lang="en-US" sz="2800" i="1" dirty="0"/>
          </a:p>
        </p:txBody>
      </p:sp>
      <p:pic>
        <p:nvPicPr>
          <p:cNvPr id="6" name="Picture 5" descr="Erythemis simplicicollis m eating Teneral Lesttes rectangularis Kent Co. MD  6-4-2011 (11-17) #2.JPG"/>
          <p:cNvPicPr>
            <a:picLocks noChangeAspect="1"/>
          </p:cNvPicPr>
          <p:nvPr/>
        </p:nvPicPr>
        <p:blipFill>
          <a:blip r:embed="rId3" cstate="print"/>
          <a:stretch>
            <a:fillRect/>
          </a:stretch>
        </p:blipFill>
        <p:spPr>
          <a:xfrm>
            <a:off x="1066800" y="1447800"/>
            <a:ext cx="7010400" cy="4692912"/>
          </a:xfrm>
          <a:prstGeom prst="rect">
            <a:avLst/>
          </a:prstGeom>
        </p:spPr>
      </p:pic>
      <p:sp>
        <p:nvSpPr>
          <p:cNvPr id="7" name="TextBox 6"/>
          <p:cNvSpPr txBox="1"/>
          <p:nvPr/>
        </p:nvSpPr>
        <p:spPr>
          <a:xfrm>
            <a:off x="3505200" y="1524000"/>
            <a:ext cx="4525662" cy="707886"/>
          </a:xfrm>
          <a:prstGeom prst="rect">
            <a:avLst/>
          </a:prstGeom>
          <a:noFill/>
        </p:spPr>
        <p:txBody>
          <a:bodyPr wrap="none" rtlCol="0">
            <a:spAutoFit/>
          </a:bodyPr>
          <a:lstStyle/>
          <a:p>
            <a:r>
              <a:rPr lang="en-US" sz="4000" dirty="0" smtClean="0">
                <a:solidFill>
                  <a:schemeClr val="bg1"/>
                </a:solidFill>
              </a:rPr>
              <a:t>Eastern </a:t>
            </a:r>
            <a:r>
              <a:rPr lang="en-US" sz="4000" dirty="0" err="1" smtClean="0">
                <a:solidFill>
                  <a:schemeClr val="bg1"/>
                </a:solidFill>
              </a:rPr>
              <a:t>Pondhawk</a:t>
            </a:r>
            <a:r>
              <a:rPr lang="en-US" sz="4000" dirty="0" smtClean="0">
                <a:solidFill>
                  <a:schemeClr val="bg1"/>
                </a:solidFill>
              </a:rPr>
              <a:t> ♂</a:t>
            </a:r>
            <a:endParaRPr lang="en-US" sz="4000" dirty="0">
              <a:solidFill>
                <a:schemeClr val="bg1"/>
              </a:solidFill>
            </a:endParaRPr>
          </a:p>
        </p:txBody>
      </p:sp>
      <p:sp>
        <p:nvSpPr>
          <p:cNvPr id="8" name="TextBox 7"/>
          <p:cNvSpPr txBox="1"/>
          <p:nvPr/>
        </p:nvSpPr>
        <p:spPr>
          <a:xfrm>
            <a:off x="1154317" y="3429000"/>
            <a:ext cx="2255554" cy="923330"/>
          </a:xfrm>
          <a:prstGeom prst="rect">
            <a:avLst/>
          </a:prstGeom>
          <a:noFill/>
        </p:spPr>
        <p:txBody>
          <a:bodyPr wrap="none" rtlCol="0">
            <a:spAutoFit/>
          </a:bodyPr>
          <a:lstStyle/>
          <a:p>
            <a:r>
              <a:rPr lang="en-US" dirty="0" err="1" smtClean="0">
                <a:solidFill>
                  <a:schemeClr val="bg1"/>
                </a:solidFill>
              </a:rPr>
              <a:t>Sweetflag</a:t>
            </a:r>
            <a:r>
              <a:rPr lang="en-US" dirty="0" smtClean="0">
                <a:solidFill>
                  <a:schemeClr val="bg1"/>
                </a:solidFill>
              </a:rPr>
              <a:t> </a:t>
            </a:r>
            <a:r>
              <a:rPr lang="en-US" dirty="0" err="1" smtClean="0">
                <a:solidFill>
                  <a:schemeClr val="bg1"/>
                </a:solidFill>
              </a:rPr>
              <a:t>Spreadwing</a:t>
            </a:r>
            <a:endParaRPr lang="en-US" dirty="0" smtClean="0">
              <a:solidFill>
                <a:schemeClr val="bg1"/>
              </a:solidFill>
            </a:endParaRPr>
          </a:p>
          <a:p>
            <a:r>
              <a:rPr lang="en-US" i="1" dirty="0" smtClean="0">
                <a:solidFill>
                  <a:schemeClr val="bg1"/>
                </a:solidFill>
              </a:rPr>
              <a:t>(</a:t>
            </a:r>
            <a:r>
              <a:rPr lang="en-US" i="1" dirty="0" err="1" smtClean="0">
                <a:solidFill>
                  <a:schemeClr val="bg1"/>
                </a:solidFill>
              </a:rPr>
              <a:t>Lestes</a:t>
            </a:r>
            <a:r>
              <a:rPr lang="en-US" i="1" dirty="0" smtClean="0">
                <a:solidFill>
                  <a:schemeClr val="bg1"/>
                </a:solidFill>
              </a:rPr>
              <a:t> </a:t>
            </a:r>
            <a:r>
              <a:rPr lang="en-US" i="1" dirty="0" err="1" smtClean="0">
                <a:solidFill>
                  <a:schemeClr val="bg1"/>
                </a:solidFill>
              </a:rPr>
              <a:t>forcipatus</a:t>
            </a:r>
            <a:r>
              <a:rPr lang="en-US" i="1" dirty="0" smtClean="0">
                <a:solidFill>
                  <a:schemeClr val="bg1"/>
                </a:solidFill>
              </a:rPr>
              <a:t>) </a:t>
            </a:r>
          </a:p>
          <a:p>
            <a:r>
              <a:rPr lang="en-US" dirty="0" smtClean="0">
                <a:solidFill>
                  <a:schemeClr val="bg1"/>
                </a:solidFill>
              </a:rPr>
              <a:t>being eaten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70C0"/>
                </a:solidFill>
                <a:latin typeface="Comic Sans MS" pitchFamily="66" charset="0"/>
              </a:rPr>
              <a:t>Eastern </a:t>
            </a:r>
            <a:r>
              <a:rPr lang="en-US" sz="3600" dirty="0" err="1" smtClean="0">
                <a:solidFill>
                  <a:srgbClr val="0070C0"/>
                </a:solidFill>
                <a:latin typeface="Comic Sans MS" pitchFamily="66" charset="0"/>
              </a:rPr>
              <a:t>Pondhawks</a:t>
            </a:r>
            <a:r>
              <a:rPr lang="en-US" sz="3600" dirty="0" smtClean="0">
                <a:solidFill>
                  <a:srgbClr val="0070C0"/>
                </a:solidFill>
                <a:latin typeface="Comic Sans MS" pitchFamily="66" charset="0"/>
              </a:rPr>
              <a:t> have an appetite for other </a:t>
            </a:r>
            <a:r>
              <a:rPr lang="en-US" sz="3600" dirty="0" err="1" smtClean="0">
                <a:solidFill>
                  <a:srgbClr val="0070C0"/>
                </a:solidFill>
                <a:latin typeface="Comic Sans MS" pitchFamily="66" charset="0"/>
              </a:rPr>
              <a:t>Odonate</a:t>
            </a:r>
            <a:r>
              <a:rPr lang="en-US" sz="3600" dirty="0" smtClean="0">
                <a:solidFill>
                  <a:srgbClr val="0070C0"/>
                </a:solidFill>
                <a:latin typeface="Comic Sans MS" pitchFamily="66" charset="0"/>
              </a:rPr>
              <a:t> species</a:t>
            </a:r>
            <a:endParaRPr lang="en-US" sz="3600" dirty="0">
              <a:solidFill>
                <a:srgbClr val="0070C0"/>
              </a:solidFill>
              <a:latin typeface="Comic Sans MS" pitchFamily="66" charset="0"/>
            </a:endParaRPr>
          </a:p>
        </p:txBody>
      </p:sp>
      <p:sp>
        <p:nvSpPr>
          <p:cNvPr id="4" name="TextBox 3"/>
          <p:cNvSpPr txBox="1"/>
          <p:nvPr/>
        </p:nvSpPr>
        <p:spPr>
          <a:xfrm>
            <a:off x="1905000" y="1752600"/>
            <a:ext cx="2685351" cy="707886"/>
          </a:xfrm>
          <a:prstGeom prst="rect">
            <a:avLst/>
          </a:prstGeom>
          <a:noFill/>
        </p:spPr>
        <p:txBody>
          <a:bodyPr wrap="none" rtlCol="0">
            <a:spAutoFit/>
          </a:bodyPr>
          <a:lstStyle/>
          <a:p>
            <a:r>
              <a:rPr lang="en-US" sz="4000" dirty="0" smtClean="0">
                <a:solidFill>
                  <a:schemeClr val="bg1"/>
                </a:solidFill>
              </a:rPr>
              <a:t>Blue Dasher</a:t>
            </a:r>
            <a:endParaRPr lang="en-US" sz="4000" dirty="0">
              <a:solidFill>
                <a:schemeClr val="bg1"/>
              </a:solidFill>
            </a:endParaRPr>
          </a:p>
        </p:txBody>
      </p:sp>
      <p:sp>
        <p:nvSpPr>
          <p:cNvPr id="5" name="TextBox 4"/>
          <p:cNvSpPr txBox="1"/>
          <p:nvPr/>
        </p:nvSpPr>
        <p:spPr>
          <a:xfrm>
            <a:off x="2895600" y="6334780"/>
            <a:ext cx="3505447" cy="523220"/>
          </a:xfrm>
          <a:prstGeom prst="rect">
            <a:avLst/>
          </a:prstGeom>
          <a:noFill/>
        </p:spPr>
        <p:txBody>
          <a:bodyPr wrap="none" rtlCol="0">
            <a:spAutoFit/>
          </a:bodyPr>
          <a:lstStyle/>
          <a:p>
            <a:r>
              <a:rPr lang="en-US" sz="2800" i="1" dirty="0" err="1" smtClean="0"/>
              <a:t>Erythemis</a:t>
            </a:r>
            <a:r>
              <a:rPr lang="en-US" sz="2800" i="1" dirty="0" smtClean="0"/>
              <a:t> </a:t>
            </a:r>
            <a:r>
              <a:rPr lang="en-US" sz="2800" i="1" dirty="0" err="1" smtClean="0"/>
              <a:t>simplicicollis</a:t>
            </a:r>
            <a:endParaRPr lang="en-US" sz="2800" i="1" dirty="0"/>
          </a:p>
        </p:txBody>
      </p:sp>
      <p:pic>
        <p:nvPicPr>
          <p:cNvPr id="8" name="Picture 9" descr="Erythemis simplicicollis S26923.jpg"/>
          <p:cNvPicPr>
            <a:picLocks noChangeAspect="1"/>
          </p:cNvPicPr>
          <p:nvPr/>
        </p:nvPicPr>
        <p:blipFill>
          <a:blip r:embed="rId3" cstate="print"/>
          <a:srcRect/>
          <a:stretch>
            <a:fillRect/>
          </a:stretch>
        </p:blipFill>
        <p:spPr bwMode="auto">
          <a:xfrm>
            <a:off x="1905000" y="1371600"/>
            <a:ext cx="5334000" cy="4926715"/>
          </a:xfrm>
          <a:prstGeom prst="rect">
            <a:avLst/>
          </a:prstGeom>
          <a:noFill/>
          <a:ln w="9525">
            <a:noFill/>
            <a:miter lim="800000"/>
            <a:headEnd/>
            <a:tailEnd/>
          </a:ln>
        </p:spPr>
      </p:pic>
      <p:sp>
        <p:nvSpPr>
          <p:cNvPr id="7" name="TextBox 6"/>
          <p:cNvSpPr txBox="1"/>
          <p:nvPr/>
        </p:nvSpPr>
        <p:spPr>
          <a:xfrm>
            <a:off x="2286000" y="1447800"/>
            <a:ext cx="4641079" cy="707886"/>
          </a:xfrm>
          <a:prstGeom prst="rect">
            <a:avLst/>
          </a:prstGeom>
          <a:noFill/>
        </p:spPr>
        <p:txBody>
          <a:bodyPr wrap="none" rtlCol="0">
            <a:spAutoFit/>
          </a:bodyPr>
          <a:lstStyle/>
          <a:p>
            <a:r>
              <a:rPr lang="en-US" sz="4000" dirty="0" smtClean="0">
                <a:solidFill>
                  <a:schemeClr val="bg1"/>
                </a:solidFill>
              </a:rPr>
              <a:t>Eastern </a:t>
            </a:r>
            <a:r>
              <a:rPr lang="en-US" sz="4000" dirty="0" err="1" smtClean="0">
                <a:solidFill>
                  <a:schemeClr val="bg1"/>
                </a:solidFill>
              </a:rPr>
              <a:t>Pondhawk</a:t>
            </a:r>
            <a:r>
              <a:rPr lang="en-US" sz="4000" dirty="0" smtClean="0">
                <a:solidFill>
                  <a:schemeClr val="bg1"/>
                </a:solidFill>
              </a:rPr>
              <a:t> ♀ </a:t>
            </a:r>
            <a:endParaRPr lang="en-US" sz="4000" dirty="0">
              <a:solidFill>
                <a:schemeClr val="bg1"/>
              </a:solidFill>
            </a:endParaRPr>
          </a:p>
        </p:txBody>
      </p:sp>
      <p:sp>
        <p:nvSpPr>
          <p:cNvPr id="9" name="TextBox 8"/>
          <p:cNvSpPr txBox="1"/>
          <p:nvPr/>
        </p:nvSpPr>
        <p:spPr>
          <a:xfrm>
            <a:off x="5181600" y="4800600"/>
            <a:ext cx="1773242" cy="923330"/>
          </a:xfrm>
          <a:prstGeom prst="rect">
            <a:avLst/>
          </a:prstGeom>
          <a:noFill/>
        </p:spPr>
        <p:txBody>
          <a:bodyPr wrap="none" rtlCol="0">
            <a:spAutoFit/>
          </a:bodyPr>
          <a:lstStyle/>
          <a:p>
            <a:r>
              <a:rPr lang="en-US" dirty="0" smtClean="0">
                <a:solidFill>
                  <a:schemeClr val="bg1"/>
                </a:solidFill>
              </a:rPr>
              <a:t>Variable Dancer</a:t>
            </a:r>
          </a:p>
          <a:p>
            <a:r>
              <a:rPr lang="en-US" i="1" dirty="0" err="1" smtClean="0">
                <a:solidFill>
                  <a:schemeClr val="bg1"/>
                </a:solidFill>
              </a:rPr>
              <a:t>Argia</a:t>
            </a:r>
            <a:r>
              <a:rPr lang="en-US" i="1" dirty="0" smtClean="0">
                <a:solidFill>
                  <a:schemeClr val="bg1"/>
                </a:solidFill>
              </a:rPr>
              <a:t> </a:t>
            </a:r>
            <a:r>
              <a:rPr lang="en-US" i="1" dirty="0" err="1" smtClean="0">
                <a:solidFill>
                  <a:schemeClr val="bg1"/>
                </a:solidFill>
              </a:rPr>
              <a:t>fumipennis</a:t>
            </a:r>
            <a:endParaRPr lang="en-US" i="1" dirty="0" smtClean="0">
              <a:solidFill>
                <a:schemeClr val="bg1"/>
              </a:solidFill>
            </a:endParaRPr>
          </a:p>
          <a:p>
            <a:r>
              <a:rPr lang="en-US" dirty="0">
                <a:solidFill>
                  <a:schemeClr val="bg1"/>
                </a:solidFill>
              </a:rPr>
              <a:t>b</a:t>
            </a:r>
            <a:r>
              <a:rPr lang="en-US" dirty="0" smtClean="0">
                <a:solidFill>
                  <a:schemeClr val="bg1"/>
                </a:solidFill>
              </a:rPr>
              <a:t>eing eaten</a:t>
            </a:r>
            <a:endParaRPr lang="en-US" dirty="0">
              <a:solidFill>
                <a:schemeClr val="bg1"/>
              </a:solidFill>
            </a:endParaRPr>
          </a:p>
        </p:txBody>
      </p:sp>
      <p:sp>
        <p:nvSpPr>
          <p:cNvPr id="3" name="Rectangle 2"/>
          <p:cNvSpPr/>
          <p:nvPr/>
        </p:nvSpPr>
        <p:spPr>
          <a:xfrm>
            <a:off x="1904014" y="5928983"/>
            <a:ext cx="2476832" cy="369332"/>
          </a:xfrm>
          <a:prstGeom prst="rect">
            <a:avLst/>
          </a:prstGeom>
        </p:spPr>
        <p:txBody>
          <a:bodyPr wrap="none">
            <a:spAutoFit/>
          </a:bodyPr>
          <a:lstStyle/>
          <a:p>
            <a:r>
              <a:rPr lang="en-US" i="1" dirty="0">
                <a:solidFill>
                  <a:schemeClr val="bg1"/>
                </a:solidFill>
              </a:rPr>
              <a:t>Photo by </a:t>
            </a:r>
            <a:r>
              <a:rPr lang="en-US" i="1" dirty="0" smtClean="0">
                <a:solidFill>
                  <a:schemeClr val="bg1"/>
                </a:solidFill>
              </a:rPr>
              <a:t>Dennis Paulson</a:t>
            </a:r>
            <a:endParaRPr lang="en-US" i="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37" y="76200"/>
            <a:ext cx="8458200" cy="1143000"/>
          </a:xfrm>
        </p:spPr>
        <p:txBody>
          <a:bodyPr>
            <a:noAutofit/>
          </a:bodyPr>
          <a:lstStyle/>
          <a:p>
            <a:r>
              <a:rPr lang="en-US" sz="3600" dirty="0" smtClean="0">
                <a:solidFill>
                  <a:srgbClr val="0070C0"/>
                </a:solidFill>
                <a:latin typeface="Comic Sans MS" pitchFamily="66" charset="0"/>
              </a:rPr>
              <a:t>Blue Dashers feed on small insects, not Damselflies</a:t>
            </a:r>
            <a:endParaRPr lang="en-US" sz="3600" dirty="0">
              <a:solidFill>
                <a:srgbClr val="0070C0"/>
              </a:solidFill>
              <a:latin typeface="Comic Sans MS" pitchFamily="66" charset="0"/>
            </a:endParaRPr>
          </a:p>
        </p:txBody>
      </p:sp>
      <p:pic>
        <p:nvPicPr>
          <p:cNvPr id="3" name="Picture 2" descr="071c Blue Dasher on Cardinal Flower PS Sept 21  2008 08-74 103.jpg"/>
          <p:cNvPicPr>
            <a:picLocks noChangeAspect="1"/>
          </p:cNvPicPr>
          <p:nvPr/>
        </p:nvPicPr>
        <p:blipFill>
          <a:blip r:embed="rId3" cstate="print"/>
          <a:stretch>
            <a:fillRect/>
          </a:stretch>
        </p:blipFill>
        <p:spPr>
          <a:xfrm>
            <a:off x="1600200" y="1219200"/>
            <a:ext cx="5705474" cy="4514221"/>
          </a:xfrm>
          <a:prstGeom prst="rect">
            <a:avLst/>
          </a:prstGeom>
        </p:spPr>
      </p:pic>
      <p:sp>
        <p:nvSpPr>
          <p:cNvPr id="4" name="TextBox 3"/>
          <p:cNvSpPr txBox="1"/>
          <p:nvPr/>
        </p:nvSpPr>
        <p:spPr>
          <a:xfrm>
            <a:off x="1600200" y="1219200"/>
            <a:ext cx="2685351" cy="707886"/>
          </a:xfrm>
          <a:prstGeom prst="rect">
            <a:avLst/>
          </a:prstGeom>
          <a:noFill/>
        </p:spPr>
        <p:txBody>
          <a:bodyPr wrap="none" rtlCol="0">
            <a:spAutoFit/>
          </a:bodyPr>
          <a:lstStyle/>
          <a:p>
            <a:r>
              <a:rPr lang="en-US" sz="4000" dirty="0" smtClean="0">
                <a:solidFill>
                  <a:schemeClr val="bg1"/>
                </a:solidFill>
              </a:rPr>
              <a:t>Blue Dasher</a:t>
            </a:r>
            <a:endParaRPr lang="en-US" sz="4000" dirty="0">
              <a:solidFill>
                <a:schemeClr val="bg1"/>
              </a:solidFill>
            </a:endParaRPr>
          </a:p>
        </p:txBody>
      </p:sp>
      <p:sp>
        <p:nvSpPr>
          <p:cNvPr id="5" name="TextBox 4"/>
          <p:cNvSpPr txBox="1"/>
          <p:nvPr/>
        </p:nvSpPr>
        <p:spPr>
          <a:xfrm>
            <a:off x="228600" y="6334780"/>
            <a:ext cx="2007794" cy="369332"/>
          </a:xfrm>
          <a:prstGeom prst="rect">
            <a:avLst/>
          </a:prstGeom>
          <a:noFill/>
        </p:spPr>
        <p:txBody>
          <a:bodyPr wrap="none" rtlCol="0">
            <a:spAutoFit/>
          </a:bodyPr>
          <a:lstStyle/>
          <a:p>
            <a:r>
              <a:rPr lang="en-US" dirty="0" smtClean="0"/>
              <a:t>Photo by Jim White</a:t>
            </a:r>
            <a:endParaRPr lang="en-US" dirty="0"/>
          </a:p>
        </p:txBody>
      </p:sp>
      <p:sp>
        <p:nvSpPr>
          <p:cNvPr id="6" name="TextBox 5"/>
          <p:cNvSpPr txBox="1"/>
          <p:nvPr/>
        </p:nvSpPr>
        <p:spPr>
          <a:xfrm>
            <a:off x="2743200" y="5715000"/>
            <a:ext cx="3652475" cy="523220"/>
          </a:xfrm>
          <a:prstGeom prst="rect">
            <a:avLst/>
          </a:prstGeom>
          <a:noFill/>
        </p:spPr>
        <p:txBody>
          <a:bodyPr wrap="none" rtlCol="0">
            <a:spAutoFit/>
          </a:bodyPr>
          <a:lstStyle/>
          <a:p>
            <a:r>
              <a:rPr lang="en-US" sz="2800" i="1" dirty="0" err="1" smtClean="0"/>
              <a:t>Pachydiplax</a:t>
            </a:r>
            <a:r>
              <a:rPr lang="en-US" sz="2800" i="1" dirty="0" smtClean="0"/>
              <a:t> </a:t>
            </a:r>
            <a:r>
              <a:rPr lang="en-US" sz="2800" i="1" dirty="0" err="1" smtClean="0"/>
              <a:t>longipennis</a:t>
            </a:r>
            <a:endParaRPr lang="en-US" sz="2800"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124200"/>
            <a:ext cx="3008313" cy="1162050"/>
          </a:xfrm>
        </p:spPr>
        <p:txBody>
          <a:bodyPr>
            <a:normAutofit fontScale="90000"/>
          </a:bodyPr>
          <a:lstStyle/>
          <a:p>
            <a:r>
              <a:rPr lang="en-US" dirty="0" smtClean="0">
                <a:solidFill>
                  <a:srgbClr val="FF0000"/>
                </a:solidFill>
              </a:rPr>
              <a:t>Chris Hill, Coastal Carolina University, has been testing Paulson’s hypothesis.</a:t>
            </a:r>
            <a:endParaRPr lang="en-US" dirty="0">
              <a:solidFill>
                <a:srgbClr val="FF0000"/>
              </a:solidFill>
            </a:endParaRPr>
          </a:p>
        </p:txBody>
      </p:sp>
      <p:sp>
        <p:nvSpPr>
          <p:cNvPr id="4" name="Text Placeholder 3"/>
          <p:cNvSpPr>
            <a:spLocks noGrp="1"/>
          </p:cNvSpPr>
          <p:nvPr>
            <p:ph type="body" sz="half" idx="2"/>
          </p:nvPr>
        </p:nvSpPr>
        <p:spPr>
          <a:xfrm>
            <a:off x="457200" y="4267200"/>
            <a:ext cx="3008313" cy="1981200"/>
          </a:xfrm>
        </p:spPr>
        <p:txBody>
          <a:bodyPr>
            <a:normAutofit/>
          </a:bodyPr>
          <a:lstStyle/>
          <a:p>
            <a:r>
              <a:rPr lang="en-US" sz="2000" dirty="0" err="1" smtClean="0">
                <a:cs typeface="ＭＳ Ｐゴシック" charset="-128"/>
              </a:rPr>
              <a:t>Stormwater</a:t>
            </a:r>
            <a:r>
              <a:rPr lang="en-US" sz="2000" dirty="0" smtClean="0">
                <a:cs typeface="ＭＳ Ｐゴシック" charset="-128"/>
              </a:rPr>
              <a:t> detention ponds are coming to dominate the landscape. These ponds are ideal habitats for Eastern </a:t>
            </a:r>
            <a:r>
              <a:rPr lang="en-US" sz="2000" dirty="0" err="1" smtClean="0">
                <a:cs typeface="ＭＳ Ｐゴシック" charset="-128"/>
              </a:rPr>
              <a:t>Pondhawks</a:t>
            </a:r>
            <a:r>
              <a:rPr lang="en-US" sz="2000" dirty="0" smtClean="0">
                <a:cs typeface="ＭＳ Ｐゴシック" charset="-128"/>
              </a:rPr>
              <a:t>.</a:t>
            </a:r>
          </a:p>
        </p:txBody>
      </p:sp>
      <p:pic>
        <p:nvPicPr>
          <p:cNvPr id="5" name="Picture 2"/>
          <p:cNvPicPr>
            <a:picLocks noGrp="1" noChangeAspect="1"/>
          </p:cNvPicPr>
          <p:nvPr>
            <p:ph idx="1"/>
          </p:nvPr>
        </p:nvPicPr>
        <p:blipFill>
          <a:blip r:embed="rId3" cstate="print"/>
          <a:srcRect/>
          <a:stretch>
            <a:fillRect/>
          </a:stretch>
        </p:blipFill>
        <p:spPr bwMode="auto">
          <a:xfrm>
            <a:off x="3581400" y="1066800"/>
            <a:ext cx="5111750" cy="5049317"/>
          </a:xfrm>
          <a:prstGeom prst="rect">
            <a:avLst/>
          </a:prstGeom>
          <a:noFill/>
          <a:ln w="9525">
            <a:noFill/>
            <a:miter lim="800000"/>
            <a:headEnd/>
            <a:tailEnd/>
          </a:ln>
        </p:spPr>
      </p:pic>
      <p:sp>
        <p:nvSpPr>
          <p:cNvPr id="6" name="TextBox 8"/>
          <p:cNvSpPr txBox="1">
            <a:spLocks noChangeArrowheads="1"/>
          </p:cNvSpPr>
          <p:nvPr/>
        </p:nvSpPr>
        <p:spPr bwMode="auto">
          <a:xfrm>
            <a:off x="3810000" y="1676400"/>
            <a:ext cx="2819400" cy="400110"/>
          </a:xfrm>
          <a:prstGeom prst="rect">
            <a:avLst/>
          </a:prstGeom>
          <a:noFill/>
          <a:ln w="9525">
            <a:noFill/>
            <a:miter lim="800000"/>
            <a:headEnd/>
            <a:tailEnd/>
          </a:ln>
        </p:spPr>
        <p:txBody>
          <a:bodyPr wrap="square">
            <a:spAutoFit/>
          </a:bodyPr>
          <a:lstStyle/>
          <a:p>
            <a:r>
              <a:rPr lang="en-US" sz="2000" dirty="0"/>
              <a:t>8114 on SC coast in 1999</a:t>
            </a:r>
          </a:p>
        </p:txBody>
      </p:sp>
      <p:sp>
        <p:nvSpPr>
          <p:cNvPr id="7" name="TextBox 4"/>
          <p:cNvSpPr txBox="1">
            <a:spLocks noChangeArrowheads="1"/>
          </p:cNvSpPr>
          <p:nvPr/>
        </p:nvSpPr>
        <p:spPr bwMode="auto">
          <a:xfrm>
            <a:off x="3810000" y="2133600"/>
            <a:ext cx="2819400" cy="1016000"/>
          </a:xfrm>
          <a:prstGeom prst="rect">
            <a:avLst/>
          </a:prstGeom>
          <a:noFill/>
          <a:ln w="9525">
            <a:noFill/>
            <a:miter lim="800000"/>
            <a:headEnd/>
            <a:tailEnd/>
          </a:ln>
        </p:spPr>
        <p:txBody>
          <a:bodyPr>
            <a:spAutoFit/>
          </a:bodyPr>
          <a:lstStyle/>
          <a:p>
            <a:r>
              <a:rPr lang="en-US" sz="2000" dirty="0"/>
              <a:t>65% increase from 1994-1999, ~640 new ponds per year.</a:t>
            </a:r>
          </a:p>
        </p:txBody>
      </p:sp>
      <p:sp>
        <p:nvSpPr>
          <p:cNvPr id="8" name="TextBox 5"/>
          <p:cNvSpPr txBox="1">
            <a:spLocks noChangeArrowheads="1"/>
          </p:cNvSpPr>
          <p:nvPr/>
        </p:nvSpPr>
        <p:spPr bwMode="auto">
          <a:xfrm>
            <a:off x="5715000" y="4953000"/>
            <a:ext cx="2819400" cy="1016000"/>
          </a:xfrm>
          <a:prstGeom prst="rect">
            <a:avLst/>
          </a:prstGeom>
          <a:noFill/>
          <a:ln w="9525">
            <a:noFill/>
            <a:miter lim="800000"/>
            <a:headEnd/>
            <a:tailEnd/>
          </a:ln>
        </p:spPr>
        <p:txBody>
          <a:bodyPr>
            <a:spAutoFit/>
          </a:bodyPr>
          <a:lstStyle/>
          <a:p>
            <a:r>
              <a:rPr lang="en-US" sz="2000" dirty="0"/>
              <a:t>&gt;15,000 ponds by 2011, if increase is linear.</a:t>
            </a:r>
          </a:p>
        </p:txBody>
      </p:sp>
      <p:sp>
        <p:nvSpPr>
          <p:cNvPr id="10" name="TextBox 8"/>
          <p:cNvSpPr txBox="1">
            <a:spLocks noChangeArrowheads="1"/>
          </p:cNvSpPr>
          <p:nvPr/>
        </p:nvSpPr>
        <p:spPr bwMode="auto">
          <a:xfrm>
            <a:off x="5791200" y="6096000"/>
            <a:ext cx="3096617" cy="338554"/>
          </a:xfrm>
          <a:prstGeom prst="rect">
            <a:avLst/>
          </a:prstGeom>
          <a:noFill/>
          <a:ln w="9525">
            <a:noFill/>
            <a:miter lim="800000"/>
            <a:headEnd/>
            <a:tailEnd/>
          </a:ln>
        </p:spPr>
        <p:txBody>
          <a:bodyPr wrap="none">
            <a:spAutoFit/>
          </a:bodyPr>
          <a:lstStyle/>
          <a:p>
            <a:r>
              <a:rPr lang="en-US" sz="1600" dirty="0" err="1"/>
              <a:t>Siewicki</a:t>
            </a:r>
            <a:r>
              <a:rPr lang="en-US" sz="1600" dirty="0"/>
              <a:t> et al. 2007 J. </a:t>
            </a:r>
            <a:r>
              <a:rPr lang="en-US" sz="1600" dirty="0" err="1"/>
              <a:t>Envir</a:t>
            </a:r>
            <a:r>
              <a:rPr lang="en-US" sz="1600" dirty="0"/>
              <a:t>. </a:t>
            </a:r>
            <a:r>
              <a:rPr lang="en-US" sz="1600" dirty="0" err="1"/>
              <a:t>Manag</a:t>
            </a:r>
            <a:r>
              <a:rPr lang="en-US" sz="1600" dirty="0"/>
              <a:t>.</a:t>
            </a:r>
          </a:p>
        </p:txBody>
      </p:sp>
      <p:sp>
        <p:nvSpPr>
          <p:cNvPr id="11" name="TextBox 10"/>
          <p:cNvSpPr txBox="1"/>
          <p:nvPr/>
        </p:nvSpPr>
        <p:spPr>
          <a:xfrm>
            <a:off x="609600" y="228600"/>
            <a:ext cx="7696200" cy="1077218"/>
          </a:xfrm>
          <a:prstGeom prst="rect">
            <a:avLst/>
          </a:prstGeom>
          <a:noFill/>
        </p:spPr>
        <p:txBody>
          <a:bodyPr wrap="square" rtlCol="0">
            <a:spAutoFit/>
          </a:bodyPr>
          <a:lstStyle/>
          <a:p>
            <a:r>
              <a:rPr lang="en-US" sz="3200" dirty="0" err="1" smtClean="0">
                <a:solidFill>
                  <a:srgbClr val="0070C0"/>
                </a:solidFill>
                <a:latin typeface="Comic Sans MS" pitchFamily="66" charset="0"/>
              </a:rPr>
              <a:t>Stormwater</a:t>
            </a:r>
            <a:r>
              <a:rPr lang="en-US" sz="3200" dirty="0" smtClean="0">
                <a:solidFill>
                  <a:srgbClr val="0070C0"/>
                </a:solidFill>
                <a:latin typeface="Comic Sans MS" pitchFamily="66" charset="0"/>
              </a:rPr>
              <a:t> Detention Basins Provide Great Habitats for Eastern </a:t>
            </a:r>
            <a:r>
              <a:rPr lang="en-US" sz="3200" dirty="0" err="1" smtClean="0">
                <a:solidFill>
                  <a:srgbClr val="0070C0"/>
                </a:solidFill>
                <a:latin typeface="Comic Sans MS" pitchFamily="66" charset="0"/>
              </a:rPr>
              <a:t>Pondhawks</a:t>
            </a:r>
            <a:r>
              <a:rPr lang="en-US" sz="3200" dirty="0" smtClean="0">
                <a:solidFill>
                  <a:srgbClr val="0070C0"/>
                </a:solidFill>
                <a:latin typeface="Comic Sans MS" pitchFamily="66" charset="0"/>
              </a:rPr>
              <a:t> </a:t>
            </a:r>
            <a:endParaRPr lang="en-US" sz="3200" dirty="0">
              <a:solidFill>
                <a:srgbClr val="0070C0"/>
              </a:solidFill>
              <a:latin typeface="Comic Sans MS" pitchFamily="66"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0600" y="1280418"/>
            <a:ext cx="1937209" cy="21231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3581400" y="5697538"/>
            <a:ext cx="444500" cy="246062"/>
          </a:xfrm>
          <a:prstGeom prst="rect">
            <a:avLst/>
          </a:prstGeom>
          <a:noFill/>
          <a:ln w="9525">
            <a:noFill/>
            <a:miter lim="800000"/>
            <a:headEnd/>
            <a:tailEnd/>
          </a:ln>
        </p:spPr>
        <p:txBody>
          <a:bodyPr wrap="none">
            <a:spAutoFit/>
          </a:bodyPr>
          <a:lstStyle/>
          <a:p>
            <a:r>
              <a:rPr lang="en-US" sz="1000">
                <a:latin typeface="Verdana" charset="0"/>
              </a:rPr>
              <a:t>May</a:t>
            </a:r>
          </a:p>
        </p:txBody>
      </p:sp>
      <p:sp>
        <p:nvSpPr>
          <p:cNvPr id="21507" name="TextBox 4"/>
          <p:cNvSpPr txBox="1">
            <a:spLocks noChangeArrowheads="1"/>
          </p:cNvSpPr>
          <p:nvPr/>
        </p:nvSpPr>
        <p:spPr bwMode="auto">
          <a:xfrm>
            <a:off x="6180138" y="5697538"/>
            <a:ext cx="525462" cy="246062"/>
          </a:xfrm>
          <a:prstGeom prst="rect">
            <a:avLst/>
          </a:prstGeom>
          <a:noFill/>
          <a:ln w="9525">
            <a:noFill/>
            <a:miter lim="800000"/>
            <a:headEnd/>
            <a:tailEnd/>
          </a:ln>
        </p:spPr>
        <p:txBody>
          <a:bodyPr wrap="none">
            <a:spAutoFit/>
          </a:bodyPr>
          <a:lstStyle/>
          <a:p>
            <a:r>
              <a:rPr lang="en-US" sz="1000">
                <a:latin typeface="Verdana" charset="0"/>
              </a:rPr>
              <a:t>Sept.</a:t>
            </a:r>
          </a:p>
        </p:txBody>
      </p:sp>
      <p:sp>
        <p:nvSpPr>
          <p:cNvPr id="21508" name="TextBox 5"/>
          <p:cNvSpPr txBox="1">
            <a:spLocks noChangeArrowheads="1"/>
          </p:cNvSpPr>
          <p:nvPr/>
        </p:nvSpPr>
        <p:spPr bwMode="auto">
          <a:xfrm>
            <a:off x="2895600" y="5697538"/>
            <a:ext cx="477838" cy="246062"/>
          </a:xfrm>
          <a:prstGeom prst="rect">
            <a:avLst/>
          </a:prstGeom>
          <a:noFill/>
          <a:ln w="9525">
            <a:noFill/>
            <a:miter lim="800000"/>
            <a:headEnd/>
            <a:tailEnd/>
          </a:ln>
        </p:spPr>
        <p:txBody>
          <a:bodyPr wrap="none">
            <a:spAutoFit/>
          </a:bodyPr>
          <a:lstStyle/>
          <a:p>
            <a:r>
              <a:rPr lang="en-US" sz="1000">
                <a:latin typeface="Verdana" charset="0"/>
              </a:rPr>
              <a:t>April</a:t>
            </a:r>
          </a:p>
        </p:txBody>
      </p:sp>
      <p:graphicFrame>
        <p:nvGraphicFramePr>
          <p:cNvPr id="7" name="Chart 6"/>
          <p:cNvGraphicFramePr>
            <a:graphicFrameLocks noGrp="1"/>
          </p:cNvGraphicFramePr>
          <p:nvPr/>
        </p:nvGraphicFramePr>
        <p:xfrm>
          <a:off x="762000" y="990600"/>
          <a:ext cx="7810500" cy="5372100"/>
        </p:xfrm>
        <a:graphic>
          <a:graphicData uri="http://schemas.openxmlformats.org/drawingml/2006/chart">
            <c:chart xmlns:c="http://schemas.openxmlformats.org/drawingml/2006/chart" xmlns:r="http://schemas.openxmlformats.org/officeDocument/2006/relationships" r:id="rId3"/>
          </a:graphicData>
        </a:graphic>
      </p:graphicFrame>
      <p:sp>
        <p:nvSpPr>
          <p:cNvPr id="21510" name="TextBox 7"/>
          <p:cNvSpPr txBox="1">
            <a:spLocks noChangeArrowheads="1"/>
          </p:cNvSpPr>
          <p:nvPr/>
        </p:nvSpPr>
        <p:spPr bwMode="auto">
          <a:xfrm>
            <a:off x="533400" y="76199"/>
            <a:ext cx="8141972" cy="830997"/>
          </a:xfrm>
          <a:prstGeom prst="rect">
            <a:avLst/>
          </a:prstGeom>
          <a:noFill/>
          <a:ln w="9525">
            <a:noFill/>
            <a:miter lim="800000"/>
            <a:headEnd/>
            <a:tailEnd/>
          </a:ln>
        </p:spPr>
        <p:txBody>
          <a:bodyPr wrap="none">
            <a:spAutoFit/>
          </a:bodyPr>
          <a:lstStyle/>
          <a:p>
            <a:pPr algn="ctr"/>
            <a:r>
              <a:rPr lang="en-US" sz="2800" dirty="0" err="1">
                <a:solidFill>
                  <a:srgbClr val="0070C0"/>
                </a:solidFill>
                <a:latin typeface="Comic Sans MS" pitchFamily="66" charset="0"/>
              </a:rPr>
              <a:t>Odonate</a:t>
            </a:r>
            <a:r>
              <a:rPr lang="en-US" sz="2800" dirty="0">
                <a:solidFill>
                  <a:srgbClr val="0070C0"/>
                </a:solidFill>
                <a:latin typeface="Comic Sans MS" pitchFamily="66" charset="0"/>
              </a:rPr>
              <a:t> abundance by Julian date at Wall </a:t>
            </a:r>
            <a:r>
              <a:rPr lang="en-US" sz="2800" dirty="0" smtClean="0">
                <a:solidFill>
                  <a:srgbClr val="0070C0"/>
                </a:solidFill>
                <a:latin typeface="Comic Sans MS" pitchFamily="66" charset="0"/>
              </a:rPr>
              <a:t>Pond</a:t>
            </a:r>
          </a:p>
          <a:p>
            <a:pPr algn="ctr"/>
            <a:r>
              <a:rPr lang="en-US" sz="2000" dirty="0" smtClean="0">
                <a:solidFill>
                  <a:srgbClr val="0070C0"/>
                </a:solidFill>
              </a:rPr>
              <a:t>Data collected by Chris Hill, Coastal Carolina University</a:t>
            </a:r>
            <a:endParaRPr lang="en-US" sz="2000" dirty="0">
              <a:solidFill>
                <a:srgbClr val="0070C0"/>
              </a:solidFill>
            </a:endParaRPr>
          </a:p>
        </p:txBody>
      </p:sp>
      <p:sp>
        <p:nvSpPr>
          <p:cNvPr id="21511" name="TextBox 8"/>
          <p:cNvSpPr txBox="1">
            <a:spLocks noChangeArrowheads="1"/>
          </p:cNvSpPr>
          <p:nvPr/>
        </p:nvSpPr>
        <p:spPr bwMode="auto">
          <a:xfrm>
            <a:off x="1474788" y="2495550"/>
            <a:ext cx="1415772" cy="400110"/>
          </a:xfrm>
          <a:prstGeom prst="rect">
            <a:avLst/>
          </a:prstGeom>
          <a:noFill/>
          <a:ln w="9525">
            <a:noFill/>
            <a:miter lim="800000"/>
            <a:headEnd/>
            <a:tailEnd/>
          </a:ln>
        </p:spPr>
        <p:txBody>
          <a:bodyPr wrap="none">
            <a:spAutoFit/>
          </a:bodyPr>
          <a:lstStyle/>
          <a:p>
            <a:r>
              <a:rPr lang="en-US" sz="2000" b="1" dirty="0">
                <a:solidFill>
                  <a:srgbClr val="0070C0"/>
                </a:solidFill>
              </a:rPr>
              <a:t>Damselflies</a:t>
            </a:r>
          </a:p>
        </p:txBody>
      </p:sp>
      <p:sp>
        <p:nvSpPr>
          <p:cNvPr id="21512" name="TextBox 9"/>
          <p:cNvSpPr txBox="1">
            <a:spLocks noChangeArrowheads="1"/>
          </p:cNvSpPr>
          <p:nvPr/>
        </p:nvSpPr>
        <p:spPr bwMode="auto">
          <a:xfrm>
            <a:off x="5981700" y="1333500"/>
            <a:ext cx="1455738" cy="400050"/>
          </a:xfrm>
          <a:prstGeom prst="rect">
            <a:avLst/>
          </a:prstGeom>
          <a:noFill/>
          <a:ln w="9525">
            <a:noFill/>
            <a:miter lim="800000"/>
            <a:headEnd/>
            <a:tailEnd/>
          </a:ln>
        </p:spPr>
        <p:txBody>
          <a:bodyPr wrap="none">
            <a:spAutoFit/>
          </a:bodyPr>
          <a:lstStyle/>
          <a:p>
            <a:r>
              <a:rPr lang="en-US" sz="2000" b="1" dirty="0" err="1">
                <a:solidFill>
                  <a:srgbClr val="00B050"/>
                </a:solidFill>
              </a:rPr>
              <a:t>Pondhawks</a:t>
            </a:r>
            <a:endParaRPr lang="en-US" sz="2000" b="1" dirty="0">
              <a:solidFill>
                <a:srgbClr val="00B050"/>
              </a:solidFill>
            </a:endParaRPr>
          </a:p>
        </p:txBody>
      </p:sp>
      <p:cxnSp>
        <p:nvCxnSpPr>
          <p:cNvPr id="21513" name="Straight Arrow Connector 11"/>
          <p:cNvCxnSpPr>
            <a:cxnSpLocks noChangeShapeType="1"/>
          </p:cNvCxnSpPr>
          <p:nvPr/>
        </p:nvCxnSpPr>
        <p:spPr bwMode="auto">
          <a:xfrm rot="10800000" flipV="1">
            <a:off x="5600700" y="1790700"/>
            <a:ext cx="1066800" cy="381000"/>
          </a:xfrm>
          <a:prstGeom prst="straightConnector1">
            <a:avLst/>
          </a:prstGeom>
          <a:noFill/>
          <a:ln w="9525">
            <a:solidFill>
              <a:schemeClr val="tx1"/>
            </a:solidFill>
            <a:round/>
            <a:headEnd/>
            <a:tailEnd type="arrow" w="med" len="med"/>
          </a:ln>
        </p:spPr>
      </p:cxnSp>
      <p:sp>
        <p:nvSpPr>
          <p:cNvPr id="21514" name="TextBox 14"/>
          <p:cNvSpPr txBox="1">
            <a:spLocks noChangeArrowheads="1"/>
          </p:cNvSpPr>
          <p:nvPr/>
        </p:nvSpPr>
        <p:spPr bwMode="auto">
          <a:xfrm>
            <a:off x="3810000" y="6396038"/>
            <a:ext cx="1824038" cy="461962"/>
          </a:xfrm>
          <a:prstGeom prst="rect">
            <a:avLst/>
          </a:prstGeom>
          <a:noFill/>
          <a:ln w="9525">
            <a:noFill/>
            <a:miter lim="800000"/>
            <a:headEnd/>
            <a:tailEnd/>
          </a:ln>
        </p:spPr>
        <p:txBody>
          <a:bodyPr wrap="none">
            <a:spAutoFit/>
          </a:bodyPr>
          <a:lstStyle/>
          <a:p>
            <a:r>
              <a:rPr lang="en-US"/>
              <a:t>Julian Date</a:t>
            </a:r>
          </a:p>
        </p:txBody>
      </p:sp>
      <p:sp>
        <p:nvSpPr>
          <p:cNvPr id="21515" name="TextBox 16"/>
          <p:cNvSpPr txBox="1">
            <a:spLocks noChangeArrowheads="1"/>
          </p:cNvSpPr>
          <p:nvPr/>
        </p:nvSpPr>
        <p:spPr bwMode="auto">
          <a:xfrm rot="16200000">
            <a:off x="-1618456" y="3545682"/>
            <a:ext cx="3965575" cy="585787"/>
          </a:xfrm>
          <a:prstGeom prst="rect">
            <a:avLst/>
          </a:prstGeom>
          <a:noFill/>
          <a:ln w="9525">
            <a:noFill/>
            <a:miter lim="800000"/>
            <a:headEnd/>
            <a:tailEnd/>
          </a:ln>
        </p:spPr>
        <p:txBody>
          <a:bodyPr wrap="none">
            <a:spAutoFit/>
          </a:bodyPr>
          <a:lstStyle/>
          <a:p>
            <a:pPr algn="ctr"/>
            <a:r>
              <a:rPr lang="en-US" sz="2000" dirty="0" err="1"/>
              <a:t>Pondhawk</a:t>
            </a:r>
            <a:r>
              <a:rPr lang="en-US" sz="2000" dirty="0"/>
              <a:t> and Damselfly Counts</a:t>
            </a:r>
          </a:p>
          <a:p>
            <a:pPr algn="ctr"/>
            <a:r>
              <a:rPr lang="en-US" sz="1200" dirty="0"/>
              <a:t>(5 count running averages)</a:t>
            </a:r>
          </a:p>
        </p:txBody>
      </p:sp>
      <p:sp>
        <p:nvSpPr>
          <p:cNvPr id="21516" name="TextBox 17"/>
          <p:cNvSpPr txBox="1">
            <a:spLocks noChangeArrowheads="1"/>
          </p:cNvSpPr>
          <p:nvPr/>
        </p:nvSpPr>
        <p:spPr bwMode="auto">
          <a:xfrm>
            <a:off x="3733800" y="5943600"/>
            <a:ext cx="582613" cy="338138"/>
          </a:xfrm>
          <a:prstGeom prst="rect">
            <a:avLst/>
          </a:prstGeom>
          <a:noFill/>
          <a:ln w="9525">
            <a:noFill/>
            <a:miter lim="800000"/>
            <a:headEnd/>
            <a:tailEnd/>
          </a:ln>
        </p:spPr>
        <p:txBody>
          <a:bodyPr wrap="none">
            <a:spAutoFit/>
          </a:bodyPr>
          <a:lstStyle/>
          <a:p>
            <a:r>
              <a:rPr lang="en-US" sz="1600"/>
              <a:t>May</a:t>
            </a:r>
          </a:p>
        </p:txBody>
      </p:sp>
      <p:sp>
        <p:nvSpPr>
          <p:cNvPr id="21517" name="TextBox 18"/>
          <p:cNvSpPr txBox="1">
            <a:spLocks noChangeArrowheads="1"/>
          </p:cNvSpPr>
          <p:nvPr/>
        </p:nvSpPr>
        <p:spPr bwMode="auto">
          <a:xfrm>
            <a:off x="3048000" y="5943600"/>
            <a:ext cx="657225" cy="338138"/>
          </a:xfrm>
          <a:prstGeom prst="rect">
            <a:avLst/>
          </a:prstGeom>
          <a:noFill/>
          <a:ln w="9525">
            <a:noFill/>
            <a:miter lim="800000"/>
            <a:headEnd/>
            <a:tailEnd/>
          </a:ln>
        </p:spPr>
        <p:txBody>
          <a:bodyPr wrap="none">
            <a:spAutoFit/>
          </a:bodyPr>
          <a:lstStyle/>
          <a:p>
            <a:r>
              <a:rPr lang="en-US" sz="1600"/>
              <a:t>April</a:t>
            </a:r>
          </a:p>
        </p:txBody>
      </p:sp>
      <p:sp>
        <p:nvSpPr>
          <p:cNvPr id="21518" name="TextBox 19"/>
          <p:cNvSpPr txBox="1">
            <a:spLocks noChangeArrowheads="1"/>
          </p:cNvSpPr>
          <p:nvPr/>
        </p:nvSpPr>
        <p:spPr bwMode="auto">
          <a:xfrm>
            <a:off x="4343400" y="5943600"/>
            <a:ext cx="647700" cy="338138"/>
          </a:xfrm>
          <a:prstGeom prst="rect">
            <a:avLst/>
          </a:prstGeom>
          <a:noFill/>
          <a:ln w="9525">
            <a:noFill/>
            <a:miter lim="800000"/>
            <a:headEnd/>
            <a:tailEnd/>
          </a:ln>
        </p:spPr>
        <p:txBody>
          <a:bodyPr wrap="none">
            <a:spAutoFit/>
          </a:bodyPr>
          <a:lstStyle/>
          <a:p>
            <a:r>
              <a:rPr lang="en-US" sz="1600"/>
              <a:t>June</a:t>
            </a:r>
          </a:p>
        </p:txBody>
      </p:sp>
      <p:sp>
        <p:nvSpPr>
          <p:cNvPr id="21519" name="TextBox 20"/>
          <p:cNvSpPr txBox="1">
            <a:spLocks noChangeArrowheads="1"/>
          </p:cNvSpPr>
          <p:nvPr/>
        </p:nvSpPr>
        <p:spPr bwMode="auto">
          <a:xfrm>
            <a:off x="5562600" y="5943600"/>
            <a:ext cx="601663" cy="338138"/>
          </a:xfrm>
          <a:prstGeom prst="rect">
            <a:avLst/>
          </a:prstGeom>
          <a:noFill/>
          <a:ln w="9525">
            <a:noFill/>
            <a:miter lim="800000"/>
            <a:headEnd/>
            <a:tailEnd/>
          </a:ln>
        </p:spPr>
        <p:txBody>
          <a:bodyPr wrap="none">
            <a:spAutoFit/>
          </a:bodyPr>
          <a:lstStyle/>
          <a:p>
            <a:r>
              <a:rPr lang="en-US" sz="1600"/>
              <a:t>Aug.</a:t>
            </a:r>
          </a:p>
        </p:txBody>
      </p:sp>
      <p:sp>
        <p:nvSpPr>
          <p:cNvPr id="21520" name="TextBox 21"/>
          <p:cNvSpPr txBox="1">
            <a:spLocks noChangeArrowheads="1"/>
          </p:cNvSpPr>
          <p:nvPr/>
        </p:nvSpPr>
        <p:spPr bwMode="auto">
          <a:xfrm>
            <a:off x="6172200" y="5943600"/>
            <a:ext cx="696913" cy="338138"/>
          </a:xfrm>
          <a:prstGeom prst="rect">
            <a:avLst/>
          </a:prstGeom>
          <a:noFill/>
          <a:ln w="9525">
            <a:noFill/>
            <a:miter lim="800000"/>
            <a:headEnd/>
            <a:tailEnd/>
          </a:ln>
        </p:spPr>
        <p:txBody>
          <a:bodyPr wrap="none">
            <a:spAutoFit/>
          </a:bodyPr>
          <a:lstStyle/>
          <a:p>
            <a:r>
              <a:rPr lang="en-US" sz="1600"/>
              <a:t>Sept.</a:t>
            </a:r>
          </a:p>
        </p:txBody>
      </p:sp>
      <p:sp>
        <p:nvSpPr>
          <p:cNvPr id="21521" name="TextBox 22"/>
          <p:cNvSpPr txBox="1">
            <a:spLocks noChangeArrowheads="1"/>
          </p:cNvSpPr>
          <p:nvPr/>
        </p:nvSpPr>
        <p:spPr bwMode="auto">
          <a:xfrm>
            <a:off x="4953000" y="5943600"/>
            <a:ext cx="595313" cy="338138"/>
          </a:xfrm>
          <a:prstGeom prst="rect">
            <a:avLst/>
          </a:prstGeom>
          <a:noFill/>
          <a:ln w="9525">
            <a:noFill/>
            <a:miter lim="800000"/>
            <a:headEnd/>
            <a:tailEnd/>
          </a:ln>
        </p:spPr>
        <p:txBody>
          <a:bodyPr wrap="none">
            <a:spAutoFit/>
          </a:bodyPr>
          <a:lstStyle/>
          <a:p>
            <a:r>
              <a:rPr lang="en-US" sz="1600"/>
              <a:t>July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0976" y="838200"/>
            <a:ext cx="4249615"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1000" y="3276600"/>
            <a:ext cx="4269591" cy="3202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76800" y="1703688"/>
            <a:ext cx="3868986" cy="4775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057400" y="0"/>
            <a:ext cx="6629400" cy="1446550"/>
          </a:xfrm>
          <a:prstGeom prst="rect">
            <a:avLst/>
          </a:prstGeom>
          <a:noFill/>
        </p:spPr>
        <p:txBody>
          <a:bodyPr wrap="square" rtlCol="0">
            <a:spAutoFit/>
          </a:bodyPr>
          <a:lstStyle/>
          <a:p>
            <a:r>
              <a:rPr lang="en-US" sz="4400" dirty="0" smtClean="0">
                <a:solidFill>
                  <a:srgbClr val="0070C0"/>
                </a:solidFill>
                <a:latin typeface="Comic Sans MS" pitchFamily="66" charset="0"/>
              </a:rPr>
              <a:t>Metamorphosis of a </a:t>
            </a:r>
          </a:p>
          <a:p>
            <a:r>
              <a:rPr lang="en-US" sz="4400" dirty="0" smtClean="0">
                <a:solidFill>
                  <a:srgbClr val="0070C0"/>
                </a:solidFill>
                <a:latin typeface="Comic Sans MS" pitchFamily="66" charset="0"/>
              </a:rPr>
              <a:t>                </a:t>
            </a:r>
            <a:r>
              <a:rPr lang="en-US" sz="4400" dirty="0" err="1" smtClean="0">
                <a:solidFill>
                  <a:srgbClr val="0070C0"/>
                </a:solidFill>
                <a:latin typeface="Comic Sans MS" pitchFamily="66" charset="0"/>
              </a:rPr>
              <a:t>Cecropia</a:t>
            </a:r>
            <a:r>
              <a:rPr lang="en-US" sz="4400" dirty="0" smtClean="0">
                <a:solidFill>
                  <a:srgbClr val="0070C0"/>
                </a:solidFill>
                <a:latin typeface="Comic Sans MS" pitchFamily="66" charset="0"/>
              </a:rPr>
              <a:t> Moth</a:t>
            </a:r>
            <a:endParaRPr lang="en-US" sz="4400" dirty="0">
              <a:solidFill>
                <a:srgbClr val="0070C0"/>
              </a:solidFill>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rmAutofit fontScale="90000"/>
          </a:bodyPr>
          <a:lstStyle/>
          <a:p>
            <a:r>
              <a:rPr lang="en-US" dirty="0" smtClean="0">
                <a:solidFill>
                  <a:srgbClr val="FF0000"/>
                </a:solidFill>
              </a:rPr>
              <a:t>Story #2</a:t>
            </a:r>
            <a:r>
              <a:rPr lang="en-US" dirty="0" smtClean="0"/>
              <a:t/>
            </a:r>
            <a:br>
              <a:rPr lang="en-US" dirty="0" smtClean="0"/>
            </a:br>
            <a:r>
              <a:rPr lang="en-US" sz="4000" dirty="0" smtClean="0">
                <a:solidFill>
                  <a:srgbClr val="0070C0"/>
                </a:solidFill>
                <a:latin typeface="Comic Sans MS" pitchFamily="66" charset="0"/>
              </a:rPr>
              <a:t>Habitat Destruction-Draining the Bays</a:t>
            </a:r>
            <a:endParaRPr lang="en-US" dirty="0"/>
          </a:p>
        </p:txBody>
      </p:sp>
      <p:sp>
        <p:nvSpPr>
          <p:cNvPr id="3" name="TextBox 2"/>
          <p:cNvSpPr txBox="1"/>
          <p:nvPr/>
        </p:nvSpPr>
        <p:spPr>
          <a:xfrm>
            <a:off x="762000" y="1752600"/>
            <a:ext cx="7772400" cy="4370427"/>
          </a:xfrm>
          <a:prstGeom prst="rect">
            <a:avLst/>
          </a:prstGeom>
          <a:noFill/>
        </p:spPr>
        <p:txBody>
          <a:bodyPr wrap="square" rtlCol="0">
            <a:spAutoFit/>
          </a:bodyPr>
          <a:lstStyle/>
          <a:p>
            <a:r>
              <a:rPr lang="en-US" sz="2400" dirty="0" smtClean="0"/>
              <a:t>“When I think of the Dot-tailed Whiteface [</a:t>
            </a:r>
            <a:r>
              <a:rPr lang="en-US" sz="2400" i="1" dirty="0" err="1" smtClean="0"/>
              <a:t>Leucorrhinia</a:t>
            </a:r>
            <a:r>
              <a:rPr lang="en-US" sz="2400" i="1" dirty="0" smtClean="0"/>
              <a:t> </a:t>
            </a:r>
            <a:r>
              <a:rPr lang="en-US" sz="2400" i="1" dirty="0" err="1" smtClean="0"/>
              <a:t>intacta</a:t>
            </a:r>
            <a:r>
              <a:rPr lang="en-US" sz="2400" dirty="0" smtClean="0"/>
              <a:t>], it is always with a tinge of sadness. Those feelings well up every time I drive on Route 72 in New Castle County, Delaware, and come to the curve in the road by the playing fields at Caravel Academy less than a mile south of US Route 40. If I am not alone, I invariably say, “There used to be a Delmarva Bay where that brick building is and another one across the road where that soccer field is.”</a:t>
            </a:r>
          </a:p>
          <a:p>
            <a:endParaRPr lang="en-US" sz="2800" dirty="0" smtClean="0"/>
          </a:p>
          <a:p>
            <a:pPr algn="r"/>
            <a:r>
              <a:rPr lang="en-US" sz="2000" dirty="0" smtClean="0"/>
              <a:t>Hal White (2011), p. 116</a:t>
            </a:r>
          </a:p>
          <a:p>
            <a:pPr algn="r"/>
            <a:r>
              <a:rPr lang="en-US" sz="2000" i="1" dirty="0" smtClean="0"/>
              <a:t>Natural History of Delmarva Dragonflies and Damselflies</a:t>
            </a:r>
            <a:endParaRPr lang="en-US" sz="2400" dirty="0" smtClean="0"/>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152400"/>
            <a:ext cx="3656770" cy="707886"/>
          </a:xfrm>
          <a:prstGeom prst="rect">
            <a:avLst/>
          </a:prstGeom>
          <a:noFill/>
        </p:spPr>
        <p:txBody>
          <a:bodyPr wrap="none" rtlCol="0">
            <a:spAutoFit/>
          </a:bodyPr>
          <a:lstStyle/>
          <a:p>
            <a:r>
              <a:rPr lang="en-US" sz="4000" dirty="0" smtClean="0">
                <a:latin typeface="Comic Sans MS" pitchFamily="66" charset="0"/>
              </a:rPr>
              <a:t>Delmarva Bays</a:t>
            </a:r>
          </a:p>
        </p:txBody>
      </p:sp>
      <p:sp>
        <p:nvSpPr>
          <p:cNvPr id="5" name="TextBox 4"/>
          <p:cNvSpPr txBox="1"/>
          <p:nvPr/>
        </p:nvSpPr>
        <p:spPr>
          <a:xfrm>
            <a:off x="1752600" y="1066800"/>
            <a:ext cx="2763898" cy="1323439"/>
          </a:xfrm>
          <a:prstGeom prst="rect">
            <a:avLst/>
          </a:prstGeom>
          <a:noFill/>
        </p:spPr>
        <p:txBody>
          <a:bodyPr wrap="none" rtlCol="0">
            <a:spAutoFit/>
          </a:bodyPr>
          <a:lstStyle/>
          <a:p>
            <a:r>
              <a:rPr lang="en-US" sz="4000" dirty="0" smtClean="0">
                <a:solidFill>
                  <a:schemeClr val="bg1"/>
                </a:solidFill>
              </a:rPr>
              <a:t>Carolina</a:t>
            </a:r>
            <a:r>
              <a:rPr lang="en-US" sz="4000" dirty="0" smtClean="0"/>
              <a:t> </a:t>
            </a:r>
          </a:p>
          <a:p>
            <a:r>
              <a:rPr lang="en-US" sz="4000" dirty="0" smtClean="0">
                <a:solidFill>
                  <a:schemeClr val="bg1"/>
                </a:solidFill>
              </a:rPr>
              <a:t>  Saddlebags</a:t>
            </a:r>
            <a:endParaRPr lang="en-US" sz="4000" dirty="0">
              <a:solidFill>
                <a:schemeClr val="bg1"/>
              </a:solidFill>
            </a:endParaRPr>
          </a:p>
        </p:txBody>
      </p:sp>
      <p:pic>
        <p:nvPicPr>
          <p:cNvPr id="7" name="Picture 6" descr="Horse Pond.jpg"/>
          <p:cNvPicPr>
            <a:picLocks noChangeAspect="1"/>
          </p:cNvPicPr>
          <p:nvPr/>
        </p:nvPicPr>
        <p:blipFill>
          <a:blip r:embed="rId3" cstate="print"/>
          <a:stretch>
            <a:fillRect/>
          </a:stretch>
        </p:blipFill>
        <p:spPr>
          <a:xfrm>
            <a:off x="381000" y="990600"/>
            <a:ext cx="6242304" cy="4681728"/>
          </a:xfrm>
          <a:prstGeom prst="rect">
            <a:avLst/>
          </a:prstGeom>
        </p:spPr>
      </p:pic>
      <p:pic>
        <p:nvPicPr>
          <p:cNvPr id="8" name="Picture 7" descr="Delmarva Bay Horsepond 6 May 2004.jpg"/>
          <p:cNvPicPr>
            <a:picLocks noChangeAspect="1"/>
          </p:cNvPicPr>
          <p:nvPr/>
        </p:nvPicPr>
        <p:blipFill>
          <a:blip r:embed="rId4" cstate="print"/>
          <a:stretch>
            <a:fillRect/>
          </a:stretch>
        </p:blipFill>
        <p:spPr>
          <a:xfrm>
            <a:off x="4876800" y="3505200"/>
            <a:ext cx="3962400" cy="2971800"/>
          </a:xfrm>
          <a:prstGeom prst="rect">
            <a:avLst/>
          </a:prstGeom>
        </p:spPr>
      </p:pic>
      <p:sp>
        <p:nvSpPr>
          <p:cNvPr id="9" name="TextBox 8"/>
          <p:cNvSpPr txBox="1"/>
          <p:nvPr/>
        </p:nvSpPr>
        <p:spPr>
          <a:xfrm>
            <a:off x="381000" y="5943600"/>
            <a:ext cx="4470583" cy="461665"/>
          </a:xfrm>
          <a:prstGeom prst="rect">
            <a:avLst/>
          </a:prstGeom>
          <a:noFill/>
        </p:spPr>
        <p:txBody>
          <a:bodyPr wrap="none" rtlCol="0">
            <a:spAutoFit/>
          </a:bodyPr>
          <a:lstStyle/>
          <a:p>
            <a:r>
              <a:rPr lang="en-US" sz="2400" dirty="0" smtClean="0"/>
              <a:t>Horse Pond, Blackbird State Forest</a:t>
            </a:r>
            <a:endParaRPr lang="en-US" sz="2400" dirty="0"/>
          </a:p>
        </p:txBody>
      </p:sp>
    </p:spTree>
    <p:extLst>
      <p:ext uri="{BB962C8B-B14F-4D97-AF65-F5344CB8AC3E}">
        <p14:creationId xmlns:p14="http://schemas.microsoft.com/office/powerpoint/2010/main" xmlns="" val="42074385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925483" y="241161"/>
            <a:ext cx="7685117"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0070C0"/>
                </a:solidFill>
                <a:effectLst/>
                <a:latin typeface="Comic Sans MS" pitchFamily="66" charset="0"/>
                <a:ea typeface="Times New Roman" pitchFamily="18" charset="0"/>
                <a:cs typeface="Arial" pitchFamily="34" charset="0"/>
              </a:rPr>
              <a:t>Delmarva Bays, Blackbird, DE</a:t>
            </a:r>
            <a:endParaRPr kumimoji="0" lang="en-US" sz="4000" b="1" i="0" u="none" strike="noStrike" cap="none" normalizeH="0" baseline="0" dirty="0" smtClean="0">
              <a:ln>
                <a:noFill/>
              </a:ln>
              <a:solidFill>
                <a:srgbClr val="0070C0"/>
              </a:solidFill>
              <a:effectLst/>
              <a:latin typeface="Comic Sans MS" pitchFamily="66" charset="0"/>
              <a:cs typeface="Arial" pitchFamily="34" charset="0"/>
            </a:endParaRPr>
          </a:p>
        </p:txBody>
      </p:sp>
      <p:pic>
        <p:nvPicPr>
          <p:cNvPr id="8" name="Picture 7" descr="Blackbird Delmarva Bay - GoogleEarth Image.jpg"/>
          <p:cNvPicPr>
            <a:picLocks noChangeAspect="1"/>
          </p:cNvPicPr>
          <p:nvPr/>
        </p:nvPicPr>
        <p:blipFill>
          <a:blip r:embed="rId3" cstate="print"/>
          <a:stretch>
            <a:fillRect/>
          </a:stretch>
        </p:blipFill>
        <p:spPr>
          <a:xfrm>
            <a:off x="914400" y="1066800"/>
            <a:ext cx="7696200" cy="5111257"/>
          </a:xfrm>
          <a:prstGeom prst="rect">
            <a:avLst/>
          </a:prstGeom>
        </p:spPr>
      </p:pic>
      <p:sp>
        <p:nvSpPr>
          <p:cNvPr id="2" name="TextBox 1"/>
          <p:cNvSpPr txBox="1"/>
          <p:nvPr/>
        </p:nvSpPr>
        <p:spPr>
          <a:xfrm>
            <a:off x="2514600" y="6151544"/>
            <a:ext cx="4325992" cy="461665"/>
          </a:xfrm>
          <a:prstGeom prst="rect">
            <a:avLst/>
          </a:prstGeom>
          <a:noFill/>
        </p:spPr>
        <p:txBody>
          <a:bodyPr wrap="none" rtlCol="0">
            <a:spAutoFit/>
          </a:bodyPr>
          <a:lstStyle/>
          <a:p>
            <a:r>
              <a:rPr lang="en-US" sz="2400" b="1" dirty="0" smtClean="0">
                <a:solidFill>
                  <a:schemeClr val="accent2"/>
                </a:solidFill>
              </a:rPr>
              <a:t>Scars on the </a:t>
            </a:r>
            <a:r>
              <a:rPr lang="en-US" sz="2400" b="1" dirty="0">
                <a:solidFill>
                  <a:schemeClr val="accent2"/>
                </a:solidFill>
              </a:rPr>
              <a:t>l</a:t>
            </a:r>
            <a:r>
              <a:rPr lang="en-US" sz="2400" b="1" dirty="0" smtClean="0">
                <a:solidFill>
                  <a:schemeClr val="accent2"/>
                </a:solidFill>
              </a:rPr>
              <a:t>and reveal the past</a:t>
            </a:r>
            <a:endParaRPr lang="en-US" sz="2400" b="1" dirty="0">
              <a:solidFill>
                <a:schemeClr val="accent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783" y="304800"/>
            <a:ext cx="8458200" cy="1143000"/>
          </a:xfrm>
        </p:spPr>
        <p:txBody>
          <a:bodyPr>
            <a:noAutofit/>
          </a:bodyPr>
          <a:lstStyle/>
          <a:p>
            <a:r>
              <a:rPr lang="en-US" sz="4000" dirty="0" smtClean="0">
                <a:solidFill>
                  <a:srgbClr val="0070C0"/>
                </a:solidFill>
                <a:latin typeface="Comic Sans MS" pitchFamily="66" charset="0"/>
              </a:rPr>
              <a:t>Last seen in Delaware, July 1, 1972</a:t>
            </a:r>
            <a:endParaRPr lang="en-US" sz="4000" dirty="0">
              <a:solidFill>
                <a:srgbClr val="0070C0"/>
              </a:solidFill>
              <a:latin typeface="Comic Sans MS" pitchFamily="66" charset="0"/>
            </a:endParaRPr>
          </a:p>
        </p:txBody>
      </p:sp>
      <p:pic>
        <p:nvPicPr>
          <p:cNvPr id="4" name="Content Placeholder 3" descr="058 Leucorrhinia intacta m Clark Shiffer PA.jpg"/>
          <p:cNvPicPr>
            <a:picLocks noGrp="1" noChangeAspect="1"/>
          </p:cNvPicPr>
          <p:nvPr>
            <p:ph idx="1"/>
          </p:nvPr>
        </p:nvPicPr>
        <p:blipFill>
          <a:blip r:embed="rId3" cstate="print"/>
          <a:stretch>
            <a:fillRect/>
          </a:stretch>
        </p:blipFill>
        <p:spPr>
          <a:xfrm>
            <a:off x="1447800" y="1444592"/>
            <a:ext cx="6520300" cy="4499007"/>
          </a:xfrm>
        </p:spPr>
      </p:pic>
      <p:sp>
        <p:nvSpPr>
          <p:cNvPr id="5" name="TextBox 4"/>
          <p:cNvSpPr txBox="1"/>
          <p:nvPr/>
        </p:nvSpPr>
        <p:spPr>
          <a:xfrm>
            <a:off x="3048000" y="6019800"/>
            <a:ext cx="3077766" cy="523220"/>
          </a:xfrm>
          <a:prstGeom prst="rect">
            <a:avLst/>
          </a:prstGeom>
          <a:noFill/>
        </p:spPr>
        <p:txBody>
          <a:bodyPr wrap="none" rtlCol="0">
            <a:spAutoFit/>
          </a:bodyPr>
          <a:lstStyle/>
          <a:p>
            <a:r>
              <a:rPr lang="en-US" sz="2800" i="1" dirty="0" err="1" smtClean="0"/>
              <a:t>Leucorrhinia</a:t>
            </a:r>
            <a:r>
              <a:rPr lang="en-US" sz="2800" i="1" dirty="0" smtClean="0"/>
              <a:t> </a:t>
            </a:r>
            <a:r>
              <a:rPr lang="en-US" sz="2800" i="1" dirty="0" err="1" smtClean="0"/>
              <a:t>intacta</a:t>
            </a:r>
            <a:endParaRPr lang="en-US" sz="2800" i="1" dirty="0"/>
          </a:p>
        </p:txBody>
      </p:sp>
      <p:sp>
        <p:nvSpPr>
          <p:cNvPr id="6" name="TextBox 5"/>
          <p:cNvSpPr txBox="1"/>
          <p:nvPr/>
        </p:nvSpPr>
        <p:spPr>
          <a:xfrm>
            <a:off x="457200" y="6400800"/>
            <a:ext cx="2207464" cy="369332"/>
          </a:xfrm>
          <a:prstGeom prst="rect">
            <a:avLst/>
          </a:prstGeom>
          <a:noFill/>
        </p:spPr>
        <p:txBody>
          <a:bodyPr wrap="none" rtlCol="0">
            <a:spAutoFit/>
          </a:bodyPr>
          <a:lstStyle/>
          <a:p>
            <a:r>
              <a:rPr lang="en-US" dirty="0" smtClean="0"/>
              <a:t>Photo by Clark </a:t>
            </a:r>
            <a:r>
              <a:rPr lang="en-US" dirty="0" err="1" smtClean="0"/>
              <a:t>Shiffer</a:t>
            </a:r>
            <a:endParaRPr lang="en-US" dirty="0"/>
          </a:p>
        </p:txBody>
      </p:sp>
      <p:sp>
        <p:nvSpPr>
          <p:cNvPr id="7" name="TextBox 6"/>
          <p:cNvSpPr txBox="1"/>
          <p:nvPr/>
        </p:nvSpPr>
        <p:spPr>
          <a:xfrm>
            <a:off x="1447800" y="1447800"/>
            <a:ext cx="3650166" cy="584775"/>
          </a:xfrm>
          <a:prstGeom prst="rect">
            <a:avLst/>
          </a:prstGeom>
          <a:noFill/>
        </p:spPr>
        <p:txBody>
          <a:bodyPr wrap="none" rtlCol="0">
            <a:spAutoFit/>
          </a:bodyPr>
          <a:lstStyle/>
          <a:p>
            <a:r>
              <a:rPr lang="en-US" sz="3200" dirty="0" smtClean="0">
                <a:solidFill>
                  <a:schemeClr val="bg1"/>
                </a:solidFill>
              </a:rPr>
              <a:t>Dot-tailed Whiteface</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9821" y="228600"/>
            <a:ext cx="8148384" cy="707886"/>
          </a:xfrm>
          <a:prstGeom prst="rect">
            <a:avLst/>
          </a:prstGeom>
          <a:noFill/>
        </p:spPr>
        <p:txBody>
          <a:bodyPr wrap="none" rtlCol="0">
            <a:spAutoFit/>
          </a:bodyPr>
          <a:lstStyle/>
          <a:p>
            <a:r>
              <a:rPr lang="en-US" sz="4000" b="1" dirty="0" smtClean="0">
                <a:solidFill>
                  <a:srgbClr val="0070C0"/>
                </a:solidFill>
                <a:latin typeface="Comic Sans MS" pitchFamily="66" charset="0"/>
              </a:rPr>
              <a:t>Colonial Wetlands have Changed</a:t>
            </a:r>
          </a:p>
        </p:txBody>
      </p:sp>
      <p:pic>
        <p:nvPicPr>
          <p:cNvPr id="3" name="Picture 2" descr="082a Tramea carolina emerging Jim Whiote photo.JPG"/>
          <p:cNvPicPr>
            <a:picLocks noChangeAspect="1"/>
          </p:cNvPicPr>
          <p:nvPr/>
        </p:nvPicPr>
        <p:blipFill>
          <a:blip r:embed="rId3" cstate="print"/>
          <a:stretch>
            <a:fillRect/>
          </a:stretch>
        </p:blipFill>
        <p:spPr>
          <a:xfrm>
            <a:off x="762000" y="1219200"/>
            <a:ext cx="3710528" cy="5021580"/>
          </a:xfrm>
          <a:prstGeom prst="rect">
            <a:avLst/>
          </a:prstGeom>
        </p:spPr>
      </p:pic>
      <p:pic>
        <p:nvPicPr>
          <p:cNvPr id="4" name="Picture 3" descr="082b Tramea carolina pr DE 2010 HBW.jpg"/>
          <p:cNvPicPr>
            <a:picLocks noChangeAspect="1"/>
          </p:cNvPicPr>
          <p:nvPr/>
        </p:nvPicPr>
        <p:blipFill>
          <a:blip r:embed="rId4" cstate="print"/>
          <a:stretch>
            <a:fillRect/>
          </a:stretch>
        </p:blipFill>
        <p:spPr>
          <a:xfrm>
            <a:off x="5029200" y="1219200"/>
            <a:ext cx="3333923" cy="5021618"/>
          </a:xfrm>
          <a:prstGeom prst="rect">
            <a:avLst/>
          </a:prstGeom>
        </p:spPr>
      </p:pic>
      <p:sp>
        <p:nvSpPr>
          <p:cNvPr id="5" name="TextBox 4"/>
          <p:cNvSpPr txBox="1"/>
          <p:nvPr/>
        </p:nvSpPr>
        <p:spPr>
          <a:xfrm>
            <a:off x="1752600" y="1066800"/>
            <a:ext cx="2763898" cy="1323439"/>
          </a:xfrm>
          <a:prstGeom prst="rect">
            <a:avLst/>
          </a:prstGeom>
          <a:noFill/>
        </p:spPr>
        <p:txBody>
          <a:bodyPr wrap="none" rtlCol="0">
            <a:spAutoFit/>
          </a:bodyPr>
          <a:lstStyle/>
          <a:p>
            <a:r>
              <a:rPr lang="en-US" sz="4000" dirty="0" smtClean="0">
                <a:solidFill>
                  <a:schemeClr val="bg1"/>
                </a:solidFill>
              </a:rPr>
              <a:t>Carolina</a:t>
            </a:r>
            <a:r>
              <a:rPr lang="en-US" sz="4000" dirty="0" smtClean="0"/>
              <a:t> </a:t>
            </a:r>
          </a:p>
          <a:p>
            <a:r>
              <a:rPr lang="en-US" sz="4000" dirty="0" smtClean="0">
                <a:solidFill>
                  <a:schemeClr val="bg1"/>
                </a:solidFill>
              </a:rPr>
              <a:t>  Saddlebags</a:t>
            </a:r>
            <a:endParaRPr lang="en-US" sz="4000" dirty="0">
              <a:solidFill>
                <a:schemeClr val="bg1"/>
              </a:solidFill>
            </a:endParaRPr>
          </a:p>
        </p:txBody>
      </p:sp>
      <p:sp>
        <p:nvSpPr>
          <p:cNvPr id="6" name="TextBox 5"/>
          <p:cNvSpPr txBox="1"/>
          <p:nvPr/>
        </p:nvSpPr>
        <p:spPr>
          <a:xfrm>
            <a:off x="3352800" y="6172200"/>
            <a:ext cx="2542427" cy="523220"/>
          </a:xfrm>
          <a:prstGeom prst="rect">
            <a:avLst/>
          </a:prstGeom>
          <a:noFill/>
        </p:spPr>
        <p:txBody>
          <a:bodyPr wrap="none" rtlCol="0">
            <a:spAutoFit/>
          </a:bodyPr>
          <a:lstStyle/>
          <a:p>
            <a:r>
              <a:rPr lang="en-US" sz="2800" i="1" dirty="0" err="1" smtClean="0"/>
              <a:t>Tramea</a:t>
            </a:r>
            <a:r>
              <a:rPr lang="en-US" sz="2800" i="1" dirty="0" smtClean="0"/>
              <a:t> </a:t>
            </a:r>
            <a:r>
              <a:rPr lang="en-US" sz="2800" i="1" dirty="0" err="1" smtClean="0"/>
              <a:t>carolina</a:t>
            </a:r>
            <a:endParaRPr lang="en-US" sz="2800" i="1" dirty="0"/>
          </a:p>
        </p:txBody>
      </p:sp>
      <p:sp>
        <p:nvSpPr>
          <p:cNvPr id="7" name="Rectangle 6"/>
          <p:cNvSpPr/>
          <p:nvPr/>
        </p:nvSpPr>
        <p:spPr>
          <a:xfrm>
            <a:off x="774700" y="5878352"/>
            <a:ext cx="2007794" cy="369332"/>
          </a:xfrm>
          <a:prstGeom prst="rect">
            <a:avLst/>
          </a:prstGeom>
        </p:spPr>
        <p:txBody>
          <a:bodyPr wrap="none">
            <a:spAutoFit/>
          </a:bodyPr>
          <a:lstStyle/>
          <a:p>
            <a:r>
              <a:rPr lang="en-US" dirty="0">
                <a:solidFill>
                  <a:schemeClr val="bg1"/>
                </a:solidFill>
              </a:rPr>
              <a:t>Photo by Jim White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228600"/>
            <a:ext cx="5230919" cy="707886"/>
          </a:xfrm>
          <a:prstGeom prst="rect">
            <a:avLst/>
          </a:prstGeom>
          <a:noFill/>
        </p:spPr>
        <p:txBody>
          <a:bodyPr wrap="none" rtlCol="0">
            <a:spAutoFit/>
          </a:bodyPr>
          <a:lstStyle/>
          <a:p>
            <a:r>
              <a:rPr lang="en-US" sz="4000" dirty="0" smtClean="0">
                <a:solidFill>
                  <a:srgbClr val="0070C0"/>
                </a:solidFill>
                <a:latin typeface="Comic Sans MS" pitchFamily="66" charset="0"/>
              </a:rPr>
              <a:t>Dealing with Drought</a:t>
            </a:r>
          </a:p>
        </p:txBody>
      </p:sp>
      <p:pic>
        <p:nvPicPr>
          <p:cNvPr id="3" name="Picture 2" descr="090 Lestes congener pair oviposition.jpg"/>
          <p:cNvPicPr>
            <a:picLocks noChangeAspect="1"/>
          </p:cNvPicPr>
          <p:nvPr/>
        </p:nvPicPr>
        <p:blipFill>
          <a:blip r:embed="rId3" cstate="print"/>
          <a:stretch>
            <a:fillRect/>
          </a:stretch>
        </p:blipFill>
        <p:spPr>
          <a:xfrm>
            <a:off x="990600" y="1066801"/>
            <a:ext cx="7086600" cy="5276890"/>
          </a:xfrm>
          <a:prstGeom prst="rect">
            <a:avLst/>
          </a:prstGeom>
        </p:spPr>
      </p:pic>
      <p:sp>
        <p:nvSpPr>
          <p:cNvPr id="4" name="TextBox 3"/>
          <p:cNvSpPr txBox="1"/>
          <p:nvPr/>
        </p:nvSpPr>
        <p:spPr>
          <a:xfrm>
            <a:off x="990600" y="1066800"/>
            <a:ext cx="4373057" cy="707886"/>
          </a:xfrm>
          <a:prstGeom prst="rect">
            <a:avLst/>
          </a:prstGeom>
          <a:noFill/>
        </p:spPr>
        <p:txBody>
          <a:bodyPr wrap="none" rtlCol="0">
            <a:spAutoFit/>
          </a:bodyPr>
          <a:lstStyle/>
          <a:p>
            <a:r>
              <a:rPr lang="en-US" sz="4000" dirty="0" smtClean="0">
                <a:solidFill>
                  <a:schemeClr val="bg1"/>
                </a:solidFill>
              </a:rPr>
              <a:t>Spotted </a:t>
            </a:r>
            <a:r>
              <a:rPr lang="en-US" sz="4000" dirty="0" err="1" smtClean="0">
                <a:solidFill>
                  <a:schemeClr val="bg1"/>
                </a:solidFill>
              </a:rPr>
              <a:t>Spreadwing</a:t>
            </a:r>
            <a:endParaRPr lang="en-US" sz="4000" dirty="0">
              <a:solidFill>
                <a:schemeClr val="bg1"/>
              </a:solidFill>
            </a:endParaRPr>
          </a:p>
        </p:txBody>
      </p:sp>
      <p:sp>
        <p:nvSpPr>
          <p:cNvPr id="5" name="TextBox 4"/>
          <p:cNvSpPr txBox="1"/>
          <p:nvPr/>
        </p:nvSpPr>
        <p:spPr>
          <a:xfrm>
            <a:off x="990600" y="5791200"/>
            <a:ext cx="2530501" cy="523220"/>
          </a:xfrm>
          <a:prstGeom prst="rect">
            <a:avLst/>
          </a:prstGeom>
          <a:noFill/>
        </p:spPr>
        <p:txBody>
          <a:bodyPr wrap="none" rtlCol="0">
            <a:spAutoFit/>
          </a:bodyPr>
          <a:lstStyle/>
          <a:p>
            <a:r>
              <a:rPr lang="en-US" sz="2800" i="1" dirty="0" err="1" smtClean="0"/>
              <a:t>Lestes</a:t>
            </a:r>
            <a:r>
              <a:rPr lang="en-US" sz="2800" i="1" dirty="0" smtClean="0"/>
              <a:t> congener</a:t>
            </a:r>
            <a:endParaRPr lang="en-US" sz="2800" i="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970"/>
            <a:ext cx="8229600" cy="1143000"/>
          </a:xfrm>
        </p:spPr>
        <p:txBody>
          <a:bodyPr>
            <a:noAutofit/>
          </a:bodyPr>
          <a:lstStyle/>
          <a:p>
            <a:r>
              <a:rPr lang="en-US" sz="3600" b="1" dirty="0" smtClean="0">
                <a:solidFill>
                  <a:srgbClr val="0070C0"/>
                </a:solidFill>
                <a:latin typeface="Comic Sans MS" pitchFamily="66" charset="0"/>
              </a:rPr>
              <a:t>Living Beneath the Ice</a:t>
            </a:r>
            <a:br>
              <a:rPr lang="en-US" sz="3600" b="1" dirty="0" smtClean="0">
                <a:solidFill>
                  <a:srgbClr val="0070C0"/>
                </a:solidFill>
                <a:latin typeface="Comic Sans MS" pitchFamily="66" charset="0"/>
              </a:rPr>
            </a:br>
            <a:r>
              <a:rPr lang="en-US" sz="3600" b="1" dirty="0" smtClean="0">
                <a:solidFill>
                  <a:srgbClr val="0070C0"/>
                </a:solidFill>
                <a:latin typeface="Comic Sans MS" pitchFamily="66" charset="0"/>
              </a:rPr>
              <a:t>of Delmarva Bays</a:t>
            </a:r>
            <a:endParaRPr lang="en-US" sz="3600" b="1" dirty="0">
              <a:solidFill>
                <a:srgbClr val="0070C0"/>
              </a:solidFill>
              <a:latin typeface="Comic Sans MS" pitchFamily="66" charset="0"/>
            </a:endParaRPr>
          </a:p>
        </p:txBody>
      </p:sp>
      <p:pic>
        <p:nvPicPr>
          <p:cNvPr id="6" name="Picture 5" descr="076b Sympetrum ambiguum m DE 31 August 2008 #1 small.jpg"/>
          <p:cNvPicPr>
            <a:picLocks noChangeAspect="1"/>
          </p:cNvPicPr>
          <p:nvPr/>
        </p:nvPicPr>
        <p:blipFill>
          <a:blip r:embed="rId3" cstate="print"/>
          <a:stretch>
            <a:fillRect/>
          </a:stretch>
        </p:blipFill>
        <p:spPr>
          <a:xfrm>
            <a:off x="1524000" y="1447800"/>
            <a:ext cx="6096000" cy="4608576"/>
          </a:xfrm>
          <a:prstGeom prst="rect">
            <a:avLst/>
          </a:prstGeom>
        </p:spPr>
      </p:pic>
      <p:sp>
        <p:nvSpPr>
          <p:cNvPr id="7" name="TextBox 6"/>
          <p:cNvSpPr txBox="1"/>
          <p:nvPr/>
        </p:nvSpPr>
        <p:spPr>
          <a:xfrm>
            <a:off x="1905000" y="1371600"/>
            <a:ext cx="5465471" cy="707886"/>
          </a:xfrm>
          <a:prstGeom prst="rect">
            <a:avLst/>
          </a:prstGeom>
          <a:noFill/>
        </p:spPr>
        <p:txBody>
          <a:bodyPr wrap="none" rtlCol="0">
            <a:spAutoFit/>
          </a:bodyPr>
          <a:lstStyle/>
          <a:p>
            <a:r>
              <a:rPr lang="en-US" sz="4000" dirty="0" smtClean="0">
                <a:solidFill>
                  <a:schemeClr val="bg1"/>
                </a:solidFill>
              </a:rPr>
              <a:t>Blue-faced </a:t>
            </a:r>
            <a:r>
              <a:rPr lang="en-US" sz="4000" dirty="0" err="1" smtClean="0">
                <a:solidFill>
                  <a:schemeClr val="bg1"/>
                </a:solidFill>
              </a:rPr>
              <a:t>Meadowhawk</a:t>
            </a:r>
            <a:endParaRPr lang="en-US" sz="4000" dirty="0">
              <a:solidFill>
                <a:schemeClr val="bg1"/>
              </a:solidFill>
            </a:endParaRPr>
          </a:p>
        </p:txBody>
      </p:sp>
      <p:sp>
        <p:nvSpPr>
          <p:cNvPr id="8" name="TextBox 7"/>
          <p:cNvSpPr txBox="1"/>
          <p:nvPr/>
        </p:nvSpPr>
        <p:spPr>
          <a:xfrm>
            <a:off x="3048000" y="6019800"/>
            <a:ext cx="3525452" cy="523220"/>
          </a:xfrm>
          <a:prstGeom prst="rect">
            <a:avLst/>
          </a:prstGeom>
          <a:noFill/>
        </p:spPr>
        <p:txBody>
          <a:bodyPr wrap="none" rtlCol="0">
            <a:spAutoFit/>
          </a:bodyPr>
          <a:lstStyle/>
          <a:p>
            <a:r>
              <a:rPr lang="en-US" sz="2800" i="1" dirty="0" smtClean="0"/>
              <a:t>Sympetrum </a:t>
            </a:r>
            <a:r>
              <a:rPr lang="en-US" sz="2800" i="1" dirty="0" err="1" smtClean="0"/>
              <a:t>ambiguum</a:t>
            </a:r>
            <a:endParaRPr lang="en-US" sz="2800"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0C0"/>
                </a:solidFill>
                <a:latin typeface="Comic Sans MS" pitchFamily="66" charset="0"/>
              </a:rPr>
              <a:t>Living Beneath the Ice</a:t>
            </a:r>
            <a:endParaRPr lang="en-US" dirty="0">
              <a:solidFill>
                <a:srgbClr val="0070C0"/>
              </a:solidFill>
              <a:latin typeface="Comic Sans MS" pitchFamily="66" charset="0"/>
            </a:endParaRPr>
          </a:p>
        </p:txBody>
      </p:sp>
      <p:pic>
        <p:nvPicPr>
          <p:cNvPr id="4" name="Picture 3" descr="Whale Wallow, Lums Pond State Park DE#1  08-32.JPG"/>
          <p:cNvPicPr>
            <a:picLocks noChangeAspect="1"/>
          </p:cNvPicPr>
          <p:nvPr/>
        </p:nvPicPr>
        <p:blipFill>
          <a:blip r:embed="rId3" cstate="print"/>
          <a:stretch>
            <a:fillRect/>
          </a:stretch>
        </p:blipFill>
        <p:spPr>
          <a:xfrm>
            <a:off x="228600" y="3581400"/>
            <a:ext cx="4343399" cy="2907564"/>
          </a:xfrm>
          <a:prstGeom prst="rect">
            <a:avLst/>
          </a:prstGeom>
        </p:spPr>
      </p:pic>
      <p:pic>
        <p:nvPicPr>
          <p:cNvPr id="5" name="Picture 4" descr="Whale Wallow 4 Mar 15, 2008.JPG"/>
          <p:cNvPicPr>
            <a:picLocks noChangeAspect="1"/>
          </p:cNvPicPr>
          <p:nvPr/>
        </p:nvPicPr>
        <p:blipFill>
          <a:blip r:embed="rId4" cstate="print"/>
          <a:stretch>
            <a:fillRect/>
          </a:stretch>
        </p:blipFill>
        <p:spPr>
          <a:xfrm>
            <a:off x="4648200" y="3581400"/>
            <a:ext cx="4343400" cy="2907565"/>
          </a:xfrm>
          <a:prstGeom prst="rect">
            <a:avLst/>
          </a:prstGeom>
        </p:spPr>
      </p:pic>
      <p:pic>
        <p:nvPicPr>
          <p:cNvPr id="3" name="Picture 2" descr="076c Frozen Whale Wallow DSC_0005.jpg"/>
          <p:cNvPicPr>
            <a:picLocks noChangeAspect="1"/>
          </p:cNvPicPr>
          <p:nvPr/>
        </p:nvPicPr>
        <p:blipFill>
          <a:blip r:embed="rId5" cstate="print"/>
          <a:stretch>
            <a:fillRect/>
          </a:stretch>
        </p:blipFill>
        <p:spPr>
          <a:xfrm>
            <a:off x="2438400" y="1371600"/>
            <a:ext cx="4267200" cy="285617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510663" cy="707886"/>
          </a:xfrm>
          <a:prstGeom prst="rect">
            <a:avLst/>
          </a:prstGeom>
          <a:noFill/>
        </p:spPr>
        <p:txBody>
          <a:bodyPr wrap="square" rtlCol="0">
            <a:spAutoFit/>
          </a:bodyPr>
          <a:lstStyle/>
          <a:p>
            <a:pPr algn="ctr"/>
            <a:r>
              <a:rPr lang="en-US" sz="4000" dirty="0" smtClean="0">
                <a:solidFill>
                  <a:srgbClr val="0070C0"/>
                </a:solidFill>
                <a:latin typeface="Comic Sans MS" pitchFamily="66" charset="0"/>
              </a:rPr>
              <a:t>Trapping Dragonflies </a:t>
            </a:r>
          </a:p>
        </p:txBody>
      </p:sp>
      <p:sp>
        <p:nvSpPr>
          <p:cNvPr id="5" name="TextBox 4"/>
          <p:cNvSpPr txBox="1"/>
          <p:nvPr/>
        </p:nvSpPr>
        <p:spPr>
          <a:xfrm>
            <a:off x="1143000" y="6019800"/>
            <a:ext cx="2704843" cy="523220"/>
          </a:xfrm>
          <a:prstGeom prst="rect">
            <a:avLst/>
          </a:prstGeom>
          <a:noFill/>
        </p:spPr>
        <p:txBody>
          <a:bodyPr wrap="none" rtlCol="0">
            <a:spAutoFit/>
          </a:bodyPr>
          <a:lstStyle/>
          <a:p>
            <a:r>
              <a:rPr lang="en-US" sz="2800" i="1" dirty="0" err="1" smtClean="0"/>
              <a:t>Epiaeschna</a:t>
            </a:r>
            <a:r>
              <a:rPr lang="en-US" sz="2800" i="1" dirty="0" smtClean="0"/>
              <a:t> </a:t>
            </a:r>
            <a:r>
              <a:rPr lang="en-US" sz="2800" i="1" dirty="0" err="1" smtClean="0"/>
              <a:t>heros</a:t>
            </a:r>
            <a:endParaRPr lang="en-US" sz="2800" i="1" dirty="0"/>
          </a:p>
        </p:txBody>
      </p:sp>
      <p:pic>
        <p:nvPicPr>
          <p:cNvPr id="6" name="Picture 5" descr="010a Epiaeschna heros f Idylwild WMA June 2010 Jim White.jpg"/>
          <p:cNvPicPr>
            <a:picLocks noChangeAspect="1"/>
          </p:cNvPicPr>
          <p:nvPr/>
        </p:nvPicPr>
        <p:blipFill>
          <a:blip r:embed="rId3" cstate="print"/>
          <a:stretch>
            <a:fillRect/>
          </a:stretch>
        </p:blipFill>
        <p:spPr>
          <a:xfrm>
            <a:off x="685800" y="1143000"/>
            <a:ext cx="3429331" cy="4800600"/>
          </a:xfrm>
          <a:prstGeom prst="rect">
            <a:avLst/>
          </a:prstGeom>
        </p:spPr>
      </p:pic>
      <p:sp>
        <p:nvSpPr>
          <p:cNvPr id="4" name="TextBox 3"/>
          <p:cNvSpPr txBox="1"/>
          <p:nvPr/>
        </p:nvSpPr>
        <p:spPr>
          <a:xfrm>
            <a:off x="685800" y="2438400"/>
            <a:ext cx="800219" cy="3169714"/>
          </a:xfrm>
          <a:prstGeom prst="rect">
            <a:avLst/>
          </a:prstGeom>
          <a:noFill/>
        </p:spPr>
        <p:txBody>
          <a:bodyPr vert="vert270" wrap="none" rtlCol="0">
            <a:spAutoFit/>
          </a:bodyPr>
          <a:lstStyle/>
          <a:p>
            <a:r>
              <a:rPr lang="en-US" sz="4000" dirty="0" smtClean="0"/>
              <a:t>Swamp Darner</a:t>
            </a:r>
            <a:endParaRPr lang="en-US" sz="4000" dirty="0"/>
          </a:p>
        </p:txBody>
      </p:sp>
      <p:pic>
        <p:nvPicPr>
          <p:cNvPr id="7" name="Picture 6" descr="010b Epiaeschna heros trap MD a.jpg"/>
          <p:cNvPicPr>
            <a:picLocks noChangeAspect="1"/>
          </p:cNvPicPr>
          <p:nvPr/>
        </p:nvPicPr>
        <p:blipFill>
          <a:blip r:embed="rId4" cstate="print"/>
          <a:stretch>
            <a:fillRect/>
          </a:stretch>
        </p:blipFill>
        <p:spPr>
          <a:xfrm>
            <a:off x="5029200" y="1143000"/>
            <a:ext cx="3124199" cy="4793291"/>
          </a:xfrm>
          <a:prstGeom prst="rect">
            <a:avLst/>
          </a:prstGeom>
        </p:spPr>
      </p:pic>
      <p:sp>
        <p:nvSpPr>
          <p:cNvPr id="8" name="TextBox 7"/>
          <p:cNvSpPr txBox="1"/>
          <p:nvPr/>
        </p:nvSpPr>
        <p:spPr>
          <a:xfrm>
            <a:off x="7391400" y="2286000"/>
            <a:ext cx="800219" cy="3147336"/>
          </a:xfrm>
          <a:prstGeom prst="rect">
            <a:avLst/>
          </a:prstGeom>
          <a:noFill/>
        </p:spPr>
        <p:txBody>
          <a:bodyPr vert="vert270" wrap="none" rtlCol="0">
            <a:spAutoFit/>
          </a:bodyPr>
          <a:lstStyle/>
          <a:p>
            <a:r>
              <a:rPr lang="en-US" sz="4000" dirty="0" smtClean="0">
                <a:solidFill>
                  <a:schemeClr val="bg1"/>
                </a:solidFill>
              </a:rPr>
              <a:t>20 oz Beer cup</a:t>
            </a:r>
            <a:endParaRPr lang="en-US" sz="4000"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04800"/>
            <a:ext cx="8510663" cy="707886"/>
          </a:xfrm>
          <a:prstGeom prst="rect">
            <a:avLst/>
          </a:prstGeom>
          <a:noFill/>
        </p:spPr>
        <p:txBody>
          <a:bodyPr wrap="square" rtlCol="0">
            <a:spAutoFit/>
          </a:bodyPr>
          <a:lstStyle/>
          <a:p>
            <a:pPr algn="ctr"/>
            <a:r>
              <a:rPr lang="en-US" sz="4000" dirty="0" smtClean="0">
                <a:solidFill>
                  <a:srgbClr val="0070C0"/>
                </a:solidFill>
                <a:latin typeface="Comic Sans MS" pitchFamily="66" charset="0"/>
              </a:rPr>
              <a:t>Trapping Dragonflies </a:t>
            </a:r>
          </a:p>
        </p:txBody>
      </p:sp>
      <p:pic>
        <p:nvPicPr>
          <p:cNvPr id="9" name="Picture 8" descr="Paul Schaefer Sudlerville Gypsy moth plot 1995.jpg"/>
          <p:cNvPicPr>
            <a:picLocks noChangeAspect="1"/>
          </p:cNvPicPr>
          <p:nvPr/>
        </p:nvPicPr>
        <p:blipFill>
          <a:blip r:embed="rId3" cstate="print"/>
          <a:stretch>
            <a:fillRect/>
          </a:stretch>
        </p:blipFill>
        <p:spPr>
          <a:xfrm>
            <a:off x="631541" y="1258976"/>
            <a:ext cx="7826659" cy="506562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800" dirty="0" smtClean="0">
                <a:solidFill>
                  <a:srgbClr val="0070C0"/>
                </a:solidFill>
                <a:latin typeface="Comic Sans MS" pitchFamily="66" charset="0"/>
              </a:rPr>
              <a:t>Advice to an 11</a:t>
            </a:r>
            <a:r>
              <a:rPr lang="en-US" sz="3800" baseline="30000" dirty="0" smtClean="0">
                <a:solidFill>
                  <a:srgbClr val="0070C0"/>
                </a:solidFill>
                <a:latin typeface="Comic Sans MS" pitchFamily="66" charset="0"/>
              </a:rPr>
              <a:t>th</a:t>
            </a:r>
            <a:r>
              <a:rPr lang="en-US" sz="3800" dirty="0" smtClean="0">
                <a:solidFill>
                  <a:srgbClr val="0070C0"/>
                </a:solidFill>
                <a:latin typeface="Comic Sans MS" pitchFamily="66" charset="0"/>
              </a:rPr>
              <a:t> Grade “</a:t>
            </a:r>
            <a:r>
              <a:rPr lang="en-US" sz="3800" dirty="0">
                <a:solidFill>
                  <a:srgbClr val="0070C0"/>
                </a:solidFill>
                <a:latin typeface="Comic Sans MS" pitchFamily="66" charset="0"/>
              </a:rPr>
              <a:t>E</a:t>
            </a:r>
            <a:r>
              <a:rPr lang="en-US" sz="3800" dirty="0" smtClean="0">
                <a:solidFill>
                  <a:srgbClr val="0070C0"/>
                </a:solidFill>
                <a:latin typeface="Comic Sans MS" pitchFamily="66" charset="0"/>
              </a:rPr>
              <a:t>ntomologist”</a:t>
            </a:r>
            <a:endParaRPr lang="en-US" sz="3800" dirty="0">
              <a:solidFill>
                <a:srgbClr val="0070C0"/>
              </a:solidFill>
              <a:latin typeface="Comic Sans MS" pitchFamily="66" charset="0"/>
            </a:endParaRPr>
          </a:p>
        </p:txBody>
      </p:sp>
      <p:sp>
        <p:nvSpPr>
          <p:cNvPr id="3" name="Content Placeholder 2"/>
          <p:cNvSpPr>
            <a:spLocks noGrp="1"/>
          </p:cNvSpPr>
          <p:nvPr>
            <p:ph idx="1"/>
          </p:nvPr>
        </p:nvSpPr>
        <p:spPr/>
        <p:txBody>
          <a:bodyPr/>
          <a:lstStyle/>
          <a:p>
            <a:pPr marL="0" indent="0">
              <a:buNone/>
            </a:pPr>
            <a:r>
              <a:rPr lang="en-US" dirty="0" smtClean="0"/>
              <a:t>“</a:t>
            </a:r>
            <a:r>
              <a:rPr lang="en-US" sz="4000" i="1" dirty="0" smtClean="0"/>
              <a:t>What ever you do, don’t become an entomologist. Keep it a hobby. Do the most difficult thing you enjoy</a:t>
            </a:r>
            <a:r>
              <a:rPr lang="en-US" dirty="0" smtClean="0"/>
              <a:t>.”</a:t>
            </a:r>
          </a:p>
          <a:p>
            <a:pPr marL="0" indent="0">
              <a:buNone/>
            </a:pPr>
            <a:endParaRPr lang="en-US" dirty="0" smtClean="0"/>
          </a:p>
          <a:p>
            <a:pPr marL="0" indent="0">
              <a:buNone/>
            </a:pPr>
            <a:r>
              <a:rPr lang="en-US" dirty="0" smtClean="0"/>
              <a:t>	T. W. Donnelly (1959)</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35884" y="4038600"/>
            <a:ext cx="2794000" cy="2095500"/>
          </a:xfrm>
          <a:prstGeom prst="rect">
            <a:avLst/>
          </a:prstGeom>
        </p:spPr>
      </p:pic>
      <p:sp>
        <p:nvSpPr>
          <p:cNvPr id="5" name="TextBox 4"/>
          <p:cNvSpPr txBox="1"/>
          <p:nvPr/>
        </p:nvSpPr>
        <p:spPr>
          <a:xfrm>
            <a:off x="5489834" y="6153150"/>
            <a:ext cx="3124200" cy="369332"/>
          </a:xfrm>
          <a:prstGeom prst="rect">
            <a:avLst/>
          </a:prstGeom>
          <a:noFill/>
        </p:spPr>
        <p:txBody>
          <a:bodyPr wrap="square" rtlCol="0">
            <a:spAutoFit/>
          </a:bodyPr>
          <a:lstStyle/>
          <a:p>
            <a:r>
              <a:rPr lang="en-US" dirty="0" smtClean="0"/>
              <a:t>HBW and T. W. Donnelly (2008)</a:t>
            </a:r>
            <a:endParaRPr lang="en-US" dirty="0"/>
          </a:p>
        </p:txBody>
      </p:sp>
    </p:spTree>
    <p:extLst>
      <p:ext uri="{BB962C8B-B14F-4D97-AF65-F5344CB8AC3E}">
        <p14:creationId xmlns:p14="http://schemas.microsoft.com/office/powerpoint/2010/main" xmlns="" val="570801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534400" cy="1630362"/>
          </a:xfrm>
        </p:spPr>
        <p:txBody>
          <a:bodyPr>
            <a:normAutofit fontScale="90000"/>
          </a:bodyPr>
          <a:lstStyle/>
          <a:p>
            <a:r>
              <a:rPr lang="en-US" dirty="0" smtClean="0">
                <a:solidFill>
                  <a:srgbClr val="FF0000"/>
                </a:solidFill>
              </a:rPr>
              <a:t>Story #3</a:t>
            </a:r>
            <a:r>
              <a:rPr lang="en-US" dirty="0" smtClean="0"/>
              <a:t> </a:t>
            </a:r>
            <a:br>
              <a:rPr lang="en-US" dirty="0" smtClean="0"/>
            </a:br>
            <a:r>
              <a:rPr lang="en-US" sz="3600" dirty="0" smtClean="0">
                <a:solidFill>
                  <a:srgbClr val="0070C0"/>
                </a:solidFill>
                <a:latin typeface="Comic Sans MS" pitchFamily="66" charset="0"/>
              </a:rPr>
              <a:t>Why isn’t there more dragonfly abundance or diversity on Piedmont Streams? </a:t>
            </a:r>
            <a:endParaRPr lang="en-US" sz="3600" dirty="0">
              <a:solidFill>
                <a:srgbClr val="0070C0"/>
              </a:solidFill>
              <a:latin typeface="Comic Sans MS" pitchFamily="66" charset="0"/>
            </a:endParaRPr>
          </a:p>
        </p:txBody>
      </p:sp>
      <p:sp>
        <p:nvSpPr>
          <p:cNvPr id="3" name="TextBox 2"/>
          <p:cNvSpPr txBox="1"/>
          <p:nvPr/>
        </p:nvSpPr>
        <p:spPr>
          <a:xfrm>
            <a:off x="762000" y="2438400"/>
            <a:ext cx="7696200" cy="3693319"/>
          </a:xfrm>
          <a:prstGeom prst="rect">
            <a:avLst/>
          </a:prstGeom>
          <a:noFill/>
        </p:spPr>
        <p:txBody>
          <a:bodyPr wrap="square" rtlCol="0">
            <a:spAutoFit/>
          </a:bodyPr>
          <a:lstStyle/>
          <a:p>
            <a:r>
              <a:rPr lang="en-US" sz="2400" dirty="0" smtClean="0"/>
              <a:t>“I am saddened by having a nationally designated ‘Wild and Scenic River’ whose beauty is a veneer that hides the fact that it is a relatively lifeless skeleton of what it could and should be, and most certainly was. I am hopeful that someday, through the protection provided, the full biological diversity will return to White Clay Creek.” </a:t>
            </a:r>
          </a:p>
          <a:p>
            <a:endParaRPr lang="en-US" sz="2400" dirty="0" smtClean="0"/>
          </a:p>
          <a:p>
            <a:pPr algn="r"/>
            <a:r>
              <a:rPr lang="en-US" sz="2000" dirty="0" smtClean="0"/>
              <a:t>Hal White (2011), preface to </a:t>
            </a:r>
          </a:p>
          <a:p>
            <a:pPr algn="r"/>
            <a:r>
              <a:rPr lang="en-US" sz="2000" i="1" dirty="0" smtClean="0"/>
              <a:t>Natural History of Delmarva Dragonflies and Damselflies</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solidFill>
                  <a:srgbClr val="0070C0"/>
                </a:solidFill>
                <a:latin typeface="Comic Sans MS" pitchFamily="66" charset="0"/>
              </a:rPr>
              <a:t>White Clay Creek at PA border</a:t>
            </a:r>
            <a:endParaRPr lang="en-US" dirty="0">
              <a:solidFill>
                <a:srgbClr val="0070C0"/>
              </a:solidFill>
              <a:latin typeface="Comic Sans MS" pitchFamily="66" charset="0"/>
            </a:endParaRPr>
          </a:p>
        </p:txBody>
      </p:sp>
      <p:pic>
        <p:nvPicPr>
          <p:cNvPr id="7" name="Content Placeholder 6" descr="White Clay Creek at PA border 8-17-2002.jpg"/>
          <p:cNvPicPr>
            <a:picLocks noGrp="1" noChangeAspect="1"/>
          </p:cNvPicPr>
          <p:nvPr>
            <p:ph idx="1"/>
          </p:nvPr>
        </p:nvPicPr>
        <p:blipFill>
          <a:blip r:embed="rId3" cstate="print"/>
          <a:stretch>
            <a:fillRect/>
          </a:stretch>
        </p:blipFill>
        <p:spPr>
          <a:xfrm>
            <a:off x="838200" y="1371600"/>
            <a:ext cx="7602440" cy="5037314"/>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70C0"/>
                </a:solidFill>
                <a:latin typeface="Comic Sans MS" pitchFamily="66" charset="0"/>
              </a:rPr>
              <a:t>White Clay Creek Flooding</a:t>
            </a:r>
            <a:endParaRPr lang="en-US" dirty="0">
              <a:solidFill>
                <a:srgbClr val="0070C0"/>
              </a:solidFill>
              <a:latin typeface="Comic Sans MS" pitchFamily="66" charset="0"/>
            </a:endParaRPr>
          </a:p>
        </p:txBody>
      </p:sp>
      <p:pic>
        <p:nvPicPr>
          <p:cNvPr id="6" name="Content Placeholder 5" descr="White Clay Creek at Russell Bridge 9-15-2003a.jpg"/>
          <p:cNvPicPr>
            <a:picLocks noGrp="1" noChangeAspect="1"/>
          </p:cNvPicPr>
          <p:nvPr>
            <p:ph idx="1"/>
          </p:nvPr>
        </p:nvPicPr>
        <p:blipFill>
          <a:blip r:embed="rId3" cstate="print"/>
          <a:stretch>
            <a:fillRect/>
          </a:stretch>
        </p:blipFill>
        <p:spPr>
          <a:xfrm>
            <a:off x="3581400" y="3429000"/>
            <a:ext cx="4427220" cy="2911398"/>
          </a:xfrm>
        </p:spPr>
      </p:pic>
      <p:pic>
        <p:nvPicPr>
          <p:cNvPr id="8" name="Picture 7" descr="White Clay Creek at Russell Bridge 5-22-2004.jpg"/>
          <p:cNvPicPr>
            <a:picLocks noChangeAspect="1"/>
          </p:cNvPicPr>
          <p:nvPr/>
        </p:nvPicPr>
        <p:blipFill>
          <a:blip r:embed="rId4" cstate="print"/>
          <a:stretch>
            <a:fillRect/>
          </a:stretch>
        </p:blipFill>
        <p:spPr>
          <a:xfrm>
            <a:off x="457199" y="1447799"/>
            <a:ext cx="4114801" cy="2780989"/>
          </a:xfrm>
          <a:prstGeom prst="rect">
            <a:avLst/>
          </a:prstGeom>
        </p:spPr>
      </p:pic>
      <p:sp>
        <p:nvSpPr>
          <p:cNvPr id="9" name="TextBox 8"/>
          <p:cNvSpPr txBox="1"/>
          <p:nvPr/>
        </p:nvSpPr>
        <p:spPr>
          <a:xfrm>
            <a:off x="533400" y="4648200"/>
            <a:ext cx="2895600" cy="1384995"/>
          </a:xfrm>
          <a:prstGeom prst="rect">
            <a:avLst/>
          </a:prstGeom>
          <a:noFill/>
        </p:spPr>
        <p:txBody>
          <a:bodyPr wrap="square" rtlCol="0">
            <a:spAutoFit/>
          </a:bodyPr>
          <a:lstStyle/>
          <a:p>
            <a:r>
              <a:rPr lang="en-US" sz="2800" dirty="0" smtClean="0"/>
              <a:t>The third 100-year flood in about ten years</a:t>
            </a:r>
            <a:r>
              <a:rPr lang="en-US" dirty="0" smtClean="0"/>
              <a:t>.</a:t>
            </a:r>
            <a:endParaRPr lang="en-US" dirty="0"/>
          </a:p>
        </p:txBody>
      </p:sp>
      <p:sp>
        <p:nvSpPr>
          <p:cNvPr id="10" name="TextBox 9"/>
          <p:cNvSpPr txBox="1"/>
          <p:nvPr/>
        </p:nvSpPr>
        <p:spPr>
          <a:xfrm>
            <a:off x="4724400" y="1676400"/>
            <a:ext cx="3276600" cy="1384995"/>
          </a:xfrm>
          <a:prstGeom prst="rect">
            <a:avLst/>
          </a:prstGeom>
          <a:noFill/>
        </p:spPr>
        <p:txBody>
          <a:bodyPr wrap="square" rtlCol="0">
            <a:spAutoFit/>
          </a:bodyPr>
          <a:lstStyle/>
          <a:p>
            <a:r>
              <a:rPr lang="en-US" sz="2800" dirty="0" smtClean="0"/>
              <a:t>How do frequent floods affect larval </a:t>
            </a:r>
            <a:r>
              <a:rPr lang="en-US" sz="2800" dirty="0" err="1" smtClean="0"/>
              <a:t>Odonates</a:t>
            </a:r>
            <a:r>
              <a:rPr lang="en-US" sz="2800" dirty="0" smtClean="0"/>
              <a:t>?</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sz="3200" dirty="0" smtClean="0">
                <a:solidFill>
                  <a:srgbClr val="0070C0"/>
                </a:solidFill>
                <a:latin typeface="Comic Sans MS" pitchFamily="66" charset="0"/>
              </a:rPr>
              <a:t>How has White Clay Creek changed in 300 years? Where did those high banks come from?</a:t>
            </a:r>
            <a:endParaRPr lang="en-US" sz="3200" dirty="0">
              <a:solidFill>
                <a:srgbClr val="0070C0"/>
              </a:solidFill>
              <a:latin typeface="Comic Sans MS" pitchFamily="66" charset="0"/>
            </a:endParaRPr>
          </a:p>
        </p:txBody>
      </p:sp>
      <p:pic>
        <p:nvPicPr>
          <p:cNvPr id="4" name="Content Placeholder 3" descr="DSC_0007.JPG"/>
          <p:cNvPicPr>
            <a:picLocks noGrp="1" noChangeAspect="1"/>
          </p:cNvPicPr>
          <p:nvPr>
            <p:ph idx="1"/>
          </p:nvPr>
        </p:nvPicPr>
        <p:blipFill>
          <a:blip r:embed="rId3" cstate="print"/>
          <a:stretch>
            <a:fillRect/>
          </a:stretch>
        </p:blipFill>
        <p:spPr>
          <a:xfrm>
            <a:off x="1191497" y="1600200"/>
            <a:ext cx="6761006" cy="4525963"/>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457200" y="1295400"/>
            <a:ext cx="8262000" cy="5131292"/>
          </a:xfrm>
          <a:prstGeom prst="rect">
            <a:avLst/>
          </a:prstGeom>
          <a:noFill/>
          <a:ln w="9525">
            <a:noFill/>
            <a:miter lim="800000"/>
            <a:headEnd/>
            <a:tailEnd/>
          </a:ln>
        </p:spPr>
        <p:txBody>
          <a:bodyPr wrap="square" lIns="82945" tIns="41473" rIns="82945" bIns="41473">
            <a:spAutoFit/>
          </a:bodyPr>
          <a:lstStyle/>
          <a:p>
            <a:r>
              <a:rPr lang="en-US" sz="3300" dirty="0"/>
              <a:t>“</a:t>
            </a:r>
            <a:r>
              <a:rPr lang="en-US" sz="3300" dirty="0" smtClean="0"/>
              <a:t>On Red </a:t>
            </a:r>
            <a:r>
              <a:rPr lang="en-US" sz="3300" dirty="0"/>
              <a:t>Clay, Pike, </a:t>
            </a:r>
            <a:r>
              <a:rPr lang="en-US" sz="3300" dirty="0" smtClean="0"/>
              <a:t>and </a:t>
            </a:r>
            <a:r>
              <a:rPr lang="en-US" sz="3300" dirty="0"/>
              <a:t>White Clay creeks, </a:t>
            </a:r>
            <a:endParaRPr lang="en-US" sz="3300" dirty="0" smtClean="0"/>
          </a:p>
          <a:p>
            <a:r>
              <a:rPr lang="en-US" sz="3300" dirty="0" smtClean="0"/>
              <a:t>each mill owner </a:t>
            </a:r>
            <a:r>
              <a:rPr lang="en-US" sz="3300" dirty="0"/>
              <a:t>managed </a:t>
            </a:r>
            <a:r>
              <a:rPr lang="en-US" sz="3300" dirty="0" smtClean="0"/>
              <a:t>his </a:t>
            </a:r>
            <a:r>
              <a:rPr lang="en-US" sz="3300" dirty="0"/>
              <a:t>own water power source, </a:t>
            </a:r>
            <a:r>
              <a:rPr lang="en-US" sz="3300" dirty="0" smtClean="0"/>
              <a:t>even </a:t>
            </a:r>
            <a:r>
              <a:rPr lang="en-US" sz="3300" dirty="0"/>
              <a:t>when the races </a:t>
            </a:r>
            <a:r>
              <a:rPr lang="en-US" sz="3300" dirty="0" smtClean="0"/>
              <a:t>actually overlapped  one </a:t>
            </a:r>
            <a:r>
              <a:rPr lang="en-US" sz="3300" dirty="0"/>
              <a:t>another. The mills were so </a:t>
            </a:r>
            <a:r>
              <a:rPr lang="en-US" sz="3300" dirty="0" smtClean="0"/>
              <a:t>closely spaced that </a:t>
            </a:r>
            <a:r>
              <a:rPr lang="en-US" sz="3300" dirty="0"/>
              <a:t>the foot of one tailrace was in </a:t>
            </a:r>
            <a:r>
              <a:rPr lang="en-US" sz="3300" dirty="0" smtClean="0"/>
              <a:t>effect </a:t>
            </a:r>
            <a:r>
              <a:rPr lang="en-US" sz="3300" dirty="0"/>
              <a:t>the head of the next impoundment downstream</a:t>
            </a:r>
            <a:r>
              <a:rPr lang="en-US" sz="3300" dirty="0" smtClean="0"/>
              <a:t>”.</a:t>
            </a:r>
          </a:p>
          <a:p>
            <a:endParaRPr lang="en-US" sz="3300" dirty="0"/>
          </a:p>
          <a:p>
            <a:r>
              <a:rPr lang="en-US" sz="1600" dirty="0" smtClean="0"/>
              <a:t>Source</a:t>
            </a:r>
            <a:r>
              <a:rPr lang="en-US" sz="1600" dirty="0"/>
              <a:t>: Burrow, Ian; </a:t>
            </a:r>
            <a:r>
              <a:rPr lang="en-US" sz="1600" dirty="0" err="1"/>
              <a:t>Liebeknecht</a:t>
            </a:r>
            <a:r>
              <a:rPr lang="en-US" sz="1600" dirty="0"/>
              <a:t>, William; </a:t>
            </a:r>
            <a:r>
              <a:rPr lang="en-US" sz="1600" dirty="0" err="1"/>
              <a:t>Ferenback</a:t>
            </a:r>
            <a:r>
              <a:rPr lang="en-US" sz="1600" dirty="0"/>
              <a:t>, Susan; </a:t>
            </a:r>
            <a:r>
              <a:rPr lang="en-US" sz="1600" dirty="0" err="1"/>
              <a:t>Heite</a:t>
            </a:r>
            <a:r>
              <a:rPr lang="en-US" sz="1600" dirty="0"/>
              <a:t>, Edward; and Wicks, </a:t>
            </a:r>
            <a:r>
              <a:rPr lang="en-US" sz="1600" dirty="0" err="1"/>
              <a:t>Carolann</a:t>
            </a:r>
            <a:r>
              <a:rPr lang="en-US" sz="1600" dirty="0"/>
              <a:t>, 2003, Archaeological and historical research on Henderson Road/Old Coach Road, Mill Creek Hundred, New Castle County: Delaware Department of Transportation Archaeology Series no. 164.</a:t>
            </a:r>
          </a:p>
        </p:txBody>
      </p:sp>
      <p:sp>
        <p:nvSpPr>
          <p:cNvPr id="3" name="TextBox 2"/>
          <p:cNvSpPr txBox="1"/>
          <p:nvPr/>
        </p:nvSpPr>
        <p:spPr>
          <a:xfrm>
            <a:off x="685800" y="457200"/>
            <a:ext cx="7806624" cy="646331"/>
          </a:xfrm>
          <a:prstGeom prst="rect">
            <a:avLst/>
          </a:prstGeom>
          <a:noFill/>
        </p:spPr>
        <p:txBody>
          <a:bodyPr wrap="none" rtlCol="0">
            <a:spAutoFit/>
          </a:bodyPr>
          <a:lstStyle/>
          <a:p>
            <a:r>
              <a:rPr lang="en-US" sz="3600" b="1" dirty="0" smtClean="0">
                <a:solidFill>
                  <a:srgbClr val="0070C0"/>
                </a:solidFill>
              </a:rPr>
              <a:t>Capturing Water Power in Colonial Days</a:t>
            </a:r>
            <a:endParaRPr lang="en-US" sz="3600" b="1" dirty="0">
              <a:solidFill>
                <a:srgbClr val="0070C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stCxn id="31" idx="0"/>
          </p:cNvCxnSpPr>
          <p:nvPr/>
        </p:nvCxnSpPr>
        <p:spPr>
          <a:xfrm flipV="1">
            <a:off x="457200" y="3124199"/>
            <a:ext cx="1066800" cy="1"/>
          </a:xfrm>
          <a:prstGeom prst="line">
            <a:avLst/>
          </a:prstGeom>
          <a:ln w="38100">
            <a:solidFill>
              <a:srgbClr val="20DDE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31" idx="20"/>
          </p:cNvCxnSpPr>
          <p:nvPr/>
        </p:nvCxnSpPr>
        <p:spPr>
          <a:xfrm>
            <a:off x="1524000" y="3124200"/>
            <a:ext cx="37171" cy="459788"/>
          </a:xfrm>
          <a:prstGeom prst="line">
            <a:avLst/>
          </a:prstGeom>
          <a:ln w="38100">
            <a:solidFill>
              <a:srgbClr val="20DDE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31" idx="20"/>
          </p:cNvCxnSpPr>
          <p:nvPr/>
        </p:nvCxnSpPr>
        <p:spPr>
          <a:xfrm flipV="1">
            <a:off x="1561171" y="3581399"/>
            <a:ext cx="1334429" cy="2589"/>
          </a:xfrm>
          <a:prstGeom prst="line">
            <a:avLst/>
          </a:prstGeom>
          <a:ln w="38100">
            <a:solidFill>
              <a:srgbClr val="20DDE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31" idx="41"/>
          </p:cNvCxnSpPr>
          <p:nvPr/>
        </p:nvCxnSpPr>
        <p:spPr>
          <a:xfrm>
            <a:off x="2895600" y="3581399"/>
            <a:ext cx="26021" cy="507235"/>
          </a:xfrm>
          <a:prstGeom prst="line">
            <a:avLst/>
          </a:prstGeom>
          <a:ln w="38100">
            <a:solidFill>
              <a:srgbClr val="20DDE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31" idx="43"/>
          </p:cNvCxnSpPr>
          <p:nvPr/>
        </p:nvCxnSpPr>
        <p:spPr>
          <a:xfrm flipV="1">
            <a:off x="3189249" y="4114799"/>
            <a:ext cx="1839951" cy="74764"/>
          </a:xfrm>
          <a:prstGeom prst="line">
            <a:avLst/>
          </a:prstGeom>
          <a:ln w="38100">
            <a:solidFill>
              <a:srgbClr val="20DDE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31" idx="64"/>
          </p:cNvCxnSpPr>
          <p:nvPr/>
        </p:nvCxnSpPr>
        <p:spPr>
          <a:xfrm>
            <a:off x="5029200" y="4114799"/>
            <a:ext cx="33453" cy="770052"/>
          </a:xfrm>
          <a:prstGeom prst="line">
            <a:avLst/>
          </a:prstGeom>
          <a:ln w="38100">
            <a:solidFill>
              <a:srgbClr val="20DDE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1" idx="65"/>
          </p:cNvCxnSpPr>
          <p:nvPr/>
        </p:nvCxnSpPr>
        <p:spPr>
          <a:xfrm flipV="1">
            <a:off x="5163013" y="4876801"/>
            <a:ext cx="1694987" cy="52908"/>
          </a:xfrm>
          <a:prstGeom prst="line">
            <a:avLst/>
          </a:prstGeom>
          <a:ln w="38100">
            <a:solidFill>
              <a:srgbClr val="20DDE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31" idx="87"/>
          </p:cNvCxnSpPr>
          <p:nvPr/>
        </p:nvCxnSpPr>
        <p:spPr>
          <a:xfrm>
            <a:off x="6858001" y="4876800"/>
            <a:ext cx="11152" cy="479054"/>
          </a:xfrm>
          <a:prstGeom prst="line">
            <a:avLst/>
          </a:prstGeom>
          <a:ln w="38100">
            <a:solidFill>
              <a:srgbClr val="20DDE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31" idx="87"/>
          </p:cNvCxnSpPr>
          <p:nvPr/>
        </p:nvCxnSpPr>
        <p:spPr>
          <a:xfrm flipV="1">
            <a:off x="6869153" y="5333999"/>
            <a:ext cx="1360447" cy="21855"/>
          </a:xfrm>
          <a:prstGeom prst="line">
            <a:avLst/>
          </a:prstGeom>
          <a:ln w="38100">
            <a:solidFill>
              <a:srgbClr val="20DDE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1" idx="106"/>
          </p:cNvCxnSpPr>
          <p:nvPr/>
        </p:nvCxnSpPr>
        <p:spPr>
          <a:xfrm>
            <a:off x="8229600" y="5333999"/>
            <a:ext cx="1" cy="436784"/>
          </a:xfrm>
          <a:prstGeom prst="line">
            <a:avLst/>
          </a:prstGeom>
          <a:ln w="38100">
            <a:solidFill>
              <a:srgbClr val="20DDE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31" idx="106"/>
          </p:cNvCxnSpPr>
          <p:nvPr/>
        </p:nvCxnSpPr>
        <p:spPr>
          <a:xfrm>
            <a:off x="8229601" y="5770783"/>
            <a:ext cx="685799" cy="20417"/>
          </a:xfrm>
          <a:prstGeom prst="line">
            <a:avLst/>
          </a:prstGeom>
          <a:ln w="38100">
            <a:solidFill>
              <a:srgbClr val="20DDE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85800" y="457200"/>
            <a:ext cx="7806624" cy="646331"/>
          </a:xfrm>
          <a:prstGeom prst="rect">
            <a:avLst/>
          </a:prstGeom>
          <a:noFill/>
        </p:spPr>
        <p:txBody>
          <a:bodyPr wrap="none" rtlCol="0">
            <a:spAutoFit/>
          </a:bodyPr>
          <a:lstStyle/>
          <a:p>
            <a:r>
              <a:rPr lang="en-US" sz="3600" b="1" dirty="0" smtClean="0">
                <a:solidFill>
                  <a:srgbClr val="0070C0"/>
                </a:solidFill>
              </a:rPr>
              <a:t>Capturing Water Power in Colonial Days</a:t>
            </a:r>
            <a:endParaRPr lang="en-US" sz="3600" b="1" dirty="0">
              <a:solidFill>
                <a:srgbClr val="0070C0"/>
              </a:solidFill>
            </a:endParaRPr>
          </a:p>
        </p:txBody>
      </p:sp>
      <p:sp>
        <p:nvSpPr>
          <p:cNvPr id="31" name="Freeform 30"/>
          <p:cNvSpPr/>
          <p:nvPr/>
        </p:nvSpPr>
        <p:spPr>
          <a:xfrm>
            <a:off x="457200" y="3124200"/>
            <a:ext cx="8385717" cy="2971800"/>
          </a:xfrm>
          <a:custGeom>
            <a:avLst/>
            <a:gdLst>
              <a:gd name="connsiteX0" fmla="*/ 0 w 8385717"/>
              <a:gd name="connsiteY0" fmla="*/ 0 h 2955073"/>
              <a:gd name="connsiteX1" fmla="*/ 66908 w 8385717"/>
              <a:gd name="connsiteY1" fmla="*/ 22302 h 2955073"/>
              <a:gd name="connsiteX2" fmla="*/ 100361 w 8385717"/>
              <a:gd name="connsiteY2" fmla="*/ 33453 h 2955073"/>
              <a:gd name="connsiteX3" fmla="*/ 122664 w 8385717"/>
              <a:gd name="connsiteY3" fmla="*/ 55756 h 2955073"/>
              <a:gd name="connsiteX4" fmla="*/ 144966 w 8385717"/>
              <a:gd name="connsiteY4" fmla="*/ 89209 h 2955073"/>
              <a:gd name="connsiteX5" fmla="*/ 178420 w 8385717"/>
              <a:gd name="connsiteY5" fmla="*/ 111512 h 2955073"/>
              <a:gd name="connsiteX6" fmla="*/ 211873 w 8385717"/>
              <a:gd name="connsiteY6" fmla="*/ 144966 h 2955073"/>
              <a:gd name="connsiteX7" fmla="*/ 390293 w 8385717"/>
              <a:gd name="connsiteY7" fmla="*/ 133814 h 2955073"/>
              <a:gd name="connsiteX8" fmla="*/ 434898 w 8385717"/>
              <a:gd name="connsiteY8" fmla="*/ 122663 h 2955073"/>
              <a:gd name="connsiteX9" fmla="*/ 557561 w 8385717"/>
              <a:gd name="connsiteY9" fmla="*/ 133814 h 2955073"/>
              <a:gd name="connsiteX10" fmla="*/ 613317 w 8385717"/>
              <a:gd name="connsiteY10" fmla="*/ 189570 h 2955073"/>
              <a:gd name="connsiteX11" fmla="*/ 624469 w 8385717"/>
              <a:gd name="connsiteY11" fmla="*/ 223024 h 2955073"/>
              <a:gd name="connsiteX12" fmla="*/ 657922 w 8385717"/>
              <a:gd name="connsiteY12" fmla="*/ 245326 h 2955073"/>
              <a:gd name="connsiteX13" fmla="*/ 780586 w 8385717"/>
              <a:gd name="connsiteY13" fmla="*/ 256478 h 2955073"/>
              <a:gd name="connsiteX14" fmla="*/ 814039 w 8385717"/>
              <a:gd name="connsiteY14" fmla="*/ 267629 h 2955073"/>
              <a:gd name="connsiteX15" fmla="*/ 858644 w 8385717"/>
              <a:gd name="connsiteY15" fmla="*/ 323385 h 2955073"/>
              <a:gd name="connsiteX16" fmla="*/ 880947 w 8385717"/>
              <a:gd name="connsiteY16" fmla="*/ 345687 h 2955073"/>
              <a:gd name="connsiteX17" fmla="*/ 947854 w 8385717"/>
              <a:gd name="connsiteY17" fmla="*/ 379141 h 2955073"/>
              <a:gd name="connsiteX18" fmla="*/ 992459 w 8385717"/>
              <a:gd name="connsiteY18" fmla="*/ 423746 h 2955073"/>
              <a:gd name="connsiteX19" fmla="*/ 1070517 w 8385717"/>
              <a:gd name="connsiteY19" fmla="*/ 446048 h 2955073"/>
              <a:gd name="connsiteX20" fmla="*/ 1103971 w 8385717"/>
              <a:gd name="connsiteY20" fmla="*/ 457200 h 2955073"/>
              <a:gd name="connsiteX21" fmla="*/ 1159727 w 8385717"/>
              <a:gd name="connsiteY21" fmla="*/ 468351 h 2955073"/>
              <a:gd name="connsiteX22" fmla="*/ 1237786 w 8385717"/>
              <a:gd name="connsiteY22" fmla="*/ 490653 h 2955073"/>
              <a:gd name="connsiteX23" fmla="*/ 1293542 w 8385717"/>
              <a:gd name="connsiteY23" fmla="*/ 524107 h 2955073"/>
              <a:gd name="connsiteX24" fmla="*/ 1393903 w 8385717"/>
              <a:gd name="connsiteY24" fmla="*/ 557561 h 2955073"/>
              <a:gd name="connsiteX25" fmla="*/ 1427356 w 8385717"/>
              <a:gd name="connsiteY25" fmla="*/ 579863 h 2955073"/>
              <a:gd name="connsiteX26" fmla="*/ 1460810 w 8385717"/>
              <a:gd name="connsiteY26" fmla="*/ 591014 h 2955073"/>
              <a:gd name="connsiteX27" fmla="*/ 1483113 w 8385717"/>
              <a:gd name="connsiteY27" fmla="*/ 624468 h 2955073"/>
              <a:gd name="connsiteX28" fmla="*/ 1494264 w 8385717"/>
              <a:gd name="connsiteY28" fmla="*/ 657922 h 2955073"/>
              <a:gd name="connsiteX29" fmla="*/ 1561171 w 8385717"/>
              <a:gd name="connsiteY29" fmla="*/ 702526 h 2955073"/>
              <a:gd name="connsiteX30" fmla="*/ 1572322 w 8385717"/>
              <a:gd name="connsiteY30" fmla="*/ 735980 h 2955073"/>
              <a:gd name="connsiteX31" fmla="*/ 1639230 w 8385717"/>
              <a:gd name="connsiteY31" fmla="*/ 758283 h 2955073"/>
              <a:gd name="connsiteX32" fmla="*/ 1773044 w 8385717"/>
              <a:gd name="connsiteY32" fmla="*/ 780585 h 2955073"/>
              <a:gd name="connsiteX33" fmla="*/ 1940313 w 8385717"/>
              <a:gd name="connsiteY33" fmla="*/ 791736 h 2955073"/>
              <a:gd name="connsiteX34" fmla="*/ 1996069 w 8385717"/>
              <a:gd name="connsiteY34" fmla="*/ 802887 h 2955073"/>
              <a:gd name="connsiteX35" fmla="*/ 2062976 w 8385717"/>
              <a:gd name="connsiteY35" fmla="*/ 825190 h 2955073"/>
              <a:gd name="connsiteX36" fmla="*/ 2163337 w 8385717"/>
              <a:gd name="connsiteY36" fmla="*/ 858644 h 2955073"/>
              <a:gd name="connsiteX37" fmla="*/ 2241395 w 8385717"/>
              <a:gd name="connsiteY37" fmla="*/ 869795 h 2955073"/>
              <a:gd name="connsiteX38" fmla="*/ 2308303 w 8385717"/>
              <a:gd name="connsiteY38" fmla="*/ 880946 h 2955073"/>
              <a:gd name="connsiteX39" fmla="*/ 2341756 w 8385717"/>
              <a:gd name="connsiteY39" fmla="*/ 892097 h 2955073"/>
              <a:gd name="connsiteX40" fmla="*/ 2397513 w 8385717"/>
              <a:gd name="connsiteY40" fmla="*/ 947853 h 2955073"/>
              <a:gd name="connsiteX41" fmla="*/ 2464420 w 8385717"/>
              <a:gd name="connsiteY41" fmla="*/ 959005 h 2955073"/>
              <a:gd name="connsiteX42" fmla="*/ 2509025 w 8385717"/>
              <a:gd name="connsiteY42" fmla="*/ 1025912 h 2955073"/>
              <a:gd name="connsiteX43" fmla="*/ 2732049 w 8385717"/>
              <a:gd name="connsiteY43" fmla="*/ 1059366 h 2955073"/>
              <a:gd name="connsiteX44" fmla="*/ 2810108 w 8385717"/>
              <a:gd name="connsiteY44" fmla="*/ 1115122 h 2955073"/>
              <a:gd name="connsiteX45" fmla="*/ 2921620 w 8385717"/>
              <a:gd name="connsiteY45" fmla="*/ 1170878 h 2955073"/>
              <a:gd name="connsiteX46" fmla="*/ 3021981 w 8385717"/>
              <a:gd name="connsiteY46" fmla="*/ 1204331 h 2955073"/>
              <a:gd name="connsiteX47" fmla="*/ 3144644 w 8385717"/>
              <a:gd name="connsiteY47" fmla="*/ 1260087 h 2955073"/>
              <a:gd name="connsiteX48" fmla="*/ 3178098 w 8385717"/>
              <a:gd name="connsiteY48" fmla="*/ 1271239 h 2955073"/>
              <a:gd name="connsiteX49" fmla="*/ 3267308 w 8385717"/>
              <a:gd name="connsiteY49" fmla="*/ 1326995 h 2955073"/>
              <a:gd name="connsiteX50" fmla="*/ 3356517 w 8385717"/>
              <a:gd name="connsiteY50" fmla="*/ 1349297 h 2955073"/>
              <a:gd name="connsiteX51" fmla="*/ 3389971 w 8385717"/>
              <a:gd name="connsiteY51" fmla="*/ 1371600 h 2955073"/>
              <a:gd name="connsiteX52" fmla="*/ 3534937 w 8385717"/>
              <a:gd name="connsiteY52" fmla="*/ 1393902 h 2955073"/>
              <a:gd name="connsiteX53" fmla="*/ 3902927 w 8385717"/>
              <a:gd name="connsiteY53" fmla="*/ 1405053 h 2955073"/>
              <a:gd name="connsiteX54" fmla="*/ 3936381 w 8385717"/>
              <a:gd name="connsiteY54" fmla="*/ 1416205 h 2955073"/>
              <a:gd name="connsiteX55" fmla="*/ 3992137 w 8385717"/>
              <a:gd name="connsiteY55" fmla="*/ 1471961 h 2955073"/>
              <a:gd name="connsiteX56" fmla="*/ 4081347 w 8385717"/>
              <a:gd name="connsiteY56" fmla="*/ 1494263 h 2955073"/>
              <a:gd name="connsiteX57" fmla="*/ 4192859 w 8385717"/>
              <a:gd name="connsiteY57" fmla="*/ 1516566 h 2955073"/>
              <a:gd name="connsiteX58" fmla="*/ 4293220 w 8385717"/>
              <a:gd name="connsiteY58" fmla="*/ 1561170 h 2955073"/>
              <a:gd name="connsiteX59" fmla="*/ 4326673 w 8385717"/>
              <a:gd name="connsiteY59" fmla="*/ 1572322 h 2955073"/>
              <a:gd name="connsiteX60" fmla="*/ 4415883 w 8385717"/>
              <a:gd name="connsiteY60" fmla="*/ 1616926 h 2955073"/>
              <a:gd name="connsiteX61" fmla="*/ 4438186 w 8385717"/>
              <a:gd name="connsiteY61" fmla="*/ 1639229 h 2955073"/>
              <a:gd name="connsiteX62" fmla="*/ 4471639 w 8385717"/>
              <a:gd name="connsiteY62" fmla="*/ 1650380 h 2955073"/>
              <a:gd name="connsiteX63" fmla="*/ 4505093 w 8385717"/>
              <a:gd name="connsiteY63" fmla="*/ 1672683 h 2955073"/>
              <a:gd name="connsiteX64" fmla="*/ 4605454 w 8385717"/>
              <a:gd name="connsiteY64" fmla="*/ 1750741 h 2955073"/>
              <a:gd name="connsiteX65" fmla="*/ 4705815 w 8385717"/>
              <a:gd name="connsiteY65" fmla="*/ 1795346 h 2955073"/>
              <a:gd name="connsiteX66" fmla="*/ 4772722 w 8385717"/>
              <a:gd name="connsiteY66" fmla="*/ 1906858 h 2955073"/>
              <a:gd name="connsiteX67" fmla="*/ 4795025 w 8385717"/>
              <a:gd name="connsiteY67" fmla="*/ 1929161 h 2955073"/>
              <a:gd name="connsiteX68" fmla="*/ 4861932 w 8385717"/>
              <a:gd name="connsiteY68" fmla="*/ 1951463 h 2955073"/>
              <a:gd name="connsiteX69" fmla="*/ 4895386 w 8385717"/>
              <a:gd name="connsiteY69" fmla="*/ 1962614 h 2955073"/>
              <a:gd name="connsiteX70" fmla="*/ 4917688 w 8385717"/>
              <a:gd name="connsiteY70" fmla="*/ 1984917 h 2955073"/>
              <a:gd name="connsiteX71" fmla="*/ 4951142 w 8385717"/>
              <a:gd name="connsiteY71" fmla="*/ 1996068 h 2955073"/>
              <a:gd name="connsiteX72" fmla="*/ 4962293 w 8385717"/>
              <a:gd name="connsiteY72" fmla="*/ 2029522 h 2955073"/>
              <a:gd name="connsiteX73" fmla="*/ 4995747 w 8385717"/>
              <a:gd name="connsiteY73" fmla="*/ 2062975 h 2955073"/>
              <a:gd name="connsiteX74" fmla="*/ 5040352 w 8385717"/>
              <a:gd name="connsiteY74" fmla="*/ 2040673 h 2955073"/>
              <a:gd name="connsiteX75" fmla="*/ 5073805 w 8385717"/>
              <a:gd name="connsiteY75" fmla="*/ 2051824 h 2955073"/>
              <a:gd name="connsiteX76" fmla="*/ 5129561 w 8385717"/>
              <a:gd name="connsiteY76" fmla="*/ 2074126 h 2955073"/>
              <a:gd name="connsiteX77" fmla="*/ 5174166 w 8385717"/>
              <a:gd name="connsiteY77" fmla="*/ 2096429 h 2955073"/>
              <a:gd name="connsiteX78" fmla="*/ 5330283 w 8385717"/>
              <a:gd name="connsiteY78" fmla="*/ 2107580 h 2955073"/>
              <a:gd name="connsiteX79" fmla="*/ 5363737 w 8385717"/>
              <a:gd name="connsiteY79" fmla="*/ 2118731 h 2955073"/>
              <a:gd name="connsiteX80" fmla="*/ 5452947 w 8385717"/>
              <a:gd name="connsiteY80" fmla="*/ 2107580 h 2955073"/>
              <a:gd name="connsiteX81" fmla="*/ 5486400 w 8385717"/>
              <a:gd name="connsiteY81" fmla="*/ 2096429 h 2955073"/>
              <a:gd name="connsiteX82" fmla="*/ 5531005 w 8385717"/>
              <a:gd name="connsiteY82" fmla="*/ 2085278 h 2955073"/>
              <a:gd name="connsiteX83" fmla="*/ 6043961 w 8385717"/>
              <a:gd name="connsiteY83" fmla="*/ 2096429 h 2955073"/>
              <a:gd name="connsiteX84" fmla="*/ 6155473 w 8385717"/>
              <a:gd name="connsiteY84" fmla="*/ 2152185 h 2955073"/>
              <a:gd name="connsiteX85" fmla="*/ 6289288 w 8385717"/>
              <a:gd name="connsiteY85" fmla="*/ 2163336 h 2955073"/>
              <a:gd name="connsiteX86" fmla="*/ 6389649 w 8385717"/>
              <a:gd name="connsiteY86" fmla="*/ 2196790 h 2955073"/>
              <a:gd name="connsiteX87" fmla="*/ 6411952 w 8385717"/>
              <a:gd name="connsiteY87" fmla="*/ 2219092 h 2955073"/>
              <a:gd name="connsiteX88" fmla="*/ 6467708 w 8385717"/>
              <a:gd name="connsiteY88" fmla="*/ 2230244 h 2955073"/>
              <a:gd name="connsiteX89" fmla="*/ 6534615 w 8385717"/>
              <a:gd name="connsiteY89" fmla="*/ 2274848 h 2955073"/>
              <a:gd name="connsiteX90" fmla="*/ 6601522 w 8385717"/>
              <a:gd name="connsiteY90" fmla="*/ 2286000 h 2955073"/>
              <a:gd name="connsiteX91" fmla="*/ 6634976 w 8385717"/>
              <a:gd name="connsiteY91" fmla="*/ 2297151 h 2955073"/>
              <a:gd name="connsiteX92" fmla="*/ 6679581 w 8385717"/>
              <a:gd name="connsiteY92" fmla="*/ 2308302 h 2955073"/>
              <a:gd name="connsiteX93" fmla="*/ 6757639 w 8385717"/>
              <a:gd name="connsiteY93" fmla="*/ 2341756 h 2955073"/>
              <a:gd name="connsiteX94" fmla="*/ 6802244 w 8385717"/>
              <a:gd name="connsiteY94" fmla="*/ 2352907 h 2955073"/>
              <a:gd name="connsiteX95" fmla="*/ 6858000 w 8385717"/>
              <a:gd name="connsiteY95" fmla="*/ 2386361 h 2955073"/>
              <a:gd name="connsiteX96" fmla="*/ 7025269 w 8385717"/>
              <a:gd name="connsiteY96" fmla="*/ 2419814 h 2955073"/>
              <a:gd name="connsiteX97" fmla="*/ 7081025 w 8385717"/>
              <a:gd name="connsiteY97" fmla="*/ 2430966 h 2955073"/>
              <a:gd name="connsiteX98" fmla="*/ 7125630 w 8385717"/>
              <a:gd name="connsiteY98" fmla="*/ 2442117 h 2955073"/>
              <a:gd name="connsiteX99" fmla="*/ 7225991 w 8385717"/>
              <a:gd name="connsiteY99" fmla="*/ 2453268 h 2955073"/>
              <a:gd name="connsiteX100" fmla="*/ 7549376 w 8385717"/>
              <a:gd name="connsiteY100" fmla="*/ 2475570 h 2955073"/>
              <a:gd name="connsiteX101" fmla="*/ 7593981 w 8385717"/>
              <a:gd name="connsiteY101" fmla="*/ 2486722 h 2955073"/>
              <a:gd name="connsiteX102" fmla="*/ 7616283 w 8385717"/>
              <a:gd name="connsiteY102" fmla="*/ 2520175 h 2955073"/>
              <a:gd name="connsiteX103" fmla="*/ 7638586 w 8385717"/>
              <a:gd name="connsiteY103" fmla="*/ 2542478 h 2955073"/>
              <a:gd name="connsiteX104" fmla="*/ 7660888 w 8385717"/>
              <a:gd name="connsiteY104" fmla="*/ 2575931 h 2955073"/>
              <a:gd name="connsiteX105" fmla="*/ 7727795 w 8385717"/>
              <a:gd name="connsiteY105" fmla="*/ 2620536 h 2955073"/>
              <a:gd name="connsiteX106" fmla="*/ 7772400 w 8385717"/>
              <a:gd name="connsiteY106" fmla="*/ 2631687 h 2955073"/>
              <a:gd name="connsiteX107" fmla="*/ 7839308 w 8385717"/>
              <a:gd name="connsiteY107" fmla="*/ 2653990 h 2955073"/>
              <a:gd name="connsiteX108" fmla="*/ 7895064 w 8385717"/>
              <a:gd name="connsiteY108" fmla="*/ 2709746 h 2955073"/>
              <a:gd name="connsiteX109" fmla="*/ 7995425 w 8385717"/>
              <a:gd name="connsiteY109" fmla="*/ 2754351 h 2955073"/>
              <a:gd name="connsiteX110" fmla="*/ 8051181 w 8385717"/>
              <a:gd name="connsiteY110" fmla="*/ 2798956 h 2955073"/>
              <a:gd name="connsiteX111" fmla="*/ 8140391 w 8385717"/>
              <a:gd name="connsiteY111" fmla="*/ 2854712 h 2955073"/>
              <a:gd name="connsiteX112" fmla="*/ 8196147 w 8385717"/>
              <a:gd name="connsiteY112" fmla="*/ 2877014 h 2955073"/>
              <a:gd name="connsiteX113" fmla="*/ 8240752 w 8385717"/>
              <a:gd name="connsiteY113" fmla="*/ 2910468 h 2955073"/>
              <a:gd name="connsiteX114" fmla="*/ 8296508 w 8385717"/>
              <a:gd name="connsiteY114" fmla="*/ 2921619 h 2955073"/>
              <a:gd name="connsiteX115" fmla="*/ 8374566 w 8385717"/>
              <a:gd name="connsiteY115" fmla="*/ 2943922 h 2955073"/>
              <a:gd name="connsiteX116" fmla="*/ 8385717 w 8385717"/>
              <a:gd name="connsiteY116" fmla="*/ 2955073 h 29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8385717" h="2955073">
                <a:moveTo>
                  <a:pt x="0" y="0"/>
                </a:moveTo>
                <a:lnTo>
                  <a:pt x="66908" y="22302"/>
                </a:lnTo>
                <a:lnTo>
                  <a:pt x="100361" y="33453"/>
                </a:lnTo>
                <a:cubicBezTo>
                  <a:pt x="107795" y="40887"/>
                  <a:pt x="116096" y="47546"/>
                  <a:pt x="122664" y="55756"/>
                </a:cubicBezTo>
                <a:cubicBezTo>
                  <a:pt x="131036" y="66221"/>
                  <a:pt x="135489" y="79732"/>
                  <a:pt x="144966" y="89209"/>
                </a:cubicBezTo>
                <a:cubicBezTo>
                  <a:pt x="154443" y="98686"/>
                  <a:pt x="168124" y="102932"/>
                  <a:pt x="178420" y="111512"/>
                </a:cubicBezTo>
                <a:cubicBezTo>
                  <a:pt x="190535" y="121608"/>
                  <a:pt x="200722" y="133815"/>
                  <a:pt x="211873" y="144966"/>
                </a:cubicBezTo>
                <a:cubicBezTo>
                  <a:pt x="271346" y="141249"/>
                  <a:pt x="330999" y="139743"/>
                  <a:pt x="390293" y="133814"/>
                </a:cubicBezTo>
                <a:cubicBezTo>
                  <a:pt x="405543" y="132289"/>
                  <a:pt x="419572" y="122663"/>
                  <a:pt x="434898" y="122663"/>
                </a:cubicBezTo>
                <a:cubicBezTo>
                  <a:pt x="475954" y="122663"/>
                  <a:pt x="516673" y="130097"/>
                  <a:pt x="557561" y="133814"/>
                </a:cubicBezTo>
                <a:cubicBezTo>
                  <a:pt x="576146" y="152399"/>
                  <a:pt x="605005" y="164635"/>
                  <a:pt x="613317" y="189570"/>
                </a:cubicBezTo>
                <a:cubicBezTo>
                  <a:pt x="617034" y="200721"/>
                  <a:pt x="617126" y="213845"/>
                  <a:pt x="624469" y="223024"/>
                </a:cubicBezTo>
                <a:cubicBezTo>
                  <a:pt x="632841" y="233489"/>
                  <a:pt x="644818" y="242518"/>
                  <a:pt x="657922" y="245326"/>
                </a:cubicBezTo>
                <a:cubicBezTo>
                  <a:pt x="698067" y="253929"/>
                  <a:pt x="739698" y="252761"/>
                  <a:pt x="780586" y="256478"/>
                </a:cubicBezTo>
                <a:cubicBezTo>
                  <a:pt x="791737" y="260195"/>
                  <a:pt x="803960" y="261582"/>
                  <a:pt x="814039" y="267629"/>
                </a:cubicBezTo>
                <a:cubicBezTo>
                  <a:pt x="834754" y="280058"/>
                  <a:pt x="844615" y="305849"/>
                  <a:pt x="858644" y="323385"/>
                </a:cubicBezTo>
                <a:cubicBezTo>
                  <a:pt x="865212" y="331595"/>
                  <a:pt x="872737" y="339119"/>
                  <a:pt x="880947" y="345687"/>
                </a:cubicBezTo>
                <a:cubicBezTo>
                  <a:pt x="911831" y="370394"/>
                  <a:pt x="912517" y="367362"/>
                  <a:pt x="947854" y="379141"/>
                </a:cubicBezTo>
                <a:lnTo>
                  <a:pt x="992459" y="423746"/>
                </a:lnTo>
                <a:cubicBezTo>
                  <a:pt x="997806" y="429093"/>
                  <a:pt x="1070112" y="445932"/>
                  <a:pt x="1070517" y="446048"/>
                </a:cubicBezTo>
                <a:cubicBezTo>
                  <a:pt x="1081819" y="449277"/>
                  <a:pt x="1092567" y="454349"/>
                  <a:pt x="1103971" y="457200"/>
                </a:cubicBezTo>
                <a:cubicBezTo>
                  <a:pt x="1122358" y="461797"/>
                  <a:pt x="1141225" y="464240"/>
                  <a:pt x="1159727" y="468351"/>
                </a:cubicBezTo>
                <a:cubicBezTo>
                  <a:pt x="1201733" y="477686"/>
                  <a:pt x="1200532" y="478235"/>
                  <a:pt x="1237786" y="490653"/>
                </a:cubicBezTo>
                <a:cubicBezTo>
                  <a:pt x="1281346" y="534215"/>
                  <a:pt x="1235639" y="495156"/>
                  <a:pt x="1293542" y="524107"/>
                </a:cubicBezTo>
                <a:cubicBezTo>
                  <a:pt x="1371943" y="563307"/>
                  <a:pt x="1269682" y="536856"/>
                  <a:pt x="1393903" y="557561"/>
                </a:cubicBezTo>
                <a:cubicBezTo>
                  <a:pt x="1405054" y="564995"/>
                  <a:pt x="1415369" y="573870"/>
                  <a:pt x="1427356" y="579863"/>
                </a:cubicBezTo>
                <a:cubicBezTo>
                  <a:pt x="1437870" y="585120"/>
                  <a:pt x="1451631" y="583671"/>
                  <a:pt x="1460810" y="591014"/>
                </a:cubicBezTo>
                <a:cubicBezTo>
                  <a:pt x="1471275" y="599386"/>
                  <a:pt x="1475679" y="613317"/>
                  <a:pt x="1483113" y="624468"/>
                </a:cubicBezTo>
                <a:cubicBezTo>
                  <a:pt x="1486830" y="635619"/>
                  <a:pt x="1485952" y="649610"/>
                  <a:pt x="1494264" y="657922"/>
                </a:cubicBezTo>
                <a:cubicBezTo>
                  <a:pt x="1513217" y="676875"/>
                  <a:pt x="1561171" y="702526"/>
                  <a:pt x="1561171" y="702526"/>
                </a:cubicBezTo>
                <a:cubicBezTo>
                  <a:pt x="1564888" y="713677"/>
                  <a:pt x="1562757" y="729148"/>
                  <a:pt x="1572322" y="735980"/>
                </a:cubicBezTo>
                <a:cubicBezTo>
                  <a:pt x="1591452" y="749644"/>
                  <a:pt x="1616927" y="750849"/>
                  <a:pt x="1639230" y="758283"/>
                </a:cubicBezTo>
                <a:cubicBezTo>
                  <a:pt x="1700267" y="778629"/>
                  <a:pt x="1673452" y="772286"/>
                  <a:pt x="1773044" y="780585"/>
                </a:cubicBezTo>
                <a:cubicBezTo>
                  <a:pt x="1828731" y="785225"/>
                  <a:pt x="1884557" y="788019"/>
                  <a:pt x="1940313" y="791736"/>
                </a:cubicBezTo>
                <a:cubicBezTo>
                  <a:pt x="1958898" y="795453"/>
                  <a:pt x="1977783" y="797900"/>
                  <a:pt x="1996069" y="802887"/>
                </a:cubicBezTo>
                <a:cubicBezTo>
                  <a:pt x="2018749" y="809073"/>
                  <a:pt x="2040674" y="817756"/>
                  <a:pt x="2062976" y="825190"/>
                </a:cubicBezTo>
                <a:lnTo>
                  <a:pt x="2163337" y="858644"/>
                </a:lnTo>
                <a:cubicBezTo>
                  <a:pt x="2188272" y="866956"/>
                  <a:pt x="2215417" y="865798"/>
                  <a:pt x="2241395" y="869795"/>
                </a:cubicBezTo>
                <a:cubicBezTo>
                  <a:pt x="2263742" y="873233"/>
                  <a:pt x="2286000" y="877229"/>
                  <a:pt x="2308303" y="880946"/>
                </a:cubicBezTo>
                <a:cubicBezTo>
                  <a:pt x="2319454" y="884663"/>
                  <a:pt x="2332578" y="884754"/>
                  <a:pt x="2341756" y="892097"/>
                </a:cubicBezTo>
                <a:cubicBezTo>
                  <a:pt x="2384238" y="926083"/>
                  <a:pt x="2340163" y="928736"/>
                  <a:pt x="2397513" y="947853"/>
                </a:cubicBezTo>
                <a:cubicBezTo>
                  <a:pt x="2418963" y="955003"/>
                  <a:pt x="2442118" y="955288"/>
                  <a:pt x="2464420" y="959005"/>
                </a:cubicBezTo>
                <a:cubicBezTo>
                  <a:pt x="2479288" y="981307"/>
                  <a:pt x="2483596" y="1017436"/>
                  <a:pt x="2509025" y="1025912"/>
                </a:cubicBezTo>
                <a:cubicBezTo>
                  <a:pt x="2625426" y="1064712"/>
                  <a:pt x="2552483" y="1046539"/>
                  <a:pt x="2732049" y="1059366"/>
                </a:cubicBezTo>
                <a:cubicBezTo>
                  <a:pt x="2819582" y="1088543"/>
                  <a:pt x="2696136" y="1041854"/>
                  <a:pt x="2810108" y="1115122"/>
                </a:cubicBezTo>
                <a:cubicBezTo>
                  <a:pt x="2845066" y="1137595"/>
                  <a:pt x="2881303" y="1160799"/>
                  <a:pt x="2921620" y="1170878"/>
                </a:cubicBezTo>
                <a:cubicBezTo>
                  <a:pt x="2964210" y="1181525"/>
                  <a:pt x="2979991" y="1183336"/>
                  <a:pt x="3021981" y="1204331"/>
                </a:cubicBezTo>
                <a:cubicBezTo>
                  <a:pt x="3143452" y="1265067"/>
                  <a:pt x="3007762" y="1214459"/>
                  <a:pt x="3144644" y="1260087"/>
                </a:cubicBezTo>
                <a:cubicBezTo>
                  <a:pt x="3155795" y="1263804"/>
                  <a:pt x="3168130" y="1265009"/>
                  <a:pt x="3178098" y="1271239"/>
                </a:cubicBezTo>
                <a:cubicBezTo>
                  <a:pt x="3207835" y="1289824"/>
                  <a:pt x="3233288" y="1318490"/>
                  <a:pt x="3267308" y="1326995"/>
                </a:cubicBezTo>
                <a:lnTo>
                  <a:pt x="3356517" y="1349297"/>
                </a:lnTo>
                <a:cubicBezTo>
                  <a:pt x="3367668" y="1356731"/>
                  <a:pt x="3377422" y="1366894"/>
                  <a:pt x="3389971" y="1371600"/>
                </a:cubicBezTo>
                <a:cubicBezTo>
                  <a:pt x="3413477" y="1380415"/>
                  <a:pt x="3524376" y="1393387"/>
                  <a:pt x="3534937" y="1393902"/>
                </a:cubicBezTo>
                <a:cubicBezTo>
                  <a:pt x="3657511" y="1399881"/>
                  <a:pt x="3780264" y="1401336"/>
                  <a:pt x="3902927" y="1405053"/>
                </a:cubicBezTo>
                <a:cubicBezTo>
                  <a:pt x="3914078" y="1408770"/>
                  <a:pt x="3927202" y="1408862"/>
                  <a:pt x="3936381" y="1416205"/>
                </a:cubicBezTo>
                <a:cubicBezTo>
                  <a:pt x="3982843" y="1453375"/>
                  <a:pt x="3930806" y="1449659"/>
                  <a:pt x="3992137" y="1471961"/>
                </a:cubicBezTo>
                <a:cubicBezTo>
                  <a:pt x="4020943" y="1482436"/>
                  <a:pt x="4052268" y="1484570"/>
                  <a:pt x="4081347" y="1494263"/>
                </a:cubicBezTo>
                <a:cubicBezTo>
                  <a:pt x="4139735" y="1513726"/>
                  <a:pt x="4103164" y="1503752"/>
                  <a:pt x="4192859" y="1516566"/>
                </a:cubicBezTo>
                <a:cubicBezTo>
                  <a:pt x="4245875" y="1551909"/>
                  <a:pt x="4213596" y="1534628"/>
                  <a:pt x="4293220" y="1561170"/>
                </a:cubicBezTo>
                <a:lnTo>
                  <a:pt x="4326673" y="1572322"/>
                </a:lnTo>
                <a:cubicBezTo>
                  <a:pt x="4370314" y="1637781"/>
                  <a:pt x="4320917" y="1581313"/>
                  <a:pt x="4415883" y="1616926"/>
                </a:cubicBezTo>
                <a:cubicBezTo>
                  <a:pt x="4425727" y="1620618"/>
                  <a:pt x="4429171" y="1633820"/>
                  <a:pt x="4438186" y="1639229"/>
                </a:cubicBezTo>
                <a:cubicBezTo>
                  <a:pt x="4448265" y="1645277"/>
                  <a:pt x="4460488" y="1646663"/>
                  <a:pt x="4471639" y="1650380"/>
                </a:cubicBezTo>
                <a:cubicBezTo>
                  <a:pt x="4482790" y="1657814"/>
                  <a:pt x="4494797" y="1664103"/>
                  <a:pt x="4505093" y="1672683"/>
                </a:cubicBezTo>
                <a:cubicBezTo>
                  <a:pt x="4543578" y="1704753"/>
                  <a:pt x="4549089" y="1731952"/>
                  <a:pt x="4605454" y="1750741"/>
                </a:cubicBezTo>
                <a:cubicBezTo>
                  <a:pt x="4685075" y="1777282"/>
                  <a:pt x="4652800" y="1760004"/>
                  <a:pt x="4705815" y="1795346"/>
                </a:cubicBezTo>
                <a:cubicBezTo>
                  <a:pt x="4723414" y="1830545"/>
                  <a:pt x="4745807" y="1879943"/>
                  <a:pt x="4772722" y="1906858"/>
                </a:cubicBezTo>
                <a:cubicBezTo>
                  <a:pt x="4780156" y="1914292"/>
                  <a:pt x="4785621" y="1924459"/>
                  <a:pt x="4795025" y="1929161"/>
                </a:cubicBezTo>
                <a:cubicBezTo>
                  <a:pt x="4816052" y="1939674"/>
                  <a:pt x="4839630" y="1944029"/>
                  <a:pt x="4861932" y="1951463"/>
                </a:cubicBezTo>
                <a:lnTo>
                  <a:pt x="4895386" y="1962614"/>
                </a:lnTo>
                <a:cubicBezTo>
                  <a:pt x="4902820" y="1970048"/>
                  <a:pt x="4908673" y="1979508"/>
                  <a:pt x="4917688" y="1984917"/>
                </a:cubicBezTo>
                <a:cubicBezTo>
                  <a:pt x="4927767" y="1990965"/>
                  <a:pt x="4942830" y="1987756"/>
                  <a:pt x="4951142" y="1996068"/>
                </a:cubicBezTo>
                <a:cubicBezTo>
                  <a:pt x="4959454" y="2004380"/>
                  <a:pt x="4955773" y="2019742"/>
                  <a:pt x="4962293" y="2029522"/>
                </a:cubicBezTo>
                <a:cubicBezTo>
                  <a:pt x="4971041" y="2042644"/>
                  <a:pt x="4984596" y="2051824"/>
                  <a:pt x="4995747" y="2062975"/>
                </a:cubicBezTo>
                <a:cubicBezTo>
                  <a:pt x="5010615" y="2055541"/>
                  <a:pt x="5023896" y="2043024"/>
                  <a:pt x="5040352" y="2040673"/>
                </a:cubicBezTo>
                <a:cubicBezTo>
                  <a:pt x="5051988" y="2039011"/>
                  <a:pt x="5062799" y="2047697"/>
                  <a:pt x="5073805" y="2051824"/>
                </a:cubicBezTo>
                <a:cubicBezTo>
                  <a:pt x="5092547" y="2058852"/>
                  <a:pt x="5111269" y="2065996"/>
                  <a:pt x="5129561" y="2074126"/>
                </a:cubicBezTo>
                <a:cubicBezTo>
                  <a:pt x="5144752" y="2080877"/>
                  <a:pt x="5157769" y="2093696"/>
                  <a:pt x="5174166" y="2096429"/>
                </a:cubicBezTo>
                <a:cubicBezTo>
                  <a:pt x="5225628" y="2105006"/>
                  <a:pt x="5278244" y="2103863"/>
                  <a:pt x="5330283" y="2107580"/>
                </a:cubicBezTo>
                <a:cubicBezTo>
                  <a:pt x="5341434" y="2111297"/>
                  <a:pt x="5351982" y="2118731"/>
                  <a:pt x="5363737" y="2118731"/>
                </a:cubicBezTo>
                <a:cubicBezTo>
                  <a:pt x="5393705" y="2118731"/>
                  <a:pt x="5423462" y="2112941"/>
                  <a:pt x="5452947" y="2107580"/>
                </a:cubicBezTo>
                <a:cubicBezTo>
                  <a:pt x="5464512" y="2105477"/>
                  <a:pt x="5475098" y="2099658"/>
                  <a:pt x="5486400" y="2096429"/>
                </a:cubicBezTo>
                <a:cubicBezTo>
                  <a:pt x="5501136" y="2092219"/>
                  <a:pt x="5516137" y="2088995"/>
                  <a:pt x="5531005" y="2085278"/>
                </a:cubicBezTo>
                <a:lnTo>
                  <a:pt x="6043961" y="2096429"/>
                </a:lnTo>
                <a:cubicBezTo>
                  <a:pt x="6090909" y="2098307"/>
                  <a:pt x="6117195" y="2126666"/>
                  <a:pt x="6155473" y="2152185"/>
                </a:cubicBezTo>
                <a:cubicBezTo>
                  <a:pt x="6192715" y="2177013"/>
                  <a:pt x="6244683" y="2159619"/>
                  <a:pt x="6289288" y="2163336"/>
                </a:cubicBezTo>
                <a:cubicBezTo>
                  <a:pt x="6336281" y="2172734"/>
                  <a:pt x="6350074" y="2170407"/>
                  <a:pt x="6389649" y="2196790"/>
                </a:cubicBezTo>
                <a:cubicBezTo>
                  <a:pt x="6398397" y="2202622"/>
                  <a:pt x="6402289" y="2214951"/>
                  <a:pt x="6411952" y="2219092"/>
                </a:cubicBezTo>
                <a:cubicBezTo>
                  <a:pt x="6429373" y="2226558"/>
                  <a:pt x="6449123" y="2226527"/>
                  <a:pt x="6467708" y="2230244"/>
                </a:cubicBezTo>
                <a:lnTo>
                  <a:pt x="6534615" y="2274848"/>
                </a:lnTo>
                <a:cubicBezTo>
                  <a:pt x="6553428" y="2287390"/>
                  <a:pt x="6579450" y="2281095"/>
                  <a:pt x="6601522" y="2286000"/>
                </a:cubicBezTo>
                <a:cubicBezTo>
                  <a:pt x="6612997" y="2288550"/>
                  <a:pt x="6623674" y="2293922"/>
                  <a:pt x="6634976" y="2297151"/>
                </a:cubicBezTo>
                <a:cubicBezTo>
                  <a:pt x="6649712" y="2301361"/>
                  <a:pt x="6664845" y="2304092"/>
                  <a:pt x="6679581" y="2308302"/>
                </a:cubicBezTo>
                <a:cubicBezTo>
                  <a:pt x="6757114" y="2330454"/>
                  <a:pt x="6662483" y="2306072"/>
                  <a:pt x="6757639" y="2341756"/>
                </a:cubicBezTo>
                <a:cubicBezTo>
                  <a:pt x="6771989" y="2347137"/>
                  <a:pt x="6787376" y="2349190"/>
                  <a:pt x="6802244" y="2352907"/>
                </a:cubicBezTo>
                <a:cubicBezTo>
                  <a:pt x="6820829" y="2364058"/>
                  <a:pt x="6837438" y="2379507"/>
                  <a:pt x="6858000" y="2386361"/>
                </a:cubicBezTo>
                <a:cubicBezTo>
                  <a:pt x="6858002" y="2386362"/>
                  <a:pt x="6997390" y="2414238"/>
                  <a:pt x="7025269" y="2419814"/>
                </a:cubicBezTo>
                <a:lnTo>
                  <a:pt x="7081025" y="2430966"/>
                </a:lnTo>
                <a:cubicBezTo>
                  <a:pt x="7096053" y="2433972"/>
                  <a:pt x="7110482" y="2439787"/>
                  <a:pt x="7125630" y="2442117"/>
                </a:cubicBezTo>
                <a:cubicBezTo>
                  <a:pt x="7158898" y="2447235"/>
                  <a:pt x="7192470" y="2450221"/>
                  <a:pt x="7225991" y="2453268"/>
                </a:cubicBezTo>
                <a:cubicBezTo>
                  <a:pt x="7329755" y="2462701"/>
                  <a:pt x="7446296" y="2469128"/>
                  <a:pt x="7549376" y="2475570"/>
                </a:cubicBezTo>
                <a:cubicBezTo>
                  <a:pt x="7564244" y="2479287"/>
                  <a:pt x="7581229" y="2478221"/>
                  <a:pt x="7593981" y="2486722"/>
                </a:cubicBezTo>
                <a:cubicBezTo>
                  <a:pt x="7605132" y="2494156"/>
                  <a:pt x="7607911" y="2509710"/>
                  <a:pt x="7616283" y="2520175"/>
                </a:cubicBezTo>
                <a:cubicBezTo>
                  <a:pt x="7622851" y="2528385"/>
                  <a:pt x="7632018" y="2534268"/>
                  <a:pt x="7638586" y="2542478"/>
                </a:cubicBezTo>
                <a:cubicBezTo>
                  <a:pt x="7646958" y="2552943"/>
                  <a:pt x="7650802" y="2567106"/>
                  <a:pt x="7660888" y="2575931"/>
                </a:cubicBezTo>
                <a:cubicBezTo>
                  <a:pt x="7681060" y="2593582"/>
                  <a:pt x="7705493" y="2605668"/>
                  <a:pt x="7727795" y="2620536"/>
                </a:cubicBezTo>
                <a:cubicBezTo>
                  <a:pt x="7740547" y="2629037"/>
                  <a:pt x="7757720" y="2627283"/>
                  <a:pt x="7772400" y="2631687"/>
                </a:cubicBezTo>
                <a:cubicBezTo>
                  <a:pt x="7794918" y="2638442"/>
                  <a:pt x="7839308" y="2653990"/>
                  <a:pt x="7839308" y="2653990"/>
                </a:cubicBezTo>
                <a:cubicBezTo>
                  <a:pt x="7857893" y="2672575"/>
                  <a:pt x="7870660" y="2699985"/>
                  <a:pt x="7895064" y="2709746"/>
                </a:cubicBezTo>
                <a:cubicBezTo>
                  <a:pt x="7919215" y="2719406"/>
                  <a:pt x="7971981" y="2738722"/>
                  <a:pt x="7995425" y="2754351"/>
                </a:cubicBezTo>
                <a:cubicBezTo>
                  <a:pt x="8015228" y="2767553"/>
                  <a:pt x="8032140" y="2784675"/>
                  <a:pt x="8051181" y="2798956"/>
                </a:cubicBezTo>
                <a:cubicBezTo>
                  <a:pt x="8068873" y="2812225"/>
                  <a:pt x="8127797" y="2848415"/>
                  <a:pt x="8140391" y="2854712"/>
                </a:cubicBezTo>
                <a:cubicBezTo>
                  <a:pt x="8158295" y="2863664"/>
                  <a:pt x="8178649" y="2867293"/>
                  <a:pt x="8196147" y="2877014"/>
                </a:cubicBezTo>
                <a:cubicBezTo>
                  <a:pt x="8212394" y="2886040"/>
                  <a:pt x="8223768" y="2902920"/>
                  <a:pt x="8240752" y="2910468"/>
                </a:cubicBezTo>
                <a:cubicBezTo>
                  <a:pt x="8258072" y="2918166"/>
                  <a:pt x="8278006" y="2917508"/>
                  <a:pt x="8296508" y="2921619"/>
                </a:cubicBezTo>
                <a:cubicBezTo>
                  <a:pt x="8309377" y="2924479"/>
                  <a:pt x="8359660" y="2936469"/>
                  <a:pt x="8374566" y="2943922"/>
                </a:cubicBezTo>
                <a:cubicBezTo>
                  <a:pt x="8379268" y="2946273"/>
                  <a:pt x="8382000" y="2951356"/>
                  <a:pt x="8385717" y="29550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Arrow Connector 42"/>
          <p:cNvCxnSpPr/>
          <p:nvPr/>
        </p:nvCxnSpPr>
        <p:spPr>
          <a:xfrm flipV="1">
            <a:off x="2819400" y="4572000"/>
            <a:ext cx="1295400" cy="685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581400" y="2895600"/>
            <a:ext cx="4924553" cy="584775"/>
          </a:xfrm>
          <a:prstGeom prst="rect">
            <a:avLst/>
          </a:prstGeom>
          <a:noFill/>
        </p:spPr>
        <p:txBody>
          <a:bodyPr wrap="none" rtlCol="0">
            <a:spAutoFit/>
          </a:bodyPr>
          <a:lstStyle/>
          <a:p>
            <a:r>
              <a:rPr lang="en-US" sz="3200" dirty="0" smtClean="0"/>
              <a:t>Water profile with mill dams</a:t>
            </a:r>
            <a:endParaRPr lang="en-US" sz="3200" dirty="0"/>
          </a:p>
        </p:txBody>
      </p:sp>
      <p:sp>
        <p:nvSpPr>
          <p:cNvPr id="46" name="TextBox 45"/>
          <p:cNvSpPr txBox="1"/>
          <p:nvPr/>
        </p:nvSpPr>
        <p:spPr>
          <a:xfrm>
            <a:off x="457200" y="5257800"/>
            <a:ext cx="3923895" cy="584775"/>
          </a:xfrm>
          <a:prstGeom prst="rect">
            <a:avLst/>
          </a:prstGeom>
          <a:noFill/>
        </p:spPr>
        <p:txBody>
          <a:bodyPr wrap="none" rtlCol="0">
            <a:spAutoFit/>
          </a:bodyPr>
          <a:lstStyle/>
          <a:p>
            <a:r>
              <a:rPr lang="en-US" sz="3200" dirty="0" smtClean="0"/>
              <a:t>Original stream profile</a:t>
            </a:r>
            <a:endParaRPr lang="en-US" sz="3200" dirty="0"/>
          </a:p>
        </p:txBody>
      </p:sp>
      <p:cxnSp>
        <p:nvCxnSpPr>
          <p:cNvPr id="47" name="Straight Arrow Connector 46"/>
          <p:cNvCxnSpPr/>
          <p:nvPr/>
        </p:nvCxnSpPr>
        <p:spPr>
          <a:xfrm flipH="1">
            <a:off x="4267200" y="3429000"/>
            <a:ext cx="9144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38200" y="1295400"/>
            <a:ext cx="4907434" cy="830997"/>
          </a:xfrm>
          <a:prstGeom prst="rect">
            <a:avLst/>
          </a:prstGeom>
          <a:noFill/>
        </p:spPr>
        <p:txBody>
          <a:bodyPr wrap="none" rtlCol="0">
            <a:spAutoFit/>
          </a:bodyPr>
          <a:lstStyle/>
          <a:p>
            <a:r>
              <a:rPr lang="en-US" sz="2400" b="1" dirty="0" smtClean="0"/>
              <a:t>Converting flowing water into ponds </a:t>
            </a:r>
          </a:p>
          <a:p>
            <a:r>
              <a:rPr lang="en-US" sz="2400" b="1" dirty="0" smtClean="0"/>
              <a:t>that slowly fill with sediment</a:t>
            </a:r>
            <a:endParaRPr lang="en-US" sz="24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55680" y="456527"/>
            <a:ext cx="3870720" cy="1191005"/>
          </a:xfrm>
        </p:spPr>
        <p:txBody>
          <a:bodyPr>
            <a:noAutofit/>
          </a:bodyPr>
          <a:lstStyle/>
          <a:p>
            <a:r>
              <a:rPr lang="en-US" sz="2400" dirty="0" smtClean="0">
                <a:solidFill>
                  <a:srgbClr val="0070C0"/>
                </a:solidFill>
              </a:rPr>
              <a:t>Example of what a Grist Mill along a Piedmont stream looks like.</a:t>
            </a:r>
          </a:p>
        </p:txBody>
      </p:sp>
      <p:pic>
        <p:nvPicPr>
          <p:cNvPr id="7171" name="Picture 2"/>
          <p:cNvPicPr>
            <a:picLocks noChangeAspect="1" noChangeArrowheads="1"/>
          </p:cNvPicPr>
          <p:nvPr/>
        </p:nvPicPr>
        <p:blipFill>
          <a:blip r:embed="rId2" cstate="print"/>
          <a:srcRect/>
          <a:stretch>
            <a:fillRect/>
          </a:stretch>
        </p:blipFill>
        <p:spPr bwMode="auto">
          <a:xfrm>
            <a:off x="4226400" y="653828"/>
            <a:ext cx="4147200" cy="5530181"/>
          </a:xfrm>
          <a:prstGeom prst="rect">
            <a:avLst/>
          </a:prstGeom>
          <a:noFill/>
          <a:ln w="9525">
            <a:noFill/>
            <a:miter lim="800000"/>
            <a:headEnd/>
            <a:tailEnd/>
          </a:ln>
          <a:effectLst/>
        </p:spPr>
      </p:pic>
      <p:sp>
        <p:nvSpPr>
          <p:cNvPr id="7172" name="TextBox 4"/>
          <p:cNvSpPr txBox="1">
            <a:spLocks noChangeArrowheads="1"/>
          </p:cNvSpPr>
          <p:nvPr/>
        </p:nvSpPr>
        <p:spPr bwMode="auto">
          <a:xfrm>
            <a:off x="4468321" y="6263218"/>
            <a:ext cx="3774267" cy="222255"/>
          </a:xfrm>
          <a:prstGeom prst="rect">
            <a:avLst/>
          </a:prstGeom>
          <a:noFill/>
          <a:ln w="9525">
            <a:noFill/>
            <a:miter lim="800000"/>
            <a:headEnd/>
            <a:tailEnd/>
          </a:ln>
        </p:spPr>
        <p:txBody>
          <a:bodyPr wrap="none" lIns="82945" tIns="41473" rIns="82945" bIns="41473">
            <a:spAutoFit/>
          </a:bodyPr>
          <a:lstStyle/>
          <a:p>
            <a:r>
              <a:rPr lang="en-US" sz="900" dirty="0">
                <a:solidFill>
                  <a:srgbClr val="FF0000"/>
                </a:solidFill>
              </a:rPr>
              <a:t>http://www.deepfriedkudzu.com/2006/02/tourist-in-my-own-backyard.html</a:t>
            </a:r>
          </a:p>
        </p:txBody>
      </p:sp>
      <p:pic>
        <p:nvPicPr>
          <p:cNvPr id="7173" name="Picture 3"/>
          <p:cNvPicPr>
            <a:picLocks noChangeAspect="1" noChangeArrowheads="1"/>
          </p:cNvPicPr>
          <p:nvPr/>
        </p:nvPicPr>
        <p:blipFill>
          <a:blip r:embed="rId3" cstate="print"/>
          <a:srcRect/>
          <a:stretch>
            <a:fillRect/>
          </a:stretch>
        </p:blipFill>
        <p:spPr bwMode="auto">
          <a:xfrm>
            <a:off x="424800" y="3636383"/>
            <a:ext cx="3801600" cy="2547627"/>
          </a:xfrm>
          <a:prstGeom prst="rect">
            <a:avLst/>
          </a:prstGeom>
          <a:noFill/>
          <a:ln w="9525">
            <a:noFill/>
            <a:miter lim="800000"/>
            <a:headEnd/>
            <a:tailEnd/>
          </a:ln>
          <a:effectLst/>
        </p:spPr>
      </p:pic>
      <p:pic>
        <p:nvPicPr>
          <p:cNvPr id="7174" name="Picture 4"/>
          <p:cNvPicPr>
            <a:picLocks noChangeAspect="1" noChangeArrowheads="1"/>
          </p:cNvPicPr>
          <p:nvPr/>
        </p:nvPicPr>
        <p:blipFill>
          <a:blip r:embed="rId4" cstate="print"/>
          <a:srcRect/>
          <a:stretch>
            <a:fillRect/>
          </a:stretch>
        </p:blipFill>
        <p:spPr bwMode="auto">
          <a:xfrm>
            <a:off x="457920" y="1647533"/>
            <a:ext cx="3422880" cy="1937004"/>
          </a:xfrm>
          <a:prstGeom prst="rect">
            <a:avLst/>
          </a:prstGeom>
          <a:noFill/>
          <a:ln w="9525">
            <a:noFill/>
            <a:miter lim="800000"/>
            <a:headEnd/>
            <a:tailEnd/>
          </a:ln>
          <a:effectLst/>
        </p:spPr>
      </p:pic>
      <p:sp>
        <p:nvSpPr>
          <p:cNvPr id="2" name="Rectangle 1"/>
          <p:cNvSpPr/>
          <p:nvPr/>
        </p:nvSpPr>
        <p:spPr>
          <a:xfrm>
            <a:off x="2743200" y="3418918"/>
            <a:ext cx="1137600" cy="165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327600" y="174258"/>
            <a:ext cx="8493120" cy="663942"/>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b="1" dirty="0">
                <a:solidFill>
                  <a:srgbClr val="0070C0"/>
                </a:solidFill>
                <a:latin typeface="Arial" charset="0"/>
              </a:rPr>
              <a:t>Fig. 1. Density of water-powered mills along eastern U.S. streams by 1840 by county (872 county boundaries are shown for 1840).</a:t>
            </a:r>
          </a:p>
        </p:txBody>
      </p:sp>
      <p:pic>
        <p:nvPicPr>
          <p:cNvPr id="2051" name="Picture 2"/>
          <p:cNvPicPr>
            <a:picLocks noChangeAspect="1" noChangeArrowheads="1"/>
          </p:cNvPicPr>
          <p:nvPr/>
        </p:nvPicPr>
        <p:blipFill>
          <a:blip r:embed="rId3" cstate="print"/>
          <a:srcRect/>
          <a:stretch>
            <a:fillRect/>
          </a:stretch>
        </p:blipFill>
        <p:spPr bwMode="auto">
          <a:xfrm>
            <a:off x="7729920" y="5943505"/>
            <a:ext cx="1226880" cy="652388"/>
          </a:xfrm>
          <a:prstGeom prst="rect">
            <a:avLst/>
          </a:prstGeom>
          <a:noFill/>
          <a:ln w="9525">
            <a:noFill/>
            <a:round/>
            <a:headEnd/>
            <a:tailEnd/>
          </a:ln>
          <a:effectLst/>
        </p:spPr>
      </p:pic>
      <p:pic>
        <p:nvPicPr>
          <p:cNvPr id="2052" name="Picture 3"/>
          <p:cNvPicPr>
            <a:picLocks noChangeAspect="1" noChangeArrowheads="1"/>
          </p:cNvPicPr>
          <p:nvPr/>
        </p:nvPicPr>
        <p:blipFill>
          <a:blip r:embed="rId4" cstate="print"/>
          <a:srcRect/>
          <a:stretch>
            <a:fillRect/>
          </a:stretch>
        </p:blipFill>
        <p:spPr bwMode="auto">
          <a:xfrm>
            <a:off x="1853280" y="979303"/>
            <a:ext cx="5441760" cy="4893634"/>
          </a:xfrm>
          <a:prstGeom prst="rect">
            <a:avLst/>
          </a:prstGeom>
          <a:noFill/>
          <a:ln w="9525">
            <a:noFill/>
            <a:round/>
            <a:headEnd/>
            <a:tailEnd/>
          </a:ln>
          <a:effectLst/>
        </p:spPr>
      </p:pic>
      <p:sp>
        <p:nvSpPr>
          <p:cNvPr id="2053" name="Text Box 4"/>
          <p:cNvSpPr txBox="1">
            <a:spLocks noChangeArrowheads="1"/>
          </p:cNvSpPr>
          <p:nvPr/>
        </p:nvSpPr>
        <p:spPr bwMode="auto">
          <a:xfrm>
            <a:off x="1853281"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dirty="0" smtClean="0">
                <a:solidFill>
                  <a:srgbClr val="000000"/>
                </a:solidFill>
                <a:latin typeface="Arial" charset="0"/>
              </a:rPr>
              <a:t>R C Walter, D J </a:t>
            </a:r>
            <a:r>
              <a:rPr lang="en-GB" sz="1100" dirty="0" err="1" smtClean="0">
                <a:solidFill>
                  <a:srgbClr val="000000"/>
                </a:solidFill>
                <a:latin typeface="Arial" charset="0"/>
              </a:rPr>
              <a:t>Merritts</a:t>
            </a:r>
            <a:r>
              <a:rPr lang="en-GB" sz="1100" dirty="0" smtClean="0">
                <a:solidFill>
                  <a:srgbClr val="000000"/>
                </a:solidFill>
                <a:latin typeface="Arial" charset="0"/>
              </a:rPr>
              <a:t>, (2008) </a:t>
            </a:r>
            <a:r>
              <a:rPr lang="en-GB" sz="1100" i="1" dirty="0" smtClean="0">
                <a:solidFill>
                  <a:srgbClr val="000000"/>
                </a:solidFill>
                <a:latin typeface="Arial" charset="0"/>
              </a:rPr>
              <a:t>Science</a:t>
            </a:r>
            <a:r>
              <a:rPr lang="en-GB" sz="1100" dirty="0" smtClean="0">
                <a:solidFill>
                  <a:srgbClr val="000000"/>
                </a:solidFill>
                <a:latin typeface="Arial" charset="0"/>
              </a:rPr>
              <a:t> </a:t>
            </a:r>
            <a:r>
              <a:rPr lang="en-GB" sz="1100" b="1" dirty="0" smtClean="0">
                <a:solidFill>
                  <a:srgbClr val="000000"/>
                </a:solidFill>
                <a:latin typeface="Arial" charset="0"/>
              </a:rPr>
              <a:t>319:</a:t>
            </a:r>
            <a:r>
              <a:rPr lang="en-GB" sz="1100" dirty="0" smtClean="0">
                <a:solidFill>
                  <a:srgbClr val="000000"/>
                </a:solidFill>
                <a:latin typeface="Arial" charset="0"/>
              </a:rPr>
              <a:t>299-304</a:t>
            </a:r>
            <a:endParaRPr lang="en-GB" sz="1100" dirty="0">
              <a:solidFill>
                <a:srgbClr val="000000"/>
              </a:solidFill>
              <a:latin typeface="Arial" charset="0"/>
            </a:endParaRPr>
          </a:p>
        </p:txBody>
      </p:sp>
      <p:sp>
        <p:nvSpPr>
          <p:cNvPr id="2054"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rPr>
              <a:t>Published by AAAS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450980" y="125609"/>
            <a:ext cx="8493120" cy="1104279"/>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b="1" dirty="0">
                <a:solidFill>
                  <a:srgbClr val="0070C0"/>
                </a:solidFill>
                <a:latin typeface="Arial" charset="0"/>
              </a:rPr>
              <a:t>Fig. 2. Historic 19th-century milldams (triangles) on Piedmont streams in York, Lancaster, and Chester counties, </a:t>
            </a:r>
            <a:r>
              <a:rPr lang="en-GB" sz="2000" b="1" dirty="0" err="1">
                <a:solidFill>
                  <a:srgbClr val="0070C0"/>
                </a:solidFill>
                <a:latin typeface="Arial" charset="0"/>
              </a:rPr>
              <a:t>southeastern</a:t>
            </a:r>
            <a:r>
              <a:rPr lang="en-GB" sz="2000" b="1" dirty="0">
                <a:solidFill>
                  <a:srgbClr val="0070C0"/>
                </a:solidFill>
                <a:latin typeface="Arial" charset="0"/>
              </a:rPr>
              <a:t> Pennsylvania, located from &gt;100 large-scale township maps dating to 1876 (York), 1875 (Lancaster), and 1847 (Chester).</a:t>
            </a:r>
          </a:p>
        </p:txBody>
      </p:sp>
      <p:pic>
        <p:nvPicPr>
          <p:cNvPr id="5123" name="Picture 2"/>
          <p:cNvPicPr>
            <a:picLocks noChangeAspect="1" noChangeArrowheads="1"/>
          </p:cNvPicPr>
          <p:nvPr/>
        </p:nvPicPr>
        <p:blipFill>
          <a:blip r:embed="rId3" cstate="print"/>
          <a:srcRect/>
          <a:stretch>
            <a:fillRect/>
          </a:stretch>
        </p:blipFill>
        <p:spPr bwMode="auto">
          <a:xfrm>
            <a:off x="7729920" y="5943505"/>
            <a:ext cx="1226880" cy="652388"/>
          </a:xfrm>
          <a:prstGeom prst="rect">
            <a:avLst/>
          </a:prstGeom>
          <a:noFill/>
          <a:ln w="9525">
            <a:noFill/>
            <a:round/>
            <a:headEnd/>
            <a:tailEnd/>
          </a:ln>
          <a:effectLst/>
        </p:spPr>
      </p:pic>
      <p:pic>
        <p:nvPicPr>
          <p:cNvPr id="5124" name="Picture 3"/>
          <p:cNvPicPr>
            <a:picLocks noChangeAspect="1" noChangeArrowheads="1"/>
          </p:cNvPicPr>
          <p:nvPr/>
        </p:nvPicPr>
        <p:blipFill>
          <a:blip r:embed="rId4" cstate="print"/>
          <a:srcRect/>
          <a:stretch>
            <a:fillRect/>
          </a:stretch>
        </p:blipFill>
        <p:spPr bwMode="auto">
          <a:xfrm>
            <a:off x="683740" y="1447800"/>
            <a:ext cx="7804800" cy="4391021"/>
          </a:xfrm>
          <a:prstGeom prst="rect">
            <a:avLst/>
          </a:prstGeom>
          <a:noFill/>
          <a:ln w="9525">
            <a:noFill/>
            <a:round/>
            <a:headEnd/>
            <a:tailEnd/>
          </a:ln>
          <a:effectLst/>
        </p:spPr>
      </p:pic>
      <p:sp>
        <p:nvSpPr>
          <p:cNvPr id="5125" name="Text Box 4"/>
          <p:cNvSpPr txBox="1">
            <a:spLocks noChangeArrowheads="1"/>
          </p:cNvSpPr>
          <p:nvPr/>
        </p:nvSpPr>
        <p:spPr bwMode="auto">
          <a:xfrm>
            <a:off x="671040" y="5972308"/>
            <a:ext cx="4281960" cy="199892"/>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400" dirty="0">
                <a:solidFill>
                  <a:srgbClr val="000000"/>
                </a:solidFill>
                <a:latin typeface="Arial" charset="0"/>
              </a:rPr>
              <a:t>R C Walter, D J </a:t>
            </a:r>
            <a:r>
              <a:rPr lang="en-GB" sz="1400" dirty="0" err="1" smtClean="0">
                <a:solidFill>
                  <a:srgbClr val="000000"/>
                </a:solidFill>
                <a:latin typeface="Arial" charset="0"/>
              </a:rPr>
              <a:t>Merritts</a:t>
            </a:r>
            <a:r>
              <a:rPr lang="en-GB" sz="1400" dirty="0" smtClean="0">
                <a:solidFill>
                  <a:srgbClr val="000000"/>
                </a:solidFill>
                <a:latin typeface="Arial" charset="0"/>
              </a:rPr>
              <a:t>, (2008) </a:t>
            </a:r>
            <a:r>
              <a:rPr lang="en-GB" sz="1400" i="1" dirty="0" smtClean="0">
                <a:solidFill>
                  <a:srgbClr val="000000"/>
                </a:solidFill>
                <a:latin typeface="Arial" charset="0"/>
              </a:rPr>
              <a:t>Science</a:t>
            </a:r>
            <a:r>
              <a:rPr lang="en-GB" sz="1400" dirty="0" smtClean="0">
                <a:solidFill>
                  <a:srgbClr val="000000"/>
                </a:solidFill>
                <a:latin typeface="Arial" charset="0"/>
              </a:rPr>
              <a:t> </a:t>
            </a:r>
            <a:r>
              <a:rPr lang="en-GB" sz="1400" b="1" dirty="0" smtClean="0">
                <a:solidFill>
                  <a:srgbClr val="000000"/>
                </a:solidFill>
                <a:latin typeface="Arial" charset="0"/>
              </a:rPr>
              <a:t>319:</a:t>
            </a:r>
            <a:r>
              <a:rPr lang="en-GB" sz="1400" dirty="0" smtClean="0">
                <a:solidFill>
                  <a:srgbClr val="000000"/>
                </a:solidFill>
                <a:latin typeface="Arial" charset="0"/>
              </a:rPr>
              <a:t>299-304</a:t>
            </a:r>
            <a:endParaRPr lang="en-GB" sz="1400" dirty="0">
              <a:solidFill>
                <a:srgbClr val="000000"/>
              </a:solidFill>
              <a:latin typeface="Arial" charset="0"/>
            </a:endParaRPr>
          </a:p>
        </p:txBody>
      </p:sp>
      <p:sp>
        <p:nvSpPr>
          <p:cNvPr id="5126"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rPr>
              <a:t>Published by AAAS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b="1" dirty="0">
                <a:solidFill>
                  <a:srgbClr val="0070C0"/>
                </a:solidFill>
                <a:latin typeface="Arial" charset="0"/>
              </a:rPr>
              <a:t>Fig. 3. Streams throughout the mid-Atlantic </a:t>
            </a:r>
            <a:r>
              <a:rPr lang="en-GB" sz="2400" b="1" dirty="0" smtClean="0">
                <a:solidFill>
                  <a:srgbClr val="0070C0"/>
                </a:solidFill>
                <a:latin typeface="Arial" charset="0"/>
              </a:rPr>
              <a:t>region</a:t>
            </a:r>
            <a:endParaRPr lang="en-GB" sz="2400" b="1" dirty="0">
              <a:solidFill>
                <a:srgbClr val="0070C0"/>
              </a:solidFill>
              <a:latin typeface="Arial" charset="0"/>
            </a:endParaRPr>
          </a:p>
        </p:txBody>
      </p:sp>
      <p:pic>
        <p:nvPicPr>
          <p:cNvPr id="6147" name="Picture 2"/>
          <p:cNvPicPr>
            <a:picLocks noChangeAspect="1" noChangeArrowheads="1"/>
          </p:cNvPicPr>
          <p:nvPr/>
        </p:nvPicPr>
        <p:blipFill>
          <a:blip r:embed="rId3" cstate="print"/>
          <a:srcRect/>
          <a:stretch>
            <a:fillRect/>
          </a:stretch>
        </p:blipFill>
        <p:spPr bwMode="auto">
          <a:xfrm>
            <a:off x="7729920" y="5943505"/>
            <a:ext cx="1226880" cy="652388"/>
          </a:xfrm>
          <a:prstGeom prst="rect">
            <a:avLst/>
          </a:prstGeom>
          <a:noFill/>
          <a:ln w="9525">
            <a:noFill/>
            <a:round/>
            <a:headEnd/>
            <a:tailEnd/>
          </a:ln>
          <a:effectLst/>
        </p:spPr>
      </p:pic>
      <p:pic>
        <p:nvPicPr>
          <p:cNvPr id="6148" name="Picture 3"/>
          <p:cNvPicPr>
            <a:picLocks noChangeAspect="1" noChangeArrowheads="1"/>
          </p:cNvPicPr>
          <p:nvPr/>
        </p:nvPicPr>
        <p:blipFill>
          <a:blip r:embed="rId4" cstate="print"/>
          <a:srcRect/>
          <a:stretch>
            <a:fillRect/>
          </a:stretch>
        </p:blipFill>
        <p:spPr bwMode="auto">
          <a:xfrm>
            <a:off x="1789920" y="979303"/>
            <a:ext cx="5568480" cy="4893634"/>
          </a:xfrm>
          <a:prstGeom prst="rect">
            <a:avLst/>
          </a:prstGeom>
          <a:noFill/>
          <a:ln w="9525">
            <a:noFill/>
            <a:round/>
            <a:headEnd/>
            <a:tailEnd/>
          </a:ln>
          <a:effectLst/>
        </p:spPr>
      </p:pic>
      <p:sp>
        <p:nvSpPr>
          <p:cNvPr id="6149" name="Text Box 4"/>
          <p:cNvSpPr txBox="1">
            <a:spLocks noChangeArrowheads="1"/>
          </p:cNvSpPr>
          <p:nvPr/>
        </p:nvSpPr>
        <p:spPr bwMode="auto">
          <a:xfrm>
            <a:off x="1371600" y="6096000"/>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dirty="0" smtClean="0">
                <a:solidFill>
                  <a:srgbClr val="000000"/>
                </a:solidFill>
                <a:latin typeface="Arial" charset="0"/>
              </a:rPr>
              <a:t>R C Walter, D J </a:t>
            </a:r>
            <a:r>
              <a:rPr lang="en-GB" sz="1100" dirty="0" err="1" smtClean="0">
                <a:solidFill>
                  <a:srgbClr val="000000"/>
                </a:solidFill>
                <a:latin typeface="Arial" charset="0"/>
              </a:rPr>
              <a:t>Merritts</a:t>
            </a:r>
            <a:r>
              <a:rPr lang="en-GB" sz="1100" dirty="0" smtClean="0">
                <a:solidFill>
                  <a:srgbClr val="000000"/>
                </a:solidFill>
                <a:latin typeface="Arial" charset="0"/>
              </a:rPr>
              <a:t>, (2008) </a:t>
            </a:r>
            <a:r>
              <a:rPr lang="en-GB" sz="1100" i="1" dirty="0" smtClean="0">
                <a:solidFill>
                  <a:srgbClr val="000000"/>
                </a:solidFill>
                <a:latin typeface="Arial" charset="0"/>
              </a:rPr>
              <a:t>Science</a:t>
            </a:r>
            <a:r>
              <a:rPr lang="en-GB" sz="1100" dirty="0" smtClean="0">
                <a:solidFill>
                  <a:srgbClr val="000000"/>
                </a:solidFill>
                <a:latin typeface="Arial" charset="0"/>
              </a:rPr>
              <a:t> </a:t>
            </a:r>
            <a:r>
              <a:rPr lang="en-GB" sz="1100" b="1" dirty="0" smtClean="0">
                <a:solidFill>
                  <a:srgbClr val="000000"/>
                </a:solidFill>
                <a:latin typeface="Arial" charset="0"/>
              </a:rPr>
              <a:t>319:</a:t>
            </a:r>
            <a:r>
              <a:rPr lang="en-GB" sz="1100" dirty="0" smtClean="0">
                <a:solidFill>
                  <a:srgbClr val="000000"/>
                </a:solidFill>
                <a:latin typeface="Arial" charset="0"/>
              </a:rPr>
              <a:t>299-304</a:t>
            </a:r>
            <a:endParaRPr lang="en-GB" sz="1100" dirty="0">
              <a:solidFill>
                <a:srgbClr val="000000"/>
              </a:solidFill>
              <a:latin typeface="Arial" charset="0"/>
            </a:endParaRPr>
          </a:p>
        </p:txBody>
      </p:sp>
      <p:sp>
        <p:nvSpPr>
          <p:cNvPr id="6150" name="Text Box 5"/>
          <p:cNvSpPr txBox="1">
            <a:spLocks noChangeArrowheads="1"/>
          </p:cNvSpPr>
          <p:nvPr/>
        </p:nvSpPr>
        <p:spPr bwMode="auto">
          <a:xfrm>
            <a:off x="97920" y="6435236"/>
            <a:ext cx="4930560" cy="3470764"/>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charset="0"/>
              </a:rPr>
              <a:t>Published by AAAS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49362"/>
          </a:xfrm>
        </p:spPr>
        <p:txBody>
          <a:bodyPr>
            <a:normAutofit/>
          </a:bodyPr>
          <a:lstStyle/>
          <a:p>
            <a:r>
              <a:rPr lang="en-US" sz="3200" dirty="0" smtClean="0">
                <a:solidFill>
                  <a:srgbClr val="0070C0"/>
                </a:solidFill>
                <a:latin typeface="Comic Sans MS" pitchFamily="66" charset="0"/>
              </a:rPr>
              <a:t>Some Basics: How can you tell a</a:t>
            </a:r>
            <a:br>
              <a:rPr lang="en-US" sz="3200" dirty="0" smtClean="0">
                <a:solidFill>
                  <a:srgbClr val="0070C0"/>
                </a:solidFill>
                <a:latin typeface="Comic Sans MS" pitchFamily="66" charset="0"/>
              </a:rPr>
            </a:br>
            <a:r>
              <a:rPr lang="en-US" sz="3200" dirty="0" smtClean="0">
                <a:solidFill>
                  <a:srgbClr val="0070C0"/>
                </a:solidFill>
                <a:latin typeface="Comic Sans MS" pitchFamily="66" charset="0"/>
              </a:rPr>
              <a:t>Dragonfly from a Damselfly? </a:t>
            </a:r>
            <a:endParaRPr lang="en-US" sz="3200" dirty="0">
              <a:solidFill>
                <a:srgbClr val="0070C0"/>
              </a:solidFill>
              <a:latin typeface="Comic Sans MS" pitchFamily="66" charset="0"/>
            </a:endParaRPr>
          </a:p>
        </p:txBody>
      </p:sp>
      <p:sp>
        <p:nvSpPr>
          <p:cNvPr id="7" name="TextBox 6"/>
          <p:cNvSpPr txBox="1"/>
          <p:nvPr/>
        </p:nvSpPr>
        <p:spPr>
          <a:xfrm>
            <a:off x="7142403" y="4867890"/>
            <a:ext cx="1544397" cy="276999"/>
          </a:xfrm>
          <a:prstGeom prst="rect">
            <a:avLst/>
          </a:prstGeom>
          <a:noFill/>
        </p:spPr>
        <p:txBody>
          <a:bodyPr wrap="none" rtlCol="0">
            <a:spAutoFit/>
          </a:bodyPr>
          <a:lstStyle/>
          <a:p>
            <a:r>
              <a:rPr lang="en-US" sz="1200" dirty="0" smtClean="0">
                <a:solidFill>
                  <a:schemeClr val="bg1"/>
                </a:solidFill>
              </a:rPr>
              <a:t>Photo by Mike Moore</a:t>
            </a:r>
            <a:endParaRPr lang="en-US" sz="1200" dirty="0">
              <a:solidFill>
                <a:schemeClr val="bg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4400" y="2086831"/>
            <a:ext cx="4095276" cy="345948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0647" y="1778445"/>
            <a:ext cx="3189818" cy="3844870"/>
          </a:xfrm>
          <a:prstGeom prst="rect">
            <a:avLst/>
          </a:prstGeom>
        </p:spPr>
      </p:pic>
      <p:sp>
        <p:nvSpPr>
          <p:cNvPr id="14" name="TextBox 13"/>
          <p:cNvSpPr txBox="1"/>
          <p:nvPr/>
        </p:nvSpPr>
        <p:spPr>
          <a:xfrm>
            <a:off x="990600" y="2085846"/>
            <a:ext cx="1895840" cy="646331"/>
          </a:xfrm>
          <a:prstGeom prst="rect">
            <a:avLst/>
          </a:prstGeom>
          <a:noFill/>
        </p:spPr>
        <p:txBody>
          <a:bodyPr wrap="none" rtlCol="0">
            <a:spAutoFit/>
          </a:bodyPr>
          <a:lstStyle/>
          <a:p>
            <a:r>
              <a:rPr lang="en-US" dirty="0" smtClean="0">
                <a:solidFill>
                  <a:schemeClr val="bg1"/>
                </a:solidFill>
              </a:rPr>
              <a:t>Round head</a:t>
            </a:r>
          </a:p>
          <a:p>
            <a:r>
              <a:rPr lang="en-US" dirty="0" smtClean="0">
                <a:solidFill>
                  <a:schemeClr val="bg1"/>
                </a:solidFill>
              </a:rPr>
              <a:t>Eyes usually touch</a:t>
            </a:r>
            <a:endParaRPr lang="en-US" dirty="0">
              <a:solidFill>
                <a:schemeClr val="bg1"/>
              </a:solidFill>
            </a:endParaRPr>
          </a:p>
        </p:txBody>
      </p:sp>
      <p:sp>
        <p:nvSpPr>
          <p:cNvPr id="15" name="TextBox 14"/>
          <p:cNvSpPr txBox="1"/>
          <p:nvPr/>
        </p:nvSpPr>
        <p:spPr>
          <a:xfrm>
            <a:off x="710647" y="4974682"/>
            <a:ext cx="2911374" cy="646331"/>
          </a:xfrm>
          <a:prstGeom prst="rect">
            <a:avLst/>
          </a:prstGeom>
          <a:noFill/>
        </p:spPr>
        <p:txBody>
          <a:bodyPr wrap="none" rtlCol="0">
            <a:spAutoFit/>
          </a:bodyPr>
          <a:lstStyle/>
          <a:p>
            <a:r>
              <a:rPr lang="en-US" dirty="0" smtClean="0">
                <a:solidFill>
                  <a:schemeClr val="bg1"/>
                </a:solidFill>
              </a:rPr>
              <a:t>Front wings narrower than</a:t>
            </a:r>
          </a:p>
          <a:p>
            <a:r>
              <a:rPr lang="en-US" dirty="0" smtClean="0">
                <a:solidFill>
                  <a:schemeClr val="bg1"/>
                </a:solidFill>
              </a:rPr>
              <a:t>Hind wings. Wings held apart</a:t>
            </a:r>
            <a:endParaRPr lang="en-US" dirty="0">
              <a:solidFill>
                <a:schemeClr val="bg1"/>
              </a:solidFill>
            </a:endParaRPr>
          </a:p>
        </p:txBody>
      </p:sp>
      <p:sp>
        <p:nvSpPr>
          <p:cNvPr id="16" name="TextBox 15"/>
          <p:cNvSpPr txBox="1"/>
          <p:nvPr/>
        </p:nvSpPr>
        <p:spPr>
          <a:xfrm>
            <a:off x="4800599" y="3816571"/>
            <a:ext cx="2538195" cy="646331"/>
          </a:xfrm>
          <a:prstGeom prst="rect">
            <a:avLst/>
          </a:prstGeom>
          <a:noFill/>
        </p:spPr>
        <p:txBody>
          <a:bodyPr wrap="none" rtlCol="0">
            <a:spAutoFit/>
          </a:bodyPr>
          <a:lstStyle/>
          <a:p>
            <a:r>
              <a:rPr lang="en-US" dirty="0" smtClean="0"/>
              <a:t>Dumbbell-shaped head</a:t>
            </a:r>
          </a:p>
          <a:p>
            <a:r>
              <a:rPr lang="en-US" dirty="0" smtClean="0"/>
              <a:t>With eyes well separated</a:t>
            </a:r>
            <a:endParaRPr lang="en-US" dirty="0"/>
          </a:p>
        </p:txBody>
      </p:sp>
      <p:sp>
        <p:nvSpPr>
          <p:cNvPr id="18" name="TextBox 17"/>
          <p:cNvSpPr txBox="1"/>
          <p:nvPr/>
        </p:nvSpPr>
        <p:spPr>
          <a:xfrm>
            <a:off x="4724400" y="4687315"/>
            <a:ext cx="3378425" cy="646331"/>
          </a:xfrm>
          <a:prstGeom prst="rect">
            <a:avLst/>
          </a:prstGeom>
          <a:noFill/>
        </p:spPr>
        <p:txBody>
          <a:bodyPr wrap="none" rtlCol="0">
            <a:spAutoFit/>
          </a:bodyPr>
          <a:lstStyle/>
          <a:p>
            <a:r>
              <a:rPr lang="en-US" dirty="0" smtClean="0"/>
              <a:t>Front and hind wings same shape.</a:t>
            </a:r>
          </a:p>
          <a:p>
            <a:r>
              <a:rPr lang="en-US" dirty="0" smtClean="0"/>
              <a:t>Wings usually held together.</a:t>
            </a:r>
            <a:endParaRPr lang="en-US" dirty="0"/>
          </a:p>
        </p:txBody>
      </p:sp>
      <p:sp>
        <p:nvSpPr>
          <p:cNvPr id="17" name="TextBox 16"/>
          <p:cNvSpPr txBox="1"/>
          <p:nvPr/>
        </p:nvSpPr>
        <p:spPr>
          <a:xfrm>
            <a:off x="1382276" y="5727846"/>
            <a:ext cx="1846560" cy="584775"/>
          </a:xfrm>
          <a:prstGeom prst="rect">
            <a:avLst/>
          </a:prstGeom>
          <a:noFill/>
        </p:spPr>
        <p:txBody>
          <a:bodyPr wrap="square" rtlCol="0">
            <a:spAutoFit/>
          </a:bodyPr>
          <a:lstStyle/>
          <a:p>
            <a:r>
              <a:rPr lang="en-US" sz="3200" dirty="0" smtClean="0"/>
              <a:t>Dragonfly</a:t>
            </a:r>
            <a:endParaRPr lang="en-US" sz="3200" dirty="0"/>
          </a:p>
        </p:txBody>
      </p:sp>
      <p:sp>
        <p:nvSpPr>
          <p:cNvPr id="20" name="TextBox 19"/>
          <p:cNvSpPr txBox="1"/>
          <p:nvPr/>
        </p:nvSpPr>
        <p:spPr>
          <a:xfrm>
            <a:off x="5828766" y="5642650"/>
            <a:ext cx="1886543" cy="584775"/>
          </a:xfrm>
          <a:prstGeom prst="rect">
            <a:avLst/>
          </a:prstGeom>
          <a:noFill/>
        </p:spPr>
        <p:txBody>
          <a:bodyPr wrap="square" rtlCol="0">
            <a:spAutoFit/>
          </a:bodyPr>
          <a:lstStyle/>
          <a:p>
            <a:r>
              <a:rPr lang="en-US" sz="3200" dirty="0" smtClean="0"/>
              <a:t>Damselfly</a:t>
            </a:r>
            <a:endParaRPr lang="en-US" sz="3200" dirty="0"/>
          </a:p>
        </p:txBody>
      </p:sp>
      <p:sp>
        <p:nvSpPr>
          <p:cNvPr id="12" name="TextBox 11"/>
          <p:cNvSpPr txBox="1"/>
          <p:nvPr/>
        </p:nvSpPr>
        <p:spPr>
          <a:xfrm>
            <a:off x="685800" y="1447800"/>
            <a:ext cx="1923925" cy="369332"/>
          </a:xfrm>
          <a:prstGeom prst="rect">
            <a:avLst/>
          </a:prstGeom>
          <a:noFill/>
        </p:spPr>
        <p:txBody>
          <a:bodyPr wrap="none" rtlCol="0">
            <a:spAutoFit/>
          </a:bodyPr>
          <a:lstStyle/>
          <a:p>
            <a:r>
              <a:rPr lang="en-US" dirty="0" smtClean="0"/>
              <a:t>Spangled Skimmer</a:t>
            </a:r>
            <a:endParaRPr lang="en-US" dirty="0"/>
          </a:p>
        </p:txBody>
      </p:sp>
      <p:sp>
        <p:nvSpPr>
          <p:cNvPr id="19" name="TextBox 18"/>
          <p:cNvSpPr txBox="1"/>
          <p:nvPr/>
        </p:nvSpPr>
        <p:spPr>
          <a:xfrm>
            <a:off x="4724400" y="1752600"/>
            <a:ext cx="1783373" cy="369332"/>
          </a:xfrm>
          <a:prstGeom prst="rect">
            <a:avLst/>
          </a:prstGeom>
          <a:noFill/>
        </p:spPr>
        <p:txBody>
          <a:bodyPr wrap="none" rtlCol="0">
            <a:spAutoFit/>
          </a:bodyPr>
          <a:lstStyle/>
          <a:p>
            <a:r>
              <a:rPr lang="en-US" dirty="0" smtClean="0"/>
              <a:t>Ebony </a:t>
            </a:r>
            <a:r>
              <a:rPr lang="en-US" dirty="0" err="1" smtClean="0"/>
              <a:t>Jewelwing</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90726" y="457200"/>
            <a:ext cx="3297965" cy="5867400"/>
          </a:xfrm>
          <a:prstGeom prst="rect">
            <a:avLst/>
          </a:prstGeom>
        </p:spPr>
      </p:pic>
      <p:cxnSp>
        <p:nvCxnSpPr>
          <p:cNvPr id="5" name="Straight Connector 4"/>
          <p:cNvCxnSpPr/>
          <p:nvPr/>
        </p:nvCxnSpPr>
        <p:spPr>
          <a:xfrm flipH="1" flipV="1">
            <a:off x="1371601" y="1295400"/>
            <a:ext cx="2133599" cy="137160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953000" y="4114800"/>
            <a:ext cx="735691" cy="6096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0076" y="838200"/>
            <a:ext cx="2003049" cy="646331"/>
          </a:xfrm>
          <a:prstGeom prst="rect">
            <a:avLst/>
          </a:prstGeom>
          <a:noFill/>
        </p:spPr>
        <p:txBody>
          <a:bodyPr wrap="none" rtlCol="0">
            <a:spAutoFit/>
          </a:bodyPr>
          <a:lstStyle/>
          <a:p>
            <a:r>
              <a:rPr lang="en-US" dirty="0" smtClean="0"/>
              <a:t>Adkins Arboretum, </a:t>
            </a:r>
          </a:p>
          <a:p>
            <a:r>
              <a:rPr lang="en-US" dirty="0" err="1" smtClean="0"/>
              <a:t>Ridgely</a:t>
            </a:r>
            <a:endParaRPr lang="en-US" dirty="0"/>
          </a:p>
        </p:txBody>
      </p:sp>
      <p:cxnSp>
        <p:nvCxnSpPr>
          <p:cNvPr id="10" name="Straight Connector 9"/>
          <p:cNvCxnSpPr/>
          <p:nvPr/>
        </p:nvCxnSpPr>
        <p:spPr>
          <a:xfrm flipV="1">
            <a:off x="4621763" y="1396662"/>
            <a:ext cx="1066928" cy="73693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88691" y="1073497"/>
            <a:ext cx="3302827" cy="646331"/>
          </a:xfrm>
          <a:prstGeom prst="rect">
            <a:avLst/>
          </a:prstGeom>
          <a:noFill/>
        </p:spPr>
        <p:txBody>
          <a:bodyPr wrap="none" rtlCol="0">
            <a:spAutoFit/>
          </a:bodyPr>
          <a:lstStyle/>
          <a:p>
            <a:r>
              <a:rPr lang="en-US" dirty="0" err="1" smtClean="0"/>
              <a:t>Choptank</a:t>
            </a:r>
            <a:r>
              <a:rPr lang="en-US" dirty="0" smtClean="0"/>
              <a:t> River at Christian Park, </a:t>
            </a:r>
          </a:p>
          <a:p>
            <a:r>
              <a:rPr lang="en-US" dirty="0" smtClean="0"/>
              <a:t>Greensboro</a:t>
            </a:r>
            <a:endParaRPr lang="en-US" dirty="0"/>
          </a:p>
        </p:txBody>
      </p:sp>
      <p:sp>
        <p:nvSpPr>
          <p:cNvPr id="12" name="TextBox 11"/>
          <p:cNvSpPr txBox="1"/>
          <p:nvPr/>
        </p:nvSpPr>
        <p:spPr>
          <a:xfrm>
            <a:off x="5688691" y="3676851"/>
            <a:ext cx="3050643" cy="646331"/>
          </a:xfrm>
          <a:prstGeom prst="rect">
            <a:avLst/>
          </a:prstGeom>
          <a:noFill/>
        </p:spPr>
        <p:txBody>
          <a:bodyPr wrap="none" rtlCol="0">
            <a:spAutoFit/>
          </a:bodyPr>
          <a:lstStyle/>
          <a:p>
            <a:r>
              <a:rPr lang="en-US" dirty="0" err="1" smtClean="0"/>
              <a:t>Idylwild</a:t>
            </a:r>
            <a:r>
              <a:rPr lang="en-US" dirty="0" smtClean="0"/>
              <a:t> Wildlife Management </a:t>
            </a:r>
          </a:p>
          <a:p>
            <a:r>
              <a:rPr lang="en-US" dirty="0" smtClean="0"/>
              <a:t>Area, Federalsburg</a:t>
            </a:r>
            <a:endParaRPr lang="en-US" dirty="0"/>
          </a:p>
        </p:txBody>
      </p:sp>
      <p:sp>
        <p:nvSpPr>
          <p:cNvPr id="16" name="TextBox 15"/>
          <p:cNvSpPr txBox="1"/>
          <p:nvPr/>
        </p:nvSpPr>
        <p:spPr>
          <a:xfrm>
            <a:off x="381000" y="2362200"/>
            <a:ext cx="1836337" cy="1754326"/>
          </a:xfrm>
          <a:prstGeom prst="rect">
            <a:avLst/>
          </a:prstGeom>
          <a:noFill/>
        </p:spPr>
        <p:txBody>
          <a:bodyPr wrap="none" rtlCol="0">
            <a:spAutoFit/>
          </a:bodyPr>
          <a:lstStyle/>
          <a:p>
            <a:r>
              <a:rPr lang="en-US" sz="3600" dirty="0" smtClean="0">
                <a:solidFill>
                  <a:srgbClr val="FF0000"/>
                </a:solidFill>
              </a:rPr>
              <a:t>Story #4</a:t>
            </a:r>
          </a:p>
          <a:p>
            <a:r>
              <a:rPr lang="en-US" sz="3600" dirty="0" smtClean="0">
                <a:solidFill>
                  <a:srgbClr val="0070C0"/>
                </a:solidFill>
              </a:rPr>
              <a:t>Caroline </a:t>
            </a:r>
          </a:p>
          <a:p>
            <a:r>
              <a:rPr lang="en-US" sz="3600" dirty="0" smtClean="0">
                <a:solidFill>
                  <a:srgbClr val="0070C0"/>
                </a:solidFill>
              </a:rPr>
              <a:t>County</a:t>
            </a:r>
            <a:endParaRPr lang="en-US" sz="3600" dirty="0">
              <a:solidFill>
                <a:srgbClr val="0070C0"/>
              </a:solidFill>
            </a:endParaRPr>
          </a:p>
        </p:txBody>
      </p:sp>
    </p:spTree>
    <p:extLst>
      <p:ext uri="{BB962C8B-B14F-4D97-AF65-F5344CB8AC3E}">
        <p14:creationId xmlns:p14="http://schemas.microsoft.com/office/powerpoint/2010/main" xmlns="" val="12332544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839200" cy="1143000"/>
          </a:xfrm>
        </p:spPr>
        <p:txBody>
          <a:bodyPr>
            <a:noAutofit/>
          </a:bodyPr>
          <a:lstStyle/>
          <a:p>
            <a:r>
              <a:rPr lang="en-US" sz="3600" smtClean="0">
                <a:solidFill>
                  <a:srgbClr val="0070C0"/>
                </a:solidFill>
                <a:latin typeface="Comic Sans MS" pitchFamily="66" charset="0"/>
              </a:rPr>
              <a:t>Species of Dragonflies </a:t>
            </a:r>
            <a:r>
              <a:rPr lang="en-US" sz="3600" dirty="0" smtClean="0">
                <a:solidFill>
                  <a:srgbClr val="0070C0"/>
                </a:solidFill>
                <a:latin typeface="Comic Sans MS" pitchFamily="66" charset="0"/>
              </a:rPr>
              <a:t>and Damselflies </a:t>
            </a:r>
            <a:r>
              <a:rPr lang="en-US" sz="3600" smtClean="0">
                <a:solidFill>
                  <a:srgbClr val="0070C0"/>
                </a:solidFill>
                <a:latin typeface="Comic Sans MS" pitchFamily="66" charset="0"/>
              </a:rPr>
              <a:t>Known from </a:t>
            </a:r>
            <a:r>
              <a:rPr lang="en-US" sz="3600" dirty="0" smtClean="0">
                <a:solidFill>
                  <a:srgbClr val="0070C0"/>
                </a:solidFill>
                <a:latin typeface="Comic Sans MS" pitchFamily="66" charset="0"/>
              </a:rPr>
              <a:t>Delmarva by County</a:t>
            </a:r>
            <a:endParaRPr lang="en-US" sz="3600" dirty="0">
              <a:solidFill>
                <a:srgbClr val="0070C0"/>
              </a:solidFill>
              <a:latin typeface="Comic Sans MS" pitchFamily="66"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776916573"/>
              </p:ext>
            </p:extLst>
          </p:nvPr>
        </p:nvGraphicFramePr>
        <p:xfrm>
          <a:off x="1066801" y="1981200"/>
          <a:ext cx="7033189" cy="3328671"/>
        </p:xfrm>
        <a:graphic>
          <a:graphicData uri="http://schemas.openxmlformats.org/drawingml/2006/table">
            <a:tbl>
              <a:tblPr>
                <a:tableStyleId>{5C22544A-7EE6-4342-B048-85BDC9FD1C3A}</a:tableStyleId>
              </a:tblPr>
              <a:tblGrid>
                <a:gridCol w="1493744"/>
                <a:gridCol w="346075"/>
                <a:gridCol w="399490"/>
                <a:gridCol w="399490"/>
                <a:gridCol w="399490"/>
                <a:gridCol w="399490"/>
                <a:gridCol w="399490"/>
                <a:gridCol w="399490"/>
                <a:gridCol w="399490"/>
                <a:gridCol w="399490"/>
                <a:gridCol w="399490"/>
                <a:gridCol w="399490"/>
                <a:gridCol w="399490"/>
                <a:gridCol w="399490"/>
                <a:gridCol w="399490"/>
              </a:tblGrid>
              <a:tr h="1524001">
                <a:tc>
                  <a:txBody>
                    <a:bodyPr/>
                    <a:lstStyle/>
                    <a:p>
                      <a:pPr algn="l" fontAlgn="b"/>
                      <a:r>
                        <a:rPr lang="en-US" sz="2000" u="none" strike="noStrike" dirty="0">
                          <a:effectLst/>
                        </a:rPr>
                        <a:t> </a:t>
                      </a:r>
                      <a:endParaRPr lang="en-US" sz="2000" b="0" i="0" u="none" strike="noStrike" dirty="0">
                        <a:effectLst/>
                        <a:latin typeface="Arial"/>
                      </a:endParaRPr>
                    </a:p>
                  </a:txBody>
                  <a:tcPr marL="9525" marR="9525" marT="9525" marB="0" anchor="b"/>
                </a:tc>
                <a:tc>
                  <a:txBody>
                    <a:bodyPr/>
                    <a:lstStyle/>
                    <a:p>
                      <a:pPr algn="l" fontAlgn="b"/>
                      <a:r>
                        <a:rPr lang="en-US" sz="2000" u="none" strike="noStrike" dirty="0">
                          <a:effectLst/>
                        </a:rPr>
                        <a:t>New Castle</a:t>
                      </a:r>
                      <a:endParaRPr lang="en-US" sz="2000" b="1" i="0" u="none" strike="noStrike" dirty="0">
                        <a:effectLst/>
                        <a:latin typeface="Arial"/>
                      </a:endParaRPr>
                    </a:p>
                  </a:txBody>
                  <a:tcPr marL="9525" marR="9525" marT="9525" marB="0" vert="vert270" anchor="b"/>
                </a:tc>
                <a:tc>
                  <a:txBody>
                    <a:bodyPr/>
                    <a:lstStyle/>
                    <a:p>
                      <a:pPr algn="l" fontAlgn="b"/>
                      <a:r>
                        <a:rPr lang="en-US" sz="2000" u="none" strike="noStrike" dirty="0">
                          <a:effectLst/>
                        </a:rPr>
                        <a:t>Kent </a:t>
                      </a:r>
                      <a:endParaRPr lang="en-US" sz="2000" b="1" i="0" u="none" strike="noStrike" dirty="0">
                        <a:effectLst/>
                        <a:latin typeface="Arial"/>
                      </a:endParaRPr>
                    </a:p>
                  </a:txBody>
                  <a:tcPr marL="9525" marR="9525" marT="9525" marB="0" vert="vert270" anchor="b"/>
                </a:tc>
                <a:tc>
                  <a:txBody>
                    <a:bodyPr/>
                    <a:lstStyle/>
                    <a:p>
                      <a:pPr algn="l" fontAlgn="b"/>
                      <a:r>
                        <a:rPr lang="en-US" sz="2000" u="none" strike="noStrike" dirty="0">
                          <a:effectLst/>
                        </a:rPr>
                        <a:t>Sussex</a:t>
                      </a:r>
                      <a:endParaRPr lang="en-US" sz="2000" b="1" i="0" u="none" strike="noStrike" dirty="0">
                        <a:effectLst/>
                        <a:latin typeface="Arial"/>
                      </a:endParaRPr>
                    </a:p>
                  </a:txBody>
                  <a:tcPr marL="9525" marR="9525" marT="9525" marB="0" vert="vert270" anchor="b"/>
                </a:tc>
                <a:tc>
                  <a:txBody>
                    <a:bodyPr/>
                    <a:lstStyle/>
                    <a:p>
                      <a:pPr algn="l" fontAlgn="b"/>
                      <a:r>
                        <a:rPr lang="en-US" sz="2000" u="none" strike="noStrike" dirty="0">
                          <a:effectLst/>
                        </a:rPr>
                        <a:t>Cecil</a:t>
                      </a:r>
                      <a:endParaRPr lang="en-US" sz="2000" b="1" i="0" u="none" strike="noStrike" dirty="0">
                        <a:effectLst/>
                        <a:latin typeface="Arial"/>
                      </a:endParaRPr>
                    </a:p>
                  </a:txBody>
                  <a:tcPr marL="9525" marR="9525" marT="9525" marB="0" vert="vert270" anchor="b">
                    <a:solidFill>
                      <a:srgbClr val="FFFF00"/>
                    </a:solidFill>
                  </a:tcPr>
                </a:tc>
                <a:tc>
                  <a:txBody>
                    <a:bodyPr/>
                    <a:lstStyle/>
                    <a:p>
                      <a:pPr algn="l" fontAlgn="b"/>
                      <a:r>
                        <a:rPr lang="en-US" sz="2000" u="none" strike="noStrike" dirty="0">
                          <a:effectLst/>
                        </a:rPr>
                        <a:t>Kent</a:t>
                      </a:r>
                      <a:endParaRPr lang="en-US" sz="2000" b="1" i="0" u="none" strike="noStrike" dirty="0">
                        <a:effectLst/>
                        <a:latin typeface="Arial"/>
                      </a:endParaRPr>
                    </a:p>
                  </a:txBody>
                  <a:tcPr marL="9525" marR="9525" marT="9525" marB="0" vert="vert270" anchor="b">
                    <a:solidFill>
                      <a:srgbClr val="FFFF00"/>
                    </a:solidFill>
                  </a:tcPr>
                </a:tc>
                <a:tc>
                  <a:txBody>
                    <a:bodyPr/>
                    <a:lstStyle/>
                    <a:p>
                      <a:pPr algn="l" fontAlgn="b"/>
                      <a:r>
                        <a:rPr lang="en-US" sz="2000" u="none" strike="noStrike" dirty="0">
                          <a:effectLst/>
                        </a:rPr>
                        <a:t>Queen </a:t>
                      </a:r>
                      <a:r>
                        <a:rPr lang="en-US" sz="2000" u="none" strike="noStrike" dirty="0" err="1">
                          <a:effectLst/>
                        </a:rPr>
                        <a:t>Annes</a:t>
                      </a:r>
                      <a:endParaRPr lang="en-US" sz="2000" b="1" i="0" u="none" strike="noStrike" dirty="0">
                        <a:effectLst/>
                        <a:latin typeface="Arial"/>
                      </a:endParaRPr>
                    </a:p>
                  </a:txBody>
                  <a:tcPr marL="9525" marR="9525" marT="9525" marB="0" vert="vert270" anchor="b">
                    <a:solidFill>
                      <a:srgbClr val="FFFF00"/>
                    </a:solidFill>
                  </a:tcPr>
                </a:tc>
                <a:tc>
                  <a:txBody>
                    <a:bodyPr/>
                    <a:lstStyle/>
                    <a:p>
                      <a:pPr algn="l" fontAlgn="b"/>
                      <a:r>
                        <a:rPr lang="en-US" sz="2000" u="none" strike="noStrike" dirty="0">
                          <a:solidFill>
                            <a:srgbClr val="FF0000"/>
                          </a:solidFill>
                          <a:effectLst/>
                        </a:rPr>
                        <a:t>Caroline</a:t>
                      </a:r>
                      <a:endParaRPr lang="en-US" sz="2000" b="1" i="0" u="none" strike="noStrike" dirty="0">
                        <a:solidFill>
                          <a:srgbClr val="FF0000"/>
                        </a:solidFill>
                        <a:effectLst/>
                        <a:latin typeface="Arial"/>
                      </a:endParaRPr>
                    </a:p>
                  </a:txBody>
                  <a:tcPr marL="9525" marR="9525" marT="9525" marB="0" vert="vert270" anchor="b">
                    <a:solidFill>
                      <a:srgbClr val="FFFF00"/>
                    </a:solidFill>
                  </a:tcPr>
                </a:tc>
                <a:tc>
                  <a:txBody>
                    <a:bodyPr/>
                    <a:lstStyle/>
                    <a:p>
                      <a:pPr algn="l" fontAlgn="b"/>
                      <a:r>
                        <a:rPr lang="en-US" sz="2000" u="none" strike="noStrike" dirty="0">
                          <a:effectLst/>
                        </a:rPr>
                        <a:t>Talbot</a:t>
                      </a:r>
                      <a:endParaRPr lang="en-US" sz="2000" b="1" i="0" u="none" strike="noStrike" dirty="0">
                        <a:effectLst/>
                        <a:latin typeface="Arial"/>
                      </a:endParaRPr>
                    </a:p>
                  </a:txBody>
                  <a:tcPr marL="9525" marR="9525" marT="9525" marB="0" vert="vert270" anchor="b">
                    <a:solidFill>
                      <a:srgbClr val="FFFF00"/>
                    </a:solidFill>
                  </a:tcPr>
                </a:tc>
                <a:tc>
                  <a:txBody>
                    <a:bodyPr/>
                    <a:lstStyle/>
                    <a:p>
                      <a:pPr algn="l" fontAlgn="b"/>
                      <a:r>
                        <a:rPr lang="en-US" sz="2000" u="none" strike="noStrike" dirty="0">
                          <a:effectLst/>
                        </a:rPr>
                        <a:t>Dorchester</a:t>
                      </a:r>
                      <a:endParaRPr lang="en-US" sz="2000" b="1" i="0" u="none" strike="noStrike" dirty="0">
                        <a:effectLst/>
                        <a:latin typeface="Arial"/>
                      </a:endParaRPr>
                    </a:p>
                  </a:txBody>
                  <a:tcPr marL="9525" marR="9525" marT="9525" marB="0" vert="vert270" anchor="b">
                    <a:solidFill>
                      <a:srgbClr val="FFFF00"/>
                    </a:solidFill>
                  </a:tcPr>
                </a:tc>
                <a:tc>
                  <a:txBody>
                    <a:bodyPr/>
                    <a:lstStyle/>
                    <a:p>
                      <a:pPr algn="l" fontAlgn="b"/>
                      <a:r>
                        <a:rPr lang="en-US" sz="2000" u="none" strike="noStrike" dirty="0">
                          <a:effectLst/>
                        </a:rPr>
                        <a:t>Wicomico</a:t>
                      </a:r>
                      <a:endParaRPr lang="en-US" sz="2000" b="1" i="0" u="none" strike="noStrike" dirty="0">
                        <a:effectLst/>
                        <a:latin typeface="Arial"/>
                      </a:endParaRPr>
                    </a:p>
                  </a:txBody>
                  <a:tcPr marL="9525" marR="9525" marT="9525" marB="0" vert="vert270" anchor="b">
                    <a:solidFill>
                      <a:srgbClr val="FFFF00"/>
                    </a:solidFill>
                  </a:tcPr>
                </a:tc>
                <a:tc>
                  <a:txBody>
                    <a:bodyPr/>
                    <a:lstStyle/>
                    <a:p>
                      <a:pPr algn="l" fontAlgn="b"/>
                      <a:r>
                        <a:rPr lang="en-US" sz="2000" u="none" strike="noStrike" dirty="0">
                          <a:effectLst/>
                        </a:rPr>
                        <a:t>Worchester</a:t>
                      </a:r>
                      <a:endParaRPr lang="en-US" sz="2000" b="1" i="0" u="none" strike="noStrike" dirty="0">
                        <a:effectLst/>
                        <a:latin typeface="Arial"/>
                      </a:endParaRPr>
                    </a:p>
                  </a:txBody>
                  <a:tcPr marL="9525" marR="9525" marT="9525" marB="0" vert="vert270" anchor="b">
                    <a:solidFill>
                      <a:srgbClr val="FFFF00"/>
                    </a:solidFill>
                  </a:tcPr>
                </a:tc>
                <a:tc>
                  <a:txBody>
                    <a:bodyPr/>
                    <a:lstStyle/>
                    <a:p>
                      <a:pPr algn="l" fontAlgn="b"/>
                      <a:r>
                        <a:rPr lang="en-US" sz="2000" u="none" strike="noStrike" dirty="0">
                          <a:effectLst/>
                        </a:rPr>
                        <a:t>Somerset</a:t>
                      </a:r>
                      <a:endParaRPr lang="en-US" sz="2000" b="1" i="0" u="none" strike="noStrike" dirty="0">
                        <a:effectLst/>
                        <a:latin typeface="Arial"/>
                      </a:endParaRPr>
                    </a:p>
                  </a:txBody>
                  <a:tcPr marL="9525" marR="9525" marT="9525" marB="0" vert="vert270" anchor="b">
                    <a:solidFill>
                      <a:srgbClr val="FFFF00"/>
                    </a:solidFill>
                  </a:tcPr>
                </a:tc>
                <a:tc>
                  <a:txBody>
                    <a:bodyPr/>
                    <a:lstStyle/>
                    <a:p>
                      <a:pPr algn="l" fontAlgn="b"/>
                      <a:r>
                        <a:rPr lang="en-US" sz="2000" u="none" strike="noStrike" dirty="0">
                          <a:effectLst/>
                        </a:rPr>
                        <a:t>Accomack</a:t>
                      </a:r>
                      <a:endParaRPr lang="en-US" sz="2000" b="1" i="0" u="none" strike="noStrike" dirty="0">
                        <a:effectLst/>
                        <a:latin typeface="Arial"/>
                      </a:endParaRPr>
                    </a:p>
                  </a:txBody>
                  <a:tcPr marL="9525" marR="9525" marT="9525" marB="0" vert="vert270" anchor="b"/>
                </a:tc>
                <a:tc>
                  <a:txBody>
                    <a:bodyPr/>
                    <a:lstStyle/>
                    <a:p>
                      <a:pPr algn="l" fontAlgn="b"/>
                      <a:r>
                        <a:rPr lang="en-US" sz="2000" u="none" strike="noStrike" dirty="0">
                          <a:effectLst/>
                        </a:rPr>
                        <a:t>Northampton</a:t>
                      </a:r>
                      <a:endParaRPr lang="en-US" sz="2000" b="1" i="0" u="none" strike="noStrike" dirty="0">
                        <a:effectLst/>
                        <a:latin typeface="Arial"/>
                      </a:endParaRPr>
                    </a:p>
                  </a:txBody>
                  <a:tcPr marL="9525" marR="9525" marT="9525" marB="0" vert="vert270" anchor="b"/>
                </a:tc>
              </a:tr>
              <a:tr h="435610">
                <a:tc>
                  <a:txBody>
                    <a:bodyPr/>
                    <a:lstStyle/>
                    <a:p>
                      <a:pPr algn="l" fontAlgn="b"/>
                      <a:r>
                        <a:rPr lang="en-US" sz="2000" u="none" strike="noStrike">
                          <a:effectLst/>
                        </a:rPr>
                        <a:t>Dragonflies</a:t>
                      </a:r>
                      <a:endParaRPr lang="en-US" sz="2000" b="1" i="0" u="none" strike="noStrike">
                        <a:effectLst/>
                        <a:latin typeface="Arial"/>
                      </a:endParaRPr>
                    </a:p>
                  </a:txBody>
                  <a:tcPr marL="9525" marR="9525" marT="9525" marB="0" anchor="b"/>
                </a:tc>
                <a:tc>
                  <a:txBody>
                    <a:bodyPr/>
                    <a:lstStyle/>
                    <a:p>
                      <a:pPr algn="r" fontAlgn="b"/>
                      <a:r>
                        <a:rPr lang="en-US" sz="2000" u="none" strike="noStrike" dirty="0" smtClean="0">
                          <a:effectLst/>
                        </a:rPr>
                        <a:t>65</a:t>
                      </a:r>
                      <a:endParaRPr lang="en-US" sz="2000" b="0" i="0" u="none" strike="noStrike" dirty="0">
                        <a:effectLst/>
                        <a:latin typeface="Arial"/>
                      </a:endParaRPr>
                    </a:p>
                  </a:txBody>
                  <a:tcPr marL="9525" marR="9525" marT="9525" marB="0" anchor="b"/>
                </a:tc>
                <a:tc>
                  <a:txBody>
                    <a:bodyPr/>
                    <a:lstStyle/>
                    <a:p>
                      <a:pPr algn="r" fontAlgn="b"/>
                      <a:r>
                        <a:rPr lang="en-US" sz="2000" u="none" strike="noStrike">
                          <a:effectLst/>
                        </a:rPr>
                        <a:t>43</a:t>
                      </a:r>
                      <a:endParaRPr lang="en-US" sz="2000" b="0" i="0" u="none" strike="noStrike">
                        <a:effectLst/>
                        <a:latin typeface="Arial"/>
                      </a:endParaRPr>
                    </a:p>
                  </a:txBody>
                  <a:tcPr marL="9525" marR="9525" marT="9525" marB="0" anchor="b"/>
                </a:tc>
                <a:tc>
                  <a:txBody>
                    <a:bodyPr/>
                    <a:lstStyle/>
                    <a:p>
                      <a:pPr algn="r" fontAlgn="b"/>
                      <a:r>
                        <a:rPr lang="en-US" sz="2000" u="none" strike="noStrike">
                          <a:effectLst/>
                        </a:rPr>
                        <a:t>60</a:t>
                      </a:r>
                      <a:endParaRPr lang="en-US" sz="2000" b="0" i="0" u="none" strike="noStrike">
                        <a:effectLst/>
                        <a:latin typeface="Arial"/>
                      </a:endParaRPr>
                    </a:p>
                  </a:txBody>
                  <a:tcPr marL="9525" marR="9525" marT="9525" marB="0" anchor="b"/>
                </a:tc>
                <a:tc>
                  <a:txBody>
                    <a:bodyPr/>
                    <a:lstStyle/>
                    <a:p>
                      <a:pPr algn="r" fontAlgn="b"/>
                      <a:r>
                        <a:rPr lang="en-US" sz="2000" u="none" strike="noStrike">
                          <a:effectLst/>
                        </a:rPr>
                        <a:t>48</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33</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41</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dirty="0">
                          <a:solidFill>
                            <a:srgbClr val="FF0000"/>
                          </a:solidFill>
                          <a:effectLst/>
                        </a:rPr>
                        <a:t>58</a:t>
                      </a:r>
                      <a:endParaRPr lang="en-US" sz="2000" b="1" i="0" u="none" strike="noStrike" dirty="0">
                        <a:solidFill>
                          <a:srgbClr val="FF0000"/>
                        </a:solidFill>
                        <a:effectLst/>
                        <a:latin typeface="Arial"/>
                      </a:endParaRPr>
                    </a:p>
                  </a:txBody>
                  <a:tcPr marL="9525" marR="9525" marT="9525" marB="0" anchor="b">
                    <a:solidFill>
                      <a:srgbClr val="FFFF00"/>
                    </a:solidFill>
                  </a:tcPr>
                </a:tc>
                <a:tc>
                  <a:txBody>
                    <a:bodyPr/>
                    <a:lstStyle/>
                    <a:p>
                      <a:pPr algn="r" fontAlgn="b"/>
                      <a:r>
                        <a:rPr lang="en-US" sz="2000" u="none" strike="noStrike" dirty="0">
                          <a:effectLst/>
                        </a:rPr>
                        <a:t>22</a:t>
                      </a:r>
                      <a:endParaRPr lang="en-US" sz="2000" b="0" i="0" u="none" strike="noStrike" dirty="0">
                        <a:effectLst/>
                        <a:latin typeface="Arial"/>
                      </a:endParaRPr>
                    </a:p>
                  </a:txBody>
                  <a:tcPr marL="9525" marR="9525" marT="9525" marB="0" anchor="b">
                    <a:solidFill>
                      <a:srgbClr val="FFFF00"/>
                    </a:solidFill>
                  </a:tcPr>
                </a:tc>
                <a:tc>
                  <a:txBody>
                    <a:bodyPr/>
                    <a:lstStyle/>
                    <a:p>
                      <a:pPr algn="r" fontAlgn="b"/>
                      <a:r>
                        <a:rPr lang="en-US" sz="2000" u="none" strike="noStrike">
                          <a:effectLst/>
                        </a:rPr>
                        <a:t>37</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39</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52</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26</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dirty="0">
                          <a:effectLst/>
                        </a:rPr>
                        <a:t>22</a:t>
                      </a:r>
                      <a:endParaRPr lang="en-US" sz="2000" b="0" i="0" u="none" strike="noStrike" dirty="0">
                        <a:effectLst/>
                        <a:latin typeface="Arial"/>
                      </a:endParaRPr>
                    </a:p>
                  </a:txBody>
                  <a:tcPr marL="9525" marR="9525" marT="9525" marB="0" anchor="b"/>
                </a:tc>
                <a:tc>
                  <a:txBody>
                    <a:bodyPr/>
                    <a:lstStyle/>
                    <a:p>
                      <a:pPr algn="r" fontAlgn="b"/>
                      <a:r>
                        <a:rPr lang="en-US" sz="2000" u="none" strike="noStrike" dirty="0">
                          <a:effectLst/>
                        </a:rPr>
                        <a:t>19</a:t>
                      </a:r>
                      <a:endParaRPr lang="en-US" sz="2000" b="0" i="0" u="none" strike="noStrike" dirty="0">
                        <a:effectLst/>
                        <a:latin typeface="Arial"/>
                      </a:endParaRPr>
                    </a:p>
                  </a:txBody>
                  <a:tcPr marL="9525" marR="9525" marT="9525" marB="0" anchor="b"/>
                </a:tc>
              </a:tr>
              <a:tr h="435610">
                <a:tc>
                  <a:txBody>
                    <a:bodyPr/>
                    <a:lstStyle/>
                    <a:p>
                      <a:pPr algn="l" fontAlgn="b"/>
                      <a:r>
                        <a:rPr lang="en-US" sz="2000" u="none" strike="noStrike">
                          <a:effectLst/>
                        </a:rPr>
                        <a:t>Damselflies</a:t>
                      </a:r>
                      <a:endParaRPr lang="en-US" sz="2000" b="1" i="0" u="none" strike="noStrike">
                        <a:effectLst/>
                        <a:latin typeface="Arial"/>
                      </a:endParaRPr>
                    </a:p>
                  </a:txBody>
                  <a:tcPr marL="9525" marR="9525" marT="9525" marB="0" anchor="b"/>
                </a:tc>
                <a:tc>
                  <a:txBody>
                    <a:bodyPr/>
                    <a:lstStyle/>
                    <a:p>
                      <a:pPr algn="r" fontAlgn="b"/>
                      <a:r>
                        <a:rPr lang="en-US" sz="2000" u="none" strike="noStrike">
                          <a:effectLst/>
                        </a:rPr>
                        <a:t>32</a:t>
                      </a:r>
                      <a:endParaRPr lang="en-US" sz="2000" b="0" i="0" u="none" strike="noStrike">
                        <a:effectLst/>
                        <a:latin typeface="Arial"/>
                      </a:endParaRPr>
                    </a:p>
                  </a:txBody>
                  <a:tcPr marL="9525" marR="9525" marT="9525" marB="0" anchor="b"/>
                </a:tc>
                <a:tc>
                  <a:txBody>
                    <a:bodyPr/>
                    <a:lstStyle/>
                    <a:p>
                      <a:pPr algn="r" fontAlgn="b"/>
                      <a:r>
                        <a:rPr lang="en-US" sz="2000" u="none" strike="noStrike">
                          <a:effectLst/>
                        </a:rPr>
                        <a:t>24</a:t>
                      </a:r>
                      <a:endParaRPr lang="en-US" sz="2000" b="0" i="0" u="none" strike="noStrike">
                        <a:effectLst/>
                        <a:latin typeface="Arial"/>
                      </a:endParaRPr>
                    </a:p>
                  </a:txBody>
                  <a:tcPr marL="9525" marR="9525" marT="9525" marB="0" anchor="b"/>
                </a:tc>
                <a:tc>
                  <a:txBody>
                    <a:bodyPr/>
                    <a:lstStyle/>
                    <a:p>
                      <a:pPr algn="r" fontAlgn="b"/>
                      <a:r>
                        <a:rPr lang="en-US" sz="2000" u="none" strike="noStrike">
                          <a:effectLst/>
                        </a:rPr>
                        <a:t>33</a:t>
                      </a:r>
                      <a:endParaRPr lang="en-US" sz="2000" b="0" i="0" u="none" strike="noStrike">
                        <a:effectLst/>
                        <a:latin typeface="Arial"/>
                      </a:endParaRPr>
                    </a:p>
                  </a:txBody>
                  <a:tcPr marL="9525" marR="9525" marT="9525" marB="0" anchor="b"/>
                </a:tc>
                <a:tc>
                  <a:txBody>
                    <a:bodyPr/>
                    <a:lstStyle/>
                    <a:p>
                      <a:pPr algn="r" fontAlgn="b"/>
                      <a:r>
                        <a:rPr lang="en-US" sz="2000" u="none" strike="noStrike">
                          <a:effectLst/>
                        </a:rPr>
                        <a:t>19</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16</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22</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solidFill>
                            <a:srgbClr val="FF0000"/>
                          </a:solidFill>
                          <a:effectLst/>
                        </a:rPr>
                        <a:t>35</a:t>
                      </a:r>
                      <a:endParaRPr lang="en-US" sz="2000" b="1" i="0" u="none" strike="noStrike">
                        <a:solidFill>
                          <a:srgbClr val="FF0000"/>
                        </a:solidFill>
                        <a:effectLst/>
                        <a:latin typeface="Arial"/>
                      </a:endParaRPr>
                    </a:p>
                  </a:txBody>
                  <a:tcPr marL="9525" marR="9525" marT="9525" marB="0" anchor="b">
                    <a:solidFill>
                      <a:srgbClr val="FFFF00"/>
                    </a:solidFill>
                  </a:tcPr>
                </a:tc>
                <a:tc>
                  <a:txBody>
                    <a:bodyPr/>
                    <a:lstStyle/>
                    <a:p>
                      <a:pPr algn="r" fontAlgn="b"/>
                      <a:r>
                        <a:rPr lang="en-US" sz="2000" u="none" strike="noStrike" dirty="0">
                          <a:effectLst/>
                        </a:rPr>
                        <a:t>7</a:t>
                      </a:r>
                      <a:endParaRPr lang="en-US" sz="2000" b="0" i="0" u="none" strike="noStrike" dirty="0">
                        <a:effectLst/>
                        <a:latin typeface="Arial"/>
                      </a:endParaRPr>
                    </a:p>
                  </a:txBody>
                  <a:tcPr marL="9525" marR="9525" marT="9525" marB="0" anchor="b">
                    <a:solidFill>
                      <a:srgbClr val="FFFF00"/>
                    </a:solidFill>
                  </a:tcPr>
                </a:tc>
                <a:tc>
                  <a:txBody>
                    <a:bodyPr/>
                    <a:lstStyle/>
                    <a:p>
                      <a:pPr algn="r" fontAlgn="b"/>
                      <a:r>
                        <a:rPr lang="en-US" sz="2000" u="none" strike="noStrike">
                          <a:effectLst/>
                        </a:rPr>
                        <a:t>14</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25</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26</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10</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16</a:t>
                      </a:r>
                      <a:endParaRPr lang="en-US" sz="2000" b="0" i="0" u="none" strike="noStrike">
                        <a:effectLst/>
                        <a:latin typeface="Arial"/>
                      </a:endParaRPr>
                    </a:p>
                  </a:txBody>
                  <a:tcPr marL="9525" marR="9525" marT="9525" marB="0" anchor="b"/>
                </a:tc>
                <a:tc>
                  <a:txBody>
                    <a:bodyPr/>
                    <a:lstStyle/>
                    <a:p>
                      <a:pPr algn="r" fontAlgn="b"/>
                      <a:r>
                        <a:rPr lang="en-US" sz="2000" u="none" strike="noStrike" dirty="0">
                          <a:effectLst/>
                        </a:rPr>
                        <a:t>5</a:t>
                      </a:r>
                      <a:endParaRPr lang="en-US" sz="2000" b="0" i="0" u="none" strike="noStrike" dirty="0">
                        <a:effectLst/>
                        <a:latin typeface="Arial"/>
                      </a:endParaRPr>
                    </a:p>
                  </a:txBody>
                  <a:tcPr marL="9525" marR="9525" marT="9525" marB="0" anchor="b"/>
                </a:tc>
              </a:tr>
              <a:tr h="435610">
                <a:tc>
                  <a:txBody>
                    <a:bodyPr/>
                    <a:lstStyle/>
                    <a:p>
                      <a:pPr algn="l" fontAlgn="b"/>
                      <a:r>
                        <a:rPr lang="en-US" sz="2000" u="none" strike="noStrike">
                          <a:effectLst/>
                        </a:rPr>
                        <a:t>Total</a:t>
                      </a:r>
                      <a:endParaRPr lang="en-US" sz="2000" b="1" i="0" u="none" strike="noStrike">
                        <a:effectLst/>
                        <a:latin typeface="Arial"/>
                      </a:endParaRPr>
                    </a:p>
                  </a:txBody>
                  <a:tcPr marL="9525" marR="9525" marT="9525" marB="0" anchor="b"/>
                </a:tc>
                <a:tc>
                  <a:txBody>
                    <a:bodyPr/>
                    <a:lstStyle/>
                    <a:p>
                      <a:pPr algn="r" fontAlgn="b"/>
                      <a:r>
                        <a:rPr lang="en-US" sz="2000" u="none" strike="noStrike" dirty="0" smtClean="0">
                          <a:effectLst/>
                        </a:rPr>
                        <a:t>97</a:t>
                      </a:r>
                      <a:endParaRPr lang="en-US" sz="2000" b="0" i="0" u="none" strike="noStrike" dirty="0">
                        <a:effectLst/>
                        <a:latin typeface="Arial"/>
                      </a:endParaRPr>
                    </a:p>
                  </a:txBody>
                  <a:tcPr marL="9525" marR="9525" marT="9525" marB="0" anchor="b"/>
                </a:tc>
                <a:tc>
                  <a:txBody>
                    <a:bodyPr/>
                    <a:lstStyle/>
                    <a:p>
                      <a:pPr algn="r" fontAlgn="b"/>
                      <a:r>
                        <a:rPr lang="en-US" sz="2000" u="none" strike="noStrike">
                          <a:effectLst/>
                        </a:rPr>
                        <a:t>67</a:t>
                      </a:r>
                      <a:endParaRPr lang="en-US" sz="2000" b="0" i="0" u="none" strike="noStrike">
                        <a:effectLst/>
                        <a:latin typeface="Arial"/>
                      </a:endParaRPr>
                    </a:p>
                  </a:txBody>
                  <a:tcPr marL="9525" marR="9525" marT="9525" marB="0" anchor="b"/>
                </a:tc>
                <a:tc>
                  <a:txBody>
                    <a:bodyPr/>
                    <a:lstStyle/>
                    <a:p>
                      <a:pPr algn="r" fontAlgn="b"/>
                      <a:r>
                        <a:rPr lang="en-US" sz="2000" u="none" strike="noStrike">
                          <a:effectLst/>
                        </a:rPr>
                        <a:t>93</a:t>
                      </a:r>
                      <a:endParaRPr lang="en-US" sz="2000" b="0" i="0" u="none" strike="noStrike">
                        <a:effectLst/>
                        <a:latin typeface="Arial"/>
                      </a:endParaRPr>
                    </a:p>
                  </a:txBody>
                  <a:tcPr marL="9525" marR="9525" marT="9525" marB="0" anchor="b"/>
                </a:tc>
                <a:tc>
                  <a:txBody>
                    <a:bodyPr/>
                    <a:lstStyle/>
                    <a:p>
                      <a:pPr algn="r" fontAlgn="b"/>
                      <a:r>
                        <a:rPr lang="en-US" sz="2000" u="none" strike="noStrike">
                          <a:effectLst/>
                        </a:rPr>
                        <a:t>67</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49</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63</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dirty="0">
                          <a:solidFill>
                            <a:srgbClr val="FF0000"/>
                          </a:solidFill>
                          <a:effectLst/>
                        </a:rPr>
                        <a:t>93</a:t>
                      </a:r>
                      <a:endParaRPr lang="en-US" sz="2000" b="1" i="0" u="none" strike="noStrike" dirty="0">
                        <a:solidFill>
                          <a:srgbClr val="FF0000"/>
                        </a:solidFill>
                        <a:effectLst/>
                        <a:latin typeface="Arial"/>
                      </a:endParaRPr>
                    </a:p>
                  </a:txBody>
                  <a:tcPr marL="9525" marR="9525" marT="9525" marB="0" anchor="b">
                    <a:solidFill>
                      <a:srgbClr val="FFFF00"/>
                    </a:solidFill>
                  </a:tcPr>
                </a:tc>
                <a:tc>
                  <a:txBody>
                    <a:bodyPr/>
                    <a:lstStyle/>
                    <a:p>
                      <a:pPr algn="r" fontAlgn="b"/>
                      <a:r>
                        <a:rPr lang="en-US" sz="2000" u="none" strike="noStrike" dirty="0">
                          <a:effectLst/>
                        </a:rPr>
                        <a:t>29</a:t>
                      </a:r>
                      <a:endParaRPr lang="en-US" sz="2000" b="0" i="0" u="none" strike="noStrike" dirty="0">
                        <a:effectLst/>
                        <a:latin typeface="Arial"/>
                      </a:endParaRPr>
                    </a:p>
                  </a:txBody>
                  <a:tcPr marL="9525" marR="9525" marT="9525" marB="0" anchor="b">
                    <a:solidFill>
                      <a:srgbClr val="FFFF00"/>
                    </a:solidFill>
                  </a:tcPr>
                </a:tc>
                <a:tc>
                  <a:txBody>
                    <a:bodyPr/>
                    <a:lstStyle/>
                    <a:p>
                      <a:pPr algn="r" fontAlgn="b"/>
                      <a:r>
                        <a:rPr lang="en-US" sz="2000" u="none" strike="noStrike" dirty="0">
                          <a:effectLst/>
                        </a:rPr>
                        <a:t>51</a:t>
                      </a:r>
                      <a:endParaRPr lang="en-US" sz="2000" b="0" i="0" u="none" strike="noStrike" dirty="0">
                        <a:effectLst/>
                        <a:latin typeface="Arial"/>
                      </a:endParaRPr>
                    </a:p>
                  </a:txBody>
                  <a:tcPr marL="9525" marR="9525" marT="9525" marB="0" anchor="b">
                    <a:solidFill>
                      <a:srgbClr val="FFFF00"/>
                    </a:solidFill>
                  </a:tcPr>
                </a:tc>
                <a:tc>
                  <a:txBody>
                    <a:bodyPr/>
                    <a:lstStyle/>
                    <a:p>
                      <a:pPr algn="r" fontAlgn="b"/>
                      <a:r>
                        <a:rPr lang="en-US" sz="2000" u="none" strike="noStrike">
                          <a:effectLst/>
                        </a:rPr>
                        <a:t>64</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a:effectLst/>
                        </a:rPr>
                        <a:t>78</a:t>
                      </a:r>
                      <a:endParaRPr lang="en-US" sz="2000" b="0" i="0" u="none" strike="noStrike">
                        <a:effectLst/>
                        <a:latin typeface="Arial"/>
                      </a:endParaRPr>
                    </a:p>
                  </a:txBody>
                  <a:tcPr marL="9525" marR="9525" marT="9525" marB="0" anchor="b">
                    <a:solidFill>
                      <a:srgbClr val="FFFF00"/>
                    </a:solidFill>
                  </a:tcPr>
                </a:tc>
                <a:tc>
                  <a:txBody>
                    <a:bodyPr/>
                    <a:lstStyle/>
                    <a:p>
                      <a:pPr algn="r" fontAlgn="b"/>
                      <a:r>
                        <a:rPr lang="en-US" sz="2000" u="none" strike="noStrike" dirty="0">
                          <a:effectLst/>
                        </a:rPr>
                        <a:t>36</a:t>
                      </a:r>
                      <a:endParaRPr lang="en-US" sz="2000" b="0" i="0" u="none" strike="noStrike" dirty="0">
                        <a:effectLst/>
                        <a:latin typeface="Arial"/>
                      </a:endParaRPr>
                    </a:p>
                  </a:txBody>
                  <a:tcPr marL="9525" marR="9525" marT="9525" marB="0" anchor="b">
                    <a:solidFill>
                      <a:srgbClr val="FFFF00"/>
                    </a:solidFill>
                  </a:tcPr>
                </a:tc>
                <a:tc>
                  <a:txBody>
                    <a:bodyPr/>
                    <a:lstStyle/>
                    <a:p>
                      <a:pPr algn="r" fontAlgn="b"/>
                      <a:r>
                        <a:rPr lang="en-US" sz="2000" u="none" strike="noStrike">
                          <a:effectLst/>
                        </a:rPr>
                        <a:t>38</a:t>
                      </a:r>
                      <a:endParaRPr lang="en-US" sz="2000" b="0" i="0" u="none" strike="noStrike">
                        <a:effectLst/>
                        <a:latin typeface="Arial"/>
                      </a:endParaRPr>
                    </a:p>
                  </a:txBody>
                  <a:tcPr marL="9525" marR="9525" marT="9525" marB="0" anchor="b"/>
                </a:tc>
                <a:tc>
                  <a:txBody>
                    <a:bodyPr/>
                    <a:lstStyle/>
                    <a:p>
                      <a:pPr algn="r" fontAlgn="b"/>
                      <a:r>
                        <a:rPr lang="en-US" sz="2000" u="none" strike="noStrike" dirty="0">
                          <a:effectLst/>
                        </a:rPr>
                        <a:t>24</a:t>
                      </a:r>
                      <a:endParaRPr lang="en-US" sz="2000" b="0" i="0" u="none" strike="noStrike" dirty="0">
                        <a:effectLst/>
                        <a:latin typeface="Arial"/>
                      </a:endParaRPr>
                    </a:p>
                  </a:txBody>
                  <a:tcPr marL="9525" marR="9525" marT="9525" marB="0" anchor="b"/>
                </a:tc>
              </a:tr>
              <a:tr h="497840">
                <a:tc>
                  <a:txBody>
                    <a:bodyPr/>
                    <a:lstStyle/>
                    <a:p>
                      <a:pPr algn="l" fontAlgn="b"/>
                      <a:endParaRPr lang="en-US" sz="1000" b="0" i="0" u="none" strike="noStrike">
                        <a:effectLst/>
                        <a:latin typeface="Arial"/>
                      </a:endParaRPr>
                    </a:p>
                  </a:txBody>
                  <a:tcPr marL="9525" marR="9525" marT="9525" marB="0" anchor="b"/>
                </a:tc>
                <a:tc gridSpan="3">
                  <a:txBody>
                    <a:bodyPr/>
                    <a:lstStyle/>
                    <a:p>
                      <a:pPr algn="ctr" fontAlgn="b"/>
                      <a:r>
                        <a:rPr lang="en-US" sz="2000" u="none" strike="noStrike" dirty="0">
                          <a:effectLst/>
                        </a:rPr>
                        <a:t>Delaware</a:t>
                      </a:r>
                      <a:endParaRPr lang="en-US" sz="2000" b="0" i="0" u="none" strike="noStrike" dirty="0">
                        <a:effectLst/>
                        <a:latin typeface="Arial"/>
                      </a:endParaRPr>
                    </a:p>
                  </a:txBody>
                  <a:tcPr marL="9525" marR="9525" marT="9525" marB="0" anchor="b"/>
                </a:tc>
                <a:tc hMerge="1">
                  <a:txBody>
                    <a:bodyPr/>
                    <a:lstStyle/>
                    <a:p>
                      <a:endParaRPr lang="en-US"/>
                    </a:p>
                  </a:txBody>
                  <a:tcPr/>
                </a:tc>
                <a:tc hMerge="1">
                  <a:txBody>
                    <a:bodyPr/>
                    <a:lstStyle/>
                    <a:p>
                      <a:endParaRPr lang="en-US"/>
                    </a:p>
                  </a:txBody>
                  <a:tcPr/>
                </a:tc>
                <a:tc gridSpan="9">
                  <a:txBody>
                    <a:bodyPr/>
                    <a:lstStyle/>
                    <a:p>
                      <a:pPr algn="ctr" fontAlgn="b"/>
                      <a:r>
                        <a:rPr lang="en-US" sz="2000" u="none" strike="noStrike" dirty="0">
                          <a:effectLst/>
                        </a:rPr>
                        <a:t>Maryland</a:t>
                      </a:r>
                      <a:endParaRPr lang="en-US" sz="2000" b="0" i="0" u="none" strike="noStrike" dirty="0">
                        <a:effectLst/>
                        <a:latin typeface="Arial"/>
                      </a:endParaRPr>
                    </a:p>
                  </a:txBody>
                  <a:tcPr marL="9525" marR="9525" marT="9525" marB="0" anchor="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2000" u="none" strike="noStrike" dirty="0">
                          <a:effectLst/>
                        </a:rPr>
                        <a:t>VA</a:t>
                      </a:r>
                      <a:endParaRPr lang="en-US" sz="2000" b="0" i="0" u="none" strike="noStrike" dirty="0">
                        <a:effectLst/>
                        <a:latin typeface="Arial"/>
                      </a:endParaRPr>
                    </a:p>
                  </a:txBody>
                  <a:tcPr marL="9525" marR="9525" marT="9525" marB="0" anchor="b"/>
                </a:tc>
                <a:tc hMerge="1">
                  <a:txBody>
                    <a:bodyPr/>
                    <a:lstStyle/>
                    <a:p>
                      <a:endParaRPr lang="en-US"/>
                    </a:p>
                  </a:txBody>
                  <a:tcPr/>
                </a:tc>
              </a:tr>
            </a:tbl>
          </a:graphicData>
        </a:graphic>
      </p:graphicFrame>
    </p:spTree>
    <p:extLst>
      <p:ext uri="{BB962C8B-B14F-4D97-AF65-F5344CB8AC3E}">
        <p14:creationId xmlns:p14="http://schemas.microsoft.com/office/powerpoint/2010/main" xmlns="" val="27591662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err="1" smtClean="0">
                <a:latin typeface="Comic Sans MS" pitchFamily="66" charset="0"/>
              </a:rPr>
              <a:t>Choptank</a:t>
            </a:r>
            <a:r>
              <a:rPr lang="en-US" dirty="0" smtClean="0">
                <a:latin typeface="Comic Sans MS" pitchFamily="66" charset="0"/>
              </a:rPr>
              <a:t> River, Greensboro, MD</a:t>
            </a:r>
            <a:endParaRPr lang="en-US" dirty="0">
              <a:latin typeface="Comic Sans MS" pitchFamily="66" charset="0"/>
            </a:endParaRPr>
          </a:p>
        </p:txBody>
      </p:sp>
      <p:pic>
        <p:nvPicPr>
          <p:cNvPr id="9" name="Picture 8" descr="Choptank River, Christian Park, Goldsboro, MD - GoogleEarth Image.jpg"/>
          <p:cNvPicPr>
            <a:picLocks noChangeAspect="1"/>
          </p:cNvPicPr>
          <p:nvPr/>
        </p:nvPicPr>
        <p:blipFill>
          <a:blip r:embed="rId3" cstate="print"/>
          <a:stretch>
            <a:fillRect/>
          </a:stretch>
        </p:blipFill>
        <p:spPr>
          <a:xfrm>
            <a:off x="934278" y="1219199"/>
            <a:ext cx="7086600" cy="4706405"/>
          </a:xfrm>
          <a:prstGeom prst="rect">
            <a:avLst/>
          </a:prstGeom>
        </p:spPr>
      </p:pic>
    </p:spTree>
    <p:extLst>
      <p:ext uri="{BB962C8B-B14F-4D97-AF65-F5344CB8AC3E}">
        <p14:creationId xmlns:p14="http://schemas.microsoft.com/office/powerpoint/2010/main" xmlns="" val="42697015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30078" y="5731988"/>
            <a:ext cx="2351926" cy="523220"/>
          </a:xfrm>
          <a:prstGeom prst="rect">
            <a:avLst/>
          </a:prstGeom>
          <a:noFill/>
        </p:spPr>
        <p:txBody>
          <a:bodyPr wrap="none" rtlCol="0">
            <a:spAutoFit/>
          </a:bodyPr>
          <a:lstStyle/>
          <a:p>
            <a:r>
              <a:rPr lang="en-US" sz="2800" i="1" dirty="0" err="1" smtClean="0"/>
              <a:t>Stylurus</a:t>
            </a:r>
            <a:r>
              <a:rPr lang="en-US" sz="2800" i="1" dirty="0" smtClean="0"/>
              <a:t> </a:t>
            </a:r>
            <a:r>
              <a:rPr lang="en-US" sz="2800" i="1" dirty="0" err="1" smtClean="0"/>
              <a:t>laurae</a:t>
            </a:r>
            <a:endParaRPr lang="en-US" sz="2800" i="1" dirty="0"/>
          </a:p>
        </p:txBody>
      </p:sp>
      <p:sp>
        <p:nvSpPr>
          <p:cNvPr id="2" name="Title 1"/>
          <p:cNvSpPr>
            <a:spLocks noGrp="1"/>
          </p:cNvSpPr>
          <p:nvPr>
            <p:ph type="title"/>
          </p:nvPr>
        </p:nvSpPr>
        <p:spPr>
          <a:xfrm>
            <a:off x="457200" y="274638"/>
            <a:ext cx="8229600" cy="944562"/>
          </a:xfrm>
        </p:spPr>
        <p:txBody>
          <a:bodyPr>
            <a:normAutofit/>
          </a:bodyPr>
          <a:lstStyle/>
          <a:p>
            <a:r>
              <a:rPr lang="en-US" dirty="0" smtClean="0">
                <a:latin typeface="Comic Sans MS" pitchFamily="66" charset="0"/>
              </a:rPr>
              <a:t>2011 Addition to Delmarva</a:t>
            </a:r>
            <a:endParaRPr lang="en-US" dirty="0">
              <a:latin typeface="Comic Sans MS" pitchFamily="66" charset="0"/>
            </a:endParaRPr>
          </a:p>
        </p:txBody>
      </p:sp>
      <p:sp>
        <p:nvSpPr>
          <p:cNvPr id="4" name="TextBox 3"/>
          <p:cNvSpPr txBox="1"/>
          <p:nvPr/>
        </p:nvSpPr>
        <p:spPr>
          <a:xfrm>
            <a:off x="5426765" y="5024102"/>
            <a:ext cx="3314690" cy="707886"/>
          </a:xfrm>
          <a:prstGeom prst="rect">
            <a:avLst/>
          </a:prstGeom>
          <a:noFill/>
        </p:spPr>
        <p:txBody>
          <a:bodyPr wrap="none" rtlCol="0">
            <a:spAutoFit/>
          </a:bodyPr>
          <a:lstStyle/>
          <a:p>
            <a:r>
              <a:rPr lang="en-US" sz="4000" dirty="0" smtClean="0"/>
              <a:t>Laura’s </a:t>
            </a:r>
            <a:r>
              <a:rPr lang="en-US" sz="4000" dirty="0" err="1" smtClean="0"/>
              <a:t>Clubtail</a:t>
            </a:r>
            <a:endParaRPr lang="en-US" sz="4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6207" y="1143000"/>
            <a:ext cx="7105919" cy="353164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53098" y="3738914"/>
            <a:ext cx="3210339" cy="2691334"/>
          </a:xfrm>
          <a:prstGeom prst="rect">
            <a:avLst/>
          </a:prstGeom>
        </p:spPr>
      </p:pic>
    </p:spTree>
    <p:extLst>
      <p:ext uri="{BB962C8B-B14F-4D97-AF65-F5344CB8AC3E}">
        <p14:creationId xmlns:p14="http://schemas.microsoft.com/office/powerpoint/2010/main" xmlns="" val="32800061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22a Hagenius brevistylus female 2.jpg"/>
          <p:cNvPicPr>
            <a:picLocks noGrp="1" noChangeAspect="1"/>
          </p:cNvPicPr>
          <p:nvPr>
            <p:ph sz="half" idx="1"/>
          </p:nvPr>
        </p:nvPicPr>
        <p:blipFill>
          <a:blip r:embed="rId3" cstate="print"/>
          <a:stretch>
            <a:fillRect/>
          </a:stretch>
        </p:blipFill>
        <p:spPr>
          <a:xfrm>
            <a:off x="304800" y="1524000"/>
            <a:ext cx="6019800" cy="4437275"/>
          </a:xfrm>
        </p:spPr>
      </p:pic>
      <p:pic>
        <p:nvPicPr>
          <p:cNvPr id="6" name="Content Placeholder 5" descr="022b Hagenius brevistylus larva Choptank 4 May 06 2006 055 Jim White.jpg"/>
          <p:cNvPicPr>
            <a:picLocks noGrp="1" noChangeAspect="1"/>
          </p:cNvPicPr>
          <p:nvPr>
            <p:ph sz="half" idx="2"/>
          </p:nvPr>
        </p:nvPicPr>
        <p:blipFill>
          <a:blip r:embed="rId4" cstate="print"/>
          <a:stretch>
            <a:fillRect/>
          </a:stretch>
        </p:blipFill>
        <p:spPr>
          <a:xfrm>
            <a:off x="5562600" y="2740241"/>
            <a:ext cx="3124200" cy="3175207"/>
          </a:xfrm>
        </p:spPr>
      </p:pic>
      <p:sp>
        <p:nvSpPr>
          <p:cNvPr id="7" name="Title 6"/>
          <p:cNvSpPr>
            <a:spLocks noGrp="1"/>
          </p:cNvSpPr>
          <p:nvPr>
            <p:ph type="title"/>
          </p:nvPr>
        </p:nvSpPr>
        <p:spPr/>
        <p:txBody>
          <a:bodyPr>
            <a:normAutofit fontScale="90000"/>
          </a:bodyPr>
          <a:lstStyle/>
          <a:p>
            <a:r>
              <a:rPr lang="en-US" dirty="0">
                <a:solidFill>
                  <a:srgbClr val="0070C0"/>
                </a:solidFill>
                <a:latin typeface="Comic Sans MS" pitchFamily="66" charset="0"/>
              </a:rPr>
              <a:t>The </a:t>
            </a:r>
            <a:r>
              <a:rPr lang="en-US" i="1" dirty="0">
                <a:solidFill>
                  <a:srgbClr val="0070C0"/>
                </a:solidFill>
                <a:latin typeface="Comic Sans MS" pitchFamily="66" charset="0"/>
              </a:rPr>
              <a:t>Tyrannosaurus </a:t>
            </a:r>
            <a:r>
              <a:rPr lang="en-US" i="1" dirty="0" err="1">
                <a:solidFill>
                  <a:srgbClr val="0070C0"/>
                </a:solidFill>
                <a:latin typeface="Comic Sans MS" pitchFamily="66" charset="0"/>
              </a:rPr>
              <a:t>rex</a:t>
            </a:r>
            <a:r>
              <a:rPr lang="en-US" dirty="0">
                <a:solidFill>
                  <a:srgbClr val="0070C0"/>
                </a:solidFill>
                <a:latin typeface="Comic Sans MS" pitchFamily="66" charset="0"/>
              </a:rPr>
              <a:t> of the Dragonfly World</a:t>
            </a:r>
          </a:p>
        </p:txBody>
      </p:sp>
      <p:sp>
        <p:nvSpPr>
          <p:cNvPr id="8" name="TextBox 7"/>
          <p:cNvSpPr txBox="1"/>
          <p:nvPr/>
        </p:nvSpPr>
        <p:spPr>
          <a:xfrm>
            <a:off x="3048000" y="6019800"/>
            <a:ext cx="3161506" cy="523220"/>
          </a:xfrm>
          <a:prstGeom prst="rect">
            <a:avLst/>
          </a:prstGeom>
          <a:noFill/>
        </p:spPr>
        <p:txBody>
          <a:bodyPr wrap="none" rtlCol="0">
            <a:spAutoFit/>
          </a:bodyPr>
          <a:lstStyle/>
          <a:p>
            <a:r>
              <a:rPr lang="en-US" sz="2800" i="1" dirty="0" err="1" smtClean="0"/>
              <a:t>Hagenius</a:t>
            </a:r>
            <a:r>
              <a:rPr lang="en-US" sz="2800" i="1" dirty="0" smtClean="0"/>
              <a:t> </a:t>
            </a:r>
            <a:r>
              <a:rPr lang="en-US" sz="2800" i="1" dirty="0" err="1" smtClean="0"/>
              <a:t>brevistylus</a:t>
            </a:r>
            <a:endParaRPr lang="en-US" sz="2800" i="1" dirty="0"/>
          </a:p>
        </p:txBody>
      </p:sp>
      <p:sp>
        <p:nvSpPr>
          <p:cNvPr id="9" name="TextBox 8"/>
          <p:cNvSpPr txBox="1"/>
          <p:nvPr/>
        </p:nvSpPr>
        <p:spPr>
          <a:xfrm>
            <a:off x="6342656" y="2057400"/>
            <a:ext cx="2801344" cy="646331"/>
          </a:xfrm>
          <a:prstGeom prst="rect">
            <a:avLst/>
          </a:prstGeom>
          <a:noFill/>
        </p:spPr>
        <p:txBody>
          <a:bodyPr wrap="none" rtlCol="0">
            <a:spAutoFit/>
          </a:bodyPr>
          <a:lstStyle/>
          <a:p>
            <a:r>
              <a:rPr lang="en-US" sz="3600" dirty="0" err="1" smtClean="0"/>
              <a:t>Dragonhunter</a:t>
            </a:r>
            <a:endParaRPr lang="en-US" sz="36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dirty="0" err="1" smtClean="0">
                <a:latin typeface="Comic Sans MS" pitchFamily="66" charset="0"/>
              </a:rPr>
              <a:t>Kilroy</a:t>
            </a:r>
            <a:r>
              <a:rPr lang="en-US" sz="4000" dirty="0" smtClean="0">
                <a:latin typeface="Comic Sans MS" pitchFamily="66" charset="0"/>
              </a:rPr>
              <a:t> was Here</a:t>
            </a:r>
            <a:endParaRPr lang="en-US" sz="4000" dirty="0">
              <a:latin typeface="Comic Sans MS" pitchFamily="66" charset="0"/>
            </a:endParaRPr>
          </a:p>
        </p:txBody>
      </p:sp>
      <p:pic>
        <p:nvPicPr>
          <p:cNvPr id="8" name="Picture 7" descr="Rte 313 bridge Unicorn Branch MD #1.JPG"/>
          <p:cNvPicPr>
            <a:picLocks noChangeAspect="1"/>
          </p:cNvPicPr>
          <p:nvPr/>
        </p:nvPicPr>
        <p:blipFill>
          <a:blip r:embed="rId3" cstate="print"/>
          <a:stretch>
            <a:fillRect/>
          </a:stretch>
        </p:blipFill>
        <p:spPr>
          <a:xfrm>
            <a:off x="381000" y="1371600"/>
            <a:ext cx="4894675" cy="3276600"/>
          </a:xfrm>
          <a:prstGeom prst="rect">
            <a:avLst/>
          </a:prstGeom>
        </p:spPr>
      </p:pic>
      <p:pic>
        <p:nvPicPr>
          <p:cNvPr id="9" name="Picture 8" descr="Rte 313 bridge Unicorn Branch MD #3.JPG"/>
          <p:cNvPicPr>
            <a:picLocks noChangeAspect="1"/>
          </p:cNvPicPr>
          <p:nvPr/>
        </p:nvPicPr>
        <p:blipFill>
          <a:blip r:embed="rId4" cstate="print"/>
          <a:stretch>
            <a:fillRect/>
          </a:stretch>
        </p:blipFill>
        <p:spPr>
          <a:xfrm>
            <a:off x="3733800" y="3097750"/>
            <a:ext cx="4800599" cy="3213625"/>
          </a:xfrm>
          <a:prstGeom prst="rect">
            <a:avLst/>
          </a:prstGeom>
        </p:spPr>
      </p:pic>
      <p:sp>
        <p:nvSpPr>
          <p:cNvPr id="10" name="TextBox 9"/>
          <p:cNvSpPr txBox="1"/>
          <p:nvPr/>
        </p:nvSpPr>
        <p:spPr>
          <a:xfrm>
            <a:off x="5257800" y="1905000"/>
            <a:ext cx="3461589" cy="1200329"/>
          </a:xfrm>
          <a:prstGeom prst="rect">
            <a:avLst/>
          </a:prstGeom>
          <a:noFill/>
        </p:spPr>
        <p:txBody>
          <a:bodyPr wrap="none" rtlCol="0">
            <a:spAutoFit/>
          </a:bodyPr>
          <a:lstStyle/>
          <a:p>
            <a:r>
              <a:rPr lang="en-US" sz="2400" dirty="0" smtClean="0"/>
              <a:t>Route 313 Bridge over</a:t>
            </a:r>
          </a:p>
          <a:p>
            <a:r>
              <a:rPr lang="en-US" sz="2400" dirty="0" smtClean="0"/>
              <a:t>Unicorn Branch of Chester</a:t>
            </a:r>
          </a:p>
          <a:p>
            <a:r>
              <a:rPr lang="en-US" sz="2400" dirty="0" smtClean="0"/>
              <a:t>River near Millington, MD</a:t>
            </a:r>
            <a:endParaRPr lang="en-US" sz="2400" dirty="0"/>
          </a:p>
        </p:txBody>
      </p:sp>
    </p:spTree>
    <p:extLst>
      <p:ext uri="{BB962C8B-B14F-4D97-AF65-F5344CB8AC3E}">
        <p14:creationId xmlns:p14="http://schemas.microsoft.com/office/powerpoint/2010/main" xmlns="" val="30485739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dirty="0" err="1" smtClean="0">
                <a:latin typeface="Comic Sans MS" pitchFamily="66" charset="0"/>
              </a:rPr>
              <a:t>Kilroy</a:t>
            </a:r>
            <a:r>
              <a:rPr lang="en-US" sz="4000" dirty="0" smtClean="0">
                <a:latin typeface="Comic Sans MS" pitchFamily="66" charset="0"/>
              </a:rPr>
              <a:t> was Here</a:t>
            </a:r>
            <a:endParaRPr lang="en-US" sz="4000" dirty="0">
              <a:latin typeface="Comic Sans MS" pitchFamily="66" charset="0"/>
            </a:endParaRPr>
          </a:p>
        </p:txBody>
      </p:sp>
      <p:pic>
        <p:nvPicPr>
          <p:cNvPr id="3" name="Picture 2" descr="042a Neurocordulia obsoleta m MD 08-42 small.jpg"/>
          <p:cNvPicPr>
            <a:picLocks noChangeAspect="1"/>
          </p:cNvPicPr>
          <p:nvPr/>
        </p:nvPicPr>
        <p:blipFill>
          <a:blip r:embed="rId3" cstate="print"/>
          <a:stretch>
            <a:fillRect/>
          </a:stretch>
        </p:blipFill>
        <p:spPr>
          <a:xfrm>
            <a:off x="762000" y="1524000"/>
            <a:ext cx="5105400" cy="4453043"/>
          </a:xfrm>
          <a:prstGeom prst="rect">
            <a:avLst/>
          </a:prstGeom>
        </p:spPr>
      </p:pic>
      <p:pic>
        <p:nvPicPr>
          <p:cNvPr id="4" name="Picture 3" descr="042b Neurocordulia obsoleta exuvia2a Unicorn Br., MD 2 June 2008 small.jpg"/>
          <p:cNvPicPr>
            <a:picLocks noChangeAspect="1"/>
          </p:cNvPicPr>
          <p:nvPr/>
        </p:nvPicPr>
        <p:blipFill>
          <a:blip r:embed="rId4" cstate="print"/>
          <a:stretch>
            <a:fillRect/>
          </a:stretch>
        </p:blipFill>
        <p:spPr>
          <a:xfrm>
            <a:off x="6096000" y="2362200"/>
            <a:ext cx="2743200" cy="2627376"/>
          </a:xfrm>
          <a:prstGeom prst="rect">
            <a:avLst/>
          </a:prstGeom>
        </p:spPr>
      </p:pic>
      <p:sp>
        <p:nvSpPr>
          <p:cNvPr id="5" name="Rectangle 4"/>
          <p:cNvSpPr/>
          <p:nvPr/>
        </p:nvSpPr>
        <p:spPr>
          <a:xfrm>
            <a:off x="3352800" y="4419600"/>
            <a:ext cx="3352800" cy="1313765"/>
          </a:xfrm>
          <a:prstGeom prst="rect">
            <a:avLst/>
          </a:prstGeom>
        </p:spPr>
        <p:txBody>
          <a:bodyPr wrap="square">
            <a:spAutoFit/>
          </a:bodyPr>
          <a:lstStyle/>
          <a:p>
            <a:r>
              <a:rPr lang="en-US" sz="4000" dirty="0" smtClean="0"/>
              <a:t>Umber </a:t>
            </a:r>
          </a:p>
          <a:p>
            <a:r>
              <a:rPr lang="en-US" sz="4000" dirty="0" err="1" smtClean="0"/>
              <a:t>Shadowdragon</a:t>
            </a:r>
            <a:endParaRPr lang="en-US" sz="4000" dirty="0"/>
          </a:p>
        </p:txBody>
      </p:sp>
      <p:sp>
        <p:nvSpPr>
          <p:cNvPr id="6" name="Rectangle 5"/>
          <p:cNvSpPr/>
          <p:nvPr/>
        </p:nvSpPr>
        <p:spPr>
          <a:xfrm>
            <a:off x="1524000" y="6096000"/>
            <a:ext cx="3573094" cy="523220"/>
          </a:xfrm>
          <a:prstGeom prst="rect">
            <a:avLst/>
          </a:prstGeom>
        </p:spPr>
        <p:txBody>
          <a:bodyPr wrap="none">
            <a:spAutoFit/>
          </a:bodyPr>
          <a:lstStyle/>
          <a:p>
            <a:r>
              <a:rPr lang="en-US" sz="2800" i="1" dirty="0" err="1" smtClean="0"/>
              <a:t>Neurocordulia</a:t>
            </a:r>
            <a:r>
              <a:rPr lang="en-US" sz="2800" i="1" dirty="0" smtClean="0"/>
              <a:t> </a:t>
            </a:r>
            <a:r>
              <a:rPr lang="en-US" sz="2800" i="1" dirty="0" err="1" smtClean="0"/>
              <a:t>obsoleta</a:t>
            </a:r>
            <a:endParaRPr lang="en-US" sz="2800" i="1" dirty="0"/>
          </a:p>
        </p:txBody>
      </p:sp>
    </p:spTree>
    <p:extLst>
      <p:ext uri="{BB962C8B-B14F-4D97-AF65-F5344CB8AC3E}">
        <p14:creationId xmlns:p14="http://schemas.microsoft.com/office/powerpoint/2010/main" xmlns="" val="8021276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304800"/>
            <a:ext cx="7523159" cy="6259801"/>
          </a:xfrm>
          <a:prstGeom prst="rect">
            <a:avLst/>
          </a:prstGeom>
        </p:spPr>
      </p:pic>
      <p:sp>
        <p:nvSpPr>
          <p:cNvPr id="3" name="TextBox 2"/>
          <p:cNvSpPr txBox="1"/>
          <p:nvPr/>
        </p:nvSpPr>
        <p:spPr>
          <a:xfrm>
            <a:off x="2585767" y="4343400"/>
            <a:ext cx="5650971" cy="954107"/>
          </a:xfrm>
          <a:prstGeom prst="rect">
            <a:avLst/>
          </a:prstGeom>
          <a:noFill/>
        </p:spPr>
        <p:txBody>
          <a:bodyPr wrap="none" rtlCol="0">
            <a:spAutoFit/>
          </a:bodyPr>
          <a:lstStyle/>
          <a:p>
            <a:r>
              <a:rPr lang="en-US" sz="2800" dirty="0" err="1" smtClean="0">
                <a:solidFill>
                  <a:schemeClr val="bg1"/>
                </a:solidFill>
              </a:rPr>
              <a:t>Idylwild</a:t>
            </a:r>
            <a:r>
              <a:rPr lang="en-US" sz="2800" dirty="0" smtClean="0">
                <a:solidFill>
                  <a:schemeClr val="bg1"/>
                </a:solidFill>
              </a:rPr>
              <a:t> Wildlife Management Area</a:t>
            </a:r>
          </a:p>
          <a:p>
            <a:r>
              <a:rPr lang="en-US" sz="2800" dirty="0" smtClean="0">
                <a:solidFill>
                  <a:schemeClr val="bg1"/>
                </a:solidFill>
              </a:rPr>
              <a:t>Federalsburg, Caroline Co., Maryland </a:t>
            </a:r>
            <a:endParaRPr lang="en-US" sz="2800" dirty="0">
              <a:solidFill>
                <a:schemeClr val="bg1"/>
              </a:solidFill>
            </a:endParaRPr>
          </a:p>
        </p:txBody>
      </p:sp>
    </p:spTree>
    <p:extLst>
      <p:ext uri="{BB962C8B-B14F-4D97-AF65-F5344CB8AC3E}">
        <p14:creationId xmlns:p14="http://schemas.microsoft.com/office/powerpoint/2010/main" xmlns="" val="36078648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6096000"/>
            <a:ext cx="3581400" cy="533400"/>
          </a:xfrm>
        </p:spPr>
        <p:txBody>
          <a:bodyPr>
            <a:noAutofit/>
          </a:bodyPr>
          <a:lstStyle/>
          <a:p>
            <a:r>
              <a:rPr lang="en-US" sz="1800" dirty="0" smtClean="0">
                <a:latin typeface="Comic Sans MS" pitchFamily="66" charset="0"/>
              </a:rPr>
              <a:t>Photo by </a:t>
            </a:r>
            <a:r>
              <a:rPr lang="en-US" sz="1800" dirty="0">
                <a:latin typeface="Comic Sans MS" pitchFamily="66" charset="0"/>
              </a:rPr>
              <a:t>Richard </a:t>
            </a:r>
            <a:r>
              <a:rPr lang="en-US" sz="1800" dirty="0" smtClean="0">
                <a:latin typeface="Comic Sans MS" pitchFamily="66" charset="0"/>
              </a:rPr>
              <a:t>Orr</a:t>
            </a:r>
            <a:endParaRPr lang="en-US" sz="1800" dirty="0">
              <a:latin typeface="Comic Sans MS" pitchFamily="66"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1143000"/>
            <a:ext cx="7652155" cy="5029200"/>
          </a:xfrm>
          <a:prstGeom prst="rect">
            <a:avLst/>
          </a:prstGeom>
        </p:spPr>
      </p:pic>
      <p:sp>
        <p:nvSpPr>
          <p:cNvPr id="5" name="TextBox 4"/>
          <p:cNvSpPr txBox="1"/>
          <p:nvPr/>
        </p:nvSpPr>
        <p:spPr>
          <a:xfrm>
            <a:off x="685800" y="228600"/>
            <a:ext cx="7746031" cy="830997"/>
          </a:xfrm>
          <a:prstGeom prst="rect">
            <a:avLst/>
          </a:prstGeom>
          <a:noFill/>
        </p:spPr>
        <p:txBody>
          <a:bodyPr wrap="none" rtlCol="0">
            <a:spAutoFit/>
          </a:bodyPr>
          <a:lstStyle/>
          <a:p>
            <a:pPr algn="ctr"/>
            <a:r>
              <a:rPr lang="en-US" sz="2400" dirty="0" smtClean="0">
                <a:latin typeface="Comic Sans MS" pitchFamily="66" charset="0"/>
              </a:rPr>
              <a:t>“Pennant Pond”, </a:t>
            </a:r>
            <a:r>
              <a:rPr lang="en-US" sz="2400" dirty="0" err="1" smtClean="0">
                <a:latin typeface="Comic Sans MS" pitchFamily="66" charset="0"/>
              </a:rPr>
              <a:t>Idylwild</a:t>
            </a:r>
            <a:r>
              <a:rPr lang="en-US" sz="2400" dirty="0" smtClean="0">
                <a:latin typeface="Comic Sans MS" pitchFamily="66" charset="0"/>
              </a:rPr>
              <a:t> Wildlife Management Area, </a:t>
            </a:r>
          </a:p>
          <a:p>
            <a:pPr algn="ctr"/>
            <a:r>
              <a:rPr lang="en-US" sz="2400" dirty="0" smtClean="0">
                <a:latin typeface="Comic Sans MS" pitchFamily="66" charset="0"/>
              </a:rPr>
              <a:t>Caroline Co., MD</a:t>
            </a:r>
            <a:endParaRPr lang="en-US" sz="2400" dirty="0"/>
          </a:p>
        </p:txBody>
      </p:sp>
    </p:spTree>
    <p:extLst>
      <p:ext uri="{BB962C8B-B14F-4D97-AF65-F5344CB8AC3E}">
        <p14:creationId xmlns:p14="http://schemas.microsoft.com/office/powerpoint/2010/main" xmlns="" val="6097605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b="1" dirty="0" smtClean="0">
                <a:solidFill>
                  <a:srgbClr val="0070C0"/>
                </a:solidFill>
                <a:latin typeface="Comic Sans MS" pitchFamily="66" charset="0"/>
              </a:rPr>
              <a:t>A Rare Beauty to Look for</a:t>
            </a:r>
            <a:endParaRPr lang="en-US" sz="3600" b="1" dirty="0">
              <a:solidFill>
                <a:srgbClr val="0070C0"/>
              </a:solidFill>
              <a:latin typeface="Comic Sans MS" pitchFamily="66" charset="0"/>
            </a:endParaRPr>
          </a:p>
        </p:txBody>
      </p:sp>
      <p:pic>
        <p:nvPicPr>
          <p:cNvPr id="3" name="Picture 2" descr="051 Celithemis fasciata m Idylwild MD 12 June 2010 Jim White.jpg"/>
          <p:cNvPicPr>
            <a:picLocks noChangeAspect="1"/>
          </p:cNvPicPr>
          <p:nvPr/>
        </p:nvPicPr>
        <p:blipFill>
          <a:blip r:embed="rId3" cstate="print"/>
          <a:stretch>
            <a:fillRect/>
          </a:stretch>
        </p:blipFill>
        <p:spPr>
          <a:xfrm>
            <a:off x="914400" y="1066800"/>
            <a:ext cx="7239000" cy="5087298"/>
          </a:xfrm>
          <a:prstGeom prst="rect">
            <a:avLst/>
          </a:prstGeom>
        </p:spPr>
      </p:pic>
      <p:sp>
        <p:nvSpPr>
          <p:cNvPr id="4" name="TextBox 3"/>
          <p:cNvSpPr txBox="1"/>
          <p:nvPr/>
        </p:nvSpPr>
        <p:spPr>
          <a:xfrm>
            <a:off x="4495800" y="1066800"/>
            <a:ext cx="3616118" cy="707886"/>
          </a:xfrm>
          <a:prstGeom prst="rect">
            <a:avLst/>
          </a:prstGeom>
          <a:noFill/>
        </p:spPr>
        <p:txBody>
          <a:bodyPr wrap="none" rtlCol="0">
            <a:spAutoFit/>
          </a:bodyPr>
          <a:lstStyle/>
          <a:p>
            <a:r>
              <a:rPr lang="en-US" sz="4000" dirty="0" smtClean="0">
                <a:solidFill>
                  <a:schemeClr val="bg1"/>
                </a:solidFill>
              </a:rPr>
              <a:t>Banded Pennant</a:t>
            </a:r>
            <a:endParaRPr lang="en-US" sz="4000" dirty="0">
              <a:solidFill>
                <a:schemeClr val="bg1"/>
              </a:solidFill>
            </a:endParaRPr>
          </a:p>
        </p:txBody>
      </p:sp>
      <p:sp>
        <p:nvSpPr>
          <p:cNvPr id="5" name="TextBox 4"/>
          <p:cNvSpPr txBox="1"/>
          <p:nvPr/>
        </p:nvSpPr>
        <p:spPr>
          <a:xfrm>
            <a:off x="3200400" y="6172200"/>
            <a:ext cx="2913298" cy="523220"/>
          </a:xfrm>
          <a:prstGeom prst="rect">
            <a:avLst/>
          </a:prstGeom>
          <a:noFill/>
        </p:spPr>
        <p:txBody>
          <a:bodyPr wrap="none" rtlCol="0">
            <a:spAutoFit/>
          </a:bodyPr>
          <a:lstStyle/>
          <a:p>
            <a:r>
              <a:rPr lang="en-US" sz="2800" i="1" dirty="0" err="1" smtClean="0"/>
              <a:t>Celithemis</a:t>
            </a:r>
            <a:r>
              <a:rPr lang="en-US" sz="2800" i="1" dirty="0" smtClean="0"/>
              <a:t> </a:t>
            </a:r>
            <a:r>
              <a:rPr lang="en-US" sz="2800" i="1" dirty="0" err="1" smtClean="0"/>
              <a:t>fasciata</a:t>
            </a:r>
            <a:endParaRPr lang="en-US" sz="28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smtClean="0">
                <a:solidFill>
                  <a:srgbClr val="0070C0"/>
                </a:solidFill>
                <a:latin typeface="Comic Sans MS" pitchFamily="66" charset="0"/>
              </a:rPr>
              <a:t>Sexual Dimorphism and Mimicry</a:t>
            </a:r>
            <a:endParaRPr lang="en-US" b="1" dirty="0">
              <a:solidFill>
                <a:srgbClr val="0070C0"/>
              </a:solidFill>
            </a:endParaRPr>
          </a:p>
        </p:txBody>
      </p:sp>
      <p:pic>
        <p:nvPicPr>
          <p:cNvPr id="3" name="Picture 2" descr="075b Plathemis lydia m and f Lums Pond 31 May 2009 a.jpg"/>
          <p:cNvPicPr>
            <a:picLocks noChangeAspect="1"/>
          </p:cNvPicPr>
          <p:nvPr/>
        </p:nvPicPr>
        <p:blipFill>
          <a:blip r:embed="rId3" cstate="print"/>
          <a:stretch>
            <a:fillRect/>
          </a:stretch>
        </p:blipFill>
        <p:spPr>
          <a:xfrm>
            <a:off x="609600" y="1828800"/>
            <a:ext cx="7924800" cy="4028440"/>
          </a:xfrm>
          <a:prstGeom prst="rect">
            <a:avLst/>
          </a:prstGeom>
        </p:spPr>
      </p:pic>
      <p:sp>
        <p:nvSpPr>
          <p:cNvPr id="4" name="TextBox 3"/>
          <p:cNvSpPr txBox="1"/>
          <p:nvPr/>
        </p:nvSpPr>
        <p:spPr>
          <a:xfrm>
            <a:off x="3581400" y="6096000"/>
            <a:ext cx="2392001" cy="523220"/>
          </a:xfrm>
          <a:prstGeom prst="rect">
            <a:avLst/>
          </a:prstGeom>
          <a:noFill/>
        </p:spPr>
        <p:txBody>
          <a:bodyPr wrap="none" rtlCol="0">
            <a:spAutoFit/>
          </a:bodyPr>
          <a:lstStyle/>
          <a:p>
            <a:r>
              <a:rPr lang="en-US" sz="2800" i="1" dirty="0" err="1" smtClean="0"/>
              <a:t>Plathemis</a:t>
            </a:r>
            <a:r>
              <a:rPr lang="en-US" sz="2800" i="1" dirty="0" smtClean="0"/>
              <a:t> </a:t>
            </a:r>
            <a:r>
              <a:rPr lang="en-US" sz="2800" i="1" dirty="0" err="1" smtClean="0"/>
              <a:t>lydia</a:t>
            </a:r>
            <a:endParaRPr lang="en-US" sz="2800" i="1" dirty="0"/>
          </a:p>
        </p:txBody>
      </p:sp>
      <p:sp>
        <p:nvSpPr>
          <p:cNvPr id="5" name="TextBox 4"/>
          <p:cNvSpPr txBox="1"/>
          <p:nvPr/>
        </p:nvSpPr>
        <p:spPr>
          <a:xfrm>
            <a:off x="2514600" y="1143000"/>
            <a:ext cx="4111895" cy="707886"/>
          </a:xfrm>
          <a:prstGeom prst="rect">
            <a:avLst/>
          </a:prstGeom>
          <a:noFill/>
        </p:spPr>
        <p:txBody>
          <a:bodyPr wrap="none" rtlCol="0">
            <a:spAutoFit/>
          </a:bodyPr>
          <a:lstStyle/>
          <a:p>
            <a:r>
              <a:rPr lang="en-US" sz="4000" dirty="0" smtClean="0"/>
              <a:t>Common Whitetail</a:t>
            </a:r>
            <a:endParaRPr lang="en-US" sz="4000" dirty="0"/>
          </a:p>
        </p:txBody>
      </p:sp>
      <p:sp>
        <p:nvSpPr>
          <p:cNvPr id="7" name="TextBox 6"/>
          <p:cNvSpPr txBox="1"/>
          <p:nvPr/>
        </p:nvSpPr>
        <p:spPr>
          <a:xfrm>
            <a:off x="1295400" y="5817435"/>
            <a:ext cx="1895071" cy="707886"/>
          </a:xfrm>
          <a:prstGeom prst="rect">
            <a:avLst/>
          </a:prstGeom>
          <a:noFill/>
        </p:spPr>
        <p:txBody>
          <a:bodyPr wrap="none" rtlCol="0">
            <a:spAutoFit/>
          </a:bodyPr>
          <a:lstStyle/>
          <a:p>
            <a:r>
              <a:rPr lang="en-US" sz="4000" dirty="0" smtClean="0">
                <a:latin typeface="Arial"/>
                <a:cs typeface="Arial"/>
              </a:rPr>
              <a:t>Female</a:t>
            </a:r>
            <a:endParaRPr lang="en-US" sz="4000" dirty="0"/>
          </a:p>
        </p:txBody>
      </p:sp>
      <p:sp>
        <p:nvSpPr>
          <p:cNvPr id="8" name="TextBox 7"/>
          <p:cNvSpPr txBox="1"/>
          <p:nvPr/>
        </p:nvSpPr>
        <p:spPr>
          <a:xfrm>
            <a:off x="6477000" y="5826826"/>
            <a:ext cx="1297150" cy="707886"/>
          </a:xfrm>
          <a:prstGeom prst="rect">
            <a:avLst/>
          </a:prstGeom>
          <a:noFill/>
        </p:spPr>
        <p:txBody>
          <a:bodyPr wrap="none" rtlCol="0">
            <a:spAutoFit/>
          </a:bodyPr>
          <a:lstStyle/>
          <a:p>
            <a:r>
              <a:rPr lang="en-US" sz="4000" dirty="0" smtClean="0">
                <a:latin typeface="Arial"/>
                <a:cs typeface="Arial"/>
              </a:rPr>
              <a:t>Male</a:t>
            </a:r>
            <a:endParaRPr lang="en-US" sz="4000" dirty="0"/>
          </a:p>
        </p:txBody>
      </p:sp>
    </p:spTree>
    <p:extLst>
      <p:ext uri="{BB962C8B-B14F-4D97-AF65-F5344CB8AC3E}">
        <p14:creationId xmlns:p14="http://schemas.microsoft.com/office/powerpoint/2010/main" xmlns="" val="23876409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868362"/>
          </a:xfrm>
        </p:spPr>
        <p:txBody>
          <a:bodyPr>
            <a:noAutofit/>
          </a:bodyPr>
          <a:lstStyle/>
          <a:p>
            <a:r>
              <a:rPr lang="en-US" sz="2800" dirty="0" smtClean="0">
                <a:latin typeface="Comic Sans MS" pitchFamily="66" charset="0"/>
              </a:rPr>
              <a:t>“Elfin Pond”, </a:t>
            </a:r>
            <a:r>
              <a:rPr lang="en-US" sz="2800" dirty="0" err="1" smtClean="0">
                <a:latin typeface="Comic Sans MS" pitchFamily="66" charset="0"/>
              </a:rPr>
              <a:t>Idylwild</a:t>
            </a:r>
            <a:r>
              <a:rPr lang="en-US" sz="2800" dirty="0" smtClean="0">
                <a:latin typeface="Comic Sans MS" pitchFamily="66" charset="0"/>
              </a:rPr>
              <a:t> Wildlife Management Area, Caroline Co., MD</a:t>
            </a:r>
            <a:endParaRPr lang="en-US" sz="2800" dirty="0">
              <a:latin typeface="Comic Sans MS" pitchFamily="66" charset="0"/>
            </a:endParaRPr>
          </a:p>
        </p:txBody>
      </p:sp>
      <p:pic>
        <p:nvPicPr>
          <p:cNvPr id="5" name="Picture 4" descr="Elfin Pond Idylwild SWA MD.JPG"/>
          <p:cNvPicPr>
            <a:picLocks noChangeAspect="1"/>
          </p:cNvPicPr>
          <p:nvPr/>
        </p:nvPicPr>
        <p:blipFill>
          <a:blip r:embed="rId3" cstate="print"/>
          <a:stretch>
            <a:fillRect/>
          </a:stretch>
        </p:blipFill>
        <p:spPr>
          <a:xfrm>
            <a:off x="1219200" y="1219200"/>
            <a:ext cx="6705600" cy="5029200"/>
          </a:xfrm>
          <a:prstGeom prst="rect">
            <a:avLst/>
          </a:prstGeom>
        </p:spPr>
      </p:pic>
    </p:spTree>
    <p:extLst>
      <p:ext uri="{BB962C8B-B14F-4D97-AF65-F5344CB8AC3E}">
        <p14:creationId xmlns:p14="http://schemas.microsoft.com/office/powerpoint/2010/main" xmlns="" val="32416042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70C0"/>
                </a:solidFill>
                <a:latin typeface="Comic Sans MS" pitchFamily="66" charset="0"/>
              </a:rPr>
              <a:t>A Dragonfly that likes Bogs</a:t>
            </a:r>
            <a:endParaRPr lang="en-US" b="1" dirty="0">
              <a:solidFill>
                <a:srgbClr val="0070C0"/>
              </a:solidFill>
              <a:latin typeface="Comic Sans MS" pitchFamily="66" charset="0"/>
            </a:endParaRPr>
          </a:p>
        </p:txBody>
      </p:sp>
      <p:pic>
        <p:nvPicPr>
          <p:cNvPr id="3" name="Picture 2" descr="069a Nanothemis bella  female PS1 4 July 05 Sussex co. DE 056a.jpg"/>
          <p:cNvPicPr>
            <a:picLocks noChangeAspect="1"/>
          </p:cNvPicPr>
          <p:nvPr/>
        </p:nvPicPr>
        <p:blipFill>
          <a:blip r:embed="rId3" cstate="print"/>
          <a:stretch>
            <a:fillRect/>
          </a:stretch>
        </p:blipFill>
        <p:spPr>
          <a:xfrm>
            <a:off x="533400" y="1447800"/>
            <a:ext cx="5562600" cy="3768845"/>
          </a:xfrm>
          <a:prstGeom prst="rect">
            <a:avLst/>
          </a:prstGeom>
        </p:spPr>
      </p:pic>
      <p:pic>
        <p:nvPicPr>
          <p:cNvPr id="4" name="Picture 3" descr="069b Nanothemis bella  2 male 4 July 05 Sussex co. DE 059a.jpg"/>
          <p:cNvPicPr>
            <a:picLocks noChangeAspect="1"/>
          </p:cNvPicPr>
          <p:nvPr/>
        </p:nvPicPr>
        <p:blipFill>
          <a:blip r:embed="rId4" cstate="print"/>
          <a:stretch>
            <a:fillRect/>
          </a:stretch>
        </p:blipFill>
        <p:spPr>
          <a:xfrm>
            <a:off x="5029200" y="2438400"/>
            <a:ext cx="3715512" cy="4053840"/>
          </a:xfrm>
          <a:prstGeom prst="rect">
            <a:avLst/>
          </a:prstGeom>
        </p:spPr>
      </p:pic>
      <p:sp>
        <p:nvSpPr>
          <p:cNvPr id="5" name="TextBox 4"/>
          <p:cNvSpPr txBox="1"/>
          <p:nvPr/>
        </p:nvSpPr>
        <p:spPr>
          <a:xfrm>
            <a:off x="3048000" y="1447800"/>
            <a:ext cx="3050835" cy="707886"/>
          </a:xfrm>
          <a:prstGeom prst="rect">
            <a:avLst/>
          </a:prstGeom>
          <a:noFill/>
        </p:spPr>
        <p:txBody>
          <a:bodyPr wrap="none" rtlCol="0">
            <a:spAutoFit/>
          </a:bodyPr>
          <a:lstStyle/>
          <a:p>
            <a:r>
              <a:rPr lang="en-US" sz="4000" dirty="0" smtClean="0">
                <a:solidFill>
                  <a:schemeClr val="bg1"/>
                </a:solidFill>
              </a:rPr>
              <a:t>Elfin Skimmer</a:t>
            </a:r>
            <a:endParaRPr lang="en-US" sz="4000" dirty="0">
              <a:solidFill>
                <a:schemeClr val="bg1"/>
              </a:solidFill>
            </a:endParaRPr>
          </a:p>
        </p:txBody>
      </p:sp>
      <p:sp>
        <p:nvSpPr>
          <p:cNvPr id="6" name="TextBox 5"/>
          <p:cNvSpPr txBox="1"/>
          <p:nvPr/>
        </p:nvSpPr>
        <p:spPr>
          <a:xfrm>
            <a:off x="1295400" y="5562600"/>
            <a:ext cx="2919389" cy="523220"/>
          </a:xfrm>
          <a:prstGeom prst="rect">
            <a:avLst/>
          </a:prstGeom>
          <a:noFill/>
        </p:spPr>
        <p:txBody>
          <a:bodyPr wrap="none" rtlCol="0">
            <a:spAutoFit/>
          </a:bodyPr>
          <a:lstStyle/>
          <a:p>
            <a:r>
              <a:rPr lang="en-US" sz="2800" i="1" dirty="0" err="1" smtClean="0"/>
              <a:t>Nannothemis</a:t>
            </a:r>
            <a:r>
              <a:rPr lang="en-US" sz="2800" i="1" dirty="0" smtClean="0"/>
              <a:t> </a:t>
            </a:r>
            <a:r>
              <a:rPr lang="en-US" sz="2800" i="1" dirty="0" err="1" smtClean="0"/>
              <a:t>bella</a:t>
            </a:r>
            <a:endParaRPr lang="en-US" sz="2800" i="1" dirty="0"/>
          </a:p>
        </p:txBody>
      </p:sp>
      <p:sp>
        <p:nvSpPr>
          <p:cNvPr id="7" name="Rectangle 6"/>
          <p:cNvSpPr/>
          <p:nvPr/>
        </p:nvSpPr>
        <p:spPr>
          <a:xfrm>
            <a:off x="5029200" y="5867400"/>
            <a:ext cx="1295400" cy="707886"/>
          </a:xfrm>
          <a:prstGeom prst="rect">
            <a:avLst/>
          </a:prstGeom>
        </p:spPr>
        <p:txBody>
          <a:bodyPr wrap="square">
            <a:spAutoFit/>
          </a:bodyPr>
          <a:lstStyle/>
          <a:p>
            <a:r>
              <a:rPr lang="en-US" sz="4000" dirty="0" smtClean="0">
                <a:solidFill>
                  <a:schemeClr val="bg1"/>
                </a:solidFill>
              </a:rPr>
              <a:t>Male</a:t>
            </a:r>
            <a:endParaRPr lang="en-US" sz="4000" dirty="0">
              <a:solidFill>
                <a:schemeClr val="bg1"/>
              </a:solidFill>
            </a:endParaRPr>
          </a:p>
        </p:txBody>
      </p:sp>
      <p:sp>
        <p:nvSpPr>
          <p:cNvPr id="8" name="Rectangle 7"/>
          <p:cNvSpPr/>
          <p:nvPr/>
        </p:nvSpPr>
        <p:spPr>
          <a:xfrm>
            <a:off x="533400" y="4495800"/>
            <a:ext cx="1905000" cy="707886"/>
          </a:xfrm>
          <a:prstGeom prst="rect">
            <a:avLst/>
          </a:prstGeom>
        </p:spPr>
        <p:txBody>
          <a:bodyPr wrap="square">
            <a:spAutoFit/>
          </a:bodyPr>
          <a:lstStyle/>
          <a:p>
            <a:r>
              <a:rPr lang="en-US" sz="4000" dirty="0" smtClean="0">
                <a:solidFill>
                  <a:schemeClr val="bg1"/>
                </a:solidFill>
              </a:rPr>
              <a:t>Female</a:t>
            </a:r>
            <a:endParaRPr lang="en-US" sz="4000" dirty="0">
              <a:solidFill>
                <a:schemeClr val="bg1"/>
              </a:solidFill>
            </a:endParaRPr>
          </a:p>
        </p:txBody>
      </p:sp>
      <p:sp>
        <p:nvSpPr>
          <p:cNvPr id="9" name="Rectangle 8"/>
          <p:cNvSpPr/>
          <p:nvPr/>
        </p:nvSpPr>
        <p:spPr>
          <a:xfrm>
            <a:off x="547517" y="6205954"/>
            <a:ext cx="2097562" cy="369332"/>
          </a:xfrm>
          <a:prstGeom prst="rect">
            <a:avLst/>
          </a:prstGeom>
        </p:spPr>
        <p:txBody>
          <a:bodyPr wrap="none">
            <a:spAutoFit/>
          </a:bodyPr>
          <a:lstStyle/>
          <a:p>
            <a:r>
              <a:rPr lang="en-US" dirty="0" smtClean="0"/>
              <a:t>Photos </a:t>
            </a:r>
            <a:r>
              <a:rPr lang="en-US" dirty="0"/>
              <a:t>by Jim White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smtClean="0">
                <a:latin typeface="Comic Sans MS" pitchFamily="66" charset="0"/>
              </a:rPr>
              <a:t>Looking for Emeralds</a:t>
            </a:r>
            <a:endParaRPr lang="en-US" dirty="0">
              <a:latin typeface="Comic Sans MS" pitchFamily="66" charset="0"/>
            </a:endParaRPr>
          </a:p>
        </p:txBody>
      </p:sp>
      <p:sp>
        <p:nvSpPr>
          <p:cNvPr id="4" name="TextBox 3"/>
          <p:cNvSpPr txBox="1"/>
          <p:nvPr/>
        </p:nvSpPr>
        <p:spPr>
          <a:xfrm>
            <a:off x="533400" y="990600"/>
            <a:ext cx="3768980" cy="707886"/>
          </a:xfrm>
          <a:prstGeom prst="rect">
            <a:avLst/>
          </a:prstGeom>
          <a:noFill/>
        </p:spPr>
        <p:txBody>
          <a:bodyPr wrap="none" rtlCol="0">
            <a:spAutoFit/>
          </a:bodyPr>
          <a:lstStyle/>
          <a:p>
            <a:r>
              <a:rPr lang="en-US" sz="4000" dirty="0" smtClean="0">
                <a:solidFill>
                  <a:schemeClr val="bg1"/>
                </a:solidFill>
              </a:rPr>
              <a:t>Coppery Emerald</a:t>
            </a:r>
            <a:endParaRPr lang="en-US" sz="4000" dirty="0">
              <a:solidFill>
                <a:schemeClr val="bg1"/>
              </a:solidFill>
            </a:endParaRPr>
          </a:p>
        </p:txBody>
      </p:sp>
      <p:sp>
        <p:nvSpPr>
          <p:cNvPr id="5" name="TextBox 4"/>
          <p:cNvSpPr txBox="1"/>
          <p:nvPr/>
        </p:nvSpPr>
        <p:spPr>
          <a:xfrm>
            <a:off x="1600200" y="6172200"/>
            <a:ext cx="6052811" cy="523220"/>
          </a:xfrm>
          <a:prstGeom prst="rect">
            <a:avLst/>
          </a:prstGeom>
          <a:noFill/>
        </p:spPr>
        <p:txBody>
          <a:bodyPr wrap="none" rtlCol="0">
            <a:spAutoFit/>
          </a:bodyPr>
          <a:lstStyle/>
          <a:p>
            <a:r>
              <a:rPr lang="en-US" sz="2800" i="1" dirty="0" smtClean="0"/>
              <a:t>Woodland road </a:t>
            </a:r>
            <a:r>
              <a:rPr lang="en-US" sz="2800" i="1" dirty="0" err="1" smtClean="0"/>
              <a:t>Idylwild</a:t>
            </a:r>
            <a:r>
              <a:rPr lang="en-US" sz="2800" i="1" dirty="0" smtClean="0"/>
              <a:t> WMA near dusk</a:t>
            </a:r>
            <a:endParaRPr lang="en-US" sz="2800" i="1" dirty="0"/>
          </a:p>
        </p:txBody>
      </p:sp>
      <p:pic>
        <p:nvPicPr>
          <p:cNvPr id="6" name="Picture 5" descr="waiting for emeralds Idylwild SWA MD.JPG"/>
          <p:cNvPicPr>
            <a:picLocks noChangeAspect="1"/>
          </p:cNvPicPr>
          <p:nvPr/>
        </p:nvPicPr>
        <p:blipFill>
          <a:blip r:embed="rId3" cstate="print"/>
          <a:stretch>
            <a:fillRect/>
          </a:stretch>
        </p:blipFill>
        <p:spPr>
          <a:xfrm>
            <a:off x="685800" y="914400"/>
            <a:ext cx="7848600" cy="5254022"/>
          </a:xfrm>
          <a:prstGeom prst="rect">
            <a:avLst/>
          </a:prstGeom>
        </p:spPr>
      </p:pic>
    </p:spTree>
    <p:extLst>
      <p:ext uri="{BB962C8B-B14F-4D97-AF65-F5344CB8AC3E}">
        <p14:creationId xmlns:p14="http://schemas.microsoft.com/office/powerpoint/2010/main" xmlns="" val="28997674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err="1" smtClean="0">
                <a:latin typeface="Comic Sans MS" pitchFamily="66" charset="0"/>
              </a:rPr>
              <a:t>Idylwild’s</a:t>
            </a:r>
            <a:r>
              <a:rPr lang="en-US" dirty="0" smtClean="0">
                <a:latin typeface="Comic Sans MS" pitchFamily="66" charset="0"/>
              </a:rPr>
              <a:t> Emeralds</a:t>
            </a:r>
            <a:endParaRPr lang="en-US" dirty="0">
              <a:latin typeface="Comic Sans MS" pitchFamily="66" charset="0"/>
            </a:endParaRPr>
          </a:p>
        </p:txBody>
      </p:sp>
      <p:sp>
        <p:nvSpPr>
          <p:cNvPr id="4" name="TextBox 3"/>
          <p:cNvSpPr txBox="1"/>
          <p:nvPr/>
        </p:nvSpPr>
        <p:spPr>
          <a:xfrm>
            <a:off x="4648200" y="838200"/>
            <a:ext cx="4581767" cy="707886"/>
          </a:xfrm>
          <a:prstGeom prst="rect">
            <a:avLst/>
          </a:prstGeom>
          <a:noFill/>
        </p:spPr>
        <p:txBody>
          <a:bodyPr wrap="none" rtlCol="0">
            <a:spAutoFit/>
          </a:bodyPr>
          <a:lstStyle/>
          <a:p>
            <a:r>
              <a:rPr lang="en-US" sz="2000" i="1" dirty="0" err="1" smtClean="0"/>
              <a:t>Somatochlora</a:t>
            </a:r>
            <a:r>
              <a:rPr lang="en-US" sz="2000" i="1" dirty="0" smtClean="0"/>
              <a:t> </a:t>
            </a:r>
            <a:r>
              <a:rPr lang="en-US" sz="2000" i="1" dirty="0" err="1" smtClean="0"/>
              <a:t>provocans</a:t>
            </a:r>
            <a:r>
              <a:rPr lang="en-US" sz="4000" dirty="0" smtClean="0">
                <a:solidFill>
                  <a:schemeClr val="bg1"/>
                </a:solidFill>
              </a:rPr>
              <a:t> Emerald</a:t>
            </a:r>
            <a:endParaRPr lang="en-US" sz="4000" dirty="0">
              <a:solidFill>
                <a:schemeClr val="bg1"/>
              </a:solidFill>
            </a:endParaRPr>
          </a:p>
        </p:txBody>
      </p:sp>
      <p:pic>
        <p:nvPicPr>
          <p:cNvPr id="6" name="Picture 5" descr="044a fine-lined_emerald_hubick_20061001_wicomico_md.jpg"/>
          <p:cNvPicPr>
            <a:picLocks noChangeAspect="1"/>
          </p:cNvPicPr>
          <p:nvPr/>
        </p:nvPicPr>
        <p:blipFill>
          <a:blip r:embed="rId3" cstate="print"/>
          <a:stretch>
            <a:fillRect/>
          </a:stretch>
        </p:blipFill>
        <p:spPr>
          <a:xfrm>
            <a:off x="685800" y="1524000"/>
            <a:ext cx="3987584" cy="2286000"/>
          </a:xfrm>
          <a:prstGeom prst="rect">
            <a:avLst/>
          </a:prstGeom>
        </p:spPr>
      </p:pic>
      <p:pic>
        <p:nvPicPr>
          <p:cNvPr id="7" name="Picture 6" descr="046 Somatochlora provocans m 08-53 1 Aug  2008 010 small.jpg"/>
          <p:cNvPicPr>
            <a:picLocks noChangeAspect="1"/>
          </p:cNvPicPr>
          <p:nvPr/>
        </p:nvPicPr>
        <p:blipFill>
          <a:blip r:embed="rId4" cstate="print"/>
          <a:stretch>
            <a:fillRect/>
          </a:stretch>
        </p:blipFill>
        <p:spPr>
          <a:xfrm>
            <a:off x="4648200" y="1524000"/>
            <a:ext cx="4306437" cy="2286000"/>
          </a:xfrm>
          <a:prstGeom prst="rect">
            <a:avLst/>
          </a:prstGeom>
        </p:spPr>
      </p:pic>
      <p:pic>
        <p:nvPicPr>
          <p:cNvPr id="9" name="Picture 8" descr="Somatochlora tenebrosa m ME 93-15.tif"/>
          <p:cNvPicPr>
            <a:picLocks noChangeAspect="1"/>
          </p:cNvPicPr>
          <p:nvPr/>
        </p:nvPicPr>
        <p:blipFill>
          <a:blip r:embed="rId5" cstate="print"/>
          <a:stretch>
            <a:fillRect/>
          </a:stretch>
        </p:blipFill>
        <p:spPr>
          <a:xfrm>
            <a:off x="685799" y="3810000"/>
            <a:ext cx="3962401" cy="2350606"/>
          </a:xfrm>
          <a:prstGeom prst="rect">
            <a:avLst/>
          </a:prstGeom>
        </p:spPr>
      </p:pic>
      <p:sp>
        <p:nvSpPr>
          <p:cNvPr id="10" name="TextBox 9"/>
          <p:cNvSpPr txBox="1"/>
          <p:nvPr/>
        </p:nvSpPr>
        <p:spPr>
          <a:xfrm>
            <a:off x="4648200" y="3200400"/>
            <a:ext cx="2966646" cy="584775"/>
          </a:xfrm>
          <a:prstGeom prst="rect">
            <a:avLst/>
          </a:prstGeom>
          <a:noFill/>
        </p:spPr>
        <p:txBody>
          <a:bodyPr wrap="none" rtlCol="0">
            <a:spAutoFit/>
          </a:bodyPr>
          <a:lstStyle/>
          <a:p>
            <a:r>
              <a:rPr lang="en-US" sz="3200" b="1" dirty="0" smtClean="0">
                <a:solidFill>
                  <a:schemeClr val="bg1"/>
                </a:solidFill>
              </a:rPr>
              <a:t>Treetop Emerald</a:t>
            </a:r>
            <a:endParaRPr lang="en-US" sz="3200" b="1" dirty="0">
              <a:solidFill>
                <a:schemeClr val="bg1"/>
              </a:solidFill>
            </a:endParaRPr>
          </a:p>
        </p:txBody>
      </p:sp>
      <p:sp>
        <p:nvSpPr>
          <p:cNvPr id="11" name="TextBox 10"/>
          <p:cNvSpPr txBox="1"/>
          <p:nvPr/>
        </p:nvSpPr>
        <p:spPr>
          <a:xfrm>
            <a:off x="685800" y="3200400"/>
            <a:ext cx="3367204" cy="584775"/>
          </a:xfrm>
          <a:prstGeom prst="rect">
            <a:avLst/>
          </a:prstGeom>
          <a:noFill/>
        </p:spPr>
        <p:txBody>
          <a:bodyPr wrap="none" rtlCol="0">
            <a:spAutoFit/>
          </a:bodyPr>
          <a:lstStyle/>
          <a:p>
            <a:r>
              <a:rPr lang="en-US" sz="3200" b="1" dirty="0" smtClean="0">
                <a:solidFill>
                  <a:schemeClr val="bg1"/>
                </a:solidFill>
              </a:rPr>
              <a:t>Fine-lined Emerald</a:t>
            </a:r>
            <a:endParaRPr lang="en-US" sz="3200" b="1" dirty="0">
              <a:solidFill>
                <a:schemeClr val="bg1"/>
              </a:solidFill>
            </a:endParaRPr>
          </a:p>
        </p:txBody>
      </p:sp>
      <p:sp>
        <p:nvSpPr>
          <p:cNvPr id="12" name="TextBox 11"/>
          <p:cNvSpPr txBox="1"/>
          <p:nvPr/>
        </p:nvSpPr>
        <p:spPr>
          <a:xfrm>
            <a:off x="685800" y="5562600"/>
            <a:ext cx="3985963" cy="584775"/>
          </a:xfrm>
          <a:prstGeom prst="rect">
            <a:avLst/>
          </a:prstGeom>
          <a:noFill/>
        </p:spPr>
        <p:txBody>
          <a:bodyPr wrap="none" rtlCol="0">
            <a:spAutoFit/>
          </a:bodyPr>
          <a:lstStyle/>
          <a:p>
            <a:r>
              <a:rPr lang="en-US" sz="3200" b="1" dirty="0" smtClean="0">
                <a:solidFill>
                  <a:schemeClr val="bg1"/>
                </a:solidFill>
              </a:rPr>
              <a:t>Clamp-tipped Emerald</a:t>
            </a:r>
            <a:endParaRPr lang="en-US" sz="3200" b="1" dirty="0">
              <a:solidFill>
                <a:schemeClr val="bg1"/>
              </a:solidFill>
            </a:endParaRPr>
          </a:p>
        </p:txBody>
      </p:sp>
      <p:sp>
        <p:nvSpPr>
          <p:cNvPr id="13" name="TextBox 12"/>
          <p:cNvSpPr txBox="1"/>
          <p:nvPr/>
        </p:nvSpPr>
        <p:spPr>
          <a:xfrm>
            <a:off x="685800" y="838200"/>
            <a:ext cx="4079130" cy="707886"/>
          </a:xfrm>
          <a:prstGeom prst="rect">
            <a:avLst/>
          </a:prstGeom>
          <a:noFill/>
        </p:spPr>
        <p:txBody>
          <a:bodyPr wrap="none" rtlCol="0">
            <a:spAutoFit/>
          </a:bodyPr>
          <a:lstStyle/>
          <a:p>
            <a:r>
              <a:rPr lang="en-US" sz="2000" i="1" dirty="0" err="1" smtClean="0"/>
              <a:t>Somatochlora</a:t>
            </a:r>
            <a:r>
              <a:rPr lang="en-US" sz="2000" i="1" dirty="0" smtClean="0"/>
              <a:t> </a:t>
            </a:r>
            <a:r>
              <a:rPr lang="en-US" sz="2000" i="1" dirty="0" err="1" smtClean="0"/>
              <a:t>filosa</a:t>
            </a:r>
            <a:r>
              <a:rPr lang="en-US" sz="4000" dirty="0" smtClean="0">
                <a:solidFill>
                  <a:schemeClr val="bg1"/>
                </a:solidFill>
              </a:rPr>
              <a:t> Emerald</a:t>
            </a:r>
            <a:endParaRPr lang="en-US" sz="4000" dirty="0">
              <a:solidFill>
                <a:schemeClr val="bg1"/>
              </a:solidFill>
            </a:endParaRPr>
          </a:p>
        </p:txBody>
      </p:sp>
      <p:sp>
        <p:nvSpPr>
          <p:cNvPr id="14" name="TextBox 13"/>
          <p:cNvSpPr txBox="1"/>
          <p:nvPr/>
        </p:nvSpPr>
        <p:spPr>
          <a:xfrm>
            <a:off x="685800" y="6172200"/>
            <a:ext cx="2819400" cy="400110"/>
          </a:xfrm>
          <a:prstGeom prst="rect">
            <a:avLst/>
          </a:prstGeom>
          <a:noFill/>
        </p:spPr>
        <p:txBody>
          <a:bodyPr wrap="square" rtlCol="0">
            <a:spAutoFit/>
          </a:bodyPr>
          <a:lstStyle/>
          <a:p>
            <a:r>
              <a:rPr lang="en-US" sz="2000" i="1" dirty="0" err="1" smtClean="0"/>
              <a:t>Somatochlora</a:t>
            </a:r>
            <a:r>
              <a:rPr lang="en-US" sz="2000" i="1" dirty="0" smtClean="0"/>
              <a:t> </a:t>
            </a:r>
            <a:r>
              <a:rPr lang="en-US" sz="2000" i="1" dirty="0" err="1" smtClean="0"/>
              <a:t>tenebrosa</a:t>
            </a:r>
            <a:endParaRPr lang="en-US" sz="4000" dirty="0">
              <a:solidFill>
                <a:schemeClr val="bg1"/>
              </a:solidFill>
            </a:endParaRPr>
          </a:p>
        </p:txBody>
      </p:sp>
      <p:sp>
        <p:nvSpPr>
          <p:cNvPr id="15" name="TextBox 14"/>
          <p:cNvSpPr txBox="1"/>
          <p:nvPr/>
        </p:nvSpPr>
        <p:spPr>
          <a:xfrm>
            <a:off x="4648200" y="6172200"/>
            <a:ext cx="3886200" cy="400110"/>
          </a:xfrm>
          <a:prstGeom prst="rect">
            <a:avLst/>
          </a:prstGeom>
          <a:noFill/>
        </p:spPr>
        <p:txBody>
          <a:bodyPr wrap="square" rtlCol="0">
            <a:spAutoFit/>
          </a:bodyPr>
          <a:lstStyle/>
          <a:p>
            <a:r>
              <a:rPr lang="en-US" sz="2000" i="1" dirty="0" err="1" smtClean="0"/>
              <a:t>Somatochlora</a:t>
            </a:r>
            <a:r>
              <a:rPr lang="en-US" sz="2000" i="1" dirty="0" smtClean="0"/>
              <a:t> </a:t>
            </a:r>
            <a:r>
              <a:rPr lang="en-US" sz="2000" i="1" dirty="0" err="1" smtClean="0"/>
              <a:t>linearis</a:t>
            </a:r>
            <a:endParaRPr lang="en-US" sz="4000" dirty="0">
              <a:solidFill>
                <a:schemeClr val="bg1"/>
              </a:solidFill>
            </a:endParaRPr>
          </a:p>
        </p:txBody>
      </p:sp>
      <p:pic>
        <p:nvPicPr>
          <p:cNvPr id="15362" name="Picture 2"/>
          <p:cNvPicPr>
            <a:picLocks noChangeAspect="1" noChangeArrowheads="1"/>
          </p:cNvPicPr>
          <p:nvPr/>
        </p:nvPicPr>
        <p:blipFill>
          <a:blip r:embed="rId6" cstate="print"/>
          <a:srcRect/>
          <a:stretch>
            <a:fillRect/>
          </a:stretch>
        </p:blipFill>
        <p:spPr bwMode="auto">
          <a:xfrm>
            <a:off x="4648201" y="3810000"/>
            <a:ext cx="4343399" cy="2362200"/>
          </a:xfrm>
          <a:prstGeom prst="rect">
            <a:avLst/>
          </a:prstGeom>
          <a:noFill/>
          <a:ln w="9525">
            <a:noFill/>
            <a:miter lim="800000"/>
            <a:headEnd/>
            <a:tailEnd/>
          </a:ln>
        </p:spPr>
      </p:pic>
      <p:sp>
        <p:nvSpPr>
          <p:cNvPr id="18" name="TextBox 17"/>
          <p:cNvSpPr txBox="1"/>
          <p:nvPr/>
        </p:nvSpPr>
        <p:spPr>
          <a:xfrm>
            <a:off x="5181600" y="5562600"/>
            <a:ext cx="2851037" cy="584775"/>
          </a:xfrm>
          <a:prstGeom prst="rect">
            <a:avLst/>
          </a:prstGeom>
          <a:noFill/>
        </p:spPr>
        <p:txBody>
          <a:bodyPr wrap="none" rtlCol="0">
            <a:spAutoFit/>
          </a:bodyPr>
          <a:lstStyle/>
          <a:p>
            <a:r>
              <a:rPr lang="en-US" sz="3200" b="1" dirty="0" smtClean="0"/>
              <a:t>Mocha Emerald</a:t>
            </a:r>
            <a:endParaRPr lang="en-US" sz="3200" b="1" dirty="0"/>
          </a:p>
        </p:txBody>
      </p:sp>
    </p:spTree>
    <p:extLst>
      <p:ext uri="{BB962C8B-B14F-4D97-AF65-F5344CB8AC3E}">
        <p14:creationId xmlns:p14="http://schemas.microsoft.com/office/powerpoint/2010/main" xmlns="" val="2617369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latin typeface="Comic Sans MS" pitchFamily="66" charset="0"/>
              </a:rPr>
              <a:t>Metallic Gem Among Emeralds</a:t>
            </a:r>
            <a:endParaRPr lang="en-US" dirty="0">
              <a:latin typeface="Comic Sans MS" pitchFamily="66" charset="0"/>
            </a:endParaRPr>
          </a:p>
        </p:txBody>
      </p:sp>
      <p:pic>
        <p:nvPicPr>
          <p:cNvPr id="3" name="Picture 2" descr="129 Somatochlora Georgiana f Idylwild WMA 12 June 2010 DSC_0009.jpg"/>
          <p:cNvPicPr>
            <a:picLocks noChangeAspect="1"/>
          </p:cNvPicPr>
          <p:nvPr/>
        </p:nvPicPr>
        <p:blipFill>
          <a:blip r:embed="rId3" cstate="print"/>
          <a:stretch>
            <a:fillRect/>
          </a:stretch>
        </p:blipFill>
        <p:spPr>
          <a:xfrm>
            <a:off x="533400" y="914400"/>
            <a:ext cx="8196072" cy="5202936"/>
          </a:xfrm>
          <a:prstGeom prst="rect">
            <a:avLst/>
          </a:prstGeom>
        </p:spPr>
      </p:pic>
      <p:sp>
        <p:nvSpPr>
          <p:cNvPr id="4" name="TextBox 3"/>
          <p:cNvSpPr txBox="1"/>
          <p:nvPr/>
        </p:nvSpPr>
        <p:spPr>
          <a:xfrm>
            <a:off x="533400" y="1828800"/>
            <a:ext cx="3768980" cy="707886"/>
          </a:xfrm>
          <a:prstGeom prst="rect">
            <a:avLst/>
          </a:prstGeom>
          <a:noFill/>
        </p:spPr>
        <p:txBody>
          <a:bodyPr wrap="none" rtlCol="0">
            <a:spAutoFit/>
          </a:bodyPr>
          <a:lstStyle/>
          <a:p>
            <a:r>
              <a:rPr lang="en-US" sz="4000" dirty="0" smtClean="0">
                <a:solidFill>
                  <a:schemeClr val="bg1"/>
                </a:solidFill>
              </a:rPr>
              <a:t>Coppery Emerald</a:t>
            </a:r>
            <a:endParaRPr lang="en-US" sz="4000" dirty="0">
              <a:solidFill>
                <a:schemeClr val="bg1"/>
              </a:solidFill>
            </a:endParaRPr>
          </a:p>
        </p:txBody>
      </p:sp>
      <p:sp>
        <p:nvSpPr>
          <p:cNvPr id="5" name="TextBox 4"/>
          <p:cNvSpPr txBox="1"/>
          <p:nvPr/>
        </p:nvSpPr>
        <p:spPr>
          <a:xfrm>
            <a:off x="2743200" y="6172200"/>
            <a:ext cx="3771032" cy="523220"/>
          </a:xfrm>
          <a:prstGeom prst="rect">
            <a:avLst/>
          </a:prstGeom>
          <a:noFill/>
        </p:spPr>
        <p:txBody>
          <a:bodyPr wrap="none" rtlCol="0">
            <a:spAutoFit/>
          </a:bodyPr>
          <a:lstStyle/>
          <a:p>
            <a:r>
              <a:rPr lang="en-US" sz="2800" i="1" dirty="0" err="1" smtClean="0"/>
              <a:t>Somatochlora</a:t>
            </a:r>
            <a:r>
              <a:rPr lang="en-US" sz="2800" i="1" dirty="0" smtClean="0"/>
              <a:t> </a:t>
            </a:r>
            <a:r>
              <a:rPr lang="en-US" sz="2800" i="1" dirty="0" err="1" smtClean="0"/>
              <a:t>georgiana</a:t>
            </a:r>
            <a:endParaRPr lang="en-US" sz="2800" i="1" dirty="0"/>
          </a:p>
        </p:txBody>
      </p:sp>
    </p:spTree>
    <p:extLst>
      <p:ext uri="{BB962C8B-B14F-4D97-AF65-F5344CB8AC3E}">
        <p14:creationId xmlns:p14="http://schemas.microsoft.com/office/powerpoint/2010/main" xmlns="" val="101691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152400"/>
            <a:ext cx="4517583" cy="707886"/>
          </a:xfrm>
          <a:prstGeom prst="rect">
            <a:avLst/>
          </a:prstGeom>
          <a:noFill/>
        </p:spPr>
        <p:txBody>
          <a:bodyPr wrap="none" rtlCol="0">
            <a:spAutoFit/>
          </a:bodyPr>
          <a:lstStyle/>
          <a:p>
            <a:r>
              <a:rPr lang="en-US" sz="4000" b="1" dirty="0" smtClean="0">
                <a:solidFill>
                  <a:srgbClr val="0070C0"/>
                </a:solidFill>
                <a:latin typeface="Comic Sans MS" pitchFamily="66" charset="0"/>
              </a:rPr>
              <a:t>Sense of Wonder</a:t>
            </a:r>
          </a:p>
        </p:txBody>
      </p:sp>
      <p:pic>
        <p:nvPicPr>
          <p:cNvPr id="4" name="Picture 3" descr="085b Calopteryx dimidiata f MD Jim White.jpg"/>
          <p:cNvPicPr>
            <a:picLocks noChangeAspect="1"/>
          </p:cNvPicPr>
          <p:nvPr/>
        </p:nvPicPr>
        <p:blipFill>
          <a:blip r:embed="rId3" cstate="print"/>
          <a:stretch>
            <a:fillRect/>
          </a:stretch>
        </p:blipFill>
        <p:spPr>
          <a:xfrm>
            <a:off x="4672439" y="2209800"/>
            <a:ext cx="4471561" cy="4126992"/>
          </a:xfrm>
          <a:prstGeom prst="rect">
            <a:avLst/>
          </a:prstGeom>
        </p:spPr>
      </p:pic>
      <p:pic>
        <p:nvPicPr>
          <p:cNvPr id="3" name="Picture 2" descr="085a Calopteryx dimidiata-Richard OrrDSCN4248.jpg"/>
          <p:cNvPicPr>
            <a:picLocks noChangeAspect="1"/>
          </p:cNvPicPr>
          <p:nvPr/>
        </p:nvPicPr>
        <p:blipFill>
          <a:blip r:embed="rId4" cstate="print"/>
          <a:stretch>
            <a:fillRect/>
          </a:stretch>
        </p:blipFill>
        <p:spPr>
          <a:xfrm>
            <a:off x="685800" y="1143000"/>
            <a:ext cx="4470400" cy="3352800"/>
          </a:xfrm>
          <a:prstGeom prst="rect">
            <a:avLst/>
          </a:prstGeom>
        </p:spPr>
      </p:pic>
      <p:sp>
        <p:nvSpPr>
          <p:cNvPr id="5" name="TextBox 4"/>
          <p:cNvSpPr txBox="1"/>
          <p:nvPr/>
        </p:nvSpPr>
        <p:spPr>
          <a:xfrm>
            <a:off x="5410200" y="914400"/>
            <a:ext cx="2330510" cy="1323439"/>
          </a:xfrm>
          <a:prstGeom prst="rect">
            <a:avLst/>
          </a:prstGeom>
          <a:noFill/>
        </p:spPr>
        <p:txBody>
          <a:bodyPr wrap="none" rtlCol="0">
            <a:spAutoFit/>
          </a:bodyPr>
          <a:lstStyle/>
          <a:p>
            <a:r>
              <a:rPr lang="en-US" sz="4000" dirty="0" smtClean="0"/>
              <a:t>Sparkling </a:t>
            </a:r>
          </a:p>
          <a:p>
            <a:r>
              <a:rPr lang="en-US" sz="4000" dirty="0" err="1" smtClean="0"/>
              <a:t>Jewelwing</a:t>
            </a:r>
            <a:endParaRPr lang="en-US" sz="4000" dirty="0"/>
          </a:p>
        </p:txBody>
      </p:sp>
      <p:sp>
        <p:nvSpPr>
          <p:cNvPr id="6" name="TextBox 5"/>
          <p:cNvSpPr txBox="1"/>
          <p:nvPr/>
        </p:nvSpPr>
        <p:spPr>
          <a:xfrm>
            <a:off x="762000" y="4800600"/>
            <a:ext cx="3197863" cy="523220"/>
          </a:xfrm>
          <a:prstGeom prst="rect">
            <a:avLst/>
          </a:prstGeom>
          <a:noFill/>
        </p:spPr>
        <p:txBody>
          <a:bodyPr wrap="none" rtlCol="0">
            <a:spAutoFit/>
          </a:bodyPr>
          <a:lstStyle/>
          <a:p>
            <a:r>
              <a:rPr lang="en-US" sz="2800" i="1" dirty="0" err="1" smtClean="0"/>
              <a:t>Calopteryx</a:t>
            </a:r>
            <a:r>
              <a:rPr lang="en-US" sz="2800" i="1" dirty="0" smtClean="0"/>
              <a:t> </a:t>
            </a:r>
            <a:r>
              <a:rPr lang="en-US" sz="2800" i="1" dirty="0" err="1" smtClean="0"/>
              <a:t>dimidiata</a:t>
            </a:r>
            <a:endParaRPr lang="en-US" sz="2800" i="1" dirty="0"/>
          </a:p>
        </p:txBody>
      </p:sp>
      <p:sp>
        <p:nvSpPr>
          <p:cNvPr id="7" name="TextBox 6"/>
          <p:cNvSpPr txBox="1"/>
          <p:nvPr/>
        </p:nvSpPr>
        <p:spPr>
          <a:xfrm>
            <a:off x="838200" y="5334000"/>
            <a:ext cx="2146613" cy="369332"/>
          </a:xfrm>
          <a:prstGeom prst="rect">
            <a:avLst/>
          </a:prstGeom>
          <a:noFill/>
        </p:spPr>
        <p:txBody>
          <a:bodyPr wrap="none" rtlCol="0">
            <a:spAutoFit/>
          </a:bodyPr>
          <a:lstStyle/>
          <a:p>
            <a:r>
              <a:rPr lang="en-US" dirty="0" smtClean="0"/>
              <a:t>Photo by Richard Orr</a:t>
            </a:r>
            <a:endParaRPr lang="en-US" dirty="0"/>
          </a:p>
        </p:txBody>
      </p:sp>
      <p:sp>
        <p:nvSpPr>
          <p:cNvPr id="8" name="Rectangle 7"/>
          <p:cNvSpPr/>
          <p:nvPr/>
        </p:nvSpPr>
        <p:spPr>
          <a:xfrm>
            <a:off x="7136206" y="5974326"/>
            <a:ext cx="2007794" cy="369332"/>
          </a:xfrm>
          <a:prstGeom prst="rect">
            <a:avLst/>
          </a:prstGeom>
        </p:spPr>
        <p:txBody>
          <a:bodyPr wrap="none">
            <a:spAutoFit/>
          </a:bodyPr>
          <a:lstStyle/>
          <a:p>
            <a:r>
              <a:rPr lang="en-US" dirty="0">
                <a:solidFill>
                  <a:schemeClr val="bg1"/>
                </a:solidFill>
              </a:rPr>
              <a:t>Photo by Jim White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latin typeface="Comic Sans MS" pitchFamily="66" charset="0"/>
              </a:rPr>
              <a:t>Red on Green</a:t>
            </a:r>
            <a:endParaRPr lang="en-US" sz="4000" dirty="0">
              <a:latin typeface="Comic Sans MS" pitchFamily="66" charset="0"/>
            </a:endParaRPr>
          </a:p>
        </p:txBody>
      </p:sp>
      <p:pic>
        <p:nvPicPr>
          <p:cNvPr id="3" name="Picture 2" descr="128 Telebasis byersi m on duckweed-8 08-47 small.jpg"/>
          <p:cNvPicPr>
            <a:picLocks noChangeAspect="1"/>
          </p:cNvPicPr>
          <p:nvPr/>
        </p:nvPicPr>
        <p:blipFill>
          <a:blip r:embed="rId3" cstate="print"/>
          <a:stretch>
            <a:fillRect/>
          </a:stretch>
        </p:blipFill>
        <p:spPr>
          <a:xfrm>
            <a:off x="304800" y="1219200"/>
            <a:ext cx="8382000" cy="4486835"/>
          </a:xfrm>
          <a:prstGeom prst="rect">
            <a:avLst/>
          </a:prstGeom>
        </p:spPr>
      </p:pic>
      <p:sp>
        <p:nvSpPr>
          <p:cNvPr id="4" name="TextBox 3"/>
          <p:cNvSpPr txBox="1"/>
          <p:nvPr/>
        </p:nvSpPr>
        <p:spPr>
          <a:xfrm>
            <a:off x="2514600" y="1371600"/>
            <a:ext cx="4003917" cy="707886"/>
          </a:xfrm>
          <a:prstGeom prst="rect">
            <a:avLst/>
          </a:prstGeom>
          <a:noFill/>
        </p:spPr>
        <p:txBody>
          <a:bodyPr wrap="none" rtlCol="0">
            <a:spAutoFit/>
          </a:bodyPr>
          <a:lstStyle/>
          <a:p>
            <a:r>
              <a:rPr lang="en-US" sz="4000" b="1" dirty="0" smtClean="0">
                <a:solidFill>
                  <a:schemeClr val="bg1"/>
                </a:solidFill>
              </a:rPr>
              <a:t>Duckweed </a:t>
            </a:r>
            <a:r>
              <a:rPr lang="en-US" sz="4000" b="1" dirty="0" err="1" smtClean="0">
                <a:solidFill>
                  <a:schemeClr val="bg1"/>
                </a:solidFill>
              </a:rPr>
              <a:t>Firetail</a:t>
            </a:r>
            <a:endParaRPr lang="en-US" sz="4000" b="1" dirty="0">
              <a:solidFill>
                <a:schemeClr val="bg1"/>
              </a:solidFill>
            </a:endParaRPr>
          </a:p>
        </p:txBody>
      </p:sp>
      <p:sp>
        <p:nvSpPr>
          <p:cNvPr id="5" name="TextBox 4"/>
          <p:cNvSpPr txBox="1"/>
          <p:nvPr/>
        </p:nvSpPr>
        <p:spPr>
          <a:xfrm>
            <a:off x="3352800" y="5715000"/>
            <a:ext cx="2424062" cy="523220"/>
          </a:xfrm>
          <a:prstGeom prst="rect">
            <a:avLst/>
          </a:prstGeom>
          <a:noFill/>
        </p:spPr>
        <p:txBody>
          <a:bodyPr wrap="none" rtlCol="0">
            <a:spAutoFit/>
          </a:bodyPr>
          <a:lstStyle/>
          <a:p>
            <a:r>
              <a:rPr lang="en-US" sz="2800" i="1" dirty="0" err="1" smtClean="0"/>
              <a:t>Telebasis</a:t>
            </a:r>
            <a:r>
              <a:rPr lang="en-US" sz="2800" i="1" dirty="0" smtClean="0"/>
              <a:t> </a:t>
            </a:r>
            <a:r>
              <a:rPr lang="en-US" sz="2800" i="1" dirty="0" err="1" smtClean="0"/>
              <a:t>byersi</a:t>
            </a:r>
            <a:endParaRPr lang="en-US" sz="2800" i="1" dirty="0"/>
          </a:p>
        </p:txBody>
      </p:sp>
    </p:spTree>
    <p:extLst>
      <p:ext uri="{BB962C8B-B14F-4D97-AF65-F5344CB8AC3E}">
        <p14:creationId xmlns:p14="http://schemas.microsoft.com/office/powerpoint/2010/main" xmlns="" val="13470155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49362"/>
          </a:xfrm>
        </p:spPr>
        <p:txBody>
          <a:bodyPr>
            <a:normAutofit fontScale="90000"/>
          </a:bodyPr>
          <a:lstStyle/>
          <a:p>
            <a:r>
              <a:rPr lang="en-US" sz="3600" b="1" dirty="0" smtClean="0">
                <a:solidFill>
                  <a:srgbClr val="FF0000"/>
                </a:solidFill>
                <a:latin typeface="Comic Sans MS" pitchFamily="66" charset="0"/>
              </a:rPr>
              <a:t>Banner </a:t>
            </a:r>
            <a:r>
              <a:rPr lang="en-US" sz="3600" b="1" dirty="0" err="1" smtClean="0">
                <a:solidFill>
                  <a:srgbClr val="FF0000"/>
                </a:solidFill>
                <a:latin typeface="Comic Sans MS" pitchFamily="66" charset="0"/>
              </a:rPr>
              <a:t>Clubtail</a:t>
            </a:r>
            <a:r>
              <a:rPr lang="en-US" sz="3600" b="1" dirty="0" smtClean="0">
                <a:solidFill>
                  <a:srgbClr val="0070C0"/>
                </a:solidFill>
                <a:latin typeface="Comic Sans MS" pitchFamily="66" charset="0"/>
              </a:rPr>
              <a:t/>
            </a:r>
            <a:br>
              <a:rPr lang="en-US" sz="3600" b="1" dirty="0" smtClean="0">
                <a:solidFill>
                  <a:srgbClr val="0070C0"/>
                </a:solidFill>
                <a:latin typeface="Comic Sans MS" pitchFamily="66" charset="0"/>
              </a:rPr>
            </a:br>
            <a:r>
              <a:rPr lang="en-US" sz="3600" b="1" dirty="0" smtClean="0">
                <a:solidFill>
                  <a:srgbClr val="0070C0"/>
                </a:solidFill>
                <a:latin typeface="Comic Sans MS" pitchFamily="66" charset="0"/>
              </a:rPr>
              <a:t>Never found </a:t>
            </a:r>
            <a:r>
              <a:rPr lang="en-US" sz="3600" b="1" smtClean="0">
                <a:solidFill>
                  <a:srgbClr val="0070C0"/>
                </a:solidFill>
                <a:latin typeface="Comic Sans MS" pitchFamily="66" charset="0"/>
              </a:rPr>
              <a:t>in </a:t>
            </a:r>
            <a:r>
              <a:rPr lang="en-US" sz="3600" b="1" smtClean="0">
                <a:solidFill>
                  <a:srgbClr val="0070C0"/>
                </a:solidFill>
                <a:latin typeface="Comic Sans MS" pitchFamily="66" charset="0"/>
              </a:rPr>
              <a:t>Maryland, </a:t>
            </a:r>
            <a:r>
              <a:rPr lang="en-US" sz="3600" b="1" dirty="0" smtClean="0">
                <a:solidFill>
                  <a:srgbClr val="0070C0"/>
                </a:solidFill>
                <a:latin typeface="Comic Sans MS" pitchFamily="66" charset="0"/>
              </a:rPr>
              <a:t>Should be on the Tuckahoe and </a:t>
            </a:r>
            <a:r>
              <a:rPr lang="en-US" sz="3600" b="1" dirty="0" err="1" smtClean="0">
                <a:solidFill>
                  <a:srgbClr val="0070C0"/>
                </a:solidFill>
                <a:latin typeface="Comic Sans MS" pitchFamily="66" charset="0"/>
              </a:rPr>
              <a:t>Choptank</a:t>
            </a:r>
            <a:r>
              <a:rPr lang="en-US" sz="3600" b="1" dirty="0" smtClean="0">
                <a:solidFill>
                  <a:srgbClr val="0070C0"/>
                </a:solidFill>
                <a:latin typeface="Comic Sans MS" pitchFamily="66" charset="0"/>
              </a:rPr>
              <a:t> Rivers</a:t>
            </a:r>
            <a:endParaRPr lang="en-US" sz="3600" b="1" dirty="0">
              <a:solidFill>
                <a:srgbClr val="0070C0"/>
              </a:solidFill>
              <a:latin typeface="Comic Sans MS" pitchFamily="66" charset="0"/>
            </a:endParaRPr>
          </a:p>
        </p:txBody>
      </p:sp>
      <p:sp>
        <p:nvSpPr>
          <p:cNvPr id="5" name="TextBox 4"/>
          <p:cNvSpPr txBox="1"/>
          <p:nvPr/>
        </p:nvSpPr>
        <p:spPr>
          <a:xfrm>
            <a:off x="3200400" y="6172200"/>
            <a:ext cx="3049168" cy="523220"/>
          </a:xfrm>
          <a:prstGeom prst="rect">
            <a:avLst/>
          </a:prstGeom>
          <a:noFill/>
        </p:spPr>
        <p:txBody>
          <a:bodyPr wrap="none" rtlCol="0">
            <a:spAutoFit/>
          </a:bodyPr>
          <a:lstStyle/>
          <a:p>
            <a:r>
              <a:rPr lang="en-US" sz="2800" i="1" dirty="0" err="1" smtClean="0"/>
              <a:t>Gomphus</a:t>
            </a:r>
            <a:r>
              <a:rPr lang="en-US" sz="2800" i="1" dirty="0" smtClean="0"/>
              <a:t> </a:t>
            </a:r>
            <a:r>
              <a:rPr lang="en-US" sz="2800" i="1" dirty="0" err="1" smtClean="0"/>
              <a:t>apomyius</a:t>
            </a:r>
            <a:endParaRPr lang="en-US" sz="2800" i="1" dirty="0"/>
          </a:p>
        </p:txBody>
      </p:sp>
      <p:pic>
        <p:nvPicPr>
          <p:cNvPr id="6" name="Picture 5" descr="09-12 Gomphus apomyius m Gravelly Br. DE 21 May 2009 #4a.jpg"/>
          <p:cNvPicPr>
            <a:picLocks noChangeAspect="1"/>
          </p:cNvPicPr>
          <p:nvPr/>
        </p:nvPicPr>
        <p:blipFill>
          <a:blip r:embed="rId3" cstate="print"/>
          <a:stretch>
            <a:fillRect/>
          </a:stretch>
        </p:blipFill>
        <p:spPr>
          <a:xfrm>
            <a:off x="2743200" y="2057400"/>
            <a:ext cx="3657600" cy="3828288"/>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1066800"/>
            <a:ext cx="3429000" cy="1143000"/>
          </a:xfrm>
        </p:spPr>
        <p:txBody>
          <a:bodyPr>
            <a:noAutofit/>
          </a:bodyPr>
          <a:lstStyle/>
          <a:p>
            <a:r>
              <a:rPr lang="en-US" sz="3600" dirty="0" smtClean="0">
                <a:solidFill>
                  <a:srgbClr val="0070C0"/>
                </a:solidFill>
                <a:latin typeface="Comic Sans MS" pitchFamily="66" charset="0"/>
              </a:rPr>
              <a:t>Thank you</a:t>
            </a:r>
            <a:br>
              <a:rPr lang="en-US" sz="3600" dirty="0" smtClean="0">
                <a:solidFill>
                  <a:srgbClr val="0070C0"/>
                </a:solidFill>
                <a:latin typeface="Comic Sans MS" pitchFamily="66" charset="0"/>
              </a:rPr>
            </a:br>
            <a:r>
              <a:rPr lang="en-US" sz="3600" dirty="0" smtClean="0">
                <a:solidFill>
                  <a:srgbClr val="0070C0"/>
                </a:solidFill>
                <a:latin typeface="Comic Sans MS" pitchFamily="66" charset="0"/>
              </a:rPr>
              <a:t>    Jim White</a:t>
            </a:r>
            <a:endParaRPr lang="en-US" sz="3600" dirty="0">
              <a:solidFill>
                <a:srgbClr val="0070C0"/>
              </a:solidFill>
              <a:latin typeface="Comic Sans MS" pitchFamily="66" charset="0"/>
            </a:endParaRPr>
          </a:p>
        </p:txBody>
      </p:sp>
      <p:pic>
        <p:nvPicPr>
          <p:cNvPr id="8" name="Content Placeholder 7" descr="Jim White with black racer Christian Park, MD #2 2 June 2008.JPG"/>
          <p:cNvPicPr>
            <a:picLocks noGrp="1" noChangeAspect="1"/>
          </p:cNvPicPr>
          <p:nvPr>
            <p:ph idx="1"/>
          </p:nvPr>
        </p:nvPicPr>
        <p:blipFill>
          <a:blip r:embed="rId3" cstate="print"/>
          <a:stretch>
            <a:fillRect/>
          </a:stretch>
        </p:blipFill>
        <p:spPr>
          <a:xfrm rot="5400000">
            <a:off x="3917335" y="1416665"/>
            <a:ext cx="5804762" cy="3885832"/>
          </a:xfrm>
        </p:spPr>
      </p:pic>
      <p:pic>
        <p:nvPicPr>
          <p:cNvPr id="6" name="Picture 5" descr="Jim Whitte with camera at Sedge Meadow C&amp;D Canal 19 June 2010 DSC_0041.jpg"/>
          <p:cNvPicPr>
            <a:picLocks noChangeAspect="1"/>
          </p:cNvPicPr>
          <p:nvPr/>
        </p:nvPicPr>
        <p:blipFill>
          <a:blip r:embed="rId4" cstate="print"/>
          <a:stretch>
            <a:fillRect/>
          </a:stretch>
        </p:blipFill>
        <p:spPr>
          <a:xfrm>
            <a:off x="304800" y="3328240"/>
            <a:ext cx="4931365" cy="3301161"/>
          </a:xfrm>
          <a:prstGeom prst="rect">
            <a:avLst/>
          </a:prstGeom>
        </p:spPr>
      </p:pic>
    </p:spTree>
    <p:extLst>
      <p:ext uri="{BB962C8B-B14F-4D97-AF65-F5344CB8AC3E}">
        <p14:creationId xmlns:p14="http://schemas.microsoft.com/office/powerpoint/2010/main" xmlns="" val="42729133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5257800" cy="1143000"/>
          </a:xfrm>
        </p:spPr>
        <p:txBody>
          <a:bodyPr>
            <a:normAutofit/>
          </a:bodyPr>
          <a:lstStyle/>
          <a:p>
            <a:r>
              <a:rPr lang="en-US" sz="6000" b="1" dirty="0" smtClean="0">
                <a:solidFill>
                  <a:srgbClr val="FFFF00"/>
                </a:solidFill>
                <a:latin typeface="Comic Sans MS" pitchFamily="66" charset="0"/>
              </a:rPr>
              <a:t>Thank you</a:t>
            </a:r>
            <a:endParaRPr lang="en-US" sz="6000" b="1" dirty="0">
              <a:solidFill>
                <a:srgbClr val="FFFF00"/>
              </a:solidFill>
              <a:latin typeface="Comic Sans MS" pitchFamily="66" charset="0"/>
            </a:endParaRPr>
          </a:p>
        </p:txBody>
      </p:sp>
      <p:sp>
        <p:nvSpPr>
          <p:cNvPr id="4" name="Content Placeholder 3"/>
          <p:cNvSpPr>
            <a:spLocks noGrp="1"/>
          </p:cNvSpPr>
          <p:nvPr>
            <p:ph sz="half" idx="2"/>
          </p:nvPr>
        </p:nvSpPr>
        <p:spPr>
          <a:xfrm>
            <a:off x="4267200" y="1447800"/>
            <a:ext cx="4267200" cy="4114800"/>
          </a:xfrm>
        </p:spPr>
        <p:txBody>
          <a:bodyPr>
            <a:normAutofit fontScale="62500" lnSpcReduction="20000"/>
          </a:bodyPr>
          <a:lstStyle/>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endParaRPr lang="en-US" dirty="0">
              <a:solidFill>
                <a:schemeClr val="bg1"/>
              </a:solidFill>
            </a:endParaRPr>
          </a:p>
          <a:p>
            <a:r>
              <a:rPr lang="en-US" dirty="0" smtClean="0">
                <a:solidFill>
                  <a:schemeClr val="bg1"/>
                </a:solidFill>
              </a:rPr>
              <a:t>University of Delaware</a:t>
            </a:r>
          </a:p>
          <a:p>
            <a:pPr lvl="1"/>
            <a:r>
              <a:rPr lang="en-US" dirty="0" smtClean="0">
                <a:solidFill>
                  <a:schemeClr val="bg1"/>
                </a:solidFill>
              </a:rPr>
              <a:t>Bob Lake</a:t>
            </a:r>
          </a:p>
          <a:p>
            <a:pPr lvl="1"/>
            <a:r>
              <a:rPr lang="en-US" dirty="0" smtClean="0">
                <a:solidFill>
                  <a:schemeClr val="bg1"/>
                </a:solidFill>
              </a:rPr>
              <a:t>Dan Rich</a:t>
            </a:r>
          </a:p>
          <a:p>
            <a:pPr lvl="1"/>
            <a:r>
              <a:rPr lang="en-US" dirty="0" smtClean="0">
                <a:solidFill>
                  <a:schemeClr val="bg1"/>
                </a:solidFill>
              </a:rPr>
              <a:t>Tom Apple</a:t>
            </a:r>
          </a:p>
          <a:p>
            <a:pPr lvl="1"/>
            <a:r>
              <a:rPr lang="en-US" dirty="0" smtClean="0">
                <a:solidFill>
                  <a:schemeClr val="bg1"/>
                </a:solidFill>
              </a:rPr>
              <a:t>George Watson</a:t>
            </a:r>
          </a:p>
          <a:p>
            <a:r>
              <a:rPr lang="en-US" dirty="0" smtClean="0">
                <a:solidFill>
                  <a:schemeClr val="bg1"/>
                </a:solidFill>
              </a:rPr>
              <a:t>Readers of manuscript drafts</a:t>
            </a:r>
          </a:p>
          <a:p>
            <a:pPr lvl="1">
              <a:lnSpc>
                <a:spcPct val="120000"/>
              </a:lnSpc>
            </a:pPr>
            <a:r>
              <a:rPr lang="en-US" dirty="0" smtClean="0">
                <a:solidFill>
                  <a:schemeClr val="bg1"/>
                </a:solidFill>
              </a:rPr>
              <a:t>Jean White,  Laura White,  Clark </a:t>
            </a:r>
            <a:r>
              <a:rPr lang="en-US" dirty="0" err="1" smtClean="0">
                <a:solidFill>
                  <a:schemeClr val="bg1"/>
                </a:solidFill>
              </a:rPr>
              <a:t>Shiffer</a:t>
            </a:r>
            <a:r>
              <a:rPr lang="en-US" dirty="0" smtClean="0">
                <a:solidFill>
                  <a:schemeClr val="bg1"/>
                </a:solidFill>
              </a:rPr>
              <a:t>, Richard Orr,  </a:t>
            </a:r>
            <a:r>
              <a:rPr lang="en-US" dirty="0" err="1" smtClean="0">
                <a:solidFill>
                  <a:schemeClr val="bg1"/>
                </a:solidFill>
              </a:rPr>
              <a:t>Giff</a:t>
            </a:r>
            <a:r>
              <a:rPr lang="en-US" dirty="0" smtClean="0">
                <a:solidFill>
                  <a:schemeClr val="bg1"/>
                </a:solidFill>
              </a:rPr>
              <a:t> Beaton,  Doug </a:t>
            </a:r>
            <a:r>
              <a:rPr lang="en-US" dirty="0" err="1" smtClean="0">
                <a:solidFill>
                  <a:schemeClr val="bg1"/>
                </a:solidFill>
              </a:rPr>
              <a:t>Tallamy</a:t>
            </a:r>
            <a:r>
              <a:rPr lang="en-US" dirty="0" smtClean="0">
                <a:solidFill>
                  <a:schemeClr val="bg1"/>
                </a:solidFill>
              </a:rPr>
              <a:t>,  Jeff Gordon,  Steve Roble, </a:t>
            </a:r>
            <a:r>
              <a:rPr lang="en-US" dirty="0" err="1" smtClean="0">
                <a:solidFill>
                  <a:schemeClr val="bg1"/>
                </a:solidFill>
              </a:rPr>
              <a:t>Kitt</a:t>
            </a:r>
            <a:r>
              <a:rPr lang="en-US" dirty="0" smtClean="0">
                <a:solidFill>
                  <a:schemeClr val="bg1"/>
                </a:solidFill>
              </a:rPr>
              <a:t> </a:t>
            </a:r>
            <a:r>
              <a:rPr lang="en-US" dirty="0" err="1" smtClean="0">
                <a:solidFill>
                  <a:schemeClr val="bg1"/>
                </a:solidFill>
              </a:rPr>
              <a:t>Heckscher</a:t>
            </a:r>
            <a:r>
              <a:rPr lang="en-US" dirty="0" smtClean="0">
                <a:solidFill>
                  <a:schemeClr val="bg1"/>
                </a:solidFill>
              </a:rPr>
              <a:t>, Linda Stapleford,  Lorraine Fleming,      Mary Richards,  Roland Roth,  Jim White, Amy White.</a:t>
            </a:r>
          </a:p>
        </p:txBody>
      </p:sp>
      <p:sp>
        <p:nvSpPr>
          <p:cNvPr id="3" name="Content Placeholder 2"/>
          <p:cNvSpPr>
            <a:spLocks noGrp="1"/>
          </p:cNvSpPr>
          <p:nvPr>
            <p:ph sz="half" idx="1"/>
          </p:nvPr>
        </p:nvSpPr>
        <p:spPr>
          <a:xfrm>
            <a:off x="228600" y="1676400"/>
            <a:ext cx="4419600" cy="4525963"/>
          </a:xfrm>
        </p:spPr>
        <p:txBody>
          <a:bodyPr>
            <a:normAutofit fontScale="62500" lnSpcReduction="20000"/>
          </a:bodyPr>
          <a:lstStyle/>
          <a:p>
            <a:r>
              <a:rPr lang="en-US" dirty="0" smtClean="0">
                <a:solidFill>
                  <a:schemeClr val="bg1"/>
                </a:solidFill>
              </a:rPr>
              <a:t>Delaware Nature Society</a:t>
            </a:r>
          </a:p>
          <a:p>
            <a:pPr lvl="1"/>
            <a:r>
              <a:rPr lang="en-US" dirty="0" smtClean="0">
                <a:solidFill>
                  <a:schemeClr val="bg1"/>
                </a:solidFill>
              </a:rPr>
              <a:t>Linda Stapleford</a:t>
            </a:r>
          </a:p>
          <a:p>
            <a:pPr lvl="1"/>
            <a:r>
              <a:rPr lang="en-US" dirty="0" smtClean="0">
                <a:solidFill>
                  <a:schemeClr val="bg1"/>
                </a:solidFill>
              </a:rPr>
              <a:t>Lorraine Fleming</a:t>
            </a:r>
          </a:p>
          <a:p>
            <a:pPr lvl="1"/>
            <a:r>
              <a:rPr lang="en-US" dirty="0" smtClean="0">
                <a:solidFill>
                  <a:schemeClr val="bg1"/>
                </a:solidFill>
              </a:rPr>
              <a:t>Greg </a:t>
            </a:r>
            <a:r>
              <a:rPr lang="en-US" dirty="0" err="1" smtClean="0">
                <a:solidFill>
                  <a:schemeClr val="bg1"/>
                </a:solidFill>
              </a:rPr>
              <a:t>Inskip</a:t>
            </a:r>
            <a:endParaRPr lang="en-US" dirty="0" smtClean="0">
              <a:solidFill>
                <a:schemeClr val="bg1"/>
              </a:solidFill>
            </a:endParaRPr>
          </a:p>
          <a:p>
            <a:pPr lvl="1"/>
            <a:r>
              <a:rPr lang="en-US" dirty="0" smtClean="0">
                <a:solidFill>
                  <a:schemeClr val="bg1"/>
                </a:solidFill>
              </a:rPr>
              <a:t>Mike </a:t>
            </a:r>
            <a:r>
              <a:rPr lang="en-US" dirty="0" err="1" smtClean="0">
                <a:solidFill>
                  <a:schemeClr val="bg1"/>
                </a:solidFill>
              </a:rPr>
              <a:t>Riska</a:t>
            </a:r>
            <a:endParaRPr lang="en-US" dirty="0" smtClean="0">
              <a:solidFill>
                <a:schemeClr val="bg1"/>
              </a:solidFill>
            </a:endParaRPr>
          </a:p>
          <a:p>
            <a:pPr lvl="1"/>
            <a:r>
              <a:rPr lang="en-US" dirty="0" smtClean="0">
                <a:solidFill>
                  <a:schemeClr val="bg1"/>
                </a:solidFill>
              </a:rPr>
              <a:t>Mary Richards</a:t>
            </a:r>
          </a:p>
          <a:p>
            <a:pPr lvl="1"/>
            <a:r>
              <a:rPr lang="en-US" dirty="0" smtClean="0">
                <a:solidFill>
                  <a:schemeClr val="bg1"/>
                </a:solidFill>
              </a:rPr>
              <a:t>Roland Roth</a:t>
            </a:r>
          </a:p>
          <a:p>
            <a:pPr lvl="1"/>
            <a:r>
              <a:rPr lang="en-US" dirty="0" smtClean="0">
                <a:solidFill>
                  <a:schemeClr val="bg1"/>
                </a:solidFill>
              </a:rPr>
              <a:t>Jim White</a:t>
            </a:r>
          </a:p>
          <a:p>
            <a:pPr lvl="1"/>
            <a:r>
              <a:rPr lang="en-US" dirty="0" smtClean="0">
                <a:solidFill>
                  <a:schemeClr val="bg1"/>
                </a:solidFill>
              </a:rPr>
              <a:t>Amy White</a:t>
            </a:r>
          </a:p>
          <a:p>
            <a:r>
              <a:rPr lang="en-US" dirty="0" smtClean="0">
                <a:solidFill>
                  <a:schemeClr val="bg1"/>
                </a:solidFill>
              </a:rPr>
              <a:t>Howard Brokaw</a:t>
            </a:r>
          </a:p>
          <a:p>
            <a:r>
              <a:rPr lang="en-US" dirty="0" smtClean="0">
                <a:solidFill>
                  <a:schemeClr val="bg1"/>
                </a:solidFill>
              </a:rPr>
              <a:t>Jerry Kelly</a:t>
            </a:r>
          </a:p>
          <a:p>
            <a:r>
              <a:rPr lang="en-US" dirty="0" smtClean="0">
                <a:solidFill>
                  <a:schemeClr val="bg1"/>
                </a:solidFill>
              </a:rPr>
              <a:t>University </a:t>
            </a:r>
            <a:r>
              <a:rPr lang="en-US" dirty="0">
                <a:solidFill>
                  <a:schemeClr val="bg1"/>
                </a:solidFill>
              </a:rPr>
              <a:t>of Delaware Press</a:t>
            </a:r>
          </a:p>
          <a:p>
            <a:pPr lvl="1"/>
            <a:r>
              <a:rPr lang="en-US" dirty="0">
                <a:solidFill>
                  <a:schemeClr val="bg1"/>
                </a:solidFill>
              </a:rPr>
              <a:t>Karen </a:t>
            </a:r>
            <a:r>
              <a:rPr lang="en-US" dirty="0" err="1">
                <a:solidFill>
                  <a:schemeClr val="bg1"/>
                </a:solidFill>
              </a:rPr>
              <a:t>Druliner</a:t>
            </a:r>
            <a:endParaRPr lang="en-US" dirty="0">
              <a:solidFill>
                <a:schemeClr val="bg1"/>
              </a:solidFill>
            </a:endParaRPr>
          </a:p>
          <a:p>
            <a:pPr lvl="1"/>
            <a:r>
              <a:rPr lang="en-US" dirty="0">
                <a:solidFill>
                  <a:schemeClr val="bg1"/>
                </a:solidFill>
              </a:rPr>
              <a:t>Don </a:t>
            </a:r>
            <a:r>
              <a:rPr lang="en-US" dirty="0" err="1">
                <a:solidFill>
                  <a:schemeClr val="bg1"/>
                </a:solidFill>
              </a:rPr>
              <a:t>Mell</a:t>
            </a:r>
            <a:endParaRPr lang="en-US" dirty="0">
              <a:solidFill>
                <a:schemeClr val="bg1"/>
              </a:solidFill>
            </a:endParaRPr>
          </a:p>
          <a:p>
            <a:endParaRPr lang="en-US" dirty="0" smtClean="0">
              <a:solidFill>
                <a:schemeClr val="bg1"/>
              </a:solidFill>
            </a:endParaRPr>
          </a:p>
        </p:txBody>
      </p:sp>
    </p:spTree>
    <p:extLst>
      <p:ext uri="{BB962C8B-B14F-4D97-AF65-F5344CB8AC3E}">
        <p14:creationId xmlns:p14="http://schemas.microsoft.com/office/powerpoint/2010/main" xmlns="" val="1502806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b="1" dirty="0" smtClean="0">
                <a:solidFill>
                  <a:srgbClr val="0070C0"/>
                </a:solidFill>
                <a:latin typeface="Comic Sans MS" pitchFamily="66" charset="0"/>
              </a:rPr>
              <a:t>Females of Different Colors</a:t>
            </a:r>
            <a:endParaRPr lang="en-US" sz="4000" b="1" dirty="0">
              <a:solidFill>
                <a:srgbClr val="0070C0"/>
              </a:solidFill>
              <a:latin typeface="Comic Sans MS" pitchFamily="66" charset="0"/>
            </a:endParaRPr>
          </a:p>
        </p:txBody>
      </p:sp>
      <p:pic>
        <p:nvPicPr>
          <p:cNvPr id="4" name="Picture 3" descr="121b Ischnura kellicotti female gray.jpg"/>
          <p:cNvPicPr>
            <a:picLocks noChangeAspect="1"/>
          </p:cNvPicPr>
          <p:nvPr/>
        </p:nvPicPr>
        <p:blipFill>
          <a:blip r:embed="rId3" cstate="print"/>
          <a:stretch>
            <a:fillRect/>
          </a:stretch>
        </p:blipFill>
        <p:spPr>
          <a:xfrm>
            <a:off x="2057400" y="3810000"/>
            <a:ext cx="5141976" cy="2325624"/>
          </a:xfrm>
          <a:prstGeom prst="rect">
            <a:avLst/>
          </a:prstGeom>
        </p:spPr>
      </p:pic>
      <p:pic>
        <p:nvPicPr>
          <p:cNvPr id="5" name="Picture 4" descr="121c Ischnura kellicotti male.jpg"/>
          <p:cNvPicPr>
            <a:picLocks noChangeAspect="1"/>
          </p:cNvPicPr>
          <p:nvPr/>
        </p:nvPicPr>
        <p:blipFill>
          <a:blip r:embed="rId4" cstate="print"/>
          <a:stretch>
            <a:fillRect/>
          </a:stretch>
        </p:blipFill>
        <p:spPr>
          <a:xfrm>
            <a:off x="4631665" y="1217808"/>
            <a:ext cx="4131335" cy="2668391"/>
          </a:xfrm>
          <a:prstGeom prst="rect">
            <a:avLst/>
          </a:prstGeom>
        </p:spPr>
      </p:pic>
      <p:pic>
        <p:nvPicPr>
          <p:cNvPr id="3" name="Picture 2" descr="121a Ischnura kellicotti female orange.jpg"/>
          <p:cNvPicPr>
            <a:picLocks noChangeAspect="1"/>
          </p:cNvPicPr>
          <p:nvPr/>
        </p:nvPicPr>
        <p:blipFill>
          <a:blip r:embed="rId5" cstate="print"/>
          <a:stretch>
            <a:fillRect/>
          </a:stretch>
        </p:blipFill>
        <p:spPr>
          <a:xfrm>
            <a:off x="304800" y="1219200"/>
            <a:ext cx="4373880" cy="2691384"/>
          </a:xfrm>
          <a:prstGeom prst="rect">
            <a:avLst/>
          </a:prstGeom>
        </p:spPr>
      </p:pic>
      <p:sp>
        <p:nvSpPr>
          <p:cNvPr id="6" name="TextBox 5"/>
          <p:cNvSpPr txBox="1"/>
          <p:nvPr/>
        </p:nvSpPr>
        <p:spPr>
          <a:xfrm>
            <a:off x="2901991" y="1231761"/>
            <a:ext cx="3429785" cy="707886"/>
          </a:xfrm>
          <a:prstGeom prst="rect">
            <a:avLst/>
          </a:prstGeom>
          <a:noFill/>
        </p:spPr>
        <p:txBody>
          <a:bodyPr wrap="none" rtlCol="0">
            <a:spAutoFit/>
          </a:bodyPr>
          <a:lstStyle/>
          <a:p>
            <a:r>
              <a:rPr lang="en-US" sz="4000" b="1" dirty="0" err="1" smtClean="0">
                <a:solidFill>
                  <a:schemeClr val="bg1"/>
                </a:solidFill>
              </a:rPr>
              <a:t>Lilypad</a:t>
            </a:r>
            <a:r>
              <a:rPr lang="en-US" sz="4000" b="1" dirty="0" smtClean="0">
                <a:solidFill>
                  <a:schemeClr val="bg1"/>
                </a:solidFill>
              </a:rPr>
              <a:t> </a:t>
            </a:r>
            <a:r>
              <a:rPr lang="en-US" sz="4000" b="1" dirty="0" err="1" smtClean="0">
                <a:solidFill>
                  <a:schemeClr val="bg1"/>
                </a:solidFill>
              </a:rPr>
              <a:t>Forktail</a:t>
            </a:r>
            <a:endParaRPr lang="en-US" sz="4000" b="1" dirty="0">
              <a:solidFill>
                <a:schemeClr val="bg1"/>
              </a:solidFill>
            </a:endParaRPr>
          </a:p>
        </p:txBody>
      </p:sp>
      <p:sp>
        <p:nvSpPr>
          <p:cNvPr id="7" name="TextBox 6"/>
          <p:cNvSpPr txBox="1"/>
          <p:nvPr/>
        </p:nvSpPr>
        <p:spPr>
          <a:xfrm>
            <a:off x="3269849" y="6134969"/>
            <a:ext cx="2723631" cy="523220"/>
          </a:xfrm>
          <a:prstGeom prst="rect">
            <a:avLst/>
          </a:prstGeom>
          <a:noFill/>
        </p:spPr>
        <p:txBody>
          <a:bodyPr wrap="none" rtlCol="0">
            <a:spAutoFit/>
          </a:bodyPr>
          <a:lstStyle/>
          <a:p>
            <a:r>
              <a:rPr lang="en-US" sz="2800" i="1" dirty="0" err="1" smtClean="0"/>
              <a:t>Ischnura</a:t>
            </a:r>
            <a:r>
              <a:rPr lang="en-US" sz="2800" i="1" dirty="0" smtClean="0"/>
              <a:t> </a:t>
            </a:r>
            <a:r>
              <a:rPr lang="en-US" sz="2800" i="1" dirty="0" err="1" smtClean="0"/>
              <a:t>kellicotti</a:t>
            </a:r>
            <a:endParaRPr lang="en-US" sz="2800" i="1" dirty="0"/>
          </a:p>
        </p:txBody>
      </p:sp>
      <p:sp>
        <p:nvSpPr>
          <p:cNvPr id="8" name="Rectangle 7"/>
          <p:cNvSpPr/>
          <p:nvPr/>
        </p:nvSpPr>
        <p:spPr>
          <a:xfrm>
            <a:off x="3568103" y="3548118"/>
            <a:ext cx="2097562" cy="369332"/>
          </a:xfrm>
          <a:prstGeom prst="rect">
            <a:avLst/>
          </a:prstGeom>
        </p:spPr>
        <p:txBody>
          <a:bodyPr wrap="none">
            <a:spAutoFit/>
          </a:bodyPr>
          <a:lstStyle/>
          <a:p>
            <a:r>
              <a:rPr lang="en-US" dirty="0" smtClean="0"/>
              <a:t>Photos </a:t>
            </a:r>
            <a:r>
              <a:rPr lang="en-US" dirty="0"/>
              <a:t>by Jim White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latin typeface="Comic Sans MS" pitchFamily="66" charset="0"/>
              </a:rPr>
              <a:t>Getting Warm…Keeping Cool</a:t>
            </a:r>
          </a:p>
        </p:txBody>
      </p:sp>
      <p:pic>
        <p:nvPicPr>
          <p:cNvPr id="4" name="Picture 3" descr="016a Black-shouldered Spineylegs Brandywine River DE 20 June 2010 Jim White HBW 10-27.jpg"/>
          <p:cNvPicPr>
            <a:picLocks noChangeAspect="1"/>
          </p:cNvPicPr>
          <p:nvPr/>
        </p:nvPicPr>
        <p:blipFill>
          <a:blip r:embed="rId3" cstate="print"/>
          <a:stretch>
            <a:fillRect/>
          </a:stretch>
        </p:blipFill>
        <p:spPr>
          <a:xfrm>
            <a:off x="609600" y="2362200"/>
            <a:ext cx="4412049" cy="3258312"/>
          </a:xfrm>
          <a:prstGeom prst="rect">
            <a:avLst/>
          </a:prstGeom>
        </p:spPr>
      </p:pic>
      <p:sp>
        <p:nvSpPr>
          <p:cNvPr id="5" name="TextBox 4"/>
          <p:cNvSpPr txBox="1"/>
          <p:nvPr/>
        </p:nvSpPr>
        <p:spPr>
          <a:xfrm>
            <a:off x="609600" y="1600200"/>
            <a:ext cx="4704942" cy="584775"/>
          </a:xfrm>
          <a:prstGeom prst="rect">
            <a:avLst/>
          </a:prstGeom>
          <a:noFill/>
        </p:spPr>
        <p:txBody>
          <a:bodyPr wrap="none" rtlCol="0">
            <a:spAutoFit/>
          </a:bodyPr>
          <a:lstStyle/>
          <a:p>
            <a:r>
              <a:rPr lang="en-US" sz="3200" dirty="0" smtClean="0"/>
              <a:t>Black-shouldered </a:t>
            </a:r>
            <a:r>
              <a:rPr lang="en-US" sz="3200" dirty="0" err="1" smtClean="0"/>
              <a:t>Spinylegs</a:t>
            </a:r>
            <a:endParaRPr lang="en-US" sz="3200" dirty="0"/>
          </a:p>
        </p:txBody>
      </p:sp>
      <p:sp>
        <p:nvSpPr>
          <p:cNvPr id="6" name="TextBox 5"/>
          <p:cNvSpPr txBox="1"/>
          <p:nvPr/>
        </p:nvSpPr>
        <p:spPr>
          <a:xfrm>
            <a:off x="2362200" y="5791200"/>
            <a:ext cx="3845925" cy="523220"/>
          </a:xfrm>
          <a:prstGeom prst="rect">
            <a:avLst/>
          </a:prstGeom>
          <a:noFill/>
        </p:spPr>
        <p:txBody>
          <a:bodyPr wrap="none" rtlCol="0">
            <a:spAutoFit/>
          </a:bodyPr>
          <a:lstStyle/>
          <a:p>
            <a:r>
              <a:rPr lang="en-US" sz="2800" i="1" dirty="0" err="1" smtClean="0"/>
              <a:t>Dromogomphus</a:t>
            </a:r>
            <a:r>
              <a:rPr lang="en-US" sz="2800" i="1" dirty="0" smtClean="0"/>
              <a:t> </a:t>
            </a:r>
            <a:r>
              <a:rPr lang="en-US" sz="2800" i="1" dirty="0" err="1" smtClean="0"/>
              <a:t>spinosus</a:t>
            </a:r>
            <a:endParaRPr lang="en-US" sz="2800" i="1" dirty="0"/>
          </a:p>
        </p:txBody>
      </p:sp>
      <p:pic>
        <p:nvPicPr>
          <p:cNvPr id="8" name="Picture 7" descr="Dromogomphus spinosus oblesk.jpg"/>
          <p:cNvPicPr>
            <a:picLocks noChangeAspect="1"/>
          </p:cNvPicPr>
          <p:nvPr/>
        </p:nvPicPr>
        <p:blipFill>
          <a:blip r:embed="rId4" cstate="print"/>
          <a:stretch>
            <a:fillRect/>
          </a:stretch>
        </p:blipFill>
        <p:spPr>
          <a:xfrm>
            <a:off x="5410200" y="1295400"/>
            <a:ext cx="3284220" cy="4347498"/>
          </a:xfrm>
          <a:prstGeom prst="rect">
            <a:avLst/>
          </a:prstGeom>
        </p:spPr>
      </p:pic>
      <p:sp>
        <p:nvSpPr>
          <p:cNvPr id="7" name="TextBox 6"/>
          <p:cNvSpPr txBox="1"/>
          <p:nvPr/>
        </p:nvSpPr>
        <p:spPr>
          <a:xfrm>
            <a:off x="685800" y="5257800"/>
            <a:ext cx="2007794" cy="369332"/>
          </a:xfrm>
          <a:prstGeom prst="rect">
            <a:avLst/>
          </a:prstGeom>
          <a:noFill/>
        </p:spPr>
        <p:txBody>
          <a:bodyPr wrap="none" rtlCol="0">
            <a:spAutoFit/>
          </a:bodyPr>
          <a:lstStyle/>
          <a:p>
            <a:r>
              <a:rPr lang="en-US" dirty="0" smtClean="0"/>
              <a:t>Photo by Jim White</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latin typeface="Comic Sans MS" pitchFamily="66" charset="0"/>
              </a:rPr>
              <a:t>Life Cycle of a Dragonfly</a:t>
            </a:r>
            <a:endParaRPr lang="en-US" b="1" dirty="0">
              <a:solidFill>
                <a:srgbClr val="0070C0"/>
              </a:solidFill>
              <a:latin typeface="Comic Sans MS" pitchFamily="66"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1365532"/>
            <a:ext cx="6468674" cy="4977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8">
    <a:dk1>
      <a:srgbClr val="000000"/>
    </a:dk1>
    <a:lt1>
      <a:srgbClr val="FFFFCC"/>
    </a:lt1>
    <a:dk2>
      <a:srgbClr val="000000"/>
    </a:dk2>
    <a:lt2>
      <a:srgbClr val="808080"/>
    </a:lt2>
    <a:accent1>
      <a:srgbClr val="00CC99"/>
    </a:accent1>
    <a:accent2>
      <a:srgbClr val="3333CC"/>
    </a:accent2>
    <a:accent3>
      <a:srgbClr val="FFFFE2"/>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5983</TotalTime>
  <Words>4437</Words>
  <Application>Microsoft Office PowerPoint</Application>
  <PresentationFormat>On-screen Show (4:3)</PresentationFormat>
  <Paragraphs>483</Paragraphs>
  <Slides>69</Slides>
  <Notes>67</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Slide 1</vt:lpstr>
      <vt:lpstr>Slide 2</vt:lpstr>
      <vt:lpstr>Slide 3</vt:lpstr>
      <vt:lpstr>Advice to an 11th Grade “Entomologist”</vt:lpstr>
      <vt:lpstr>Some Basics: How can you tell a Dragonfly from a Damselfly? </vt:lpstr>
      <vt:lpstr>Sexual Dimorphism and Mimicry</vt:lpstr>
      <vt:lpstr>Females of Different Colors</vt:lpstr>
      <vt:lpstr>Getting Warm…Keeping Cool</vt:lpstr>
      <vt:lpstr>Life Cycle of a Dragonfly</vt:lpstr>
      <vt:lpstr>Breathing Under Water</vt:lpstr>
      <vt:lpstr>Jet Propulsion</vt:lpstr>
      <vt:lpstr>Catching Nymphs (Larvae)</vt:lpstr>
      <vt:lpstr>Slide 13</vt:lpstr>
      <vt:lpstr>Slide 14</vt:lpstr>
      <vt:lpstr>When I was young,  sights like these were common.</vt:lpstr>
      <vt:lpstr>Slide 16</vt:lpstr>
      <vt:lpstr>50,000 bumble bees die in Wilsonville, OR parking lot  17 June 2013 where Linden trees were sprayed with Insecticide.</vt:lpstr>
      <vt:lpstr>The Xerces Society for Invertebrate Conservation</vt:lpstr>
      <vt:lpstr>Story #1  Where have all the damselflies gone? </vt:lpstr>
      <vt:lpstr>Story #1 continued Where have all the damselflies gone? </vt:lpstr>
      <vt:lpstr>Type Specimen described from Salisbury, MD 1923</vt:lpstr>
      <vt:lpstr>Type Specimen described from Salisbury, MD 1924</vt:lpstr>
      <vt:lpstr>Then</vt:lpstr>
      <vt:lpstr>Now</vt:lpstr>
      <vt:lpstr>Eastern Pondhawks have an appetite for other Odonate species</vt:lpstr>
      <vt:lpstr>Eastern Pondhawks have an appetite for other Odonate species</vt:lpstr>
      <vt:lpstr>Blue Dashers feed on small insects, not Damselflies</vt:lpstr>
      <vt:lpstr>Chris Hill, Coastal Carolina University, has been testing Paulson’s hypothesis.</vt:lpstr>
      <vt:lpstr>Slide 29</vt:lpstr>
      <vt:lpstr>Story #2 Habitat Destruction-Draining the Bays</vt:lpstr>
      <vt:lpstr>Slide 31</vt:lpstr>
      <vt:lpstr>Slide 32</vt:lpstr>
      <vt:lpstr>Last seen in Delaware, July 1, 1972</vt:lpstr>
      <vt:lpstr>Slide 34</vt:lpstr>
      <vt:lpstr>Slide 35</vt:lpstr>
      <vt:lpstr>Living Beneath the Ice of Delmarva Bays</vt:lpstr>
      <vt:lpstr>Living Beneath the Ice</vt:lpstr>
      <vt:lpstr>Slide 38</vt:lpstr>
      <vt:lpstr>Slide 39</vt:lpstr>
      <vt:lpstr>Story #3  Why isn’t there more dragonfly abundance or diversity on Piedmont Streams? </vt:lpstr>
      <vt:lpstr>White Clay Creek at PA border</vt:lpstr>
      <vt:lpstr>White Clay Creek Flooding</vt:lpstr>
      <vt:lpstr>How has White Clay Creek changed in 300 years? Where did those high banks come from?</vt:lpstr>
      <vt:lpstr>Slide 44</vt:lpstr>
      <vt:lpstr>Slide 45</vt:lpstr>
      <vt:lpstr>Example of what a Grist Mill along a Piedmont stream looks like.</vt:lpstr>
      <vt:lpstr>Slide 47</vt:lpstr>
      <vt:lpstr>Slide 48</vt:lpstr>
      <vt:lpstr>Slide 49</vt:lpstr>
      <vt:lpstr>Slide 50</vt:lpstr>
      <vt:lpstr>Species of Dragonflies and Damselflies Known from Delmarva by County</vt:lpstr>
      <vt:lpstr>Choptank River, Greensboro, MD</vt:lpstr>
      <vt:lpstr>2011 Addition to Delmarva</vt:lpstr>
      <vt:lpstr>The Tyrannosaurus rex of the Dragonfly World</vt:lpstr>
      <vt:lpstr>Kilroy was Here</vt:lpstr>
      <vt:lpstr>Kilroy was Here</vt:lpstr>
      <vt:lpstr>Slide 57</vt:lpstr>
      <vt:lpstr>Photo by Richard Orr</vt:lpstr>
      <vt:lpstr>A Rare Beauty to Look for</vt:lpstr>
      <vt:lpstr>“Elfin Pond”, Idylwild Wildlife Management Area, Caroline Co., MD</vt:lpstr>
      <vt:lpstr>A Dragonfly that likes Bogs</vt:lpstr>
      <vt:lpstr>Looking for Emeralds</vt:lpstr>
      <vt:lpstr>Idylwild’s Emeralds</vt:lpstr>
      <vt:lpstr>Metallic Gem Among Emeralds</vt:lpstr>
      <vt:lpstr>Slide 65</vt:lpstr>
      <vt:lpstr>Red on Green</vt:lpstr>
      <vt:lpstr>Banner Clubtail Never found in Maryland, Should be on the Tuckahoe and Choptank Rivers</vt:lpstr>
      <vt:lpstr>Thank you     Jim White</vt:lpstr>
      <vt:lpstr>Thank you</vt:lpstr>
    </vt:vector>
  </TitlesOfParts>
  <Company>Unv of Delaware Chemistry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Hal White</dc:creator>
  <cp:lastModifiedBy>hal</cp:lastModifiedBy>
  <cp:revision>348</cp:revision>
  <dcterms:created xsi:type="dcterms:W3CDTF">2011-01-19T18:40:12Z</dcterms:created>
  <dcterms:modified xsi:type="dcterms:W3CDTF">2014-01-05T17:43:14Z</dcterms:modified>
</cp:coreProperties>
</file>