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Lst>
  <p:sldSz cx="42062400" cy="31089600"/>
  <p:notesSz cx="6934200" cy="923290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993300"/>
    <a:srgbClr val="6600CC"/>
    <a:srgbClr val="FF9900"/>
    <a:srgbClr val="CC3300"/>
    <a:srgbClr val="990099"/>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94628" autoAdjust="0"/>
  </p:normalViewPr>
  <p:slideViewPr>
    <p:cSldViewPr>
      <p:cViewPr>
        <p:scale>
          <a:sx n="33" d="100"/>
          <a:sy n="33" d="100"/>
        </p:scale>
        <p:origin x="2203" y="139"/>
      </p:cViewPr>
      <p:guideLst>
        <p:guide orient="horz" pos="9792"/>
        <p:guide pos="13248"/>
      </p:guideLst>
    </p:cSldViewPr>
  </p:slideViewPr>
  <p:notesTextViewPr>
    <p:cViewPr>
      <p:scale>
        <a:sx n="50" d="100"/>
        <a:sy n="5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54363" y="9658350"/>
            <a:ext cx="35753675" cy="6664325"/>
          </a:xfrm>
        </p:spPr>
        <p:txBody>
          <a:bodyPr/>
          <a:lstStyle/>
          <a:p>
            <a:r>
              <a:rPr lang="en-US" smtClean="0"/>
              <a:t>Click to edit Master title style</a:t>
            </a:r>
            <a:endParaRPr lang="en-US"/>
          </a:p>
        </p:txBody>
      </p:sp>
      <p:sp>
        <p:nvSpPr>
          <p:cNvPr id="3" name="Subtitle 2"/>
          <p:cNvSpPr>
            <a:spLocks noGrp="1"/>
          </p:cNvSpPr>
          <p:nvPr>
            <p:ph type="subTitle" idx="1"/>
          </p:nvPr>
        </p:nvSpPr>
        <p:spPr>
          <a:xfrm>
            <a:off x="6308725" y="17618075"/>
            <a:ext cx="29444950" cy="79438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9F5484-F8B0-448A-B3AD-EB47CCF130B4}" type="slidenum">
              <a:rPr lang="en-US"/>
              <a:pPr>
                <a:defRPr/>
              </a:pPr>
              <a:t>‹#›</a:t>
            </a:fld>
            <a:endParaRPr lang="en-US"/>
          </a:p>
        </p:txBody>
      </p:sp>
    </p:spTree>
    <p:extLst>
      <p:ext uri="{BB962C8B-B14F-4D97-AF65-F5344CB8AC3E}">
        <p14:creationId xmlns:p14="http://schemas.microsoft.com/office/powerpoint/2010/main" val="4087910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51EDD7-5298-4C73-B0D6-9D817EDC8285}" type="slidenum">
              <a:rPr lang="en-US"/>
              <a:pPr>
                <a:defRPr/>
              </a:pPr>
              <a:t>‹#›</a:t>
            </a:fld>
            <a:endParaRPr lang="en-US"/>
          </a:p>
        </p:txBody>
      </p:sp>
    </p:spTree>
    <p:extLst>
      <p:ext uri="{BB962C8B-B14F-4D97-AF65-F5344CB8AC3E}">
        <p14:creationId xmlns:p14="http://schemas.microsoft.com/office/powerpoint/2010/main" val="4081773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495875" y="1244600"/>
            <a:ext cx="9464675" cy="26527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01850" y="1244600"/>
            <a:ext cx="28241625" cy="26527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D8F204-4A98-4EAF-AE8C-88679F89041F}" type="slidenum">
              <a:rPr lang="en-US"/>
              <a:pPr>
                <a:defRPr/>
              </a:pPr>
              <a:t>‹#›</a:t>
            </a:fld>
            <a:endParaRPr lang="en-US"/>
          </a:p>
        </p:txBody>
      </p:sp>
    </p:spTree>
    <p:extLst>
      <p:ext uri="{BB962C8B-B14F-4D97-AF65-F5344CB8AC3E}">
        <p14:creationId xmlns:p14="http://schemas.microsoft.com/office/powerpoint/2010/main" val="57856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532D043-E75A-4600-AC5F-2B83D22E254C}" type="slidenum">
              <a:rPr lang="en-US"/>
              <a:pPr>
                <a:defRPr/>
              </a:pPr>
              <a:t>‹#›</a:t>
            </a:fld>
            <a:endParaRPr lang="en-US"/>
          </a:p>
        </p:txBody>
      </p:sp>
    </p:spTree>
    <p:extLst>
      <p:ext uri="{BB962C8B-B14F-4D97-AF65-F5344CB8AC3E}">
        <p14:creationId xmlns:p14="http://schemas.microsoft.com/office/powerpoint/2010/main" val="2367365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22638" y="19978688"/>
            <a:ext cx="35753675" cy="6173787"/>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3322638" y="13177838"/>
            <a:ext cx="35753675" cy="680085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23BA8A-1335-4979-BD32-E36C3DAF49FC}" type="slidenum">
              <a:rPr lang="en-US"/>
              <a:pPr>
                <a:defRPr/>
              </a:pPr>
              <a:t>‹#›</a:t>
            </a:fld>
            <a:endParaRPr lang="en-US"/>
          </a:p>
        </p:txBody>
      </p:sp>
    </p:spTree>
    <p:extLst>
      <p:ext uri="{BB962C8B-B14F-4D97-AF65-F5344CB8AC3E}">
        <p14:creationId xmlns:p14="http://schemas.microsoft.com/office/powerpoint/2010/main" val="2237050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01850" y="7254875"/>
            <a:ext cx="18853150" cy="20516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1107400" y="7254875"/>
            <a:ext cx="18853150" cy="20516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44E8F56-5DB1-455F-AFF8-2F29BFEB115F}" type="slidenum">
              <a:rPr lang="en-US"/>
              <a:pPr>
                <a:defRPr/>
              </a:pPr>
              <a:t>‹#›</a:t>
            </a:fld>
            <a:endParaRPr lang="en-US"/>
          </a:p>
        </p:txBody>
      </p:sp>
    </p:spTree>
    <p:extLst>
      <p:ext uri="{BB962C8B-B14F-4D97-AF65-F5344CB8AC3E}">
        <p14:creationId xmlns:p14="http://schemas.microsoft.com/office/powerpoint/2010/main" val="24787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03438" y="1244600"/>
            <a:ext cx="37855525" cy="5181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03438" y="6959600"/>
            <a:ext cx="18584862" cy="29003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103438" y="9859963"/>
            <a:ext cx="18584862" cy="17911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1367750" y="6959600"/>
            <a:ext cx="18591213" cy="29003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21367750" y="9859963"/>
            <a:ext cx="18591213" cy="17911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3179F57-6D0D-443E-B782-D5B61DD0B1D1}" type="slidenum">
              <a:rPr lang="en-US"/>
              <a:pPr>
                <a:defRPr/>
              </a:pPr>
              <a:t>‹#›</a:t>
            </a:fld>
            <a:endParaRPr lang="en-US"/>
          </a:p>
        </p:txBody>
      </p:sp>
    </p:spTree>
    <p:extLst>
      <p:ext uri="{BB962C8B-B14F-4D97-AF65-F5344CB8AC3E}">
        <p14:creationId xmlns:p14="http://schemas.microsoft.com/office/powerpoint/2010/main" val="2097262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B895022-4B6F-4A3E-97D5-842AAC8C3EE7}" type="slidenum">
              <a:rPr lang="en-US"/>
              <a:pPr>
                <a:defRPr/>
              </a:pPr>
              <a:t>‹#›</a:t>
            </a:fld>
            <a:endParaRPr lang="en-US"/>
          </a:p>
        </p:txBody>
      </p:sp>
    </p:spTree>
    <p:extLst>
      <p:ext uri="{BB962C8B-B14F-4D97-AF65-F5344CB8AC3E}">
        <p14:creationId xmlns:p14="http://schemas.microsoft.com/office/powerpoint/2010/main" val="17954401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68FAE75-ED4E-4401-B40F-E3D50563E345}" type="slidenum">
              <a:rPr lang="en-US"/>
              <a:pPr>
                <a:defRPr/>
              </a:pPr>
              <a:t>‹#›</a:t>
            </a:fld>
            <a:endParaRPr lang="en-US"/>
          </a:p>
        </p:txBody>
      </p:sp>
    </p:spTree>
    <p:extLst>
      <p:ext uri="{BB962C8B-B14F-4D97-AF65-F5344CB8AC3E}">
        <p14:creationId xmlns:p14="http://schemas.microsoft.com/office/powerpoint/2010/main" val="192104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03438" y="1238250"/>
            <a:ext cx="13838237" cy="52673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16444913" y="1238250"/>
            <a:ext cx="23514050" cy="265334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03438" y="6505575"/>
            <a:ext cx="13838237" cy="21266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50FBAA5-DC34-4EF0-81B7-F38333308737}" type="slidenum">
              <a:rPr lang="en-US"/>
              <a:pPr>
                <a:defRPr/>
              </a:pPr>
              <a:t>‹#›</a:t>
            </a:fld>
            <a:endParaRPr lang="en-US"/>
          </a:p>
        </p:txBody>
      </p:sp>
    </p:spTree>
    <p:extLst>
      <p:ext uri="{BB962C8B-B14F-4D97-AF65-F5344CB8AC3E}">
        <p14:creationId xmlns:p14="http://schemas.microsoft.com/office/powerpoint/2010/main" val="2209232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43888" y="21763038"/>
            <a:ext cx="25238075" cy="25685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8243888" y="2778125"/>
            <a:ext cx="25238075" cy="186531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243888" y="24331613"/>
            <a:ext cx="25238075" cy="3649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2B55C5A-03DE-4F2B-AF6A-EC251DB8DAB0}" type="slidenum">
              <a:rPr lang="en-US"/>
              <a:pPr>
                <a:defRPr/>
              </a:pPr>
              <a:t>‹#›</a:t>
            </a:fld>
            <a:endParaRPr lang="en-US"/>
          </a:p>
        </p:txBody>
      </p:sp>
    </p:spTree>
    <p:extLst>
      <p:ext uri="{BB962C8B-B14F-4D97-AF65-F5344CB8AC3E}">
        <p14:creationId xmlns:p14="http://schemas.microsoft.com/office/powerpoint/2010/main" val="3755096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01850" y="1244600"/>
            <a:ext cx="378587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8460" tIns="214230" rIns="428460" bIns="21423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2101850" y="7254875"/>
            <a:ext cx="37858700" cy="2051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8460" tIns="214230" rIns="428460" bIns="21423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2101850" y="28311475"/>
            <a:ext cx="9817100" cy="215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8460" tIns="214230" rIns="428460" bIns="214230" numCol="1" anchor="t" anchorCtr="0" compatLnSpc="1">
            <a:prstTxWarp prst="textNoShape">
              <a:avLst/>
            </a:prstTxWarp>
          </a:bodyPr>
          <a:lstStyle>
            <a:lvl1pPr algn="l" defTabSz="4284663">
              <a:defRPr sz="6600"/>
            </a:lvl1pPr>
          </a:lstStyle>
          <a:p>
            <a:pPr>
              <a:defRPr/>
            </a:pPr>
            <a:endParaRPr lang="en-US"/>
          </a:p>
        </p:txBody>
      </p:sp>
      <p:sp>
        <p:nvSpPr>
          <p:cNvPr id="1029" name="Rectangle 5"/>
          <p:cNvSpPr>
            <a:spLocks noGrp="1" noChangeArrowheads="1"/>
          </p:cNvSpPr>
          <p:nvPr>
            <p:ph type="ftr" sz="quarter" idx="3"/>
          </p:nvPr>
        </p:nvSpPr>
        <p:spPr bwMode="auto">
          <a:xfrm>
            <a:off x="14370050" y="28311475"/>
            <a:ext cx="13322300" cy="215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8460" tIns="214230" rIns="428460" bIns="214230" numCol="1" anchor="t" anchorCtr="0" compatLnSpc="1">
            <a:prstTxWarp prst="textNoShape">
              <a:avLst/>
            </a:prstTxWarp>
          </a:bodyPr>
          <a:lstStyle>
            <a:lvl1pPr defTabSz="4284663">
              <a:defRPr sz="6600"/>
            </a:lvl1pPr>
          </a:lstStyle>
          <a:p>
            <a:pPr>
              <a:defRPr/>
            </a:pPr>
            <a:endParaRPr lang="en-US"/>
          </a:p>
        </p:txBody>
      </p:sp>
      <p:sp>
        <p:nvSpPr>
          <p:cNvPr id="1030" name="Rectangle 6"/>
          <p:cNvSpPr>
            <a:spLocks noGrp="1" noChangeArrowheads="1"/>
          </p:cNvSpPr>
          <p:nvPr>
            <p:ph type="sldNum" sz="quarter" idx="4"/>
          </p:nvPr>
        </p:nvSpPr>
        <p:spPr bwMode="auto">
          <a:xfrm>
            <a:off x="30143450" y="28311475"/>
            <a:ext cx="9817100" cy="215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8460" tIns="214230" rIns="428460" bIns="214230" numCol="1" anchor="t" anchorCtr="0" compatLnSpc="1">
            <a:prstTxWarp prst="textNoShape">
              <a:avLst/>
            </a:prstTxWarp>
          </a:bodyPr>
          <a:lstStyle>
            <a:lvl1pPr algn="r" defTabSz="4284663">
              <a:defRPr sz="6600"/>
            </a:lvl1pPr>
          </a:lstStyle>
          <a:p>
            <a:pPr>
              <a:defRPr/>
            </a:pPr>
            <a:fld id="{CCE41002-2DFF-4520-9E38-33806BAB652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284663" rtl="0" eaLnBrk="0" fontAlgn="base" hangingPunct="0">
        <a:spcBef>
          <a:spcPct val="0"/>
        </a:spcBef>
        <a:spcAft>
          <a:spcPct val="0"/>
        </a:spcAft>
        <a:defRPr sz="20600">
          <a:solidFill>
            <a:schemeClr val="tx2"/>
          </a:solidFill>
          <a:latin typeface="+mj-lt"/>
          <a:ea typeface="+mj-ea"/>
          <a:cs typeface="+mj-cs"/>
        </a:defRPr>
      </a:lvl1pPr>
      <a:lvl2pPr algn="ctr" defTabSz="4284663" rtl="0" eaLnBrk="0" fontAlgn="base" hangingPunct="0">
        <a:spcBef>
          <a:spcPct val="0"/>
        </a:spcBef>
        <a:spcAft>
          <a:spcPct val="0"/>
        </a:spcAft>
        <a:defRPr sz="20600">
          <a:solidFill>
            <a:schemeClr val="tx2"/>
          </a:solidFill>
          <a:latin typeface="Arial" charset="0"/>
        </a:defRPr>
      </a:lvl2pPr>
      <a:lvl3pPr algn="ctr" defTabSz="4284663" rtl="0" eaLnBrk="0" fontAlgn="base" hangingPunct="0">
        <a:spcBef>
          <a:spcPct val="0"/>
        </a:spcBef>
        <a:spcAft>
          <a:spcPct val="0"/>
        </a:spcAft>
        <a:defRPr sz="20600">
          <a:solidFill>
            <a:schemeClr val="tx2"/>
          </a:solidFill>
          <a:latin typeface="Arial" charset="0"/>
        </a:defRPr>
      </a:lvl3pPr>
      <a:lvl4pPr algn="ctr" defTabSz="4284663" rtl="0" eaLnBrk="0" fontAlgn="base" hangingPunct="0">
        <a:spcBef>
          <a:spcPct val="0"/>
        </a:spcBef>
        <a:spcAft>
          <a:spcPct val="0"/>
        </a:spcAft>
        <a:defRPr sz="20600">
          <a:solidFill>
            <a:schemeClr val="tx2"/>
          </a:solidFill>
          <a:latin typeface="Arial" charset="0"/>
        </a:defRPr>
      </a:lvl4pPr>
      <a:lvl5pPr algn="ctr" defTabSz="4284663" rtl="0" eaLnBrk="0" fontAlgn="base" hangingPunct="0">
        <a:spcBef>
          <a:spcPct val="0"/>
        </a:spcBef>
        <a:spcAft>
          <a:spcPct val="0"/>
        </a:spcAft>
        <a:defRPr sz="20600">
          <a:solidFill>
            <a:schemeClr val="tx2"/>
          </a:solidFill>
          <a:latin typeface="Arial" charset="0"/>
        </a:defRPr>
      </a:lvl5pPr>
      <a:lvl6pPr marL="457200" algn="ctr" defTabSz="4284663" rtl="0" fontAlgn="base">
        <a:spcBef>
          <a:spcPct val="0"/>
        </a:spcBef>
        <a:spcAft>
          <a:spcPct val="0"/>
        </a:spcAft>
        <a:defRPr sz="20600">
          <a:solidFill>
            <a:schemeClr val="tx2"/>
          </a:solidFill>
          <a:latin typeface="Arial" charset="0"/>
        </a:defRPr>
      </a:lvl6pPr>
      <a:lvl7pPr marL="914400" algn="ctr" defTabSz="4284663" rtl="0" fontAlgn="base">
        <a:spcBef>
          <a:spcPct val="0"/>
        </a:spcBef>
        <a:spcAft>
          <a:spcPct val="0"/>
        </a:spcAft>
        <a:defRPr sz="20600">
          <a:solidFill>
            <a:schemeClr val="tx2"/>
          </a:solidFill>
          <a:latin typeface="Arial" charset="0"/>
        </a:defRPr>
      </a:lvl7pPr>
      <a:lvl8pPr marL="1371600" algn="ctr" defTabSz="4284663" rtl="0" fontAlgn="base">
        <a:spcBef>
          <a:spcPct val="0"/>
        </a:spcBef>
        <a:spcAft>
          <a:spcPct val="0"/>
        </a:spcAft>
        <a:defRPr sz="20600">
          <a:solidFill>
            <a:schemeClr val="tx2"/>
          </a:solidFill>
          <a:latin typeface="Arial" charset="0"/>
        </a:defRPr>
      </a:lvl8pPr>
      <a:lvl9pPr marL="1828800" algn="ctr" defTabSz="4284663" rtl="0" fontAlgn="base">
        <a:spcBef>
          <a:spcPct val="0"/>
        </a:spcBef>
        <a:spcAft>
          <a:spcPct val="0"/>
        </a:spcAft>
        <a:defRPr sz="20600">
          <a:solidFill>
            <a:schemeClr val="tx2"/>
          </a:solidFill>
          <a:latin typeface="Arial" charset="0"/>
        </a:defRPr>
      </a:lvl9pPr>
    </p:titleStyle>
    <p:bodyStyle>
      <a:lvl1pPr marL="1606550" indent="-1606550" algn="l" defTabSz="4284663" rtl="0" eaLnBrk="0" fontAlgn="base" hangingPunct="0">
        <a:spcBef>
          <a:spcPct val="20000"/>
        </a:spcBef>
        <a:spcAft>
          <a:spcPct val="0"/>
        </a:spcAft>
        <a:buChar char="•"/>
        <a:defRPr sz="15000">
          <a:solidFill>
            <a:schemeClr val="tx1"/>
          </a:solidFill>
          <a:latin typeface="+mn-lt"/>
          <a:ea typeface="+mn-ea"/>
          <a:cs typeface="+mn-cs"/>
        </a:defRPr>
      </a:lvl1pPr>
      <a:lvl2pPr marL="3481388" indent="-1339850" algn="l" defTabSz="4284663" rtl="0" eaLnBrk="0" fontAlgn="base" hangingPunct="0">
        <a:spcBef>
          <a:spcPct val="20000"/>
        </a:spcBef>
        <a:spcAft>
          <a:spcPct val="0"/>
        </a:spcAft>
        <a:buChar char="–"/>
        <a:defRPr sz="13100">
          <a:solidFill>
            <a:schemeClr val="tx1"/>
          </a:solidFill>
          <a:latin typeface="+mn-lt"/>
        </a:defRPr>
      </a:lvl2pPr>
      <a:lvl3pPr marL="5356225" indent="-1071563" algn="l" defTabSz="4284663" rtl="0" eaLnBrk="0" fontAlgn="base" hangingPunct="0">
        <a:spcBef>
          <a:spcPct val="20000"/>
        </a:spcBef>
        <a:spcAft>
          <a:spcPct val="0"/>
        </a:spcAft>
        <a:buChar char="•"/>
        <a:defRPr sz="11200">
          <a:solidFill>
            <a:schemeClr val="tx1"/>
          </a:solidFill>
          <a:latin typeface="+mn-lt"/>
        </a:defRPr>
      </a:lvl3pPr>
      <a:lvl4pPr marL="7497763" indent="-1071563" algn="l" defTabSz="4284663" rtl="0" eaLnBrk="0" fontAlgn="base" hangingPunct="0">
        <a:spcBef>
          <a:spcPct val="20000"/>
        </a:spcBef>
        <a:spcAft>
          <a:spcPct val="0"/>
        </a:spcAft>
        <a:buChar char="–"/>
        <a:defRPr sz="9400">
          <a:solidFill>
            <a:schemeClr val="tx1"/>
          </a:solidFill>
          <a:latin typeface="+mn-lt"/>
        </a:defRPr>
      </a:lvl4pPr>
      <a:lvl5pPr marL="9640888" indent="-1071563" algn="l" defTabSz="4284663" rtl="0" eaLnBrk="0" fontAlgn="base" hangingPunct="0">
        <a:spcBef>
          <a:spcPct val="20000"/>
        </a:spcBef>
        <a:spcAft>
          <a:spcPct val="0"/>
        </a:spcAft>
        <a:buChar char="»"/>
        <a:defRPr sz="9400">
          <a:solidFill>
            <a:schemeClr val="tx1"/>
          </a:solidFill>
          <a:latin typeface="+mn-lt"/>
        </a:defRPr>
      </a:lvl5pPr>
      <a:lvl6pPr marL="10098088" indent="-1071563" algn="l" defTabSz="4284663" rtl="0" fontAlgn="base">
        <a:spcBef>
          <a:spcPct val="20000"/>
        </a:spcBef>
        <a:spcAft>
          <a:spcPct val="0"/>
        </a:spcAft>
        <a:buChar char="»"/>
        <a:defRPr sz="9400">
          <a:solidFill>
            <a:schemeClr val="tx1"/>
          </a:solidFill>
          <a:latin typeface="+mn-lt"/>
        </a:defRPr>
      </a:lvl6pPr>
      <a:lvl7pPr marL="10555288" indent="-1071563" algn="l" defTabSz="4284663" rtl="0" fontAlgn="base">
        <a:spcBef>
          <a:spcPct val="20000"/>
        </a:spcBef>
        <a:spcAft>
          <a:spcPct val="0"/>
        </a:spcAft>
        <a:buChar char="»"/>
        <a:defRPr sz="9400">
          <a:solidFill>
            <a:schemeClr val="tx1"/>
          </a:solidFill>
          <a:latin typeface="+mn-lt"/>
        </a:defRPr>
      </a:lvl7pPr>
      <a:lvl8pPr marL="11012488" indent="-1071563" algn="l" defTabSz="4284663" rtl="0" fontAlgn="base">
        <a:spcBef>
          <a:spcPct val="20000"/>
        </a:spcBef>
        <a:spcAft>
          <a:spcPct val="0"/>
        </a:spcAft>
        <a:buChar char="»"/>
        <a:defRPr sz="9400">
          <a:solidFill>
            <a:schemeClr val="tx1"/>
          </a:solidFill>
          <a:latin typeface="+mn-lt"/>
        </a:defRPr>
      </a:lvl8pPr>
      <a:lvl9pPr marL="11469688" indent="-1071563" algn="l" defTabSz="4284663" rtl="0" fontAlgn="base">
        <a:spcBef>
          <a:spcPct val="20000"/>
        </a:spcBef>
        <a:spcAft>
          <a:spcPct val="0"/>
        </a:spcAft>
        <a:buChar char="»"/>
        <a:defRPr sz="9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9"/>
          <p:cNvSpPr txBox="1">
            <a:spLocks noChangeArrowheads="1"/>
          </p:cNvSpPr>
          <p:nvPr/>
        </p:nvSpPr>
        <p:spPr bwMode="auto">
          <a:xfrm>
            <a:off x="9494838" y="2727325"/>
            <a:ext cx="10744200"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4284663" eaLnBrk="0" hangingPunct="0">
              <a:defRPr sz="9600">
                <a:solidFill>
                  <a:schemeClr val="tx1"/>
                </a:solidFill>
                <a:latin typeface="Arial" charset="0"/>
              </a:defRPr>
            </a:lvl1pPr>
            <a:lvl2pPr marL="742950" indent="-285750" defTabSz="4284663" eaLnBrk="0" hangingPunct="0">
              <a:defRPr sz="9600">
                <a:solidFill>
                  <a:schemeClr val="tx1"/>
                </a:solidFill>
                <a:latin typeface="Arial" charset="0"/>
              </a:defRPr>
            </a:lvl2pPr>
            <a:lvl3pPr marL="1143000" indent="-228600" defTabSz="4284663" eaLnBrk="0" hangingPunct="0">
              <a:defRPr sz="9600">
                <a:solidFill>
                  <a:schemeClr val="tx1"/>
                </a:solidFill>
                <a:latin typeface="Arial" charset="0"/>
              </a:defRPr>
            </a:lvl3pPr>
            <a:lvl4pPr marL="1600200" indent="-228600" defTabSz="4284663" eaLnBrk="0" hangingPunct="0">
              <a:defRPr sz="9600">
                <a:solidFill>
                  <a:schemeClr val="tx1"/>
                </a:solidFill>
                <a:latin typeface="Arial" charset="0"/>
              </a:defRPr>
            </a:lvl4pPr>
            <a:lvl5pPr marL="2057400" indent="-228600" defTabSz="4284663" eaLnBrk="0" hangingPunct="0">
              <a:defRPr sz="9600">
                <a:solidFill>
                  <a:schemeClr val="tx1"/>
                </a:solidFill>
                <a:latin typeface="Arial" charset="0"/>
              </a:defRPr>
            </a:lvl5pPr>
            <a:lvl6pPr marL="2514600" indent="-228600" algn="ctr" defTabSz="4284663" eaLnBrk="0" fontAlgn="base" hangingPunct="0">
              <a:spcBef>
                <a:spcPct val="0"/>
              </a:spcBef>
              <a:spcAft>
                <a:spcPct val="0"/>
              </a:spcAft>
              <a:defRPr sz="9600">
                <a:solidFill>
                  <a:schemeClr val="tx1"/>
                </a:solidFill>
                <a:latin typeface="Arial" charset="0"/>
              </a:defRPr>
            </a:lvl6pPr>
            <a:lvl7pPr marL="2971800" indent="-228600" algn="ctr" defTabSz="4284663" eaLnBrk="0" fontAlgn="base" hangingPunct="0">
              <a:spcBef>
                <a:spcPct val="0"/>
              </a:spcBef>
              <a:spcAft>
                <a:spcPct val="0"/>
              </a:spcAft>
              <a:defRPr sz="9600">
                <a:solidFill>
                  <a:schemeClr val="tx1"/>
                </a:solidFill>
                <a:latin typeface="Arial" charset="0"/>
              </a:defRPr>
            </a:lvl7pPr>
            <a:lvl8pPr marL="3429000" indent="-228600" algn="ctr" defTabSz="4284663" eaLnBrk="0" fontAlgn="base" hangingPunct="0">
              <a:spcBef>
                <a:spcPct val="0"/>
              </a:spcBef>
              <a:spcAft>
                <a:spcPct val="0"/>
              </a:spcAft>
              <a:defRPr sz="9600">
                <a:solidFill>
                  <a:schemeClr val="tx1"/>
                </a:solidFill>
                <a:latin typeface="Arial" charset="0"/>
              </a:defRPr>
            </a:lvl8pPr>
            <a:lvl9pPr marL="3886200" indent="-228600" algn="ctr" defTabSz="4284663" eaLnBrk="0" fontAlgn="base" hangingPunct="0">
              <a:spcBef>
                <a:spcPct val="0"/>
              </a:spcBef>
              <a:spcAft>
                <a:spcPct val="0"/>
              </a:spcAft>
              <a:defRPr sz="9600">
                <a:solidFill>
                  <a:schemeClr val="tx1"/>
                </a:solidFill>
                <a:latin typeface="Arial" charset="0"/>
              </a:defRPr>
            </a:lvl9pPr>
          </a:lstStyle>
          <a:p>
            <a:pPr algn="l" eaLnBrk="1" hangingPunct="1"/>
            <a:r>
              <a:rPr lang="en-US" altLang="en-US" sz="7200" b="1">
                <a:solidFill>
                  <a:schemeClr val="accent2"/>
                </a:solidFill>
              </a:rPr>
              <a:t>Integrating</a:t>
            </a:r>
          </a:p>
          <a:p>
            <a:pPr algn="l" eaLnBrk="1" hangingPunct="1"/>
            <a:r>
              <a:rPr lang="en-US" altLang="en-US" sz="7200" b="1">
                <a:solidFill>
                  <a:schemeClr val="accent2"/>
                </a:solidFill>
              </a:rPr>
              <a:t>      Introductory         In</a:t>
            </a:r>
          </a:p>
          <a:p>
            <a:pPr algn="l" eaLnBrk="1" hangingPunct="1"/>
            <a:r>
              <a:rPr lang="en-US" altLang="en-US" sz="7200" b="1">
                <a:solidFill>
                  <a:schemeClr val="accent2"/>
                </a:solidFill>
              </a:rPr>
              <a:t>            Instruction</a:t>
            </a:r>
          </a:p>
        </p:txBody>
      </p:sp>
      <p:pic>
        <p:nvPicPr>
          <p:cNvPr id="2051" name="Picture 12" descr="UDshield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538288"/>
            <a:ext cx="3900488" cy="460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3" descr="HHMILogoGreen1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03800" y="1560513"/>
            <a:ext cx="1036320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 Box 9"/>
          <p:cNvSpPr txBox="1">
            <a:spLocks noChangeArrowheads="1"/>
          </p:cNvSpPr>
          <p:nvPr/>
        </p:nvSpPr>
        <p:spPr bwMode="auto">
          <a:xfrm>
            <a:off x="20805775" y="2846388"/>
            <a:ext cx="6092825"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4284663" eaLnBrk="0" hangingPunct="0">
              <a:defRPr sz="9600">
                <a:solidFill>
                  <a:schemeClr val="tx1"/>
                </a:solidFill>
                <a:latin typeface="Arial" charset="0"/>
              </a:defRPr>
            </a:lvl1pPr>
            <a:lvl2pPr marL="742950" indent="-285750" defTabSz="4284663" eaLnBrk="0" hangingPunct="0">
              <a:defRPr sz="9600">
                <a:solidFill>
                  <a:schemeClr val="tx1"/>
                </a:solidFill>
                <a:latin typeface="Arial" charset="0"/>
              </a:defRPr>
            </a:lvl2pPr>
            <a:lvl3pPr marL="1143000" indent="-228600" defTabSz="4284663" eaLnBrk="0" hangingPunct="0">
              <a:defRPr sz="9600">
                <a:solidFill>
                  <a:schemeClr val="tx1"/>
                </a:solidFill>
                <a:latin typeface="Arial" charset="0"/>
              </a:defRPr>
            </a:lvl3pPr>
            <a:lvl4pPr marL="1600200" indent="-228600" defTabSz="4284663" eaLnBrk="0" hangingPunct="0">
              <a:defRPr sz="9600">
                <a:solidFill>
                  <a:schemeClr val="tx1"/>
                </a:solidFill>
                <a:latin typeface="Arial" charset="0"/>
              </a:defRPr>
            </a:lvl4pPr>
            <a:lvl5pPr marL="2057400" indent="-228600" defTabSz="4284663" eaLnBrk="0" hangingPunct="0">
              <a:defRPr sz="9600">
                <a:solidFill>
                  <a:schemeClr val="tx1"/>
                </a:solidFill>
                <a:latin typeface="Arial" charset="0"/>
              </a:defRPr>
            </a:lvl5pPr>
            <a:lvl6pPr marL="2514600" indent="-228600" algn="ctr" defTabSz="4284663" eaLnBrk="0" fontAlgn="base" hangingPunct="0">
              <a:spcBef>
                <a:spcPct val="0"/>
              </a:spcBef>
              <a:spcAft>
                <a:spcPct val="0"/>
              </a:spcAft>
              <a:defRPr sz="9600">
                <a:solidFill>
                  <a:schemeClr val="tx1"/>
                </a:solidFill>
                <a:latin typeface="Arial" charset="0"/>
              </a:defRPr>
            </a:lvl6pPr>
            <a:lvl7pPr marL="2971800" indent="-228600" algn="ctr" defTabSz="4284663" eaLnBrk="0" fontAlgn="base" hangingPunct="0">
              <a:spcBef>
                <a:spcPct val="0"/>
              </a:spcBef>
              <a:spcAft>
                <a:spcPct val="0"/>
              </a:spcAft>
              <a:defRPr sz="9600">
                <a:solidFill>
                  <a:schemeClr val="tx1"/>
                </a:solidFill>
                <a:latin typeface="Arial" charset="0"/>
              </a:defRPr>
            </a:lvl7pPr>
            <a:lvl8pPr marL="3429000" indent="-228600" algn="ctr" defTabSz="4284663" eaLnBrk="0" fontAlgn="base" hangingPunct="0">
              <a:spcBef>
                <a:spcPct val="0"/>
              </a:spcBef>
              <a:spcAft>
                <a:spcPct val="0"/>
              </a:spcAft>
              <a:defRPr sz="9600">
                <a:solidFill>
                  <a:schemeClr val="tx1"/>
                </a:solidFill>
                <a:latin typeface="Arial" charset="0"/>
              </a:defRPr>
            </a:lvl8pPr>
            <a:lvl9pPr marL="3886200" indent="-228600" algn="ctr" defTabSz="4284663" eaLnBrk="0" fontAlgn="base" hangingPunct="0">
              <a:spcBef>
                <a:spcPct val="0"/>
              </a:spcBef>
              <a:spcAft>
                <a:spcPct val="0"/>
              </a:spcAft>
              <a:defRPr sz="9600">
                <a:solidFill>
                  <a:schemeClr val="tx1"/>
                </a:solidFill>
                <a:latin typeface="Arial" charset="0"/>
              </a:defRPr>
            </a:lvl9pPr>
          </a:lstStyle>
          <a:p>
            <a:pPr eaLnBrk="1" hangingPunct="1"/>
            <a:r>
              <a:rPr lang="en-US" altLang="en-US" sz="7200" b="1">
                <a:solidFill>
                  <a:schemeClr val="accent2"/>
                </a:solidFill>
              </a:rPr>
              <a:t>Biology</a:t>
            </a:r>
          </a:p>
          <a:p>
            <a:pPr eaLnBrk="1" hangingPunct="1"/>
            <a:r>
              <a:rPr lang="en-US" altLang="en-US" sz="7200" b="1">
                <a:solidFill>
                  <a:schemeClr val="accent2"/>
                </a:solidFill>
              </a:rPr>
              <a:t>&amp;</a:t>
            </a:r>
          </a:p>
          <a:p>
            <a:pPr eaLnBrk="1" hangingPunct="1"/>
            <a:r>
              <a:rPr lang="en-US" altLang="en-US" sz="7200" b="1">
                <a:solidFill>
                  <a:schemeClr val="accent2"/>
                </a:solidFill>
              </a:rPr>
              <a:t>Chemistry</a:t>
            </a:r>
          </a:p>
        </p:txBody>
      </p:sp>
      <p:sp>
        <p:nvSpPr>
          <p:cNvPr id="2054" name="TextBox 1"/>
          <p:cNvSpPr txBox="1">
            <a:spLocks noChangeArrowheads="1"/>
          </p:cNvSpPr>
          <p:nvPr/>
        </p:nvSpPr>
        <p:spPr bwMode="auto">
          <a:xfrm>
            <a:off x="7908925" y="1157288"/>
            <a:ext cx="217725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r>
              <a:rPr lang="en-US" altLang="en-US" b="1">
                <a:solidFill>
                  <a:srgbClr val="FF0000"/>
                </a:solidFill>
              </a:rPr>
              <a:t>Confronting 500 Years of Separation</a:t>
            </a:r>
            <a:r>
              <a:rPr lang="en-US" altLang="en-US">
                <a:solidFill>
                  <a:srgbClr val="FF0000"/>
                </a:solidFill>
              </a:rPr>
              <a:t>:</a:t>
            </a:r>
          </a:p>
        </p:txBody>
      </p:sp>
      <p:sp>
        <p:nvSpPr>
          <p:cNvPr id="3" name="Rectangle 2"/>
          <p:cNvSpPr/>
          <p:nvPr/>
        </p:nvSpPr>
        <p:spPr>
          <a:xfrm>
            <a:off x="29681488" y="3963988"/>
            <a:ext cx="11049000" cy="4832350"/>
          </a:xfrm>
          <a:prstGeom prst="rect">
            <a:avLst/>
          </a:prstGeom>
        </p:spPr>
        <p:txBody>
          <a:bodyPr>
            <a:spAutoFit/>
          </a:bodyPr>
          <a:lstStyle/>
          <a:p>
            <a:pPr marL="342900" indent="-342900" fontAlgn="t">
              <a:defRPr/>
            </a:pPr>
            <a:r>
              <a:rPr lang="en-US" sz="4400" i="1" dirty="0">
                <a:cs typeface="Arial" charset="0"/>
              </a:rPr>
              <a:t>“</a:t>
            </a:r>
            <a:r>
              <a:rPr lang="en-US" sz="3600" i="1" dirty="0">
                <a:cs typeface="Arial" charset="0"/>
              </a:rPr>
              <a:t>Biology cannot ignore chemistry </a:t>
            </a:r>
          </a:p>
          <a:p>
            <a:pPr marL="342900" indent="-342900" fontAlgn="t">
              <a:defRPr/>
            </a:pPr>
            <a:r>
              <a:rPr lang="en-US" sz="3600" i="1" dirty="0">
                <a:cs typeface="Arial" charset="0"/>
              </a:rPr>
              <a:t>as much as I wish it could.”</a:t>
            </a:r>
          </a:p>
          <a:p>
            <a:pPr marL="342900" indent="-342900" fontAlgn="t">
              <a:defRPr/>
            </a:pPr>
            <a:endParaRPr lang="en-US" sz="2400" i="1" dirty="0">
              <a:cs typeface="Arial" charset="0"/>
            </a:endParaRPr>
          </a:p>
          <a:p>
            <a:pPr marL="342900" indent="-342900" fontAlgn="t">
              <a:defRPr/>
            </a:pPr>
            <a:r>
              <a:rPr lang="en-US" sz="2400" dirty="0">
                <a:cs typeface="Arial" charset="0"/>
              </a:rPr>
              <a:t>John Maynard Smith, p. 48 in the New York Times Review 11/30/95</a:t>
            </a:r>
          </a:p>
          <a:p>
            <a:pPr marL="342900" indent="-342900" fontAlgn="t">
              <a:defRPr/>
            </a:pPr>
            <a:endParaRPr lang="en-US" sz="2400" dirty="0">
              <a:cs typeface="Arial" charset="0"/>
            </a:endParaRPr>
          </a:p>
          <a:p>
            <a:pPr fontAlgn="t">
              <a:defRPr/>
            </a:pPr>
            <a:r>
              <a:rPr lang="en-US" sz="3600" i="1" dirty="0">
                <a:cs typeface="Arial" charset="0"/>
              </a:rPr>
              <a:t>“The ultimate aim of the modern movement in biology is in fact to explain </a:t>
            </a:r>
            <a:r>
              <a:rPr lang="en-US" sz="3600" b="1" i="1" u="sng" dirty="0">
                <a:cs typeface="Arial" charset="0"/>
              </a:rPr>
              <a:t>all</a:t>
            </a:r>
            <a:r>
              <a:rPr lang="en-US" sz="3600" i="1" dirty="0">
                <a:cs typeface="Arial" charset="0"/>
              </a:rPr>
              <a:t> biology in terms of physics and chemistry.” </a:t>
            </a:r>
          </a:p>
          <a:p>
            <a:pPr fontAlgn="t">
              <a:defRPr/>
            </a:pPr>
            <a:endParaRPr lang="en-US" sz="2400" i="1" dirty="0">
              <a:cs typeface="Arial" charset="0"/>
            </a:endParaRPr>
          </a:p>
          <a:p>
            <a:pPr fontAlgn="t">
              <a:defRPr/>
            </a:pPr>
            <a:r>
              <a:rPr lang="en-US" sz="2400" i="1" dirty="0">
                <a:cs typeface="Arial" charset="0"/>
              </a:rPr>
              <a:t>Francis Crick </a:t>
            </a:r>
            <a:r>
              <a:rPr lang="en-US" sz="2400" dirty="0"/>
              <a:t>quoted </a:t>
            </a:r>
            <a:r>
              <a:rPr lang="en-US" sz="2400" i="1" dirty="0"/>
              <a:t>Science</a:t>
            </a:r>
            <a:r>
              <a:rPr lang="en-US" sz="2400" dirty="0"/>
              <a:t> </a:t>
            </a:r>
            <a:r>
              <a:rPr lang="en-US" sz="2400" b="1" dirty="0"/>
              <a:t>264</a:t>
            </a:r>
            <a:r>
              <a:rPr lang="en-US" sz="2400" dirty="0"/>
              <a:t>, 1782 (1994)</a:t>
            </a:r>
          </a:p>
        </p:txBody>
      </p:sp>
      <p:sp>
        <p:nvSpPr>
          <p:cNvPr id="4" name="TextBox 3"/>
          <p:cNvSpPr txBox="1"/>
          <p:nvPr/>
        </p:nvSpPr>
        <p:spPr>
          <a:xfrm>
            <a:off x="1633538" y="10466388"/>
            <a:ext cx="11506200" cy="14543087"/>
          </a:xfrm>
          <a:prstGeom prst="rect">
            <a:avLst/>
          </a:prstGeom>
          <a:noFill/>
          <a:ln w="38100">
            <a:solidFill>
              <a:schemeClr val="tx1"/>
            </a:solidFill>
          </a:ln>
        </p:spPr>
        <p:txBody>
          <a:bodyPr>
            <a:spAutoFit/>
          </a:bodyPr>
          <a:lstStyle/>
          <a:p>
            <a:pPr>
              <a:defRPr/>
            </a:pPr>
            <a:r>
              <a:rPr lang="en-US" sz="4400" b="1" dirty="0">
                <a:solidFill>
                  <a:srgbClr val="0070C0"/>
                </a:solidFill>
              </a:rPr>
              <a:t>The Problem - Observations on the </a:t>
            </a:r>
          </a:p>
          <a:p>
            <a:pPr>
              <a:defRPr/>
            </a:pPr>
            <a:r>
              <a:rPr lang="en-US" sz="4400" b="1" dirty="0">
                <a:solidFill>
                  <a:srgbClr val="0070C0"/>
                </a:solidFill>
              </a:rPr>
              <a:t>Biology-Chemistry Gap</a:t>
            </a:r>
            <a:endParaRPr lang="en-US" sz="4000" dirty="0"/>
          </a:p>
          <a:p>
            <a:pPr marL="571500" indent="-571500" algn="l">
              <a:spcAft>
                <a:spcPts val="300"/>
              </a:spcAft>
              <a:buFont typeface="Arial" pitchFamily="34" charset="0"/>
              <a:buChar char="•"/>
              <a:defRPr/>
            </a:pPr>
            <a:r>
              <a:rPr lang="en-US" sz="2800" dirty="0"/>
              <a:t>The content of General Chemistry courses has changed little in the past 40</a:t>
            </a:r>
            <a:r>
              <a:rPr lang="en-US" sz="2800" baseline="30000" dirty="0"/>
              <a:t>+</a:t>
            </a:r>
            <a:r>
              <a:rPr lang="en-US" sz="2800" dirty="0"/>
              <a:t> years.</a:t>
            </a:r>
          </a:p>
          <a:p>
            <a:pPr marL="571500" indent="-571500" algn="l">
              <a:spcAft>
                <a:spcPts val="300"/>
              </a:spcAft>
              <a:buFont typeface="Arial" pitchFamily="34" charset="0"/>
              <a:buChar char="•"/>
              <a:defRPr/>
            </a:pPr>
            <a:r>
              <a:rPr lang="en-US" sz="2800" dirty="0"/>
              <a:t>The content of General Biology courses has changed enormously in the past 40</a:t>
            </a:r>
            <a:r>
              <a:rPr lang="en-US" sz="2800" baseline="30000" dirty="0"/>
              <a:t>+</a:t>
            </a:r>
            <a:r>
              <a:rPr lang="en-US" sz="2800" dirty="0"/>
              <a:t> years.</a:t>
            </a:r>
          </a:p>
          <a:p>
            <a:pPr marL="571500" indent="-571500" algn="l">
              <a:spcAft>
                <a:spcPts val="300"/>
              </a:spcAft>
              <a:buFont typeface="Arial" pitchFamily="34" charset="0"/>
              <a:buChar char="•"/>
              <a:defRPr/>
            </a:pPr>
            <a:r>
              <a:rPr lang="en-US" sz="2800" dirty="0"/>
              <a:t>Very little of General Chemistry deals with biology.</a:t>
            </a:r>
          </a:p>
          <a:p>
            <a:pPr marL="571500" indent="-571500" algn="l">
              <a:spcAft>
                <a:spcPts val="300"/>
              </a:spcAft>
              <a:buFont typeface="Arial" pitchFamily="34" charset="0"/>
              <a:buChar char="•"/>
              <a:defRPr/>
            </a:pPr>
            <a:r>
              <a:rPr lang="en-US" sz="2800" dirty="0"/>
              <a:t>Much of the first semester of General Biology deals with the chemistry of life.</a:t>
            </a:r>
          </a:p>
          <a:p>
            <a:pPr marL="571500" indent="-571500" algn="l">
              <a:spcAft>
                <a:spcPts val="300"/>
              </a:spcAft>
              <a:buFont typeface="Arial" pitchFamily="34" charset="0"/>
              <a:buChar char="•"/>
              <a:defRPr/>
            </a:pPr>
            <a:r>
              <a:rPr lang="en-US" sz="2800" dirty="0"/>
              <a:t>The chemistry taught in General Biology is disconnected from the chemistry in General Chemistry.</a:t>
            </a:r>
          </a:p>
          <a:p>
            <a:pPr marL="571500" indent="-571500" algn="l">
              <a:spcAft>
                <a:spcPts val="300"/>
              </a:spcAft>
              <a:buFont typeface="Arial" pitchFamily="34" charset="0"/>
              <a:buChar char="•"/>
              <a:defRPr/>
            </a:pPr>
            <a:r>
              <a:rPr lang="en-US" sz="2800" dirty="0"/>
              <a:t>Chemistry instructors often have little expertise in biology or biochemistry.</a:t>
            </a:r>
          </a:p>
          <a:p>
            <a:pPr marL="571500" indent="-571500" algn="l">
              <a:spcAft>
                <a:spcPts val="300"/>
              </a:spcAft>
              <a:buFont typeface="Arial" pitchFamily="34" charset="0"/>
              <a:buChar char="•"/>
              <a:defRPr/>
            </a:pPr>
            <a:r>
              <a:rPr lang="en-US" sz="2800" dirty="0"/>
              <a:t>The majority of students who take General Chemistry have majors in the life sciences.</a:t>
            </a:r>
          </a:p>
          <a:p>
            <a:pPr marL="571500" indent="-571500" algn="l">
              <a:spcAft>
                <a:spcPts val="300"/>
              </a:spcAft>
              <a:buFont typeface="Arial" pitchFamily="34" charset="0"/>
              <a:buChar char="•"/>
              <a:defRPr/>
            </a:pPr>
            <a:r>
              <a:rPr lang="en-US" sz="2800" dirty="0"/>
              <a:t>Most biology majors take General Chemistry and General Biology concurrently. </a:t>
            </a:r>
          </a:p>
          <a:p>
            <a:pPr marL="571500" indent="-571500" algn="l">
              <a:spcAft>
                <a:spcPts val="300"/>
              </a:spcAft>
              <a:buFont typeface="Arial" pitchFamily="34" charset="0"/>
              <a:buChar char="•"/>
              <a:defRPr/>
            </a:pPr>
            <a:r>
              <a:rPr lang="en-US" sz="2800" dirty="0"/>
              <a:t>Often biology majors like biology and dislike chemistry.</a:t>
            </a:r>
          </a:p>
          <a:p>
            <a:pPr marL="571500" indent="-571500" algn="l">
              <a:spcAft>
                <a:spcPts val="300"/>
              </a:spcAft>
              <a:buFont typeface="Arial" pitchFamily="34" charset="0"/>
              <a:buChar char="•"/>
              <a:defRPr/>
            </a:pPr>
            <a:r>
              <a:rPr lang="en-US" sz="2800" dirty="0"/>
              <a:t>Students perceive that biology doesn’t require much math or chemistry.</a:t>
            </a:r>
          </a:p>
          <a:p>
            <a:pPr marL="571500" indent="-571500" algn="l">
              <a:spcAft>
                <a:spcPts val="300"/>
              </a:spcAft>
              <a:buFont typeface="Arial" pitchFamily="34" charset="0"/>
              <a:buChar char="•"/>
              <a:defRPr/>
            </a:pPr>
            <a:r>
              <a:rPr lang="en-US" sz="2800" dirty="0"/>
              <a:t>Chemical techniques pervade research in the biological sciences. </a:t>
            </a:r>
          </a:p>
          <a:p>
            <a:pPr marL="571500" indent="-571500" algn="l">
              <a:spcAft>
                <a:spcPts val="300"/>
              </a:spcAft>
              <a:buFont typeface="Arial" pitchFamily="34" charset="0"/>
              <a:buChar char="•"/>
              <a:defRPr/>
            </a:pPr>
            <a:r>
              <a:rPr lang="en-US" sz="2800" dirty="0"/>
              <a:t>A sizable proportion of the faculty in the Chemistry Departments have research programs dealing with biological problems.</a:t>
            </a:r>
          </a:p>
          <a:p>
            <a:pPr marL="571500" indent="-571500" algn="l">
              <a:spcAft>
                <a:spcPts val="300"/>
              </a:spcAft>
              <a:buFont typeface="Arial" pitchFamily="34" charset="0"/>
              <a:buChar char="•"/>
              <a:defRPr/>
            </a:pPr>
            <a:r>
              <a:rPr lang="en-US" sz="2800" dirty="0"/>
              <a:t>A disproportionate number of prominent “biologists” were trained in the physical sciences.</a:t>
            </a:r>
          </a:p>
          <a:p>
            <a:pPr algn="l">
              <a:spcAft>
                <a:spcPts val="300"/>
              </a:spcAft>
              <a:defRPr/>
            </a:pPr>
            <a:endParaRPr lang="en-US" sz="4000" dirty="0"/>
          </a:p>
          <a:p>
            <a:pPr algn="l">
              <a:spcAft>
                <a:spcPts val="300"/>
              </a:spcAft>
              <a:defRPr/>
            </a:pPr>
            <a:r>
              <a:rPr lang="en-US" sz="4400" dirty="0">
                <a:solidFill>
                  <a:srgbClr val="FF0000"/>
                </a:solidFill>
              </a:rPr>
              <a:t>Wouldn’t it benefit our students if we could help them see the connections between chemistry and biology?</a:t>
            </a:r>
            <a:endParaRPr lang="en-US" sz="4400" dirty="0"/>
          </a:p>
        </p:txBody>
      </p:sp>
      <p:sp>
        <p:nvSpPr>
          <p:cNvPr id="2057" name="TextBox 8"/>
          <p:cNvSpPr txBox="1">
            <a:spLocks noChangeArrowheads="1"/>
          </p:cNvSpPr>
          <p:nvPr/>
        </p:nvSpPr>
        <p:spPr bwMode="auto">
          <a:xfrm>
            <a:off x="1706563" y="7467600"/>
            <a:ext cx="11520487" cy="2708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algn="just" eaLnBrk="1" hangingPunct="1"/>
            <a:r>
              <a:rPr lang="en-US" altLang="en-US" sz="3400" b="1"/>
              <a:t>500 years of separation represents the cumulative number of years faculty in biology and chemistry who teach introductory courses have been at the same institution without talking to each other about what they teach.</a:t>
            </a:r>
          </a:p>
        </p:txBody>
      </p:sp>
      <p:grpSp>
        <p:nvGrpSpPr>
          <p:cNvPr id="2058" name="Group 28"/>
          <p:cNvGrpSpPr>
            <a:grpSpLocks/>
          </p:cNvGrpSpPr>
          <p:nvPr/>
        </p:nvGrpSpPr>
        <p:grpSpPr bwMode="auto">
          <a:xfrm>
            <a:off x="1627188" y="25428575"/>
            <a:ext cx="11512550" cy="5078413"/>
            <a:chOff x="1589519" y="25980024"/>
            <a:chExt cx="11512259" cy="5077521"/>
          </a:xfrm>
        </p:grpSpPr>
        <p:sp>
          <p:nvSpPr>
            <p:cNvPr id="13" name="TextBox 12"/>
            <p:cNvSpPr txBox="1"/>
            <p:nvPr/>
          </p:nvSpPr>
          <p:spPr>
            <a:xfrm>
              <a:off x="1589519" y="25980024"/>
              <a:ext cx="11423361" cy="5077521"/>
            </a:xfrm>
            <a:prstGeom prst="rect">
              <a:avLst/>
            </a:prstGeom>
            <a:noFill/>
          </p:spPr>
          <p:txBody>
            <a:bodyPr>
              <a:spAutoFit/>
            </a:bodyPr>
            <a:lstStyle/>
            <a:p>
              <a:pPr>
                <a:defRPr/>
              </a:pPr>
              <a:r>
                <a:rPr lang="en-US" sz="4400" b="1" dirty="0">
                  <a:solidFill>
                    <a:srgbClr val="0070C0"/>
                  </a:solidFill>
                </a:rPr>
                <a:t>Integration Initiatives:</a:t>
              </a:r>
            </a:p>
            <a:p>
              <a:pPr marL="457200" indent="-457200" algn="l">
                <a:buFont typeface="Arial" pitchFamily="34" charset="0"/>
                <a:buChar char="•"/>
                <a:defRPr/>
              </a:pPr>
              <a:r>
                <a:rPr lang="en-US" sz="2800" dirty="0"/>
                <a:t>Special program in chemistry and mathematics for at-risk freshmen Biology majors</a:t>
              </a:r>
            </a:p>
            <a:p>
              <a:pPr marL="457200" indent="-457200" algn="l">
                <a:buFont typeface="Arial" pitchFamily="34" charset="0"/>
                <a:buChar char="•"/>
                <a:defRPr/>
              </a:pPr>
              <a:r>
                <a:rPr lang="en-US" sz="2800" dirty="0"/>
                <a:t>Reciprocal biology-chemistry course observation by instructors</a:t>
              </a:r>
            </a:p>
            <a:p>
              <a:pPr marL="457200" indent="-457200" algn="l">
                <a:buFont typeface="Arial" pitchFamily="34" charset="0"/>
                <a:buChar char="•"/>
                <a:defRPr/>
              </a:pPr>
              <a:r>
                <a:rPr lang="en-US" sz="2800" dirty="0"/>
                <a:t>Monthly meetings of biology and chemistry introductory course instructors and interested faculty.</a:t>
              </a:r>
            </a:p>
            <a:p>
              <a:pPr marL="457200" indent="-457200" algn="l">
                <a:buFont typeface="Arial" pitchFamily="34" charset="0"/>
                <a:buChar char="•"/>
                <a:defRPr/>
              </a:pPr>
              <a:r>
                <a:rPr lang="en-US" sz="2800" dirty="0"/>
                <a:t>Development of active-learning laboratory activities with interdisciplinary elements.</a:t>
              </a:r>
            </a:p>
            <a:p>
              <a:pPr marL="457200" indent="-457200" algn="l">
                <a:buFont typeface="Arial" pitchFamily="34" charset="0"/>
                <a:buChar char="•"/>
                <a:defRPr/>
              </a:pPr>
              <a:r>
                <a:rPr lang="en-US" sz="2800" dirty="0"/>
                <a:t>Joint Graduate Teaching Assistant Preparation Course</a:t>
              </a:r>
            </a:p>
            <a:p>
              <a:pPr marL="457200" indent="-457200" algn="l">
                <a:buFont typeface="Arial" pitchFamily="34" charset="0"/>
                <a:buChar char="•"/>
                <a:defRPr/>
              </a:pPr>
              <a:r>
                <a:rPr lang="en-US" sz="2800" dirty="0"/>
                <a:t>Faculty attendance at regional and national education meetings</a:t>
              </a:r>
            </a:p>
            <a:p>
              <a:pPr marL="457200" indent="-457200" algn="l">
                <a:buFont typeface="Arial" pitchFamily="34" charset="0"/>
                <a:buChar char="•"/>
                <a:defRPr/>
              </a:pPr>
              <a:r>
                <a:rPr lang="en-US" sz="2800" dirty="0"/>
                <a:t>Pre-post testing in Introductory Biology</a:t>
              </a:r>
            </a:p>
          </p:txBody>
        </p:sp>
        <p:sp>
          <p:nvSpPr>
            <p:cNvPr id="2082" name="Rectangle 17"/>
            <p:cNvSpPr>
              <a:spLocks noChangeArrowheads="1"/>
            </p:cNvSpPr>
            <p:nvPr/>
          </p:nvSpPr>
          <p:spPr bwMode="auto">
            <a:xfrm>
              <a:off x="1640318" y="25980024"/>
              <a:ext cx="11461460" cy="5062439"/>
            </a:xfrm>
            <a:prstGeom prst="rect">
              <a:avLst/>
            </a:prstGeom>
            <a:noFill/>
            <a:ln w="2857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284663" eaLnBrk="0" hangingPunct="0">
                <a:defRPr sz="9600">
                  <a:solidFill>
                    <a:schemeClr val="tx1"/>
                  </a:solidFill>
                  <a:latin typeface="Arial" charset="0"/>
                </a:defRPr>
              </a:lvl1pPr>
              <a:lvl2pPr marL="742950" indent="-285750" defTabSz="4284663" eaLnBrk="0" hangingPunct="0">
                <a:defRPr sz="9600">
                  <a:solidFill>
                    <a:schemeClr val="tx1"/>
                  </a:solidFill>
                  <a:latin typeface="Arial" charset="0"/>
                </a:defRPr>
              </a:lvl2pPr>
              <a:lvl3pPr marL="1143000" indent="-228600" defTabSz="4284663" eaLnBrk="0" hangingPunct="0">
                <a:defRPr sz="9600">
                  <a:solidFill>
                    <a:schemeClr val="tx1"/>
                  </a:solidFill>
                  <a:latin typeface="Arial" charset="0"/>
                </a:defRPr>
              </a:lvl3pPr>
              <a:lvl4pPr marL="1600200" indent="-228600" defTabSz="4284663" eaLnBrk="0" hangingPunct="0">
                <a:defRPr sz="9600">
                  <a:solidFill>
                    <a:schemeClr val="tx1"/>
                  </a:solidFill>
                  <a:latin typeface="Arial" charset="0"/>
                </a:defRPr>
              </a:lvl4pPr>
              <a:lvl5pPr marL="2057400" indent="-228600" defTabSz="4284663" eaLnBrk="0" hangingPunct="0">
                <a:defRPr sz="9600">
                  <a:solidFill>
                    <a:schemeClr val="tx1"/>
                  </a:solidFill>
                  <a:latin typeface="Arial" charset="0"/>
                </a:defRPr>
              </a:lvl5pPr>
              <a:lvl6pPr marL="2514600" indent="-228600" algn="ctr" defTabSz="4284663" eaLnBrk="0" fontAlgn="base" hangingPunct="0">
                <a:spcBef>
                  <a:spcPct val="0"/>
                </a:spcBef>
                <a:spcAft>
                  <a:spcPct val="0"/>
                </a:spcAft>
                <a:defRPr sz="9600">
                  <a:solidFill>
                    <a:schemeClr val="tx1"/>
                  </a:solidFill>
                  <a:latin typeface="Arial" charset="0"/>
                </a:defRPr>
              </a:lvl6pPr>
              <a:lvl7pPr marL="2971800" indent="-228600" algn="ctr" defTabSz="4284663" eaLnBrk="0" fontAlgn="base" hangingPunct="0">
                <a:spcBef>
                  <a:spcPct val="0"/>
                </a:spcBef>
                <a:spcAft>
                  <a:spcPct val="0"/>
                </a:spcAft>
                <a:defRPr sz="9600">
                  <a:solidFill>
                    <a:schemeClr val="tx1"/>
                  </a:solidFill>
                  <a:latin typeface="Arial" charset="0"/>
                </a:defRPr>
              </a:lvl7pPr>
              <a:lvl8pPr marL="3429000" indent="-228600" algn="ctr" defTabSz="4284663" eaLnBrk="0" fontAlgn="base" hangingPunct="0">
                <a:spcBef>
                  <a:spcPct val="0"/>
                </a:spcBef>
                <a:spcAft>
                  <a:spcPct val="0"/>
                </a:spcAft>
                <a:defRPr sz="9600">
                  <a:solidFill>
                    <a:schemeClr val="tx1"/>
                  </a:solidFill>
                  <a:latin typeface="Arial" charset="0"/>
                </a:defRPr>
              </a:lvl8pPr>
              <a:lvl9pPr marL="3886200" indent="-228600" algn="ctr" defTabSz="4284663"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grpSp>
      <p:grpSp>
        <p:nvGrpSpPr>
          <p:cNvPr id="2059" name="Group 21"/>
          <p:cNvGrpSpPr>
            <a:grpSpLocks/>
          </p:cNvGrpSpPr>
          <p:nvPr/>
        </p:nvGrpSpPr>
        <p:grpSpPr bwMode="auto">
          <a:xfrm>
            <a:off x="29651325" y="8882063"/>
            <a:ext cx="11066463" cy="9704387"/>
            <a:chOff x="27813000" y="9743877"/>
            <a:chExt cx="12268201" cy="9991923"/>
          </a:xfrm>
        </p:grpSpPr>
        <p:pic>
          <p:nvPicPr>
            <p:cNvPr id="2078"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873602" y="11854681"/>
              <a:ext cx="12207598" cy="7881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9" name="TextBox 10"/>
            <p:cNvSpPr txBox="1">
              <a:spLocks noChangeArrowheads="1"/>
            </p:cNvSpPr>
            <p:nvPr/>
          </p:nvSpPr>
          <p:spPr bwMode="auto">
            <a:xfrm>
              <a:off x="27813001" y="9743877"/>
              <a:ext cx="12268200" cy="2000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r>
                <a:rPr lang="en-US" altLang="en-US" sz="3600" b="1">
                  <a:solidFill>
                    <a:srgbClr val="0070C0"/>
                  </a:solidFill>
                </a:rPr>
                <a:t>Introduction to Biochemistry – </a:t>
              </a:r>
            </a:p>
            <a:p>
              <a:pPr eaLnBrk="1" hangingPunct="1"/>
              <a:r>
                <a:rPr lang="en-US" altLang="en-US" sz="3600" b="1">
                  <a:solidFill>
                    <a:srgbClr val="0070C0"/>
                  </a:solidFill>
                </a:rPr>
                <a:t>An Introductory Interdisciplinary PBL Course </a:t>
              </a:r>
            </a:p>
            <a:p>
              <a:pPr eaLnBrk="1" hangingPunct="1"/>
              <a:r>
                <a:rPr lang="en-US" altLang="en-US" sz="3600" b="1">
                  <a:solidFill>
                    <a:srgbClr val="0070C0"/>
                  </a:solidFill>
                </a:rPr>
                <a:t>Based on Scientific Literature</a:t>
              </a:r>
              <a:r>
                <a:rPr lang="en-US" altLang="en-US" sz="4400" b="1">
                  <a:solidFill>
                    <a:srgbClr val="0070C0"/>
                  </a:solidFill>
                </a:rPr>
                <a:t> </a:t>
              </a:r>
            </a:p>
          </p:txBody>
        </p:sp>
        <p:sp>
          <p:nvSpPr>
            <p:cNvPr id="2080" name="Rectangle 19"/>
            <p:cNvSpPr>
              <a:spLocks noChangeArrowheads="1"/>
            </p:cNvSpPr>
            <p:nvPr/>
          </p:nvSpPr>
          <p:spPr bwMode="auto">
            <a:xfrm>
              <a:off x="27813000" y="9743877"/>
              <a:ext cx="12268200" cy="9991923"/>
            </a:xfrm>
            <a:prstGeom prst="rect">
              <a:avLst/>
            </a:prstGeom>
            <a:noFill/>
            <a:ln w="2857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284663" eaLnBrk="0" hangingPunct="0">
                <a:defRPr sz="9600">
                  <a:solidFill>
                    <a:schemeClr val="tx1"/>
                  </a:solidFill>
                  <a:latin typeface="Arial" charset="0"/>
                </a:defRPr>
              </a:lvl1pPr>
              <a:lvl2pPr marL="742950" indent="-285750" defTabSz="4284663" eaLnBrk="0" hangingPunct="0">
                <a:defRPr sz="9600">
                  <a:solidFill>
                    <a:schemeClr val="tx1"/>
                  </a:solidFill>
                  <a:latin typeface="Arial" charset="0"/>
                </a:defRPr>
              </a:lvl2pPr>
              <a:lvl3pPr marL="1143000" indent="-228600" defTabSz="4284663" eaLnBrk="0" hangingPunct="0">
                <a:defRPr sz="9600">
                  <a:solidFill>
                    <a:schemeClr val="tx1"/>
                  </a:solidFill>
                  <a:latin typeface="Arial" charset="0"/>
                </a:defRPr>
              </a:lvl3pPr>
              <a:lvl4pPr marL="1600200" indent="-228600" defTabSz="4284663" eaLnBrk="0" hangingPunct="0">
                <a:defRPr sz="9600">
                  <a:solidFill>
                    <a:schemeClr val="tx1"/>
                  </a:solidFill>
                  <a:latin typeface="Arial" charset="0"/>
                </a:defRPr>
              </a:lvl4pPr>
              <a:lvl5pPr marL="2057400" indent="-228600" defTabSz="4284663" eaLnBrk="0" hangingPunct="0">
                <a:defRPr sz="9600">
                  <a:solidFill>
                    <a:schemeClr val="tx1"/>
                  </a:solidFill>
                  <a:latin typeface="Arial" charset="0"/>
                </a:defRPr>
              </a:lvl5pPr>
              <a:lvl6pPr marL="2514600" indent="-228600" algn="ctr" defTabSz="4284663" eaLnBrk="0" fontAlgn="base" hangingPunct="0">
                <a:spcBef>
                  <a:spcPct val="0"/>
                </a:spcBef>
                <a:spcAft>
                  <a:spcPct val="0"/>
                </a:spcAft>
                <a:defRPr sz="9600">
                  <a:solidFill>
                    <a:schemeClr val="tx1"/>
                  </a:solidFill>
                  <a:latin typeface="Arial" charset="0"/>
                </a:defRPr>
              </a:lvl6pPr>
              <a:lvl7pPr marL="2971800" indent="-228600" algn="ctr" defTabSz="4284663" eaLnBrk="0" fontAlgn="base" hangingPunct="0">
                <a:spcBef>
                  <a:spcPct val="0"/>
                </a:spcBef>
                <a:spcAft>
                  <a:spcPct val="0"/>
                </a:spcAft>
                <a:defRPr sz="9600">
                  <a:solidFill>
                    <a:schemeClr val="tx1"/>
                  </a:solidFill>
                  <a:latin typeface="Arial" charset="0"/>
                </a:defRPr>
              </a:lvl7pPr>
              <a:lvl8pPr marL="3429000" indent="-228600" algn="ctr" defTabSz="4284663" eaLnBrk="0" fontAlgn="base" hangingPunct="0">
                <a:spcBef>
                  <a:spcPct val="0"/>
                </a:spcBef>
                <a:spcAft>
                  <a:spcPct val="0"/>
                </a:spcAft>
                <a:defRPr sz="9600">
                  <a:solidFill>
                    <a:schemeClr val="tx1"/>
                  </a:solidFill>
                  <a:latin typeface="Arial" charset="0"/>
                </a:defRPr>
              </a:lvl8pPr>
              <a:lvl9pPr marL="3886200" indent="-228600" algn="ctr" defTabSz="4284663"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grpSp>
      <p:grpSp>
        <p:nvGrpSpPr>
          <p:cNvPr id="2060" name="Group 27"/>
          <p:cNvGrpSpPr>
            <a:grpSpLocks/>
          </p:cNvGrpSpPr>
          <p:nvPr/>
        </p:nvGrpSpPr>
        <p:grpSpPr bwMode="auto">
          <a:xfrm>
            <a:off x="14531975" y="6503988"/>
            <a:ext cx="14000163" cy="10588625"/>
            <a:chOff x="14437921" y="6507210"/>
            <a:chExt cx="11565866" cy="8119762"/>
          </a:xfrm>
        </p:grpSpPr>
        <p:pic>
          <p:nvPicPr>
            <p:cNvPr id="2076" name="Picture 6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37921" y="7073343"/>
              <a:ext cx="11565865" cy="755362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77" name="TextBox 23"/>
            <p:cNvSpPr txBox="1">
              <a:spLocks noChangeArrowheads="1"/>
            </p:cNvSpPr>
            <p:nvPr/>
          </p:nvSpPr>
          <p:spPr bwMode="auto">
            <a:xfrm>
              <a:off x="14453659" y="6507210"/>
              <a:ext cx="11550128" cy="542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r>
                <a:rPr lang="en-US" altLang="en-US" sz="4000" b="1">
                  <a:solidFill>
                    <a:srgbClr val="0070C0"/>
                  </a:solidFill>
                </a:rPr>
                <a:t>What does “Integration” Mean?  How Far Can We Get?</a:t>
              </a:r>
            </a:p>
          </p:txBody>
        </p:sp>
      </p:grpSp>
      <p:cxnSp>
        <p:nvCxnSpPr>
          <p:cNvPr id="2061" name="Straight Arrow Connector 14"/>
          <p:cNvCxnSpPr>
            <a:cxnSpLocks noChangeShapeType="1"/>
          </p:cNvCxnSpPr>
          <p:nvPr/>
        </p:nvCxnSpPr>
        <p:spPr bwMode="auto">
          <a:xfrm>
            <a:off x="27832050" y="12944475"/>
            <a:ext cx="1400175" cy="0"/>
          </a:xfrm>
          <a:prstGeom prst="straightConnector1">
            <a:avLst/>
          </a:prstGeom>
          <a:noFill/>
          <a:ln w="57150" algn="ctr">
            <a:solidFill>
              <a:schemeClr val="tx1"/>
            </a:solidFill>
            <a:prstDash val="dash"/>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62" name="TextBox 26"/>
          <p:cNvSpPr txBox="1">
            <a:spLocks noChangeArrowheads="1"/>
          </p:cNvSpPr>
          <p:nvPr/>
        </p:nvSpPr>
        <p:spPr bwMode="auto">
          <a:xfrm>
            <a:off x="1700213" y="6411913"/>
            <a:ext cx="87868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algn="l" eaLnBrk="1" hangingPunct="1"/>
            <a:r>
              <a:rPr lang="en-US" altLang="en-US" sz="2400"/>
              <a:t>Hal White, Department of Chemistry and Biochemistry, Director</a:t>
            </a:r>
          </a:p>
          <a:p>
            <a:pPr algn="l" eaLnBrk="1" hangingPunct="1"/>
            <a:r>
              <a:rPr lang="en-US" altLang="en-US" sz="2400"/>
              <a:t>David Usher, Biological Science, Assistant Director</a:t>
            </a:r>
          </a:p>
        </p:txBody>
      </p:sp>
      <p:sp>
        <p:nvSpPr>
          <p:cNvPr id="31" name="TextBox 30"/>
          <p:cNvSpPr txBox="1"/>
          <p:nvPr/>
        </p:nvSpPr>
        <p:spPr bwMode="auto">
          <a:xfrm>
            <a:off x="14531975" y="25528588"/>
            <a:ext cx="14000163" cy="5078412"/>
          </a:xfrm>
          <a:prstGeom prst="rect">
            <a:avLst/>
          </a:prstGeom>
          <a:noFill/>
          <a:ln w="12700">
            <a:solidFill>
              <a:schemeClr val="tx1"/>
            </a:solidFill>
          </a:ln>
        </p:spPr>
        <p:txBody>
          <a:bodyPr>
            <a:spAutoFit/>
          </a:bodyPr>
          <a:lstStyle/>
          <a:p>
            <a:pPr>
              <a:defRPr/>
            </a:pPr>
            <a:r>
              <a:rPr lang="en-US" sz="4400" b="1" dirty="0">
                <a:solidFill>
                  <a:srgbClr val="0070C0"/>
                </a:solidFill>
              </a:rPr>
              <a:t>Benefits Realized:</a:t>
            </a:r>
            <a:endParaRPr lang="en-US" sz="3200" b="1" dirty="0"/>
          </a:p>
          <a:p>
            <a:pPr marL="571500" indent="-571500" algn="l">
              <a:buFont typeface="Arial" pitchFamily="34" charset="0"/>
              <a:buChar char="•"/>
              <a:defRPr/>
            </a:pPr>
            <a:r>
              <a:rPr lang="en-US" sz="2800" dirty="0"/>
              <a:t>Pre/Post Test – Concept Inventory Creation</a:t>
            </a:r>
          </a:p>
          <a:p>
            <a:pPr marL="571500" indent="-571500" algn="l">
              <a:buFont typeface="Arial" pitchFamily="34" charset="0"/>
              <a:buChar char="•"/>
              <a:defRPr/>
            </a:pPr>
            <a:r>
              <a:rPr lang="en-US" sz="2800" dirty="0"/>
              <a:t>Learning Community -Chemistry and Biological Science Faculty and Administrative Units</a:t>
            </a:r>
          </a:p>
          <a:p>
            <a:pPr marL="571500" indent="-571500" algn="l">
              <a:buFont typeface="Arial" pitchFamily="34" charset="0"/>
              <a:buChar char="•"/>
              <a:defRPr/>
            </a:pPr>
            <a:r>
              <a:rPr lang="en-US" sz="2800" dirty="0"/>
              <a:t>Assessment Conversations &amp; Implementation</a:t>
            </a:r>
          </a:p>
          <a:p>
            <a:pPr marL="571500" indent="-571500" algn="l">
              <a:buFont typeface="Arial" pitchFamily="34" charset="0"/>
              <a:buChar char="•"/>
              <a:defRPr/>
            </a:pPr>
            <a:r>
              <a:rPr lang="en-US" sz="2800" dirty="0"/>
              <a:t>Revisions of Graduate Teaching Assistant Training</a:t>
            </a:r>
          </a:p>
          <a:p>
            <a:pPr marL="571500" indent="-571500" algn="l">
              <a:buFont typeface="Arial" pitchFamily="34" charset="0"/>
              <a:buChar char="•"/>
              <a:defRPr/>
            </a:pPr>
            <a:r>
              <a:rPr lang="en-US" sz="2800" dirty="0"/>
              <a:t>Creation of Common Language </a:t>
            </a:r>
          </a:p>
          <a:p>
            <a:pPr marL="571500" indent="-571500" algn="l">
              <a:buFont typeface="Arial" pitchFamily="34" charset="0"/>
              <a:buChar char="•"/>
              <a:defRPr/>
            </a:pPr>
            <a:r>
              <a:rPr lang="en-US" sz="2800" dirty="0"/>
              <a:t>Modifications to Course Calendar to Align Topics</a:t>
            </a:r>
          </a:p>
          <a:p>
            <a:pPr marL="571500" indent="-571500" algn="l">
              <a:buFont typeface="Arial" pitchFamily="34" charset="0"/>
              <a:buChar char="•"/>
              <a:defRPr/>
            </a:pPr>
            <a:r>
              <a:rPr lang="en-US" sz="2800" dirty="0"/>
              <a:t>Modifications to Lab Experiences to Increase Engagement</a:t>
            </a:r>
          </a:p>
          <a:p>
            <a:pPr marL="571500" indent="-571500" algn="l">
              <a:buFont typeface="Arial" pitchFamily="34" charset="0"/>
              <a:buChar char="•"/>
              <a:defRPr/>
            </a:pPr>
            <a:r>
              <a:rPr lang="en-US" sz="2800" dirty="0"/>
              <a:t>First Year Seminar Students Math Scores Year Increased</a:t>
            </a:r>
          </a:p>
          <a:p>
            <a:pPr marL="571500" indent="-571500" algn="l">
              <a:buFont typeface="Arial" pitchFamily="34" charset="0"/>
              <a:buChar char="•"/>
              <a:defRPr/>
            </a:pPr>
            <a:r>
              <a:rPr lang="en-US" sz="2800" dirty="0"/>
              <a:t>First Year Seminar Students Appear to Persist as STEM</a:t>
            </a:r>
          </a:p>
        </p:txBody>
      </p:sp>
      <p:grpSp>
        <p:nvGrpSpPr>
          <p:cNvPr id="2064" name="Group 22"/>
          <p:cNvGrpSpPr>
            <a:grpSpLocks/>
          </p:cNvGrpSpPr>
          <p:nvPr/>
        </p:nvGrpSpPr>
        <p:grpSpPr bwMode="auto">
          <a:xfrm>
            <a:off x="29673550" y="18956338"/>
            <a:ext cx="11044238" cy="11625262"/>
            <a:chOff x="27317784" y="19859816"/>
            <a:chExt cx="12695448" cy="9895884"/>
          </a:xfrm>
        </p:grpSpPr>
        <p:pic>
          <p:nvPicPr>
            <p:cNvPr id="2073" name="Pictur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407877" y="25454817"/>
              <a:ext cx="8994395" cy="4223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4" name="Rectangle 18"/>
            <p:cNvSpPr>
              <a:spLocks noChangeArrowheads="1"/>
            </p:cNvSpPr>
            <p:nvPr/>
          </p:nvSpPr>
          <p:spPr bwMode="auto">
            <a:xfrm>
              <a:off x="27317784" y="19859816"/>
              <a:ext cx="12695448" cy="9895884"/>
            </a:xfrm>
            <a:prstGeom prst="rect">
              <a:avLst/>
            </a:prstGeom>
            <a:noFill/>
            <a:ln w="2857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284663" eaLnBrk="0" hangingPunct="0">
                <a:defRPr sz="9600">
                  <a:solidFill>
                    <a:schemeClr val="tx1"/>
                  </a:solidFill>
                  <a:latin typeface="Arial" charset="0"/>
                </a:defRPr>
              </a:lvl1pPr>
              <a:lvl2pPr marL="742950" indent="-285750" defTabSz="4284663" eaLnBrk="0" hangingPunct="0">
                <a:defRPr sz="9600">
                  <a:solidFill>
                    <a:schemeClr val="tx1"/>
                  </a:solidFill>
                  <a:latin typeface="Arial" charset="0"/>
                </a:defRPr>
              </a:lvl2pPr>
              <a:lvl3pPr marL="1143000" indent="-228600" defTabSz="4284663" eaLnBrk="0" hangingPunct="0">
                <a:defRPr sz="9600">
                  <a:solidFill>
                    <a:schemeClr val="tx1"/>
                  </a:solidFill>
                  <a:latin typeface="Arial" charset="0"/>
                </a:defRPr>
              </a:lvl3pPr>
              <a:lvl4pPr marL="1600200" indent="-228600" defTabSz="4284663" eaLnBrk="0" hangingPunct="0">
                <a:defRPr sz="9600">
                  <a:solidFill>
                    <a:schemeClr val="tx1"/>
                  </a:solidFill>
                  <a:latin typeface="Arial" charset="0"/>
                </a:defRPr>
              </a:lvl4pPr>
              <a:lvl5pPr marL="2057400" indent="-228600" defTabSz="4284663" eaLnBrk="0" hangingPunct="0">
                <a:defRPr sz="9600">
                  <a:solidFill>
                    <a:schemeClr val="tx1"/>
                  </a:solidFill>
                  <a:latin typeface="Arial" charset="0"/>
                </a:defRPr>
              </a:lvl5pPr>
              <a:lvl6pPr marL="2514600" indent="-228600" algn="ctr" defTabSz="4284663" eaLnBrk="0" fontAlgn="base" hangingPunct="0">
                <a:spcBef>
                  <a:spcPct val="0"/>
                </a:spcBef>
                <a:spcAft>
                  <a:spcPct val="0"/>
                </a:spcAft>
                <a:defRPr sz="9600">
                  <a:solidFill>
                    <a:schemeClr val="tx1"/>
                  </a:solidFill>
                  <a:latin typeface="Arial" charset="0"/>
                </a:defRPr>
              </a:lvl6pPr>
              <a:lvl7pPr marL="2971800" indent="-228600" algn="ctr" defTabSz="4284663" eaLnBrk="0" fontAlgn="base" hangingPunct="0">
                <a:spcBef>
                  <a:spcPct val="0"/>
                </a:spcBef>
                <a:spcAft>
                  <a:spcPct val="0"/>
                </a:spcAft>
                <a:defRPr sz="9600">
                  <a:solidFill>
                    <a:schemeClr val="tx1"/>
                  </a:solidFill>
                  <a:latin typeface="Arial" charset="0"/>
                </a:defRPr>
              </a:lvl7pPr>
              <a:lvl8pPr marL="3429000" indent="-228600" algn="ctr" defTabSz="4284663" eaLnBrk="0" fontAlgn="base" hangingPunct="0">
                <a:spcBef>
                  <a:spcPct val="0"/>
                </a:spcBef>
                <a:spcAft>
                  <a:spcPct val="0"/>
                </a:spcAft>
                <a:defRPr sz="9600">
                  <a:solidFill>
                    <a:schemeClr val="tx1"/>
                  </a:solidFill>
                  <a:latin typeface="Arial" charset="0"/>
                </a:defRPr>
              </a:lvl8pPr>
              <a:lvl9pPr marL="3886200" indent="-228600" algn="ctr" defTabSz="4284663"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pic>
          <p:nvPicPr>
            <p:cNvPr id="2075"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861596" y="24202191"/>
              <a:ext cx="4977314" cy="3311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TextBox 31"/>
          <p:cNvSpPr txBox="1"/>
          <p:nvPr/>
        </p:nvSpPr>
        <p:spPr bwMode="auto">
          <a:xfrm>
            <a:off x="29702125" y="19003963"/>
            <a:ext cx="10964863" cy="5508625"/>
          </a:xfrm>
          <a:prstGeom prst="rect">
            <a:avLst/>
          </a:prstGeom>
          <a:solidFill>
            <a:schemeClr val="bg1"/>
          </a:solidFill>
        </p:spPr>
        <p:txBody>
          <a:bodyPr>
            <a:spAutoFit/>
          </a:bodyPr>
          <a:lstStyle/>
          <a:p>
            <a:pPr>
              <a:defRPr/>
            </a:pPr>
            <a:r>
              <a:rPr lang="en-US" sz="4400" b="1" dirty="0">
                <a:solidFill>
                  <a:srgbClr val="0070C0"/>
                </a:solidFill>
              </a:rPr>
              <a:t>Challenges:</a:t>
            </a:r>
            <a:endParaRPr lang="en-US" sz="3200" b="1" dirty="0"/>
          </a:p>
          <a:p>
            <a:pPr marL="571500" indent="-571500" algn="l">
              <a:buFont typeface="Arial" pitchFamily="34" charset="0"/>
              <a:buChar char="•"/>
              <a:defRPr/>
            </a:pPr>
            <a:r>
              <a:rPr lang="en-US" sz="2800" dirty="0"/>
              <a:t>Designing a Satisfactory Pre/Post Test </a:t>
            </a:r>
          </a:p>
          <a:p>
            <a:pPr marL="571500" indent="-571500" algn="l">
              <a:buFont typeface="Arial" pitchFamily="34" charset="0"/>
              <a:buChar char="•"/>
              <a:defRPr/>
            </a:pPr>
            <a:r>
              <a:rPr lang="en-US" sz="2800" dirty="0"/>
              <a:t>Dealing with Different Departmental and Disciplinary Cultures</a:t>
            </a:r>
          </a:p>
          <a:p>
            <a:pPr marL="571500" indent="-571500" algn="l">
              <a:buFont typeface="Arial" pitchFamily="34" charset="0"/>
              <a:buChar char="•"/>
              <a:defRPr/>
            </a:pPr>
            <a:r>
              <a:rPr lang="en-US" sz="2800" dirty="0"/>
              <a:t>Working Across Administrative Units</a:t>
            </a:r>
          </a:p>
          <a:p>
            <a:pPr marL="571500" indent="-571500" algn="l">
              <a:buFont typeface="Arial" pitchFamily="34" charset="0"/>
              <a:buChar char="•"/>
              <a:defRPr/>
            </a:pPr>
            <a:r>
              <a:rPr lang="en-US" sz="2800" dirty="0"/>
              <a:t>Accepting Faculty Independence, “Academic Freedom”</a:t>
            </a:r>
          </a:p>
          <a:p>
            <a:pPr marL="571500" indent="-571500" algn="l">
              <a:buFont typeface="Arial" pitchFamily="34" charset="0"/>
              <a:buChar char="•"/>
              <a:defRPr/>
            </a:pPr>
            <a:r>
              <a:rPr lang="en-US" sz="2800" dirty="0"/>
              <a:t>Acknowledging Faculty Breadth of Background</a:t>
            </a:r>
          </a:p>
          <a:p>
            <a:pPr marL="571500" indent="-571500" algn="l">
              <a:buFont typeface="Arial" pitchFamily="34" charset="0"/>
              <a:buChar char="•"/>
              <a:defRPr/>
            </a:pPr>
            <a:r>
              <a:rPr lang="en-US" sz="2800" dirty="0"/>
              <a:t>Preparing Graduate Teaching Assistants</a:t>
            </a:r>
          </a:p>
          <a:p>
            <a:pPr marL="571500" indent="-571500" algn="l">
              <a:buFont typeface="Arial" pitchFamily="34" charset="0"/>
              <a:buChar char="•"/>
              <a:defRPr/>
            </a:pPr>
            <a:r>
              <a:rPr lang="en-US" sz="2800" dirty="0"/>
              <a:t>Managing the Scale of the Enterprise</a:t>
            </a:r>
          </a:p>
          <a:p>
            <a:pPr marL="571500" indent="-571500" algn="l">
              <a:buFont typeface="Arial" pitchFamily="34" charset="0"/>
              <a:buChar char="•"/>
              <a:defRPr/>
            </a:pPr>
            <a:r>
              <a:rPr lang="en-US" sz="2800" dirty="0"/>
              <a:t>Defining the Extent of Integration</a:t>
            </a:r>
          </a:p>
          <a:p>
            <a:pPr marL="571500" indent="-571500" algn="l">
              <a:buFont typeface="Arial" pitchFamily="34" charset="0"/>
              <a:buChar char="•"/>
              <a:defRPr/>
            </a:pPr>
            <a:r>
              <a:rPr lang="en-US" sz="2800" dirty="0"/>
              <a:t>Integrating Laboratory, Lecture, or Both?</a:t>
            </a:r>
          </a:p>
          <a:p>
            <a:pPr marL="571500" indent="-571500" algn="l">
              <a:buFont typeface="Arial" pitchFamily="34" charset="0"/>
              <a:buChar char="•"/>
              <a:defRPr/>
            </a:pPr>
            <a:r>
              <a:rPr lang="en-US" sz="2800" dirty="0"/>
              <a:t>Moving Into a New Building September 2013.</a:t>
            </a:r>
          </a:p>
          <a:p>
            <a:pPr marL="571500" indent="-571500" algn="l">
              <a:buFont typeface="Arial" pitchFamily="34" charset="0"/>
              <a:buChar char="•"/>
              <a:defRPr/>
            </a:pPr>
            <a:endParaRPr lang="en-US" sz="2800" dirty="0"/>
          </a:p>
        </p:txBody>
      </p:sp>
      <p:cxnSp>
        <p:nvCxnSpPr>
          <p:cNvPr id="2066" name="Straight Arrow Connector 4"/>
          <p:cNvCxnSpPr>
            <a:cxnSpLocks noChangeShapeType="1"/>
          </p:cNvCxnSpPr>
          <p:nvPr/>
        </p:nvCxnSpPr>
        <p:spPr bwMode="auto">
          <a:xfrm flipH="1">
            <a:off x="15554325" y="7991475"/>
            <a:ext cx="914400" cy="804863"/>
          </a:xfrm>
          <a:prstGeom prst="straightConnector1">
            <a:avLst/>
          </a:prstGeom>
          <a:noFill/>
          <a:ln w="762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67" name="Straight Arrow Connector 35"/>
          <p:cNvCxnSpPr>
            <a:cxnSpLocks noChangeShapeType="1"/>
          </p:cNvCxnSpPr>
          <p:nvPr/>
        </p:nvCxnSpPr>
        <p:spPr bwMode="auto">
          <a:xfrm>
            <a:off x="15849600" y="10931525"/>
            <a:ext cx="1000125" cy="795338"/>
          </a:xfrm>
          <a:prstGeom prst="straightConnector1">
            <a:avLst/>
          </a:prstGeom>
          <a:noFill/>
          <a:ln w="762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68" name="Straight Arrow Connector 39"/>
          <p:cNvCxnSpPr>
            <a:cxnSpLocks noChangeShapeType="1"/>
          </p:cNvCxnSpPr>
          <p:nvPr/>
        </p:nvCxnSpPr>
        <p:spPr bwMode="auto">
          <a:xfrm flipH="1">
            <a:off x="16792575" y="12944475"/>
            <a:ext cx="847725" cy="804863"/>
          </a:xfrm>
          <a:prstGeom prst="straightConnector1">
            <a:avLst/>
          </a:prstGeom>
          <a:noFill/>
          <a:ln w="76200" algn="ctr">
            <a:solidFill>
              <a:srgbClr val="FF00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69" name="Straight Arrow Connector 43"/>
          <p:cNvCxnSpPr>
            <a:cxnSpLocks noChangeShapeType="1"/>
          </p:cNvCxnSpPr>
          <p:nvPr/>
        </p:nvCxnSpPr>
        <p:spPr bwMode="auto">
          <a:xfrm>
            <a:off x="16849725" y="14355763"/>
            <a:ext cx="790575" cy="806450"/>
          </a:xfrm>
          <a:prstGeom prst="straightConnector1">
            <a:avLst/>
          </a:prstGeom>
          <a:noFill/>
          <a:ln w="76200" algn="ctr">
            <a:solidFill>
              <a:srgbClr val="FF0000"/>
            </a:solidFill>
            <a:prstDash val="sysDot"/>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070" name="Group 5"/>
          <p:cNvGrpSpPr>
            <a:grpSpLocks/>
          </p:cNvGrpSpPr>
          <p:nvPr/>
        </p:nvGrpSpPr>
        <p:grpSpPr bwMode="auto">
          <a:xfrm>
            <a:off x="14551025" y="17391063"/>
            <a:ext cx="13981113" cy="7770812"/>
            <a:chOff x="14551026" y="17501533"/>
            <a:chExt cx="14133512" cy="7911167"/>
          </a:xfrm>
        </p:grpSpPr>
        <p:pic>
          <p:nvPicPr>
            <p:cNvPr id="2071" name="Picture 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4551026" y="18135600"/>
              <a:ext cx="14133512" cy="727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2" name="Rectangle 4"/>
            <p:cNvSpPr>
              <a:spLocks noChangeArrowheads="1"/>
            </p:cNvSpPr>
            <p:nvPr/>
          </p:nvSpPr>
          <p:spPr bwMode="auto">
            <a:xfrm>
              <a:off x="14551026" y="17501533"/>
              <a:ext cx="14133512" cy="707886"/>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r>
                <a:rPr lang="en-US" altLang="en-US" sz="4000" b="1">
                  <a:solidFill>
                    <a:srgbClr val="0070C0"/>
                  </a:solidFill>
                </a:rPr>
                <a:t>Logic Model Assessment for UD Integration Initiative</a:t>
              </a:r>
            </a:p>
          </p:txBody>
        </p:sp>
      </p:gr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284663" rtl="0" eaLnBrk="1" fontAlgn="base" latinLnBrk="0" hangingPunct="1">
          <a:lnSpc>
            <a:spcPct val="100000"/>
          </a:lnSpc>
          <a:spcBef>
            <a:spcPct val="0"/>
          </a:spcBef>
          <a:spcAft>
            <a:spcPct val="0"/>
          </a:spcAft>
          <a:buClrTx/>
          <a:buSzTx/>
          <a:buFontTx/>
          <a:buNone/>
          <a:tabLst/>
          <a:defRPr kumimoji="0" 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4284663" rtl="0" eaLnBrk="1" fontAlgn="base" latinLnBrk="0" hangingPunct="1">
          <a:lnSpc>
            <a:spcPct val="100000"/>
          </a:lnSpc>
          <a:spcBef>
            <a:spcPct val="0"/>
          </a:spcBef>
          <a:spcAft>
            <a:spcPct val="0"/>
          </a:spcAft>
          <a:buClrTx/>
          <a:buSzTx/>
          <a:buFontTx/>
          <a:buNone/>
          <a:tabLst/>
          <a:defRPr kumimoji="0" 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4114</TotalTime>
  <Words>546</Words>
  <Application>Microsoft Office PowerPoint</Application>
  <PresentationFormat>Custom</PresentationFormat>
  <Paragraphs>69</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Default Design</vt:lpstr>
      <vt:lpstr>PowerPoint Presentation</vt:lpstr>
    </vt:vector>
  </TitlesOfParts>
  <Company>unv of Delaware Chemistry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 White</dc:creator>
  <cp:lastModifiedBy>hal</cp:lastModifiedBy>
  <cp:revision>72</cp:revision>
  <cp:lastPrinted>2012-09-11T11:09:04Z</cp:lastPrinted>
  <dcterms:created xsi:type="dcterms:W3CDTF">2002-10-20T20:30:49Z</dcterms:created>
  <dcterms:modified xsi:type="dcterms:W3CDTF">2019-01-25T17:57:53Z</dcterms:modified>
</cp:coreProperties>
</file>